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Montserrat" pitchFamily="2" charset="77"/>
      <p:regular r:id="rId19"/>
      <p:bold r:id="rId20"/>
      <p:italic r:id="rId21"/>
      <p:boldItalic r:id="rId22"/>
    </p:embeddedFont>
    <p:embeddedFont>
      <p:font typeface="Oswald" pitchFamily="2" charset="77"/>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i5SkSaZ/bzXLM6EGW8cL8JKdz2l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143bad46a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143bad46a4a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143bad46a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g143bad46a4a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2"/>
        <p:cNvGrpSpPr/>
        <p:nvPr/>
      </p:nvGrpSpPr>
      <p:grpSpPr>
        <a:xfrm>
          <a:off x="0" y="0"/>
          <a:ext cx="0" cy="0"/>
          <a:chOff x="0" y="0"/>
          <a:chExt cx="0" cy="0"/>
        </a:xfrm>
      </p:grpSpPr>
      <p:sp>
        <p:nvSpPr>
          <p:cNvPr id="43" name="Google Shape;43;p2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44" name="Google Shape;44;p2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5"/>
        <p:cNvGrpSpPr/>
        <p:nvPr/>
      </p:nvGrpSpPr>
      <p:grpSpPr>
        <a:xfrm>
          <a:off x="0" y="0"/>
          <a:ext cx="0" cy="0"/>
          <a:chOff x="0" y="0"/>
          <a:chExt cx="0" cy="0"/>
        </a:xfrm>
      </p:grpSpPr>
      <p:sp>
        <p:nvSpPr>
          <p:cNvPr id="46" name="Google Shape;46;p26"/>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47" name="Google Shape;47;p26"/>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8" name="Google Shape;48;p26"/>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1" name="Google Shape;51;p27"/>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4" name="Google Shape;54;p28"/>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55" name="Google Shape;55;p28"/>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2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8"/>
        <p:cNvGrpSpPr/>
        <p:nvPr/>
      </p:nvGrpSpPr>
      <p:grpSpPr>
        <a:xfrm>
          <a:off x="0" y="0"/>
          <a:ext cx="0" cy="0"/>
          <a:chOff x="0" y="0"/>
          <a:chExt cx="0" cy="0"/>
        </a:xfrm>
      </p:grpSpPr>
      <p:sp>
        <p:nvSpPr>
          <p:cNvPr id="59" name="Google Shape;59;p30"/>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60" name="Google Shape;60;p30"/>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61" name="Google Shape;61;p30"/>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2"/>
        <p:cNvGrpSpPr/>
        <p:nvPr/>
      </p:nvGrpSpPr>
      <p:grpSpPr>
        <a:xfrm>
          <a:off x="0" y="0"/>
          <a:ext cx="0" cy="0"/>
          <a:chOff x="0" y="0"/>
          <a:chExt cx="0" cy="0"/>
        </a:xfrm>
      </p:grpSpPr>
      <p:sp>
        <p:nvSpPr>
          <p:cNvPr id="63" name="Google Shape;63;p31"/>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64" name="Google Shape;64;p31"/>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65" name="Google Shape;65;p31"/>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6"/>
        <p:cNvGrpSpPr/>
        <p:nvPr/>
      </p:nvGrpSpPr>
      <p:grpSpPr>
        <a:xfrm>
          <a:off x="0" y="0"/>
          <a:ext cx="0" cy="0"/>
          <a:chOff x="0" y="0"/>
          <a:chExt cx="0" cy="0"/>
        </a:xfrm>
      </p:grpSpPr>
      <p:sp>
        <p:nvSpPr>
          <p:cNvPr id="67" name="Google Shape;67;p3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69"/>
        <p:cNvGrpSpPr/>
        <p:nvPr/>
      </p:nvGrpSpPr>
      <p:grpSpPr>
        <a:xfrm>
          <a:off x="0" y="0"/>
          <a:ext cx="0" cy="0"/>
          <a:chOff x="0" y="0"/>
          <a:chExt cx="0" cy="0"/>
        </a:xfrm>
      </p:grpSpPr>
      <p:sp>
        <p:nvSpPr>
          <p:cNvPr id="70" name="Google Shape;70;p3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1" name="Google Shape;71;p3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1"/>
        <p:cNvGrpSpPr/>
        <p:nvPr/>
      </p:nvGrpSpPr>
      <p:grpSpPr>
        <a:xfrm>
          <a:off x="0" y="0"/>
          <a:ext cx="0" cy="0"/>
          <a:chOff x="0" y="0"/>
          <a:chExt cx="0" cy="0"/>
        </a:xfrm>
      </p:grpSpPr>
      <p:sp>
        <p:nvSpPr>
          <p:cNvPr id="12" name="Google Shape;12;p21"/>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 name="Google Shape;13;p2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2"/>
        <p:cNvGrpSpPr/>
        <p:nvPr/>
      </p:nvGrpSpPr>
      <p:grpSpPr>
        <a:xfrm>
          <a:off x="0" y="0"/>
          <a:ext cx="0" cy="0"/>
          <a:chOff x="0" y="0"/>
          <a:chExt cx="0" cy="0"/>
        </a:xfrm>
      </p:grpSpPr>
      <p:sp>
        <p:nvSpPr>
          <p:cNvPr id="73" name="Google Shape;73;p35"/>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4" name="Google Shape;74;p35"/>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5" name="Google Shape;75;p35"/>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5"/>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7" name="Google Shape;77;p35"/>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8" name="Google Shape;78;p35"/>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9" name="Google Shape;79;p35"/>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0" name="Google Shape;80;p35"/>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1" name="Google Shape;81;p35"/>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82"/>
        <p:cNvGrpSpPr/>
        <p:nvPr/>
      </p:nvGrpSpPr>
      <p:grpSpPr>
        <a:xfrm>
          <a:off x="0" y="0"/>
          <a:ext cx="0" cy="0"/>
          <a:chOff x="0" y="0"/>
          <a:chExt cx="0" cy="0"/>
        </a:xfrm>
      </p:grpSpPr>
      <p:sp>
        <p:nvSpPr>
          <p:cNvPr id="83" name="Google Shape;83;p36"/>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4" name="Google Shape;84;p36"/>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5"/>
        <p:cNvGrpSpPr/>
        <p:nvPr/>
      </p:nvGrpSpPr>
      <p:grpSpPr>
        <a:xfrm>
          <a:off x="0" y="0"/>
          <a:ext cx="0" cy="0"/>
          <a:chOff x="0" y="0"/>
          <a:chExt cx="0" cy="0"/>
        </a:xfrm>
      </p:grpSpPr>
      <p:sp>
        <p:nvSpPr>
          <p:cNvPr id="86" name="Google Shape;86;p37"/>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87" name="Google Shape;87;p37"/>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88"/>
        <p:cNvGrpSpPr/>
        <p:nvPr/>
      </p:nvGrpSpPr>
      <p:grpSpPr>
        <a:xfrm>
          <a:off x="0" y="0"/>
          <a:ext cx="0" cy="0"/>
          <a:chOff x="0" y="0"/>
          <a:chExt cx="0" cy="0"/>
        </a:xfrm>
      </p:grpSpPr>
      <p:sp>
        <p:nvSpPr>
          <p:cNvPr id="89" name="Google Shape;89;p38"/>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0" name="Google Shape;90;p38"/>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1" name="Google Shape;91;p38"/>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2" name="Google Shape;92;p38"/>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3" name="Google Shape;93;p38"/>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94"/>
        <p:cNvGrpSpPr/>
        <p:nvPr/>
      </p:nvGrpSpPr>
      <p:grpSpPr>
        <a:xfrm>
          <a:off x="0" y="0"/>
          <a:ext cx="0" cy="0"/>
          <a:chOff x="0" y="0"/>
          <a:chExt cx="0" cy="0"/>
        </a:xfrm>
      </p:grpSpPr>
      <p:sp>
        <p:nvSpPr>
          <p:cNvPr id="95" name="Google Shape;95;p39"/>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96" name="Google Shape;96;p39"/>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97"/>
        <p:cNvGrpSpPr/>
        <p:nvPr/>
      </p:nvGrpSpPr>
      <p:grpSpPr>
        <a:xfrm>
          <a:off x="0" y="0"/>
          <a:ext cx="0" cy="0"/>
          <a:chOff x="0" y="0"/>
          <a:chExt cx="0" cy="0"/>
        </a:xfrm>
      </p:grpSpPr>
      <p:sp>
        <p:nvSpPr>
          <p:cNvPr id="98" name="Google Shape;98;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99"/>
        <p:cNvGrpSpPr/>
        <p:nvPr/>
      </p:nvGrpSpPr>
      <p:grpSpPr>
        <a:xfrm>
          <a:off x="0" y="0"/>
          <a:ext cx="0" cy="0"/>
          <a:chOff x="0" y="0"/>
          <a:chExt cx="0" cy="0"/>
        </a:xfrm>
      </p:grpSpPr>
      <p:sp>
        <p:nvSpPr>
          <p:cNvPr id="100" name="Google Shape;100;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101"/>
        <p:cNvGrpSpPr/>
        <p:nvPr/>
      </p:nvGrpSpPr>
      <p:grpSpPr>
        <a:xfrm>
          <a:off x="0" y="0"/>
          <a:ext cx="0" cy="0"/>
          <a:chOff x="0" y="0"/>
          <a:chExt cx="0" cy="0"/>
        </a:xfrm>
      </p:grpSpPr>
      <p:sp>
        <p:nvSpPr>
          <p:cNvPr id="102" name="Google Shape;102;p42"/>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103"/>
        <p:cNvGrpSpPr/>
        <p:nvPr/>
      </p:nvGrpSpPr>
      <p:grpSpPr>
        <a:xfrm>
          <a:off x="0" y="0"/>
          <a:ext cx="0" cy="0"/>
          <a:chOff x="0" y="0"/>
          <a:chExt cx="0" cy="0"/>
        </a:xfrm>
      </p:grpSpPr>
      <p:sp>
        <p:nvSpPr>
          <p:cNvPr id="104" name="Google Shape;104;p43"/>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105"/>
        <p:cNvGrpSpPr/>
        <p:nvPr/>
      </p:nvGrpSpPr>
      <p:grpSpPr>
        <a:xfrm>
          <a:off x="0" y="0"/>
          <a:ext cx="0" cy="0"/>
          <a:chOff x="0" y="0"/>
          <a:chExt cx="0" cy="0"/>
        </a:xfrm>
      </p:grpSpPr>
      <p:sp>
        <p:nvSpPr>
          <p:cNvPr id="106" name="Google Shape;106;p44"/>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07" name="Google Shape;107;p44"/>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08" name="Google Shape;108;p44"/>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09" name="Google Shape;109;p44"/>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0" name="Google Shape;110;p44"/>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111"/>
        <p:cNvGrpSpPr/>
        <p:nvPr/>
      </p:nvGrpSpPr>
      <p:grpSpPr>
        <a:xfrm>
          <a:off x="0" y="0"/>
          <a:ext cx="0" cy="0"/>
          <a:chOff x="0" y="0"/>
          <a:chExt cx="0" cy="0"/>
        </a:xfrm>
      </p:grpSpPr>
      <p:sp>
        <p:nvSpPr>
          <p:cNvPr id="112" name="Google Shape;112;p4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3" name="Google Shape;113;p45"/>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4" name="Google Shape;114;p45"/>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5" name="Google Shape;115;p45"/>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6" name="Google Shape;116;p45"/>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7" name="Google Shape;117;p45"/>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5"/>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5"/>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5"/>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21"/>
        <p:cNvGrpSpPr/>
        <p:nvPr/>
      </p:nvGrpSpPr>
      <p:grpSpPr>
        <a:xfrm>
          <a:off x="0" y="0"/>
          <a:ext cx="0" cy="0"/>
          <a:chOff x="0" y="0"/>
          <a:chExt cx="0" cy="0"/>
        </a:xfrm>
      </p:grpSpPr>
      <p:sp>
        <p:nvSpPr>
          <p:cNvPr id="122" name="Google Shape;122;p46"/>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3" name="Google Shape;123;p46"/>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4" name="Google Shape;124;p46"/>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5" name="Google Shape;125;p46"/>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6" name="Google Shape;126;p46"/>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7" name="Google Shape;127;p46"/>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28"/>
        <p:cNvGrpSpPr/>
        <p:nvPr/>
      </p:nvGrpSpPr>
      <p:grpSpPr>
        <a:xfrm>
          <a:off x="0" y="0"/>
          <a:ext cx="0" cy="0"/>
          <a:chOff x="0" y="0"/>
          <a:chExt cx="0" cy="0"/>
        </a:xfrm>
      </p:grpSpPr>
      <p:sp>
        <p:nvSpPr>
          <p:cNvPr id="129" name="Google Shape;129;p47"/>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7"/>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1" name="Google Shape;131;p47"/>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7"/>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3" name="Google Shape;133;p4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4" name="Google Shape;134;p47"/>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5" name="Google Shape;135;p47"/>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6" name="Google Shape;136;p47"/>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7" name="Google Shape;137;p47"/>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8" name="Google Shape;138;p47"/>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9" name="Google Shape;139;p47"/>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0" name="Google Shape;140;p47"/>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1" name="Google Shape;141;p47"/>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42"/>
        <p:cNvGrpSpPr/>
        <p:nvPr/>
      </p:nvGrpSpPr>
      <p:grpSpPr>
        <a:xfrm>
          <a:off x="0" y="0"/>
          <a:ext cx="0" cy="0"/>
          <a:chOff x="0" y="0"/>
          <a:chExt cx="0" cy="0"/>
        </a:xfrm>
      </p:grpSpPr>
      <p:sp>
        <p:nvSpPr>
          <p:cNvPr id="143" name="Google Shape;143;p48"/>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4" name="Google Shape;144;p48"/>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5" name="Google Shape;145;p48"/>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6" name="Google Shape;146;p48"/>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7" name="Google Shape;147;p48"/>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8" name="Google Shape;148;p48"/>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9" name="Google Shape;149;p48"/>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50" name="Google Shape;150;p48"/>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1" name="Google Shape;151;p48"/>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52"/>
        <p:cNvGrpSpPr/>
        <p:nvPr/>
      </p:nvGrpSpPr>
      <p:grpSpPr>
        <a:xfrm>
          <a:off x="0" y="0"/>
          <a:ext cx="0" cy="0"/>
          <a:chOff x="0" y="0"/>
          <a:chExt cx="0" cy="0"/>
        </a:xfrm>
      </p:grpSpPr>
      <p:sp>
        <p:nvSpPr>
          <p:cNvPr id="153" name="Google Shape;153;p4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4" name="Google Shape;154;p4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55"/>
        <p:cNvGrpSpPr/>
        <p:nvPr/>
      </p:nvGrpSpPr>
      <p:grpSpPr>
        <a:xfrm>
          <a:off x="0" y="0"/>
          <a:ext cx="0" cy="0"/>
          <a:chOff x="0" y="0"/>
          <a:chExt cx="0" cy="0"/>
        </a:xfrm>
      </p:grpSpPr>
      <p:sp>
        <p:nvSpPr>
          <p:cNvPr id="156" name="Google Shape;156;p50"/>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57" name="Google Shape;157;p50"/>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58"/>
        <p:cNvGrpSpPr/>
        <p:nvPr/>
      </p:nvGrpSpPr>
      <p:grpSpPr>
        <a:xfrm>
          <a:off x="0" y="0"/>
          <a:ext cx="0" cy="0"/>
          <a:chOff x="0" y="0"/>
          <a:chExt cx="0" cy="0"/>
        </a:xfrm>
      </p:grpSpPr>
      <p:sp>
        <p:nvSpPr>
          <p:cNvPr id="159" name="Google Shape;159;p51"/>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60" name="Google Shape;160;p51"/>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61" name="Google Shape;161;p51"/>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US" sz="1000" b="0" i="0" u="none" strike="noStrike" cap="none">
                <a:solidFill>
                  <a:schemeClr val="accent1"/>
                </a:solidFill>
                <a:latin typeface="Montserrat"/>
                <a:ea typeface="Montserrat"/>
                <a:cs typeface="Montserrat"/>
                <a:sym typeface="Montserrat"/>
              </a:rPr>
              <a:t>CREDITS: This presentation template was created by </a:t>
            </a:r>
            <a:r>
              <a:rPr lang="en-US"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US" sz="1000" b="0" i="0" u="none" strike="noStrike" cap="none">
                <a:solidFill>
                  <a:schemeClr val="accent1"/>
                </a:solidFill>
                <a:latin typeface="Montserrat"/>
                <a:ea typeface="Montserrat"/>
                <a:cs typeface="Montserrat"/>
                <a:sym typeface="Montserrat"/>
              </a:rPr>
              <a:t>, including icons by </a:t>
            </a:r>
            <a:r>
              <a:rPr lang="en-US"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US" sz="1000" b="0" i="0" u="none" strike="noStrike" cap="none">
                <a:solidFill>
                  <a:schemeClr val="accent1"/>
                </a:solidFill>
                <a:latin typeface="Montserrat"/>
                <a:ea typeface="Montserrat"/>
                <a:cs typeface="Montserrat"/>
                <a:sym typeface="Montserrat"/>
              </a:rPr>
              <a:t>, and infographics &amp; images by </a:t>
            </a:r>
            <a:r>
              <a:rPr lang="en-US"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US"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62"/>
        <p:cNvGrpSpPr/>
        <p:nvPr/>
      </p:nvGrpSpPr>
      <p:grpSpPr>
        <a:xfrm>
          <a:off x="0" y="0"/>
          <a:ext cx="0" cy="0"/>
          <a:chOff x="0" y="0"/>
          <a:chExt cx="0" cy="0"/>
        </a:xfrm>
      </p:grpSpPr>
      <p:sp>
        <p:nvSpPr>
          <p:cNvPr id="163" name="Google Shape;163;p5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4" name="Google Shape;164;p52"/>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65"/>
        <p:cNvGrpSpPr/>
        <p:nvPr/>
      </p:nvGrpSpPr>
      <p:grpSpPr>
        <a:xfrm>
          <a:off x="0" y="0"/>
          <a:ext cx="0" cy="0"/>
          <a:chOff x="0" y="0"/>
          <a:chExt cx="0" cy="0"/>
        </a:xfrm>
      </p:grpSpPr>
      <p:sp>
        <p:nvSpPr>
          <p:cNvPr id="166" name="Google Shape;166;p5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7" name="Google Shape;167;p53"/>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2"/>
        <p:cNvGrpSpPr/>
        <p:nvPr/>
      </p:nvGrpSpPr>
      <p:grpSpPr>
        <a:xfrm>
          <a:off x="0" y="0"/>
          <a:ext cx="0" cy="0"/>
          <a:chOff x="0" y="0"/>
          <a:chExt cx="0" cy="0"/>
        </a:xfrm>
      </p:grpSpPr>
      <p:sp>
        <p:nvSpPr>
          <p:cNvPr id="23" name="Google Shape;23;p17"/>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4" name="Google Shape;24;p17"/>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5"/>
        <p:cNvGrpSpPr/>
        <p:nvPr/>
      </p:nvGrpSpPr>
      <p:grpSpPr>
        <a:xfrm>
          <a:off x="0" y="0"/>
          <a:ext cx="0" cy="0"/>
          <a:chOff x="0" y="0"/>
          <a:chExt cx="0" cy="0"/>
        </a:xfrm>
      </p:grpSpPr>
      <p:sp>
        <p:nvSpPr>
          <p:cNvPr id="26" name="Google Shape;26;p18"/>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7" name="Google Shape;27;p18"/>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28"/>
        <p:cNvGrpSpPr/>
        <p:nvPr/>
      </p:nvGrpSpPr>
      <p:grpSpPr>
        <a:xfrm>
          <a:off x="0" y="0"/>
          <a:ext cx="0" cy="0"/>
          <a:chOff x="0" y="0"/>
          <a:chExt cx="0" cy="0"/>
        </a:xfrm>
      </p:grpSpPr>
      <p:sp>
        <p:nvSpPr>
          <p:cNvPr id="29" name="Google Shape;29;p1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30" name="Google Shape;30;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31"/>
        <p:cNvGrpSpPr/>
        <p:nvPr/>
      </p:nvGrpSpPr>
      <p:grpSpPr>
        <a:xfrm>
          <a:off x="0" y="0"/>
          <a:ext cx="0" cy="0"/>
          <a:chOff x="0" y="0"/>
          <a:chExt cx="0" cy="0"/>
        </a:xfrm>
      </p:grpSpPr>
      <p:sp>
        <p:nvSpPr>
          <p:cNvPr id="32" name="Google Shape;32;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3" name="Google Shape;33;p20"/>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34"/>
        <p:cNvGrpSpPr/>
        <p:nvPr/>
      </p:nvGrpSpPr>
      <p:grpSpPr>
        <a:xfrm>
          <a:off x="0" y="0"/>
          <a:ext cx="0" cy="0"/>
          <a:chOff x="0" y="0"/>
          <a:chExt cx="0" cy="0"/>
        </a:xfrm>
      </p:grpSpPr>
      <p:sp>
        <p:nvSpPr>
          <p:cNvPr id="35" name="Google Shape;35;p22"/>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6" name="Google Shape;36;p22"/>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7" name="Google Shape;37;p22"/>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8" name="Google Shape;38;p22"/>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9" name="Google Shape;39;p22"/>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0" name="Google Shape;40;p22"/>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41" name="Google Shape;41;p22"/>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slideLayout" Target="../slideLayouts/slideLayout30.xml"/><Relationship Id="rId3" Type="http://schemas.openxmlformats.org/officeDocument/2006/relationships/slideLayout" Target="../slideLayouts/slideLayout7.xml"/><Relationship Id="rId21" Type="http://schemas.openxmlformats.org/officeDocument/2006/relationships/slideLayout" Target="../slideLayouts/slideLayout25.xml"/><Relationship Id="rId34" Type="http://schemas.openxmlformats.org/officeDocument/2006/relationships/slideLayout" Target="../slideLayouts/slideLayout38.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slideLayout" Target="../slideLayouts/slideLayout29.xml"/><Relationship Id="rId33" Type="http://schemas.openxmlformats.org/officeDocument/2006/relationships/slideLayout" Target="../slideLayouts/slideLayout37.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29" Type="http://schemas.openxmlformats.org/officeDocument/2006/relationships/slideLayout" Target="../slideLayouts/slideLayout33.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32" Type="http://schemas.openxmlformats.org/officeDocument/2006/relationships/slideLayout" Target="../slideLayouts/slideLayout36.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28" Type="http://schemas.openxmlformats.org/officeDocument/2006/relationships/slideLayout" Target="../slideLayouts/slideLayout32.xml"/><Relationship Id="rId36" Type="http://schemas.openxmlformats.org/officeDocument/2006/relationships/image" Target="../media/image1.jpg"/><Relationship Id="rId10" Type="http://schemas.openxmlformats.org/officeDocument/2006/relationships/slideLayout" Target="../slideLayouts/slideLayout14.xml"/><Relationship Id="rId19" Type="http://schemas.openxmlformats.org/officeDocument/2006/relationships/slideLayout" Target="../slideLayouts/slideLayout23.xml"/><Relationship Id="rId31" Type="http://schemas.openxmlformats.org/officeDocument/2006/relationships/slideLayout" Target="../slideLayouts/slideLayout35.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 Id="rId27" Type="http://schemas.openxmlformats.org/officeDocument/2006/relationships/slideLayout" Target="../slideLayouts/slideLayout31.xml"/><Relationship Id="rId30" Type="http://schemas.openxmlformats.org/officeDocument/2006/relationships/slideLayout" Target="../slideLayouts/slideLayout34.xml"/><Relationship Id="rId35" Type="http://schemas.openxmlformats.org/officeDocument/2006/relationships/theme" Target="../theme/theme2.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21" name="Google Shape;21;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
          <p:cNvSpPr txBox="1">
            <a:spLocks noGrp="1"/>
          </p:cNvSpPr>
          <p:nvPr>
            <p:ph type="ctrTitle"/>
          </p:nvPr>
        </p:nvSpPr>
        <p:spPr>
          <a:xfrm>
            <a:off x="2047505" y="1927050"/>
            <a:ext cx="5048989"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LICENSING</a:t>
            </a:r>
            <a:endParaRPr/>
          </a:p>
        </p:txBody>
      </p:sp>
      <p:sp>
        <p:nvSpPr>
          <p:cNvPr id="173" name="Google Shape;17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6.3</a:t>
            </a:r>
            <a:endParaRPr sz="2200" b="0">
              <a:latin typeface="Arial"/>
              <a:ea typeface="Arial"/>
              <a:cs typeface="Arial"/>
              <a:sym typeface="Arial"/>
            </a:endParaRPr>
          </a:p>
        </p:txBody>
      </p:sp>
      <p:cxnSp>
        <p:nvCxnSpPr>
          <p:cNvPr id="174" name="Google Shape;17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5" name="Google Shape;17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6" name="Google Shape;176;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DISTRIBUTION</a:t>
            </a:r>
            <a:endParaRPr b="1">
              <a:latin typeface="Arial"/>
              <a:ea typeface="Arial"/>
              <a:cs typeface="Arial"/>
              <a:sym typeface="Arial"/>
            </a:endParaRPr>
          </a:p>
        </p:txBody>
      </p:sp>
      <p:cxnSp>
        <p:nvCxnSpPr>
          <p:cNvPr id="253" name="Google Shape;253;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54" name="Google Shape;254;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5" name="Google Shape;255;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56" name="Google Shape;256;p10"/>
          <p:cNvSpPr txBox="1">
            <a:spLocks noGrp="1"/>
          </p:cNvSpPr>
          <p:nvPr>
            <p:ph type="subTitle" idx="1"/>
          </p:nvPr>
        </p:nvSpPr>
        <p:spPr>
          <a:xfrm>
            <a:off x="938500" y="1214975"/>
            <a:ext cx="7389275"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Licensed goods are available in retail department stores, chain stores, league-sponsored retail outlets, games/events and online.  Licensed merchandise is made available through many channels of distribution.</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Consumers can purchase licensed products in a wide variety of outlets, ranging from team stores, online websites, retail outlets and specialty stores.  Special promotional deals create partnerships between the licensor and the licensee to help boost store traffic.  </a:t>
            </a:r>
            <a:endParaRPr/>
          </a:p>
          <a:p>
            <a:pPr marL="0" lvl="0" indent="0" algn="l" rtl="0">
              <a:lnSpc>
                <a:spcPct val="100000"/>
              </a:lnSpc>
              <a:spcBef>
                <a:spcPts val="0"/>
              </a:spcBef>
              <a:spcAft>
                <a:spcPts val="0"/>
              </a:spcAft>
              <a:buSzPts val="1800"/>
              <a:buNone/>
            </a:pPr>
            <a:br>
              <a:rPr lang="en-US">
                <a:latin typeface="Arial"/>
                <a:ea typeface="Arial"/>
                <a:cs typeface="Arial"/>
                <a:sym typeface="Arial"/>
              </a:rPr>
            </a:br>
            <a:br>
              <a:rPr lang="en-US">
                <a:latin typeface="Arial"/>
                <a:ea typeface="Arial"/>
                <a:cs typeface="Arial"/>
                <a:sym typeface="Arial"/>
              </a:rPr>
            </a:br>
            <a:endParaRPr>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11"/>
          <p:cNvSpPr txBox="1">
            <a:spLocks noGrp="1"/>
          </p:cNvSpPr>
          <p:nvPr>
            <p:ph type="title"/>
          </p:nvPr>
        </p:nvSpPr>
        <p:spPr>
          <a:xfrm>
            <a:off x="5337175" y="1170504"/>
            <a:ext cx="2837400" cy="1252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1900" b="1">
                <a:latin typeface="Arial"/>
                <a:ea typeface="Arial"/>
                <a:cs typeface="Arial"/>
                <a:sym typeface="Arial"/>
              </a:rPr>
              <a:t>COLLECTIBLES AND MEMORABILIA</a:t>
            </a:r>
            <a:endParaRPr sz="1900" b="1">
              <a:latin typeface="Arial"/>
              <a:ea typeface="Arial"/>
              <a:cs typeface="Arial"/>
              <a:sym typeface="Arial"/>
            </a:endParaRPr>
          </a:p>
        </p:txBody>
      </p:sp>
      <p:sp>
        <p:nvSpPr>
          <p:cNvPr id="262" name="Google Shape;262;p11"/>
          <p:cNvSpPr txBox="1">
            <a:spLocks noGrp="1"/>
          </p:cNvSpPr>
          <p:nvPr>
            <p:ph type="body" idx="1"/>
          </p:nvPr>
        </p:nvSpPr>
        <p:spPr>
          <a:xfrm>
            <a:off x="5337175" y="2445104"/>
            <a:ext cx="2837400" cy="141206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sz="1400">
                <a:latin typeface="Arial"/>
                <a:ea typeface="Arial"/>
                <a:cs typeface="Arial"/>
                <a:sym typeface="Arial"/>
              </a:rPr>
              <a:t>Like licensing, collectibles and memorabilia represent an incredibly lucrative segment of the sports and entertainment industry.  </a:t>
            </a:r>
            <a:endParaRPr/>
          </a:p>
          <a:p>
            <a:pPr marL="0" lvl="0" indent="0" algn="l" rtl="0">
              <a:lnSpc>
                <a:spcPct val="100000"/>
              </a:lnSpc>
              <a:spcBef>
                <a:spcPts val="0"/>
              </a:spcBef>
              <a:spcAft>
                <a:spcPts val="0"/>
              </a:spcAft>
              <a:buSzPts val="1600"/>
              <a:buNone/>
            </a:pPr>
            <a:endParaRPr sz="1400">
              <a:latin typeface="Arial"/>
              <a:ea typeface="Arial"/>
              <a:cs typeface="Arial"/>
              <a:sym typeface="Arial"/>
            </a:endParaRPr>
          </a:p>
        </p:txBody>
      </p:sp>
      <p:cxnSp>
        <p:nvCxnSpPr>
          <p:cNvPr id="263" name="Google Shape;263;p11"/>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4" name="Google Shape;264;p11"/>
          <p:cNvPicPr preferRelativeResize="0"/>
          <p:nvPr/>
        </p:nvPicPr>
        <p:blipFill rotWithShape="1">
          <a:blip r:embed="rId3">
            <a:alphaModFix/>
          </a:blip>
          <a:srcRect l="16564" r="16564"/>
          <a:stretch/>
        </p:blipFill>
        <p:spPr>
          <a:xfrm>
            <a:off x="-436624" y="-236700"/>
            <a:ext cx="4714800" cy="5616900"/>
          </a:xfrm>
          <a:prstGeom prst="flowChartDelay">
            <a:avLst/>
          </a:prstGeom>
          <a:noFill/>
          <a:ln>
            <a:noFill/>
          </a:ln>
        </p:spPr>
      </p:pic>
      <p:pic>
        <p:nvPicPr>
          <p:cNvPr id="265" name="Google Shape;265;p11"/>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66" name="Google Shape;26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pic>
        <p:nvPicPr>
          <p:cNvPr id="271" name="Google Shape;271;g143bad46a4a_0_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2" name="Google Shape;272;g143bad46a4a_0_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73" name="Google Shape;273;g143bad46a4a_0_4"/>
          <p:cNvSpPr txBox="1">
            <a:spLocks noGrp="1"/>
          </p:cNvSpPr>
          <p:nvPr>
            <p:ph type="subTitle" idx="1"/>
          </p:nvPr>
        </p:nvSpPr>
        <p:spPr>
          <a:xfrm>
            <a:off x="938500" y="1214975"/>
            <a:ext cx="7389300" cy="2048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800"/>
              <a:buNone/>
            </a:pPr>
            <a:r>
              <a:rPr lang="en-US" sz="6000" b="1">
                <a:latin typeface="Arial"/>
                <a:ea typeface="Arial"/>
                <a:cs typeface="Arial"/>
                <a:sym typeface="Arial"/>
              </a:rPr>
              <a:t>  $26.1 Billion</a:t>
            </a:r>
            <a:endParaRPr sz="6000" b="1">
              <a:latin typeface="Arial"/>
              <a:ea typeface="Arial"/>
              <a:cs typeface="Arial"/>
              <a:sym typeface="Arial"/>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ctr" rtl="0">
              <a:lnSpc>
                <a:spcPct val="100000"/>
              </a:lnSpc>
              <a:spcBef>
                <a:spcPts val="0"/>
              </a:spcBef>
              <a:spcAft>
                <a:spcPts val="0"/>
              </a:spcAft>
              <a:buSzPts val="1800"/>
              <a:buNone/>
            </a:pPr>
            <a:r>
              <a:rPr lang="en-US">
                <a:latin typeface="Arial"/>
                <a:ea typeface="Arial"/>
                <a:cs typeface="Arial"/>
                <a:sym typeface="Arial"/>
              </a:rPr>
              <a:t>Current value of the Sports Memorabilia market.</a:t>
            </a:r>
            <a:endParaRPr>
              <a:latin typeface="Arial"/>
              <a:ea typeface="Arial"/>
              <a:cs typeface="Arial"/>
              <a:sym typeface="Arial"/>
            </a:endParaRPr>
          </a:p>
          <a:p>
            <a:pPr marL="0" lvl="0" indent="0" algn="ctr" rtl="0">
              <a:lnSpc>
                <a:spcPct val="100000"/>
              </a:lnSpc>
              <a:spcBef>
                <a:spcPts val="0"/>
              </a:spcBef>
              <a:spcAft>
                <a:spcPts val="0"/>
              </a:spcAft>
              <a:buSzPts val="1800"/>
              <a:buNone/>
            </a:pPr>
            <a:r>
              <a:rPr lang="en-US">
                <a:latin typeface="Arial"/>
                <a:ea typeface="Arial"/>
                <a:cs typeface="Arial"/>
                <a:sym typeface="Arial"/>
              </a:rPr>
              <a:t>Predicted to eclipse $200 billion by 2032.</a:t>
            </a:r>
            <a:endParaRPr>
              <a:latin typeface="Arial"/>
              <a:ea typeface="Arial"/>
              <a:cs typeface="Arial"/>
              <a:sym typeface="Arial"/>
            </a:endParaRPr>
          </a:p>
        </p:txBody>
      </p:sp>
      <p:cxnSp>
        <p:nvCxnSpPr>
          <p:cNvPr id="274" name="Google Shape;274;g143bad46a4a_0_4"/>
          <p:cNvCxnSpPr/>
          <p:nvPr/>
        </p:nvCxnSpPr>
        <p:spPr>
          <a:xfrm>
            <a:off x="3600300" y="2239175"/>
            <a:ext cx="19434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2"/>
          <p:cNvSpPr txBox="1">
            <a:spLocks noGrp="1"/>
          </p:cNvSpPr>
          <p:nvPr>
            <p:ph type="title" idx="4"/>
          </p:nvPr>
        </p:nvSpPr>
        <p:spPr>
          <a:xfrm>
            <a:off x="637525" y="292625"/>
            <a:ext cx="62886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MEMORABILIA SALES</a:t>
            </a:r>
            <a:endParaRPr b="1">
              <a:latin typeface="Arial"/>
              <a:ea typeface="Arial"/>
              <a:cs typeface="Arial"/>
              <a:sym typeface="Arial"/>
            </a:endParaRPr>
          </a:p>
        </p:txBody>
      </p:sp>
      <p:cxnSp>
        <p:nvCxnSpPr>
          <p:cNvPr id="280" name="Google Shape;280;p12"/>
          <p:cNvCxnSpPr/>
          <p:nvPr/>
        </p:nvCxnSpPr>
        <p:spPr>
          <a:xfrm>
            <a:off x="637525" y="2616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281" name="Google Shape;281;p12"/>
          <p:cNvSpPr txBox="1">
            <a:spLocks noGrp="1"/>
          </p:cNvSpPr>
          <p:nvPr>
            <p:ph type="title"/>
          </p:nvPr>
        </p:nvSpPr>
        <p:spPr>
          <a:xfrm>
            <a:off x="3334898" y="1959086"/>
            <a:ext cx="2067000" cy="43937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SNEAKERS</a:t>
            </a:r>
            <a:endParaRPr b="1">
              <a:latin typeface="Arial"/>
              <a:ea typeface="Arial"/>
              <a:cs typeface="Arial"/>
              <a:sym typeface="Arial"/>
            </a:endParaRPr>
          </a:p>
        </p:txBody>
      </p:sp>
      <p:sp>
        <p:nvSpPr>
          <p:cNvPr id="282" name="Google Shape;282;p12"/>
          <p:cNvSpPr txBox="1">
            <a:spLocks noGrp="1"/>
          </p:cNvSpPr>
          <p:nvPr>
            <p:ph type="subTitle" idx="1"/>
          </p:nvPr>
        </p:nvSpPr>
        <p:spPr>
          <a:xfrm>
            <a:off x="3115449" y="2521976"/>
            <a:ext cx="25059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A pair of Converse sneakers that Michael Jordan wore during the 1984 Olympic gold-medal game sold at auction for $190,373, the highest price on record for a pair of game-worn shoes</a:t>
            </a:r>
            <a:endParaRPr/>
          </a:p>
        </p:txBody>
      </p:sp>
      <p:sp>
        <p:nvSpPr>
          <p:cNvPr id="283" name="Google Shape;283;p12"/>
          <p:cNvSpPr txBox="1">
            <a:spLocks noGrp="1"/>
          </p:cNvSpPr>
          <p:nvPr>
            <p:ph type="title" idx="2"/>
          </p:nvPr>
        </p:nvSpPr>
        <p:spPr>
          <a:xfrm>
            <a:off x="6028552" y="2052987"/>
            <a:ext cx="2505899" cy="404518"/>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BASEBALL CARDS</a:t>
            </a:r>
            <a:endParaRPr b="1">
              <a:latin typeface="Arial"/>
              <a:ea typeface="Arial"/>
              <a:cs typeface="Arial"/>
              <a:sym typeface="Arial"/>
            </a:endParaRPr>
          </a:p>
        </p:txBody>
      </p:sp>
      <p:sp>
        <p:nvSpPr>
          <p:cNvPr id="284" name="Google Shape;284;p12"/>
          <p:cNvSpPr txBox="1">
            <a:spLocks noGrp="1"/>
          </p:cNvSpPr>
          <p:nvPr>
            <p:ph type="subTitle" idx="3"/>
          </p:nvPr>
        </p:nvSpPr>
        <p:spPr>
          <a:xfrm>
            <a:off x="6080964" y="2599575"/>
            <a:ext cx="2401073"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A 1952 Mickey Mantle card sold for $5.2 million, setting a record for the most expensive trading card ever and nearly doubling its value since a 2018 sale</a:t>
            </a:r>
            <a:endParaRPr>
              <a:latin typeface="Arial"/>
              <a:ea typeface="Arial"/>
              <a:cs typeface="Arial"/>
              <a:sym typeface="Arial"/>
            </a:endParaRPr>
          </a:p>
        </p:txBody>
      </p:sp>
      <p:sp>
        <p:nvSpPr>
          <p:cNvPr id="285" name="Google Shape;285;p12"/>
          <p:cNvSpPr txBox="1">
            <a:spLocks noGrp="1"/>
          </p:cNvSpPr>
          <p:nvPr>
            <p:ph type="title" idx="5"/>
          </p:nvPr>
        </p:nvSpPr>
        <p:spPr>
          <a:xfrm>
            <a:off x="407679" y="1960975"/>
            <a:ext cx="2176947" cy="43937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BOXING GLOVES</a:t>
            </a:r>
            <a:endParaRPr b="1">
              <a:latin typeface="Arial"/>
              <a:ea typeface="Arial"/>
              <a:cs typeface="Arial"/>
              <a:sym typeface="Arial"/>
            </a:endParaRPr>
          </a:p>
        </p:txBody>
      </p:sp>
      <p:sp>
        <p:nvSpPr>
          <p:cNvPr id="286" name="Google Shape;286;p12"/>
          <p:cNvSpPr txBox="1">
            <a:spLocks noGrp="1"/>
          </p:cNvSpPr>
          <p:nvPr>
            <p:ph type="subTitle" idx="6"/>
          </p:nvPr>
        </p:nvSpPr>
        <p:spPr>
          <a:xfrm>
            <a:off x="462652" y="2496048"/>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Shortly after his death, gloves worn by Muhammad Ali for his “Fight of the Century” vs. Joe Frazier sold for $606,000 at an auction</a:t>
            </a:r>
            <a:endParaRPr>
              <a:latin typeface="Arial"/>
              <a:ea typeface="Arial"/>
              <a:cs typeface="Arial"/>
              <a:sym typeface="Arial"/>
            </a:endParaRPr>
          </a:p>
        </p:txBody>
      </p:sp>
      <p:cxnSp>
        <p:nvCxnSpPr>
          <p:cNvPr id="287" name="Google Shape;287;p12"/>
          <p:cNvCxnSpPr/>
          <p:nvPr/>
        </p:nvCxnSpPr>
        <p:spPr>
          <a:xfrm>
            <a:off x="4201833" y="2398459"/>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88" name="Google Shape;288;p12"/>
          <p:cNvCxnSpPr/>
          <p:nvPr/>
        </p:nvCxnSpPr>
        <p:spPr>
          <a:xfrm>
            <a:off x="7093187" y="2415845"/>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89" name="Google Shape;289;p12"/>
          <p:cNvCxnSpPr/>
          <p:nvPr/>
        </p:nvCxnSpPr>
        <p:spPr>
          <a:xfrm>
            <a:off x="1360252" y="2381978"/>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0" name="Google Shape;290;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1" name="Google Shape;291;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92" name="Google Shape;292;p12" descr="1952 Mickey Mantle baseball card sells for near-record $2.88 million"/>
          <p:cNvPicPr preferRelativeResize="0"/>
          <p:nvPr/>
        </p:nvPicPr>
        <p:blipFill rotWithShape="1">
          <a:blip r:embed="rId4">
            <a:alphaModFix/>
          </a:blip>
          <a:srcRect/>
          <a:stretch/>
        </p:blipFill>
        <p:spPr>
          <a:xfrm>
            <a:off x="6780416" y="905832"/>
            <a:ext cx="897343" cy="1152752"/>
          </a:xfrm>
          <a:prstGeom prst="rect">
            <a:avLst/>
          </a:prstGeom>
          <a:noFill/>
          <a:ln>
            <a:noFill/>
          </a:ln>
        </p:spPr>
      </p:pic>
      <p:pic>
        <p:nvPicPr>
          <p:cNvPr id="293" name="Google Shape;293;p12" descr="Michael Jordan&amp;#39;s Converse Shoes from 1984 Olympic Gold Medal Game to Hit  Auction Block | Sole Collector"/>
          <p:cNvPicPr preferRelativeResize="0"/>
          <p:nvPr/>
        </p:nvPicPr>
        <p:blipFill rotWithShape="1">
          <a:blip r:embed="rId5">
            <a:alphaModFix/>
          </a:blip>
          <a:srcRect/>
          <a:stretch/>
        </p:blipFill>
        <p:spPr>
          <a:xfrm>
            <a:off x="3544088" y="967083"/>
            <a:ext cx="1598609" cy="911207"/>
          </a:xfrm>
          <a:prstGeom prst="rect">
            <a:avLst/>
          </a:prstGeom>
          <a:noFill/>
          <a:ln>
            <a:noFill/>
          </a:ln>
        </p:spPr>
      </p:pic>
      <p:pic>
        <p:nvPicPr>
          <p:cNvPr id="294" name="Google Shape;294;p12" descr="Muhammad Ali&amp;#39;s gloves from &amp;#39;Fight of the Century&amp;#39; sell for $606,375"/>
          <p:cNvPicPr preferRelativeResize="0"/>
          <p:nvPr/>
        </p:nvPicPr>
        <p:blipFill rotWithShape="1">
          <a:blip r:embed="rId6">
            <a:alphaModFix/>
          </a:blip>
          <a:srcRect/>
          <a:stretch/>
        </p:blipFill>
        <p:spPr>
          <a:xfrm>
            <a:off x="696849" y="973078"/>
            <a:ext cx="1598609" cy="899217"/>
          </a:xfrm>
          <a:prstGeom prst="rect">
            <a:avLst/>
          </a:prstGeom>
          <a:noFill/>
          <a:ln>
            <a:noFill/>
          </a:ln>
        </p:spPr>
      </p:pic>
      <p:sp>
        <p:nvSpPr>
          <p:cNvPr id="295" name="Google Shape;295;p12"/>
          <p:cNvSpPr txBox="1"/>
          <p:nvPr/>
        </p:nvSpPr>
        <p:spPr>
          <a:xfrm>
            <a:off x="696848" y="4260647"/>
            <a:ext cx="7386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g143bad46a4a_0_14"/>
          <p:cNvSpPr txBox="1">
            <a:spLocks noGrp="1"/>
          </p:cNvSpPr>
          <p:nvPr>
            <p:ph type="title"/>
          </p:nvPr>
        </p:nvSpPr>
        <p:spPr>
          <a:xfrm>
            <a:off x="479375" y="445025"/>
            <a:ext cx="5707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MEMORABILIA SALES</a:t>
            </a:r>
            <a:endParaRPr b="1">
              <a:latin typeface="Arial"/>
              <a:ea typeface="Arial"/>
              <a:cs typeface="Arial"/>
              <a:sym typeface="Arial"/>
            </a:endParaRPr>
          </a:p>
        </p:txBody>
      </p:sp>
      <p:cxnSp>
        <p:nvCxnSpPr>
          <p:cNvPr id="301" name="Google Shape;301;g143bad46a4a_0_14"/>
          <p:cNvCxnSpPr/>
          <p:nvPr/>
        </p:nvCxnSpPr>
        <p:spPr>
          <a:xfrm>
            <a:off x="479375"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302" name="Google Shape;302;g143bad46a4a_0_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3" name="Google Shape;303;g143bad46a4a_0_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304" name="Google Shape;304;g143bad46a4a_0_14"/>
          <p:cNvSpPr txBox="1">
            <a:spLocks noGrp="1"/>
          </p:cNvSpPr>
          <p:nvPr>
            <p:ph type="subTitle" idx="1"/>
          </p:nvPr>
        </p:nvSpPr>
        <p:spPr>
          <a:xfrm>
            <a:off x="479375" y="1023525"/>
            <a:ext cx="8084400" cy="3687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400" b="1">
                <a:latin typeface="Arial"/>
                <a:ea typeface="Arial"/>
                <a:cs typeface="Arial"/>
                <a:sym typeface="Arial"/>
              </a:rPr>
              <a:t>1992: </a:t>
            </a:r>
            <a:r>
              <a:rPr lang="en-US" sz="1400">
                <a:latin typeface="Arial"/>
                <a:ea typeface="Arial"/>
                <a:cs typeface="Arial"/>
                <a:sym typeface="Arial"/>
              </a:rPr>
              <a:t> McDonald's offered a McJordan Burger in limited markets, making the secret sauce limited as well.  In 2012, a gallon of that sauce showed up on eBay for $10,000.</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400" b="1">
                <a:latin typeface="Arial"/>
                <a:ea typeface="Arial"/>
                <a:cs typeface="Arial"/>
                <a:sym typeface="Arial"/>
              </a:rPr>
              <a:t>2012: </a:t>
            </a:r>
            <a:r>
              <a:rPr lang="en-US" sz="1400">
                <a:latin typeface="Arial"/>
                <a:ea typeface="Arial"/>
                <a:cs typeface="Arial"/>
                <a:sym typeface="Arial"/>
              </a:rPr>
              <a:t> A 1928 World Series home run ball hit by legendary Yankee Lou Gehrig was auctioned for $62,617 (with the seller using the proceeds to help her son pay off his medical school debt).</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400" b="1">
                <a:latin typeface="Arial"/>
                <a:ea typeface="Arial"/>
                <a:cs typeface="Arial"/>
                <a:sym typeface="Arial"/>
              </a:rPr>
              <a:t>2013: </a:t>
            </a:r>
            <a:r>
              <a:rPr lang="en-US" sz="1400">
                <a:latin typeface="Arial"/>
                <a:ea typeface="Arial"/>
                <a:cs typeface="Arial"/>
                <a:sym typeface="Arial"/>
              </a:rPr>
              <a:t> The uniform Don Larsen wore  when he pitched the only perfect game in World Series history sold for $756,000 in an online auction, including a 20% buyer's fee above the final bid of $630,000.</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400" b="1">
                <a:latin typeface="Arial"/>
                <a:ea typeface="Arial"/>
                <a:cs typeface="Arial"/>
                <a:sym typeface="Arial"/>
              </a:rPr>
              <a:t>2014:</a:t>
            </a:r>
            <a:r>
              <a:rPr lang="en-US" sz="1400">
                <a:latin typeface="Arial"/>
                <a:ea typeface="Arial"/>
                <a:cs typeface="Arial"/>
                <a:sym typeface="Arial"/>
              </a:rPr>
              <a:t>  Prior to the 2014 World Cup, 1,283 “collectible” gems were created using legendary Brazilian soccer star Pele’s hair (1,283 represents the total number of goals scored throughout his playing career) with estimates placing the cost of the souvenir above $4,000.</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400" b="1">
                <a:latin typeface="Arial"/>
                <a:ea typeface="Arial"/>
                <a:cs typeface="Arial"/>
                <a:sym typeface="Arial"/>
              </a:rPr>
              <a:t>2015:</a:t>
            </a:r>
            <a:r>
              <a:rPr lang="en-US" sz="1400">
                <a:latin typeface="Arial"/>
                <a:ea typeface="Arial"/>
                <a:cs typeface="Arial"/>
                <a:sym typeface="Arial"/>
              </a:rPr>
              <a:t>  The only ball from the 2015 AFC Championship Game (the infamous “deflategate” game) known to be available publicly sold for $43,740 in a recent auction.</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400" b="1">
                <a:latin typeface="Arial"/>
                <a:ea typeface="Arial"/>
                <a:cs typeface="Arial"/>
                <a:sym typeface="Arial"/>
              </a:rPr>
              <a:t>2022:</a:t>
            </a:r>
            <a:r>
              <a:rPr lang="en-US" sz="1400">
                <a:latin typeface="Arial"/>
                <a:ea typeface="Arial"/>
                <a:cs typeface="Arial"/>
                <a:sym typeface="Arial"/>
              </a:rPr>
              <a:t>  A rare first edition Pokémon card, worth an estimated $25,000 in 2018, was sold for more than $300,000 at auction </a:t>
            </a:r>
            <a:endParaRPr sz="1400">
              <a:latin typeface="Arial"/>
              <a:ea typeface="Arial"/>
              <a:cs typeface="Arial"/>
              <a:sym typeface="Arial"/>
            </a:endParaRPr>
          </a:p>
          <a:p>
            <a:pPr marL="0" lvl="0" indent="0" algn="l" rtl="0">
              <a:lnSpc>
                <a:spcPct val="100000"/>
              </a:lnSpc>
              <a:spcBef>
                <a:spcPts val="1000"/>
              </a:spcBef>
              <a:spcAft>
                <a:spcPts val="0"/>
              </a:spcAft>
              <a:buNone/>
            </a:pPr>
            <a:endParaRPr sz="1400">
              <a:latin typeface="Arial"/>
              <a:ea typeface="Arial"/>
              <a:cs typeface="Arial"/>
              <a:sym typeface="Arial"/>
            </a:endParaRPr>
          </a:p>
          <a:p>
            <a:pPr marL="0" lvl="0" indent="0" algn="l" rtl="0">
              <a:lnSpc>
                <a:spcPct val="100000"/>
              </a:lnSpc>
              <a:spcBef>
                <a:spcPts val="1000"/>
              </a:spcBef>
              <a:spcAft>
                <a:spcPts val="1000"/>
              </a:spcAft>
              <a:buSzPts val="1800"/>
              <a:buNone/>
            </a:pPr>
            <a:endParaRPr sz="1400">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0" name="Google Shape;310;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311" name="Google Shape;311;p13"/>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
          <p:cNvSpPr txBox="1">
            <a:spLocks noGrp="1"/>
          </p:cNvSpPr>
          <p:nvPr>
            <p:ph type="title"/>
          </p:nvPr>
        </p:nvSpPr>
        <p:spPr>
          <a:xfrm>
            <a:off x="4571720" y="408100"/>
            <a:ext cx="4130130" cy="935278"/>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LICENSING</a:t>
            </a:r>
            <a:endParaRPr sz="2000" b="1">
              <a:latin typeface="Arial"/>
              <a:ea typeface="Arial"/>
              <a:cs typeface="Arial"/>
              <a:sym typeface="Arial"/>
            </a:endParaRPr>
          </a:p>
        </p:txBody>
      </p:sp>
      <p:sp>
        <p:nvSpPr>
          <p:cNvPr id="182" name="Google Shape;182;p2"/>
          <p:cNvSpPr txBox="1">
            <a:spLocks noGrp="1"/>
          </p:cNvSpPr>
          <p:nvPr>
            <p:ph type="body" idx="1"/>
          </p:nvPr>
        </p:nvSpPr>
        <p:spPr>
          <a:xfrm>
            <a:off x="4571720" y="1532190"/>
            <a:ext cx="4130129" cy="226793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b="1">
                <a:solidFill>
                  <a:schemeClr val="lt2"/>
                </a:solidFill>
                <a:latin typeface="Arial"/>
                <a:ea typeface="Arial"/>
                <a:cs typeface="Arial"/>
                <a:sym typeface="Arial"/>
              </a:rPr>
              <a:t>Licensing </a:t>
            </a:r>
            <a:r>
              <a:rPr lang="en-US">
                <a:latin typeface="Arial"/>
                <a:ea typeface="Arial"/>
                <a:cs typeface="Arial"/>
                <a:sym typeface="Arial"/>
              </a:rPr>
              <a:t>refers to an agreement which gives a company the right to use another’s brand name, patent, or other intellectual property for a royalty or fee.  </a:t>
            </a:r>
            <a:endParaRPr/>
          </a:p>
          <a:p>
            <a:pPr marL="0" lvl="0" indent="0" algn="l" rtl="0">
              <a:lnSpc>
                <a:spcPct val="100000"/>
              </a:lnSpc>
              <a:spcBef>
                <a:spcPts val="1600"/>
              </a:spcBef>
              <a:spcAft>
                <a:spcPts val="1600"/>
              </a:spcAft>
              <a:buSzPts val="1600"/>
              <a:buNone/>
            </a:pPr>
            <a:r>
              <a:rPr lang="en-US">
                <a:latin typeface="Arial"/>
                <a:ea typeface="Arial"/>
                <a:cs typeface="Arial"/>
                <a:sym typeface="Arial"/>
              </a:rPr>
              <a:t>Without licensing rights, it would be illegal for Nike to put the Seattle Seahawks or Texas Rangers logo on the merchandise they sell.  </a:t>
            </a:r>
            <a:endParaRPr>
              <a:latin typeface="Arial"/>
              <a:ea typeface="Arial"/>
              <a:cs typeface="Arial"/>
              <a:sym typeface="Arial"/>
            </a:endParaRPr>
          </a:p>
        </p:txBody>
      </p:sp>
      <p:cxnSp>
        <p:nvCxnSpPr>
          <p:cNvPr id="183" name="Google Shape;183;p2"/>
          <p:cNvCxnSpPr/>
          <p:nvPr/>
        </p:nvCxnSpPr>
        <p:spPr>
          <a:xfrm>
            <a:off x="4322039" y="835378"/>
            <a:ext cx="0" cy="3093155"/>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4" name="Google Shape;184;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186" name="Google Shape;186;p2" descr="Text&#10;&#10;Description automatically generated"/>
          <p:cNvPicPr preferRelativeResize="0"/>
          <p:nvPr/>
        </p:nvPicPr>
        <p:blipFill rotWithShape="1">
          <a:blip r:embed="rId4">
            <a:alphaModFix/>
          </a:blip>
          <a:srcRect/>
          <a:stretch/>
        </p:blipFill>
        <p:spPr>
          <a:xfrm>
            <a:off x="442150" y="1160260"/>
            <a:ext cx="3342473" cy="2540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
          <p:cNvSpPr txBox="1">
            <a:spLocks noGrp="1"/>
          </p:cNvSpPr>
          <p:nvPr>
            <p:ph type="title"/>
          </p:nvPr>
        </p:nvSpPr>
        <p:spPr>
          <a:xfrm>
            <a:off x="1916643" y="1111700"/>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dirty="0">
                <a:latin typeface="Arial"/>
                <a:ea typeface="Arial"/>
                <a:cs typeface="Arial"/>
                <a:sym typeface="Arial"/>
              </a:rPr>
              <a:t>$300 billion</a:t>
            </a:r>
            <a:endParaRPr b="1" dirty="0">
              <a:latin typeface="Arial"/>
              <a:ea typeface="Arial"/>
              <a:cs typeface="Arial"/>
              <a:sym typeface="Arial"/>
            </a:endParaRPr>
          </a:p>
        </p:txBody>
      </p:sp>
      <p:sp>
        <p:nvSpPr>
          <p:cNvPr id="192" name="Google Shape;192;p3"/>
          <p:cNvSpPr txBox="1">
            <a:spLocks noGrp="1"/>
          </p:cNvSpPr>
          <p:nvPr>
            <p:ph type="body" idx="1"/>
          </p:nvPr>
        </p:nvSpPr>
        <p:spPr>
          <a:xfrm>
            <a:off x="714376" y="2571750"/>
            <a:ext cx="7305018" cy="567000"/>
          </a:xfrm>
          <a:prstGeom prst="rect">
            <a:avLst/>
          </a:prstGeom>
          <a:noFill/>
          <a:ln>
            <a:noFill/>
          </a:ln>
        </p:spPr>
        <p:txBody>
          <a:bodyPr spcFirstLastPara="1" wrap="square" lIns="91425" tIns="91425" rIns="91425" bIns="91425" anchor="t" anchorCtr="0">
            <a:noAutofit/>
          </a:bodyPr>
          <a:lstStyle/>
          <a:p>
            <a:pPr marL="0" indent="0">
              <a:spcAft>
                <a:spcPts val="1600"/>
              </a:spcAft>
              <a:buNone/>
            </a:pPr>
            <a:r>
              <a:rPr lang="en-US" dirty="0">
                <a:latin typeface="Arial"/>
                <a:ea typeface="Arial"/>
                <a:cs typeface="Arial"/>
                <a:sym typeface="Arial"/>
              </a:rPr>
              <a:t>Licensing is a segment of industry that continues to enjoy tremendous growth.  Global sales of licensed products surpassed the $300-billion milestone in 2022 as the industry grew by 7.75% since 2019.</a:t>
            </a:r>
            <a:endParaRPr dirty="0">
              <a:latin typeface="Arial"/>
              <a:ea typeface="Arial"/>
              <a:cs typeface="Arial"/>
              <a:sym typeface="Arial"/>
            </a:endParaRPr>
          </a:p>
        </p:txBody>
      </p:sp>
      <p:cxnSp>
        <p:nvCxnSpPr>
          <p:cNvPr id="193" name="Google Shape;193;p3"/>
          <p:cNvCxnSpPr/>
          <p:nvPr/>
        </p:nvCxnSpPr>
        <p:spPr>
          <a:xfrm>
            <a:off x="3186393" y="232229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4" name="Google Shape;19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5" name="Google Shape;19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LICENSING PROCESS</a:t>
            </a:r>
            <a:endParaRPr b="1">
              <a:latin typeface="Arial"/>
              <a:ea typeface="Arial"/>
              <a:cs typeface="Arial"/>
              <a:sym typeface="Arial"/>
            </a:endParaRPr>
          </a:p>
        </p:txBody>
      </p:sp>
      <p:cxnSp>
        <p:nvCxnSpPr>
          <p:cNvPr id="201" name="Google Shape;201;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02" name="Google Shape;202;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3" name="Google Shape;203;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04" name="Google Shape;204;p4"/>
          <p:cNvSpPr txBox="1">
            <a:spLocks noGrp="1"/>
          </p:cNvSpPr>
          <p:nvPr>
            <p:ph type="subTitle" idx="1"/>
          </p:nvPr>
        </p:nvSpPr>
        <p:spPr>
          <a:xfrm>
            <a:off x="1026200" y="1257837"/>
            <a:ext cx="71793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2000">
                <a:latin typeface="Arial"/>
                <a:ea typeface="Arial"/>
                <a:cs typeface="Arial"/>
                <a:sym typeface="Arial"/>
              </a:rPr>
              <a:t>In most licensing relationships, there will be a licensee and a licensor.  </a:t>
            </a:r>
            <a:endParaRPr/>
          </a:p>
          <a:p>
            <a:pPr marL="0" lvl="0" indent="0" algn="l" rtl="0">
              <a:lnSpc>
                <a:spcPct val="100000"/>
              </a:lnSpc>
              <a:spcBef>
                <a:spcPts val="0"/>
              </a:spcBef>
              <a:spcAft>
                <a:spcPts val="0"/>
              </a:spcAft>
              <a:buSzPts val="1800"/>
              <a:buNone/>
            </a:pPr>
            <a:endParaRPr sz="2000">
              <a:latin typeface="Arial"/>
              <a:ea typeface="Arial"/>
              <a:cs typeface="Arial"/>
              <a:sym typeface="Arial"/>
            </a:endParaRPr>
          </a:p>
          <a:p>
            <a:pPr marL="0" lvl="0" indent="0" algn="l" rtl="0">
              <a:lnSpc>
                <a:spcPct val="100000"/>
              </a:lnSpc>
              <a:spcBef>
                <a:spcPts val="0"/>
              </a:spcBef>
              <a:spcAft>
                <a:spcPts val="0"/>
              </a:spcAft>
              <a:buSzPts val="1800"/>
              <a:buNone/>
            </a:pPr>
            <a:r>
              <a:rPr lang="en-US" sz="2000">
                <a:latin typeface="Arial"/>
                <a:ea typeface="Arial"/>
                <a:cs typeface="Arial"/>
                <a:sym typeface="Arial"/>
              </a:rPr>
              <a:t>The </a:t>
            </a:r>
            <a:r>
              <a:rPr lang="en-US" sz="2000" b="1">
                <a:solidFill>
                  <a:schemeClr val="lt2"/>
                </a:solidFill>
                <a:latin typeface="Arial"/>
                <a:ea typeface="Arial"/>
                <a:cs typeface="Arial"/>
                <a:sym typeface="Arial"/>
              </a:rPr>
              <a:t>licensor</a:t>
            </a:r>
            <a:r>
              <a:rPr lang="en-US" sz="2000">
                <a:latin typeface="Arial"/>
                <a:ea typeface="Arial"/>
                <a:cs typeface="Arial"/>
                <a:sym typeface="Arial"/>
              </a:rPr>
              <a:t> is the company or individual granting the license.  </a:t>
            </a:r>
            <a:endParaRPr/>
          </a:p>
          <a:p>
            <a:pPr marL="0" lvl="0" indent="0" algn="l" rtl="0">
              <a:lnSpc>
                <a:spcPct val="100000"/>
              </a:lnSpc>
              <a:spcBef>
                <a:spcPts val="0"/>
              </a:spcBef>
              <a:spcAft>
                <a:spcPts val="0"/>
              </a:spcAft>
              <a:buSzPts val="1800"/>
              <a:buNone/>
            </a:pPr>
            <a:endParaRPr sz="2000">
              <a:latin typeface="Arial"/>
              <a:ea typeface="Arial"/>
              <a:cs typeface="Arial"/>
              <a:sym typeface="Arial"/>
            </a:endParaRPr>
          </a:p>
          <a:p>
            <a:pPr marL="0" lvl="0" indent="0" algn="l" rtl="0">
              <a:lnSpc>
                <a:spcPct val="100000"/>
              </a:lnSpc>
              <a:spcBef>
                <a:spcPts val="0"/>
              </a:spcBef>
              <a:spcAft>
                <a:spcPts val="0"/>
              </a:spcAft>
              <a:buSzPts val="1800"/>
              <a:buNone/>
            </a:pPr>
            <a:r>
              <a:rPr lang="en-US" sz="2000">
                <a:latin typeface="Arial"/>
                <a:ea typeface="Arial"/>
                <a:cs typeface="Arial"/>
                <a:sym typeface="Arial"/>
              </a:rPr>
              <a:t>The </a:t>
            </a:r>
            <a:r>
              <a:rPr lang="en-US" sz="2000" b="1">
                <a:solidFill>
                  <a:schemeClr val="lt2"/>
                </a:solidFill>
                <a:latin typeface="Arial"/>
                <a:ea typeface="Arial"/>
                <a:cs typeface="Arial"/>
                <a:sym typeface="Arial"/>
              </a:rPr>
              <a:t>licensee</a:t>
            </a:r>
            <a:r>
              <a:rPr lang="en-US" sz="2000">
                <a:latin typeface="Arial"/>
                <a:ea typeface="Arial"/>
                <a:cs typeface="Arial"/>
                <a:sym typeface="Arial"/>
              </a:rPr>
              <a:t> is the company or individual paying for the rights to use the licensor’s name or property.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5"/>
          <p:cNvSpPr txBox="1">
            <a:spLocks noGrp="1"/>
          </p:cNvSpPr>
          <p:nvPr>
            <p:ph type="subTitle" idx="1"/>
          </p:nvPr>
        </p:nvSpPr>
        <p:spPr>
          <a:xfrm>
            <a:off x="585488" y="111421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Examples of licensors could include:</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Cartoon Network</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National Football League</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NASCAR</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Walt Disney Company</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HIT Entertainment (home of Bob the Builder and Barney)</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WWE</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The American Society of Composers, Authors and Publishers (ASCAP) </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Coca-Cola or Starbucks </a:t>
            </a:r>
            <a:endParaRPr/>
          </a:p>
        </p:txBody>
      </p:sp>
      <p:pic>
        <p:nvPicPr>
          <p:cNvPr id="210" name="Google Shape;210;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1" name="Google Shape;211;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12" name="Google Shape;212;p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LICENSORS</a:t>
            </a:r>
            <a:endParaRPr b="1">
              <a:latin typeface="Arial"/>
              <a:ea typeface="Arial"/>
              <a:cs typeface="Arial"/>
              <a:sym typeface="Arial"/>
            </a:endParaRPr>
          </a:p>
        </p:txBody>
      </p:sp>
      <p:cxnSp>
        <p:nvCxnSpPr>
          <p:cNvPr id="213" name="Google Shape;213;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6"/>
          <p:cNvSpPr txBox="1">
            <a:spLocks noGrp="1"/>
          </p:cNvSpPr>
          <p:nvPr>
            <p:ph type="subTitle" idx="1"/>
          </p:nvPr>
        </p:nvSpPr>
        <p:spPr>
          <a:xfrm>
            <a:off x="585488" y="111421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Examples of licensors could include:</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Mars, Inc. (Shrek Snickers bar with green filling)</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Mattel, Inc. (Harry Potter toys and consumer products)</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Reebok (NFL apparel)</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Hasbro (Marvel toys)</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EA Sports (rights to put NFL players, stadiums and teams in its games)</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Lincoln (for rights to use hip-hop artist Common’s music in an ad campaign for the popular Navigator model of SUV)</a:t>
            </a:r>
            <a:endParaRPr/>
          </a:p>
        </p:txBody>
      </p:sp>
      <p:pic>
        <p:nvPicPr>
          <p:cNvPr id="219" name="Google Shape;219;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0" name="Google Shape;220;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21" name="Google Shape;221;p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LICENSEES</a:t>
            </a:r>
            <a:endParaRPr b="1">
              <a:latin typeface="Arial"/>
              <a:ea typeface="Arial"/>
              <a:cs typeface="Arial"/>
              <a:sym typeface="Arial"/>
            </a:endParaRPr>
          </a:p>
        </p:txBody>
      </p:sp>
      <p:cxnSp>
        <p:nvCxnSpPr>
          <p:cNvPr id="222" name="Google Shape;222;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7"/>
          <p:cNvSpPr txBox="1">
            <a:spLocks noGrp="1"/>
          </p:cNvSpPr>
          <p:nvPr>
            <p:ph type="title"/>
          </p:nvPr>
        </p:nvSpPr>
        <p:spPr>
          <a:xfrm>
            <a:off x="4967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BUSINESS OF LICENSING</a:t>
            </a:r>
            <a:endParaRPr b="1">
              <a:latin typeface="Arial"/>
              <a:ea typeface="Arial"/>
              <a:cs typeface="Arial"/>
              <a:sym typeface="Arial"/>
            </a:endParaRPr>
          </a:p>
        </p:txBody>
      </p:sp>
      <p:cxnSp>
        <p:nvCxnSpPr>
          <p:cNvPr id="228" name="Google Shape;228;p7"/>
          <p:cNvCxnSpPr/>
          <p:nvPr/>
        </p:nvCxnSpPr>
        <p:spPr>
          <a:xfrm>
            <a:off x="4967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29" name="Google Shape;229;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0" name="Google Shape;230;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31" name="Google Shape;231;p7"/>
          <p:cNvSpPr txBox="1">
            <a:spLocks noGrp="1"/>
          </p:cNvSpPr>
          <p:nvPr>
            <p:ph type="subTitle" idx="1"/>
          </p:nvPr>
        </p:nvSpPr>
        <p:spPr>
          <a:xfrm>
            <a:off x="496712" y="959556"/>
            <a:ext cx="7992532" cy="370736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400">
                <a:latin typeface="Arial"/>
                <a:ea typeface="Arial"/>
                <a:cs typeface="Arial"/>
                <a:sym typeface="Arial"/>
              </a:rPr>
              <a:t>Licensees will pay high fees or royalties for the rights to use a team logo or player’s name or image becaused licensed products are in high demand. </a:t>
            </a:r>
            <a:endParaRPr/>
          </a:p>
          <a:p>
            <a:pPr marL="0" lvl="0" indent="0" algn="l" rtl="0">
              <a:lnSpc>
                <a:spcPct val="100000"/>
              </a:lnSpc>
              <a:spcBef>
                <a:spcPts val="0"/>
              </a:spcBef>
              <a:spcAft>
                <a:spcPts val="0"/>
              </a:spcAft>
              <a:buSzPts val="1800"/>
              <a:buNone/>
            </a:pPr>
            <a:endParaRPr sz="1400">
              <a:latin typeface="Arial"/>
              <a:ea typeface="Arial"/>
              <a:cs typeface="Arial"/>
              <a:sym typeface="Arial"/>
            </a:endParaRPr>
          </a:p>
          <a:p>
            <a:pPr marL="0" lvl="0" indent="0" algn="l" rtl="0">
              <a:lnSpc>
                <a:spcPct val="100000"/>
              </a:lnSpc>
              <a:spcBef>
                <a:spcPts val="0"/>
              </a:spcBef>
              <a:spcAft>
                <a:spcPts val="0"/>
              </a:spcAft>
              <a:buSzPts val="1800"/>
              <a:buNone/>
            </a:pPr>
            <a:r>
              <a:rPr lang="en-US" sz="1400" b="1">
                <a:solidFill>
                  <a:schemeClr val="lt2"/>
                </a:solidFill>
                <a:latin typeface="Arial"/>
                <a:ea typeface="Arial"/>
                <a:cs typeface="Arial"/>
                <a:sym typeface="Arial"/>
              </a:rPr>
              <a:t>In 2022, the NFL Players Association announced that licensees generated retail sales of over $2.17 billion.</a:t>
            </a:r>
            <a:endParaRPr b="1">
              <a:solidFill>
                <a:schemeClr val="lt2"/>
              </a:solidFill>
            </a:endParaRPr>
          </a:p>
          <a:p>
            <a:pPr marL="0" lvl="0" indent="0" algn="l" rtl="0">
              <a:lnSpc>
                <a:spcPct val="100000"/>
              </a:lnSpc>
              <a:spcBef>
                <a:spcPts val="0"/>
              </a:spcBef>
              <a:spcAft>
                <a:spcPts val="0"/>
              </a:spcAft>
              <a:buSzPts val="1800"/>
              <a:buNone/>
            </a:pPr>
            <a:endParaRPr sz="1400">
              <a:latin typeface="Arial"/>
              <a:ea typeface="Arial"/>
              <a:cs typeface="Arial"/>
              <a:sym typeface="Arial"/>
            </a:endParaRPr>
          </a:p>
          <a:p>
            <a:pPr marL="0" lvl="0" indent="0" algn="l" rtl="0">
              <a:lnSpc>
                <a:spcPct val="100000"/>
              </a:lnSpc>
              <a:spcBef>
                <a:spcPts val="0"/>
              </a:spcBef>
              <a:spcAft>
                <a:spcPts val="0"/>
              </a:spcAft>
              <a:buSzPts val="1800"/>
              <a:buNone/>
            </a:pPr>
            <a:r>
              <a:rPr lang="en-US" sz="1400" b="1">
                <a:latin typeface="Arial"/>
                <a:ea typeface="Arial"/>
                <a:cs typeface="Arial"/>
                <a:sym typeface="Arial"/>
              </a:rPr>
              <a:t>The players that sold the most product last season were:</a:t>
            </a:r>
            <a:endParaRPr b="1"/>
          </a:p>
          <a:p>
            <a:pPr marL="457200" lvl="0" indent="-317500" algn="l" rtl="0">
              <a:lnSpc>
                <a:spcPct val="100000"/>
              </a:lnSpc>
              <a:spcBef>
                <a:spcPts val="1000"/>
              </a:spcBef>
              <a:spcAft>
                <a:spcPts val="0"/>
              </a:spcAft>
              <a:buSzPts val="1400"/>
              <a:buFont typeface="Arial"/>
              <a:buAutoNum type="arabicPeriod"/>
            </a:pPr>
            <a:r>
              <a:rPr lang="en-US" sz="1400">
                <a:latin typeface="Arial"/>
                <a:ea typeface="Arial"/>
                <a:cs typeface="Arial"/>
                <a:sym typeface="Arial"/>
              </a:rPr>
              <a:t>Tom Brady, QB, Tampa Bay</a:t>
            </a:r>
            <a:endParaRPr sz="1400">
              <a:latin typeface="Arial"/>
              <a:ea typeface="Arial"/>
              <a:cs typeface="Arial"/>
              <a:sym typeface="Arial"/>
            </a:endParaRPr>
          </a:p>
          <a:p>
            <a:pPr marL="457200" lvl="0" indent="-317500" algn="l" rtl="0">
              <a:lnSpc>
                <a:spcPct val="100000"/>
              </a:lnSpc>
              <a:spcBef>
                <a:spcPts val="0"/>
              </a:spcBef>
              <a:spcAft>
                <a:spcPts val="0"/>
              </a:spcAft>
              <a:buSzPts val="1400"/>
              <a:buFont typeface="Arial"/>
              <a:buAutoNum type="arabicPeriod"/>
            </a:pPr>
            <a:r>
              <a:rPr lang="en-US" sz="1400">
                <a:latin typeface="Arial"/>
                <a:ea typeface="Arial"/>
                <a:cs typeface="Arial"/>
                <a:sym typeface="Arial"/>
              </a:rPr>
              <a:t>Patrick Mahomes, QB, Kansas City</a:t>
            </a:r>
            <a:endParaRPr sz="1400">
              <a:latin typeface="Arial"/>
              <a:ea typeface="Arial"/>
              <a:cs typeface="Arial"/>
              <a:sym typeface="Arial"/>
            </a:endParaRPr>
          </a:p>
          <a:p>
            <a:pPr marL="457200" lvl="0" indent="-317500" algn="l" rtl="0">
              <a:lnSpc>
                <a:spcPct val="100000"/>
              </a:lnSpc>
              <a:spcBef>
                <a:spcPts val="0"/>
              </a:spcBef>
              <a:spcAft>
                <a:spcPts val="0"/>
              </a:spcAft>
              <a:buSzPts val="1400"/>
              <a:buFont typeface="Arial"/>
              <a:buAutoNum type="arabicPeriod"/>
            </a:pPr>
            <a:r>
              <a:rPr lang="en-US" sz="1400">
                <a:latin typeface="Arial"/>
                <a:ea typeface="Arial"/>
                <a:cs typeface="Arial"/>
                <a:sym typeface="Arial"/>
              </a:rPr>
              <a:t>Josh Allen, QB, Buffalo</a:t>
            </a:r>
            <a:endParaRPr sz="1400">
              <a:latin typeface="Arial"/>
              <a:ea typeface="Arial"/>
              <a:cs typeface="Arial"/>
              <a:sym typeface="Arial"/>
            </a:endParaRPr>
          </a:p>
          <a:p>
            <a:pPr marL="457200" lvl="0" indent="-317500" algn="l" rtl="0">
              <a:lnSpc>
                <a:spcPct val="100000"/>
              </a:lnSpc>
              <a:spcBef>
                <a:spcPts val="0"/>
              </a:spcBef>
              <a:spcAft>
                <a:spcPts val="0"/>
              </a:spcAft>
              <a:buSzPts val="1400"/>
              <a:buFont typeface="Arial"/>
              <a:buAutoNum type="arabicPeriod"/>
            </a:pPr>
            <a:r>
              <a:rPr lang="en-US" sz="1400">
                <a:latin typeface="Arial"/>
                <a:ea typeface="Arial"/>
                <a:cs typeface="Arial"/>
                <a:sym typeface="Arial"/>
              </a:rPr>
              <a:t>Joe Burrow, QB, Cincinnati</a:t>
            </a:r>
            <a:endParaRPr sz="1400">
              <a:latin typeface="Arial"/>
              <a:ea typeface="Arial"/>
              <a:cs typeface="Arial"/>
              <a:sym typeface="Arial"/>
            </a:endParaRPr>
          </a:p>
          <a:p>
            <a:pPr marL="457200" lvl="0" indent="-317500" algn="l" rtl="0">
              <a:lnSpc>
                <a:spcPct val="100000"/>
              </a:lnSpc>
              <a:spcBef>
                <a:spcPts val="0"/>
              </a:spcBef>
              <a:spcAft>
                <a:spcPts val="0"/>
              </a:spcAft>
              <a:buSzPts val="1400"/>
              <a:buFont typeface="Arial"/>
              <a:buAutoNum type="arabicPeriod"/>
            </a:pPr>
            <a:r>
              <a:rPr lang="en-US" sz="1400">
                <a:latin typeface="Arial"/>
                <a:ea typeface="Arial"/>
                <a:cs typeface="Arial"/>
                <a:sym typeface="Arial"/>
              </a:rPr>
              <a:t>Mac Jones, QB, New England</a:t>
            </a:r>
            <a:endParaRPr/>
          </a:p>
          <a:p>
            <a:pPr marL="0" lvl="0" indent="0" algn="l" rtl="0">
              <a:lnSpc>
                <a:spcPct val="100000"/>
              </a:lnSpc>
              <a:spcBef>
                <a:spcPts val="1000"/>
              </a:spcBef>
              <a:spcAft>
                <a:spcPts val="0"/>
              </a:spcAft>
              <a:buSzPts val="1800"/>
              <a:buNone/>
            </a:pPr>
            <a:r>
              <a:rPr lang="en-US" sz="1400" b="1">
                <a:solidFill>
                  <a:schemeClr val="lt2"/>
                </a:solidFill>
                <a:latin typeface="Arial"/>
                <a:ea typeface="Arial"/>
                <a:cs typeface="Arial"/>
                <a:sym typeface="Arial"/>
              </a:rPr>
              <a:t>In 2022, WrestleMania 38 generated $5.4 million in merchandise for the WWE, more than double ($2.3 million) the total of WrestleMania 24 in 2008.</a:t>
            </a:r>
            <a:endParaRPr sz="1400" b="1">
              <a:solidFill>
                <a:schemeClr val="lt2"/>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7" name="Google Shape;237;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238" name="Google Shape;238;p8" descr="Timeline&#10;&#10;Description automatically generated"/>
          <p:cNvPicPr preferRelativeResize="0"/>
          <p:nvPr/>
        </p:nvPicPr>
        <p:blipFill rotWithShape="1">
          <a:blip r:embed="rId4">
            <a:alphaModFix/>
          </a:blip>
          <a:srcRect/>
          <a:stretch/>
        </p:blipFill>
        <p:spPr>
          <a:xfrm>
            <a:off x="346890" y="357188"/>
            <a:ext cx="8450219" cy="400843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9"/>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244" name="Google Shape;244;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5" name="Google Shape;245;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246" name="Google Shape;246;p9"/>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247" name="Google Shape;247;p9"/>
          <p:cNvSpPr txBox="1">
            <a:spLocks noGrp="1"/>
          </p:cNvSpPr>
          <p:nvPr>
            <p:ph type="subTitle" idx="1"/>
          </p:nvPr>
        </p:nvSpPr>
        <p:spPr>
          <a:xfrm>
            <a:off x="572425" y="141636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Think about all the products you have shopped for online or purchased at a store featuring your favorite team’s name or logo or with the name or image of your favorite player.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Where did you shop for those goods?</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How much did they cost?</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How do you know if they were officially licensed products?</a:t>
            </a:r>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1045</Words>
  <Application>Microsoft Macintosh PowerPoint</Application>
  <PresentationFormat>On-screen Show (16:9)</PresentationFormat>
  <Paragraphs>93</Paragraphs>
  <Slides>15</Slides>
  <Notes>15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Montserrat</vt:lpstr>
      <vt:lpstr>Oswald</vt:lpstr>
      <vt:lpstr>Futuristic Background by Slidesgo</vt:lpstr>
      <vt:lpstr>1_Futuristic Background by Slidesgo</vt:lpstr>
      <vt:lpstr>LICENSING</vt:lpstr>
      <vt:lpstr>LICENSING</vt:lpstr>
      <vt:lpstr>$300 billion</vt:lpstr>
      <vt:lpstr>LICENSING PROCESS</vt:lpstr>
      <vt:lpstr>LICENSORS</vt:lpstr>
      <vt:lpstr>LICENSEES</vt:lpstr>
      <vt:lpstr>BUSINESS OF LICENSING</vt:lpstr>
      <vt:lpstr>PowerPoint Presentation</vt:lpstr>
      <vt:lpstr>TIME OUT!</vt:lpstr>
      <vt:lpstr>DISTRIBUTION</vt:lpstr>
      <vt:lpstr>COLLECTIBLES AND MEMORABILIA</vt:lpstr>
      <vt:lpstr>PowerPoint Presentation</vt:lpstr>
      <vt:lpstr>NOTABLE MEMORABILIA SALES</vt:lpstr>
      <vt:lpstr>NOTABLE MEMORABILIA SALES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LICENSING</dc:title>
  <dc:creator>Kelly, Bob</dc:creator>
  <cp:lastModifiedBy>Chris Lindauer</cp:lastModifiedBy>
  <cp:revision>1</cp:revision>
  <dcterms:modified xsi:type="dcterms:W3CDTF">2022-08-16T01:33:53Z</dcterms:modified>
</cp:coreProperties>
</file>