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3"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embeddedFontLst>
    <p:embeddedFont>
      <p:font typeface="Montserrat" pitchFamily="2" charset="77"/>
      <p:regular r:id="rId27"/>
      <p:bold r:id="rId28"/>
      <p:italic r:id="rId29"/>
      <p:boldItalic r:id="rId30"/>
    </p:embeddedFont>
    <p:embeddedFont>
      <p:font typeface="Oswald" pitchFamily="2" charset="77"/>
      <p:regular r:id="rId31"/>
      <p:bold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jtrGQ4ho3QaFPzAuc78hr7hxYEU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customschemas.google.com/relationships/presentationmetadata" Target="meta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13732eb60d6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13732eb60d6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4"/>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4"/>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34"/>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42" name="Google Shape;42;p34"/>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43" name="Google Shape;43;p34"/>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35"/>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7"/>
        <p:cNvGrpSpPr/>
        <p:nvPr/>
      </p:nvGrpSpPr>
      <p:grpSpPr>
        <a:xfrm>
          <a:off x="0" y="0"/>
          <a:ext cx="0" cy="0"/>
          <a:chOff x="0" y="0"/>
          <a:chExt cx="0" cy="0"/>
        </a:xfrm>
      </p:grpSpPr>
      <p:sp>
        <p:nvSpPr>
          <p:cNvPr id="48" name="Google Shape;48;p3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9" name="Google Shape;49;p36"/>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0" name="Google Shape;50;p36"/>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3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sp>
        <p:nvSpPr>
          <p:cNvPr id="54" name="Google Shape;54;p38"/>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55" name="Google Shape;55;p38"/>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6"/>
        <p:cNvGrpSpPr/>
        <p:nvPr/>
      </p:nvGrpSpPr>
      <p:grpSpPr>
        <a:xfrm>
          <a:off x="0" y="0"/>
          <a:ext cx="0" cy="0"/>
          <a:chOff x="0" y="0"/>
          <a:chExt cx="0" cy="0"/>
        </a:xfrm>
      </p:grpSpPr>
      <p:sp>
        <p:nvSpPr>
          <p:cNvPr id="57" name="Google Shape;57;p39"/>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58" name="Google Shape;58;p39"/>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9" name="Google Shape;59;p39"/>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0"/>
        <p:cNvGrpSpPr/>
        <p:nvPr/>
      </p:nvGrpSpPr>
      <p:grpSpPr>
        <a:xfrm>
          <a:off x="0" y="0"/>
          <a:ext cx="0" cy="0"/>
          <a:chOff x="0" y="0"/>
          <a:chExt cx="0" cy="0"/>
        </a:xfrm>
      </p:grpSpPr>
      <p:sp>
        <p:nvSpPr>
          <p:cNvPr id="61" name="Google Shape;61;p40"/>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62" name="Google Shape;62;p40"/>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3" name="Google Shape;63;p40"/>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6"/>
        <p:cNvGrpSpPr/>
        <p:nvPr/>
      </p:nvGrpSpPr>
      <p:grpSpPr>
        <a:xfrm>
          <a:off x="0" y="0"/>
          <a:ext cx="0" cy="0"/>
          <a:chOff x="0" y="0"/>
          <a:chExt cx="0" cy="0"/>
        </a:xfrm>
      </p:grpSpPr>
      <p:sp>
        <p:nvSpPr>
          <p:cNvPr id="67" name="Google Shape;67;p42"/>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42"/>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42"/>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42"/>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42"/>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2" name="Google Shape;72;p42"/>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3" name="Google Shape;73;p42"/>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4" name="Google Shape;74;p42"/>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5" name="Google Shape;75;p42"/>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76"/>
        <p:cNvGrpSpPr/>
        <p:nvPr/>
      </p:nvGrpSpPr>
      <p:grpSpPr>
        <a:xfrm>
          <a:off x="0" y="0"/>
          <a:ext cx="0" cy="0"/>
          <a:chOff x="0" y="0"/>
          <a:chExt cx="0" cy="0"/>
        </a:xfrm>
      </p:grpSpPr>
      <p:sp>
        <p:nvSpPr>
          <p:cNvPr id="77" name="Google Shape;77;p43"/>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8" name="Google Shape;78;p4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1"/>
        <p:cNvGrpSpPr/>
        <p:nvPr/>
      </p:nvGrpSpPr>
      <p:grpSpPr>
        <a:xfrm>
          <a:off x="0" y="0"/>
          <a:ext cx="0" cy="0"/>
          <a:chOff x="0" y="0"/>
          <a:chExt cx="0" cy="0"/>
        </a:xfrm>
      </p:grpSpPr>
      <p:sp>
        <p:nvSpPr>
          <p:cNvPr id="12" name="Google Shape;12;p27"/>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 name="Google Shape;13;p2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9"/>
        <p:cNvGrpSpPr/>
        <p:nvPr/>
      </p:nvGrpSpPr>
      <p:grpSpPr>
        <a:xfrm>
          <a:off x="0" y="0"/>
          <a:ext cx="0" cy="0"/>
          <a:chOff x="0" y="0"/>
          <a:chExt cx="0" cy="0"/>
        </a:xfrm>
      </p:grpSpPr>
      <p:sp>
        <p:nvSpPr>
          <p:cNvPr id="80" name="Google Shape;80;p4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81" name="Google Shape;81;p4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82"/>
        <p:cNvGrpSpPr/>
        <p:nvPr/>
      </p:nvGrpSpPr>
      <p:grpSpPr>
        <a:xfrm>
          <a:off x="0" y="0"/>
          <a:ext cx="0" cy="0"/>
          <a:chOff x="0" y="0"/>
          <a:chExt cx="0" cy="0"/>
        </a:xfrm>
      </p:grpSpPr>
      <p:sp>
        <p:nvSpPr>
          <p:cNvPr id="83" name="Google Shape;83;p45"/>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45"/>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45"/>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6" name="Google Shape;86;p45"/>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7" name="Google Shape;87;p4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88"/>
        <p:cNvGrpSpPr/>
        <p:nvPr/>
      </p:nvGrpSpPr>
      <p:grpSpPr>
        <a:xfrm>
          <a:off x="0" y="0"/>
          <a:ext cx="0" cy="0"/>
          <a:chOff x="0" y="0"/>
          <a:chExt cx="0" cy="0"/>
        </a:xfrm>
      </p:grpSpPr>
      <p:sp>
        <p:nvSpPr>
          <p:cNvPr id="89" name="Google Shape;89;p46"/>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0" name="Google Shape;90;p46"/>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91"/>
        <p:cNvGrpSpPr/>
        <p:nvPr/>
      </p:nvGrpSpPr>
      <p:grpSpPr>
        <a:xfrm>
          <a:off x="0" y="0"/>
          <a:ext cx="0" cy="0"/>
          <a:chOff x="0" y="0"/>
          <a:chExt cx="0" cy="0"/>
        </a:xfrm>
      </p:grpSpPr>
      <p:sp>
        <p:nvSpPr>
          <p:cNvPr id="92" name="Google Shape;92;p47"/>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93"/>
        <p:cNvGrpSpPr/>
        <p:nvPr/>
      </p:nvGrpSpPr>
      <p:grpSpPr>
        <a:xfrm>
          <a:off x="0" y="0"/>
          <a:ext cx="0" cy="0"/>
          <a:chOff x="0" y="0"/>
          <a:chExt cx="0" cy="0"/>
        </a:xfrm>
      </p:grpSpPr>
      <p:sp>
        <p:nvSpPr>
          <p:cNvPr id="94" name="Google Shape;94;p4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95"/>
        <p:cNvGrpSpPr/>
        <p:nvPr/>
      </p:nvGrpSpPr>
      <p:grpSpPr>
        <a:xfrm>
          <a:off x="0" y="0"/>
          <a:ext cx="0" cy="0"/>
          <a:chOff x="0" y="0"/>
          <a:chExt cx="0" cy="0"/>
        </a:xfrm>
      </p:grpSpPr>
      <p:sp>
        <p:nvSpPr>
          <p:cNvPr id="96" name="Google Shape;96;p49"/>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97"/>
        <p:cNvGrpSpPr/>
        <p:nvPr/>
      </p:nvGrpSpPr>
      <p:grpSpPr>
        <a:xfrm>
          <a:off x="0" y="0"/>
          <a:ext cx="0" cy="0"/>
          <a:chOff x="0" y="0"/>
          <a:chExt cx="0" cy="0"/>
        </a:xfrm>
      </p:grpSpPr>
      <p:sp>
        <p:nvSpPr>
          <p:cNvPr id="98" name="Google Shape;98;p5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99"/>
        <p:cNvGrpSpPr/>
        <p:nvPr/>
      </p:nvGrpSpPr>
      <p:grpSpPr>
        <a:xfrm>
          <a:off x="0" y="0"/>
          <a:ext cx="0" cy="0"/>
          <a:chOff x="0" y="0"/>
          <a:chExt cx="0" cy="0"/>
        </a:xfrm>
      </p:grpSpPr>
      <p:sp>
        <p:nvSpPr>
          <p:cNvPr id="100" name="Google Shape;100;p51"/>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1" name="Google Shape;101;p51"/>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2" name="Google Shape;102;p51"/>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3" name="Google Shape;103;p51"/>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4" name="Google Shape;104;p51"/>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05"/>
        <p:cNvGrpSpPr/>
        <p:nvPr/>
      </p:nvGrpSpPr>
      <p:grpSpPr>
        <a:xfrm>
          <a:off x="0" y="0"/>
          <a:ext cx="0" cy="0"/>
          <a:chOff x="0" y="0"/>
          <a:chExt cx="0" cy="0"/>
        </a:xfrm>
      </p:grpSpPr>
      <p:sp>
        <p:nvSpPr>
          <p:cNvPr id="106" name="Google Shape;106;p5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7" name="Google Shape;107;p52"/>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8" name="Google Shape;108;p52"/>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9" name="Google Shape;109;p52"/>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2"/>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52"/>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2" name="Google Shape;112;p52"/>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52"/>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4" name="Google Shape;114;p52"/>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15"/>
        <p:cNvGrpSpPr/>
        <p:nvPr/>
      </p:nvGrpSpPr>
      <p:grpSpPr>
        <a:xfrm>
          <a:off x="0" y="0"/>
          <a:ext cx="0" cy="0"/>
          <a:chOff x="0" y="0"/>
          <a:chExt cx="0" cy="0"/>
        </a:xfrm>
      </p:grpSpPr>
      <p:sp>
        <p:nvSpPr>
          <p:cNvPr id="116" name="Google Shape;116;p53"/>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17" name="Google Shape;117;p53"/>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18" name="Google Shape;118;p53"/>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19" name="Google Shape;119;p53"/>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0" name="Google Shape;120;p53"/>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1" name="Google Shape;121;p53"/>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22"/>
        <p:cNvGrpSpPr/>
        <p:nvPr/>
      </p:nvGrpSpPr>
      <p:grpSpPr>
        <a:xfrm>
          <a:off x="0" y="0"/>
          <a:ext cx="0" cy="0"/>
          <a:chOff x="0" y="0"/>
          <a:chExt cx="0" cy="0"/>
        </a:xfrm>
      </p:grpSpPr>
      <p:sp>
        <p:nvSpPr>
          <p:cNvPr id="123" name="Google Shape;123;p54"/>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4" name="Google Shape;124;p54"/>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5" name="Google Shape;125;p54"/>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6" name="Google Shape;126;p54"/>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7" name="Google Shape;127;p54"/>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8" name="Google Shape;128;p54"/>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9" name="Google Shape;129;p54"/>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0" name="Google Shape;130;p54"/>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1" name="Google Shape;131;p54"/>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2" name="Google Shape;132;p54"/>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3" name="Google Shape;133;p54"/>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4" name="Google Shape;134;p54"/>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5" name="Google Shape;135;p54"/>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36"/>
        <p:cNvGrpSpPr/>
        <p:nvPr/>
      </p:nvGrpSpPr>
      <p:grpSpPr>
        <a:xfrm>
          <a:off x="0" y="0"/>
          <a:ext cx="0" cy="0"/>
          <a:chOff x="0" y="0"/>
          <a:chExt cx="0" cy="0"/>
        </a:xfrm>
      </p:grpSpPr>
      <p:sp>
        <p:nvSpPr>
          <p:cNvPr id="137" name="Google Shape;137;p55"/>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8" name="Google Shape;138;p55"/>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9" name="Google Shape;139;p55"/>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0" name="Google Shape;140;p55"/>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1" name="Google Shape;141;p55"/>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2" name="Google Shape;142;p55"/>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3" name="Google Shape;143;p55"/>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4" name="Google Shape;144;p55"/>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5" name="Google Shape;145;p55"/>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46"/>
        <p:cNvGrpSpPr/>
        <p:nvPr/>
      </p:nvGrpSpPr>
      <p:grpSpPr>
        <a:xfrm>
          <a:off x="0" y="0"/>
          <a:ext cx="0" cy="0"/>
          <a:chOff x="0" y="0"/>
          <a:chExt cx="0" cy="0"/>
        </a:xfrm>
      </p:grpSpPr>
      <p:sp>
        <p:nvSpPr>
          <p:cNvPr id="147" name="Google Shape;147;p5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8" name="Google Shape;148;p56"/>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49"/>
        <p:cNvGrpSpPr/>
        <p:nvPr/>
      </p:nvGrpSpPr>
      <p:grpSpPr>
        <a:xfrm>
          <a:off x="0" y="0"/>
          <a:ext cx="0" cy="0"/>
          <a:chOff x="0" y="0"/>
          <a:chExt cx="0" cy="0"/>
        </a:xfrm>
      </p:grpSpPr>
      <p:sp>
        <p:nvSpPr>
          <p:cNvPr id="150" name="Google Shape;150;p57"/>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51" name="Google Shape;151;p57"/>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52"/>
        <p:cNvGrpSpPr/>
        <p:nvPr/>
      </p:nvGrpSpPr>
      <p:grpSpPr>
        <a:xfrm>
          <a:off x="0" y="0"/>
          <a:ext cx="0" cy="0"/>
          <a:chOff x="0" y="0"/>
          <a:chExt cx="0" cy="0"/>
        </a:xfrm>
      </p:grpSpPr>
      <p:sp>
        <p:nvSpPr>
          <p:cNvPr id="153" name="Google Shape;153;p58"/>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54" name="Google Shape;154;p58"/>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55" name="Google Shape;155;p58"/>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56"/>
        <p:cNvGrpSpPr/>
        <p:nvPr/>
      </p:nvGrpSpPr>
      <p:grpSpPr>
        <a:xfrm>
          <a:off x="0" y="0"/>
          <a:ext cx="0" cy="0"/>
          <a:chOff x="0" y="0"/>
          <a:chExt cx="0" cy="0"/>
        </a:xfrm>
      </p:grpSpPr>
      <p:sp>
        <p:nvSpPr>
          <p:cNvPr id="157" name="Google Shape;157;p5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8" name="Google Shape;158;p59"/>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59"/>
        <p:cNvGrpSpPr/>
        <p:nvPr/>
      </p:nvGrpSpPr>
      <p:grpSpPr>
        <a:xfrm>
          <a:off x="0" y="0"/>
          <a:ext cx="0" cy="0"/>
          <a:chOff x="0" y="0"/>
          <a:chExt cx="0" cy="0"/>
        </a:xfrm>
      </p:grpSpPr>
      <p:sp>
        <p:nvSpPr>
          <p:cNvPr id="160" name="Google Shape;160;p6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1" name="Google Shape;161;p60"/>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5"/>
        <p:cNvGrpSpPr/>
        <p:nvPr/>
      </p:nvGrpSpPr>
      <p:grpSpPr>
        <a:xfrm>
          <a:off x="0" y="0"/>
          <a:ext cx="0" cy="0"/>
          <a:chOff x="0" y="0"/>
          <a:chExt cx="0" cy="0"/>
        </a:xfrm>
      </p:grpSpPr>
      <p:sp>
        <p:nvSpPr>
          <p:cNvPr id="16" name="Google Shape;16;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 name="Google Shape;17;p32"/>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8" name="Google Shape;18;p32"/>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22"/>
        <p:cNvGrpSpPr/>
        <p:nvPr/>
      </p:nvGrpSpPr>
      <p:grpSpPr>
        <a:xfrm>
          <a:off x="0" y="0"/>
          <a:ext cx="0" cy="0"/>
          <a:chOff x="0" y="0"/>
          <a:chExt cx="0" cy="0"/>
        </a:xfrm>
      </p:grpSpPr>
      <p:sp>
        <p:nvSpPr>
          <p:cNvPr id="23" name="Google Shape;23;p2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4" name="Google Shape;24;p26"/>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 name="Google Shape;27;p28"/>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29"/>
        <p:cNvGrpSpPr/>
        <p:nvPr/>
      </p:nvGrpSpPr>
      <p:grpSpPr>
        <a:xfrm>
          <a:off x="0" y="0"/>
          <a:ext cx="0" cy="0"/>
          <a:chOff x="0" y="0"/>
          <a:chExt cx="0" cy="0"/>
        </a:xfrm>
      </p:grpSpPr>
      <p:sp>
        <p:nvSpPr>
          <p:cNvPr id="30" name="Google Shape;30;p30"/>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1" name="Google Shape;31;p30"/>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2" name="Google Shape;32;p30"/>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3" name="Google Shape;33;p30"/>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4" name="Google Shape;34;p30"/>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5" name="Google Shape;35;p30"/>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6" name="Google Shape;36;p30"/>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7"/>
        <p:cNvGrpSpPr/>
        <p:nvPr/>
      </p:nvGrpSpPr>
      <p:grpSpPr>
        <a:xfrm>
          <a:off x="0" y="0"/>
          <a:ext cx="0" cy="0"/>
          <a:chOff x="0" y="0"/>
          <a:chExt cx="0" cy="0"/>
        </a:xfrm>
      </p:grpSpPr>
      <p:sp>
        <p:nvSpPr>
          <p:cNvPr id="38" name="Google Shape;38;p3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39" name="Google Shape;39;p3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 Type="http://schemas.openxmlformats.org/officeDocument/2006/relationships/slideLayout" Target="../slideLayouts/slideLayout7.xml"/><Relationship Id="rId21" Type="http://schemas.openxmlformats.org/officeDocument/2006/relationships/slideLayout" Target="../slideLayouts/slideLayout25.xml"/><Relationship Id="rId34" Type="http://schemas.openxmlformats.org/officeDocument/2006/relationships/image" Target="../media/image1.jpg"/><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theme" Target="../theme/theme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8"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2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4">
            <a:alphaModFix/>
          </a:blip>
          <a:stretch>
            <a:fillRect/>
          </a:stretch>
        </a:blipFill>
        <a:effectLst/>
      </p:bgPr>
    </p:bg>
    <p:spTree>
      <p:nvGrpSpPr>
        <p:cNvPr id="1" name="Shape 19"/>
        <p:cNvGrpSpPr/>
        <p:nvPr/>
      </p:nvGrpSpPr>
      <p:grpSpPr>
        <a:xfrm>
          <a:off x="0" y="0"/>
          <a:ext cx="0" cy="0"/>
          <a:chOff x="0" y="0"/>
          <a:chExt cx="0" cy="0"/>
        </a:xfrm>
      </p:grpSpPr>
      <p:sp>
        <p:nvSpPr>
          <p:cNvPr id="20" name="Google Shape;20;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21" name="Google Shape;21;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hyperlink" Target="https://www.nj.com/jets/2019/05/the-jets-now-and-forever-are-an-nfl-joke-politi.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4.jp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hyperlink" Target="https://www.youtube.com/watch?v=LjYFqlrje1k" TargetMode="Externa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
          <p:cNvSpPr txBox="1">
            <a:spLocks noGrp="1"/>
          </p:cNvSpPr>
          <p:nvPr>
            <p:ph type="ctrTitle"/>
          </p:nvPr>
        </p:nvSpPr>
        <p:spPr>
          <a:xfrm>
            <a:off x="2047505" y="1927050"/>
            <a:ext cx="5048989"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BRAND</a:t>
            </a:r>
            <a:br>
              <a:rPr lang="en-US">
                <a:latin typeface="Arial"/>
                <a:ea typeface="Arial"/>
                <a:cs typeface="Arial"/>
                <a:sym typeface="Arial"/>
              </a:rPr>
            </a:br>
            <a:r>
              <a:rPr lang="en-US">
                <a:latin typeface="Arial"/>
                <a:ea typeface="Arial"/>
                <a:cs typeface="Arial"/>
                <a:sym typeface="Arial"/>
              </a:rPr>
              <a:t>BUILDING</a:t>
            </a:r>
            <a:endParaRPr/>
          </a:p>
        </p:txBody>
      </p:sp>
      <p:sp>
        <p:nvSpPr>
          <p:cNvPr id="167" name="Google Shape;167;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6.2</a:t>
            </a:r>
            <a:endParaRPr sz="2200" b="0">
              <a:latin typeface="Arial"/>
              <a:ea typeface="Arial"/>
              <a:cs typeface="Arial"/>
              <a:sym typeface="Arial"/>
            </a:endParaRPr>
          </a:p>
        </p:txBody>
      </p:sp>
      <p:cxnSp>
        <p:nvCxnSpPr>
          <p:cNvPr id="168" name="Google Shape;168;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9" name="Google Shape;169;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0" name="Google Shape;170;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IMAGE</a:t>
            </a:r>
            <a:endParaRPr/>
          </a:p>
        </p:txBody>
      </p:sp>
      <p:sp>
        <p:nvSpPr>
          <p:cNvPr id="259" name="Google Shape;259;p10"/>
          <p:cNvSpPr txBox="1">
            <a:spLocks noGrp="1"/>
          </p:cNvSpPr>
          <p:nvPr>
            <p:ph type="body" idx="1"/>
          </p:nvPr>
        </p:nvSpPr>
        <p:spPr>
          <a:xfrm>
            <a:off x="938500" y="1051800"/>
            <a:ext cx="4452484"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dirty="0">
                <a:latin typeface="Arial"/>
                <a:ea typeface="Arial"/>
                <a:cs typeface="Arial"/>
                <a:sym typeface="Arial"/>
              </a:rPr>
              <a:t>Consumer perceptions linked to a particular brand (health, excitement, fun, family etc.) describe its </a:t>
            </a:r>
            <a:r>
              <a:rPr lang="en-US" sz="1800" b="1" dirty="0">
                <a:solidFill>
                  <a:srgbClr val="FFC000"/>
                </a:solidFill>
                <a:latin typeface="Arial"/>
                <a:ea typeface="Arial"/>
                <a:cs typeface="Arial"/>
                <a:sym typeface="Arial"/>
              </a:rPr>
              <a:t>brand image. </a:t>
            </a: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br>
              <a:rPr lang="en-US" sz="1800" dirty="0">
                <a:latin typeface="Arial"/>
                <a:ea typeface="Arial"/>
                <a:cs typeface="Arial"/>
                <a:sym typeface="Arial"/>
              </a:rPr>
            </a:br>
            <a:endParaRPr sz="1800" dirty="0">
              <a:latin typeface="Arial"/>
              <a:ea typeface="Arial"/>
              <a:cs typeface="Arial"/>
              <a:sym typeface="Arial"/>
            </a:endParaRPr>
          </a:p>
        </p:txBody>
      </p:sp>
      <p:cxnSp>
        <p:nvCxnSpPr>
          <p:cNvPr id="260" name="Google Shape;260;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1" name="Google Shape;261;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2" name="Google Shape;262;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63" name="Google Shape;263;p10"/>
          <p:cNvSpPr/>
          <p:nvPr/>
        </p:nvSpPr>
        <p:spPr>
          <a:xfrm>
            <a:off x="938500" y="2226812"/>
            <a:ext cx="3282980" cy="24622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chemeClr val="lt1"/>
                </a:solidFill>
                <a:latin typeface="Arial"/>
                <a:ea typeface="Arial"/>
                <a:cs typeface="Arial"/>
                <a:sym typeface="Arial"/>
              </a:rPr>
              <a:t>For example, the image fans have of the New York Jets or Detroit Lions brand differs significantly from how fans view a franchise with a long history and tradition of success like the Pittsburgh Steelers or Dallas Cowboys.  </a:t>
            </a:r>
            <a:endParaRPr dirty="0"/>
          </a:p>
          <a:p>
            <a:pPr marL="0" marR="0" lvl="0" indent="0" algn="l"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dirty="0">
                <a:solidFill>
                  <a:schemeClr val="lt1"/>
                </a:solidFill>
                <a:latin typeface="Arial"/>
                <a:ea typeface="Arial"/>
                <a:cs typeface="Arial"/>
                <a:sym typeface="Arial"/>
              </a:rPr>
              <a:t>While those are just opinions, when the media shares polarizing opinions like these, it can have a significant impact on brand image.</a:t>
            </a:r>
            <a:endParaRPr dirty="0"/>
          </a:p>
        </p:txBody>
      </p:sp>
      <p:pic>
        <p:nvPicPr>
          <p:cNvPr id="3" name="Picture 2" descr="Graphical user interface, text, application&#10;&#10;Description automatically generated">
            <a:hlinkClick r:id="rId4"/>
            <a:extLst>
              <a:ext uri="{FF2B5EF4-FFF2-40B4-BE49-F238E27FC236}">
                <a16:creationId xmlns:a16="http://schemas.microsoft.com/office/drawing/2014/main" id="{05B5212E-A92D-EB7A-CB48-83752A09FFF7}"/>
              </a:ext>
            </a:extLst>
          </p:cNvPr>
          <p:cNvPicPr>
            <a:picLocks noChangeAspect="1"/>
          </p:cNvPicPr>
          <p:nvPr/>
        </p:nvPicPr>
        <p:blipFill>
          <a:blip r:embed="rId5"/>
          <a:stretch>
            <a:fillRect/>
          </a:stretch>
        </p:blipFill>
        <p:spPr>
          <a:xfrm>
            <a:off x="5390984" y="353688"/>
            <a:ext cx="3362159" cy="410599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EQUITY</a:t>
            </a:r>
            <a:endParaRPr/>
          </a:p>
        </p:txBody>
      </p:sp>
      <p:sp>
        <p:nvSpPr>
          <p:cNvPr id="270" name="Google Shape;270;p11"/>
          <p:cNvSpPr txBox="1">
            <a:spLocks noGrp="1"/>
          </p:cNvSpPr>
          <p:nvPr>
            <p:ph type="body" idx="1"/>
          </p:nvPr>
        </p:nvSpPr>
        <p:spPr>
          <a:xfrm>
            <a:off x="938500" y="1051800"/>
            <a:ext cx="4033550" cy="83796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Brand equity </a:t>
            </a:r>
            <a:r>
              <a:rPr lang="en-US" sz="1800">
                <a:latin typeface="Arial"/>
                <a:ea typeface="Arial"/>
                <a:cs typeface="Arial"/>
                <a:sym typeface="Arial"/>
              </a:rPr>
              <a:t>refers to the value placed on a brand by consumers.</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271" name="Google Shape;271;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72" name="Google Shape;272;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3" name="Google Shape;273;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74" name="Google Shape;274;p11"/>
          <p:cNvSpPr/>
          <p:nvPr/>
        </p:nvSpPr>
        <p:spPr>
          <a:xfrm>
            <a:off x="938500" y="1889760"/>
            <a:ext cx="3709700" cy="2893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Nike has strong brand equity because consumers have long associated the brand with top level athletes and quality products.  Thanks to its brand strength, Nike can charge $300 for a pair of soccer shoes. </a:t>
            </a: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Compare that to soccer shoes made by Diadora, one of Nike’s competitors that focuses on soccer shoes and apparel, that top out at $120 for a pair. Typically, a good pair of cleats from any brand can run $150, but Nike's brand equity allows them to sell them at a higher price point.</a:t>
            </a:r>
            <a:endParaRPr sz="2000" b="0" i="0" u="none" strike="noStrike" cap="none">
              <a:solidFill>
                <a:schemeClr val="lt1"/>
              </a:solidFill>
              <a:latin typeface="Arial"/>
              <a:ea typeface="Arial"/>
              <a:cs typeface="Arial"/>
              <a:sym typeface="Arial"/>
            </a:endParaRPr>
          </a:p>
        </p:txBody>
      </p:sp>
      <p:pic>
        <p:nvPicPr>
          <p:cNvPr id="275" name="Google Shape;275;p11"/>
          <p:cNvPicPr preferRelativeResize="0"/>
          <p:nvPr/>
        </p:nvPicPr>
        <p:blipFill rotWithShape="1">
          <a:blip r:embed="rId4">
            <a:alphaModFix/>
          </a:blip>
          <a:srcRect/>
          <a:stretch/>
        </p:blipFill>
        <p:spPr>
          <a:xfrm>
            <a:off x="5577150" y="1386425"/>
            <a:ext cx="2045954" cy="30026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EQUITY VS. BRAND VALUE</a:t>
            </a:r>
            <a:endParaRPr/>
          </a:p>
        </p:txBody>
      </p:sp>
      <p:sp>
        <p:nvSpPr>
          <p:cNvPr id="281" name="Google Shape;281;p12"/>
          <p:cNvSpPr txBox="1">
            <a:spLocks noGrp="1"/>
          </p:cNvSpPr>
          <p:nvPr>
            <p:ph type="body" idx="1"/>
          </p:nvPr>
        </p:nvSpPr>
        <p:spPr>
          <a:xfrm>
            <a:off x="938500" y="1143240"/>
            <a:ext cx="36335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Brand </a:t>
            </a:r>
            <a:r>
              <a:rPr lang="en-US" sz="1800" u="sng">
                <a:latin typeface="Arial"/>
                <a:ea typeface="Arial"/>
                <a:cs typeface="Arial"/>
                <a:sym typeface="Arial"/>
              </a:rPr>
              <a:t>equity</a:t>
            </a:r>
            <a:r>
              <a:rPr lang="en-US" sz="1800">
                <a:latin typeface="Arial"/>
                <a:ea typeface="Arial"/>
                <a:cs typeface="Arial"/>
                <a:sym typeface="Arial"/>
              </a:rPr>
              <a:t> describes the level of swagger and legitimacy the brand has in the minds of consumers while brand </a:t>
            </a:r>
            <a:r>
              <a:rPr lang="en-US" sz="1800" u="sng">
                <a:latin typeface="Arial"/>
                <a:ea typeface="Arial"/>
                <a:cs typeface="Arial"/>
                <a:sym typeface="Arial"/>
              </a:rPr>
              <a:t>value</a:t>
            </a:r>
            <a:r>
              <a:rPr lang="en-US" sz="1800">
                <a:latin typeface="Arial"/>
                <a:ea typeface="Arial"/>
                <a:cs typeface="Arial"/>
                <a:sym typeface="Arial"/>
              </a:rPr>
              <a:t> is the financial significance the brand carries. </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Both brand equity and brand value provide an estimate of how much a brand is worth.</a:t>
            </a: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282" name="Google Shape;282;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83" name="Google Shape;283;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4" name="Google Shape;284;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85" name="Google Shape;285;p12" descr="A picture containing text&#10;&#10;Description automatically generated"/>
          <p:cNvPicPr preferRelativeResize="0"/>
          <p:nvPr/>
        </p:nvPicPr>
        <p:blipFill rotWithShape="1">
          <a:blip r:embed="rId4">
            <a:alphaModFix/>
          </a:blip>
          <a:srcRect l="11759" t="19354" r="11946" b="20004"/>
          <a:stretch/>
        </p:blipFill>
        <p:spPr>
          <a:xfrm>
            <a:off x="5251998" y="1470311"/>
            <a:ext cx="2771502" cy="220287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13732eb60d6_0_2"/>
          <p:cNvSpPr txBox="1">
            <a:spLocks noGrp="1"/>
          </p:cNvSpPr>
          <p:nvPr>
            <p:ph type="title"/>
          </p:nvPr>
        </p:nvSpPr>
        <p:spPr>
          <a:xfrm>
            <a:off x="462850" y="445025"/>
            <a:ext cx="8124900" cy="4491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b="1">
                <a:latin typeface="Arial"/>
                <a:ea typeface="Arial"/>
                <a:cs typeface="Arial"/>
                <a:sym typeface="Arial"/>
              </a:rPr>
              <a:t>TOP BRANDS: 2022</a:t>
            </a:r>
            <a:br>
              <a:rPr lang="en-US" b="1">
                <a:latin typeface="Arial"/>
                <a:ea typeface="Arial"/>
                <a:cs typeface="Arial"/>
                <a:sym typeface="Arial"/>
              </a:rPr>
            </a:br>
            <a:r>
              <a:rPr lang="en-US" sz="1400">
                <a:solidFill>
                  <a:schemeClr val="lt1"/>
                </a:solidFill>
                <a:latin typeface="Arial"/>
                <a:ea typeface="Arial"/>
                <a:cs typeface="Arial"/>
                <a:sym typeface="Arial"/>
              </a:rPr>
              <a:t>Brand analyst and strategy company (Kantar Millward Brown) annually ranks the world's most powerful brands measured by their dollar value.</a:t>
            </a:r>
            <a:endParaRPr sz="1400">
              <a:solidFill>
                <a:schemeClr val="lt1"/>
              </a:solidFill>
              <a:latin typeface="Arial"/>
              <a:ea typeface="Arial"/>
              <a:cs typeface="Arial"/>
              <a:sym typeface="Arial"/>
            </a:endParaRPr>
          </a:p>
          <a:p>
            <a:pPr marL="0" lvl="0" indent="0" algn="l" rtl="0">
              <a:lnSpc>
                <a:spcPct val="100000"/>
              </a:lnSpc>
              <a:spcBef>
                <a:spcPts val="1000"/>
              </a:spcBef>
              <a:spcAft>
                <a:spcPts val="0"/>
              </a:spcAft>
              <a:buNone/>
            </a:pPr>
            <a:r>
              <a:rPr lang="en-US" sz="1600" b="1">
                <a:latin typeface="Arial"/>
                <a:ea typeface="Arial"/>
                <a:cs typeface="Arial"/>
                <a:sym typeface="Arial"/>
              </a:rPr>
              <a:t>Top Global Brands - 2022</a:t>
            </a:r>
            <a:r>
              <a:rPr lang="en-US" sz="1600">
                <a:latin typeface="Arial"/>
                <a:ea typeface="Arial"/>
                <a:cs typeface="Arial"/>
                <a:sym typeface="Arial"/>
              </a:rPr>
              <a:t>	</a:t>
            </a:r>
            <a:r>
              <a:rPr lang="en-US"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a:p>
            <a:pPr marL="457200" lvl="0" indent="-330200" algn="l" rtl="0">
              <a:lnSpc>
                <a:spcPct val="100000"/>
              </a:lnSpc>
              <a:spcBef>
                <a:spcPts val="120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Apple</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Google</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Amazon	</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Microsoft</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Tencent	</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McDonald's</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Visa</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Facebook</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Alibaba</a:t>
            </a:r>
            <a:endParaRPr sz="160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AutoNum type="arabicPeriod"/>
            </a:pPr>
            <a:r>
              <a:rPr lang="en-US" sz="1600">
                <a:solidFill>
                  <a:schemeClr val="lt1"/>
                </a:solidFill>
                <a:latin typeface="Arial"/>
                <a:ea typeface="Arial"/>
                <a:cs typeface="Arial"/>
                <a:sym typeface="Arial"/>
              </a:rPr>
              <a:t>Louis Vuitton</a:t>
            </a:r>
            <a:endParaRPr sz="1600">
              <a:solidFill>
                <a:schemeClr val="lt1"/>
              </a:solidFill>
              <a:latin typeface="Arial"/>
              <a:ea typeface="Arial"/>
              <a:cs typeface="Arial"/>
              <a:sym typeface="Arial"/>
            </a:endParaRPr>
          </a:p>
          <a:p>
            <a:pPr marL="0" lvl="0" indent="0" algn="l" rtl="0">
              <a:lnSpc>
                <a:spcPct val="100000"/>
              </a:lnSpc>
              <a:spcBef>
                <a:spcPts val="1200"/>
              </a:spcBef>
              <a:spcAft>
                <a:spcPts val="1200"/>
              </a:spcAft>
              <a:buSzPts val="2400"/>
              <a:buNone/>
            </a:pPr>
            <a:br>
              <a:rPr lang="en-US" sz="1600">
                <a:solidFill>
                  <a:schemeClr val="lt1"/>
                </a:solidFill>
                <a:latin typeface="Arial"/>
                <a:ea typeface="Arial"/>
                <a:cs typeface="Arial"/>
                <a:sym typeface="Arial"/>
              </a:rPr>
            </a:br>
            <a:endParaRPr sz="1600">
              <a:solidFill>
                <a:schemeClr val="lt1"/>
              </a:solidFill>
              <a:latin typeface="Arial"/>
              <a:ea typeface="Arial"/>
              <a:cs typeface="Arial"/>
              <a:sym typeface="Arial"/>
            </a:endParaRPr>
          </a:p>
        </p:txBody>
      </p:sp>
      <p:cxnSp>
        <p:nvCxnSpPr>
          <p:cNvPr id="291" name="Google Shape;291;g13732eb60d6_0_2"/>
          <p:cNvCxnSpPr/>
          <p:nvPr/>
        </p:nvCxnSpPr>
        <p:spPr>
          <a:xfrm>
            <a:off x="462850"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92" name="Google Shape;292;g13732eb60d6_0_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3" name="Google Shape;293;g13732eb60d6_0_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94" name="Google Shape;294;g13732eb60d6_0_2"/>
          <p:cNvSpPr txBox="1"/>
          <p:nvPr/>
        </p:nvSpPr>
        <p:spPr>
          <a:xfrm>
            <a:off x="3959075" y="1384675"/>
            <a:ext cx="5006400" cy="3422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chemeClr val="accent1"/>
                </a:solidFill>
              </a:rPr>
              <a:t>Top </a:t>
            </a:r>
            <a:r>
              <a:rPr lang="en-US" sz="1600" b="1">
                <a:solidFill>
                  <a:schemeClr val="accent1"/>
                </a:solidFill>
              </a:rPr>
              <a:t>S</a:t>
            </a:r>
            <a:r>
              <a:rPr lang="en-US" sz="1600" b="1" i="0" u="none" strike="noStrike" cap="none">
                <a:solidFill>
                  <a:schemeClr val="accent1"/>
                </a:solidFill>
              </a:rPr>
              <a:t>ports</a:t>
            </a:r>
            <a:r>
              <a:rPr lang="en-US" sz="1600" b="1">
                <a:solidFill>
                  <a:schemeClr val="accent1"/>
                </a:solidFill>
              </a:rPr>
              <a:t> &amp; E</a:t>
            </a:r>
            <a:r>
              <a:rPr lang="en-US" sz="1600" b="1" i="0" u="none" strike="noStrike" cap="none">
                <a:solidFill>
                  <a:schemeClr val="accent1"/>
                </a:solidFill>
              </a:rPr>
              <a:t>ntertainment </a:t>
            </a:r>
            <a:r>
              <a:rPr lang="en-US" sz="1600" b="1">
                <a:solidFill>
                  <a:schemeClr val="accent1"/>
                </a:solidFill>
              </a:rPr>
              <a:t>G</a:t>
            </a:r>
            <a:r>
              <a:rPr lang="en-US" sz="1600" b="1" i="0" u="none" strike="noStrike" cap="none">
                <a:solidFill>
                  <a:schemeClr val="accent1"/>
                </a:solidFill>
              </a:rPr>
              <a:t>lobal </a:t>
            </a:r>
            <a:r>
              <a:rPr lang="en-US" sz="1600" b="1">
                <a:solidFill>
                  <a:schemeClr val="accent1"/>
                </a:solidFill>
              </a:rPr>
              <a:t>B</a:t>
            </a:r>
            <a:r>
              <a:rPr lang="en-US" sz="1600" b="1" i="0" u="none" strike="noStrike" cap="none">
                <a:solidFill>
                  <a:schemeClr val="accent1"/>
                </a:solidFill>
              </a:rPr>
              <a:t>rands </a:t>
            </a:r>
            <a:r>
              <a:rPr lang="en-US" sz="1600" b="1">
                <a:solidFill>
                  <a:schemeClr val="accent1"/>
                </a:solidFill>
              </a:rPr>
              <a:t>- </a:t>
            </a:r>
            <a:r>
              <a:rPr lang="en-US" sz="1600" b="1" i="0" u="none" strike="noStrike" cap="none">
                <a:solidFill>
                  <a:schemeClr val="accent1"/>
                </a:solidFill>
              </a:rPr>
              <a:t>2022</a:t>
            </a:r>
            <a:r>
              <a:rPr lang="en-US" sz="1600" b="0" i="0" u="none" strike="noStrike" cap="none">
                <a:solidFill>
                  <a:schemeClr val="lt1"/>
                </a:solidFill>
                <a:latin typeface="Arial"/>
                <a:ea typeface="Arial"/>
                <a:cs typeface="Arial"/>
                <a:sym typeface="Arial"/>
              </a:rPr>
              <a:t> </a:t>
            </a:r>
            <a:br>
              <a:rPr lang="en-US" sz="1600" b="0" i="0" u="none" strike="noStrike" cap="none">
                <a:solidFill>
                  <a:schemeClr val="lt1"/>
                </a:solidFill>
                <a:latin typeface="Arial"/>
                <a:ea typeface="Arial"/>
                <a:cs typeface="Arial"/>
                <a:sym typeface="Arial"/>
              </a:rPr>
            </a:br>
            <a:r>
              <a:rPr lang="en-US" sz="1600" b="0" i="0" u="none" strike="noStrike" cap="none">
                <a:solidFill>
                  <a:schemeClr val="lt1"/>
                </a:solidFill>
                <a:latin typeface="Arial"/>
                <a:ea typeface="Arial"/>
                <a:cs typeface="Arial"/>
                <a:sym typeface="Arial"/>
              </a:rPr>
              <a:t>(overall rank listed in parenthesis)</a:t>
            </a:r>
            <a:endParaRPr/>
          </a:p>
          <a:p>
            <a:pPr marL="457200" marR="0" lvl="0" indent="-330200" algn="l" rtl="0">
              <a:lnSpc>
                <a:spcPct val="100000"/>
              </a:lnSpc>
              <a:spcBef>
                <a:spcPts val="1000"/>
              </a:spcBef>
              <a:spcAft>
                <a:spcPts val="0"/>
              </a:spcAft>
              <a:buClr>
                <a:schemeClr val="lt1"/>
              </a:buClr>
              <a:buSzPts val="1600"/>
              <a:buAutoNum type="arabicPeriod"/>
            </a:pPr>
            <a:r>
              <a:rPr lang="en-US" sz="1600">
                <a:solidFill>
                  <a:schemeClr val="lt1"/>
                </a:solidFill>
              </a:rPr>
              <a:t>Apple (1)</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Google (2)</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Amazon (3)</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Microsoft (4)</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Nike (13)</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YouTube (24)</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Netflix (30)</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Disney (38)</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Xbox (56)</a:t>
            </a:r>
            <a:endParaRPr sz="1600">
              <a:solidFill>
                <a:schemeClr val="lt1"/>
              </a:solidFill>
            </a:endParaRPr>
          </a:p>
          <a:p>
            <a:pPr marL="457200" marR="0" lvl="0" indent="-330200" algn="l" rtl="0">
              <a:lnSpc>
                <a:spcPct val="100000"/>
              </a:lnSpc>
              <a:spcBef>
                <a:spcPts val="0"/>
              </a:spcBef>
              <a:spcAft>
                <a:spcPts val="0"/>
              </a:spcAft>
              <a:buClr>
                <a:schemeClr val="lt1"/>
              </a:buClr>
              <a:buSzPts val="1600"/>
              <a:buAutoNum type="arabicPeriod"/>
            </a:pPr>
            <a:r>
              <a:rPr lang="en-US" sz="1600">
                <a:solidFill>
                  <a:schemeClr val="lt1"/>
                </a:solidFill>
              </a:rPr>
              <a:t>Adidas (89)</a:t>
            </a:r>
            <a:endParaRPr sz="1600">
              <a:solidFill>
                <a:schemeClr val="lt1"/>
              </a:solidFill>
            </a:endParaRPr>
          </a:p>
          <a:p>
            <a:pPr marL="0" marR="0" lvl="0" indent="0" algn="l" rtl="0">
              <a:lnSpc>
                <a:spcPct val="100000"/>
              </a:lnSpc>
              <a:spcBef>
                <a:spcPts val="0"/>
              </a:spcBef>
              <a:spcAft>
                <a:spcPts val="0"/>
              </a:spcAft>
              <a:buNone/>
            </a:pPr>
            <a:endParaRPr sz="16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3"/>
          <p:cNvSpPr txBox="1">
            <a:spLocks noGrp="1"/>
          </p:cNvSpPr>
          <p:nvPr>
            <p:ph type="title"/>
          </p:nvPr>
        </p:nvSpPr>
        <p:spPr>
          <a:xfrm>
            <a:off x="462850" y="445025"/>
            <a:ext cx="8124900" cy="139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000"/>
              </a:spcAft>
              <a:buNone/>
            </a:pPr>
            <a:r>
              <a:rPr lang="en-US" b="1">
                <a:latin typeface="Arial"/>
                <a:ea typeface="Arial"/>
                <a:cs typeface="Arial"/>
                <a:sym typeface="Arial"/>
              </a:rPr>
              <a:t>MOST VALUABLE EVENT BRANDS 2022</a:t>
            </a:r>
            <a:br>
              <a:rPr lang="en-US" b="1">
                <a:latin typeface="Arial"/>
                <a:ea typeface="Arial"/>
                <a:cs typeface="Arial"/>
                <a:sym typeface="Arial"/>
              </a:rPr>
            </a:br>
            <a:br>
              <a:rPr lang="en-US" sz="1600">
                <a:solidFill>
                  <a:schemeClr val="lt1"/>
                </a:solidFill>
                <a:latin typeface="Arial"/>
                <a:ea typeface="Arial"/>
                <a:cs typeface="Arial"/>
                <a:sym typeface="Arial"/>
              </a:rPr>
            </a:br>
            <a:endParaRPr sz="1600">
              <a:solidFill>
                <a:schemeClr val="lt1"/>
              </a:solidFill>
              <a:latin typeface="Arial"/>
              <a:ea typeface="Arial"/>
              <a:cs typeface="Arial"/>
              <a:sym typeface="Arial"/>
            </a:endParaRPr>
          </a:p>
        </p:txBody>
      </p:sp>
      <p:cxnSp>
        <p:nvCxnSpPr>
          <p:cNvPr id="300" name="Google Shape;300;p13"/>
          <p:cNvCxnSpPr/>
          <p:nvPr/>
        </p:nvCxnSpPr>
        <p:spPr>
          <a:xfrm>
            <a:off x="5794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01" name="Google Shape;301;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2" name="Google Shape;302;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03" name="Google Shape;303;p13"/>
          <p:cNvPicPr preferRelativeResize="0"/>
          <p:nvPr/>
        </p:nvPicPr>
        <p:blipFill>
          <a:blip r:embed="rId4">
            <a:alphaModFix/>
          </a:blip>
          <a:stretch>
            <a:fillRect/>
          </a:stretch>
        </p:blipFill>
        <p:spPr>
          <a:xfrm>
            <a:off x="1458250" y="1231450"/>
            <a:ext cx="6134100" cy="3457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LOYALTY</a:t>
            </a:r>
            <a:endParaRPr/>
          </a:p>
        </p:txBody>
      </p:sp>
      <p:sp>
        <p:nvSpPr>
          <p:cNvPr id="309" name="Google Shape;309;p14"/>
          <p:cNvSpPr txBox="1">
            <a:spLocks noGrp="1"/>
          </p:cNvSpPr>
          <p:nvPr>
            <p:ph type="body" idx="1"/>
          </p:nvPr>
        </p:nvSpPr>
        <p:spPr>
          <a:xfrm>
            <a:off x="938500" y="1051800"/>
            <a:ext cx="403355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Brand loyalty </a:t>
            </a:r>
            <a:r>
              <a:rPr lang="en-US" sz="1800">
                <a:latin typeface="Arial"/>
                <a:ea typeface="Arial"/>
                <a:cs typeface="Arial"/>
                <a:sym typeface="Arial"/>
              </a:rPr>
              <a:t>describes consumer preferences for a particular brand as compared to competitor products or services.  </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It is a critical factor influencing the concept of fandom, the higher the level of brand loyalty, the greater likelihood of an increased level of intensity in fandom.</a:t>
            </a: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310" name="Google Shape;310;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11" name="Google Shape;311;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2" name="Google Shape;312;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13" name="Google Shape;313;p14" descr="A picture containing text&#10;&#10;Description automatically generated"/>
          <p:cNvPicPr preferRelativeResize="0"/>
          <p:nvPr/>
        </p:nvPicPr>
        <p:blipFill rotWithShape="1">
          <a:blip r:embed="rId4">
            <a:alphaModFix/>
          </a:blip>
          <a:srcRect/>
          <a:stretch/>
        </p:blipFill>
        <p:spPr>
          <a:xfrm>
            <a:off x="5504156" y="1168400"/>
            <a:ext cx="2716192" cy="268224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9" name="Google Shape;319;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320" name="Google Shape;320;p15"/>
          <p:cNvSpPr txBox="1"/>
          <p:nvPr/>
        </p:nvSpPr>
        <p:spPr>
          <a:xfrm>
            <a:off x="4571720" y="471551"/>
            <a:ext cx="4130130" cy="935278"/>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000" b="1" i="0" u="none" strike="noStrike" cap="none">
                <a:solidFill>
                  <a:schemeClr val="lt2"/>
                </a:solidFill>
                <a:latin typeface="Arial"/>
                <a:ea typeface="Arial"/>
                <a:cs typeface="Arial"/>
                <a:sym typeface="Arial"/>
              </a:rPr>
              <a:t>BRAND LOYALTY IN THE NFL</a:t>
            </a:r>
            <a:endParaRPr/>
          </a:p>
        </p:txBody>
      </p:sp>
      <p:sp>
        <p:nvSpPr>
          <p:cNvPr id="321" name="Google Shape;321;p15"/>
          <p:cNvSpPr txBox="1"/>
          <p:nvPr/>
        </p:nvSpPr>
        <p:spPr>
          <a:xfrm>
            <a:off x="4571720" y="1532190"/>
            <a:ext cx="4130129" cy="226793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DirecTV developed a "loyalty metric" to measure the fan loyalty of NFL fans,  including home game attendance, travel game attendance, merchandise sales and TV ratings while adjusting for metro population. </a:t>
            </a: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This data was then compared against the team’s records each year to determine how fan enthusiasm varies with team success.</a:t>
            </a:r>
            <a:endParaRPr sz="1100" b="0" i="0" u="none" strike="noStrike" cap="none">
              <a:solidFill>
                <a:schemeClr val="lt1"/>
              </a:solidFill>
              <a:latin typeface="Arial"/>
              <a:ea typeface="Arial"/>
              <a:cs typeface="Arial"/>
              <a:sym typeface="Arial"/>
            </a:endParaRPr>
          </a:p>
        </p:txBody>
      </p:sp>
      <p:cxnSp>
        <p:nvCxnSpPr>
          <p:cNvPr id="322" name="Google Shape;322;p15"/>
          <p:cNvCxnSpPr/>
          <p:nvPr/>
        </p:nvCxnSpPr>
        <p:spPr>
          <a:xfrm>
            <a:off x="4322039" y="835378"/>
            <a:ext cx="0" cy="3093155"/>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23" name="Google Shape;323;p15" descr="Text&#10;&#10;Description automatically generated"/>
          <p:cNvPicPr preferRelativeResize="0"/>
          <p:nvPr/>
        </p:nvPicPr>
        <p:blipFill rotWithShape="1">
          <a:blip r:embed="rId4">
            <a:alphaModFix/>
          </a:blip>
          <a:srcRect/>
          <a:stretch/>
        </p:blipFill>
        <p:spPr>
          <a:xfrm>
            <a:off x="1060950" y="171124"/>
            <a:ext cx="2618345" cy="46719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EXTENSION</a:t>
            </a:r>
            <a:endParaRPr/>
          </a:p>
        </p:txBody>
      </p:sp>
      <p:sp>
        <p:nvSpPr>
          <p:cNvPr id="329" name="Google Shape;329;p16"/>
          <p:cNvSpPr txBox="1">
            <a:spLocks noGrp="1"/>
          </p:cNvSpPr>
          <p:nvPr>
            <p:ph type="body" idx="1"/>
          </p:nvPr>
        </p:nvSpPr>
        <p:spPr>
          <a:xfrm>
            <a:off x="938500" y="1051800"/>
            <a:ext cx="31763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Brand extension </a:t>
            </a:r>
            <a:r>
              <a:rPr lang="en-US" sz="1800">
                <a:latin typeface="Arial"/>
                <a:ea typeface="Arial"/>
                <a:cs typeface="Arial"/>
                <a:sym typeface="Arial"/>
              </a:rPr>
              <a:t>refers to the use of a successful brand name to launch a new or modified product or service in a new market. </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Organizations, athletes and celebrities with strong brands are in position to develop natural extensions of the brand. </a:t>
            </a: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330" name="Google Shape;330;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31" name="Google Shape;331;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2" name="Google Shape;332;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33" name="Google Shape;333;p16"/>
          <p:cNvPicPr preferRelativeResize="0"/>
          <p:nvPr/>
        </p:nvPicPr>
        <p:blipFill rotWithShape="1">
          <a:blip r:embed="rId4">
            <a:alphaModFix/>
          </a:blip>
          <a:srcRect/>
          <a:stretch/>
        </p:blipFill>
        <p:spPr>
          <a:xfrm>
            <a:off x="4702215" y="1350304"/>
            <a:ext cx="3749972" cy="249998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7"/>
          <p:cNvSpPr txBox="1">
            <a:spLocks noGrp="1"/>
          </p:cNvSpPr>
          <p:nvPr>
            <p:ph type="title" idx="4"/>
          </p:nvPr>
        </p:nvSpPr>
        <p:spPr>
          <a:xfrm>
            <a:off x="938500" y="445025"/>
            <a:ext cx="5582646"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EXTENSION EXAMPLES</a:t>
            </a:r>
            <a:endParaRPr b="1">
              <a:latin typeface="Arial"/>
              <a:ea typeface="Arial"/>
              <a:cs typeface="Arial"/>
              <a:sym typeface="Arial"/>
            </a:endParaRPr>
          </a:p>
        </p:txBody>
      </p:sp>
      <p:cxnSp>
        <p:nvCxnSpPr>
          <p:cNvPr id="339" name="Google Shape;339;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340" name="Google Shape;340;p17"/>
          <p:cNvSpPr txBox="1">
            <a:spLocks noGrp="1"/>
          </p:cNvSpPr>
          <p:nvPr>
            <p:ph type="title"/>
          </p:nvPr>
        </p:nvSpPr>
        <p:spPr>
          <a:xfrm>
            <a:off x="3538497" y="2297707"/>
            <a:ext cx="2067000" cy="345575"/>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ENERGY DRINK</a:t>
            </a:r>
            <a:endParaRPr b="1">
              <a:latin typeface="Arial"/>
              <a:ea typeface="Arial"/>
              <a:cs typeface="Arial"/>
              <a:sym typeface="Arial"/>
            </a:endParaRPr>
          </a:p>
        </p:txBody>
      </p:sp>
      <p:sp>
        <p:nvSpPr>
          <p:cNvPr id="341" name="Google Shape;341;p17"/>
          <p:cNvSpPr txBox="1">
            <a:spLocks noGrp="1"/>
          </p:cNvSpPr>
          <p:nvPr>
            <p:ph type="subTitle" idx="1"/>
          </p:nvPr>
        </p:nvSpPr>
        <p:spPr>
          <a:xfrm>
            <a:off x="3574278" y="2683022"/>
            <a:ext cx="2067000" cy="86918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Dwayne “The Rock” Johnson’s ZOA energy drink brand</a:t>
            </a:r>
            <a:endParaRPr>
              <a:latin typeface="Arial"/>
              <a:ea typeface="Arial"/>
              <a:cs typeface="Arial"/>
              <a:sym typeface="Arial"/>
            </a:endParaRPr>
          </a:p>
        </p:txBody>
      </p:sp>
      <p:sp>
        <p:nvSpPr>
          <p:cNvPr id="342" name="Google Shape;342;p17"/>
          <p:cNvSpPr txBox="1">
            <a:spLocks noGrp="1"/>
          </p:cNvSpPr>
          <p:nvPr>
            <p:ph type="title" idx="2"/>
          </p:nvPr>
        </p:nvSpPr>
        <p:spPr>
          <a:xfrm>
            <a:off x="6028553" y="2297707"/>
            <a:ext cx="2067000" cy="385313"/>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FURNITURE</a:t>
            </a:r>
            <a:endParaRPr b="1">
              <a:latin typeface="Arial"/>
              <a:ea typeface="Arial"/>
              <a:cs typeface="Arial"/>
              <a:sym typeface="Arial"/>
            </a:endParaRPr>
          </a:p>
        </p:txBody>
      </p:sp>
      <p:sp>
        <p:nvSpPr>
          <p:cNvPr id="343" name="Google Shape;343;p17"/>
          <p:cNvSpPr txBox="1">
            <a:spLocks noGrp="1"/>
          </p:cNvSpPr>
          <p:nvPr>
            <p:ph type="subTitle" idx="3"/>
          </p:nvPr>
        </p:nvSpPr>
        <p:spPr>
          <a:xfrm>
            <a:off x="6083593" y="2674608"/>
            <a:ext cx="2187984" cy="798274"/>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DJ Khaled’s 'We The Best Home’ line of home furniture products</a:t>
            </a:r>
            <a:endParaRPr>
              <a:latin typeface="Arial"/>
              <a:ea typeface="Arial"/>
              <a:cs typeface="Arial"/>
              <a:sym typeface="Arial"/>
            </a:endParaRPr>
          </a:p>
        </p:txBody>
      </p:sp>
      <p:sp>
        <p:nvSpPr>
          <p:cNvPr id="344" name="Google Shape;344;p17"/>
          <p:cNvSpPr txBox="1">
            <a:spLocks noGrp="1"/>
          </p:cNvSpPr>
          <p:nvPr>
            <p:ph type="title" idx="5"/>
          </p:nvPr>
        </p:nvSpPr>
        <p:spPr>
          <a:xfrm>
            <a:off x="1073366" y="2094883"/>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COLOGNE</a:t>
            </a:r>
            <a:endParaRPr b="1">
              <a:latin typeface="Arial"/>
              <a:ea typeface="Arial"/>
              <a:cs typeface="Arial"/>
              <a:sym typeface="Arial"/>
            </a:endParaRPr>
          </a:p>
        </p:txBody>
      </p:sp>
      <p:sp>
        <p:nvSpPr>
          <p:cNvPr id="345" name="Google Shape;345;p17"/>
          <p:cNvSpPr txBox="1">
            <a:spLocks noGrp="1"/>
          </p:cNvSpPr>
          <p:nvPr>
            <p:ph type="subTitle" idx="6"/>
          </p:nvPr>
        </p:nvSpPr>
        <p:spPr>
          <a:xfrm>
            <a:off x="1048446" y="2734191"/>
            <a:ext cx="2067000" cy="818021"/>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The University of Notre Dame sold a Notre Dame branded cologne</a:t>
            </a:r>
            <a:endParaRPr>
              <a:latin typeface="Arial"/>
              <a:ea typeface="Arial"/>
              <a:cs typeface="Arial"/>
              <a:sym typeface="Arial"/>
            </a:endParaRPr>
          </a:p>
        </p:txBody>
      </p:sp>
      <p:cxnSp>
        <p:nvCxnSpPr>
          <p:cNvPr id="346" name="Google Shape;346;p17"/>
          <p:cNvCxnSpPr/>
          <p:nvPr/>
        </p:nvCxnSpPr>
        <p:spPr>
          <a:xfrm>
            <a:off x="4436096" y="2641165"/>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47" name="Google Shape;347;p17"/>
          <p:cNvCxnSpPr/>
          <p:nvPr/>
        </p:nvCxnSpPr>
        <p:spPr>
          <a:xfrm>
            <a:off x="6926150" y="2683020"/>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348" name="Google Shape;348;p17"/>
          <p:cNvCxnSpPr/>
          <p:nvPr/>
        </p:nvCxnSpPr>
        <p:spPr>
          <a:xfrm>
            <a:off x="1953183" y="2643283"/>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49" name="Google Shape;349;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0" name="Google Shape;350;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51" name="Google Shape;351;p17"/>
          <p:cNvPicPr preferRelativeResize="0"/>
          <p:nvPr/>
        </p:nvPicPr>
        <p:blipFill rotWithShape="1">
          <a:blip r:embed="rId4">
            <a:alphaModFix/>
          </a:blip>
          <a:srcRect l="7257" t="5552" r="1698" b="17158"/>
          <a:stretch/>
        </p:blipFill>
        <p:spPr>
          <a:xfrm>
            <a:off x="1455349" y="1157941"/>
            <a:ext cx="1253195" cy="1067243"/>
          </a:xfrm>
          <a:prstGeom prst="rect">
            <a:avLst/>
          </a:prstGeom>
          <a:noFill/>
          <a:ln>
            <a:noFill/>
          </a:ln>
        </p:spPr>
      </p:pic>
      <p:pic>
        <p:nvPicPr>
          <p:cNvPr id="352" name="Google Shape;352;p17" descr="Early Access: Get Dwayne Johnson&amp;#39;s New ZOA Energy Drink at GNC.com"/>
          <p:cNvPicPr preferRelativeResize="0"/>
          <p:nvPr/>
        </p:nvPicPr>
        <p:blipFill rotWithShape="1">
          <a:blip r:embed="rId5">
            <a:alphaModFix/>
          </a:blip>
          <a:srcRect b="13481"/>
          <a:stretch/>
        </p:blipFill>
        <p:spPr>
          <a:xfrm>
            <a:off x="4053108" y="998701"/>
            <a:ext cx="1049590" cy="1226483"/>
          </a:xfrm>
          <a:prstGeom prst="rect">
            <a:avLst/>
          </a:prstGeom>
          <a:noFill/>
          <a:ln>
            <a:noFill/>
          </a:ln>
        </p:spPr>
      </p:pic>
      <p:pic>
        <p:nvPicPr>
          <p:cNvPr id="353" name="Google Shape;353;p17" descr="DJ KHALED TO DEBUT NEW HOME FURNITURE LINE — The Blogssip | Celebrity  Gossip &amp;amp; News"/>
          <p:cNvPicPr preferRelativeResize="0"/>
          <p:nvPr/>
        </p:nvPicPr>
        <p:blipFill rotWithShape="1">
          <a:blip r:embed="rId6">
            <a:alphaModFix/>
          </a:blip>
          <a:srcRect/>
          <a:stretch/>
        </p:blipFill>
        <p:spPr>
          <a:xfrm>
            <a:off x="6496268" y="1157941"/>
            <a:ext cx="1131564" cy="1131564"/>
          </a:xfrm>
          <a:prstGeom prst="rect">
            <a:avLst/>
          </a:prstGeom>
          <a:noFill/>
          <a:ln>
            <a:noFill/>
          </a:ln>
        </p:spPr>
      </p:pic>
      <p:sp>
        <p:nvSpPr>
          <p:cNvPr id="354" name="Google Shape;354;p17"/>
          <p:cNvSpPr txBox="1"/>
          <p:nvPr/>
        </p:nvSpPr>
        <p:spPr>
          <a:xfrm>
            <a:off x="504216" y="3591955"/>
            <a:ext cx="8207100" cy="1641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a:solidFill>
                  <a:schemeClr val="lt1"/>
                </a:solidFill>
              </a:rPr>
              <a:t>In 2022, Fila, in partnership with Hyatt, opened a branded hotel in Shanghai called “Fila House” </a:t>
            </a:r>
            <a:endParaRPr>
              <a:solidFill>
                <a:schemeClr val="lt1"/>
              </a:solidFill>
            </a:endParaRPr>
          </a:p>
          <a:p>
            <a:pPr marL="0" marR="0" lvl="0" indent="0" algn="l" rtl="0">
              <a:lnSpc>
                <a:spcPct val="100000"/>
              </a:lnSpc>
              <a:spcBef>
                <a:spcPts val="1000"/>
              </a:spcBef>
              <a:spcAft>
                <a:spcPts val="0"/>
              </a:spcAft>
              <a:buNone/>
            </a:pPr>
            <a:r>
              <a:rPr lang="en-US">
                <a:solidFill>
                  <a:schemeClr val="lt1"/>
                </a:solidFill>
              </a:rPr>
              <a:t>A Nintendo-branded theme park will open in 2023 at Universal Studios, called “Super Nintendo World”, the first of its kind in the United States. The new Super Nintendo World, will include both rides and interactive areas, themed shopping and dining experiences.</a:t>
            </a:r>
            <a:endParaRPr>
              <a:solidFill>
                <a:schemeClr val="lt1"/>
              </a:solidFill>
            </a:endParaRPr>
          </a:p>
          <a:p>
            <a:pPr marL="0" marR="0" lvl="0" indent="0" algn="l" rtl="0">
              <a:lnSpc>
                <a:spcPct val="100000"/>
              </a:lnSpc>
              <a:spcBef>
                <a:spcPts val="1000"/>
              </a:spcBef>
              <a:spcAft>
                <a:spcPts val="0"/>
              </a:spcAft>
              <a:buNone/>
            </a:pPr>
            <a:endParaRPr>
              <a:solidFill>
                <a:schemeClr val="lt1"/>
              </a:solidFill>
            </a:endParaRPr>
          </a:p>
          <a:p>
            <a:pPr marL="0" marR="0" lvl="0" indent="0" algn="l" rtl="0">
              <a:lnSpc>
                <a:spcPct val="100000"/>
              </a:lnSpc>
              <a:spcBef>
                <a:spcPts val="0"/>
              </a:spcBef>
              <a:spcAft>
                <a:spcPts val="0"/>
              </a:spcAft>
              <a:buNone/>
            </a:pPr>
            <a:endParaRPr>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18"/>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360" name="Google Shape;360;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1" name="Google Shape;361;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362" name="Google Shape;362;p18"/>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363" name="Google Shape;363;p18"/>
          <p:cNvSpPr txBox="1">
            <a:spLocks noGrp="1"/>
          </p:cNvSpPr>
          <p:nvPr>
            <p:ph type="subTitle" idx="1"/>
          </p:nvPr>
        </p:nvSpPr>
        <p:spPr>
          <a:xfrm>
            <a:off x="572425" y="1416361"/>
            <a:ext cx="77121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As you can see, there are a wide variety of brand extensions in the sports and entertainment industry.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Can you think of any other examples?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How do you think the brand building process impacted the ability to extend the brand?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
          <p:cNvSpPr txBox="1">
            <a:spLocks noGrp="1"/>
          </p:cNvSpPr>
          <p:nvPr>
            <p:ph type="subTitle" idx="1"/>
          </p:nvPr>
        </p:nvSpPr>
        <p:spPr>
          <a:xfrm>
            <a:off x="585489" y="1114211"/>
            <a:ext cx="46293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Characteristics of a successful brand:</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Positive, distinctive and generates positive feelings and association</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Easy to remember and pronounce</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Logo is easily recognizable</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Implies the benefits the sports or entertainment product delivers</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Consistent with the image of the rest of the product lines and company/organization and/or city</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Legally and ethically permissible</a:t>
            </a:r>
            <a:endParaRPr/>
          </a:p>
        </p:txBody>
      </p:sp>
      <p:pic>
        <p:nvPicPr>
          <p:cNvPr id="176" name="Google Shape;176;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7" name="Google Shape;177;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178" name="Google Shape;178;p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179" name="Google Shape;179;p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0" name="Google Shape;180;p2"/>
          <p:cNvPicPr preferRelativeResize="0"/>
          <p:nvPr/>
        </p:nvPicPr>
        <p:blipFill rotWithShape="1">
          <a:blip r:embed="rId4">
            <a:alphaModFix/>
          </a:blip>
          <a:srcRect/>
          <a:stretch/>
        </p:blipFill>
        <p:spPr>
          <a:xfrm>
            <a:off x="5365868" y="1256113"/>
            <a:ext cx="3339539" cy="222705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CO-BRANDING</a:t>
            </a:r>
            <a:endParaRPr/>
          </a:p>
        </p:txBody>
      </p:sp>
      <p:sp>
        <p:nvSpPr>
          <p:cNvPr id="369" name="Google Shape;369;p19"/>
          <p:cNvSpPr txBox="1">
            <a:spLocks noGrp="1"/>
          </p:cNvSpPr>
          <p:nvPr>
            <p:ph type="body" idx="1"/>
          </p:nvPr>
        </p:nvSpPr>
        <p:spPr>
          <a:xfrm>
            <a:off x="938500" y="1051800"/>
            <a:ext cx="403355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Opportunities exist for two strong brands to collaborate on a marketing initiative.  </a:t>
            </a:r>
            <a:r>
              <a:rPr lang="en-US" sz="1800" b="1">
                <a:solidFill>
                  <a:schemeClr val="lt2"/>
                </a:solidFill>
                <a:latin typeface="Arial"/>
                <a:ea typeface="Arial"/>
                <a:cs typeface="Arial"/>
                <a:sym typeface="Arial"/>
              </a:rPr>
              <a:t>Co-branding</a:t>
            </a:r>
            <a:r>
              <a:rPr lang="en-US" sz="1800">
                <a:latin typeface="Arial"/>
                <a:ea typeface="Arial"/>
                <a:cs typeface="Arial"/>
                <a:sym typeface="Arial"/>
              </a:rPr>
              <a:t> is the practice of using multiple brand names to jointly promote or market a single product or service.</a:t>
            </a: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370" name="Google Shape;370;p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71" name="Google Shape;371;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72" name="Google Shape;372;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373" name="Google Shape;373;p19"/>
          <p:cNvPicPr preferRelativeResize="0"/>
          <p:nvPr/>
        </p:nvPicPr>
        <p:blipFill rotWithShape="1">
          <a:blip r:embed="rId4">
            <a:alphaModFix/>
          </a:blip>
          <a:srcRect/>
          <a:stretch/>
        </p:blipFill>
        <p:spPr>
          <a:xfrm>
            <a:off x="6112833" y="629049"/>
            <a:ext cx="2327441" cy="1758677"/>
          </a:xfrm>
          <a:prstGeom prst="rect">
            <a:avLst/>
          </a:prstGeom>
          <a:noFill/>
          <a:ln>
            <a:noFill/>
          </a:ln>
        </p:spPr>
      </p:pic>
      <p:sp>
        <p:nvSpPr>
          <p:cNvPr id="374" name="Google Shape;374;p19"/>
          <p:cNvSpPr/>
          <p:nvPr/>
        </p:nvSpPr>
        <p:spPr>
          <a:xfrm>
            <a:off x="938500" y="3064578"/>
            <a:ext cx="3958964" cy="13849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chemeClr val="lt2"/>
                </a:solidFill>
                <a:latin typeface="Arial"/>
                <a:ea typeface="Arial"/>
                <a:cs typeface="Arial"/>
                <a:sym typeface="Arial"/>
              </a:rPr>
              <a:t>The Indiana Pacers introduced a series of ten different “College Nights” promotional game dates in which the team gave away co-branded hats featuring both the Pacers logo and the logo of colleges like Indiana University, Purdue University and Notre Dame.</a:t>
            </a:r>
            <a:endParaRPr/>
          </a:p>
        </p:txBody>
      </p:sp>
      <p:pic>
        <p:nvPicPr>
          <p:cNvPr id="375" name="Google Shape;375;p19" descr="Purdue University Hat Night image"/>
          <p:cNvPicPr preferRelativeResize="0"/>
          <p:nvPr/>
        </p:nvPicPr>
        <p:blipFill rotWithShape="1">
          <a:blip r:embed="rId5">
            <a:alphaModFix/>
          </a:blip>
          <a:srcRect/>
          <a:stretch/>
        </p:blipFill>
        <p:spPr>
          <a:xfrm>
            <a:off x="6112833" y="2509757"/>
            <a:ext cx="2346366" cy="177132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REBRANDING</a:t>
            </a:r>
            <a:endParaRPr/>
          </a:p>
        </p:txBody>
      </p:sp>
      <p:sp>
        <p:nvSpPr>
          <p:cNvPr id="381" name="Google Shape;381;p20"/>
          <p:cNvSpPr txBox="1">
            <a:spLocks noGrp="1"/>
          </p:cNvSpPr>
          <p:nvPr>
            <p:ph type="body" idx="1"/>
          </p:nvPr>
        </p:nvSpPr>
        <p:spPr>
          <a:xfrm>
            <a:off x="938499" y="1051799"/>
            <a:ext cx="7446083" cy="361512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a:latin typeface="Arial"/>
                <a:ea typeface="Arial"/>
                <a:cs typeface="Arial"/>
                <a:sym typeface="Arial"/>
              </a:rPr>
              <a:t>One strategy for re-establishing or strengthening a brand is the process of rebranding.  </a:t>
            </a:r>
            <a:endParaRPr/>
          </a:p>
          <a:p>
            <a:pPr marL="0" lvl="0" indent="0" algn="l" rtl="0">
              <a:lnSpc>
                <a:spcPct val="100000"/>
              </a:lnSpc>
              <a:spcBef>
                <a:spcPts val="0"/>
              </a:spcBef>
              <a:spcAft>
                <a:spcPts val="0"/>
              </a:spcAft>
              <a:buSzPts val="1150"/>
              <a:buNone/>
            </a:pPr>
            <a:endParaRPr sz="14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400" b="1">
                <a:solidFill>
                  <a:srgbClr val="FFC000"/>
                </a:solidFill>
                <a:latin typeface="Arial"/>
                <a:ea typeface="Arial"/>
                <a:cs typeface="Arial"/>
                <a:sym typeface="Arial"/>
              </a:rPr>
              <a:t>Rebranding</a:t>
            </a:r>
            <a:r>
              <a:rPr lang="en-US" sz="1400">
                <a:latin typeface="Arial"/>
                <a:ea typeface="Arial"/>
                <a:cs typeface="Arial"/>
                <a:sym typeface="Arial"/>
              </a:rPr>
              <a:t> is the updating or creation of a new name, term, symbol, design, or a combination thereof for an established brand with the intention of developing a differentiated (new) position in the mind of stakeholders and competitors.</a:t>
            </a:r>
            <a:endParaRPr/>
          </a:p>
          <a:p>
            <a:pPr marL="0" lvl="0" indent="0" algn="l" rtl="0">
              <a:lnSpc>
                <a:spcPct val="100000"/>
              </a:lnSpc>
              <a:spcBef>
                <a:spcPts val="0"/>
              </a:spcBef>
              <a:spcAft>
                <a:spcPts val="0"/>
              </a:spcAft>
              <a:buSzPts val="1150"/>
              <a:buNone/>
            </a:pPr>
            <a:br>
              <a:rPr lang="en-US" sz="1400">
                <a:latin typeface="Arial"/>
                <a:ea typeface="Arial"/>
                <a:cs typeface="Arial"/>
                <a:sym typeface="Arial"/>
              </a:rPr>
            </a:br>
            <a:r>
              <a:rPr lang="en-US" sz="1400" b="1">
                <a:latin typeface="Arial"/>
                <a:ea typeface="Arial"/>
                <a:cs typeface="Arial"/>
                <a:sym typeface="Arial"/>
              </a:rPr>
              <a:t>2022:</a:t>
            </a:r>
            <a:r>
              <a:rPr lang="en-US" sz="1400">
                <a:latin typeface="Arial"/>
                <a:ea typeface="Arial"/>
                <a:cs typeface="Arial"/>
                <a:sym typeface="Arial"/>
              </a:rPr>
              <a:t> a Minor League Baseball team in Springfield that had been known as the Sliders since 2008, rebranded to become the “Lucky Horseshoes” in time for the 2022 season, featuring a variety of different logos</a:t>
            </a:r>
            <a:endParaRPr sz="1400">
              <a:latin typeface="Arial"/>
              <a:ea typeface="Arial"/>
              <a:cs typeface="Arial"/>
              <a:sym typeface="Arial"/>
            </a:endParaRPr>
          </a:p>
          <a:p>
            <a:pPr marL="0" lvl="0" indent="0" algn="l" rtl="0">
              <a:lnSpc>
                <a:spcPct val="100000"/>
              </a:lnSpc>
              <a:spcBef>
                <a:spcPts val="0"/>
              </a:spcBef>
              <a:spcAft>
                <a:spcPts val="0"/>
              </a:spcAft>
              <a:buSzPts val="1150"/>
              <a:buNone/>
            </a:pPr>
            <a:br>
              <a:rPr lang="en-US" sz="1800">
                <a:latin typeface="Arial"/>
                <a:ea typeface="Arial"/>
                <a:cs typeface="Arial"/>
                <a:sym typeface="Arial"/>
              </a:rPr>
            </a:br>
            <a:r>
              <a:rPr lang="en-US" sz="1400" b="1">
                <a:latin typeface="Arial"/>
                <a:ea typeface="Arial"/>
                <a:cs typeface="Arial"/>
                <a:sym typeface="Arial"/>
              </a:rPr>
              <a:t>2022: </a:t>
            </a:r>
            <a:r>
              <a:rPr lang="en-US" sz="1400">
                <a:latin typeface="Arial"/>
                <a:ea typeface="Arial"/>
                <a:cs typeface="Arial"/>
                <a:sym typeface="Arial"/>
              </a:rPr>
              <a:t> 2022:  Minor League Baseball’s Frontier League completely overhauled the league’s branding including the introduction of a new logo and a new website. The new logo incorporated patriotic symbolism for both the Canadian (red) and United States (blue) markets (the league has teams in both Canada and the U.S.). </a:t>
            </a:r>
            <a:endParaRPr sz="1400">
              <a:latin typeface="Arial"/>
              <a:ea typeface="Arial"/>
              <a:cs typeface="Arial"/>
              <a:sym typeface="Arial"/>
            </a:endParaRPr>
          </a:p>
          <a:p>
            <a:pPr marL="0" lvl="0" indent="0" algn="l" rtl="0">
              <a:lnSpc>
                <a:spcPct val="100000"/>
              </a:lnSpc>
              <a:spcBef>
                <a:spcPts val="0"/>
              </a:spcBef>
              <a:spcAft>
                <a:spcPts val="0"/>
              </a:spcAft>
              <a:buSzPts val="1150"/>
              <a:buNone/>
            </a:pPr>
            <a:endParaRPr sz="1400">
              <a:latin typeface="Arial"/>
              <a:ea typeface="Arial"/>
              <a:cs typeface="Arial"/>
              <a:sym typeface="Arial"/>
            </a:endParaRPr>
          </a:p>
        </p:txBody>
      </p:sp>
      <p:cxnSp>
        <p:nvCxnSpPr>
          <p:cNvPr id="382" name="Google Shape;382;p2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83" name="Google Shape;383;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4" name="Google Shape;384;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1"/>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390" name="Google Shape;390;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1" name="Google Shape;391;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392" name="Google Shape;392;p21"/>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393" name="Google Shape;393;p21"/>
          <p:cNvSpPr txBox="1">
            <a:spLocks noGrp="1"/>
          </p:cNvSpPr>
          <p:nvPr>
            <p:ph type="subTitle" idx="1"/>
          </p:nvPr>
        </p:nvSpPr>
        <p:spPr>
          <a:xfrm>
            <a:off x="572425" y="1416361"/>
            <a:ext cx="77121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dirty="0">
                <a:latin typeface="Arial"/>
                <a:ea typeface="Arial"/>
                <a:cs typeface="Arial"/>
                <a:sym typeface="Arial"/>
              </a:rPr>
              <a:t>Two major league sports teams have made headlines when MLB’s Cleveland Indians rebranded as the Guardians and the NFL’s Washington Football Team explored a new nickname for the franchise.</a:t>
            </a:r>
            <a:endParaRPr dirty="0"/>
          </a:p>
          <a:p>
            <a:pPr marL="0" lvl="0" indent="0" algn="l" rtl="0">
              <a:lnSpc>
                <a:spcPct val="100000"/>
              </a:lnSpc>
              <a:spcBef>
                <a:spcPts val="0"/>
              </a:spcBef>
              <a:spcAft>
                <a:spcPts val="0"/>
              </a:spcAft>
              <a:buSzPts val="1800"/>
              <a:buNone/>
            </a:pPr>
            <a:endParaRPr dirty="0">
              <a:latin typeface="Arial"/>
              <a:ea typeface="Arial"/>
              <a:cs typeface="Arial"/>
              <a:sym typeface="Arial"/>
            </a:endParaRPr>
          </a:p>
          <a:p>
            <a:pPr marL="0" lvl="0" indent="0" algn="l" rtl="0">
              <a:lnSpc>
                <a:spcPct val="100000"/>
              </a:lnSpc>
              <a:spcBef>
                <a:spcPts val="0"/>
              </a:spcBef>
              <a:spcAft>
                <a:spcPts val="0"/>
              </a:spcAft>
              <a:buSzPts val="1800"/>
              <a:buNone/>
            </a:pPr>
            <a:r>
              <a:rPr lang="en-US" dirty="0">
                <a:latin typeface="Arial"/>
                <a:ea typeface="Arial"/>
                <a:cs typeface="Arial"/>
                <a:sym typeface="Arial"/>
              </a:rPr>
              <a:t>Watch the video below from the Washington </a:t>
            </a:r>
            <a:r>
              <a:rPr lang="en-US">
                <a:latin typeface="Arial"/>
                <a:ea typeface="Arial"/>
                <a:cs typeface="Arial"/>
                <a:sym typeface="Arial"/>
              </a:rPr>
              <a:t>Commanders’ YouTube </a:t>
            </a:r>
            <a:r>
              <a:rPr lang="en-US" dirty="0">
                <a:latin typeface="Arial"/>
                <a:ea typeface="Arial"/>
                <a:cs typeface="Arial"/>
                <a:sym typeface="Arial"/>
              </a:rPr>
              <a:t>page, then think about what you would do if you were a marketing professional responsible for rebranding either franchise.</a:t>
            </a:r>
            <a:endParaRPr dirty="0"/>
          </a:p>
          <a:p>
            <a:pPr marL="0" lvl="0" indent="0" algn="l" rtl="0">
              <a:lnSpc>
                <a:spcPct val="100000"/>
              </a:lnSpc>
              <a:spcBef>
                <a:spcPts val="0"/>
              </a:spcBef>
              <a:spcAft>
                <a:spcPts val="0"/>
              </a:spcAft>
              <a:buSzPts val="1800"/>
              <a:buNone/>
            </a:pPr>
            <a:endParaRPr dirty="0">
              <a:latin typeface="Arial"/>
              <a:ea typeface="Arial"/>
              <a:cs typeface="Arial"/>
              <a:sym typeface="Arial"/>
            </a:endParaRPr>
          </a:p>
          <a:p>
            <a:pPr marL="0" lvl="0" indent="0" algn="l" rtl="0">
              <a:lnSpc>
                <a:spcPct val="100000"/>
              </a:lnSpc>
              <a:spcBef>
                <a:spcPts val="0"/>
              </a:spcBef>
              <a:spcAft>
                <a:spcPts val="0"/>
              </a:spcAft>
              <a:buSzPts val="1800"/>
              <a:buNone/>
            </a:pPr>
            <a:r>
              <a:rPr lang="en-US" u="sng" dirty="0">
                <a:solidFill>
                  <a:srgbClr val="1155CC"/>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https://www.youtube.com/watch?v=LjYFqlrje1k</a:t>
            </a:r>
            <a:r>
              <a:rPr lang="en-US" dirty="0">
                <a:solidFill>
                  <a:srgbClr val="222222"/>
                </a:solidFill>
                <a:latin typeface="Arial"/>
                <a:ea typeface="Arial"/>
                <a:cs typeface="Arial"/>
                <a:sym typeface="Arial"/>
              </a:rPr>
              <a:t> </a:t>
            </a:r>
            <a:endParaRPr dirty="0">
              <a:latin typeface="Times New Roman"/>
              <a:ea typeface="Times New Roman"/>
              <a:cs typeface="Times New Roman"/>
              <a:sym typeface="Times New Roman"/>
            </a:endParaRPr>
          </a:p>
          <a:p>
            <a:pPr marL="0" lvl="0" indent="0" algn="l" rtl="0">
              <a:lnSpc>
                <a:spcPct val="100000"/>
              </a:lnSpc>
              <a:spcBef>
                <a:spcPts val="0"/>
              </a:spcBef>
              <a:spcAft>
                <a:spcPts val="0"/>
              </a:spcAft>
              <a:buSzPts val="1800"/>
              <a:buNone/>
            </a:pPr>
            <a:endParaRPr dirty="0">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Google Shape;398;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9" name="Google Shape;399;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400" name="Google Shape;400;p22"/>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
          <p:cNvSpPr txBox="1">
            <a:spLocks noGrp="1"/>
          </p:cNvSpPr>
          <p:nvPr>
            <p:ph type="subTitle" idx="1"/>
          </p:nvPr>
        </p:nvSpPr>
        <p:spPr>
          <a:xfrm>
            <a:off x="585488" y="1114211"/>
            <a:ext cx="4861155"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Benefits of a strong brand:</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Strong brands have the power to create business value and impact more than just corporate revenues and profit margins</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They can also help to establish competitive advantage, command price premiums and decrease cost of entry into new markets and/or categories</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Strong brands reduce business risk and attract and retain talented staff</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Strength of a brand can carry the brand in a tough economy </a:t>
            </a:r>
            <a:endParaRPr/>
          </a:p>
        </p:txBody>
      </p:sp>
      <p:pic>
        <p:nvPicPr>
          <p:cNvPr id="186" name="Google Shape;186;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7" name="Google Shape;187;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188" name="Google Shape;188;p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189" name="Google Shape;189;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0" name="Google Shape;190;p3"/>
          <p:cNvPicPr preferRelativeResize="0"/>
          <p:nvPr/>
        </p:nvPicPr>
        <p:blipFill rotWithShape="1">
          <a:blip r:embed="rId4">
            <a:alphaModFix/>
          </a:blip>
          <a:srcRect/>
          <a:stretch/>
        </p:blipFill>
        <p:spPr>
          <a:xfrm>
            <a:off x="5577150" y="1386425"/>
            <a:ext cx="3238954" cy="311546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IS A STRONG BRAND?</a:t>
            </a:r>
            <a:endParaRPr b="1">
              <a:latin typeface="Arial"/>
              <a:ea typeface="Arial"/>
              <a:cs typeface="Arial"/>
              <a:sym typeface="Arial"/>
            </a:endParaRPr>
          </a:p>
        </p:txBody>
      </p:sp>
      <p:cxnSp>
        <p:nvCxnSpPr>
          <p:cNvPr id="196" name="Google Shape;196;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7" name="Google Shape;197;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8" name="Google Shape;198;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199" name="Google Shape;199;p4"/>
          <p:cNvSpPr txBox="1">
            <a:spLocks noGrp="1"/>
          </p:cNvSpPr>
          <p:nvPr>
            <p:ph type="subTitle" idx="1"/>
          </p:nvPr>
        </p:nvSpPr>
        <p:spPr>
          <a:xfrm>
            <a:off x="781475" y="1186925"/>
            <a:ext cx="7570045"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The Star Wars brand is so strong that fans have created a national holiday surrounding the franchise (May 4th).</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Despite unprecedented levels of unemployment due to the COVID-19 pandemic in 2020, Disney created a virtual “waiting room” for consumers hoping to purchase limited-edition “Star Wars Day” merchandise to keep its online store from crashing.</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p:txBody>
      </p:sp>
      <p:pic>
        <p:nvPicPr>
          <p:cNvPr id="200" name="Google Shape;200;p4" descr="Star Wars Day Deals and Sales - May the 4th . . . be with you"/>
          <p:cNvPicPr preferRelativeResize="0"/>
          <p:nvPr/>
        </p:nvPicPr>
        <p:blipFill rotWithShape="1">
          <a:blip r:embed="rId4">
            <a:alphaModFix/>
          </a:blip>
          <a:srcRect/>
          <a:stretch/>
        </p:blipFill>
        <p:spPr>
          <a:xfrm>
            <a:off x="3000337" y="3402328"/>
            <a:ext cx="2863850" cy="1327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5"/>
          <p:cNvSpPr txBox="1">
            <a:spLocks noGrp="1"/>
          </p:cNvSpPr>
          <p:nvPr>
            <p:ph type="subTitle" idx="1"/>
          </p:nvPr>
        </p:nvSpPr>
        <p:spPr>
          <a:xfrm>
            <a:off x="585489" y="1114211"/>
            <a:ext cx="3800982"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To build a strong brand, organizations must develop:</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Brand awareness</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Brand image</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Brand equity</a:t>
            </a:r>
            <a:endParaRPr/>
          </a:p>
          <a:p>
            <a:pPr marL="285750" lvl="0" indent="-285750" algn="l" rtl="0">
              <a:lnSpc>
                <a:spcPct val="100000"/>
              </a:lnSpc>
              <a:spcBef>
                <a:spcPts val="0"/>
              </a:spcBef>
              <a:spcAft>
                <a:spcPts val="0"/>
              </a:spcAft>
              <a:buSzPts val="1800"/>
              <a:buFont typeface="Arial"/>
              <a:buChar char="•"/>
            </a:pPr>
            <a:r>
              <a:rPr lang="en-US">
                <a:latin typeface="Arial"/>
                <a:ea typeface="Arial"/>
                <a:cs typeface="Arial"/>
                <a:sym typeface="Arial"/>
              </a:rPr>
              <a:t>Brand loyalty</a:t>
            </a:r>
            <a:endParaRPr/>
          </a:p>
        </p:txBody>
      </p:sp>
      <p:pic>
        <p:nvPicPr>
          <p:cNvPr id="206" name="Google Shape;206;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7" name="Google Shape;207;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sp>
        <p:nvSpPr>
          <p:cNvPr id="208" name="Google Shape;208;p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209" name="Google Shape;209;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0" name="Google Shape;210;p5"/>
          <p:cNvPicPr preferRelativeResize="0"/>
          <p:nvPr/>
        </p:nvPicPr>
        <p:blipFill rotWithShape="1">
          <a:blip r:embed="rId4">
            <a:alphaModFix/>
          </a:blip>
          <a:srcRect/>
          <a:stretch/>
        </p:blipFill>
        <p:spPr>
          <a:xfrm>
            <a:off x="3953534" y="173108"/>
            <a:ext cx="5076490" cy="4797283"/>
          </a:xfrm>
          <a:prstGeom prst="rect">
            <a:avLst/>
          </a:prstGeom>
          <a:noFill/>
          <a:ln>
            <a:noFill/>
          </a:ln>
        </p:spPr>
      </p:pic>
      <p:sp>
        <p:nvSpPr>
          <p:cNvPr id="211" name="Google Shape;211;p5"/>
          <p:cNvSpPr/>
          <p:nvPr/>
        </p:nvSpPr>
        <p:spPr>
          <a:xfrm>
            <a:off x="4386471" y="1386425"/>
            <a:ext cx="1061834"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STRONG</a:t>
            </a:r>
            <a:endParaRPr/>
          </a:p>
          <a:p>
            <a:pPr marL="0" marR="0" lvl="0" indent="0" algn="ctr" rtl="0">
              <a:lnSpc>
                <a:spcPct val="100000"/>
              </a:lnSpc>
              <a:spcBef>
                <a:spcPts val="0"/>
              </a:spcBef>
              <a:spcAft>
                <a:spcPts val="0"/>
              </a:spcAft>
              <a:buNone/>
            </a:pPr>
            <a:r>
              <a:rPr lang="en-US" sz="1400" b="1" i="0" u="none" strike="noStrike" cap="none">
                <a:solidFill>
                  <a:srgbClr val="000000"/>
                </a:solidFill>
                <a:latin typeface="Arial"/>
                <a:ea typeface="Arial"/>
                <a:cs typeface="Arial"/>
                <a:sym typeface="Arial"/>
              </a:rPr>
              <a:t>BRAND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6"/>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217" name="Google Shape;217;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8" name="Google Shape;218;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2022. Sports Career Consulting, LLC.</a:t>
            </a:r>
            <a:endParaRPr sz="800" b="0" i="0" u="none" strike="noStrike" cap="none">
              <a:solidFill>
                <a:srgbClr val="3D85C6"/>
              </a:solidFill>
              <a:latin typeface="Oswald"/>
              <a:ea typeface="Oswald"/>
              <a:cs typeface="Oswald"/>
              <a:sym typeface="Oswald"/>
            </a:endParaRPr>
          </a:p>
        </p:txBody>
      </p:sp>
      <p:pic>
        <p:nvPicPr>
          <p:cNvPr id="219" name="Google Shape;219;p6"/>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220" name="Google Shape;220;p6"/>
          <p:cNvSpPr txBox="1">
            <a:spLocks noGrp="1"/>
          </p:cNvSpPr>
          <p:nvPr>
            <p:ph type="subTitle" idx="1"/>
          </p:nvPr>
        </p:nvSpPr>
        <p:spPr>
          <a:xfrm>
            <a:off x="572425" y="1416361"/>
            <a:ext cx="77121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How would you describe a strong brand?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Based on what you have learned about brand building, think about brands that you would consider to be strong.  Can you think of at least five different examples?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Challenge yourself to list brands that represent different segments of the sports and entertainment industry.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7"/>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AWARENESS</a:t>
            </a:r>
            <a:endParaRPr/>
          </a:p>
        </p:txBody>
      </p:sp>
      <p:sp>
        <p:nvSpPr>
          <p:cNvPr id="226" name="Google Shape;226;p7"/>
          <p:cNvSpPr txBox="1">
            <a:spLocks noGrp="1"/>
          </p:cNvSpPr>
          <p:nvPr>
            <p:ph type="body" idx="1"/>
          </p:nvPr>
        </p:nvSpPr>
        <p:spPr>
          <a:xfrm>
            <a:off x="938500" y="1051800"/>
            <a:ext cx="3273927" cy="231624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rgbClr val="FFC000"/>
                </a:solidFill>
                <a:latin typeface="Arial"/>
                <a:ea typeface="Arial"/>
                <a:cs typeface="Arial"/>
                <a:sym typeface="Arial"/>
              </a:rPr>
              <a:t>Brand awareness </a:t>
            </a:r>
            <a:r>
              <a:rPr lang="en-US" sz="1800">
                <a:latin typeface="Arial"/>
                <a:ea typeface="Arial"/>
                <a:cs typeface="Arial"/>
                <a:sym typeface="Arial"/>
              </a:rPr>
              <a:t>refers to the process of maximizing the levels of recognition of a brand. </a:t>
            </a:r>
            <a:endParaRPr/>
          </a:p>
          <a:p>
            <a:pPr marL="0" lvl="0" indent="0" algn="l" rtl="0">
              <a:lnSpc>
                <a:spcPct val="100000"/>
              </a:lnSpc>
              <a:spcBef>
                <a:spcPts val="0"/>
              </a:spcBef>
              <a:spcAft>
                <a:spcPts val="0"/>
              </a:spcAft>
              <a:buSzPts val="1150"/>
              <a:buNone/>
            </a:pPr>
            <a:endParaRPr sz="1800">
              <a:latin typeface="Arial"/>
              <a:ea typeface="Arial"/>
              <a:cs typeface="Arial"/>
              <a:sym typeface="Arial"/>
            </a:endParaRPr>
          </a:p>
          <a:p>
            <a:pPr marL="0" lvl="0" indent="0" algn="l" rtl="0">
              <a:lnSpc>
                <a:spcPct val="100000"/>
              </a:lnSpc>
              <a:spcBef>
                <a:spcPts val="0"/>
              </a:spcBef>
              <a:spcAft>
                <a:spcPts val="0"/>
              </a:spcAft>
              <a:buSzPts val="1150"/>
              <a:buNone/>
            </a:pPr>
            <a:r>
              <a:rPr lang="en-US" sz="1800">
                <a:latin typeface="Arial"/>
                <a:ea typeface="Arial"/>
                <a:cs typeface="Arial"/>
                <a:sym typeface="Arial"/>
              </a:rPr>
              <a:t>Awareness describes the extent to which consumers are familiar with the name, image or other distinctive qualities of a brand.</a:t>
            </a:r>
            <a:br>
              <a:rPr lang="en-US" sz="1800">
                <a:latin typeface="Arial"/>
                <a:ea typeface="Arial"/>
                <a:cs typeface="Arial"/>
                <a:sym typeface="Arial"/>
              </a:rPr>
            </a:br>
            <a:endParaRPr sz="1800">
              <a:latin typeface="Arial"/>
              <a:ea typeface="Arial"/>
              <a:cs typeface="Arial"/>
              <a:sym typeface="Arial"/>
            </a:endParaRPr>
          </a:p>
        </p:txBody>
      </p:sp>
      <p:cxnSp>
        <p:nvCxnSpPr>
          <p:cNvPr id="227" name="Google Shape;227;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8" name="Google Shape;228;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9" name="Google Shape;229;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30" name="Google Shape;230;p7" descr="A picture containing person, male&#10;&#10;Description automatically generated"/>
          <p:cNvPicPr preferRelativeResize="0"/>
          <p:nvPr/>
        </p:nvPicPr>
        <p:blipFill rotWithShape="1">
          <a:blip r:embed="rId4">
            <a:alphaModFix/>
          </a:blip>
          <a:srcRect/>
          <a:stretch/>
        </p:blipFill>
        <p:spPr>
          <a:xfrm>
            <a:off x="4931574" y="1225715"/>
            <a:ext cx="3485251" cy="23162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AWARENESS</a:t>
            </a:r>
            <a:endParaRPr/>
          </a:p>
        </p:txBody>
      </p:sp>
      <p:sp>
        <p:nvSpPr>
          <p:cNvPr id="236" name="Google Shape;236;p8"/>
          <p:cNvSpPr txBox="1">
            <a:spLocks noGrp="1"/>
          </p:cNvSpPr>
          <p:nvPr>
            <p:ph type="body" idx="1"/>
          </p:nvPr>
        </p:nvSpPr>
        <p:spPr>
          <a:xfrm>
            <a:off x="938500" y="1051800"/>
            <a:ext cx="7144550" cy="1577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For example, most sports fans around the country know who the NBA’s Los Angeles Lakers are, regardless of where they live because the franchise enjoys an extremely high level of brand awareness.  The average sports fan living in Iowa, however, likely has never heard of the G-League’s South Bay Lakers. </a:t>
            </a:r>
            <a:endParaRPr/>
          </a:p>
          <a:p>
            <a:pPr marL="0" lvl="0" indent="0" algn="l" rtl="0">
              <a:lnSpc>
                <a:spcPct val="100000"/>
              </a:lnSpc>
              <a:spcBef>
                <a:spcPts val="0"/>
              </a:spcBef>
              <a:spcAft>
                <a:spcPts val="0"/>
              </a:spcAft>
              <a:buSzPts val="1150"/>
              <a:buNone/>
            </a:pP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237" name="Google Shape;237;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8" name="Google Shape;238;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9" name="Google Shape;239;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40" name="Google Shape;240;p8"/>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241" name="Google Shape;241;p8" descr="South Bay Lakers - Wikipedia"/>
          <p:cNvPicPr preferRelativeResize="0"/>
          <p:nvPr/>
        </p:nvPicPr>
        <p:blipFill rotWithShape="1">
          <a:blip r:embed="rId4">
            <a:alphaModFix/>
          </a:blip>
          <a:srcRect/>
          <a:stretch/>
        </p:blipFill>
        <p:spPr>
          <a:xfrm>
            <a:off x="5487320" y="2926493"/>
            <a:ext cx="2315210" cy="1439586"/>
          </a:xfrm>
          <a:prstGeom prst="rect">
            <a:avLst/>
          </a:prstGeom>
          <a:noFill/>
          <a:ln>
            <a:noFill/>
          </a:ln>
        </p:spPr>
      </p:pic>
      <p:pic>
        <p:nvPicPr>
          <p:cNvPr id="242" name="Google Shape;242;p8" descr="Los Angeles Lakers - Wikipedia"/>
          <p:cNvPicPr preferRelativeResize="0"/>
          <p:nvPr/>
        </p:nvPicPr>
        <p:blipFill rotWithShape="1">
          <a:blip r:embed="rId5">
            <a:alphaModFix/>
          </a:blip>
          <a:srcRect/>
          <a:stretch/>
        </p:blipFill>
        <p:spPr>
          <a:xfrm>
            <a:off x="1341470" y="2940875"/>
            <a:ext cx="2315210" cy="1431542"/>
          </a:xfrm>
          <a:prstGeom prst="rect">
            <a:avLst/>
          </a:prstGeom>
          <a:noFill/>
          <a:ln>
            <a:noFill/>
          </a:ln>
        </p:spPr>
      </p:pic>
      <p:sp>
        <p:nvSpPr>
          <p:cNvPr id="243" name="Google Shape;243;p8"/>
          <p:cNvSpPr/>
          <p:nvPr/>
        </p:nvSpPr>
        <p:spPr>
          <a:xfrm>
            <a:off x="4232003" y="3425813"/>
            <a:ext cx="679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rgbClr val="FFAB40"/>
                </a:solidFill>
                <a:latin typeface="Arial"/>
                <a:ea typeface="Arial"/>
                <a:cs typeface="Arial"/>
                <a:sym typeface="Arial"/>
              </a:rPr>
              <a:t>VS.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IMAGE</a:t>
            </a:r>
            <a:endParaRPr/>
          </a:p>
        </p:txBody>
      </p:sp>
      <p:sp>
        <p:nvSpPr>
          <p:cNvPr id="249" name="Google Shape;249;p9"/>
          <p:cNvSpPr txBox="1">
            <a:spLocks noGrp="1"/>
          </p:cNvSpPr>
          <p:nvPr>
            <p:ph type="body" idx="1"/>
          </p:nvPr>
        </p:nvSpPr>
        <p:spPr>
          <a:xfrm>
            <a:off x="938500" y="1051800"/>
            <a:ext cx="335918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a:latin typeface="Arial"/>
                <a:ea typeface="Arial"/>
                <a:cs typeface="Arial"/>
                <a:sym typeface="Arial"/>
              </a:rPr>
              <a:t>Consumer perceptions linked to a particular brand (health, excitement, fun, family etc.) describe its </a:t>
            </a:r>
            <a:r>
              <a:rPr lang="en-US" sz="1800" b="1">
                <a:solidFill>
                  <a:srgbClr val="FFC000"/>
                </a:solidFill>
                <a:latin typeface="Arial"/>
                <a:ea typeface="Arial"/>
                <a:cs typeface="Arial"/>
                <a:sym typeface="Arial"/>
              </a:rPr>
              <a:t>brand image. </a:t>
            </a: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br>
              <a:rPr lang="en-US" sz="1800">
                <a:latin typeface="Arial"/>
                <a:ea typeface="Arial"/>
                <a:cs typeface="Arial"/>
                <a:sym typeface="Arial"/>
              </a:rPr>
            </a:br>
            <a:endParaRPr sz="1800">
              <a:latin typeface="Arial"/>
              <a:ea typeface="Arial"/>
              <a:cs typeface="Arial"/>
              <a:sym typeface="Arial"/>
            </a:endParaRPr>
          </a:p>
        </p:txBody>
      </p:sp>
      <p:cxnSp>
        <p:nvCxnSpPr>
          <p:cNvPr id="250" name="Google Shape;250;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1" name="Google Shape;251;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2" name="Google Shape;252;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53" name="Google Shape;253;p9"/>
          <p:cNvPicPr preferRelativeResize="0"/>
          <p:nvPr/>
        </p:nvPicPr>
        <p:blipFill rotWithShape="1">
          <a:blip r:embed="rId4">
            <a:alphaModFix/>
          </a:blip>
          <a:srcRect/>
          <a:stretch/>
        </p:blipFill>
        <p:spPr>
          <a:xfrm>
            <a:off x="5391138" y="1245207"/>
            <a:ext cx="2877923" cy="265308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1666</Words>
  <Application>Microsoft Macintosh PowerPoint</Application>
  <PresentationFormat>On-screen Show (16:9)</PresentationFormat>
  <Paragraphs>154</Paragraphs>
  <Slides>23</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Times New Roman</vt:lpstr>
      <vt:lpstr>Arial</vt:lpstr>
      <vt:lpstr>Montserrat</vt:lpstr>
      <vt:lpstr>Oswald</vt:lpstr>
      <vt:lpstr>Futuristic Background by Slidesgo</vt:lpstr>
      <vt:lpstr>1_Futuristic Background by Slidesgo</vt:lpstr>
      <vt:lpstr>BRAND BUILDING</vt:lpstr>
      <vt:lpstr>BRAND BUILDING</vt:lpstr>
      <vt:lpstr>BRAND BUILDING</vt:lpstr>
      <vt:lpstr>WHAT IS A STRONG BRAND?</vt:lpstr>
      <vt:lpstr>BRAND BUILDING</vt:lpstr>
      <vt:lpstr>TIME OUT!</vt:lpstr>
      <vt:lpstr>BRAND AWARENESS</vt:lpstr>
      <vt:lpstr>BRAND AWARENESS</vt:lpstr>
      <vt:lpstr>BRAND IMAGE</vt:lpstr>
      <vt:lpstr>BRAND IMAGE</vt:lpstr>
      <vt:lpstr>BRAND EQUITY</vt:lpstr>
      <vt:lpstr>BRAND EQUITY VS. BRAND VALUE</vt:lpstr>
      <vt:lpstr>TOP BRANDS: 2022 Brand analyst and strategy company (Kantar Millward Brown) annually ranks the world's most powerful brands measured by their dollar value. Top Global Brands - 2022    Apple Google Amazon  Microsoft Tencent  McDonald's Visa Facebook Alibaba Louis Vuitton  </vt:lpstr>
      <vt:lpstr>MOST VALUABLE EVENT BRANDS 2022  </vt:lpstr>
      <vt:lpstr>BRAND LOYALTY</vt:lpstr>
      <vt:lpstr>PowerPoint Presentation</vt:lpstr>
      <vt:lpstr>BRAND EXTENSION</vt:lpstr>
      <vt:lpstr>BRAND EXTENSION EXAMPLES</vt:lpstr>
      <vt:lpstr>TIME OUT!</vt:lpstr>
      <vt:lpstr>CO-BRANDING</vt:lpstr>
      <vt:lpstr>REBRANDING</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 BUILDING</dc:title>
  <dc:creator>Kelly, Bob</dc:creator>
  <cp:lastModifiedBy>Chris Lindauer</cp:lastModifiedBy>
  <cp:revision>1</cp:revision>
  <dcterms:modified xsi:type="dcterms:W3CDTF">2022-08-16T01:08:49Z</dcterms:modified>
</cp:coreProperties>
</file>