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3" r:id="rId1"/>
    <p:sldMasterId id="2147483684" r:id="rId2"/>
  </p:sldMasterIdLst>
  <p:notesMasterIdLst>
    <p:notesMasterId r:id="rId17"/>
  </p:notesMasterIdLst>
  <p:sldIdLst>
    <p:sldId id="256" r:id="rId3"/>
    <p:sldId id="354" r:id="rId4"/>
    <p:sldId id="343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3" r:id="rId13"/>
    <p:sldId id="347" r:id="rId14"/>
    <p:sldId id="364" r:id="rId15"/>
    <p:sldId id="337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786499-A691-4837-8752-AE60FA23A306}">
  <a:tblStyle styleId="{0E786499-A691-4837-8752-AE60FA23A30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11"/>
    <p:restoredTop sz="94694"/>
  </p:normalViewPr>
  <p:slideViewPr>
    <p:cSldViewPr snapToGrid="0">
      <p:cViewPr varScale="1">
        <p:scale>
          <a:sx n="161" d="100"/>
          <a:sy n="161" d="100"/>
        </p:scale>
        <p:origin x="28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6607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g7f9262ee2f_0_26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4" name="Google Shape;2264;g7f9262ee2f_0_26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21964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g7f9262ee2f_0_26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4" name="Google Shape;2264;g7f9262ee2f_0_26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22976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5" name="Google Shape;14615;g7f9262ee2f_0_24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16" name="Google Shape;14616;g7f9262ee2f_0_24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4084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94306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g7f9262ee2f_0_26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4" name="Google Shape;2264;g7f9262ee2f_0_26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3969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4438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g7f9262ee2f_0_26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4" name="Google Shape;2264;g7f9262ee2f_0_26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4289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8501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8839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g7f9262ee2f_0_26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4" name="Google Shape;2264;g7f9262ee2f_0_26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27113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0" name="Google Shape;2100;g7f9262ee2f_0_26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1" name="Google Shape;2101;g7f9262ee2f_0_26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9080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5491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46096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body" idx="1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6371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pic>
        <p:nvPicPr>
          <p:cNvPr id="29" name="Google Shape;2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89623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subTitle" idx="1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4872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4351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4534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Title + Bullet Point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25746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 idx="2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title" idx="4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title" idx="6" hasCustomPrompt="1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>
            <a:spLocks noGrp="1"/>
          </p:cNvSpPr>
          <p:nvPr>
            <p:ph type="title" idx="7" hasCustomPrompt="1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>
            <a:spLocks noGrp="1"/>
          </p:cNvSpPr>
          <p:nvPr>
            <p:ph type="title" idx="8" hasCustomPrompt="1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670528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Big 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100013" dist="19050" dir="5400000" algn="bl" rotWithShape="0">
              <a:srgbClr val="76A5AF">
                <a:alpha val="88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subTitle" idx="1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56539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18592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Title + Two Columns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subTitle" idx="1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title" idx="2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ubTitle" idx="3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031782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1_Big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ubTitle" idx="1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16869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 + Design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80322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77855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Title + Design 2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19905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Title + Design 3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45110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Lists">
  <p:cSld name="Title + Two Lists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body" idx="1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body" idx="2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4"/>
          <p:cNvSpPr txBox="1">
            <a:spLocks noGrp="1"/>
          </p:cNvSpPr>
          <p:nvPr>
            <p:ph type="title" idx="3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title" idx="4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44204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 + Four Colum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title" idx="2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25"/>
          <p:cNvSpPr txBox="1">
            <a:spLocks noGrp="1"/>
          </p:cNvSpPr>
          <p:nvPr>
            <p:ph type="subTitle" idx="1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title" idx="3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subTitle" idx="4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title" idx="5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subTitle" idx="6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title" idx="7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25"/>
          <p:cNvSpPr txBox="1">
            <a:spLocks noGrp="1"/>
          </p:cNvSpPr>
          <p:nvPr>
            <p:ph type="subTitle" idx="8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55398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umbers">
  <p:cSld name="Three Numbers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>
            <a:spLocks noGrp="1"/>
          </p:cNvSpPr>
          <p:nvPr>
            <p:ph type="title" hasCustomPrompt="1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>
            <a:spLocks noGrp="1"/>
          </p:cNvSpPr>
          <p:nvPr>
            <p:ph type="subTitle" idx="1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title" idx="2" hasCustomPrompt="1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>
            <a:spLocks noGrp="1"/>
          </p:cNvSpPr>
          <p:nvPr>
            <p:ph type="subTitle" idx="3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title" idx="4" hasCustomPrompt="1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>
            <a:spLocks noGrp="1"/>
          </p:cNvSpPr>
          <p:nvPr>
            <p:ph type="subTitle" idx="5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1190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  ">
  <p:cSld name="Title + Six Columns  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>
            <a:spLocks noGrp="1"/>
          </p:cNvSpPr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ubTitle" idx="1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title" idx="2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subTitle" idx="3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title" idx="5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subTitle" idx="6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title" idx="7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ubTitle" idx="8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title" idx="9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subTitle" idx="13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7"/>
          <p:cNvSpPr txBox="1">
            <a:spLocks noGrp="1"/>
          </p:cNvSpPr>
          <p:nvPr>
            <p:ph type="title" idx="14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27"/>
          <p:cNvSpPr txBox="1">
            <a:spLocks noGrp="1"/>
          </p:cNvSpPr>
          <p:nvPr>
            <p:ph type="subTitle" idx="15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57136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1">
  <p:cSld name="Title + Four Columns 1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title" idx="2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subTitle" idx="1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title" idx="3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subTitle" idx="4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title" idx="5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28"/>
          <p:cNvSpPr txBox="1">
            <a:spLocks noGrp="1"/>
          </p:cNvSpPr>
          <p:nvPr>
            <p:ph type="subTitle" idx="6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8"/>
          <p:cNvSpPr txBox="1">
            <a:spLocks noGrp="1"/>
          </p:cNvSpPr>
          <p:nvPr>
            <p:ph type="title" idx="7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subTitle" idx="8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890481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 + Text 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12531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31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47387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">
  <p:cSld name="One Column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>
            <a:spLocks noGrp="1"/>
          </p:cNvSpPr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subTitle" idx="1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47952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Thanks + Credits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>
            <a:spLocks noGrp="1"/>
          </p:cNvSpPr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33"/>
          <p:cNvSpPr txBox="1">
            <a:spLocks noGrp="1"/>
          </p:cNvSpPr>
          <p:nvPr>
            <p:ph type="subTitle" idx="1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0590442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Title + Bullet points 1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630633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list">
  <p:cSld name="Title + list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p35"/>
          <p:cNvSpPr txBox="1">
            <a:spLocks noGrp="1"/>
          </p:cNvSpPr>
          <p:nvPr>
            <p:ph type="body" idx="1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30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SECTION_TITLE_AND_DESCRIPTION_1_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 + Text 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2005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title" hasCustomPrompt="1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1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914400" lvl="1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marL="1371600" lvl="2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marL="1828800" lvl="3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marL="2286000" lvl="4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marL="2743200" lvl="5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marL="3200400" lvl="6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marL="3657600" lvl="7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marL="4114800" lvl="8" indent="-3429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8270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93082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dist="28575" dir="6360000" algn="bl" rotWithShape="0">
              <a:schemeClr val="accen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4309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6397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33" Type="http://schemas.openxmlformats.org/officeDocument/2006/relationships/image" Target="../media/image1.jpg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35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31" Type="http://schemas.openxmlformats.org/officeDocument/2006/relationships/slideLayout" Target="../slideLayouts/slideLayout37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slideLayout" Target="../slideLayouts/slideLayout36.xml"/><Relationship Id="rId8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8" r:id="rId3"/>
    <p:sldLayoutId id="2147483675" r:id="rId4"/>
    <p:sldLayoutId id="2147483719" r:id="rId5"/>
    <p:sldLayoutId id="2147483720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670474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707" r:id="rId21"/>
    <p:sldLayoutId id="2147483708" r:id="rId22"/>
    <p:sldLayoutId id="2147483709" r:id="rId23"/>
    <p:sldLayoutId id="2147483710" r:id="rId24"/>
    <p:sldLayoutId id="2147483711" r:id="rId25"/>
    <p:sldLayoutId id="2147483713" r:id="rId26"/>
    <p:sldLayoutId id="2147483714" r:id="rId27"/>
    <p:sldLayoutId id="2147483715" r:id="rId28"/>
    <p:sldLayoutId id="2147483716" r:id="rId29"/>
    <p:sldLayoutId id="2147483717" r:id="rId30"/>
    <p:sldLayoutId id="2147483718" r:id="rId3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JgPWGIIzQz8?start=2&amp;feature=oembed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8"/>
          <p:cNvSpPr txBox="1">
            <a:spLocks noGrp="1"/>
          </p:cNvSpPr>
          <p:nvPr>
            <p:ph type="ctrTitle"/>
          </p:nvPr>
        </p:nvSpPr>
        <p:spPr>
          <a:xfrm>
            <a:off x="2047505" y="1927050"/>
            <a:ext cx="5048989" cy="644700"/>
          </a:xfrm>
          <a:prstGeom prst="rect">
            <a:avLst/>
          </a:prstGeom>
          <a:effectLst>
            <a:outerShdw blurRad="142875" dist="19050" dir="87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MERCHANDISING</a:t>
            </a:r>
          </a:p>
        </p:txBody>
      </p:sp>
      <p:sp>
        <p:nvSpPr>
          <p:cNvPr id="163" name="Google Shape;163;p38"/>
          <p:cNvSpPr txBox="1">
            <a:spLocks noGrp="1"/>
          </p:cNvSpPr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effectLst>
            <a:outerShdw blurRad="100013" dist="19050" dir="84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0" dirty="0">
                <a:latin typeface="Arial"/>
                <a:ea typeface="Arial"/>
                <a:cs typeface="Arial"/>
                <a:sym typeface="Arial"/>
              </a:rPr>
              <a:t>LESSON 6.5</a:t>
            </a:r>
            <a:endParaRPr sz="2200" b="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" name="Google Shape;164;p38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65" name="Google Shape;16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8"/>
          <p:cNvSpPr txBox="1"/>
          <p:nvPr/>
        </p:nvSpPr>
        <p:spPr>
          <a:xfrm>
            <a:off x="5577150" y="4689025"/>
            <a:ext cx="25059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dirty="0">
                <a:solidFill>
                  <a:schemeClr val="accent5"/>
                </a:solidFill>
              </a:rPr>
              <a:t>©</a:t>
            </a:r>
            <a:r>
              <a:rPr lang="en" sz="1300" dirty="0">
                <a:solidFill>
                  <a:schemeClr val="accent5"/>
                </a:solidFill>
              </a:rPr>
              <a:t> </a:t>
            </a:r>
            <a:r>
              <a:rPr lang="en-US" sz="700" dirty="0">
                <a:solidFill>
                  <a:schemeClr val="accent5"/>
                </a:solidFill>
              </a:rPr>
              <a:t>Copyright 2022</a:t>
            </a:r>
            <a:r>
              <a:rPr lang="en" sz="700" dirty="0">
                <a:solidFill>
                  <a:schemeClr val="accent5"/>
                </a:solidFill>
              </a:rPr>
              <a:t>. Sports Career Consulting, LLC.</a:t>
            </a:r>
            <a:endParaRPr sz="7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585488" y="1114211"/>
            <a:ext cx="7211626" cy="159211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sz="1600" u="sng" dirty="0">
                <a:latin typeface="Arial"/>
                <a:ea typeface="Arial"/>
                <a:cs typeface="Arial"/>
                <a:sym typeface="Arial"/>
              </a:rPr>
              <a:t>Advantages</a:t>
            </a: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 to e-commerce:</a:t>
            </a:r>
          </a:p>
          <a:p>
            <a:pPr marL="0" lvl="0" indent="0"/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Easier to control inventory</a:t>
            </a:r>
          </a:p>
          <a:p>
            <a:pPr marL="342900" lvl="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Opportunity to offer exclusive merchandise</a:t>
            </a:r>
          </a:p>
          <a:p>
            <a:pPr marL="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Opportunities to reach out-of-market consumers</a:t>
            </a: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" name="Google Shape;2267;p67">
            <a:extLst>
              <a:ext uri="{FF2B5EF4-FFF2-40B4-BE49-F238E27FC236}">
                <a16:creationId xmlns:a16="http://schemas.microsoft.com/office/drawing/2014/main" id="{6B0960B5-4F45-6D4C-BB14-11C3F110B8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ONLINE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" name="Google Shape;2268;p67">
            <a:extLst>
              <a:ext uri="{FF2B5EF4-FFF2-40B4-BE49-F238E27FC236}">
                <a16:creationId xmlns:a16="http://schemas.microsoft.com/office/drawing/2014/main" id="{44F56271-D3FC-3C44-AD3A-AC5732723057}"/>
              </a:ext>
            </a:extLst>
          </p:cNvPr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7" name="Google Shape;188;p41">
            <a:extLst>
              <a:ext uri="{FF2B5EF4-FFF2-40B4-BE49-F238E27FC236}">
                <a16:creationId xmlns:a16="http://schemas.microsoft.com/office/drawing/2014/main" id="{181BAA5B-423A-9B49-A93C-9217D31320A4}"/>
              </a:ext>
            </a:extLst>
          </p:cNvPr>
          <p:cNvSpPr txBox="1">
            <a:spLocks/>
          </p:cNvSpPr>
          <p:nvPr/>
        </p:nvSpPr>
        <p:spPr>
          <a:xfrm>
            <a:off x="585488" y="2640625"/>
            <a:ext cx="7211626" cy="20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/>
            <a:r>
              <a:rPr lang="en-US" sz="1600" u="sng" dirty="0">
                <a:latin typeface="Arial"/>
                <a:ea typeface="Arial"/>
                <a:cs typeface="Arial"/>
                <a:sym typeface="Arial"/>
              </a:rPr>
              <a:t>Disadvantages</a:t>
            </a: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 to e-commerce:</a:t>
            </a:r>
          </a:p>
          <a:p>
            <a:pPr marL="0" indent="0"/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Security concerns in making transactions online</a:t>
            </a:r>
          </a:p>
          <a:p>
            <a:pPr marL="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Potentially higher distribution (delivery) costs</a:t>
            </a:r>
          </a:p>
          <a:p>
            <a:pPr marL="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Consumers inability to touch, feel or “test-drive” products before buying can be a deterrent and lead to higher return rates</a:t>
            </a:r>
          </a:p>
        </p:txBody>
      </p:sp>
    </p:spTree>
    <p:extLst>
      <p:ext uri="{BB962C8B-B14F-4D97-AF65-F5344CB8AC3E}">
        <p14:creationId xmlns:p14="http://schemas.microsoft.com/office/powerpoint/2010/main" val="582551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" name="Google Shape;2267;p6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388558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OMNICHANNEL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8" name="Google Shape;2268;p6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77" name="Google Shape;227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8" name="Google Shape;2278;p6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" name="Google Shape;188;p41">
            <a:extLst>
              <a:ext uri="{FF2B5EF4-FFF2-40B4-BE49-F238E27FC236}">
                <a16:creationId xmlns:a16="http://schemas.microsoft.com/office/drawing/2014/main" id="{8263FD4F-0373-3146-BCBB-529253EAE46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85488" y="1114211"/>
            <a:ext cx="7211626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Following the team’s relocation and subsequent rebrand (the Mobile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BayBears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became the Rocket City Trash Pandas) upon their move to Huntsville, Alabama, the franchise set a sales record when they sold $2 million in licensed merchandise.</a:t>
            </a:r>
          </a:p>
          <a:p>
            <a:pPr marL="0" lv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The team’s original retail location was too small to handle the number of visitors and they were forced to move to a new location. </a:t>
            </a:r>
          </a:p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Nearly 76% of all Trash Pandas merchandise was sold at the team’s brick and mortar store.</a:t>
            </a:r>
          </a:p>
        </p:txBody>
      </p:sp>
    </p:spTree>
    <p:extLst>
      <p:ext uri="{BB962C8B-B14F-4D97-AF65-F5344CB8AC3E}">
        <p14:creationId xmlns:p14="http://schemas.microsoft.com/office/powerpoint/2010/main" val="3401833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1"/>
          <p:cNvSpPr txBox="1">
            <a:spLocks noGrp="1"/>
          </p:cNvSpPr>
          <p:nvPr>
            <p:ph type="title"/>
          </p:nvPr>
        </p:nvSpPr>
        <p:spPr>
          <a:xfrm>
            <a:off x="1805525" y="402175"/>
            <a:ext cx="5443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TIME OUT!</a:t>
            </a:r>
            <a:endParaRPr sz="35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801737" y="1547550"/>
            <a:ext cx="7451075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Now that you have learned about merchandising and the merchandise sales process, review the video on the next slide and consider the following questions: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How do the Trash Pandas benefit from offering merchandise both online and at a brick-and-mortar team store?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Why is promotion important if the team hopes to maximize sales of merchandise?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Why is licensing important to a team like the Trash Pandas?</a:t>
            </a:r>
            <a:endParaRPr sz="1600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91" name="Google Shape;191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2425" y="128150"/>
            <a:ext cx="1145575" cy="1160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" name="Google Shape;2267;p6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388558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8" name="Google Shape;2268;p6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77" name="Google Shape;2277;p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8" name="Google Shape;2278;p6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" name="Online Media 3" descr="Pandas Shopping Network: Episode 1">
            <a:hlinkClick r:id="" action="ppaction://media"/>
            <a:extLst>
              <a:ext uri="{FF2B5EF4-FFF2-40B4-BE49-F238E27FC236}">
                <a16:creationId xmlns:a16="http://schemas.microsoft.com/office/drawing/2014/main" id="{68FBDFF1-4A2F-BD4B-96E3-A8C99036FC5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651820" y="1061884"/>
            <a:ext cx="5716632" cy="322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6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19" name="Google Shape;14619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20" name="Google Shape;14620;p9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94A538-E812-48E8-9A7A-656E1701AB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5370" y="2300949"/>
            <a:ext cx="2353260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98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585488" y="1114211"/>
            <a:ext cx="4629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Types of merchandising:</a:t>
            </a:r>
          </a:p>
          <a:p>
            <a:pPr marL="0" lv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In-house merchandising </a:t>
            </a:r>
          </a:p>
          <a:p>
            <a:pPr marL="342900" lvl="0">
              <a:buFont typeface="+mj-lt"/>
              <a:buAutoNum type="arabicParenR"/>
            </a:pPr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On-site merchandising</a:t>
            </a:r>
          </a:p>
          <a:p>
            <a:pPr marL="342900" lvl="0">
              <a:buFont typeface="+mj-lt"/>
              <a:buAutoNum type="arabicParenR"/>
            </a:pPr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Online merchandising </a:t>
            </a: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" name="Google Shape;2267;p67">
            <a:extLst>
              <a:ext uri="{FF2B5EF4-FFF2-40B4-BE49-F238E27FC236}">
                <a16:creationId xmlns:a16="http://schemas.microsoft.com/office/drawing/2014/main" id="{6B0960B5-4F45-6D4C-BB14-11C3F110B8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" name="Google Shape;2268;p67">
            <a:extLst>
              <a:ext uri="{FF2B5EF4-FFF2-40B4-BE49-F238E27FC236}">
                <a16:creationId xmlns:a16="http://schemas.microsoft.com/office/drawing/2014/main" id="{44F56271-D3FC-3C44-AD3A-AC5732723057}"/>
              </a:ext>
            </a:extLst>
          </p:cNvPr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3" name="Picture 2" descr="A picture containing text, person, person&#10;&#10;Description automatically generated">
            <a:extLst>
              <a:ext uri="{FF2B5EF4-FFF2-40B4-BE49-F238E27FC236}">
                <a16:creationId xmlns:a16="http://schemas.microsoft.com/office/drawing/2014/main" id="{90B145D6-A683-3742-8C75-E65EB5F4EE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753" y="1249256"/>
            <a:ext cx="3521747" cy="233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19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" name="Google Shape;2267;p6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IN-HOUSE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8" name="Google Shape;2268;p6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77" name="Google Shape;227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8" name="Google Shape;2278;p6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" name="Google Shape;2266;p67">
            <a:extLst>
              <a:ext uri="{FF2B5EF4-FFF2-40B4-BE49-F238E27FC236}">
                <a16:creationId xmlns:a16="http://schemas.microsoft.com/office/drawing/2014/main" id="{BAA3E596-5A05-6347-9CE8-32F1DCA2694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700548" y="1041163"/>
            <a:ext cx="7627227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When the demand for licensed products is minimal, an organization may choose to handle their merchandising in-house.  </a:t>
            </a:r>
          </a:p>
          <a:p>
            <a:pPr marL="0" indent="0"/>
            <a:endParaRPr lang="en-US" b="1" dirty="0">
              <a:solidFill>
                <a:schemeClr val="tx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/>
            <a:r>
              <a:rPr lang="en-US" b="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In-house merchandising 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refers to managing the merchandising process within the organization itself, rather than outsourcing or acquiring licenses.  </a:t>
            </a:r>
          </a:p>
          <a:p>
            <a:pPr mar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The key benefit to this type of merchandising is the probability of </a:t>
            </a:r>
            <a:r>
              <a:rPr lang="en-US" u="sng" dirty="0">
                <a:latin typeface="Arial"/>
                <a:ea typeface="Arial"/>
                <a:cs typeface="Arial"/>
                <a:sym typeface="Arial"/>
              </a:rPr>
              <a:t>increased profits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indent="0"/>
            <a:br>
              <a:rPr lang="en-US" dirty="0">
                <a:latin typeface="Arial"/>
                <a:ea typeface="Arial"/>
                <a:cs typeface="Arial"/>
                <a:sym typeface="Arial"/>
              </a:rPr>
            </a:br>
            <a:br>
              <a:rPr lang="en-US" dirty="0">
                <a:latin typeface="Arial"/>
                <a:ea typeface="Arial"/>
                <a:cs typeface="Arial"/>
                <a:sym typeface="Arial"/>
              </a:rPr>
            </a:br>
            <a:endParaRPr lang="en-US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0823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585488" y="1114211"/>
            <a:ext cx="7211626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Steps in the in-house merchandising process:</a:t>
            </a:r>
          </a:p>
          <a:p>
            <a:pPr marL="0" lv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Design the logo and slogan or tagline (if it is not already available)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Determine merchandise type, quality and quantity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Interview local merchants (vendors) and select the company that can best fit the organization’s needs (on the basis of quality, type, quantity, pricing etc.)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Determine distribution outlets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Train sales staff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Prepare on-site merchandising strategies</a:t>
            </a: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" name="Google Shape;2267;p67">
            <a:extLst>
              <a:ext uri="{FF2B5EF4-FFF2-40B4-BE49-F238E27FC236}">
                <a16:creationId xmlns:a16="http://schemas.microsoft.com/office/drawing/2014/main" id="{6B0960B5-4F45-6D4C-BB14-11C3F110B8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IN-HOUSE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" name="Google Shape;2268;p67">
            <a:extLst>
              <a:ext uri="{FF2B5EF4-FFF2-40B4-BE49-F238E27FC236}">
                <a16:creationId xmlns:a16="http://schemas.microsoft.com/office/drawing/2014/main" id="{44F56271-D3FC-3C44-AD3A-AC5732723057}"/>
              </a:ext>
            </a:extLst>
          </p:cNvPr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3346486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" name="Google Shape;2267;p6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ON-SITE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8" name="Google Shape;2268;p6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77" name="Google Shape;227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8" name="Google Shape;2278;p6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" name="Google Shape;2266;p67">
            <a:extLst>
              <a:ext uri="{FF2B5EF4-FFF2-40B4-BE49-F238E27FC236}">
                <a16:creationId xmlns:a16="http://schemas.microsoft.com/office/drawing/2014/main" id="{BAA3E596-5A05-6347-9CE8-32F1DCA2694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170633" y="1417427"/>
            <a:ext cx="3318933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-US" b="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On-site merchandising 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refers to the process of selling licensed goods at the physical location of the event. </a:t>
            </a:r>
          </a:p>
          <a:p>
            <a:pPr mar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The primary purpose is to maximize income for a sports or entertainment event.</a:t>
            </a:r>
            <a:br>
              <a:rPr lang="en-US" dirty="0">
                <a:latin typeface="Arial"/>
                <a:ea typeface="Arial"/>
                <a:cs typeface="Arial"/>
                <a:sym typeface="Arial"/>
              </a:rPr>
            </a:br>
            <a:br>
              <a:rPr lang="en-US" dirty="0">
                <a:latin typeface="Arial"/>
                <a:ea typeface="Arial"/>
                <a:cs typeface="Arial"/>
                <a:sym typeface="Arial"/>
              </a:rPr>
            </a:br>
            <a:endParaRPr lang="en-US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Carolina Panthers Team Store | Carolina Panthers - Panthers.com">
            <a:extLst>
              <a:ext uri="{FF2B5EF4-FFF2-40B4-BE49-F238E27FC236}">
                <a16:creationId xmlns:a16="http://schemas.microsoft.com/office/drawing/2014/main" id="{37621ADB-7E48-5243-8702-135D71C07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47" y="1599168"/>
            <a:ext cx="3412105" cy="204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800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585488" y="1114211"/>
            <a:ext cx="7211626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Four key considerations for a successful on-site merchandising plan:</a:t>
            </a:r>
          </a:p>
          <a:p>
            <a:pPr marL="0" lv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The location of where the merchandise is being sold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The physical layout and appeal of where the merchandise is being sold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How well the sales operation is performed</a:t>
            </a:r>
          </a:p>
          <a:p>
            <a:pPr marL="342900" lvl="0">
              <a:buFont typeface="+mj-lt"/>
              <a:buAutoNum type="arabicParenR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The appeal of the merchandise or product itself</a:t>
            </a: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" name="Google Shape;2267;p67">
            <a:extLst>
              <a:ext uri="{FF2B5EF4-FFF2-40B4-BE49-F238E27FC236}">
                <a16:creationId xmlns:a16="http://schemas.microsoft.com/office/drawing/2014/main" id="{6B0960B5-4F45-6D4C-BB14-11C3F110B8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ON-SITE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" name="Google Shape;2268;p67">
            <a:extLst>
              <a:ext uri="{FF2B5EF4-FFF2-40B4-BE49-F238E27FC236}">
                <a16:creationId xmlns:a16="http://schemas.microsoft.com/office/drawing/2014/main" id="{44F56271-D3FC-3C44-AD3A-AC5732723057}"/>
              </a:ext>
            </a:extLst>
          </p:cNvPr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4284276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585488" y="1114211"/>
            <a:ext cx="7211626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Best practices for selling on-site merchandise:</a:t>
            </a:r>
          </a:p>
          <a:p>
            <a:pPr marL="0" lvl="0" indent="0"/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342900" lvl="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The heaviest traffic for merchandising is upon arrival and departure.</a:t>
            </a:r>
          </a:p>
          <a:p>
            <a:pPr marL="342900" lvl="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Test marketing is important to ensure the effectiveness of a good or service.</a:t>
            </a:r>
          </a:p>
          <a:p>
            <a:pPr marL="342900" lvl="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Training of sales personnel varies with the event.</a:t>
            </a: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" name="Google Shape;2267;p67">
            <a:extLst>
              <a:ext uri="{FF2B5EF4-FFF2-40B4-BE49-F238E27FC236}">
                <a16:creationId xmlns:a16="http://schemas.microsoft.com/office/drawing/2014/main" id="{6B0960B5-4F45-6D4C-BB14-11C3F110B8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ON-SITE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" name="Google Shape;2268;p67">
            <a:extLst>
              <a:ext uri="{FF2B5EF4-FFF2-40B4-BE49-F238E27FC236}">
                <a16:creationId xmlns:a16="http://schemas.microsoft.com/office/drawing/2014/main" id="{44F56271-D3FC-3C44-AD3A-AC5732723057}"/>
              </a:ext>
            </a:extLst>
          </p:cNvPr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1795024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" name="Google Shape;2267;p6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070342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ONLINE MERCHANDISING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8" name="Google Shape;2268;p6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77" name="Google Shape;227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8" name="Google Shape;2278;p6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" name="Google Shape;2266;p67">
            <a:extLst>
              <a:ext uri="{FF2B5EF4-FFF2-40B4-BE49-F238E27FC236}">
                <a16:creationId xmlns:a16="http://schemas.microsoft.com/office/drawing/2014/main" id="{BAA3E596-5A05-6347-9CE8-32F1DCA2694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52219" y="1386425"/>
            <a:ext cx="3849329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Online merchandising, or </a:t>
            </a:r>
            <a:r>
              <a:rPr lang="en-US" sz="1600" b="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e-commerce</a:t>
            </a: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, is the process of selling merchandise on the Internet and through social media channels.  </a:t>
            </a:r>
          </a:p>
          <a:p>
            <a:pPr marL="0" indent="0"/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0" indent="0"/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Making merchandise available online or through social media creates new sales channels for a sports or entertainment organization’s fans to purchase related goods and services.  </a:t>
            </a:r>
          </a:p>
          <a:p>
            <a:pPr marL="0" indent="0"/>
            <a:br>
              <a:rPr lang="en-US" sz="1600" dirty="0">
                <a:latin typeface="Arial"/>
                <a:ea typeface="Arial"/>
                <a:cs typeface="Arial"/>
                <a:sym typeface="Arial"/>
              </a:rPr>
            </a:br>
            <a:br>
              <a:rPr lang="en-US" sz="1600" dirty="0">
                <a:latin typeface="Arial"/>
                <a:ea typeface="Arial"/>
                <a:cs typeface="Arial"/>
                <a:sym typeface="Arial"/>
              </a:rPr>
            </a:br>
            <a:endParaRPr lang="en-US" sz="1600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52" name="Picture 4" descr="Niagara University Launches New Official Online Store - Niagara University  Athletics">
            <a:extLst>
              <a:ext uri="{FF2B5EF4-FFF2-40B4-BE49-F238E27FC236}">
                <a16:creationId xmlns:a16="http://schemas.microsoft.com/office/drawing/2014/main" id="{20CB83FD-7F08-EA4A-A5BE-77075F29D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91" y="1627852"/>
            <a:ext cx="3438218" cy="206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7821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Google Shape;2103;p58"/>
          <p:cNvSpPr txBox="1">
            <a:spLocks noGrp="1"/>
          </p:cNvSpPr>
          <p:nvPr>
            <p:ph type="title"/>
          </p:nvPr>
        </p:nvSpPr>
        <p:spPr>
          <a:xfrm>
            <a:off x="1916643" y="1111700"/>
            <a:ext cx="5302500" cy="111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 b="1" dirty="0">
                <a:latin typeface="Arial"/>
                <a:ea typeface="Arial"/>
                <a:cs typeface="Arial"/>
                <a:sym typeface="Arial"/>
              </a:rPr>
              <a:t>$7 TRILLION</a:t>
            </a:r>
            <a:endParaRPr sz="6600"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4" name="Google Shape;2104;p58"/>
          <p:cNvSpPr txBox="1">
            <a:spLocks noGrp="1"/>
          </p:cNvSpPr>
          <p:nvPr>
            <p:ph type="body" idx="1"/>
          </p:nvPr>
        </p:nvSpPr>
        <p:spPr>
          <a:xfrm>
            <a:off x="541545" y="2571750"/>
            <a:ext cx="7985217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Organizations maximize income by providing a customized shopping environment and allowing consumers access to a wider variety of products and services. Global e-commerce sales reached $5 trillion for the first time in 2022 and are expected to grow exponentially to $7 trillion by the end of 2025.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05" name="Google Shape;2105;p58"/>
          <p:cNvCxnSpPr/>
          <p:nvPr/>
        </p:nvCxnSpPr>
        <p:spPr>
          <a:xfrm>
            <a:off x="3186393" y="2322297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106" name="Google Shape;2106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7" name="Google Shape;2107;p5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036403834"/>
      </p:ext>
    </p:extLst>
  </p:cSld>
  <p:clrMapOvr>
    <a:masterClrMapping/>
  </p:clrMapOvr>
</p:sld>
</file>

<file path=ppt/theme/theme1.xml><?xml version="1.0" encoding="utf-8"?>
<a:theme xmlns:a="http://schemas.openxmlformats.org/drawingml/2006/main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737</Words>
  <Application>Microsoft Macintosh PowerPoint</Application>
  <PresentationFormat>On-screen Show (16:9)</PresentationFormat>
  <Paragraphs>89</Paragraphs>
  <Slides>14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Montserrat</vt:lpstr>
      <vt:lpstr>Oswald</vt:lpstr>
      <vt:lpstr>Futuristic Background by Slidesgo</vt:lpstr>
      <vt:lpstr>1_Futuristic Background by Slidesgo</vt:lpstr>
      <vt:lpstr>MERCHANDISING</vt:lpstr>
      <vt:lpstr>MERCHANDISING</vt:lpstr>
      <vt:lpstr>IN-HOUSE MERCHANDISING</vt:lpstr>
      <vt:lpstr>IN-HOUSE MERCHANDISING</vt:lpstr>
      <vt:lpstr>ON-SITE MERCHANDISING</vt:lpstr>
      <vt:lpstr>ON-SITE MERCHANDISING</vt:lpstr>
      <vt:lpstr>ON-SITE MERCHANDISING</vt:lpstr>
      <vt:lpstr>ONLINE MERCHANDISING</vt:lpstr>
      <vt:lpstr>$7 TRILLION</vt:lpstr>
      <vt:lpstr>ONLINE MERCHANDISING</vt:lpstr>
      <vt:lpstr>OMNICHANNEL MERCHANDISING</vt:lpstr>
      <vt:lpstr>TIME OUT!</vt:lpstr>
      <vt:lpstr>MERCHANDISING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MARKETING MIX</dc:title>
  <dc:creator>Kelly, Bob</dc:creator>
  <cp:lastModifiedBy>Chris Lindauer</cp:lastModifiedBy>
  <cp:revision>19</cp:revision>
  <dcterms:modified xsi:type="dcterms:W3CDTF">2022-08-16T01:39:37Z</dcterms:modified>
</cp:coreProperties>
</file>