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70" r:id="rId12"/>
    <p:sldId id="272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</p:spPr>
        <p:txBody>
          <a:bodyPr/>
          <a:lstStyle/>
          <a:p>
            <a:r>
              <a:rPr lang="en-US" b="1" dirty="0"/>
              <a:t>Licensing Impact on Pricing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99897" y="2414352"/>
            <a:ext cx="7792205" cy="1322587"/>
          </a:xfrm>
        </p:spPr>
        <p:txBody>
          <a:bodyPr>
            <a:noAutofit/>
          </a:bodyPr>
          <a:lstStyle/>
          <a:p>
            <a:r>
              <a:rPr lang="en-US" sz="3200" dirty="0"/>
              <a:t>How do you think the concept of licensing might impact the prices of products purchased by consumers?</a:t>
            </a:r>
          </a:p>
          <a:p>
            <a:endParaRPr lang="en-US" dirty="0"/>
          </a:p>
          <a:p>
            <a:r>
              <a:rPr lang="en-US" sz="3200" dirty="0"/>
              <a:t>Let’s explore…</a:t>
            </a:r>
          </a:p>
          <a:p>
            <a:endParaRPr lang="en-US" sz="3200" dirty="0"/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Google Shape;166;p38">
            <a:extLst>
              <a:ext uri="{FF2B5EF4-FFF2-40B4-BE49-F238E27FC236}">
                <a16:creationId xmlns:a16="http://schemas.microsoft.com/office/drawing/2014/main" id="{92AE77A0-F94A-0949-B9AF-4454C16BE68E}"/>
              </a:ext>
            </a:extLst>
          </p:cNvPr>
          <p:cNvSpPr txBox="1"/>
          <p:nvPr/>
        </p:nvSpPr>
        <p:spPr>
          <a:xfrm>
            <a:off x="1273505" y="6460430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36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4" name="Rectangle 153">
            <a:extLst>
              <a:ext uri="{FF2B5EF4-FFF2-40B4-BE49-F238E27FC236}">
                <a16:creationId xmlns:a16="http://schemas.microsoft.com/office/drawing/2014/main" id="{FBF5D077-3BED-416D-AB81-C32FB5E5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47327D72-5D69-4D00-962C-84341EA13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57" name="Freeform 5">
              <a:extLst>
                <a:ext uri="{FF2B5EF4-FFF2-40B4-BE49-F238E27FC236}">
                  <a16:creationId xmlns:a16="http://schemas.microsoft.com/office/drawing/2014/main" id="{D23F7731-4306-4C58-AD1A-F4F72EA79D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6">
              <a:extLst>
                <a:ext uri="{FF2B5EF4-FFF2-40B4-BE49-F238E27FC236}">
                  <a16:creationId xmlns:a16="http://schemas.microsoft.com/office/drawing/2014/main" id="{AE6FF057-4F50-4187-9D6C-D4D462DDD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7">
              <a:extLst>
                <a:ext uri="{FF2B5EF4-FFF2-40B4-BE49-F238E27FC236}">
                  <a16:creationId xmlns:a16="http://schemas.microsoft.com/office/drawing/2014/main" id="{79856C3F-F456-46F1-B66C-E152767708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8">
              <a:extLst>
                <a:ext uri="{FF2B5EF4-FFF2-40B4-BE49-F238E27FC236}">
                  <a16:creationId xmlns:a16="http://schemas.microsoft.com/office/drawing/2014/main" id="{AC85BADA-4701-4FBF-8826-5D796D0F5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9">
              <a:extLst>
                <a:ext uri="{FF2B5EF4-FFF2-40B4-BE49-F238E27FC236}">
                  <a16:creationId xmlns:a16="http://schemas.microsoft.com/office/drawing/2014/main" id="{01BBF5FB-B11B-4413-8F96-D3AE39D00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0">
              <a:extLst>
                <a:ext uri="{FF2B5EF4-FFF2-40B4-BE49-F238E27FC236}">
                  <a16:creationId xmlns:a16="http://schemas.microsoft.com/office/drawing/2014/main" id="{AD0F005A-009A-4A88-A64B-1C02FF014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">
              <a:extLst>
                <a:ext uri="{FF2B5EF4-FFF2-40B4-BE49-F238E27FC236}">
                  <a16:creationId xmlns:a16="http://schemas.microsoft.com/office/drawing/2014/main" id="{3459DD39-A02D-4503-863F-363B37B96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2">
              <a:extLst>
                <a:ext uri="{FF2B5EF4-FFF2-40B4-BE49-F238E27FC236}">
                  <a16:creationId xmlns:a16="http://schemas.microsoft.com/office/drawing/2014/main" id="{B49C0712-666C-4C4A-960E-1DE159743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8AF2779E-E52B-478C-BD6E-4335AAD761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">
              <a:extLst>
                <a:ext uri="{FF2B5EF4-FFF2-40B4-BE49-F238E27FC236}">
                  <a16:creationId xmlns:a16="http://schemas.microsoft.com/office/drawing/2014/main" id="{96CE90C4-BF3E-42E7-B2B8-CD0601738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5">
              <a:extLst>
                <a:ext uri="{FF2B5EF4-FFF2-40B4-BE49-F238E27FC236}">
                  <a16:creationId xmlns:a16="http://schemas.microsoft.com/office/drawing/2014/main" id="{E874B801-29C8-46BA-A46D-FD408274C7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6">
              <a:extLst>
                <a:ext uri="{FF2B5EF4-FFF2-40B4-BE49-F238E27FC236}">
                  <a16:creationId xmlns:a16="http://schemas.microsoft.com/office/drawing/2014/main" id="{CB097A86-99A8-4245-9F80-35843E4AD7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7">
              <a:extLst>
                <a:ext uri="{FF2B5EF4-FFF2-40B4-BE49-F238E27FC236}">
                  <a16:creationId xmlns:a16="http://schemas.microsoft.com/office/drawing/2014/main" id="{A15314FC-735F-4F7B-BE1B-12FF52903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8">
              <a:extLst>
                <a:ext uri="{FF2B5EF4-FFF2-40B4-BE49-F238E27FC236}">
                  <a16:creationId xmlns:a16="http://schemas.microsoft.com/office/drawing/2014/main" id="{C7B6FD6B-8F73-4D50-8BD2-89B1D588CD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9">
              <a:extLst>
                <a:ext uri="{FF2B5EF4-FFF2-40B4-BE49-F238E27FC236}">
                  <a16:creationId xmlns:a16="http://schemas.microsoft.com/office/drawing/2014/main" id="{0F11C4F9-958F-49E7-A766-2EC0FC3559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20">
              <a:extLst>
                <a:ext uri="{FF2B5EF4-FFF2-40B4-BE49-F238E27FC236}">
                  <a16:creationId xmlns:a16="http://schemas.microsoft.com/office/drawing/2014/main" id="{FA0A51E1-75E3-4CA4-9CF4-0B8A4C6E70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21">
              <a:extLst>
                <a:ext uri="{FF2B5EF4-FFF2-40B4-BE49-F238E27FC236}">
                  <a16:creationId xmlns:a16="http://schemas.microsoft.com/office/drawing/2014/main" id="{06198FD1-030A-4AA0-9D00-7BCF505462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22">
              <a:extLst>
                <a:ext uri="{FF2B5EF4-FFF2-40B4-BE49-F238E27FC236}">
                  <a16:creationId xmlns:a16="http://schemas.microsoft.com/office/drawing/2014/main" id="{04277723-50B3-48E0-8FB0-9B3F1ED497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23">
              <a:extLst>
                <a:ext uri="{FF2B5EF4-FFF2-40B4-BE49-F238E27FC236}">
                  <a16:creationId xmlns:a16="http://schemas.microsoft.com/office/drawing/2014/main" id="{F6B8BDD0-DA92-44F8-A959-6DCFCA9CA6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1" name="Picture 1" descr="Screen Shot 2015-05-26 at 1.17.20 PM.png">
            <a:extLst>
              <a:ext uri="{FF2B5EF4-FFF2-40B4-BE49-F238E27FC236}">
                <a16:creationId xmlns:a16="http://schemas.microsoft.com/office/drawing/2014/main" id="{516AFCB4-6BEC-46A6-8CD6-662EB6C2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35" r="-1" b="470"/>
          <a:stretch/>
        </p:blipFill>
        <p:spPr bwMode="auto">
          <a:xfrm>
            <a:off x="20" y="227"/>
            <a:ext cx="12191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7" name="Group 176">
            <a:extLst>
              <a:ext uri="{FF2B5EF4-FFF2-40B4-BE49-F238E27FC236}">
                <a16:creationId xmlns:a16="http://schemas.microsoft.com/office/drawing/2014/main" id="{4CF85D9E-8D6C-46F0-B2BC-3BD0CF9DB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263607" y="1186483"/>
            <a:ext cx="5659072" cy="4477933"/>
            <a:chOff x="3263607" y="1186483"/>
            <a:chExt cx="5659072" cy="4477933"/>
          </a:xfrm>
        </p:grpSpPr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841C8070-CE6B-4DD8-9F89-6A2A232EC2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67982" y="1186483"/>
              <a:ext cx="5654697" cy="71618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Isosceles Triangle 39">
              <a:extLst>
                <a:ext uri="{FF2B5EF4-FFF2-40B4-BE49-F238E27FC236}">
                  <a16:creationId xmlns:a16="http://schemas.microsoft.com/office/drawing/2014/main" id="{FF44AFCD-73FD-4789-955A-342C757455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18220E84-9FBA-418B-BD78-52FAC8533B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63607" y="1991156"/>
              <a:ext cx="5659072" cy="3322196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8723" y="909388"/>
            <a:ext cx="5496715" cy="993279"/>
          </a:xfrm>
        </p:spPr>
        <p:txBody>
          <a:bodyPr>
            <a:normAutofit/>
          </a:bodyPr>
          <a:lstStyle/>
          <a:p>
            <a:r>
              <a:rPr lang="en-US" b="1" dirty="0"/>
              <a:t>Licensing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39592" y="2132504"/>
            <a:ext cx="5496716" cy="3096350"/>
          </a:xfrm>
        </p:spPr>
        <p:txBody>
          <a:bodyPr>
            <a:noAutofit/>
          </a:bodyPr>
          <a:lstStyle/>
          <a:p>
            <a:r>
              <a:rPr lang="en-US" altLang="en-US" sz="3200" dirty="0"/>
              <a:t>Even every day consumer products like Duck Tape see a price hike when it features your favorite team.  In this case, a nearly 234% increase (price per yard).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12097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</p:spPr>
        <p:txBody>
          <a:bodyPr/>
          <a:lstStyle/>
          <a:p>
            <a:r>
              <a:rPr lang="en-US" b="1" dirty="0"/>
              <a:t>Top Licensors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99897" y="2414352"/>
            <a:ext cx="7792205" cy="1322587"/>
          </a:xfrm>
        </p:spPr>
        <p:txBody>
          <a:bodyPr>
            <a:noAutofit/>
          </a:bodyPr>
          <a:lstStyle/>
          <a:p>
            <a:pPr algn="l"/>
            <a:r>
              <a:rPr lang="en-US" altLang="en-US" sz="3200" dirty="0"/>
              <a:t>Which U.S. sports leagues sell the most licensed merchandise at retail?</a:t>
            </a:r>
          </a:p>
          <a:p>
            <a:pPr algn="l"/>
            <a:endParaRPr lang="en-US" altLang="en-US" dirty="0"/>
          </a:p>
          <a:p>
            <a:pPr algn="l"/>
            <a:r>
              <a:rPr lang="en-US" altLang="en-US" sz="3200" dirty="0"/>
              <a:t>Can you guess which league sells the most merchandise?</a:t>
            </a:r>
          </a:p>
          <a:p>
            <a:endParaRPr lang="en-US" sz="3200" dirty="0"/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Google Shape;166;p38">
            <a:extLst>
              <a:ext uri="{FF2B5EF4-FFF2-40B4-BE49-F238E27FC236}">
                <a16:creationId xmlns:a16="http://schemas.microsoft.com/office/drawing/2014/main" id="{D9840CBA-67CE-A34C-9DD0-DAC54B9F1D70}"/>
              </a:ext>
            </a:extLst>
          </p:cNvPr>
          <p:cNvSpPr txBox="1"/>
          <p:nvPr/>
        </p:nvSpPr>
        <p:spPr>
          <a:xfrm>
            <a:off x="1273505" y="6460430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998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6D77659-9698-419A-ACF5-1E5AC6536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6707270-7F99-49E7-9A0D-163372443D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id="{111294BD-48EE-40D8-A6DA-65E59DE38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id="{AC3864A1-AE73-421C-B2EC-6FFB885AC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">
              <a:extLst>
                <a:ext uri="{FF2B5EF4-FFF2-40B4-BE49-F238E27FC236}">
                  <a16:creationId xmlns:a16="http://schemas.microsoft.com/office/drawing/2014/main" id="{2A35337D-1ABF-4B84-AB16-664EB8EB7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">
              <a:extLst>
                <a:ext uri="{FF2B5EF4-FFF2-40B4-BE49-F238E27FC236}">
                  <a16:creationId xmlns:a16="http://schemas.microsoft.com/office/drawing/2014/main" id="{DC9E3582-4826-4508-AD50-281B98C101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2B0C3E26-42CD-4DE0-B3C4-94381B4E2D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7E743A97-B3F8-41E0-A370-7DF591307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78854814-E8CE-46BC-80C2-29F88EA731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90704826-A788-44F9-BF1E-3ABA653B1C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3">
              <a:extLst>
                <a:ext uri="{FF2B5EF4-FFF2-40B4-BE49-F238E27FC236}">
                  <a16:creationId xmlns:a16="http://schemas.microsoft.com/office/drawing/2014/main" id="{377CD025-F779-43A0-9179-7B96B69DFC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4">
              <a:extLst>
                <a:ext uri="{FF2B5EF4-FFF2-40B4-BE49-F238E27FC236}">
                  <a16:creationId xmlns:a16="http://schemas.microsoft.com/office/drawing/2014/main" id="{C854CD22-88F5-4ED4-B0C7-7DB6454015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5">
              <a:extLst>
                <a:ext uri="{FF2B5EF4-FFF2-40B4-BE49-F238E27FC236}">
                  <a16:creationId xmlns:a16="http://schemas.microsoft.com/office/drawing/2014/main" id="{4ACF8F2A-C88B-46AD-8BF0-A84757304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6">
              <a:extLst>
                <a:ext uri="{FF2B5EF4-FFF2-40B4-BE49-F238E27FC236}">
                  <a16:creationId xmlns:a16="http://schemas.microsoft.com/office/drawing/2014/main" id="{8B569164-6E36-4A4F-93CF-C852B2C21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7">
              <a:extLst>
                <a:ext uri="{FF2B5EF4-FFF2-40B4-BE49-F238E27FC236}">
                  <a16:creationId xmlns:a16="http://schemas.microsoft.com/office/drawing/2014/main" id="{B19E609B-527F-4898-AF65-FCC311A856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8">
              <a:extLst>
                <a:ext uri="{FF2B5EF4-FFF2-40B4-BE49-F238E27FC236}">
                  <a16:creationId xmlns:a16="http://schemas.microsoft.com/office/drawing/2014/main" id="{B17F6462-AAE0-47DA-944B-A4E420FE7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9">
              <a:extLst>
                <a:ext uri="{FF2B5EF4-FFF2-40B4-BE49-F238E27FC236}">
                  <a16:creationId xmlns:a16="http://schemas.microsoft.com/office/drawing/2014/main" id="{402B9DEC-138A-4EEF-825B-72E268844E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0">
              <a:extLst>
                <a:ext uri="{FF2B5EF4-FFF2-40B4-BE49-F238E27FC236}">
                  <a16:creationId xmlns:a16="http://schemas.microsoft.com/office/drawing/2014/main" id="{5053ACE3-64C0-45A3-9DA0-9FEDDC9232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1">
              <a:extLst>
                <a:ext uri="{FF2B5EF4-FFF2-40B4-BE49-F238E27FC236}">
                  <a16:creationId xmlns:a16="http://schemas.microsoft.com/office/drawing/2014/main" id="{06142E98-71A8-4BEE-88D0-73AFFAA152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2">
              <a:extLst>
                <a:ext uri="{FF2B5EF4-FFF2-40B4-BE49-F238E27FC236}">
                  <a16:creationId xmlns:a16="http://schemas.microsoft.com/office/drawing/2014/main" id="{642ED77A-A8FF-4709-B703-AE681AD8E7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3">
              <a:extLst>
                <a:ext uri="{FF2B5EF4-FFF2-40B4-BE49-F238E27FC236}">
                  <a16:creationId xmlns:a16="http://schemas.microsoft.com/office/drawing/2014/main" id="{D7BE1FEA-7C1E-41F1-A0E3-F316AB6EF1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5976A4B-3862-4DD9-BBF1-1F77773F1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4206292"/>
            <a:ext cx="12192755" cy="1771275"/>
            <a:chOff x="1" y="3893141"/>
            <a:chExt cx="12192755" cy="1771275"/>
          </a:xfrm>
        </p:grpSpPr>
        <p:sp>
          <p:nvSpPr>
            <p:cNvPr id="95" name="Isosceles Triangle 39">
              <a:extLst>
                <a:ext uri="{FF2B5EF4-FFF2-40B4-BE49-F238E27FC236}">
                  <a16:creationId xmlns:a16="http://schemas.microsoft.com/office/drawing/2014/main" id="{4E26DA03-9EA7-4CA6-BAAA-1D0604CB1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EE11675-3E2F-4EF8-B41A-0733199FB5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3893141"/>
              <a:ext cx="12192755" cy="1420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7" y="4543702"/>
            <a:ext cx="4100711" cy="727748"/>
          </a:xfrm>
        </p:spPr>
        <p:txBody>
          <a:bodyPr>
            <a:noAutofit/>
          </a:bodyPr>
          <a:lstStyle/>
          <a:p>
            <a:r>
              <a:rPr lang="en-US" b="1" dirty="0"/>
              <a:t>Top Licensors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63075" y="4393761"/>
            <a:ext cx="7313539" cy="522636"/>
          </a:xfrm>
        </p:spPr>
        <p:txBody>
          <a:bodyPr>
            <a:noAutofit/>
          </a:bodyPr>
          <a:lstStyle/>
          <a:p>
            <a:r>
              <a:rPr lang="en-US" altLang="en-US" sz="3200" dirty="0"/>
              <a:t>Which U.S. sports leagues sell the most licensed merchandise at retail?</a:t>
            </a:r>
          </a:p>
          <a:p>
            <a:endParaRPr lang="en-US" sz="3200" dirty="0"/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4EDE8D-2080-4997-BBFF-B3C9896D72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24" y="232362"/>
            <a:ext cx="12192000" cy="4163872"/>
          </a:xfrm>
          <a:prstGeom prst="rect">
            <a:avLst/>
          </a:prstGeom>
        </p:spPr>
      </p:pic>
      <p:sp>
        <p:nvSpPr>
          <p:cNvPr id="30" name="Google Shape;166;p38">
            <a:extLst>
              <a:ext uri="{FF2B5EF4-FFF2-40B4-BE49-F238E27FC236}">
                <a16:creationId xmlns:a16="http://schemas.microsoft.com/office/drawing/2014/main" id="{A1A5735E-B41D-964A-ABD0-C5F4E5287D63}"/>
              </a:ext>
            </a:extLst>
          </p:cNvPr>
          <p:cNvSpPr txBox="1"/>
          <p:nvPr/>
        </p:nvSpPr>
        <p:spPr>
          <a:xfrm>
            <a:off x="1273505" y="6460430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396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</p:spPr>
        <p:txBody>
          <a:bodyPr/>
          <a:lstStyle/>
          <a:p>
            <a:r>
              <a:rPr lang="en-US" b="1" dirty="0"/>
              <a:t>What is Licensing?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99897" y="2414352"/>
            <a:ext cx="7792205" cy="1322587"/>
          </a:xfrm>
        </p:spPr>
        <p:txBody>
          <a:bodyPr>
            <a:noAutofit/>
          </a:bodyPr>
          <a:lstStyle/>
          <a:p>
            <a:pPr algn="l"/>
            <a:r>
              <a:rPr lang="en-US" altLang="en-US" sz="3200" dirty="0"/>
              <a:t>After reviewing these slides, how do you think the concept of licensing might impact the prices of products purchased by consumers?  </a:t>
            </a:r>
            <a:endParaRPr lang="en-US" altLang="en-US" sz="1600" dirty="0"/>
          </a:p>
          <a:p>
            <a:endParaRPr lang="en-US" sz="3200" dirty="0"/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Google Shape;166;p38">
            <a:extLst>
              <a:ext uri="{FF2B5EF4-FFF2-40B4-BE49-F238E27FC236}">
                <a16:creationId xmlns:a16="http://schemas.microsoft.com/office/drawing/2014/main" id="{EA39CEBE-CE60-C040-896A-6C66B7C820FD}"/>
              </a:ext>
            </a:extLst>
          </p:cNvPr>
          <p:cNvSpPr txBox="1"/>
          <p:nvPr/>
        </p:nvSpPr>
        <p:spPr>
          <a:xfrm>
            <a:off x="1273505" y="6460430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327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</p:spPr>
        <p:txBody>
          <a:bodyPr/>
          <a:lstStyle/>
          <a:p>
            <a:r>
              <a:rPr lang="en-US" b="1" dirty="0"/>
              <a:t>What is Licensing?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1305" y="2414352"/>
            <a:ext cx="7970797" cy="1322587"/>
          </a:xfrm>
        </p:spPr>
        <p:txBody>
          <a:bodyPr>
            <a:noAutofit/>
          </a:bodyPr>
          <a:lstStyle/>
          <a:p>
            <a:pPr algn="l"/>
            <a:r>
              <a:rPr lang="en-US" altLang="en-US" sz="3200" dirty="0"/>
              <a:t>What other examples of licensed products can you think of?  Can you list 10 examples?  How do you think licensing impacts the price of those products?  </a:t>
            </a:r>
            <a:endParaRPr lang="en-US" altLang="en-US" sz="1600" dirty="0"/>
          </a:p>
          <a:p>
            <a:endParaRPr lang="en-US" sz="3200" dirty="0"/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Google Shape;166;p38">
            <a:extLst>
              <a:ext uri="{FF2B5EF4-FFF2-40B4-BE49-F238E27FC236}">
                <a16:creationId xmlns:a16="http://schemas.microsoft.com/office/drawing/2014/main" id="{E203B1A8-CB00-B048-9980-EA6335BB94F3}"/>
              </a:ext>
            </a:extLst>
          </p:cNvPr>
          <p:cNvSpPr txBox="1"/>
          <p:nvPr/>
        </p:nvSpPr>
        <p:spPr>
          <a:xfrm>
            <a:off x="1273505" y="6460430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739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</p:spPr>
        <p:txBody>
          <a:bodyPr/>
          <a:lstStyle/>
          <a:p>
            <a:r>
              <a:rPr lang="en-US" b="1" dirty="0"/>
              <a:t>What is Licensing?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99897" y="2414352"/>
            <a:ext cx="7792205" cy="1322587"/>
          </a:xfrm>
        </p:spPr>
        <p:txBody>
          <a:bodyPr>
            <a:noAutofit/>
          </a:bodyPr>
          <a:lstStyle/>
          <a:p>
            <a:pPr algn="l"/>
            <a:r>
              <a:rPr lang="en-US" altLang="en-US" sz="3200" b="1" i="1" dirty="0"/>
              <a:t>Why</a:t>
            </a:r>
            <a:r>
              <a:rPr lang="en-US" altLang="en-US" sz="3200" dirty="0"/>
              <a:t> do you think licensed merchandise costs more than other non-licensed products?  </a:t>
            </a:r>
            <a:endParaRPr lang="en-US" altLang="en-US" sz="1600" dirty="0"/>
          </a:p>
          <a:p>
            <a:endParaRPr lang="en-US" sz="3200" dirty="0"/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Google Shape;166;p38">
            <a:extLst>
              <a:ext uri="{FF2B5EF4-FFF2-40B4-BE49-F238E27FC236}">
                <a16:creationId xmlns:a16="http://schemas.microsoft.com/office/drawing/2014/main" id="{E840FF6C-FBC5-8F4F-A11B-37F45D345F58}"/>
              </a:ext>
            </a:extLst>
          </p:cNvPr>
          <p:cNvSpPr txBox="1"/>
          <p:nvPr/>
        </p:nvSpPr>
        <p:spPr>
          <a:xfrm>
            <a:off x="1273505" y="6460430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07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</p:spPr>
        <p:txBody>
          <a:bodyPr/>
          <a:lstStyle/>
          <a:p>
            <a:r>
              <a:rPr lang="en-US" b="1" dirty="0"/>
              <a:t>What is Licensing?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9567" y="2366226"/>
            <a:ext cx="8232865" cy="1322587"/>
          </a:xfrm>
        </p:spPr>
        <p:txBody>
          <a:bodyPr>
            <a:noAutofit/>
          </a:bodyPr>
          <a:lstStyle/>
          <a:p>
            <a:pPr algn="l"/>
            <a:r>
              <a:rPr lang="en-US" altLang="en-US" sz="3200" dirty="0"/>
              <a:t>Are you surprised which U.S. sports league sells the most licensed merchandise?</a:t>
            </a:r>
          </a:p>
          <a:p>
            <a:pPr algn="l"/>
            <a:endParaRPr lang="en-US" altLang="en-US" sz="1400" dirty="0"/>
          </a:p>
          <a:p>
            <a:pPr algn="l"/>
            <a:r>
              <a:rPr lang="en-US" altLang="en-US" sz="3200" dirty="0"/>
              <a:t>What could other leagues do to sell more licensed merchandise?</a:t>
            </a:r>
          </a:p>
          <a:p>
            <a:endParaRPr lang="en-US" sz="3200" dirty="0"/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Google Shape;166;p38">
            <a:extLst>
              <a:ext uri="{FF2B5EF4-FFF2-40B4-BE49-F238E27FC236}">
                <a16:creationId xmlns:a16="http://schemas.microsoft.com/office/drawing/2014/main" id="{8653580A-AEB7-3B4A-8CD4-59AB01C856FC}"/>
              </a:ext>
            </a:extLst>
          </p:cNvPr>
          <p:cNvSpPr txBox="1"/>
          <p:nvPr/>
        </p:nvSpPr>
        <p:spPr>
          <a:xfrm>
            <a:off x="1273505" y="6460430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32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</p:spPr>
        <p:txBody>
          <a:bodyPr/>
          <a:lstStyle/>
          <a:p>
            <a:r>
              <a:rPr lang="en-US" b="1" dirty="0"/>
              <a:t>What is Licensing?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99897" y="2414352"/>
            <a:ext cx="7792205" cy="1322587"/>
          </a:xfrm>
        </p:spPr>
        <p:txBody>
          <a:bodyPr>
            <a:noAutofit/>
          </a:bodyPr>
          <a:lstStyle/>
          <a:p>
            <a:pPr algn="l"/>
            <a:r>
              <a:rPr lang="en-US" altLang="en-US" sz="3200" b="1" dirty="0"/>
              <a:t>Licensing</a:t>
            </a:r>
            <a:r>
              <a:rPr lang="en-US" altLang="en-US" sz="3200" dirty="0"/>
              <a:t> refers to an agreement which gives a company the right to use another</a:t>
            </a:r>
            <a:r>
              <a:rPr lang="ja-JP" altLang="en-US" sz="3200" dirty="0"/>
              <a:t>’</a:t>
            </a:r>
            <a:r>
              <a:rPr lang="en-US" altLang="ja-JP" sz="3200" dirty="0"/>
              <a:t>s brand name, patent, or other intellectual property for a royalty or fee </a:t>
            </a:r>
            <a:endParaRPr lang="en-US" altLang="en-US" sz="3200" dirty="0"/>
          </a:p>
          <a:p>
            <a:endParaRPr lang="en-US" sz="3200" dirty="0"/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Google Shape;166;p38">
            <a:extLst>
              <a:ext uri="{FF2B5EF4-FFF2-40B4-BE49-F238E27FC236}">
                <a16:creationId xmlns:a16="http://schemas.microsoft.com/office/drawing/2014/main" id="{4F00D790-D8C1-A24C-B436-161D5B070049}"/>
              </a:ext>
            </a:extLst>
          </p:cNvPr>
          <p:cNvSpPr txBox="1"/>
          <p:nvPr/>
        </p:nvSpPr>
        <p:spPr>
          <a:xfrm>
            <a:off x="1273505" y="6460430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67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</p:spPr>
        <p:txBody>
          <a:bodyPr/>
          <a:lstStyle/>
          <a:p>
            <a:r>
              <a:rPr lang="en-US" b="1" dirty="0"/>
              <a:t>What is Licensing?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99897" y="2414352"/>
            <a:ext cx="7792205" cy="1322587"/>
          </a:xfrm>
        </p:spPr>
        <p:txBody>
          <a:bodyPr>
            <a:noAutofit/>
          </a:bodyPr>
          <a:lstStyle/>
          <a:p>
            <a:pPr algn="l"/>
            <a:r>
              <a:rPr lang="en-US" altLang="en-US" sz="3200" dirty="0"/>
              <a:t>How might the licensing process impact product price?  Let’s look at some examples…</a:t>
            </a:r>
          </a:p>
          <a:p>
            <a:endParaRPr lang="en-US" sz="3200" dirty="0"/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Google Shape;166;p38">
            <a:extLst>
              <a:ext uri="{FF2B5EF4-FFF2-40B4-BE49-F238E27FC236}">
                <a16:creationId xmlns:a16="http://schemas.microsoft.com/office/drawing/2014/main" id="{C347DE87-881B-CE46-BCD4-3A1703275612}"/>
              </a:ext>
            </a:extLst>
          </p:cNvPr>
          <p:cNvSpPr txBox="1"/>
          <p:nvPr/>
        </p:nvSpPr>
        <p:spPr>
          <a:xfrm>
            <a:off x="1273505" y="6460430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156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4FD1AA3-5960-4D26-8E98-A49A8208CF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848F6F6-557E-4EA6-A6D1-BB6B008B7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39A45511-6516-4A4C-94E0-62BF5E865D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691053F3-9741-47F9-A217-F6542C349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F6B4DFDC-A425-4349-AE8E-AE0E2FD8E4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8FA03A3F-08B5-46A9-B8EB-B0D5EF570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642ADA6B-C11E-40F4-A4F6-343E9100F3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2C57104A-4C40-4080-AF06-0F7A016CA1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F4236686-FAA1-49C1-A791-200C80E82F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6B266497-2882-40AB-893E-4091576165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8CA1AB9A-9FCA-4732-9E58-F961ED5066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9CA6A5F-A560-43A1-8419-1AC2097EF1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52C3126E-F0B8-49FD-BE0A-1E44EE4380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1CA76D01-E46A-4676-B288-4F309B042D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B6887BF-D023-46F6-8AA5-E2168A175D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F30A6525-046A-416A-9D15-EF1CABB6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14CF9780-EDFD-4998-8DCA-3BC0CAAE5C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B477B47D-ACF9-4BA2-9362-356C430078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42EDA2AF-5E2D-43A2-B1DA-65B5826397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C2177ED-566F-493E-AA53-EB57B54ACF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C7F7427D-B257-406E-B80B-63BAE36949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8DC89C4F-6012-4A63-83CF-7E22CC122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680" y="-6706"/>
            <a:ext cx="4640003" cy="68711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Regular Pillow Pets 2">
            <a:extLst>
              <a:ext uri="{FF2B5EF4-FFF2-40B4-BE49-F238E27FC236}">
                <a16:creationId xmlns:a16="http://schemas.microsoft.com/office/drawing/2014/main" id="{90A79978-2138-40C5-B988-7A8305C88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1" y="757904"/>
            <a:ext cx="4000818" cy="5334424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E4AFF6BA-0ACE-43C7-BE81-C02A3376C7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55064" y="1186483"/>
            <a:ext cx="5941686" cy="4477933"/>
            <a:chOff x="807084" y="1186483"/>
            <a:chExt cx="5941686" cy="4477933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372B7A4-6934-4A40-BEF3-36DC7F2F42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780" y="1186483"/>
              <a:ext cx="5940295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9">
              <a:extLst>
                <a:ext uri="{FF2B5EF4-FFF2-40B4-BE49-F238E27FC236}">
                  <a16:creationId xmlns:a16="http://schemas.microsoft.com/office/drawing/2014/main" id="{FF0DBB15-D8F0-4941-8F19-FA08172F2F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3574311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2CCA492-5103-4F3C-9F14-2FEA3B22AA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5941686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4370" y="153938"/>
            <a:ext cx="5941685" cy="1748729"/>
          </a:xfrm>
        </p:spPr>
        <p:txBody>
          <a:bodyPr>
            <a:normAutofit/>
          </a:bodyPr>
          <a:lstStyle/>
          <a:p>
            <a:r>
              <a:rPr lang="en-US" b="1" dirty="0"/>
              <a:t>What is Licensing?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22574" y="2645465"/>
            <a:ext cx="5769988" cy="1322587"/>
          </a:xfrm>
        </p:spPr>
        <p:txBody>
          <a:bodyPr>
            <a:noAutofit/>
          </a:bodyPr>
          <a:lstStyle/>
          <a:p>
            <a:r>
              <a:rPr lang="en-US" altLang="en-US" sz="3200" dirty="0"/>
              <a:t>Remember “pillow pets”?  At the height of their popularity, the cost for a regular pillow pet retailed at $19.99.</a:t>
            </a:r>
            <a:endParaRPr lang="en-US" sz="3200" dirty="0"/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3527" y="6401384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Google Shape;166;p38">
            <a:extLst>
              <a:ext uri="{FF2B5EF4-FFF2-40B4-BE49-F238E27FC236}">
                <a16:creationId xmlns:a16="http://schemas.microsoft.com/office/drawing/2014/main" id="{2DB286C1-1350-4B4E-9A54-E0451155B8CE}"/>
              </a:ext>
            </a:extLst>
          </p:cNvPr>
          <p:cNvSpPr txBox="1"/>
          <p:nvPr/>
        </p:nvSpPr>
        <p:spPr>
          <a:xfrm>
            <a:off x="7208484" y="6447611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268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4FD1AA3-5960-4D26-8E98-A49A8208CF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848F6F6-557E-4EA6-A6D1-BB6B008B7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39A45511-6516-4A4C-94E0-62BF5E865D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691053F3-9741-47F9-A217-F6542C349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F6B4DFDC-A425-4349-AE8E-AE0E2FD8E4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8FA03A3F-08B5-46A9-B8EB-B0D5EF570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642ADA6B-C11E-40F4-A4F6-343E9100F3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2C57104A-4C40-4080-AF06-0F7A016CA1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F4236686-FAA1-49C1-A791-200C80E82F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6B266497-2882-40AB-893E-4091576165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8CA1AB9A-9FCA-4732-9E58-F961ED5066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9CA6A5F-A560-43A1-8419-1AC2097EF1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52C3126E-F0B8-49FD-BE0A-1E44EE4380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1CA76D01-E46A-4676-B288-4F309B042D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B6887BF-D023-46F6-8AA5-E2168A175D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F30A6525-046A-416A-9D15-EF1CABB6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14CF9780-EDFD-4998-8DCA-3BC0CAAE5C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B477B47D-ACF9-4BA2-9362-356C430078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42EDA2AF-5E2D-43A2-B1DA-65B5826397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C2177ED-566F-493E-AA53-EB57B54ACF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C7F7427D-B257-406E-B80B-63BAE36949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8DC89C4F-6012-4A63-83CF-7E22CC122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680" y="-6706"/>
            <a:ext cx="4640003" cy="68711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4AFF6BA-0ACE-43C7-BE81-C02A3376C7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55064" y="1186483"/>
            <a:ext cx="5941686" cy="4477933"/>
            <a:chOff x="807084" y="1186483"/>
            <a:chExt cx="5941686" cy="4477933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372B7A4-6934-4A40-BEF3-36DC7F2F42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780" y="1186483"/>
              <a:ext cx="5940295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8" name="Isosceles Triangle 39">
              <a:extLst>
                <a:ext uri="{FF2B5EF4-FFF2-40B4-BE49-F238E27FC236}">
                  <a16:creationId xmlns:a16="http://schemas.microsoft.com/office/drawing/2014/main" id="{FF0DBB15-D8F0-4941-8F19-FA08172F2F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3574311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2CCA492-5103-4F3C-9F14-2FEA3B22AA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5941686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4370" y="153938"/>
            <a:ext cx="5941685" cy="1748729"/>
          </a:xfrm>
        </p:spPr>
        <p:txBody>
          <a:bodyPr>
            <a:normAutofit/>
          </a:bodyPr>
          <a:lstStyle/>
          <a:p>
            <a:r>
              <a:rPr lang="en-US" b="1" dirty="0"/>
              <a:t>What is Licensing?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22574" y="2645465"/>
            <a:ext cx="5769988" cy="1322587"/>
          </a:xfrm>
        </p:spPr>
        <p:txBody>
          <a:bodyPr>
            <a:noAutofit/>
          </a:bodyPr>
          <a:lstStyle/>
          <a:p>
            <a:r>
              <a:rPr lang="en-US" sz="3200" dirty="0"/>
              <a:t>A Sponge Bob or Dora licensed version of the same product?  $29.99.</a:t>
            </a:r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3527" y="6401384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Spongebob &amp; Dora Pillow Pet">
            <a:extLst>
              <a:ext uri="{FF2B5EF4-FFF2-40B4-BE49-F238E27FC236}">
                <a16:creationId xmlns:a16="http://schemas.microsoft.com/office/drawing/2014/main" id="{5FA57D1F-DDEE-4C87-8592-83CC32410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2" y="621155"/>
            <a:ext cx="4309218" cy="574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Google Shape;166;p38">
            <a:extLst>
              <a:ext uri="{FF2B5EF4-FFF2-40B4-BE49-F238E27FC236}">
                <a16:creationId xmlns:a16="http://schemas.microsoft.com/office/drawing/2014/main" id="{D770919B-0F41-5D40-942B-3303FAB8E54B}"/>
              </a:ext>
            </a:extLst>
          </p:cNvPr>
          <p:cNvSpPr txBox="1"/>
          <p:nvPr/>
        </p:nvSpPr>
        <p:spPr>
          <a:xfrm>
            <a:off x="7208484" y="6447611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886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4FD1AA3-5960-4D26-8E98-A49A8208CF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848F6F6-557E-4EA6-A6D1-BB6B008B7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39A45511-6516-4A4C-94E0-62BF5E865D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691053F3-9741-47F9-A217-F6542C349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F6B4DFDC-A425-4349-AE8E-AE0E2FD8E4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8FA03A3F-08B5-46A9-B8EB-B0D5EF570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642ADA6B-C11E-40F4-A4F6-343E9100F3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2C57104A-4C40-4080-AF06-0F7A016CA1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F4236686-FAA1-49C1-A791-200C80E82F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6B266497-2882-40AB-893E-4091576165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8CA1AB9A-9FCA-4732-9E58-F961ED5066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9CA6A5F-A560-43A1-8419-1AC2097EF1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52C3126E-F0B8-49FD-BE0A-1E44EE4380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1CA76D01-E46A-4676-B288-4F309B042D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B6887BF-D023-46F6-8AA5-E2168A175D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F30A6525-046A-416A-9D15-EF1CABB6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14CF9780-EDFD-4998-8DCA-3BC0CAAE5C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B477B47D-ACF9-4BA2-9362-356C430078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42EDA2AF-5E2D-43A2-B1DA-65B5826397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C2177ED-566F-493E-AA53-EB57B54ACF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C7F7427D-B257-406E-B80B-63BAE36949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8DC89C4F-6012-4A63-83CF-7E22CC122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680" y="-6706"/>
            <a:ext cx="4640003" cy="68711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4AFF6BA-0ACE-43C7-BE81-C02A3376C7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55064" y="1186483"/>
            <a:ext cx="5941686" cy="4477933"/>
            <a:chOff x="807084" y="1186483"/>
            <a:chExt cx="5941686" cy="4477933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372B7A4-6934-4A40-BEF3-36DC7F2F42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780" y="1186483"/>
              <a:ext cx="5940295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8" name="Isosceles Triangle 39">
              <a:extLst>
                <a:ext uri="{FF2B5EF4-FFF2-40B4-BE49-F238E27FC236}">
                  <a16:creationId xmlns:a16="http://schemas.microsoft.com/office/drawing/2014/main" id="{FF0DBB15-D8F0-4941-8F19-FA08172F2F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3574311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2CCA492-5103-4F3C-9F14-2FEA3B22AA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5941686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4370" y="153938"/>
            <a:ext cx="5941685" cy="1748729"/>
          </a:xfrm>
        </p:spPr>
        <p:txBody>
          <a:bodyPr>
            <a:normAutofit/>
          </a:bodyPr>
          <a:lstStyle/>
          <a:p>
            <a:r>
              <a:rPr lang="en-US" b="1" dirty="0"/>
              <a:t>What is Licensing?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22574" y="2645465"/>
            <a:ext cx="5769988" cy="1322587"/>
          </a:xfrm>
        </p:spPr>
        <p:txBody>
          <a:bodyPr>
            <a:noAutofit/>
          </a:bodyPr>
          <a:lstStyle/>
          <a:p>
            <a:r>
              <a:rPr lang="en-US" altLang="en-US" sz="3200" dirty="0"/>
              <a:t>The University of Oregon?  The cost of a Ducks branded pillow pet was $12 more than a ‘regular’ pillow pet toy. </a:t>
            </a:r>
            <a:endParaRPr lang="en-US" sz="3200" dirty="0"/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3527" y="6401384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 descr="U of O Pillow Pet">
            <a:extLst>
              <a:ext uri="{FF2B5EF4-FFF2-40B4-BE49-F238E27FC236}">
                <a16:creationId xmlns:a16="http://schemas.microsoft.com/office/drawing/2014/main" id="{52F60275-873C-437D-9B63-058BABE33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9" y="549958"/>
            <a:ext cx="4318347" cy="5757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Google Shape;166;p38">
            <a:extLst>
              <a:ext uri="{FF2B5EF4-FFF2-40B4-BE49-F238E27FC236}">
                <a16:creationId xmlns:a16="http://schemas.microsoft.com/office/drawing/2014/main" id="{024241E6-704C-F24E-98A4-2E2F9547A238}"/>
              </a:ext>
            </a:extLst>
          </p:cNvPr>
          <p:cNvSpPr txBox="1"/>
          <p:nvPr/>
        </p:nvSpPr>
        <p:spPr>
          <a:xfrm>
            <a:off x="7208484" y="6447611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694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7065778F-311F-480B-9116-644B389AA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9" name="Group 72">
            <a:extLst>
              <a:ext uri="{FF2B5EF4-FFF2-40B4-BE49-F238E27FC236}">
                <a16:creationId xmlns:a16="http://schemas.microsoft.com/office/drawing/2014/main" id="{313496A0-0D5A-41B4-9A21-C68AB9DA2B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id="{7BC8597F-C1D5-4A84-9C48-21C2603AA7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id="{FFC4A778-0D40-4681-9FAE-D7DF9EBCDD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">
              <a:extLst>
                <a:ext uri="{FF2B5EF4-FFF2-40B4-BE49-F238E27FC236}">
                  <a16:creationId xmlns:a16="http://schemas.microsoft.com/office/drawing/2014/main" id="{362FCB34-E0FF-4F01-890A-4D82E698C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">
              <a:extLst>
                <a:ext uri="{FF2B5EF4-FFF2-40B4-BE49-F238E27FC236}">
                  <a16:creationId xmlns:a16="http://schemas.microsoft.com/office/drawing/2014/main" id="{01C1EE9D-91C3-4C34-A53E-9945274E4F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9FCDFDEF-6A08-4031-B5A8-D8A63887F9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5897356B-B98C-449B-B39C-0A90B247D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60B64764-18F5-402A-931A-D2E42E419F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9DCB8BFB-E681-4553-8BED-B4E3596761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3">
              <a:extLst>
                <a:ext uri="{FF2B5EF4-FFF2-40B4-BE49-F238E27FC236}">
                  <a16:creationId xmlns:a16="http://schemas.microsoft.com/office/drawing/2014/main" id="{3BB95FFC-8B03-4CBF-846C-A47C5B2530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4">
              <a:extLst>
                <a:ext uri="{FF2B5EF4-FFF2-40B4-BE49-F238E27FC236}">
                  <a16:creationId xmlns:a16="http://schemas.microsoft.com/office/drawing/2014/main" id="{D26916F9-B6FF-4180-A2C9-4922DEB89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5">
              <a:extLst>
                <a:ext uri="{FF2B5EF4-FFF2-40B4-BE49-F238E27FC236}">
                  <a16:creationId xmlns:a16="http://schemas.microsoft.com/office/drawing/2014/main" id="{81C5EEE8-402C-46A1-9212-871CAEA6B5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6">
              <a:extLst>
                <a:ext uri="{FF2B5EF4-FFF2-40B4-BE49-F238E27FC236}">
                  <a16:creationId xmlns:a16="http://schemas.microsoft.com/office/drawing/2014/main" id="{ACAB69D1-00F8-4615-A28F-77F71E0686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7">
              <a:extLst>
                <a:ext uri="{FF2B5EF4-FFF2-40B4-BE49-F238E27FC236}">
                  <a16:creationId xmlns:a16="http://schemas.microsoft.com/office/drawing/2014/main" id="{D5CF840D-68FF-46AE-915B-44986A1C8D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8">
              <a:extLst>
                <a:ext uri="{FF2B5EF4-FFF2-40B4-BE49-F238E27FC236}">
                  <a16:creationId xmlns:a16="http://schemas.microsoft.com/office/drawing/2014/main" id="{73E6B3D0-159E-4661-B6E5-067D0D9E7E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9">
              <a:extLst>
                <a:ext uri="{FF2B5EF4-FFF2-40B4-BE49-F238E27FC236}">
                  <a16:creationId xmlns:a16="http://schemas.microsoft.com/office/drawing/2014/main" id="{A7A3C002-F6C7-48C4-BF5E-A2CD24A3F4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0">
              <a:extLst>
                <a:ext uri="{FF2B5EF4-FFF2-40B4-BE49-F238E27FC236}">
                  <a16:creationId xmlns:a16="http://schemas.microsoft.com/office/drawing/2014/main" id="{81536D32-35AD-4281-8D30-408EBC9E01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1">
              <a:extLst>
                <a:ext uri="{FF2B5EF4-FFF2-40B4-BE49-F238E27FC236}">
                  <a16:creationId xmlns:a16="http://schemas.microsoft.com/office/drawing/2014/main" id="{32A74D58-2720-46D1-92E6-74ECCF0A23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2">
              <a:extLst>
                <a:ext uri="{FF2B5EF4-FFF2-40B4-BE49-F238E27FC236}">
                  <a16:creationId xmlns:a16="http://schemas.microsoft.com/office/drawing/2014/main" id="{2BEEF286-1602-4624-81EC-142A41539B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3">
              <a:extLst>
                <a:ext uri="{FF2B5EF4-FFF2-40B4-BE49-F238E27FC236}">
                  <a16:creationId xmlns:a16="http://schemas.microsoft.com/office/drawing/2014/main" id="{FFAE2050-6DD6-4902-B716-F380E869E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30" name="Group 93">
            <a:extLst>
              <a:ext uri="{FF2B5EF4-FFF2-40B4-BE49-F238E27FC236}">
                <a16:creationId xmlns:a16="http://schemas.microsoft.com/office/drawing/2014/main" id="{DF3E4218-9348-4E37-B1BC-9275A3712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7084" y="1186483"/>
            <a:ext cx="3822597" cy="4477933"/>
            <a:chOff x="807084" y="1186483"/>
            <a:chExt cx="3822597" cy="4477933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53E3481-9181-48CC-B4EC-AC845C5A4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531" y="1186483"/>
              <a:ext cx="3821702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Isosceles Triangle 39">
              <a:extLst>
                <a:ext uri="{FF2B5EF4-FFF2-40B4-BE49-F238E27FC236}">
                  <a16:creationId xmlns:a16="http://schemas.microsoft.com/office/drawing/2014/main" id="{C428A963-235E-4AC4-9716-7FE1772E7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514766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AF7A1DC-FFBF-4A90-AE0B-53AF11D1C6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382259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157" y="1047941"/>
            <a:ext cx="3654569" cy="86464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Licensing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3261" y="2121494"/>
            <a:ext cx="3654568" cy="102612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What about fidget spinners?  When they were popular, a generic fidget spinner could be purchased for $5 or less…</a:t>
            </a:r>
          </a:p>
        </p:txBody>
      </p:sp>
      <p:pic>
        <p:nvPicPr>
          <p:cNvPr id="1026" name="Picture 2" descr="Image result for fidget spinners">
            <a:extLst>
              <a:ext uri="{FF2B5EF4-FFF2-40B4-BE49-F238E27FC236}">
                <a16:creationId xmlns:a16="http://schemas.microsoft.com/office/drawing/2014/main" id="{39FB24EA-22A6-458F-A92F-2C63789600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"/>
          <a:stretch/>
        </p:blipFill>
        <p:spPr bwMode="auto">
          <a:xfrm>
            <a:off x="5446972" y="227"/>
            <a:ext cx="6745028" cy="68580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2" y="6350830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Google Shape;166;p38">
            <a:extLst>
              <a:ext uri="{FF2B5EF4-FFF2-40B4-BE49-F238E27FC236}">
                <a16:creationId xmlns:a16="http://schemas.microsoft.com/office/drawing/2014/main" id="{65582898-D127-324F-9BE6-51CC62CC63AD}"/>
              </a:ext>
            </a:extLst>
          </p:cNvPr>
          <p:cNvSpPr txBox="1"/>
          <p:nvPr/>
        </p:nvSpPr>
        <p:spPr>
          <a:xfrm>
            <a:off x="1273505" y="6460430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337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7065778F-311F-480B-9116-644B389AA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grpSp>
        <p:nvGrpSpPr>
          <p:cNvPr id="1029" name="Group 72">
            <a:extLst>
              <a:ext uri="{FF2B5EF4-FFF2-40B4-BE49-F238E27FC236}">
                <a16:creationId xmlns:a16="http://schemas.microsoft.com/office/drawing/2014/main" id="{313496A0-0D5A-41B4-9A21-C68AB9DA2B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id="{7BC8597F-C1D5-4A84-9C48-21C2603AA7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id="{FFC4A778-0D40-4681-9FAE-D7DF9EBCDD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76" name="Freeform 7">
              <a:extLst>
                <a:ext uri="{FF2B5EF4-FFF2-40B4-BE49-F238E27FC236}">
                  <a16:creationId xmlns:a16="http://schemas.microsoft.com/office/drawing/2014/main" id="{362FCB34-E0FF-4F01-890A-4D82E698C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77" name="Freeform 8">
              <a:extLst>
                <a:ext uri="{FF2B5EF4-FFF2-40B4-BE49-F238E27FC236}">
                  <a16:creationId xmlns:a16="http://schemas.microsoft.com/office/drawing/2014/main" id="{01C1EE9D-91C3-4C34-A53E-9945274E4F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9FCDFDEF-6A08-4031-B5A8-D8A63887F9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5897356B-B98C-449B-B39C-0A90B247D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60B64764-18F5-402A-931A-D2E42E419F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9DCB8BFB-E681-4553-8BED-B4E3596761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82" name="Freeform 13">
              <a:extLst>
                <a:ext uri="{FF2B5EF4-FFF2-40B4-BE49-F238E27FC236}">
                  <a16:creationId xmlns:a16="http://schemas.microsoft.com/office/drawing/2014/main" id="{3BB95FFC-8B03-4CBF-846C-A47C5B2530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83" name="Freeform 14">
              <a:extLst>
                <a:ext uri="{FF2B5EF4-FFF2-40B4-BE49-F238E27FC236}">
                  <a16:creationId xmlns:a16="http://schemas.microsoft.com/office/drawing/2014/main" id="{D26916F9-B6FF-4180-A2C9-4922DEB89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84" name="Freeform 15">
              <a:extLst>
                <a:ext uri="{FF2B5EF4-FFF2-40B4-BE49-F238E27FC236}">
                  <a16:creationId xmlns:a16="http://schemas.microsoft.com/office/drawing/2014/main" id="{81C5EEE8-402C-46A1-9212-871CAEA6B5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85" name="Freeform 16">
              <a:extLst>
                <a:ext uri="{FF2B5EF4-FFF2-40B4-BE49-F238E27FC236}">
                  <a16:creationId xmlns:a16="http://schemas.microsoft.com/office/drawing/2014/main" id="{ACAB69D1-00F8-4615-A28F-77F71E0686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86" name="Freeform 17">
              <a:extLst>
                <a:ext uri="{FF2B5EF4-FFF2-40B4-BE49-F238E27FC236}">
                  <a16:creationId xmlns:a16="http://schemas.microsoft.com/office/drawing/2014/main" id="{D5CF840D-68FF-46AE-915B-44986A1C8D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87" name="Freeform 18">
              <a:extLst>
                <a:ext uri="{FF2B5EF4-FFF2-40B4-BE49-F238E27FC236}">
                  <a16:creationId xmlns:a16="http://schemas.microsoft.com/office/drawing/2014/main" id="{73E6B3D0-159E-4661-B6E5-067D0D9E7E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88" name="Freeform 19">
              <a:extLst>
                <a:ext uri="{FF2B5EF4-FFF2-40B4-BE49-F238E27FC236}">
                  <a16:creationId xmlns:a16="http://schemas.microsoft.com/office/drawing/2014/main" id="{A7A3C002-F6C7-48C4-BF5E-A2CD24A3F4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89" name="Freeform 20">
              <a:extLst>
                <a:ext uri="{FF2B5EF4-FFF2-40B4-BE49-F238E27FC236}">
                  <a16:creationId xmlns:a16="http://schemas.microsoft.com/office/drawing/2014/main" id="{81536D32-35AD-4281-8D30-408EBC9E01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90" name="Freeform 21">
              <a:extLst>
                <a:ext uri="{FF2B5EF4-FFF2-40B4-BE49-F238E27FC236}">
                  <a16:creationId xmlns:a16="http://schemas.microsoft.com/office/drawing/2014/main" id="{32A74D58-2720-46D1-92E6-74ECCF0A23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91" name="Freeform 22">
              <a:extLst>
                <a:ext uri="{FF2B5EF4-FFF2-40B4-BE49-F238E27FC236}">
                  <a16:creationId xmlns:a16="http://schemas.microsoft.com/office/drawing/2014/main" id="{2BEEF286-1602-4624-81EC-142A41539B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92" name="Freeform 23">
              <a:extLst>
                <a:ext uri="{FF2B5EF4-FFF2-40B4-BE49-F238E27FC236}">
                  <a16:creationId xmlns:a16="http://schemas.microsoft.com/office/drawing/2014/main" id="{FFAE2050-6DD6-4902-B716-F380E869E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</p:grpSp>
      <p:grpSp>
        <p:nvGrpSpPr>
          <p:cNvPr id="1030" name="Group 93">
            <a:extLst>
              <a:ext uri="{FF2B5EF4-FFF2-40B4-BE49-F238E27FC236}">
                <a16:creationId xmlns:a16="http://schemas.microsoft.com/office/drawing/2014/main" id="{DF3E4218-9348-4E37-B1BC-9275A3712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7084" y="1186483"/>
            <a:ext cx="3822597" cy="4477933"/>
            <a:chOff x="807084" y="1186483"/>
            <a:chExt cx="3822597" cy="4477933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53E3481-9181-48CC-B4EC-AC845C5A4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531" y="1186483"/>
              <a:ext cx="3821702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96" name="Isosceles Triangle 39">
              <a:extLst>
                <a:ext uri="{FF2B5EF4-FFF2-40B4-BE49-F238E27FC236}">
                  <a16:creationId xmlns:a16="http://schemas.microsoft.com/office/drawing/2014/main" id="{C428A963-235E-4AC4-9716-7FE1772E7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514766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AF7A1DC-FFBF-4A90-AE0B-53AF11D1C6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382259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157" y="1047941"/>
            <a:ext cx="3654569" cy="86464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Licensing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7157" y="2108900"/>
            <a:ext cx="3735532" cy="101022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000" dirty="0"/>
              <a:t>Team licensed versions of the same toy?  Those were selling at 2-3 times the price ($14.99 for a Cubs or Yankees version)!</a:t>
            </a:r>
          </a:p>
        </p:txBody>
      </p:sp>
      <p:pic>
        <p:nvPicPr>
          <p:cNvPr id="6" name="Picture 4" descr="SCC-Trans">
            <a:extLst>
              <a:ext uri="{FF2B5EF4-FFF2-40B4-BE49-F238E27FC236}">
                <a16:creationId xmlns:a16="http://schemas.microsoft.com/office/drawing/2014/main" id="{EE5F1712-1CF1-4CC9-904E-D9A31EBBB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2" y="6350830"/>
            <a:ext cx="1426036" cy="4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A0DAB34-0668-4F6F-AF43-DE1E95EFDA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845" y="169662"/>
            <a:ext cx="2788739" cy="27887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714F23-371F-4B32-BFAF-FDB8255A66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6623" y="3017189"/>
            <a:ext cx="6818091" cy="36132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90AA77-0FA5-4562-AECB-4110DCA6B7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0275" y="344327"/>
            <a:ext cx="2590402" cy="2509620"/>
          </a:xfrm>
          <a:prstGeom prst="rect">
            <a:avLst/>
          </a:prstGeom>
        </p:spPr>
      </p:pic>
      <p:sp>
        <p:nvSpPr>
          <p:cNvPr id="33" name="Google Shape;166;p38">
            <a:extLst>
              <a:ext uri="{FF2B5EF4-FFF2-40B4-BE49-F238E27FC236}">
                <a16:creationId xmlns:a16="http://schemas.microsoft.com/office/drawing/2014/main" id="{6A25DD72-DAA4-3341-B07B-BE475626F99A}"/>
              </a:ext>
            </a:extLst>
          </p:cNvPr>
          <p:cNvSpPr txBox="1"/>
          <p:nvPr/>
        </p:nvSpPr>
        <p:spPr>
          <a:xfrm>
            <a:off x="1273505" y="6460430"/>
            <a:ext cx="340782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accent1">
                    <a:lumMod val="75000"/>
                  </a:schemeClr>
                </a:solidFill>
              </a:rPr>
              <a:t>© Copyright 2021. Sports Career Consulting, LLC.</a:t>
            </a:r>
            <a:endParaRPr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56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0" name="Rectangle 201">
            <a:extLst>
              <a:ext uri="{FF2B5EF4-FFF2-40B4-BE49-F238E27FC236}">
                <a16:creationId xmlns:a16="http://schemas.microsoft.com/office/drawing/2014/main" id="{FBF5D077-3BED-416D-AB81-C32FB5E5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1" name="Group 203">
            <a:extLst>
              <a:ext uri="{FF2B5EF4-FFF2-40B4-BE49-F238E27FC236}">
                <a16:creationId xmlns:a16="http://schemas.microsoft.com/office/drawing/2014/main" id="{47327D72-5D69-4D00-962C-84341EA13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205" name="Freeform 5">
              <a:extLst>
                <a:ext uri="{FF2B5EF4-FFF2-40B4-BE49-F238E27FC236}">
                  <a16:creationId xmlns:a16="http://schemas.microsoft.com/office/drawing/2014/main" id="{D23F7731-4306-4C58-AD1A-F4F72EA79D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6">
              <a:extLst>
                <a:ext uri="{FF2B5EF4-FFF2-40B4-BE49-F238E27FC236}">
                  <a16:creationId xmlns:a16="http://schemas.microsoft.com/office/drawing/2014/main" id="{AE6FF057-4F50-4187-9D6C-D4D462DDD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7">
              <a:extLst>
                <a:ext uri="{FF2B5EF4-FFF2-40B4-BE49-F238E27FC236}">
                  <a16:creationId xmlns:a16="http://schemas.microsoft.com/office/drawing/2014/main" id="{79856C3F-F456-46F1-B66C-E152767708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8">
              <a:extLst>
                <a:ext uri="{FF2B5EF4-FFF2-40B4-BE49-F238E27FC236}">
                  <a16:creationId xmlns:a16="http://schemas.microsoft.com/office/drawing/2014/main" id="{AC85BADA-4701-4FBF-8826-5D796D0F5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9">
              <a:extLst>
                <a:ext uri="{FF2B5EF4-FFF2-40B4-BE49-F238E27FC236}">
                  <a16:creationId xmlns:a16="http://schemas.microsoft.com/office/drawing/2014/main" id="{01BBF5FB-B11B-4413-8F96-D3AE39D00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0">
              <a:extLst>
                <a:ext uri="{FF2B5EF4-FFF2-40B4-BE49-F238E27FC236}">
                  <a16:creationId xmlns:a16="http://schemas.microsoft.com/office/drawing/2014/main" id="{AD0F005A-009A-4A88-A64B-1C02FF014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1">
              <a:extLst>
                <a:ext uri="{FF2B5EF4-FFF2-40B4-BE49-F238E27FC236}">
                  <a16:creationId xmlns:a16="http://schemas.microsoft.com/office/drawing/2014/main" id="{3459DD39-A02D-4503-863F-363B37B96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2">
              <a:extLst>
                <a:ext uri="{FF2B5EF4-FFF2-40B4-BE49-F238E27FC236}">
                  <a16:creationId xmlns:a16="http://schemas.microsoft.com/office/drawing/2014/main" id="{B49C0712-666C-4C4A-960E-1DE159743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3">
              <a:extLst>
                <a:ext uri="{FF2B5EF4-FFF2-40B4-BE49-F238E27FC236}">
                  <a16:creationId xmlns:a16="http://schemas.microsoft.com/office/drawing/2014/main" id="{8AF2779E-E52B-478C-BD6E-4335AAD761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4">
              <a:extLst>
                <a:ext uri="{FF2B5EF4-FFF2-40B4-BE49-F238E27FC236}">
                  <a16:creationId xmlns:a16="http://schemas.microsoft.com/office/drawing/2014/main" id="{96CE90C4-BF3E-42E7-B2B8-CD0601738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5">
              <a:extLst>
                <a:ext uri="{FF2B5EF4-FFF2-40B4-BE49-F238E27FC236}">
                  <a16:creationId xmlns:a16="http://schemas.microsoft.com/office/drawing/2014/main" id="{E874B801-29C8-46BA-A46D-FD408274C7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">
              <a:extLst>
                <a:ext uri="{FF2B5EF4-FFF2-40B4-BE49-F238E27FC236}">
                  <a16:creationId xmlns:a16="http://schemas.microsoft.com/office/drawing/2014/main" id="{CB097A86-99A8-4245-9F80-35843E4AD7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7">
              <a:extLst>
                <a:ext uri="{FF2B5EF4-FFF2-40B4-BE49-F238E27FC236}">
                  <a16:creationId xmlns:a16="http://schemas.microsoft.com/office/drawing/2014/main" id="{A15314FC-735F-4F7B-BE1B-12FF52903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8">
              <a:extLst>
                <a:ext uri="{FF2B5EF4-FFF2-40B4-BE49-F238E27FC236}">
                  <a16:creationId xmlns:a16="http://schemas.microsoft.com/office/drawing/2014/main" id="{C7B6FD6B-8F73-4D50-8BD2-89B1D588CD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">
              <a:extLst>
                <a:ext uri="{FF2B5EF4-FFF2-40B4-BE49-F238E27FC236}">
                  <a16:creationId xmlns:a16="http://schemas.microsoft.com/office/drawing/2014/main" id="{0F11C4F9-958F-49E7-A766-2EC0FC3559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20">
              <a:extLst>
                <a:ext uri="{FF2B5EF4-FFF2-40B4-BE49-F238E27FC236}">
                  <a16:creationId xmlns:a16="http://schemas.microsoft.com/office/drawing/2014/main" id="{FA0A51E1-75E3-4CA4-9CF4-0B8A4C6E70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1">
              <a:extLst>
                <a:ext uri="{FF2B5EF4-FFF2-40B4-BE49-F238E27FC236}">
                  <a16:creationId xmlns:a16="http://schemas.microsoft.com/office/drawing/2014/main" id="{06198FD1-030A-4AA0-9D00-7BCF505462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2">
              <a:extLst>
                <a:ext uri="{FF2B5EF4-FFF2-40B4-BE49-F238E27FC236}">
                  <a16:creationId xmlns:a16="http://schemas.microsoft.com/office/drawing/2014/main" id="{04277723-50B3-48E0-8FB0-9B3F1ED497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3">
              <a:extLst>
                <a:ext uri="{FF2B5EF4-FFF2-40B4-BE49-F238E27FC236}">
                  <a16:creationId xmlns:a16="http://schemas.microsoft.com/office/drawing/2014/main" id="{F6B8BDD0-DA92-44F8-A959-6DCFCA9CA6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72" name="Picture 2" descr="Screen Shot 2015-05-26 at 1.17.09 PM.png">
            <a:extLst>
              <a:ext uri="{FF2B5EF4-FFF2-40B4-BE49-F238E27FC236}">
                <a16:creationId xmlns:a16="http://schemas.microsoft.com/office/drawing/2014/main" id="{270FE315-BAA8-4059-95F6-16551E6E01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"/>
          <a:stretch/>
        </p:blipFill>
        <p:spPr bwMode="auto">
          <a:xfrm>
            <a:off x="20" y="227"/>
            <a:ext cx="12191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2" name="Group 224">
            <a:extLst>
              <a:ext uri="{FF2B5EF4-FFF2-40B4-BE49-F238E27FC236}">
                <a16:creationId xmlns:a16="http://schemas.microsoft.com/office/drawing/2014/main" id="{4CF85D9E-8D6C-46F0-B2BC-3BD0CF9DB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263607" y="1186483"/>
            <a:ext cx="5659072" cy="4477933"/>
            <a:chOff x="3263607" y="1186483"/>
            <a:chExt cx="5659072" cy="4477933"/>
          </a:xfrm>
        </p:grpSpPr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841C8070-CE6B-4DD8-9F89-6A2A232EC2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67982" y="1186483"/>
              <a:ext cx="5654697" cy="71618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Isosceles Triangle 39">
              <a:extLst>
                <a:ext uri="{FF2B5EF4-FFF2-40B4-BE49-F238E27FC236}">
                  <a16:creationId xmlns:a16="http://schemas.microsoft.com/office/drawing/2014/main" id="{FF44AFCD-73FD-4789-955A-342C757455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18220E84-9FBA-418B-BD78-52FAC8533B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63607" y="1991156"/>
              <a:ext cx="5659072" cy="3322196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3EFEF41-832B-4CED-A961-41971C5B2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1549" y="153938"/>
            <a:ext cx="5496715" cy="1748729"/>
          </a:xfrm>
        </p:spPr>
        <p:txBody>
          <a:bodyPr>
            <a:normAutofit/>
          </a:bodyPr>
          <a:lstStyle/>
          <a:p>
            <a:r>
              <a:rPr lang="en-US" b="1" dirty="0"/>
              <a:t>Licensing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92E3D-B850-40FB-8745-1655E6FA4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45922" y="2509317"/>
            <a:ext cx="5496716" cy="1322587"/>
          </a:xfrm>
        </p:spPr>
        <p:txBody>
          <a:bodyPr>
            <a:noAutofit/>
          </a:bodyPr>
          <a:lstStyle/>
          <a:p>
            <a:r>
              <a:rPr lang="en-US" altLang="en-US" sz="3200" dirty="0"/>
              <a:t>What about something a little less trendy or popular than toys?  How about something like duck tape?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18705731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551</Words>
  <Application>Microsoft Macintosh PowerPoint</Application>
  <PresentationFormat>Widescreen</PresentationFormat>
  <Paragraphs>52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 Light</vt:lpstr>
      <vt:lpstr>Rockwell</vt:lpstr>
      <vt:lpstr>Wingdings</vt:lpstr>
      <vt:lpstr>Atlas</vt:lpstr>
      <vt:lpstr>Licensing Impact on Pricing</vt:lpstr>
      <vt:lpstr>What is Licensing?</vt:lpstr>
      <vt:lpstr>What is Licensing?</vt:lpstr>
      <vt:lpstr>What is Licensing?</vt:lpstr>
      <vt:lpstr>What is Licensing?</vt:lpstr>
      <vt:lpstr>What is Licensing?</vt:lpstr>
      <vt:lpstr>Licensing</vt:lpstr>
      <vt:lpstr>Licensing</vt:lpstr>
      <vt:lpstr>Licensing</vt:lpstr>
      <vt:lpstr>Licensing</vt:lpstr>
      <vt:lpstr>Top Licensors</vt:lpstr>
      <vt:lpstr>Top Licensors</vt:lpstr>
      <vt:lpstr>What is Licensing?</vt:lpstr>
      <vt:lpstr>What is Licensing?</vt:lpstr>
      <vt:lpstr>What is Licensing?</vt:lpstr>
      <vt:lpstr>What is Licensing?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Licensing Impact on Consumers</dc:title>
  <dc:creator>Chris Lindauer</dc:creator>
  <cp:lastModifiedBy>Chris Lindauer</cp:lastModifiedBy>
  <cp:revision>13</cp:revision>
  <dcterms:created xsi:type="dcterms:W3CDTF">2019-03-24T22:11:27Z</dcterms:created>
  <dcterms:modified xsi:type="dcterms:W3CDTF">2021-08-13T01:05:01Z</dcterms:modified>
</cp:coreProperties>
</file>