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9" r:id="rId3"/>
    <p:sldId id="280" r:id="rId4"/>
    <p:sldId id="281" r:id="rId5"/>
    <p:sldId id="278" r:id="rId6"/>
    <p:sldId id="263" r:id="rId7"/>
    <p:sldId id="264" r:id="rId8"/>
    <p:sldId id="265" r:id="rId9"/>
    <p:sldId id="267" r:id="rId10"/>
    <p:sldId id="257" r:id="rId11"/>
    <p:sldId id="268" r:id="rId12"/>
    <p:sldId id="260" r:id="rId13"/>
    <p:sldId id="274" r:id="rId14"/>
    <p:sldId id="275" r:id="rId15"/>
    <p:sldId id="276" r:id="rId16"/>
    <p:sldId id="277" r:id="rId17"/>
    <p:sldId id="286" r:id="rId18"/>
    <p:sldId id="287" r:id="rId19"/>
    <p:sldId id="258" r:id="rId20"/>
    <p:sldId id="271" r:id="rId21"/>
    <p:sldId id="288" r:id="rId22"/>
    <p:sldId id="282" r:id="rId23"/>
    <p:sldId id="283" r:id="rId24"/>
    <p:sldId id="284" r:id="rId25"/>
    <p:sldId id="259"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7936" autoAdjust="0"/>
    <p:restoredTop sz="94660"/>
  </p:normalViewPr>
  <p:slideViewPr>
    <p:cSldViewPr snapToGrid="0">
      <p:cViewPr varScale="1">
        <p:scale>
          <a:sx n="98" d="100"/>
          <a:sy n="98" d="100"/>
        </p:scale>
        <p:origin x="216" y="11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50E671-3CDE-4FBE-8AF5-B3D6FE32F7C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4F3BA7D-C113-47B5-999F-5291EA3A0EB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99EDC88-01AC-4FEA-9F6F-3924D91D5649}"/>
              </a:ext>
            </a:extLst>
          </p:cNvPr>
          <p:cNvSpPr>
            <a:spLocks noGrp="1"/>
          </p:cNvSpPr>
          <p:nvPr>
            <p:ph type="dt" sz="half" idx="10"/>
          </p:nvPr>
        </p:nvSpPr>
        <p:spPr/>
        <p:txBody>
          <a:bodyPr/>
          <a:lstStyle/>
          <a:p>
            <a:fld id="{7C670763-DC79-4703-9E2F-6CF07C5CF3CA}" type="datetimeFigureOut">
              <a:rPr lang="en-US" smtClean="0"/>
              <a:t>7/27/22</a:t>
            </a:fld>
            <a:endParaRPr lang="en-US"/>
          </a:p>
        </p:txBody>
      </p:sp>
      <p:sp>
        <p:nvSpPr>
          <p:cNvPr id="5" name="Footer Placeholder 4">
            <a:extLst>
              <a:ext uri="{FF2B5EF4-FFF2-40B4-BE49-F238E27FC236}">
                <a16:creationId xmlns:a16="http://schemas.microsoft.com/office/drawing/2014/main" id="{486A6AEB-3E20-413E-97D0-8DBA3CA1AC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EF51F6E-46F8-402E-BC93-F1705B90D20E}"/>
              </a:ext>
            </a:extLst>
          </p:cNvPr>
          <p:cNvSpPr>
            <a:spLocks noGrp="1"/>
          </p:cNvSpPr>
          <p:nvPr>
            <p:ph type="sldNum" sz="quarter" idx="12"/>
          </p:nvPr>
        </p:nvSpPr>
        <p:spPr/>
        <p:txBody>
          <a:bodyPr/>
          <a:lstStyle/>
          <a:p>
            <a:fld id="{3DB65652-7B43-4DF7-A282-3C6FFB89B8A8}" type="slidenum">
              <a:rPr lang="en-US" smtClean="0"/>
              <a:t>‹#›</a:t>
            </a:fld>
            <a:endParaRPr lang="en-US"/>
          </a:p>
        </p:txBody>
      </p:sp>
    </p:spTree>
    <p:extLst>
      <p:ext uri="{BB962C8B-B14F-4D97-AF65-F5344CB8AC3E}">
        <p14:creationId xmlns:p14="http://schemas.microsoft.com/office/powerpoint/2010/main" val="39613631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9C2D27-9A26-4EDC-8E97-521F4017D60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DF2D5AB-5998-4169-8E5B-BEE401AD909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41685AC-C564-4E89-B73C-2721D72C2C26}"/>
              </a:ext>
            </a:extLst>
          </p:cNvPr>
          <p:cNvSpPr>
            <a:spLocks noGrp="1"/>
          </p:cNvSpPr>
          <p:nvPr>
            <p:ph type="dt" sz="half" idx="10"/>
          </p:nvPr>
        </p:nvSpPr>
        <p:spPr/>
        <p:txBody>
          <a:bodyPr/>
          <a:lstStyle/>
          <a:p>
            <a:fld id="{7C670763-DC79-4703-9E2F-6CF07C5CF3CA}" type="datetimeFigureOut">
              <a:rPr lang="en-US" smtClean="0"/>
              <a:t>7/27/22</a:t>
            </a:fld>
            <a:endParaRPr lang="en-US"/>
          </a:p>
        </p:txBody>
      </p:sp>
      <p:sp>
        <p:nvSpPr>
          <p:cNvPr id="5" name="Footer Placeholder 4">
            <a:extLst>
              <a:ext uri="{FF2B5EF4-FFF2-40B4-BE49-F238E27FC236}">
                <a16:creationId xmlns:a16="http://schemas.microsoft.com/office/drawing/2014/main" id="{832B6970-5620-4653-BC93-D1E9A91DD08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754B225-7036-4E16-86AA-552DB743F880}"/>
              </a:ext>
            </a:extLst>
          </p:cNvPr>
          <p:cNvSpPr>
            <a:spLocks noGrp="1"/>
          </p:cNvSpPr>
          <p:nvPr>
            <p:ph type="sldNum" sz="quarter" idx="12"/>
          </p:nvPr>
        </p:nvSpPr>
        <p:spPr/>
        <p:txBody>
          <a:bodyPr/>
          <a:lstStyle/>
          <a:p>
            <a:fld id="{3DB65652-7B43-4DF7-A282-3C6FFB89B8A8}" type="slidenum">
              <a:rPr lang="en-US" smtClean="0"/>
              <a:t>‹#›</a:t>
            </a:fld>
            <a:endParaRPr lang="en-US"/>
          </a:p>
        </p:txBody>
      </p:sp>
    </p:spTree>
    <p:extLst>
      <p:ext uri="{BB962C8B-B14F-4D97-AF65-F5344CB8AC3E}">
        <p14:creationId xmlns:p14="http://schemas.microsoft.com/office/powerpoint/2010/main" val="33422119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C048076-4F60-4CCC-88E7-1F082A33BC1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E9DC4CA-E0F8-46AC-891F-522D1AC563A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6E0248-2655-40A8-9BE9-453D9C05D98E}"/>
              </a:ext>
            </a:extLst>
          </p:cNvPr>
          <p:cNvSpPr>
            <a:spLocks noGrp="1"/>
          </p:cNvSpPr>
          <p:nvPr>
            <p:ph type="dt" sz="half" idx="10"/>
          </p:nvPr>
        </p:nvSpPr>
        <p:spPr/>
        <p:txBody>
          <a:bodyPr/>
          <a:lstStyle/>
          <a:p>
            <a:fld id="{7C670763-DC79-4703-9E2F-6CF07C5CF3CA}" type="datetimeFigureOut">
              <a:rPr lang="en-US" smtClean="0"/>
              <a:t>7/27/22</a:t>
            </a:fld>
            <a:endParaRPr lang="en-US"/>
          </a:p>
        </p:txBody>
      </p:sp>
      <p:sp>
        <p:nvSpPr>
          <p:cNvPr id="5" name="Footer Placeholder 4">
            <a:extLst>
              <a:ext uri="{FF2B5EF4-FFF2-40B4-BE49-F238E27FC236}">
                <a16:creationId xmlns:a16="http://schemas.microsoft.com/office/drawing/2014/main" id="{DF954219-2005-46CD-AA28-4CBB23A976D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368226C-8B10-4B07-B18F-B9F2007EA7E2}"/>
              </a:ext>
            </a:extLst>
          </p:cNvPr>
          <p:cNvSpPr>
            <a:spLocks noGrp="1"/>
          </p:cNvSpPr>
          <p:nvPr>
            <p:ph type="sldNum" sz="quarter" idx="12"/>
          </p:nvPr>
        </p:nvSpPr>
        <p:spPr/>
        <p:txBody>
          <a:bodyPr/>
          <a:lstStyle/>
          <a:p>
            <a:fld id="{3DB65652-7B43-4DF7-A282-3C6FFB89B8A8}" type="slidenum">
              <a:rPr lang="en-US" smtClean="0"/>
              <a:t>‹#›</a:t>
            </a:fld>
            <a:endParaRPr lang="en-US"/>
          </a:p>
        </p:txBody>
      </p:sp>
    </p:spTree>
    <p:extLst>
      <p:ext uri="{BB962C8B-B14F-4D97-AF65-F5344CB8AC3E}">
        <p14:creationId xmlns:p14="http://schemas.microsoft.com/office/powerpoint/2010/main" val="22847551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C08314-5386-4C25-8497-14AC4775445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B59FBAE-047E-40D5-8341-157BB341CDD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84CBE91-62D1-47C0-9237-AA156A9970EC}"/>
              </a:ext>
            </a:extLst>
          </p:cNvPr>
          <p:cNvSpPr>
            <a:spLocks noGrp="1"/>
          </p:cNvSpPr>
          <p:nvPr>
            <p:ph type="dt" sz="half" idx="10"/>
          </p:nvPr>
        </p:nvSpPr>
        <p:spPr/>
        <p:txBody>
          <a:bodyPr/>
          <a:lstStyle/>
          <a:p>
            <a:fld id="{7C670763-DC79-4703-9E2F-6CF07C5CF3CA}" type="datetimeFigureOut">
              <a:rPr lang="en-US" smtClean="0"/>
              <a:t>7/27/22</a:t>
            </a:fld>
            <a:endParaRPr lang="en-US"/>
          </a:p>
        </p:txBody>
      </p:sp>
      <p:sp>
        <p:nvSpPr>
          <p:cNvPr id="5" name="Footer Placeholder 4">
            <a:extLst>
              <a:ext uri="{FF2B5EF4-FFF2-40B4-BE49-F238E27FC236}">
                <a16:creationId xmlns:a16="http://schemas.microsoft.com/office/drawing/2014/main" id="{3E10DEFF-EFC5-4F2B-AEAC-66040BA83D6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0B342C-5606-4DAC-84A9-B0DB79CCCC74}"/>
              </a:ext>
            </a:extLst>
          </p:cNvPr>
          <p:cNvSpPr>
            <a:spLocks noGrp="1"/>
          </p:cNvSpPr>
          <p:nvPr>
            <p:ph type="sldNum" sz="quarter" idx="12"/>
          </p:nvPr>
        </p:nvSpPr>
        <p:spPr/>
        <p:txBody>
          <a:bodyPr/>
          <a:lstStyle/>
          <a:p>
            <a:fld id="{3DB65652-7B43-4DF7-A282-3C6FFB89B8A8}" type="slidenum">
              <a:rPr lang="en-US" smtClean="0"/>
              <a:t>‹#›</a:t>
            </a:fld>
            <a:endParaRPr lang="en-US"/>
          </a:p>
        </p:txBody>
      </p:sp>
    </p:spTree>
    <p:extLst>
      <p:ext uri="{BB962C8B-B14F-4D97-AF65-F5344CB8AC3E}">
        <p14:creationId xmlns:p14="http://schemas.microsoft.com/office/powerpoint/2010/main" val="34089592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C07754-42DC-4705-9B7A-524AE7E8A53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3E9F3DA-C8CE-4CB8-A8BD-850D017FBA6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8183587-2580-449E-9DA3-60104383D58B}"/>
              </a:ext>
            </a:extLst>
          </p:cNvPr>
          <p:cNvSpPr>
            <a:spLocks noGrp="1"/>
          </p:cNvSpPr>
          <p:nvPr>
            <p:ph type="dt" sz="half" idx="10"/>
          </p:nvPr>
        </p:nvSpPr>
        <p:spPr/>
        <p:txBody>
          <a:bodyPr/>
          <a:lstStyle/>
          <a:p>
            <a:fld id="{7C670763-DC79-4703-9E2F-6CF07C5CF3CA}" type="datetimeFigureOut">
              <a:rPr lang="en-US" smtClean="0"/>
              <a:t>7/27/22</a:t>
            </a:fld>
            <a:endParaRPr lang="en-US"/>
          </a:p>
        </p:txBody>
      </p:sp>
      <p:sp>
        <p:nvSpPr>
          <p:cNvPr id="5" name="Footer Placeholder 4">
            <a:extLst>
              <a:ext uri="{FF2B5EF4-FFF2-40B4-BE49-F238E27FC236}">
                <a16:creationId xmlns:a16="http://schemas.microsoft.com/office/drawing/2014/main" id="{A9896604-F299-4EE2-90A0-F15003E1C4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D43A106-6127-43F3-A39B-C54200163530}"/>
              </a:ext>
            </a:extLst>
          </p:cNvPr>
          <p:cNvSpPr>
            <a:spLocks noGrp="1"/>
          </p:cNvSpPr>
          <p:nvPr>
            <p:ph type="sldNum" sz="quarter" idx="12"/>
          </p:nvPr>
        </p:nvSpPr>
        <p:spPr/>
        <p:txBody>
          <a:bodyPr/>
          <a:lstStyle/>
          <a:p>
            <a:fld id="{3DB65652-7B43-4DF7-A282-3C6FFB89B8A8}" type="slidenum">
              <a:rPr lang="en-US" smtClean="0"/>
              <a:t>‹#›</a:t>
            </a:fld>
            <a:endParaRPr lang="en-US"/>
          </a:p>
        </p:txBody>
      </p:sp>
    </p:spTree>
    <p:extLst>
      <p:ext uri="{BB962C8B-B14F-4D97-AF65-F5344CB8AC3E}">
        <p14:creationId xmlns:p14="http://schemas.microsoft.com/office/powerpoint/2010/main" val="16554758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03EAD-C317-47C8-99A4-1403E97C534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9DD2939-C09B-453B-B6DA-3F999B6A0F8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80C805E-A745-49F8-8F24-38B0C1559A9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8D975B8-E759-4019-AD63-4FF6E30998A3}"/>
              </a:ext>
            </a:extLst>
          </p:cNvPr>
          <p:cNvSpPr>
            <a:spLocks noGrp="1"/>
          </p:cNvSpPr>
          <p:nvPr>
            <p:ph type="dt" sz="half" idx="10"/>
          </p:nvPr>
        </p:nvSpPr>
        <p:spPr/>
        <p:txBody>
          <a:bodyPr/>
          <a:lstStyle/>
          <a:p>
            <a:fld id="{7C670763-DC79-4703-9E2F-6CF07C5CF3CA}" type="datetimeFigureOut">
              <a:rPr lang="en-US" smtClean="0"/>
              <a:t>7/27/22</a:t>
            </a:fld>
            <a:endParaRPr lang="en-US"/>
          </a:p>
        </p:txBody>
      </p:sp>
      <p:sp>
        <p:nvSpPr>
          <p:cNvPr id="6" name="Footer Placeholder 5">
            <a:extLst>
              <a:ext uri="{FF2B5EF4-FFF2-40B4-BE49-F238E27FC236}">
                <a16:creationId xmlns:a16="http://schemas.microsoft.com/office/drawing/2014/main" id="{4386417E-428D-4188-8331-2887DDD7E25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DBE2E31-2618-445C-97D4-ACE35EB424C2}"/>
              </a:ext>
            </a:extLst>
          </p:cNvPr>
          <p:cNvSpPr>
            <a:spLocks noGrp="1"/>
          </p:cNvSpPr>
          <p:nvPr>
            <p:ph type="sldNum" sz="quarter" idx="12"/>
          </p:nvPr>
        </p:nvSpPr>
        <p:spPr/>
        <p:txBody>
          <a:bodyPr/>
          <a:lstStyle/>
          <a:p>
            <a:fld id="{3DB65652-7B43-4DF7-A282-3C6FFB89B8A8}" type="slidenum">
              <a:rPr lang="en-US" smtClean="0"/>
              <a:t>‹#›</a:t>
            </a:fld>
            <a:endParaRPr lang="en-US"/>
          </a:p>
        </p:txBody>
      </p:sp>
    </p:spTree>
    <p:extLst>
      <p:ext uri="{BB962C8B-B14F-4D97-AF65-F5344CB8AC3E}">
        <p14:creationId xmlns:p14="http://schemas.microsoft.com/office/powerpoint/2010/main" val="3966851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D43A12-50E9-45E4-89D4-E0AC1857B4E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F32ED2F-A49F-4AC3-90B2-07839435E3F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D6A4FD3-7713-48E1-8DAF-4A3A5AF33F1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F0CF16E-A0B1-4ABE-A405-8B827EE1884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4C8038C-6AC4-48DF-B6FE-2008128DB2C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82F831D-A529-4005-A634-194FD915C39F}"/>
              </a:ext>
            </a:extLst>
          </p:cNvPr>
          <p:cNvSpPr>
            <a:spLocks noGrp="1"/>
          </p:cNvSpPr>
          <p:nvPr>
            <p:ph type="dt" sz="half" idx="10"/>
          </p:nvPr>
        </p:nvSpPr>
        <p:spPr/>
        <p:txBody>
          <a:bodyPr/>
          <a:lstStyle/>
          <a:p>
            <a:fld id="{7C670763-DC79-4703-9E2F-6CF07C5CF3CA}" type="datetimeFigureOut">
              <a:rPr lang="en-US" smtClean="0"/>
              <a:t>7/27/22</a:t>
            </a:fld>
            <a:endParaRPr lang="en-US"/>
          </a:p>
        </p:txBody>
      </p:sp>
      <p:sp>
        <p:nvSpPr>
          <p:cNvPr id="8" name="Footer Placeholder 7">
            <a:extLst>
              <a:ext uri="{FF2B5EF4-FFF2-40B4-BE49-F238E27FC236}">
                <a16:creationId xmlns:a16="http://schemas.microsoft.com/office/drawing/2014/main" id="{DCC01A78-72CE-4D02-A357-B91A68A4F7D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4E184D5-5CD0-402E-95CA-8CFE30D373C8}"/>
              </a:ext>
            </a:extLst>
          </p:cNvPr>
          <p:cNvSpPr>
            <a:spLocks noGrp="1"/>
          </p:cNvSpPr>
          <p:nvPr>
            <p:ph type="sldNum" sz="quarter" idx="12"/>
          </p:nvPr>
        </p:nvSpPr>
        <p:spPr/>
        <p:txBody>
          <a:bodyPr/>
          <a:lstStyle/>
          <a:p>
            <a:fld id="{3DB65652-7B43-4DF7-A282-3C6FFB89B8A8}" type="slidenum">
              <a:rPr lang="en-US" smtClean="0"/>
              <a:t>‹#›</a:t>
            </a:fld>
            <a:endParaRPr lang="en-US"/>
          </a:p>
        </p:txBody>
      </p:sp>
    </p:spTree>
    <p:extLst>
      <p:ext uri="{BB962C8B-B14F-4D97-AF65-F5344CB8AC3E}">
        <p14:creationId xmlns:p14="http://schemas.microsoft.com/office/powerpoint/2010/main" val="26340697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574513-1AC2-49E6-BF64-C0C80FFAB19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B6072FD-FD89-47E4-8013-4E73BBD73AC9}"/>
              </a:ext>
            </a:extLst>
          </p:cNvPr>
          <p:cNvSpPr>
            <a:spLocks noGrp="1"/>
          </p:cNvSpPr>
          <p:nvPr>
            <p:ph type="dt" sz="half" idx="10"/>
          </p:nvPr>
        </p:nvSpPr>
        <p:spPr/>
        <p:txBody>
          <a:bodyPr/>
          <a:lstStyle/>
          <a:p>
            <a:fld id="{7C670763-DC79-4703-9E2F-6CF07C5CF3CA}" type="datetimeFigureOut">
              <a:rPr lang="en-US" smtClean="0"/>
              <a:t>7/27/22</a:t>
            </a:fld>
            <a:endParaRPr lang="en-US"/>
          </a:p>
        </p:txBody>
      </p:sp>
      <p:sp>
        <p:nvSpPr>
          <p:cNvPr id="4" name="Footer Placeholder 3">
            <a:extLst>
              <a:ext uri="{FF2B5EF4-FFF2-40B4-BE49-F238E27FC236}">
                <a16:creationId xmlns:a16="http://schemas.microsoft.com/office/drawing/2014/main" id="{4B3C3048-E0B2-4757-94C6-A4929D1BAFA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3AC0FB7-6777-47D0-9388-2B38DEFF5483}"/>
              </a:ext>
            </a:extLst>
          </p:cNvPr>
          <p:cNvSpPr>
            <a:spLocks noGrp="1"/>
          </p:cNvSpPr>
          <p:nvPr>
            <p:ph type="sldNum" sz="quarter" idx="12"/>
          </p:nvPr>
        </p:nvSpPr>
        <p:spPr/>
        <p:txBody>
          <a:bodyPr/>
          <a:lstStyle/>
          <a:p>
            <a:fld id="{3DB65652-7B43-4DF7-A282-3C6FFB89B8A8}" type="slidenum">
              <a:rPr lang="en-US" smtClean="0"/>
              <a:t>‹#›</a:t>
            </a:fld>
            <a:endParaRPr lang="en-US"/>
          </a:p>
        </p:txBody>
      </p:sp>
    </p:spTree>
    <p:extLst>
      <p:ext uri="{BB962C8B-B14F-4D97-AF65-F5344CB8AC3E}">
        <p14:creationId xmlns:p14="http://schemas.microsoft.com/office/powerpoint/2010/main" val="6131459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AA1754F-A7E1-4DE4-B6DD-0540EDA8B6D8}"/>
              </a:ext>
            </a:extLst>
          </p:cNvPr>
          <p:cNvSpPr>
            <a:spLocks noGrp="1"/>
          </p:cNvSpPr>
          <p:nvPr>
            <p:ph type="dt" sz="half" idx="10"/>
          </p:nvPr>
        </p:nvSpPr>
        <p:spPr/>
        <p:txBody>
          <a:bodyPr/>
          <a:lstStyle/>
          <a:p>
            <a:fld id="{7C670763-DC79-4703-9E2F-6CF07C5CF3CA}" type="datetimeFigureOut">
              <a:rPr lang="en-US" smtClean="0"/>
              <a:t>7/27/22</a:t>
            </a:fld>
            <a:endParaRPr lang="en-US"/>
          </a:p>
        </p:txBody>
      </p:sp>
      <p:sp>
        <p:nvSpPr>
          <p:cNvPr id="3" name="Footer Placeholder 2">
            <a:extLst>
              <a:ext uri="{FF2B5EF4-FFF2-40B4-BE49-F238E27FC236}">
                <a16:creationId xmlns:a16="http://schemas.microsoft.com/office/drawing/2014/main" id="{6BA8DE77-33AF-4704-AD96-4164AD9359D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37D98D5-0AA0-4FEA-AE1D-767D1DDE33E5}"/>
              </a:ext>
            </a:extLst>
          </p:cNvPr>
          <p:cNvSpPr>
            <a:spLocks noGrp="1"/>
          </p:cNvSpPr>
          <p:nvPr>
            <p:ph type="sldNum" sz="quarter" idx="12"/>
          </p:nvPr>
        </p:nvSpPr>
        <p:spPr/>
        <p:txBody>
          <a:bodyPr/>
          <a:lstStyle/>
          <a:p>
            <a:fld id="{3DB65652-7B43-4DF7-A282-3C6FFB89B8A8}" type="slidenum">
              <a:rPr lang="en-US" smtClean="0"/>
              <a:t>‹#›</a:t>
            </a:fld>
            <a:endParaRPr lang="en-US"/>
          </a:p>
        </p:txBody>
      </p:sp>
    </p:spTree>
    <p:extLst>
      <p:ext uri="{BB962C8B-B14F-4D97-AF65-F5344CB8AC3E}">
        <p14:creationId xmlns:p14="http://schemas.microsoft.com/office/powerpoint/2010/main" val="10712027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C21CA3-F71C-4ACB-B5D9-04FE2FCBAF4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A0DBCAA-AFEB-46B8-8E7F-B5A56A55ED3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C627A9B-987E-46C7-8C21-B32237986CF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4128528-5863-4CF6-BCF4-927484189706}"/>
              </a:ext>
            </a:extLst>
          </p:cNvPr>
          <p:cNvSpPr>
            <a:spLocks noGrp="1"/>
          </p:cNvSpPr>
          <p:nvPr>
            <p:ph type="dt" sz="half" idx="10"/>
          </p:nvPr>
        </p:nvSpPr>
        <p:spPr/>
        <p:txBody>
          <a:bodyPr/>
          <a:lstStyle/>
          <a:p>
            <a:fld id="{7C670763-DC79-4703-9E2F-6CF07C5CF3CA}" type="datetimeFigureOut">
              <a:rPr lang="en-US" smtClean="0"/>
              <a:t>7/27/22</a:t>
            </a:fld>
            <a:endParaRPr lang="en-US"/>
          </a:p>
        </p:txBody>
      </p:sp>
      <p:sp>
        <p:nvSpPr>
          <p:cNvPr id="6" name="Footer Placeholder 5">
            <a:extLst>
              <a:ext uri="{FF2B5EF4-FFF2-40B4-BE49-F238E27FC236}">
                <a16:creationId xmlns:a16="http://schemas.microsoft.com/office/drawing/2014/main" id="{36D897A0-2B57-41D4-855B-5F9D8EF5195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3B574B6-DE34-4F72-AF47-23F7494604CB}"/>
              </a:ext>
            </a:extLst>
          </p:cNvPr>
          <p:cNvSpPr>
            <a:spLocks noGrp="1"/>
          </p:cNvSpPr>
          <p:nvPr>
            <p:ph type="sldNum" sz="quarter" idx="12"/>
          </p:nvPr>
        </p:nvSpPr>
        <p:spPr/>
        <p:txBody>
          <a:bodyPr/>
          <a:lstStyle/>
          <a:p>
            <a:fld id="{3DB65652-7B43-4DF7-A282-3C6FFB89B8A8}" type="slidenum">
              <a:rPr lang="en-US" smtClean="0"/>
              <a:t>‹#›</a:t>
            </a:fld>
            <a:endParaRPr lang="en-US"/>
          </a:p>
        </p:txBody>
      </p:sp>
    </p:spTree>
    <p:extLst>
      <p:ext uri="{BB962C8B-B14F-4D97-AF65-F5344CB8AC3E}">
        <p14:creationId xmlns:p14="http://schemas.microsoft.com/office/powerpoint/2010/main" val="8423713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25A9C1-7A42-4B9D-85AF-A4B72CB10BA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D691A4B-B1C0-4010-9A31-076BB4EC04B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1E14AD5-4B18-44E8-9811-CDAD703102E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AE1B4A5-22E6-49D7-ACA4-AAF189B6F6AA}"/>
              </a:ext>
            </a:extLst>
          </p:cNvPr>
          <p:cNvSpPr>
            <a:spLocks noGrp="1"/>
          </p:cNvSpPr>
          <p:nvPr>
            <p:ph type="dt" sz="half" idx="10"/>
          </p:nvPr>
        </p:nvSpPr>
        <p:spPr/>
        <p:txBody>
          <a:bodyPr/>
          <a:lstStyle/>
          <a:p>
            <a:fld id="{7C670763-DC79-4703-9E2F-6CF07C5CF3CA}" type="datetimeFigureOut">
              <a:rPr lang="en-US" smtClean="0"/>
              <a:t>7/27/22</a:t>
            </a:fld>
            <a:endParaRPr lang="en-US"/>
          </a:p>
        </p:txBody>
      </p:sp>
      <p:sp>
        <p:nvSpPr>
          <p:cNvPr id="6" name="Footer Placeholder 5">
            <a:extLst>
              <a:ext uri="{FF2B5EF4-FFF2-40B4-BE49-F238E27FC236}">
                <a16:creationId xmlns:a16="http://schemas.microsoft.com/office/drawing/2014/main" id="{E87163EE-80C0-4338-89EC-81190A846F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A3E841C-271D-489B-B94C-DB5007B03219}"/>
              </a:ext>
            </a:extLst>
          </p:cNvPr>
          <p:cNvSpPr>
            <a:spLocks noGrp="1"/>
          </p:cNvSpPr>
          <p:nvPr>
            <p:ph type="sldNum" sz="quarter" idx="12"/>
          </p:nvPr>
        </p:nvSpPr>
        <p:spPr/>
        <p:txBody>
          <a:bodyPr/>
          <a:lstStyle/>
          <a:p>
            <a:fld id="{3DB65652-7B43-4DF7-A282-3C6FFB89B8A8}" type="slidenum">
              <a:rPr lang="en-US" smtClean="0"/>
              <a:t>‹#›</a:t>
            </a:fld>
            <a:endParaRPr lang="en-US"/>
          </a:p>
        </p:txBody>
      </p:sp>
    </p:spTree>
    <p:extLst>
      <p:ext uri="{BB962C8B-B14F-4D97-AF65-F5344CB8AC3E}">
        <p14:creationId xmlns:p14="http://schemas.microsoft.com/office/powerpoint/2010/main" val="27346304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B5D2BD4-9823-497D-B768-562A92F6079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C47F447-2138-4A6E-9ADA-07F8319D4EF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EB9069D-A3C2-489B-A8A5-EF149792C94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670763-DC79-4703-9E2F-6CF07C5CF3CA}" type="datetimeFigureOut">
              <a:rPr lang="en-US" smtClean="0"/>
              <a:t>7/27/22</a:t>
            </a:fld>
            <a:endParaRPr lang="en-US"/>
          </a:p>
        </p:txBody>
      </p:sp>
      <p:sp>
        <p:nvSpPr>
          <p:cNvPr id="5" name="Footer Placeholder 4">
            <a:extLst>
              <a:ext uri="{FF2B5EF4-FFF2-40B4-BE49-F238E27FC236}">
                <a16:creationId xmlns:a16="http://schemas.microsoft.com/office/drawing/2014/main" id="{91E0A37E-87A7-474D-A0DA-113A951216C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D8611BC-D920-4861-A347-33C398DE97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DB65652-7B43-4DF7-A282-3C6FFB89B8A8}" type="slidenum">
              <a:rPr lang="en-US" smtClean="0"/>
              <a:t>‹#›</a:t>
            </a:fld>
            <a:endParaRPr lang="en-US"/>
          </a:p>
        </p:txBody>
      </p:sp>
    </p:spTree>
    <p:extLst>
      <p:ext uri="{BB962C8B-B14F-4D97-AF65-F5344CB8AC3E}">
        <p14:creationId xmlns:p14="http://schemas.microsoft.com/office/powerpoint/2010/main" val="11867701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hyperlink" Target="https://nflpa.com/partners/posts/top-50-nfl-player-sales-list-march-1-2021-february-28-2022" TargetMode="External"/><Relationship Id="rId2" Type="http://schemas.openxmlformats.org/officeDocument/2006/relationships/hyperlink" Target="https://nflpa.com/partners/posts/what-to-know-about-the-year-end-nflpa-top-50-player-sales-list-fy22" TargetMode="Externa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62B315C-FD20-4498-AA5B-B9FB90C642C3}"/>
              </a:ext>
            </a:extLst>
          </p:cNvPr>
          <p:cNvSpPr/>
          <p:nvPr/>
        </p:nvSpPr>
        <p:spPr>
          <a:xfrm>
            <a:off x="12120880" y="0"/>
            <a:ext cx="7112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1209649A-FD90-4EF6-8A15-09F005A5A3D8}"/>
              </a:ext>
            </a:extLst>
          </p:cNvPr>
          <p:cNvSpPr/>
          <p:nvPr/>
        </p:nvSpPr>
        <p:spPr>
          <a:xfrm flipV="1">
            <a:off x="0" y="1106"/>
            <a:ext cx="12120880" cy="5367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ubtitle 2">
            <a:extLst>
              <a:ext uri="{FF2B5EF4-FFF2-40B4-BE49-F238E27FC236}">
                <a16:creationId xmlns:a16="http://schemas.microsoft.com/office/drawing/2014/main" id="{40C7068B-B3B0-4E95-990E-860716AEC20E}"/>
              </a:ext>
            </a:extLst>
          </p:cNvPr>
          <p:cNvSpPr txBox="1">
            <a:spLocks/>
          </p:cNvSpPr>
          <p:nvPr/>
        </p:nvSpPr>
        <p:spPr>
          <a:xfrm>
            <a:off x="1488440" y="456200"/>
            <a:ext cx="9144000" cy="2433884"/>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6000" b="1" dirty="0">
                <a:latin typeface="Arial Narrow" panose="020B0606020202030204" pitchFamily="34" charset="0"/>
              </a:rPr>
              <a:t>LICENSING &amp; THE LICENSING PROCESS</a:t>
            </a:r>
          </a:p>
        </p:txBody>
      </p:sp>
      <p:sp>
        <p:nvSpPr>
          <p:cNvPr id="9" name="Subtitle 2">
            <a:extLst>
              <a:ext uri="{FF2B5EF4-FFF2-40B4-BE49-F238E27FC236}">
                <a16:creationId xmlns:a16="http://schemas.microsoft.com/office/drawing/2014/main" id="{4B93066C-6B84-0B4F-A7AF-9ED4A5E6DA0F}"/>
              </a:ext>
            </a:extLst>
          </p:cNvPr>
          <p:cNvSpPr txBox="1">
            <a:spLocks/>
          </p:cNvSpPr>
          <p:nvPr/>
        </p:nvSpPr>
        <p:spPr>
          <a:xfrm>
            <a:off x="1520466" y="2412770"/>
            <a:ext cx="9144000" cy="678026"/>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3600" b="1" dirty="0">
                <a:latin typeface="Arial Narrow" panose="020B0606020202030204" pitchFamily="34" charset="0"/>
              </a:rPr>
              <a:t>2022 EDITION</a:t>
            </a:r>
          </a:p>
        </p:txBody>
      </p:sp>
      <p:pic>
        <p:nvPicPr>
          <p:cNvPr id="10" name="Picture 9" descr="A picture containing text&#10;&#10;Description automatically generated">
            <a:extLst>
              <a:ext uri="{FF2B5EF4-FFF2-40B4-BE49-F238E27FC236}">
                <a16:creationId xmlns:a16="http://schemas.microsoft.com/office/drawing/2014/main" id="{E775CC42-A716-D4AD-DBC2-BAA5957429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54016" y="3989773"/>
            <a:ext cx="7131304" cy="2796601"/>
          </a:xfrm>
          <a:prstGeom prst="rect">
            <a:avLst/>
          </a:prstGeom>
        </p:spPr>
      </p:pic>
      <p:pic>
        <p:nvPicPr>
          <p:cNvPr id="12" name="Picture 11">
            <a:extLst>
              <a:ext uri="{FF2B5EF4-FFF2-40B4-BE49-F238E27FC236}">
                <a16:creationId xmlns:a16="http://schemas.microsoft.com/office/drawing/2014/main" id="{A343AD5B-97F0-7299-E536-B3E58CA62CE8}"/>
              </a:ext>
            </a:extLst>
          </p:cNvPr>
          <p:cNvPicPr>
            <a:picLocks noChangeAspect="1"/>
          </p:cNvPicPr>
          <p:nvPr/>
        </p:nvPicPr>
        <p:blipFill>
          <a:blip r:embed="rId3"/>
          <a:stretch>
            <a:fillRect/>
          </a:stretch>
        </p:blipFill>
        <p:spPr>
          <a:xfrm>
            <a:off x="46093" y="3991687"/>
            <a:ext cx="5250700" cy="2849217"/>
          </a:xfrm>
          <a:prstGeom prst="rect">
            <a:avLst/>
          </a:prstGeom>
        </p:spPr>
      </p:pic>
      <p:sp>
        <p:nvSpPr>
          <p:cNvPr id="13" name="Rectangle 12">
            <a:extLst>
              <a:ext uri="{FF2B5EF4-FFF2-40B4-BE49-F238E27FC236}">
                <a16:creationId xmlns:a16="http://schemas.microsoft.com/office/drawing/2014/main" id="{B75361BC-7FE3-944C-66B1-3FA0C7E548B1}"/>
              </a:ext>
            </a:extLst>
          </p:cNvPr>
          <p:cNvSpPr/>
          <p:nvPr/>
        </p:nvSpPr>
        <p:spPr>
          <a:xfrm flipV="1">
            <a:off x="35560" y="6804328"/>
            <a:ext cx="12120880" cy="5367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5677125F-3EFC-74DA-1E74-49BE8CFB524B}"/>
              </a:ext>
            </a:extLst>
          </p:cNvPr>
          <p:cNvSpPr/>
          <p:nvPr/>
        </p:nvSpPr>
        <p:spPr>
          <a:xfrm>
            <a:off x="0" y="0"/>
            <a:ext cx="7112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845122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9861139-F212-4731-A4D8-40030465CC84}"/>
              </a:ext>
            </a:extLst>
          </p:cNvPr>
          <p:cNvSpPr>
            <a:spLocks noGrp="1"/>
          </p:cNvSpPr>
          <p:nvPr>
            <p:ph type="subTitle" idx="1"/>
          </p:nvPr>
        </p:nvSpPr>
        <p:spPr>
          <a:xfrm>
            <a:off x="309065" y="1359095"/>
            <a:ext cx="6665314" cy="1655762"/>
          </a:xfrm>
        </p:spPr>
        <p:txBody>
          <a:bodyPr>
            <a:noAutofit/>
          </a:bodyPr>
          <a:lstStyle/>
          <a:p>
            <a:r>
              <a:rPr lang="en-US" sz="3200" dirty="0">
                <a:latin typeface="Arial Narrow" panose="020B0606020202030204" pitchFamily="34" charset="0"/>
              </a:rPr>
              <a:t>Tom Brady’s sustained dominance includes 4 times as year-end leader and a record 20 straight appearances in the top three since the NFLPA introduced the list in 2014.</a:t>
            </a:r>
          </a:p>
        </p:txBody>
      </p:sp>
      <p:sp>
        <p:nvSpPr>
          <p:cNvPr id="4" name="Rectangle 3">
            <a:extLst>
              <a:ext uri="{FF2B5EF4-FFF2-40B4-BE49-F238E27FC236}">
                <a16:creationId xmlns:a16="http://schemas.microsoft.com/office/drawing/2014/main" id="{6D1E4B73-55E4-437C-A23C-850F86A556D8}"/>
              </a:ext>
            </a:extLst>
          </p:cNvPr>
          <p:cNvSpPr/>
          <p:nvPr/>
        </p:nvSpPr>
        <p:spPr>
          <a:xfrm>
            <a:off x="0" y="0"/>
            <a:ext cx="7112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62B315C-FD20-4498-AA5B-B9FB90C642C3}"/>
              </a:ext>
            </a:extLst>
          </p:cNvPr>
          <p:cNvSpPr/>
          <p:nvPr/>
        </p:nvSpPr>
        <p:spPr>
          <a:xfrm>
            <a:off x="12120880" y="0"/>
            <a:ext cx="7112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1209649A-FD90-4EF6-8A15-09F005A5A3D8}"/>
              </a:ext>
            </a:extLst>
          </p:cNvPr>
          <p:cNvSpPr/>
          <p:nvPr/>
        </p:nvSpPr>
        <p:spPr>
          <a:xfrm flipV="1">
            <a:off x="0" y="1106"/>
            <a:ext cx="12120880" cy="5367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811635E1-D504-430E-BB7F-67652AC9DE42}"/>
              </a:ext>
            </a:extLst>
          </p:cNvPr>
          <p:cNvSpPr/>
          <p:nvPr/>
        </p:nvSpPr>
        <p:spPr>
          <a:xfrm flipV="1">
            <a:off x="35560" y="6804328"/>
            <a:ext cx="12120880" cy="5367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7D3A36A8-D6BF-4F79-8937-EC78D45A68AF}"/>
              </a:ext>
            </a:extLst>
          </p:cNvPr>
          <p:cNvSpPr/>
          <p:nvPr/>
        </p:nvSpPr>
        <p:spPr>
          <a:xfrm>
            <a:off x="71120" y="5732891"/>
            <a:ext cx="12049760" cy="37371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highlight>
                <a:srgbClr val="FF0000"/>
              </a:highlight>
            </a:endParaRPr>
          </a:p>
        </p:txBody>
      </p:sp>
      <p:pic>
        <p:nvPicPr>
          <p:cNvPr id="8" name="Picture 7">
            <a:extLst>
              <a:ext uri="{FF2B5EF4-FFF2-40B4-BE49-F238E27FC236}">
                <a16:creationId xmlns:a16="http://schemas.microsoft.com/office/drawing/2014/main" id="{75D7A541-A8AA-4464-83B1-63FCF525781F}"/>
              </a:ext>
            </a:extLst>
          </p:cNvPr>
          <p:cNvPicPr>
            <a:picLocks noChangeAspect="1"/>
          </p:cNvPicPr>
          <p:nvPr/>
        </p:nvPicPr>
        <p:blipFill>
          <a:blip r:embed="rId2"/>
          <a:stretch>
            <a:fillRect/>
          </a:stretch>
        </p:blipFill>
        <p:spPr>
          <a:xfrm>
            <a:off x="309064" y="4732766"/>
            <a:ext cx="3686175" cy="2000250"/>
          </a:xfrm>
          <a:prstGeom prst="rect">
            <a:avLst/>
          </a:prstGeom>
        </p:spPr>
      </p:pic>
      <p:pic>
        <p:nvPicPr>
          <p:cNvPr id="2050" name="Picture 2">
            <a:extLst>
              <a:ext uri="{FF2B5EF4-FFF2-40B4-BE49-F238E27FC236}">
                <a16:creationId xmlns:a16="http://schemas.microsoft.com/office/drawing/2014/main" id="{DCCB3317-14F2-4424-9AA2-248DB4913DE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70585" y="423137"/>
            <a:ext cx="3932733" cy="39327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86499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9861139-F212-4731-A4D8-40030465CC84}"/>
              </a:ext>
            </a:extLst>
          </p:cNvPr>
          <p:cNvSpPr>
            <a:spLocks noGrp="1"/>
          </p:cNvSpPr>
          <p:nvPr>
            <p:ph type="subTitle" idx="1"/>
          </p:nvPr>
        </p:nvSpPr>
        <p:spPr>
          <a:xfrm>
            <a:off x="383947" y="918521"/>
            <a:ext cx="4608001" cy="1655762"/>
          </a:xfrm>
        </p:spPr>
        <p:txBody>
          <a:bodyPr>
            <a:noAutofit/>
          </a:bodyPr>
          <a:lstStyle/>
          <a:p>
            <a:r>
              <a:rPr lang="en-US" sz="2800" dirty="0">
                <a:latin typeface="Arial Narrow" panose="020B0606020202030204" pitchFamily="34" charset="0"/>
              </a:rPr>
              <a:t>Last year, Pittsburgh’s TJ Watt (No. 12) finished as the highest-ranked defensive player on the list.  The Rams’ Aaron Donald finished 14</a:t>
            </a:r>
            <a:r>
              <a:rPr lang="en-US" sz="2800" baseline="30000" dirty="0">
                <a:latin typeface="Arial Narrow" panose="020B0606020202030204" pitchFamily="34" charset="0"/>
              </a:rPr>
              <a:t>th</a:t>
            </a:r>
            <a:r>
              <a:rPr lang="en-US" sz="2800" dirty="0">
                <a:latin typeface="Arial Narrow" panose="020B0606020202030204" pitchFamily="34" charset="0"/>
              </a:rPr>
              <a:t> overall and the 49ers Nick Bosa ranked 23</a:t>
            </a:r>
            <a:r>
              <a:rPr lang="en-US" sz="2800" baseline="30000" dirty="0">
                <a:latin typeface="Arial Narrow" panose="020B0606020202030204" pitchFamily="34" charset="0"/>
              </a:rPr>
              <a:t>rd</a:t>
            </a:r>
            <a:r>
              <a:rPr lang="en-US" sz="2800" dirty="0">
                <a:latin typeface="Arial Narrow" panose="020B0606020202030204" pitchFamily="34" charset="0"/>
              </a:rPr>
              <a:t>, rounding out the list of the only defensive players in the top 25.</a:t>
            </a:r>
          </a:p>
        </p:txBody>
      </p:sp>
      <p:sp>
        <p:nvSpPr>
          <p:cNvPr id="4" name="Rectangle 3">
            <a:extLst>
              <a:ext uri="{FF2B5EF4-FFF2-40B4-BE49-F238E27FC236}">
                <a16:creationId xmlns:a16="http://schemas.microsoft.com/office/drawing/2014/main" id="{6D1E4B73-55E4-437C-A23C-850F86A556D8}"/>
              </a:ext>
            </a:extLst>
          </p:cNvPr>
          <p:cNvSpPr/>
          <p:nvPr/>
        </p:nvSpPr>
        <p:spPr>
          <a:xfrm>
            <a:off x="0" y="0"/>
            <a:ext cx="7112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62B315C-FD20-4498-AA5B-B9FB90C642C3}"/>
              </a:ext>
            </a:extLst>
          </p:cNvPr>
          <p:cNvSpPr/>
          <p:nvPr/>
        </p:nvSpPr>
        <p:spPr>
          <a:xfrm>
            <a:off x="12120880" y="0"/>
            <a:ext cx="7112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1209649A-FD90-4EF6-8A15-09F005A5A3D8}"/>
              </a:ext>
            </a:extLst>
          </p:cNvPr>
          <p:cNvSpPr/>
          <p:nvPr/>
        </p:nvSpPr>
        <p:spPr>
          <a:xfrm flipV="1">
            <a:off x="0" y="1106"/>
            <a:ext cx="12120880" cy="5367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811635E1-D504-430E-BB7F-67652AC9DE42}"/>
              </a:ext>
            </a:extLst>
          </p:cNvPr>
          <p:cNvSpPr/>
          <p:nvPr/>
        </p:nvSpPr>
        <p:spPr>
          <a:xfrm flipV="1">
            <a:off x="35560" y="6804328"/>
            <a:ext cx="12120880" cy="5367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7D3A36A8-D6BF-4F79-8937-EC78D45A68AF}"/>
              </a:ext>
            </a:extLst>
          </p:cNvPr>
          <p:cNvSpPr/>
          <p:nvPr/>
        </p:nvSpPr>
        <p:spPr>
          <a:xfrm>
            <a:off x="71120" y="5732891"/>
            <a:ext cx="12049760" cy="37371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highlight>
                <a:srgbClr val="FF0000"/>
              </a:highlight>
            </a:endParaRPr>
          </a:p>
        </p:txBody>
      </p:sp>
      <p:pic>
        <p:nvPicPr>
          <p:cNvPr id="8" name="Picture 7">
            <a:extLst>
              <a:ext uri="{FF2B5EF4-FFF2-40B4-BE49-F238E27FC236}">
                <a16:creationId xmlns:a16="http://schemas.microsoft.com/office/drawing/2014/main" id="{75D7A541-A8AA-4464-83B1-63FCF525781F}"/>
              </a:ext>
            </a:extLst>
          </p:cNvPr>
          <p:cNvPicPr>
            <a:picLocks noChangeAspect="1"/>
          </p:cNvPicPr>
          <p:nvPr/>
        </p:nvPicPr>
        <p:blipFill>
          <a:blip r:embed="rId2"/>
          <a:stretch>
            <a:fillRect/>
          </a:stretch>
        </p:blipFill>
        <p:spPr>
          <a:xfrm>
            <a:off x="309064" y="4732766"/>
            <a:ext cx="3686175" cy="2000250"/>
          </a:xfrm>
          <a:prstGeom prst="rect">
            <a:avLst/>
          </a:prstGeom>
        </p:spPr>
      </p:pic>
      <p:pic>
        <p:nvPicPr>
          <p:cNvPr id="6" name="Picture 2" descr="NFL Pittsburgh Steelers 7&quot; Action Figure - T.J. Watt Merchandise - Zavvi US">
            <a:extLst>
              <a:ext uri="{FF2B5EF4-FFF2-40B4-BE49-F238E27FC236}">
                <a16:creationId xmlns:a16="http://schemas.microsoft.com/office/drawing/2014/main" id="{03BFBC12-AD1C-0802-D5A4-0495FA732E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05695" y="751397"/>
            <a:ext cx="4818476" cy="48184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14780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D1E4B73-55E4-437C-A23C-850F86A556D8}"/>
              </a:ext>
            </a:extLst>
          </p:cNvPr>
          <p:cNvSpPr/>
          <p:nvPr/>
        </p:nvSpPr>
        <p:spPr>
          <a:xfrm>
            <a:off x="0" y="0"/>
            <a:ext cx="7112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62B315C-FD20-4498-AA5B-B9FB90C642C3}"/>
              </a:ext>
            </a:extLst>
          </p:cNvPr>
          <p:cNvSpPr/>
          <p:nvPr/>
        </p:nvSpPr>
        <p:spPr>
          <a:xfrm>
            <a:off x="12120880" y="0"/>
            <a:ext cx="7112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1209649A-FD90-4EF6-8A15-09F005A5A3D8}"/>
              </a:ext>
            </a:extLst>
          </p:cNvPr>
          <p:cNvSpPr/>
          <p:nvPr/>
        </p:nvSpPr>
        <p:spPr>
          <a:xfrm flipV="1">
            <a:off x="0" y="1106"/>
            <a:ext cx="12120880" cy="5367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811635E1-D504-430E-BB7F-67652AC9DE42}"/>
              </a:ext>
            </a:extLst>
          </p:cNvPr>
          <p:cNvSpPr/>
          <p:nvPr/>
        </p:nvSpPr>
        <p:spPr>
          <a:xfrm flipV="1">
            <a:off x="35560" y="6804328"/>
            <a:ext cx="12120880" cy="5367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7D3A36A8-D6BF-4F79-8937-EC78D45A68AF}"/>
              </a:ext>
            </a:extLst>
          </p:cNvPr>
          <p:cNvSpPr/>
          <p:nvPr/>
        </p:nvSpPr>
        <p:spPr>
          <a:xfrm>
            <a:off x="71120" y="5732891"/>
            <a:ext cx="12049760" cy="37371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highlight>
                <a:srgbClr val="FF0000"/>
              </a:highlight>
            </a:endParaRPr>
          </a:p>
        </p:txBody>
      </p:sp>
      <p:pic>
        <p:nvPicPr>
          <p:cNvPr id="8" name="Picture 7">
            <a:extLst>
              <a:ext uri="{FF2B5EF4-FFF2-40B4-BE49-F238E27FC236}">
                <a16:creationId xmlns:a16="http://schemas.microsoft.com/office/drawing/2014/main" id="{75D7A541-A8AA-4464-83B1-63FCF525781F}"/>
              </a:ext>
            </a:extLst>
          </p:cNvPr>
          <p:cNvPicPr>
            <a:picLocks noChangeAspect="1"/>
          </p:cNvPicPr>
          <p:nvPr/>
        </p:nvPicPr>
        <p:blipFill>
          <a:blip r:embed="rId2"/>
          <a:stretch>
            <a:fillRect/>
          </a:stretch>
        </p:blipFill>
        <p:spPr>
          <a:xfrm>
            <a:off x="309064" y="4732766"/>
            <a:ext cx="3686175" cy="2000250"/>
          </a:xfrm>
          <a:prstGeom prst="rect">
            <a:avLst/>
          </a:prstGeom>
        </p:spPr>
      </p:pic>
      <p:pic>
        <p:nvPicPr>
          <p:cNvPr id="2050" name="Picture 2">
            <a:extLst>
              <a:ext uri="{FF2B5EF4-FFF2-40B4-BE49-F238E27FC236}">
                <a16:creationId xmlns:a16="http://schemas.microsoft.com/office/drawing/2014/main" id="{2DD7E575-6121-8D85-CC4A-514C974535A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52950" y="1690473"/>
            <a:ext cx="6367930" cy="3979956"/>
          </a:xfrm>
          <a:prstGeom prst="rect">
            <a:avLst/>
          </a:prstGeom>
          <a:noFill/>
          <a:extLst>
            <a:ext uri="{909E8E84-426E-40DD-AFC4-6F175D3DCCD1}">
              <a14:hiddenFill xmlns:a14="http://schemas.microsoft.com/office/drawing/2010/main">
                <a:solidFill>
                  <a:srgbClr val="FFFFFF"/>
                </a:solidFill>
              </a14:hiddenFill>
            </a:ext>
          </a:extLst>
        </p:spPr>
      </p:pic>
      <p:sp>
        <p:nvSpPr>
          <p:cNvPr id="3" name="Subtitle 2">
            <a:extLst>
              <a:ext uri="{FF2B5EF4-FFF2-40B4-BE49-F238E27FC236}">
                <a16:creationId xmlns:a16="http://schemas.microsoft.com/office/drawing/2014/main" id="{1337CC5A-1A4E-9F9D-4FEC-0276706AF9AC}"/>
              </a:ext>
            </a:extLst>
          </p:cNvPr>
          <p:cNvSpPr txBox="1">
            <a:spLocks/>
          </p:cNvSpPr>
          <p:nvPr/>
        </p:nvSpPr>
        <p:spPr>
          <a:xfrm>
            <a:off x="331745" y="511793"/>
            <a:ext cx="7326988" cy="223243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3200" dirty="0">
                <a:latin typeface="Arial Narrow" panose="020B0606020202030204" pitchFamily="34" charset="0"/>
              </a:rPr>
              <a:t>With nine rookies, it represents the most ever on a year-end list. This past season, Mac Jones, Justin Fields, </a:t>
            </a:r>
            <a:r>
              <a:rPr lang="en-US" sz="3200" dirty="0" err="1">
                <a:latin typeface="Arial Narrow" panose="020B0606020202030204" pitchFamily="34" charset="0"/>
              </a:rPr>
              <a:t>Ja’Marr</a:t>
            </a:r>
            <a:r>
              <a:rPr lang="en-US" sz="3200" dirty="0">
                <a:latin typeface="Arial Narrow" panose="020B0606020202030204" pitchFamily="34" charset="0"/>
              </a:rPr>
              <a:t> Chase, Najee Harris, Micah Parsons, Trevor Lawrence, </a:t>
            </a:r>
            <a:r>
              <a:rPr lang="en-US" sz="3200" dirty="0" err="1">
                <a:latin typeface="Arial Narrow" panose="020B0606020202030204" pitchFamily="34" charset="0"/>
              </a:rPr>
              <a:t>DeVonta</a:t>
            </a:r>
            <a:r>
              <a:rPr lang="en-US" sz="3200" dirty="0">
                <a:latin typeface="Arial Narrow" panose="020B0606020202030204" pitchFamily="34" charset="0"/>
              </a:rPr>
              <a:t> Smith, Trey Lance and Zach Wilson were the most popular rookies at retail.</a:t>
            </a:r>
          </a:p>
        </p:txBody>
      </p:sp>
    </p:spTree>
    <p:extLst>
      <p:ext uri="{BB962C8B-B14F-4D97-AF65-F5344CB8AC3E}">
        <p14:creationId xmlns:p14="http://schemas.microsoft.com/office/powerpoint/2010/main" val="28863790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9861139-F212-4731-A4D8-40030465CC84}"/>
              </a:ext>
            </a:extLst>
          </p:cNvPr>
          <p:cNvSpPr>
            <a:spLocks noGrp="1"/>
          </p:cNvSpPr>
          <p:nvPr>
            <p:ph type="subTitle" idx="1"/>
          </p:nvPr>
        </p:nvSpPr>
        <p:spPr>
          <a:xfrm>
            <a:off x="309064" y="545815"/>
            <a:ext cx="5552517" cy="3435554"/>
          </a:xfrm>
        </p:spPr>
        <p:txBody>
          <a:bodyPr>
            <a:noAutofit/>
          </a:bodyPr>
          <a:lstStyle/>
          <a:p>
            <a:r>
              <a:rPr lang="en-US" sz="3200" dirty="0">
                <a:latin typeface="Arial Narrow" panose="020B0606020202030204" pitchFamily="34" charset="0"/>
              </a:rPr>
              <a:t>A record 12 players ascended from the last year’s “NFLPA Rising Stars” list to the year-end Top 50 Players list – Trevor Lawrence, Justin Fields, Zach Wilson, Trey Lance, </a:t>
            </a:r>
            <a:r>
              <a:rPr lang="en-US" sz="3200" dirty="0" err="1">
                <a:latin typeface="Arial Narrow" panose="020B0606020202030204" pitchFamily="34" charset="0"/>
              </a:rPr>
              <a:t>Ja’Marr</a:t>
            </a:r>
            <a:r>
              <a:rPr lang="en-US" sz="3200" dirty="0">
                <a:latin typeface="Arial Narrow" panose="020B0606020202030204" pitchFamily="34" charset="0"/>
              </a:rPr>
              <a:t> Chase, </a:t>
            </a:r>
            <a:r>
              <a:rPr lang="en-US" sz="3200" dirty="0" err="1">
                <a:latin typeface="Arial Narrow" panose="020B0606020202030204" pitchFamily="34" charset="0"/>
              </a:rPr>
              <a:t>DeVonta</a:t>
            </a:r>
            <a:r>
              <a:rPr lang="en-US" sz="3200" dirty="0">
                <a:latin typeface="Arial Narrow" panose="020B0606020202030204" pitchFamily="34" charset="0"/>
              </a:rPr>
              <a:t> Smith, Najee Harris, Mac Jones, Jalen Hurts, Justin Jefferson, Jonathan Taylor and Darren Waller.</a:t>
            </a:r>
          </a:p>
        </p:txBody>
      </p:sp>
      <p:sp>
        <p:nvSpPr>
          <p:cNvPr id="4" name="Rectangle 3">
            <a:extLst>
              <a:ext uri="{FF2B5EF4-FFF2-40B4-BE49-F238E27FC236}">
                <a16:creationId xmlns:a16="http://schemas.microsoft.com/office/drawing/2014/main" id="{6D1E4B73-55E4-437C-A23C-850F86A556D8}"/>
              </a:ext>
            </a:extLst>
          </p:cNvPr>
          <p:cNvSpPr/>
          <p:nvPr/>
        </p:nvSpPr>
        <p:spPr>
          <a:xfrm>
            <a:off x="0" y="0"/>
            <a:ext cx="7112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62B315C-FD20-4498-AA5B-B9FB90C642C3}"/>
              </a:ext>
            </a:extLst>
          </p:cNvPr>
          <p:cNvSpPr/>
          <p:nvPr/>
        </p:nvSpPr>
        <p:spPr>
          <a:xfrm>
            <a:off x="12120880" y="0"/>
            <a:ext cx="7112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1209649A-FD90-4EF6-8A15-09F005A5A3D8}"/>
              </a:ext>
            </a:extLst>
          </p:cNvPr>
          <p:cNvSpPr/>
          <p:nvPr/>
        </p:nvSpPr>
        <p:spPr>
          <a:xfrm flipV="1">
            <a:off x="0" y="1106"/>
            <a:ext cx="12120880" cy="5367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811635E1-D504-430E-BB7F-67652AC9DE42}"/>
              </a:ext>
            </a:extLst>
          </p:cNvPr>
          <p:cNvSpPr/>
          <p:nvPr/>
        </p:nvSpPr>
        <p:spPr>
          <a:xfrm flipV="1">
            <a:off x="35560" y="6804328"/>
            <a:ext cx="12120880" cy="5367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7D3A36A8-D6BF-4F79-8937-EC78D45A68AF}"/>
              </a:ext>
            </a:extLst>
          </p:cNvPr>
          <p:cNvSpPr/>
          <p:nvPr/>
        </p:nvSpPr>
        <p:spPr>
          <a:xfrm>
            <a:off x="71120" y="5732891"/>
            <a:ext cx="12049760" cy="37371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highlight>
                <a:srgbClr val="FF0000"/>
              </a:highlight>
            </a:endParaRPr>
          </a:p>
        </p:txBody>
      </p:sp>
      <p:pic>
        <p:nvPicPr>
          <p:cNvPr id="8" name="Picture 7">
            <a:extLst>
              <a:ext uri="{FF2B5EF4-FFF2-40B4-BE49-F238E27FC236}">
                <a16:creationId xmlns:a16="http://schemas.microsoft.com/office/drawing/2014/main" id="{75D7A541-A8AA-4464-83B1-63FCF525781F}"/>
              </a:ext>
            </a:extLst>
          </p:cNvPr>
          <p:cNvPicPr>
            <a:picLocks noChangeAspect="1"/>
          </p:cNvPicPr>
          <p:nvPr/>
        </p:nvPicPr>
        <p:blipFill>
          <a:blip r:embed="rId2"/>
          <a:stretch>
            <a:fillRect/>
          </a:stretch>
        </p:blipFill>
        <p:spPr>
          <a:xfrm>
            <a:off x="309064" y="4732766"/>
            <a:ext cx="3686175" cy="2000250"/>
          </a:xfrm>
          <a:prstGeom prst="rect">
            <a:avLst/>
          </a:prstGeom>
        </p:spPr>
      </p:pic>
      <p:pic>
        <p:nvPicPr>
          <p:cNvPr id="3074" name="Picture 2" descr="Indianapolis Colts - Football Guy - Jonathan Taylor / L/XL (sz 9-13)">
            <a:extLst>
              <a:ext uri="{FF2B5EF4-FFF2-40B4-BE49-F238E27FC236}">
                <a16:creationId xmlns:a16="http://schemas.microsoft.com/office/drawing/2014/main" id="{D7B0D10C-264F-DBFC-CC6B-9A54898791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30420" y="340595"/>
            <a:ext cx="5106478" cy="51064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19607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D1E4B73-55E4-437C-A23C-850F86A556D8}"/>
              </a:ext>
            </a:extLst>
          </p:cNvPr>
          <p:cNvSpPr/>
          <p:nvPr/>
        </p:nvSpPr>
        <p:spPr>
          <a:xfrm>
            <a:off x="0" y="0"/>
            <a:ext cx="7112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62B315C-FD20-4498-AA5B-B9FB90C642C3}"/>
              </a:ext>
            </a:extLst>
          </p:cNvPr>
          <p:cNvSpPr/>
          <p:nvPr/>
        </p:nvSpPr>
        <p:spPr>
          <a:xfrm>
            <a:off x="12120880" y="0"/>
            <a:ext cx="7112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1209649A-FD90-4EF6-8A15-09F005A5A3D8}"/>
              </a:ext>
            </a:extLst>
          </p:cNvPr>
          <p:cNvSpPr/>
          <p:nvPr/>
        </p:nvSpPr>
        <p:spPr>
          <a:xfrm flipV="1">
            <a:off x="0" y="1106"/>
            <a:ext cx="12120880" cy="5367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811635E1-D504-430E-BB7F-67652AC9DE42}"/>
              </a:ext>
            </a:extLst>
          </p:cNvPr>
          <p:cNvSpPr/>
          <p:nvPr/>
        </p:nvSpPr>
        <p:spPr>
          <a:xfrm flipV="1">
            <a:off x="35560" y="6804328"/>
            <a:ext cx="12120880" cy="5367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7D3A36A8-D6BF-4F79-8937-EC78D45A68AF}"/>
              </a:ext>
            </a:extLst>
          </p:cNvPr>
          <p:cNvSpPr/>
          <p:nvPr/>
        </p:nvSpPr>
        <p:spPr>
          <a:xfrm>
            <a:off x="71120" y="5732891"/>
            <a:ext cx="12049760" cy="37371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highlight>
                <a:srgbClr val="FF0000"/>
              </a:highlight>
            </a:endParaRPr>
          </a:p>
        </p:txBody>
      </p:sp>
      <p:pic>
        <p:nvPicPr>
          <p:cNvPr id="8" name="Picture 7">
            <a:extLst>
              <a:ext uri="{FF2B5EF4-FFF2-40B4-BE49-F238E27FC236}">
                <a16:creationId xmlns:a16="http://schemas.microsoft.com/office/drawing/2014/main" id="{75D7A541-A8AA-4464-83B1-63FCF525781F}"/>
              </a:ext>
            </a:extLst>
          </p:cNvPr>
          <p:cNvPicPr>
            <a:picLocks noChangeAspect="1"/>
          </p:cNvPicPr>
          <p:nvPr/>
        </p:nvPicPr>
        <p:blipFill>
          <a:blip r:embed="rId2"/>
          <a:stretch>
            <a:fillRect/>
          </a:stretch>
        </p:blipFill>
        <p:spPr>
          <a:xfrm>
            <a:off x="309064" y="4732766"/>
            <a:ext cx="3686175" cy="2000250"/>
          </a:xfrm>
          <a:prstGeom prst="rect">
            <a:avLst/>
          </a:prstGeom>
        </p:spPr>
      </p:pic>
      <p:sp>
        <p:nvSpPr>
          <p:cNvPr id="13" name="Subtitle 2">
            <a:extLst>
              <a:ext uri="{FF2B5EF4-FFF2-40B4-BE49-F238E27FC236}">
                <a16:creationId xmlns:a16="http://schemas.microsoft.com/office/drawing/2014/main" id="{2F131562-2879-1246-83C9-263565DFFAD9}"/>
              </a:ext>
            </a:extLst>
          </p:cNvPr>
          <p:cNvSpPr txBox="1">
            <a:spLocks/>
          </p:cNvSpPr>
          <p:nvPr/>
        </p:nvSpPr>
        <p:spPr>
          <a:xfrm>
            <a:off x="309063" y="548074"/>
            <a:ext cx="5786937" cy="320835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3200" dirty="0">
                <a:latin typeface="Arial Narrow" panose="020B0606020202030204" pitchFamily="34" charset="0"/>
              </a:rPr>
              <a:t>Jonathan Taylor and Deebo Samuel made their debut on any Top 50 sales list at No. 40 and No. 43, respectively. At No. 7, George Kittle finished as the highest ranked tight end on any NFLPA year-end list.</a:t>
            </a:r>
          </a:p>
        </p:txBody>
      </p:sp>
      <p:pic>
        <p:nvPicPr>
          <p:cNvPr id="4098" name="Picture 2" descr="George Kittle San Francisco 49ers ISlide Tonal Pop Slide Sandals - White">
            <a:extLst>
              <a:ext uri="{FF2B5EF4-FFF2-40B4-BE49-F238E27FC236}">
                <a16:creationId xmlns:a16="http://schemas.microsoft.com/office/drawing/2014/main" id="{52FE9AE0-0C5C-E67B-9BF2-C0CA3EB5414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90697" y="340595"/>
            <a:ext cx="5106478" cy="51064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65158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9861139-F212-4731-A4D8-40030465CC84}"/>
              </a:ext>
            </a:extLst>
          </p:cNvPr>
          <p:cNvSpPr>
            <a:spLocks noGrp="1"/>
          </p:cNvSpPr>
          <p:nvPr>
            <p:ph type="subTitle" idx="1"/>
          </p:nvPr>
        </p:nvSpPr>
        <p:spPr>
          <a:xfrm>
            <a:off x="623866" y="490090"/>
            <a:ext cx="5224551" cy="4064019"/>
          </a:xfrm>
        </p:spPr>
        <p:txBody>
          <a:bodyPr>
            <a:normAutofit/>
          </a:bodyPr>
          <a:lstStyle/>
          <a:p>
            <a:r>
              <a:rPr lang="en-US" sz="3200" dirty="0">
                <a:latin typeface="Arial Narrow" panose="020B0606020202030204" pitchFamily="34" charset="0"/>
              </a:rPr>
              <a:t>Patrick </a:t>
            </a:r>
            <a:r>
              <a:rPr lang="en-US" sz="3200" dirty="0" err="1">
                <a:latin typeface="Arial Narrow" panose="020B0606020202030204" pitchFamily="34" charset="0"/>
              </a:rPr>
              <a:t>Mahomes</a:t>
            </a:r>
            <a:r>
              <a:rPr lang="en-US" sz="3200" dirty="0">
                <a:latin typeface="Arial Narrow" panose="020B0606020202030204" pitchFamily="34" charset="0"/>
              </a:rPr>
              <a:t>, Tom Brady, Russell Wilson, Ezekiel Elliott and Odell Beckham Jr. (out of top 50) topped all sales of Funko Pop vinyl collectibles at year end.</a:t>
            </a:r>
          </a:p>
        </p:txBody>
      </p:sp>
      <p:sp>
        <p:nvSpPr>
          <p:cNvPr id="4" name="Rectangle 3">
            <a:extLst>
              <a:ext uri="{FF2B5EF4-FFF2-40B4-BE49-F238E27FC236}">
                <a16:creationId xmlns:a16="http://schemas.microsoft.com/office/drawing/2014/main" id="{6D1E4B73-55E4-437C-A23C-850F86A556D8}"/>
              </a:ext>
            </a:extLst>
          </p:cNvPr>
          <p:cNvSpPr/>
          <p:nvPr/>
        </p:nvSpPr>
        <p:spPr>
          <a:xfrm>
            <a:off x="0" y="0"/>
            <a:ext cx="7112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62B315C-FD20-4498-AA5B-B9FB90C642C3}"/>
              </a:ext>
            </a:extLst>
          </p:cNvPr>
          <p:cNvSpPr/>
          <p:nvPr/>
        </p:nvSpPr>
        <p:spPr>
          <a:xfrm>
            <a:off x="12120880" y="0"/>
            <a:ext cx="7112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1209649A-FD90-4EF6-8A15-09F005A5A3D8}"/>
              </a:ext>
            </a:extLst>
          </p:cNvPr>
          <p:cNvSpPr/>
          <p:nvPr/>
        </p:nvSpPr>
        <p:spPr>
          <a:xfrm flipV="1">
            <a:off x="0" y="1106"/>
            <a:ext cx="12120880" cy="5367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811635E1-D504-430E-BB7F-67652AC9DE42}"/>
              </a:ext>
            </a:extLst>
          </p:cNvPr>
          <p:cNvSpPr/>
          <p:nvPr/>
        </p:nvSpPr>
        <p:spPr>
          <a:xfrm flipV="1">
            <a:off x="35560" y="6804328"/>
            <a:ext cx="12120880" cy="5367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7D3A36A8-D6BF-4F79-8937-EC78D45A68AF}"/>
              </a:ext>
            </a:extLst>
          </p:cNvPr>
          <p:cNvSpPr/>
          <p:nvPr/>
        </p:nvSpPr>
        <p:spPr>
          <a:xfrm>
            <a:off x="71120" y="5732891"/>
            <a:ext cx="12049760" cy="37371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highlight>
                <a:srgbClr val="FF0000"/>
              </a:highlight>
            </a:endParaRPr>
          </a:p>
        </p:txBody>
      </p:sp>
      <p:pic>
        <p:nvPicPr>
          <p:cNvPr id="8" name="Picture 7">
            <a:extLst>
              <a:ext uri="{FF2B5EF4-FFF2-40B4-BE49-F238E27FC236}">
                <a16:creationId xmlns:a16="http://schemas.microsoft.com/office/drawing/2014/main" id="{75D7A541-A8AA-4464-83B1-63FCF525781F}"/>
              </a:ext>
            </a:extLst>
          </p:cNvPr>
          <p:cNvPicPr>
            <a:picLocks noChangeAspect="1"/>
          </p:cNvPicPr>
          <p:nvPr/>
        </p:nvPicPr>
        <p:blipFill>
          <a:blip r:embed="rId2"/>
          <a:stretch>
            <a:fillRect/>
          </a:stretch>
        </p:blipFill>
        <p:spPr>
          <a:xfrm>
            <a:off x="309064" y="4732766"/>
            <a:ext cx="3686175" cy="2000250"/>
          </a:xfrm>
          <a:prstGeom prst="rect">
            <a:avLst/>
          </a:prstGeom>
        </p:spPr>
      </p:pic>
      <p:pic>
        <p:nvPicPr>
          <p:cNvPr id="5122" name="Picture 2" descr="Funko POP NFL: Cowboys- Ezekiel Elliott (Away) - Walmart.com">
            <a:extLst>
              <a:ext uri="{FF2B5EF4-FFF2-40B4-BE49-F238E27FC236}">
                <a16:creationId xmlns:a16="http://schemas.microsoft.com/office/drawing/2014/main" id="{76DF4103-BC87-0F76-9157-AE68ED6729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59538" y="348863"/>
            <a:ext cx="5035166" cy="50351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87751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9861139-F212-4731-A4D8-40030465CC84}"/>
              </a:ext>
            </a:extLst>
          </p:cNvPr>
          <p:cNvSpPr>
            <a:spLocks noGrp="1"/>
          </p:cNvSpPr>
          <p:nvPr>
            <p:ph type="subTitle" idx="1"/>
          </p:nvPr>
        </p:nvSpPr>
        <p:spPr>
          <a:xfrm>
            <a:off x="309064" y="751397"/>
            <a:ext cx="5594880" cy="2944236"/>
          </a:xfrm>
        </p:spPr>
        <p:txBody>
          <a:bodyPr>
            <a:normAutofit/>
          </a:bodyPr>
          <a:lstStyle/>
          <a:p>
            <a:r>
              <a:rPr lang="en-US" sz="3200" dirty="0">
                <a:latin typeface="Arial Narrow" panose="020B0606020202030204" pitchFamily="34" charset="0"/>
              </a:rPr>
              <a:t>More fans bought FOCO bobbleheads featuring Patrick </a:t>
            </a:r>
            <a:r>
              <a:rPr lang="en-US" sz="3200" dirty="0" err="1">
                <a:latin typeface="Arial Narrow" panose="020B0606020202030204" pitchFamily="34" charset="0"/>
              </a:rPr>
              <a:t>Mahomes</a:t>
            </a:r>
            <a:r>
              <a:rPr lang="en-US" sz="3200" dirty="0">
                <a:latin typeface="Arial Narrow" panose="020B0606020202030204" pitchFamily="34" charset="0"/>
              </a:rPr>
              <a:t>, Tom Brady, Joe Burrow, Aaron Rodgers and Ezekiel Elliott than any other players.</a:t>
            </a:r>
          </a:p>
        </p:txBody>
      </p:sp>
      <p:sp>
        <p:nvSpPr>
          <p:cNvPr id="4" name="Rectangle 3">
            <a:extLst>
              <a:ext uri="{FF2B5EF4-FFF2-40B4-BE49-F238E27FC236}">
                <a16:creationId xmlns:a16="http://schemas.microsoft.com/office/drawing/2014/main" id="{6D1E4B73-55E4-437C-A23C-850F86A556D8}"/>
              </a:ext>
            </a:extLst>
          </p:cNvPr>
          <p:cNvSpPr/>
          <p:nvPr/>
        </p:nvSpPr>
        <p:spPr>
          <a:xfrm>
            <a:off x="0" y="0"/>
            <a:ext cx="7112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62B315C-FD20-4498-AA5B-B9FB90C642C3}"/>
              </a:ext>
            </a:extLst>
          </p:cNvPr>
          <p:cNvSpPr/>
          <p:nvPr/>
        </p:nvSpPr>
        <p:spPr>
          <a:xfrm>
            <a:off x="12120880" y="0"/>
            <a:ext cx="7112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1209649A-FD90-4EF6-8A15-09F005A5A3D8}"/>
              </a:ext>
            </a:extLst>
          </p:cNvPr>
          <p:cNvSpPr/>
          <p:nvPr/>
        </p:nvSpPr>
        <p:spPr>
          <a:xfrm flipV="1">
            <a:off x="0" y="1106"/>
            <a:ext cx="12120880" cy="5367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811635E1-D504-430E-BB7F-67652AC9DE42}"/>
              </a:ext>
            </a:extLst>
          </p:cNvPr>
          <p:cNvSpPr/>
          <p:nvPr/>
        </p:nvSpPr>
        <p:spPr>
          <a:xfrm flipV="1">
            <a:off x="35560" y="6804328"/>
            <a:ext cx="12120880" cy="5367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7D3A36A8-D6BF-4F79-8937-EC78D45A68AF}"/>
              </a:ext>
            </a:extLst>
          </p:cNvPr>
          <p:cNvSpPr/>
          <p:nvPr/>
        </p:nvSpPr>
        <p:spPr>
          <a:xfrm>
            <a:off x="71120" y="5732891"/>
            <a:ext cx="12049760" cy="37371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highlight>
                <a:srgbClr val="FF0000"/>
              </a:highlight>
            </a:endParaRPr>
          </a:p>
        </p:txBody>
      </p:sp>
      <p:pic>
        <p:nvPicPr>
          <p:cNvPr id="8" name="Picture 7">
            <a:extLst>
              <a:ext uri="{FF2B5EF4-FFF2-40B4-BE49-F238E27FC236}">
                <a16:creationId xmlns:a16="http://schemas.microsoft.com/office/drawing/2014/main" id="{75D7A541-A8AA-4464-83B1-63FCF525781F}"/>
              </a:ext>
            </a:extLst>
          </p:cNvPr>
          <p:cNvPicPr>
            <a:picLocks noChangeAspect="1"/>
          </p:cNvPicPr>
          <p:nvPr/>
        </p:nvPicPr>
        <p:blipFill>
          <a:blip r:embed="rId2"/>
          <a:stretch>
            <a:fillRect/>
          </a:stretch>
        </p:blipFill>
        <p:spPr>
          <a:xfrm>
            <a:off x="309064" y="4732766"/>
            <a:ext cx="3686175" cy="2000250"/>
          </a:xfrm>
          <a:prstGeom prst="rect">
            <a:avLst/>
          </a:prstGeom>
        </p:spPr>
      </p:pic>
      <p:pic>
        <p:nvPicPr>
          <p:cNvPr id="6146" name="Picture 2" descr="FOCO Joe Burrow Cincinnati Bengals Scoreboard Player Bobblehead">
            <a:extLst>
              <a:ext uri="{FF2B5EF4-FFF2-40B4-BE49-F238E27FC236}">
                <a16:creationId xmlns:a16="http://schemas.microsoft.com/office/drawing/2014/main" id="{36059246-3308-1059-A7FC-ABD585A494D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61906"/>
            <a:ext cx="5477223" cy="54772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86737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9861139-F212-4731-A4D8-40030465CC84}"/>
              </a:ext>
            </a:extLst>
          </p:cNvPr>
          <p:cNvSpPr>
            <a:spLocks noGrp="1"/>
          </p:cNvSpPr>
          <p:nvPr>
            <p:ph type="subTitle" idx="1"/>
          </p:nvPr>
        </p:nvSpPr>
        <p:spPr>
          <a:xfrm>
            <a:off x="299685" y="751397"/>
            <a:ext cx="5380290" cy="1655762"/>
          </a:xfrm>
        </p:spPr>
        <p:txBody>
          <a:bodyPr>
            <a:noAutofit/>
          </a:bodyPr>
          <a:lstStyle/>
          <a:p>
            <a:r>
              <a:rPr lang="en-US" sz="3200" dirty="0">
                <a:latin typeface="Arial Narrow" panose="020B0606020202030204" pitchFamily="34" charset="0"/>
              </a:rPr>
              <a:t>The top five bestselling reloadable credit cards from </a:t>
            </a:r>
            <a:r>
              <a:rPr lang="en-US" sz="3200" dirty="0" err="1">
                <a:latin typeface="Arial Narrow" panose="020B0606020202030204" pitchFamily="34" charset="0"/>
              </a:rPr>
              <a:t>CARD.com</a:t>
            </a:r>
            <a:r>
              <a:rPr lang="en-US" sz="3200" dirty="0">
                <a:latin typeface="Arial Narrow" panose="020B0606020202030204" pitchFamily="34" charset="0"/>
              </a:rPr>
              <a:t> featured Dak Prescott, Aaron Rodgers, Tom Brady, Patrick </a:t>
            </a:r>
            <a:r>
              <a:rPr lang="en-US" sz="3200" dirty="0" err="1">
                <a:latin typeface="Arial Narrow" panose="020B0606020202030204" pitchFamily="34" charset="0"/>
              </a:rPr>
              <a:t>Mahomes</a:t>
            </a:r>
            <a:r>
              <a:rPr lang="en-US" sz="3200" dirty="0">
                <a:latin typeface="Arial Narrow" panose="020B0606020202030204" pitchFamily="34" charset="0"/>
              </a:rPr>
              <a:t> and Lamar Jackson.</a:t>
            </a:r>
          </a:p>
        </p:txBody>
      </p:sp>
      <p:sp>
        <p:nvSpPr>
          <p:cNvPr id="4" name="Rectangle 3">
            <a:extLst>
              <a:ext uri="{FF2B5EF4-FFF2-40B4-BE49-F238E27FC236}">
                <a16:creationId xmlns:a16="http://schemas.microsoft.com/office/drawing/2014/main" id="{6D1E4B73-55E4-437C-A23C-850F86A556D8}"/>
              </a:ext>
            </a:extLst>
          </p:cNvPr>
          <p:cNvSpPr/>
          <p:nvPr/>
        </p:nvSpPr>
        <p:spPr>
          <a:xfrm>
            <a:off x="0" y="0"/>
            <a:ext cx="7112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C62B315C-FD20-4498-AA5B-B9FB90C642C3}"/>
              </a:ext>
            </a:extLst>
          </p:cNvPr>
          <p:cNvSpPr/>
          <p:nvPr/>
        </p:nvSpPr>
        <p:spPr>
          <a:xfrm>
            <a:off x="12120880" y="0"/>
            <a:ext cx="7112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1209649A-FD90-4EF6-8A15-09F005A5A3D8}"/>
              </a:ext>
            </a:extLst>
          </p:cNvPr>
          <p:cNvSpPr/>
          <p:nvPr/>
        </p:nvSpPr>
        <p:spPr>
          <a:xfrm flipV="1">
            <a:off x="0" y="1106"/>
            <a:ext cx="12120880" cy="5367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811635E1-D504-430E-BB7F-67652AC9DE42}"/>
              </a:ext>
            </a:extLst>
          </p:cNvPr>
          <p:cNvSpPr/>
          <p:nvPr/>
        </p:nvSpPr>
        <p:spPr>
          <a:xfrm flipV="1">
            <a:off x="35560" y="6804328"/>
            <a:ext cx="12120880" cy="5367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Rectangle 1">
            <a:extLst>
              <a:ext uri="{FF2B5EF4-FFF2-40B4-BE49-F238E27FC236}">
                <a16:creationId xmlns:a16="http://schemas.microsoft.com/office/drawing/2014/main" id="{7D3A36A8-D6BF-4F79-8937-EC78D45A68AF}"/>
              </a:ext>
            </a:extLst>
          </p:cNvPr>
          <p:cNvSpPr/>
          <p:nvPr/>
        </p:nvSpPr>
        <p:spPr>
          <a:xfrm>
            <a:off x="71120" y="5732891"/>
            <a:ext cx="12049760" cy="37371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highlight>
                <a:srgbClr val="FF0000"/>
              </a:highlight>
              <a:uLnTx/>
              <a:uFillTx/>
              <a:latin typeface="Calibri" panose="020F0502020204030204"/>
              <a:ea typeface="+mn-ea"/>
              <a:cs typeface="+mn-cs"/>
            </a:endParaRPr>
          </a:p>
        </p:txBody>
      </p:sp>
      <p:pic>
        <p:nvPicPr>
          <p:cNvPr id="8" name="Picture 7">
            <a:extLst>
              <a:ext uri="{FF2B5EF4-FFF2-40B4-BE49-F238E27FC236}">
                <a16:creationId xmlns:a16="http://schemas.microsoft.com/office/drawing/2014/main" id="{75D7A541-A8AA-4464-83B1-63FCF525781F}"/>
              </a:ext>
            </a:extLst>
          </p:cNvPr>
          <p:cNvPicPr>
            <a:picLocks noChangeAspect="1"/>
          </p:cNvPicPr>
          <p:nvPr/>
        </p:nvPicPr>
        <p:blipFill>
          <a:blip r:embed="rId2"/>
          <a:stretch>
            <a:fillRect/>
          </a:stretch>
        </p:blipFill>
        <p:spPr>
          <a:xfrm>
            <a:off x="309064" y="4732766"/>
            <a:ext cx="3686175" cy="2000250"/>
          </a:xfrm>
          <a:prstGeom prst="rect">
            <a:avLst/>
          </a:prstGeom>
        </p:spPr>
      </p:pic>
      <p:pic>
        <p:nvPicPr>
          <p:cNvPr id="7170" name="Picture 2" descr="Aaron Rodgers Design CARD.com Visa® Prepaid Card | Prepaid visa card,  Virtual credit card, Visa debit card">
            <a:extLst>
              <a:ext uri="{FF2B5EF4-FFF2-40B4-BE49-F238E27FC236}">
                <a16:creationId xmlns:a16="http://schemas.microsoft.com/office/drawing/2014/main" id="{3755CACD-6E42-5012-F360-EB6A980907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3110" y="662608"/>
            <a:ext cx="3646596" cy="2290518"/>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Premium Mobile Bank Account | Lamar Jackson | Card.com">
            <a:extLst>
              <a:ext uri="{FF2B5EF4-FFF2-40B4-BE49-F238E27FC236}">
                <a16:creationId xmlns:a16="http://schemas.microsoft.com/office/drawing/2014/main" id="{83856B34-84BB-067B-713E-6C365061E95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63110" y="3024438"/>
            <a:ext cx="3646596" cy="23299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26091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9861139-F212-4731-A4D8-40030465CC84}"/>
              </a:ext>
            </a:extLst>
          </p:cNvPr>
          <p:cNvSpPr>
            <a:spLocks noGrp="1"/>
          </p:cNvSpPr>
          <p:nvPr>
            <p:ph type="subTitle" idx="1"/>
          </p:nvPr>
        </p:nvSpPr>
        <p:spPr>
          <a:xfrm>
            <a:off x="350624" y="751397"/>
            <a:ext cx="5301985" cy="2809381"/>
          </a:xfrm>
        </p:spPr>
        <p:txBody>
          <a:bodyPr>
            <a:normAutofit/>
          </a:bodyPr>
          <a:lstStyle/>
          <a:p>
            <a:r>
              <a:rPr lang="en-US" sz="3200" dirty="0">
                <a:latin typeface="Arial Narrow" panose="020B0606020202030204" pitchFamily="34" charset="0"/>
              </a:rPr>
              <a:t>Patrick </a:t>
            </a:r>
            <a:r>
              <a:rPr lang="en-US" sz="3200" dirty="0" err="1">
                <a:latin typeface="Arial Narrow" panose="020B0606020202030204" pitchFamily="34" charset="0"/>
              </a:rPr>
              <a:t>Mahomes</a:t>
            </a:r>
            <a:r>
              <a:rPr lang="en-US" sz="3200" dirty="0">
                <a:latin typeface="Arial Narrow" panose="020B0606020202030204" pitchFamily="34" charset="0"/>
              </a:rPr>
              <a:t> and Ben Roethlisberger sold the most rugs, pool cue balls and game chairs from new licensee Imperial International, followed by Tom Brady, Joe Burrow and Josh Allen.</a:t>
            </a:r>
          </a:p>
        </p:txBody>
      </p:sp>
      <p:sp>
        <p:nvSpPr>
          <p:cNvPr id="4" name="Rectangle 3">
            <a:extLst>
              <a:ext uri="{FF2B5EF4-FFF2-40B4-BE49-F238E27FC236}">
                <a16:creationId xmlns:a16="http://schemas.microsoft.com/office/drawing/2014/main" id="{6D1E4B73-55E4-437C-A23C-850F86A556D8}"/>
              </a:ext>
            </a:extLst>
          </p:cNvPr>
          <p:cNvSpPr/>
          <p:nvPr/>
        </p:nvSpPr>
        <p:spPr>
          <a:xfrm>
            <a:off x="0" y="0"/>
            <a:ext cx="7112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C62B315C-FD20-4498-AA5B-B9FB90C642C3}"/>
              </a:ext>
            </a:extLst>
          </p:cNvPr>
          <p:cNvSpPr/>
          <p:nvPr/>
        </p:nvSpPr>
        <p:spPr>
          <a:xfrm>
            <a:off x="12120880" y="0"/>
            <a:ext cx="7112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1209649A-FD90-4EF6-8A15-09F005A5A3D8}"/>
              </a:ext>
            </a:extLst>
          </p:cNvPr>
          <p:cNvSpPr/>
          <p:nvPr/>
        </p:nvSpPr>
        <p:spPr>
          <a:xfrm flipV="1">
            <a:off x="0" y="1106"/>
            <a:ext cx="12120880" cy="5367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811635E1-D504-430E-BB7F-67652AC9DE42}"/>
              </a:ext>
            </a:extLst>
          </p:cNvPr>
          <p:cNvSpPr/>
          <p:nvPr/>
        </p:nvSpPr>
        <p:spPr>
          <a:xfrm flipV="1">
            <a:off x="35560" y="6804328"/>
            <a:ext cx="12120880" cy="5367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Rectangle 1">
            <a:extLst>
              <a:ext uri="{FF2B5EF4-FFF2-40B4-BE49-F238E27FC236}">
                <a16:creationId xmlns:a16="http://schemas.microsoft.com/office/drawing/2014/main" id="{7D3A36A8-D6BF-4F79-8937-EC78D45A68AF}"/>
              </a:ext>
            </a:extLst>
          </p:cNvPr>
          <p:cNvSpPr/>
          <p:nvPr/>
        </p:nvSpPr>
        <p:spPr>
          <a:xfrm>
            <a:off x="71120" y="5732891"/>
            <a:ext cx="12049760" cy="37371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highlight>
                <a:srgbClr val="FF0000"/>
              </a:highlight>
              <a:uLnTx/>
              <a:uFillTx/>
              <a:latin typeface="Calibri" panose="020F0502020204030204"/>
              <a:ea typeface="+mn-ea"/>
              <a:cs typeface="+mn-cs"/>
            </a:endParaRPr>
          </a:p>
        </p:txBody>
      </p:sp>
      <p:pic>
        <p:nvPicPr>
          <p:cNvPr id="8" name="Picture 7">
            <a:extLst>
              <a:ext uri="{FF2B5EF4-FFF2-40B4-BE49-F238E27FC236}">
                <a16:creationId xmlns:a16="http://schemas.microsoft.com/office/drawing/2014/main" id="{75D7A541-A8AA-4464-83B1-63FCF525781F}"/>
              </a:ext>
            </a:extLst>
          </p:cNvPr>
          <p:cNvPicPr>
            <a:picLocks noChangeAspect="1"/>
          </p:cNvPicPr>
          <p:nvPr/>
        </p:nvPicPr>
        <p:blipFill>
          <a:blip r:embed="rId2"/>
          <a:stretch>
            <a:fillRect/>
          </a:stretch>
        </p:blipFill>
        <p:spPr>
          <a:xfrm>
            <a:off x="309064" y="4732766"/>
            <a:ext cx="3686175" cy="2000250"/>
          </a:xfrm>
          <a:prstGeom prst="rect">
            <a:avLst/>
          </a:prstGeom>
        </p:spPr>
      </p:pic>
      <p:pic>
        <p:nvPicPr>
          <p:cNvPr id="8194" name="Picture 2" descr="Amazon.com : Imperial Josh Allen White Buffalo Bills Player Signature Cue  Ball : Sports &amp; Outdoors">
            <a:extLst>
              <a:ext uri="{FF2B5EF4-FFF2-40B4-BE49-F238E27FC236}">
                <a16:creationId xmlns:a16="http://schemas.microsoft.com/office/drawing/2014/main" id="{1D3C82F5-7703-0352-FC5D-F38D79C380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2547" y="601083"/>
            <a:ext cx="4262866" cy="42628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35859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D1E4B73-55E4-437C-A23C-850F86A556D8}"/>
              </a:ext>
            </a:extLst>
          </p:cNvPr>
          <p:cNvSpPr/>
          <p:nvPr/>
        </p:nvSpPr>
        <p:spPr>
          <a:xfrm>
            <a:off x="0" y="0"/>
            <a:ext cx="7112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62B315C-FD20-4498-AA5B-B9FB90C642C3}"/>
              </a:ext>
            </a:extLst>
          </p:cNvPr>
          <p:cNvSpPr/>
          <p:nvPr/>
        </p:nvSpPr>
        <p:spPr>
          <a:xfrm>
            <a:off x="12120880" y="0"/>
            <a:ext cx="7112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1209649A-FD90-4EF6-8A15-09F005A5A3D8}"/>
              </a:ext>
            </a:extLst>
          </p:cNvPr>
          <p:cNvSpPr/>
          <p:nvPr/>
        </p:nvSpPr>
        <p:spPr>
          <a:xfrm flipV="1">
            <a:off x="0" y="1106"/>
            <a:ext cx="12120880" cy="5367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811635E1-D504-430E-BB7F-67652AC9DE42}"/>
              </a:ext>
            </a:extLst>
          </p:cNvPr>
          <p:cNvSpPr/>
          <p:nvPr/>
        </p:nvSpPr>
        <p:spPr>
          <a:xfrm flipV="1">
            <a:off x="35560" y="6804328"/>
            <a:ext cx="12120880" cy="5367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ubtitle 2">
            <a:extLst>
              <a:ext uri="{FF2B5EF4-FFF2-40B4-BE49-F238E27FC236}">
                <a16:creationId xmlns:a16="http://schemas.microsoft.com/office/drawing/2014/main" id="{E0CD509E-77D5-4314-A41C-D92888E18F63}"/>
              </a:ext>
            </a:extLst>
          </p:cNvPr>
          <p:cNvSpPr txBox="1">
            <a:spLocks/>
          </p:cNvSpPr>
          <p:nvPr/>
        </p:nvSpPr>
        <p:spPr>
          <a:xfrm>
            <a:off x="796676" y="364974"/>
            <a:ext cx="10417824" cy="316121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6000" b="1" dirty="0">
                <a:latin typeface="Arial Narrow" panose="020B0606020202030204" pitchFamily="34" charset="0"/>
              </a:rPr>
              <a:t>NFLPA LICENSING</a:t>
            </a:r>
          </a:p>
          <a:p>
            <a:endParaRPr lang="en-US" sz="6000" b="1" dirty="0">
              <a:latin typeface="Arial Narrow" panose="020B0606020202030204" pitchFamily="34" charset="0"/>
            </a:endParaRPr>
          </a:p>
          <a:p>
            <a:r>
              <a:rPr lang="en-US" sz="6000" b="1" dirty="0">
                <a:latin typeface="Arial Narrow" panose="020B0606020202030204" pitchFamily="34" charset="0"/>
              </a:rPr>
              <a:t>DISCUSSION QUESTIONS</a:t>
            </a:r>
          </a:p>
          <a:p>
            <a:endParaRPr lang="en-US" sz="6000" b="1" dirty="0">
              <a:latin typeface="Arial Narrow" panose="020B0606020202030204" pitchFamily="34" charset="0"/>
            </a:endParaRPr>
          </a:p>
        </p:txBody>
      </p:sp>
      <p:sp>
        <p:nvSpPr>
          <p:cNvPr id="8" name="TextBox 7">
            <a:extLst>
              <a:ext uri="{FF2B5EF4-FFF2-40B4-BE49-F238E27FC236}">
                <a16:creationId xmlns:a16="http://schemas.microsoft.com/office/drawing/2014/main" id="{3F02D0B3-9B1D-EE4D-8B2C-D74600C31948}"/>
              </a:ext>
            </a:extLst>
          </p:cNvPr>
          <p:cNvSpPr txBox="1"/>
          <p:nvPr/>
        </p:nvSpPr>
        <p:spPr>
          <a:xfrm>
            <a:off x="725556" y="5325677"/>
            <a:ext cx="2941983" cy="246221"/>
          </a:xfrm>
          <a:prstGeom prst="rect">
            <a:avLst/>
          </a:prstGeom>
          <a:solidFill>
            <a:schemeClr val="tx1"/>
          </a:solidFill>
        </p:spPr>
        <p:txBody>
          <a:bodyPr wrap="square" rtlCol="0">
            <a:spAutoFit/>
          </a:bodyPr>
          <a:lstStyle/>
          <a:p>
            <a:r>
              <a:rPr lang="en-US" sz="1000" dirty="0">
                <a:solidFill>
                  <a:schemeClr val="bg1"/>
                </a:solidFill>
                <a:latin typeface="Arial" panose="020B0604020202020204" pitchFamily="34" charset="0"/>
                <a:cs typeface="Arial" panose="020B0604020202020204" pitchFamily="34" charset="0"/>
              </a:rPr>
              <a:t>Sales Period March 1 through February 28, 2021</a:t>
            </a:r>
          </a:p>
        </p:txBody>
      </p:sp>
      <p:sp>
        <p:nvSpPr>
          <p:cNvPr id="2" name="Rectangle 1">
            <a:extLst>
              <a:ext uri="{FF2B5EF4-FFF2-40B4-BE49-F238E27FC236}">
                <a16:creationId xmlns:a16="http://schemas.microsoft.com/office/drawing/2014/main" id="{BCF229DB-B255-B4D6-FBAA-6EB5697C6A03}"/>
              </a:ext>
            </a:extLst>
          </p:cNvPr>
          <p:cNvSpPr/>
          <p:nvPr/>
        </p:nvSpPr>
        <p:spPr>
          <a:xfrm>
            <a:off x="71120" y="5732891"/>
            <a:ext cx="12049760" cy="37371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highlight>
                <a:srgbClr val="FF0000"/>
              </a:highlight>
              <a:uLnTx/>
              <a:uFillTx/>
              <a:latin typeface="Calibri" panose="020F0502020204030204"/>
              <a:ea typeface="+mn-ea"/>
              <a:cs typeface="+mn-cs"/>
            </a:endParaRPr>
          </a:p>
        </p:txBody>
      </p:sp>
      <p:pic>
        <p:nvPicPr>
          <p:cNvPr id="3" name="Picture 2">
            <a:extLst>
              <a:ext uri="{FF2B5EF4-FFF2-40B4-BE49-F238E27FC236}">
                <a16:creationId xmlns:a16="http://schemas.microsoft.com/office/drawing/2014/main" id="{602936BA-52C8-FEFB-225F-B12BF8CA1213}"/>
              </a:ext>
            </a:extLst>
          </p:cNvPr>
          <p:cNvPicPr>
            <a:picLocks noChangeAspect="1"/>
          </p:cNvPicPr>
          <p:nvPr/>
        </p:nvPicPr>
        <p:blipFill>
          <a:blip r:embed="rId2"/>
          <a:stretch>
            <a:fillRect/>
          </a:stretch>
        </p:blipFill>
        <p:spPr>
          <a:xfrm>
            <a:off x="309064" y="4732766"/>
            <a:ext cx="3686175" cy="2000250"/>
          </a:xfrm>
          <a:prstGeom prst="rect">
            <a:avLst/>
          </a:prstGeom>
        </p:spPr>
      </p:pic>
      <p:pic>
        <p:nvPicPr>
          <p:cNvPr id="9218" name="Picture 2" descr="Imperial Patrick Mahomes Kansas City Chiefs 4' x 6' Players Homefield Area Rug">
            <a:extLst>
              <a:ext uri="{FF2B5EF4-FFF2-40B4-BE49-F238E27FC236}">
                <a16:creationId xmlns:a16="http://schemas.microsoft.com/office/drawing/2014/main" id="{AB5FDB3A-CE9D-AA83-353C-6B4F2477649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5652" b="15636"/>
          <a:stretch/>
        </p:blipFill>
        <p:spPr bwMode="auto">
          <a:xfrm>
            <a:off x="8901611" y="4720140"/>
            <a:ext cx="2981325" cy="2048531"/>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Tom Brady Players Round Area Rug">
            <a:extLst>
              <a:ext uri="{FF2B5EF4-FFF2-40B4-BE49-F238E27FC236}">
                <a16:creationId xmlns:a16="http://schemas.microsoft.com/office/drawing/2014/main" id="{C0D6E79C-5C97-8134-C780-A4C1ECE6C543}"/>
              </a:ext>
            </a:extLst>
          </p:cNvPr>
          <p:cNvPicPr>
            <a:picLocks noChangeAspect="1" noChangeArrowheads="1"/>
          </p:cNvPicPr>
          <p:nvPr/>
        </p:nvPicPr>
        <p:blipFill>
          <a:blip r:embed="rId4">
            <a:clrChange>
              <a:clrFrom>
                <a:srgbClr val="FFFFFF"/>
              </a:clrFrom>
              <a:clrTo>
                <a:srgbClr val="FFFFFF">
                  <a:alpha val="0"/>
                </a:srgbClr>
              </a:clrTo>
            </a:clrChange>
            <a:alphaModFix/>
            <a:extLst>
              <a:ext uri="{28A0092B-C50C-407E-A947-70E740481C1C}">
                <a14:useLocalDpi xmlns:a14="http://schemas.microsoft.com/office/drawing/2010/main" val="0"/>
              </a:ext>
            </a:extLst>
          </a:blip>
          <a:srcRect/>
          <a:stretch>
            <a:fillRect/>
          </a:stretch>
        </p:blipFill>
        <p:spPr bwMode="auto">
          <a:xfrm>
            <a:off x="5191742" y="4376056"/>
            <a:ext cx="2567878" cy="25678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16706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9861139-F212-4731-A4D8-40030465CC84}"/>
              </a:ext>
            </a:extLst>
          </p:cNvPr>
          <p:cNvSpPr>
            <a:spLocks noGrp="1"/>
          </p:cNvSpPr>
          <p:nvPr>
            <p:ph type="subTitle" idx="1"/>
          </p:nvPr>
        </p:nvSpPr>
        <p:spPr>
          <a:xfrm>
            <a:off x="475602" y="674965"/>
            <a:ext cx="10686695" cy="1655762"/>
          </a:xfrm>
        </p:spPr>
        <p:txBody>
          <a:bodyPr>
            <a:noAutofit/>
          </a:bodyPr>
          <a:lstStyle/>
          <a:p>
            <a:pPr algn="l"/>
            <a:r>
              <a:rPr lang="en-US" sz="3600" b="1" dirty="0">
                <a:latin typeface="Arial Narrow" panose="020B0606020202030204" pitchFamily="34" charset="0"/>
              </a:rPr>
              <a:t>Licensing</a:t>
            </a:r>
            <a:r>
              <a:rPr lang="en-US" sz="3600" dirty="0">
                <a:latin typeface="Arial Narrow" panose="020B0606020202030204" pitchFamily="34" charset="0"/>
              </a:rPr>
              <a:t> refers to an agreement which gives a company the right to use another’s brand name, patent, or other intellectual property for a royalty or fee</a:t>
            </a:r>
          </a:p>
        </p:txBody>
      </p:sp>
      <p:sp>
        <p:nvSpPr>
          <p:cNvPr id="4" name="Rectangle 3">
            <a:extLst>
              <a:ext uri="{FF2B5EF4-FFF2-40B4-BE49-F238E27FC236}">
                <a16:creationId xmlns:a16="http://schemas.microsoft.com/office/drawing/2014/main" id="{6D1E4B73-55E4-437C-A23C-850F86A556D8}"/>
              </a:ext>
            </a:extLst>
          </p:cNvPr>
          <p:cNvSpPr/>
          <p:nvPr/>
        </p:nvSpPr>
        <p:spPr>
          <a:xfrm>
            <a:off x="0" y="0"/>
            <a:ext cx="7112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62B315C-FD20-4498-AA5B-B9FB90C642C3}"/>
              </a:ext>
            </a:extLst>
          </p:cNvPr>
          <p:cNvSpPr/>
          <p:nvPr/>
        </p:nvSpPr>
        <p:spPr>
          <a:xfrm>
            <a:off x="12120880" y="0"/>
            <a:ext cx="7112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1209649A-FD90-4EF6-8A15-09F005A5A3D8}"/>
              </a:ext>
            </a:extLst>
          </p:cNvPr>
          <p:cNvSpPr/>
          <p:nvPr/>
        </p:nvSpPr>
        <p:spPr>
          <a:xfrm flipV="1">
            <a:off x="0" y="1106"/>
            <a:ext cx="12120880" cy="5367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811635E1-D504-430E-BB7F-67652AC9DE42}"/>
              </a:ext>
            </a:extLst>
          </p:cNvPr>
          <p:cNvSpPr/>
          <p:nvPr/>
        </p:nvSpPr>
        <p:spPr>
          <a:xfrm flipV="1">
            <a:off x="35560" y="6804328"/>
            <a:ext cx="12120880" cy="5367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7D3A36A8-D6BF-4F79-8937-EC78D45A68AF}"/>
              </a:ext>
            </a:extLst>
          </p:cNvPr>
          <p:cNvSpPr/>
          <p:nvPr/>
        </p:nvSpPr>
        <p:spPr>
          <a:xfrm>
            <a:off x="71120" y="5732891"/>
            <a:ext cx="12049760" cy="37371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highlight>
                <a:srgbClr val="FF0000"/>
              </a:highlight>
            </a:endParaRPr>
          </a:p>
        </p:txBody>
      </p:sp>
      <p:pic>
        <p:nvPicPr>
          <p:cNvPr id="1026" name="Picture 2" descr="Licensing | NFLPA">
            <a:extLst>
              <a:ext uri="{FF2B5EF4-FFF2-40B4-BE49-F238E27FC236}">
                <a16:creationId xmlns:a16="http://schemas.microsoft.com/office/drawing/2014/main" id="{7289D519-6B94-41E0-AAE8-5C01D47AF18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5602" y="4395246"/>
            <a:ext cx="3924120" cy="220731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F0BEC538-019A-A092-AD69-FD24334C3613}"/>
              </a:ext>
            </a:extLst>
          </p:cNvPr>
          <p:cNvSpPr txBox="1"/>
          <p:nvPr/>
        </p:nvSpPr>
        <p:spPr>
          <a:xfrm>
            <a:off x="9183507" y="6370407"/>
            <a:ext cx="3143566" cy="307777"/>
          </a:xfrm>
          <a:prstGeom prst="rect">
            <a:avLst/>
          </a:prstGeom>
          <a:noFill/>
        </p:spPr>
        <p:txBody>
          <a:bodyPr wrap="square">
            <a:spAutoFit/>
          </a:bodyPr>
          <a:lstStyle/>
          <a:p>
            <a:r>
              <a:rPr lang="en-US" sz="1400" dirty="0">
                <a:latin typeface="Arial Narrow" panose="020B0606020202030204" pitchFamily="34" charset="0"/>
              </a:rPr>
              <a:t>www.sportscareerconsulting.com</a:t>
            </a:r>
            <a:endParaRPr lang="en-US" sz="1400" dirty="0"/>
          </a:p>
        </p:txBody>
      </p:sp>
      <p:pic>
        <p:nvPicPr>
          <p:cNvPr id="8" name="Picture 7" descr="A close-up of a spoon&#10;&#10;Description automatically generated with medium confidence">
            <a:extLst>
              <a:ext uri="{FF2B5EF4-FFF2-40B4-BE49-F238E27FC236}">
                <a16:creationId xmlns:a16="http://schemas.microsoft.com/office/drawing/2014/main" id="{3579EE7E-1307-F60A-173A-D78FEE926D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63068" y="6336028"/>
            <a:ext cx="357060" cy="376536"/>
          </a:xfrm>
          <a:prstGeom prst="rect">
            <a:avLst/>
          </a:prstGeom>
        </p:spPr>
      </p:pic>
    </p:spTree>
    <p:extLst>
      <p:ext uri="{BB962C8B-B14F-4D97-AF65-F5344CB8AC3E}">
        <p14:creationId xmlns:p14="http://schemas.microsoft.com/office/powerpoint/2010/main" val="24326000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9861139-F212-4731-A4D8-40030465CC84}"/>
              </a:ext>
            </a:extLst>
          </p:cNvPr>
          <p:cNvSpPr>
            <a:spLocks noGrp="1"/>
          </p:cNvSpPr>
          <p:nvPr>
            <p:ph type="subTitle" idx="1"/>
          </p:nvPr>
        </p:nvSpPr>
        <p:spPr>
          <a:xfrm>
            <a:off x="405516" y="1259449"/>
            <a:ext cx="11380967" cy="3704224"/>
          </a:xfrm>
        </p:spPr>
        <p:txBody>
          <a:bodyPr>
            <a:normAutofit lnSpcReduction="10000"/>
          </a:bodyPr>
          <a:lstStyle/>
          <a:p>
            <a:pPr marL="457200" indent="-457200" algn="l">
              <a:buAutoNum type="arabicParenR"/>
            </a:pPr>
            <a:r>
              <a:rPr lang="en-US" sz="2800" dirty="0">
                <a:latin typeface="Arial Narrow" panose="020B0606020202030204" pitchFamily="34" charset="0"/>
              </a:rPr>
              <a:t>What is licensing?</a:t>
            </a:r>
          </a:p>
          <a:p>
            <a:pPr marL="457200" indent="-457200" algn="l">
              <a:buAutoNum type="arabicParenR"/>
            </a:pPr>
            <a:endParaRPr lang="en-US" sz="2800" dirty="0">
              <a:latin typeface="Arial Narrow" panose="020B0606020202030204" pitchFamily="34" charset="0"/>
            </a:endParaRPr>
          </a:p>
          <a:p>
            <a:pPr marL="457200" indent="-457200" algn="l">
              <a:buAutoNum type="arabicParenR"/>
            </a:pPr>
            <a:r>
              <a:rPr lang="en-US" sz="2800" dirty="0">
                <a:latin typeface="Arial Narrow" panose="020B0606020202030204" pitchFamily="34" charset="0"/>
              </a:rPr>
              <a:t>What is the difference between the NFLPA and NFL?</a:t>
            </a:r>
          </a:p>
          <a:p>
            <a:pPr marL="457200" indent="-457200" algn="l">
              <a:buAutoNum type="arabicParenR"/>
            </a:pPr>
            <a:endParaRPr lang="en-US" sz="2800" dirty="0">
              <a:latin typeface="Arial Narrow" panose="020B0606020202030204" pitchFamily="34" charset="0"/>
            </a:endParaRPr>
          </a:p>
          <a:p>
            <a:pPr marL="457200" indent="-457200" algn="l">
              <a:buAutoNum type="arabicParenR"/>
            </a:pPr>
            <a:r>
              <a:rPr lang="en-US" sz="2800" dirty="0">
                <a:latin typeface="Arial Narrow" panose="020B0606020202030204" pitchFamily="34" charset="0"/>
              </a:rPr>
              <a:t>If Funko Pop makes a product featuring a popular NFL player, are they the licensee or licensor?</a:t>
            </a:r>
          </a:p>
          <a:p>
            <a:pPr marL="457200" indent="-457200" algn="l">
              <a:buAutoNum type="arabicParenR"/>
            </a:pPr>
            <a:endParaRPr lang="en-US" sz="2800" dirty="0">
              <a:latin typeface="Arial Narrow" panose="020B0606020202030204" pitchFamily="34" charset="0"/>
            </a:endParaRPr>
          </a:p>
          <a:p>
            <a:pPr marL="457200" indent="-457200" algn="l">
              <a:buAutoNum type="arabicParenR"/>
            </a:pPr>
            <a:r>
              <a:rPr lang="en-US" sz="2800" dirty="0">
                <a:latin typeface="Arial Narrow" panose="020B0606020202030204" pitchFamily="34" charset="0"/>
              </a:rPr>
              <a:t>Why would a company enter a licensing arrangement with the NFLPA?</a:t>
            </a:r>
          </a:p>
        </p:txBody>
      </p:sp>
      <p:sp>
        <p:nvSpPr>
          <p:cNvPr id="4" name="Rectangle 3">
            <a:extLst>
              <a:ext uri="{FF2B5EF4-FFF2-40B4-BE49-F238E27FC236}">
                <a16:creationId xmlns:a16="http://schemas.microsoft.com/office/drawing/2014/main" id="{6D1E4B73-55E4-437C-A23C-850F86A556D8}"/>
              </a:ext>
            </a:extLst>
          </p:cNvPr>
          <p:cNvSpPr/>
          <p:nvPr/>
        </p:nvSpPr>
        <p:spPr>
          <a:xfrm>
            <a:off x="0" y="0"/>
            <a:ext cx="7112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62B315C-FD20-4498-AA5B-B9FB90C642C3}"/>
              </a:ext>
            </a:extLst>
          </p:cNvPr>
          <p:cNvSpPr/>
          <p:nvPr/>
        </p:nvSpPr>
        <p:spPr>
          <a:xfrm>
            <a:off x="12120880" y="0"/>
            <a:ext cx="7112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1209649A-FD90-4EF6-8A15-09F005A5A3D8}"/>
              </a:ext>
            </a:extLst>
          </p:cNvPr>
          <p:cNvSpPr/>
          <p:nvPr/>
        </p:nvSpPr>
        <p:spPr>
          <a:xfrm flipV="1">
            <a:off x="0" y="1106"/>
            <a:ext cx="12120880" cy="5367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811635E1-D504-430E-BB7F-67652AC9DE42}"/>
              </a:ext>
            </a:extLst>
          </p:cNvPr>
          <p:cNvSpPr/>
          <p:nvPr/>
        </p:nvSpPr>
        <p:spPr>
          <a:xfrm flipV="1">
            <a:off x="35560" y="6804328"/>
            <a:ext cx="12120880" cy="5367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7D3A36A8-D6BF-4F79-8937-EC78D45A68AF}"/>
              </a:ext>
            </a:extLst>
          </p:cNvPr>
          <p:cNvSpPr/>
          <p:nvPr/>
        </p:nvSpPr>
        <p:spPr>
          <a:xfrm>
            <a:off x="71120" y="5732891"/>
            <a:ext cx="12049760" cy="37371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highlight>
                <a:srgbClr val="FF0000"/>
              </a:highlight>
            </a:endParaRPr>
          </a:p>
        </p:txBody>
      </p:sp>
      <p:pic>
        <p:nvPicPr>
          <p:cNvPr id="8" name="Picture 7">
            <a:extLst>
              <a:ext uri="{FF2B5EF4-FFF2-40B4-BE49-F238E27FC236}">
                <a16:creationId xmlns:a16="http://schemas.microsoft.com/office/drawing/2014/main" id="{75D7A541-A8AA-4464-83B1-63FCF525781F}"/>
              </a:ext>
            </a:extLst>
          </p:cNvPr>
          <p:cNvPicPr>
            <a:picLocks noChangeAspect="1"/>
          </p:cNvPicPr>
          <p:nvPr/>
        </p:nvPicPr>
        <p:blipFill>
          <a:blip r:embed="rId2"/>
          <a:stretch>
            <a:fillRect/>
          </a:stretch>
        </p:blipFill>
        <p:spPr>
          <a:xfrm>
            <a:off x="309064" y="5177079"/>
            <a:ext cx="2632919" cy="1428716"/>
          </a:xfrm>
          <a:prstGeom prst="rect">
            <a:avLst/>
          </a:prstGeom>
        </p:spPr>
      </p:pic>
      <p:sp>
        <p:nvSpPr>
          <p:cNvPr id="12" name="TextBox 11">
            <a:extLst>
              <a:ext uri="{FF2B5EF4-FFF2-40B4-BE49-F238E27FC236}">
                <a16:creationId xmlns:a16="http://schemas.microsoft.com/office/drawing/2014/main" id="{7A864FC9-AA16-4419-B3D1-B0AC42153483}"/>
              </a:ext>
            </a:extLst>
          </p:cNvPr>
          <p:cNvSpPr txBox="1"/>
          <p:nvPr/>
        </p:nvSpPr>
        <p:spPr>
          <a:xfrm>
            <a:off x="4496573" y="211627"/>
            <a:ext cx="3198854" cy="76944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DISCUSSION</a:t>
            </a:r>
          </a:p>
        </p:txBody>
      </p:sp>
      <p:sp>
        <p:nvSpPr>
          <p:cNvPr id="6" name="TextBox 5">
            <a:extLst>
              <a:ext uri="{FF2B5EF4-FFF2-40B4-BE49-F238E27FC236}">
                <a16:creationId xmlns:a16="http://schemas.microsoft.com/office/drawing/2014/main" id="{9A9C72E1-0527-297E-CB63-6D548F93CDBF}"/>
              </a:ext>
            </a:extLst>
          </p:cNvPr>
          <p:cNvSpPr txBox="1"/>
          <p:nvPr/>
        </p:nvSpPr>
        <p:spPr>
          <a:xfrm>
            <a:off x="9183507" y="6370407"/>
            <a:ext cx="3143566" cy="307777"/>
          </a:xfrm>
          <a:prstGeom prst="rect">
            <a:avLst/>
          </a:prstGeom>
          <a:noFill/>
        </p:spPr>
        <p:txBody>
          <a:bodyPr wrap="square">
            <a:spAutoFit/>
          </a:bodyPr>
          <a:lstStyle/>
          <a:p>
            <a:r>
              <a:rPr lang="en-US" sz="1400" dirty="0">
                <a:latin typeface="Arial Narrow" panose="020B0606020202030204" pitchFamily="34" charset="0"/>
              </a:rPr>
              <a:t>www.sportscareerconsulting.com</a:t>
            </a:r>
            <a:endParaRPr lang="en-US" sz="1400" dirty="0"/>
          </a:p>
        </p:txBody>
      </p:sp>
      <p:pic>
        <p:nvPicPr>
          <p:cNvPr id="9" name="Picture 8" descr="A close-up of a spoon&#10;&#10;Description automatically generated with medium confidence">
            <a:extLst>
              <a:ext uri="{FF2B5EF4-FFF2-40B4-BE49-F238E27FC236}">
                <a16:creationId xmlns:a16="http://schemas.microsoft.com/office/drawing/2014/main" id="{4AF9307D-574A-5730-D68E-5E54C7CF5C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63068" y="6336028"/>
            <a:ext cx="357060" cy="376536"/>
          </a:xfrm>
          <a:prstGeom prst="rect">
            <a:avLst/>
          </a:prstGeom>
        </p:spPr>
      </p:pic>
    </p:spTree>
    <p:extLst>
      <p:ext uri="{BB962C8B-B14F-4D97-AF65-F5344CB8AC3E}">
        <p14:creationId xmlns:p14="http://schemas.microsoft.com/office/powerpoint/2010/main" val="30687244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D1E4B73-55E4-437C-A23C-850F86A556D8}"/>
              </a:ext>
            </a:extLst>
          </p:cNvPr>
          <p:cNvSpPr/>
          <p:nvPr/>
        </p:nvSpPr>
        <p:spPr>
          <a:xfrm>
            <a:off x="0" y="0"/>
            <a:ext cx="7112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62B315C-FD20-4498-AA5B-B9FB90C642C3}"/>
              </a:ext>
            </a:extLst>
          </p:cNvPr>
          <p:cNvSpPr/>
          <p:nvPr/>
        </p:nvSpPr>
        <p:spPr>
          <a:xfrm>
            <a:off x="12120880" y="0"/>
            <a:ext cx="7112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1209649A-FD90-4EF6-8A15-09F005A5A3D8}"/>
              </a:ext>
            </a:extLst>
          </p:cNvPr>
          <p:cNvSpPr/>
          <p:nvPr/>
        </p:nvSpPr>
        <p:spPr>
          <a:xfrm flipV="1">
            <a:off x="0" y="1106"/>
            <a:ext cx="12120880" cy="5367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811635E1-D504-430E-BB7F-67652AC9DE42}"/>
              </a:ext>
            </a:extLst>
          </p:cNvPr>
          <p:cNvSpPr/>
          <p:nvPr/>
        </p:nvSpPr>
        <p:spPr>
          <a:xfrm flipV="1">
            <a:off x="35560" y="6804328"/>
            <a:ext cx="12120880" cy="5367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ubtitle 2">
            <a:extLst>
              <a:ext uri="{FF2B5EF4-FFF2-40B4-BE49-F238E27FC236}">
                <a16:creationId xmlns:a16="http://schemas.microsoft.com/office/drawing/2014/main" id="{E0CD509E-77D5-4314-A41C-D92888E18F63}"/>
              </a:ext>
            </a:extLst>
          </p:cNvPr>
          <p:cNvSpPr txBox="1">
            <a:spLocks/>
          </p:cNvSpPr>
          <p:nvPr/>
        </p:nvSpPr>
        <p:spPr>
          <a:xfrm>
            <a:off x="796676" y="364974"/>
            <a:ext cx="10417824" cy="316121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6000" b="1" dirty="0">
                <a:latin typeface="Arial Narrow" panose="020B0606020202030204" pitchFamily="34" charset="0"/>
              </a:rPr>
              <a:t>Licensed Merchandise</a:t>
            </a:r>
          </a:p>
          <a:p>
            <a:endParaRPr lang="en-US" sz="6000" b="1" dirty="0">
              <a:latin typeface="Arial Narrow" panose="020B0606020202030204" pitchFamily="34" charset="0"/>
            </a:endParaRPr>
          </a:p>
          <a:p>
            <a:r>
              <a:rPr lang="en-US" sz="6000" b="1" dirty="0">
                <a:latin typeface="Arial Narrow" panose="020B0606020202030204" pitchFamily="34" charset="0"/>
              </a:rPr>
              <a:t>STUDENT ACTIVITY</a:t>
            </a:r>
          </a:p>
          <a:p>
            <a:endParaRPr lang="en-US" sz="6000" b="1" dirty="0">
              <a:latin typeface="Arial Narrow" panose="020B0606020202030204" pitchFamily="34" charset="0"/>
            </a:endParaRPr>
          </a:p>
        </p:txBody>
      </p:sp>
      <p:sp>
        <p:nvSpPr>
          <p:cNvPr id="8" name="TextBox 7">
            <a:extLst>
              <a:ext uri="{FF2B5EF4-FFF2-40B4-BE49-F238E27FC236}">
                <a16:creationId xmlns:a16="http://schemas.microsoft.com/office/drawing/2014/main" id="{3F02D0B3-9B1D-EE4D-8B2C-D74600C31948}"/>
              </a:ext>
            </a:extLst>
          </p:cNvPr>
          <p:cNvSpPr txBox="1"/>
          <p:nvPr/>
        </p:nvSpPr>
        <p:spPr>
          <a:xfrm>
            <a:off x="725556" y="5325677"/>
            <a:ext cx="2941983" cy="246221"/>
          </a:xfrm>
          <a:prstGeom prst="rect">
            <a:avLst/>
          </a:prstGeom>
          <a:solidFill>
            <a:schemeClr val="tx1"/>
          </a:solidFill>
        </p:spPr>
        <p:txBody>
          <a:bodyPr wrap="square" rtlCol="0">
            <a:spAutoFit/>
          </a:bodyPr>
          <a:lstStyle/>
          <a:p>
            <a:r>
              <a:rPr lang="en-US" sz="1000" dirty="0">
                <a:solidFill>
                  <a:schemeClr val="bg1"/>
                </a:solidFill>
                <a:latin typeface="Arial" panose="020B0604020202020204" pitchFamily="34" charset="0"/>
                <a:cs typeface="Arial" panose="020B0604020202020204" pitchFamily="34" charset="0"/>
              </a:rPr>
              <a:t>Sales Period March 1 through February 28, 2021</a:t>
            </a:r>
          </a:p>
        </p:txBody>
      </p:sp>
      <p:sp>
        <p:nvSpPr>
          <p:cNvPr id="2" name="Rectangle 1">
            <a:extLst>
              <a:ext uri="{FF2B5EF4-FFF2-40B4-BE49-F238E27FC236}">
                <a16:creationId xmlns:a16="http://schemas.microsoft.com/office/drawing/2014/main" id="{BCF229DB-B255-B4D6-FBAA-6EB5697C6A03}"/>
              </a:ext>
            </a:extLst>
          </p:cNvPr>
          <p:cNvSpPr/>
          <p:nvPr/>
        </p:nvSpPr>
        <p:spPr>
          <a:xfrm>
            <a:off x="71120" y="5732891"/>
            <a:ext cx="12049760" cy="37371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highlight>
                <a:srgbClr val="FF0000"/>
              </a:highlight>
              <a:uLnTx/>
              <a:uFillTx/>
              <a:latin typeface="Calibri" panose="020F0502020204030204"/>
              <a:ea typeface="+mn-ea"/>
              <a:cs typeface="+mn-cs"/>
            </a:endParaRPr>
          </a:p>
        </p:txBody>
      </p:sp>
      <p:pic>
        <p:nvPicPr>
          <p:cNvPr id="3" name="Picture 2">
            <a:extLst>
              <a:ext uri="{FF2B5EF4-FFF2-40B4-BE49-F238E27FC236}">
                <a16:creationId xmlns:a16="http://schemas.microsoft.com/office/drawing/2014/main" id="{602936BA-52C8-FEFB-225F-B12BF8CA1213}"/>
              </a:ext>
            </a:extLst>
          </p:cNvPr>
          <p:cNvPicPr>
            <a:picLocks noChangeAspect="1"/>
          </p:cNvPicPr>
          <p:nvPr/>
        </p:nvPicPr>
        <p:blipFill>
          <a:blip r:embed="rId2"/>
          <a:stretch>
            <a:fillRect/>
          </a:stretch>
        </p:blipFill>
        <p:spPr>
          <a:xfrm>
            <a:off x="309064" y="4732766"/>
            <a:ext cx="3686175" cy="2000250"/>
          </a:xfrm>
          <a:prstGeom prst="rect">
            <a:avLst/>
          </a:prstGeom>
        </p:spPr>
      </p:pic>
      <p:pic>
        <p:nvPicPr>
          <p:cNvPr id="9218" name="Picture 2" descr="Imperial Patrick Mahomes Kansas City Chiefs 4' x 6' Players Homefield Area Rug">
            <a:extLst>
              <a:ext uri="{FF2B5EF4-FFF2-40B4-BE49-F238E27FC236}">
                <a16:creationId xmlns:a16="http://schemas.microsoft.com/office/drawing/2014/main" id="{AB5FDB3A-CE9D-AA83-353C-6B4F2477649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5652" b="15636"/>
          <a:stretch/>
        </p:blipFill>
        <p:spPr bwMode="auto">
          <a:xfrm>
            <a:off x="8901611" y="4720140"/>
            <a:ext cx="2981325" cy="2048531"/>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Tom Brady Players Round Area Rug">
            <a:extLst>
              <a:ext uri="{FF2B5EF4-FFF2-40B4-BE49-F238E27FC236}">
                <a16:creationId xmlns:a16="http://schemas.microsoft.com/office/drawing/2014/main" id="{C0D6E79C-5C97-8134-C780-A4C1ECE6C543}"/>
              </a:ext>
            </a:extLst>
          </p:cNvPr>
          <p:cNvPicPr>
            <a:picLocks noChangeAspect="1" noChangeArrowheads="1"/>
          </p:cNvPicPr>
          <p:nvPr/>
        </p:nvPicPr>
        <p:blipFill>
          <a:blip r:embed="rId4">
            <a:clrChange>
              <a:clrFrom>
                <a:srgbClr val="FFFFFF"/>
              </a:clrFrom>
              <a:clrTo>
                <a:srgbClr val="FFFFFF">
                  <a:alpha val="0"/>
                </a:srgbClr>
              </a:clrTo>
            </a:clrChange>
            <a:alphaModFix/>
            <a:extLst>
              <a:ext uri="{28A0092B-C50C-407E-A947-70E740481C1C}">
                <a14:useLocalDpi xmlns:a14="http://schemas.microsoft.com/office/drawing/2010/main" val="0"/>
              </a:ext>
            </a:extLst>
          </a:blip>
          <a:srcRect/>
          <a:stretch>
            <a:fillRect/>
          </a:stretch>
        </p:blipFill>
        <p:spPr bwMode="auto">
          <a:xfrm>
            <a:off x="5191742" y="4376056"/>
            <a:ext cx="2567878" cy="25678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96995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9861139-F212-4731-A4D8-40030465CC84}"/>
              </a:ext>
            </a:extLst>
          </p:cNvPr>
          <p:cNvSpPr>
            <a:spLocks noGrp="1"/>
          </p:cNvSpPr>
          <p:nvPr>
            <p:ph type="subTitle" idx="1"/>
          </p:nvPr>
        </p:nvSpPr>
        <p:spPr>
          <a:xfrm>
            <a:off x="365761" y="81254"/>
            <a:ext cx="11235192" cy="4701210"/>
          </a:xfrm>
        </p:spPr>
        <p:txBody>
          <a:bodyPr>
            <a:normAutofit/>
          </a:bodyPr>
          <a:lstStyle/>
          <a:p>
            <a:pPr algn="l"/>
            <a:r>
              <a:rPr lang="en-US" dirty="0">
                <a:latin typeface="Arial Narrow" panose="020B0606020202030204" pitchFamily="34" charset="0"/>
              </a:rPr>
              <a:t>Imagine you are an entrepreneur with an idea for a consumer product that you think might be popular with football fans.  You decide that offering an officially licensed NFLPA product featuring a player name, likeness or image will provide the best opportunity to maximize sales.  </a:t>
            </a:r>
          </a:p>
          <a:p>
            <a:pPr algn="l"/>
            <a:endParaRPr lang="en-US" dirty="0">
              <a:latin typeface="Arial Narrow" panose="020B0606020202030204" pitchFamily="34" charset="0"/>
            </a:endParaRPr>
          </a:p>
          <a:p>
            <a:pPr algn="l"/>
            <a:r>
              <a:rPr lang="en-US" dirty="0">
                <a:latin typeface="Arial Narrow" panose="020B0606020202030204" pitchFamily="34" charset="0"/>
              </a:rPr>
              <a:t>For this activity, you will create a presentation that you will submit to the bank in hopes of receiving funding for the development of your new product.  Your presentation must include:</a:t>
            </a:r>
          </a:p>
          <a:p>
            <a:pPr algn="l"/>
            <a:endParaRPr lang="en-US" dirty="0">
              <a:latin typeface="Arial Narrow" panose="020B0606020202030204" pitchFamily="34" charset="0"/>
            </a:endParaRPr>
          </a:p>
          <a:p>
            <a:pPr marL="457200" indent="-457200" algn="l">
              <a:buAutoNum type="arabicParenR"/>
            </a:pPr>
            <a:r>
              <a:rPr lang="en-US" dirty="0">
                <a:latin typeface="Arial Narrow" panose="020B0606020202030204" pitchFamily="34" charset="0"/>
              </a:rPr>
              <a:t>Explanation of how the licensee / licensor relationship</a:t>
            </a:r>
          </a:p>
          <a:p>
            <a:pPr marL="457200" indent="-457200" algn="l">
              <a:buAutoNum type="arabicParenR"/>
            </a:pPr>
            <a:endParaRPr lang="en-US" sz="1000" dirty="0">
              <a:latin typeface="Arial Narrow" panose="020B0606020202030204" pitchFamily="34" charset="0"/>
            </a:endParaRPr>
          </a:p>
          <a:p>
            <a:pPr marL="457200" indent="-457200" algn="l">
              <a:buAutoNum type="arabicParenR"/>
            </a:pPr>
            <a:r>
              <a:rPr lang="en-US" dirty="0">
                <a:latin typeface="Arial Narrow" panose="020B0606020202030204" pitchFamily="34" charset="0"/>
              </a:rPr>
              <a:t>Description of how an official NFLPA license will influence demand for your product and impact the price you charge consumers for your product</a:t>
            </a:r>
          </a:p>
        </p:txBody>
      </p:sp>
      <p:sp>
        <p:nvSpPr>
          <p:cNvPr id="4" name="Rectangle 3">
            <a:extLst>
              <a:ext uri="{FF2B5EF4-FFF2-40B4-BE49-F238E27FC236}">
                <a16:creationId xmlns:a16="http://schemas.microsoft.com/office/drawing/2014/main" id="{6D1E4B73-55E4-437C-A23C-850F86A556D8}"/>
              </a:ext>
            </a:extLst>
          </p:cNvPr>
          <p:cNvSpPr/>
          <p:nvPr/>
        </p:nvSpPr>
        <p:spPr>
          <a:xfrm>
            <a:off x="0" y="0"/>
            <a:ext cx="7112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C62B315C-FD20-4498-AA5B-B9FB90C642C3}"/>
              </a:ext>
            </a:extLst>
          </p:cNvPr>
          <p:cNvSpPr/>
          <p:nvPr/>
        </p:nvSpPr>
        <p:spPr>
          <a:xfrm>
            <a:off x="12120880" y="0"/>
            <a:ext cx="7112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1209649A-FD90-4EF6-8A15-09F005A5A3D8}"/>
              </a:ext>
            </a:extLst>
          </p:cNvPr>
          <p:cNvSpPr/>
          <p:nvPr/>
        </p:nvSpPr>
        <p:spPr>
          <a:xfrm flipV="1">
            <a:off x="0" y="1106"/>
            <a:ext cx="12120880" cy="5367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811635E1-D504-430E-BB7F-67652AC9DE42}"/>
              </a:ext>
            </a:extLst>
          </p:cNvPr>
          <p:cNvSpPr/>
          <p:nvPr/>
        </p:nvSpPr>
        <p:spPr>
          <a:xfrm flipV="1">
            <a:off x="35560" y="6804328"/>
            <a:ext cx="12120880" cy="5367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Rectangle 1">
            <a:extLst>
              <a:ext uri="{FF2B5EF4-FFF2-40B4-BE49-F238E27FC236}">
                <a16:creationId xmlns:a16="http://schemas.microsoft.com/office/drawing/2014/main" id="{7D3A36A8-D6BF-4F79-8937-EC78D45A68AF}"/>
              </a:ext>
            </a:extLst>
          </p:cNvPr>
          <p:cNvSpPr/>
          <p:nvPr/>
        </p:nvSpPr>
        <p:spPr>
          <a:xfrm>
            <a:off x="71120" y="5732891"/>
            <a:ext cx="12049760" cy="37371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highlight>
                <a:srgbClr val="FF0000"/>
              </a:highlight>
              <a:uLnTx/>
              <a:uFillTx/>
              <a:latin typeface="Calibri" panose="020F0502020204030204"/>
              <a:ea typeface="+mn-ea"/>
              <a:cs typeface="+mn-cs"/>
            </a:endParaRPr>
          </a:p>
        </p:txBody>
      </p:sp>
      <p:pic>
        <p:nvPicPr>
          <p:cNvPr id="8" name="Picture 7">
            <a:extLst>
              <a:ext uri="{FF2B5EF4-FFF2-40B4-BE49-F238E27FC236}">
                <a16:creationId xmlns:a16="http://schemas.microsoft.com/office/drawing/2014/main" id="{75D7A541-A8AA-4464-83B1-63FCF525781F}"/>
              </a:ext>
            </a:extLst>
          </p:cNvPr>
          <p:cNvPicPr>
            <a:picLocks noChangeAspect="1"/>
          </p:cNvPicPr>
          <p:nvPr/>
        </p:nvPicPr>
        <p:blipFill>
          <a:blip r:embed="rId2"/>
          <a:stretch>
            <a:fillRect/>
          </a:stretch>
        </p:blipFill>
        <p:spPr>
          <a:xfrm>
            <a:off x="309064" y="4732766"/>
            <a:ext cx="3686175" cy="2000250"/>
          </a:xfrm>
          <a:prstGeom prst="rect">
            <a:avLst/>
          </a:prstGeom>
        </p:spPr>
      </p:pic>
      <p:sp>
        <p:nvSpPr>
          <p:cNvPr id="9" name="TextBox 8">
            <a:extLst>
              <a:ext uri="{FF2B5EF4-FFF2-40B4-BE49-F238E27FC236}">
                <a16:creationId xmlns:a16="http://schemas.microsoft.com/office/drawing/2014/main" id="{0E69FED2-36A5-B73B-D466-395F622FCCD5}"/>
              </a:ext>
            </a:extLst>
          </p:cNvPr>
          <p:cNvSpPr txBox="1"/>
          <p:nvPr/>
        </p:nvSpPr>
        <p:spPr>
          <a:xfrm>
            <a:off x="9183507" y="6370407"/>
            <a:ext cx="3143566" cy="307777"/>
          </a:xfrm>
          <a:prstGeom prst="rect">
            <a:avLst/>
          </a:prstGeom>
          <a:noFill/>
        </p:spPr>
        <p:txBody>
          <a:bodyPr wrap="square">
            <a:spAutoFit/>
          </a:bodyPr>
          <a:lstStyle/>
          <a:p>
            <a:r>
              <a:rPr lang="en-US" sz="1400" dirty="0">
                <a:latin typeface="Arial Narrow" panose="020B0606020202030204" pitchFamily="34" charset="0"/>
              </a:rPr>
              <a:t>www.sportscareerconsulting.com</a:t>
            </a:r>
            <a:endParaRPr lang="en-US" sz="1400" dirty="0"/>
          </a:p>
        </p:txBody>
      </p:sp>
      <p:pic>
        <p:nvPicPr>
          <p:cNvPr id="12" name="Picture 11" descr="A close-up of a spoon&#10;&#10;Description automatically generated with medium confidence">
            <a:extLst>
              <a:ext uri="{FF2B5EF4-FFF2-40B4-BE49-F238E27FC236}">
                <a16:creationId xmlns:a16="http://schemas.microsoft.com/office/drawing/2014/main" id="{04BB5C71-A705-3059-9744-8D9F1F4D7D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63068" y="6336028"/>
            <a:ext cx="357060" cy="376536"/>
          </a:xfrm>
          <a:prstGeom prst="rect">
            <a:avLst/>
          </a:prstGeom>
        </p:spPr>
      </p:pic>
    </p:spTree>
    <p:extLst>
      <p:ext uri="{BB962C8B-B14F-4D97-AF65-F5344CB8AC3E}">
        <p14:creationId xmlns:p14="http://schemas.microsoft.com/office/powerpoint/2010/main" val="7983985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9861139-F212-4731-A4D8-40030465CC84}"/>
              </a:ext>
            </a:extLst>
          </p:cNvPr>
          <p:cNvSpPr>
            <a:spLocks noGrp="1"/>
          </p:cNvSpPr>
          <p:nvPr>
            <p:ph type="subTitle" idx="1"/>
          </p:nvPr>
        </p:nvSpPr>
        <p:spPr>
          <a:xfrm>
            <a:off x="365761" y="81254"/>
            <a:ext cx="11235192" cy="4701210"/>
          </a:xfrm>
        </p:spPr>
        <p:txBody>
          <a:bodyPr>
            <a:normAutofit/>
          </a:bodyPr>
          <a:lstStyle/>
          <a:p>
            <a:pPr algn="l"/>
            <a:r>
              <a:rPr lang="en-US" dirty="0">
                <a:latin typeface="Arial Narrow" panose="020B0606020202030204" pitchFamily="34" charset="0"/>
              </a:rPr>
              <a:t>Your presentation must include:</a:t>
            </a:r>
          </a:p>
          <a:p>
            <a:pPr algn="l"/>
            <a:endParaRPr lang="en-US" dirty="0">
              <a:latin typeface="Arial Narrow" panose="020B0606020202030204" pitchFamily="34" charset="0"/>
            </a:endParaRPr>
          </a:p>
          <a:p>
            <a:pPr marL="457200" indent="-457200" algn="l">
              <a:buFont typeface="+mj-lt"/>
              <a:buAutoNum type="arabicParenR" startAt="3"/>
            </a:pPr>
            <a:r>
              <a:rPr lang="en-US" dirty="0">
                <a:latin typeface="Arial Narrow" panose="020B0606020202030204" pitchFamily="34" charset="0"/>
              </a:rPr>
              <a:t>Description of the product and manufacturing costs associated with the development of the product</a:t>
            </a:r>
          </a:p>
          <a:p>
            <a:pPr marL="457200" indent="-457200" algn="l">
              <a:buFont typeface="+mj-lt"/>
              <a:buAutoNum type="arabicParenR" startAt="3"/>
            </a:pPr>
            <a:endParaRPr lang="en-US" sz="1000" dirty="0">
              <a:latin typeface="Arial Narrow" panose="020B0606020202030204" pitchFamily="34" charset="0"/>
            </a:endParaRPr>
          </a:p>
          <a:p>
            <a:pPr lvl="1" algn="l"/>
            <a:r>
              <a:rPr lang="en-US" dirty="0">
                <a:latin typeface="Arial Narrow" panose="020B0606020202030204" pitchFamily="34" charset="0"/>
              </a:rPr>
              <a:t>•	</a:t>
            </a:r>
            <a:r>
              <a:rPr lang="en-US" sz="2400" i="1" dirty="0">
                <a:latin typeface="Arial Narrow" panose="020B0606020202030204" pitchFamily="34" charset="0"/>
              </a:rPr>
              <a:t>How will player name, likeness &amp; image be used?</a:t>
            </a:r>
          </a:p>
          <a:p>
            <a:pPr lvl="1" algn="l"/>
            <a:r>
              <a:rPr lang="en-US" sz="2400" i="1" dirty="0">
                <a:latin typeface="Arial Narrow" panose="020B0606020202030204" pitchFamily="34" charset="0"/>
              </a:rPr>
              <a:t>•	Which player will your product feature?  Why?</a:t>
            </a:r>
          </a:p>
          <a:p>
            <a:pPr marL="457200" indent="-457200" algn="l">
              <a:buAutoNum type="arabicParenR" startAt="3"/>
            </a:pPr>
            <a:endParaRPr lang="en-US" sz="1000" dirty="0">
              <a:latin typeface="Arial Narrow" panose="020B0606020202030204" pitchFamily="34" charset="0"/>
            </a:endParaRPr>
          </a:p>
          <a:p>
            <a:pPr marL="457200" indent="-457200" algn="l">
              <a:buAutoNum type="arabicParenR" startAt="3"/>
            </a:pPr>
            <a:r>
              <a:rPr lang="en-US" dirty="0">
                <a:latin typeface="Arial Narrow" panose="020B0606020202030204" pitchFamily="34" charset="0"/>
              </a:rPr>
              <a:t>Design “mockup” sketch of the product</a:t>
            </a:r>
          </a:p>
          <a:p>
            <a:pPr marL="457200" indent="-457200" algn="l">
              <a:buAutoNum type="arabicParenR" startAt="3"/>
            </a:pPr>
            <a:endParaRPr lang="en-US" dirty="0">
              <a:latin typeface="Arial Narrow" panose="020B0606020202030204" pitchFamily="34" charset="0"/>
            </a:endParaRPr>
          </a:p>
          <a:p>
            <a:pPr marL="457200" indent="-457200" algn="l">
              <a:buAutoNum type="arabicParenR" startAt="3"/>
            </a:pPr>
            <a:r>
              <a:rPr lang="en-US" dirty="0">
                <a:latin typeface="Arial Narrow" panose="020B0606020202030204" pitchFamily="34" charset="0"/>
              </a:rPr>
              <a:t>Design “mockup” of product packaging / branding</a:t>
            </a:r>
          </a:p>
        </p:txBody>
      </p:sp>
      <p:sp>
        <p:nvSpPr>
          <p:cNvPr id="4" name="Rectangle 3">
            <a:extLst>
              <a:ext uri="{FF2B5EF4-FFF2-40B4-BE49-F238E27FC236}">
                <a16:creationId xmlns:a16="http://schemas.microsoft.com/office/drawing/2014/main" id="{6D1E4B73-55E4-437C-A23C-850F86A556D8}"/>
              </a:ext>
            </a:extLst>
          </p:cNvPr>
          <p:cNvSpPr/>
          <p:nvPr/>
        </p:nvSpPr>
        <p:spPr>
          <a:xfrm>
            <a:off x="0" y="0"/>
            <a:ext cx="7112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C62B315C-FD20-4498-AA5B-B9FB90C642C3}"/>
              </a:ext>
            </a:extLst>
          </p:cNvPr>
          <p:cNvSpPr/>
          <p:nvPr/>
        </p:nvSpPr>
        <p:spPr>
          <a:xfrm>
            <a:off x="12120880" y="0"/>
            <a:ext cx="7112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1209649A-FD90-4EF6-8A15-09F005A5A3D8}"/>
              </a:ext>
            </a:extLst>
          </p:cNvPr>
          <p:cNvSpPr/>
          <p:nvPr/>
        </p:nvSpPr>
        <p:spPr>
          <a:xfrm flipV="1">
            <a:off x="0" y="1106"/>
            <a:ext cx="12120880" cy="5367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811635E1-D504-430E-BB7F-67652AC9DE42}"/>
              </a:ext>
            </a:extLst>
          </p:cNvPr>
          <p:cNvSpPr/>
          <p:nvPr/>
        </p:nvSpPr>
        <p:spPr>
          <a:xfrm flipV="1">
            <a:off x="35560" y="6804328"/>
            <a:ext cx="12120880" cy="5367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Rectangle 1">
            <a:extLst>
              <a:ext uri="{FF2B5EF4-FFF2-40B4-BE49-F238E27FC236}">
                <a16:creationId xmlns:a16="http://schemas.microsoft.com/office/drawing/2014/main" id="{7D3A36A8-D6BF-4F79-8937-EC78D45A68AF}"/>
              </a:ext>
            </a:extLst>
          </p:cNvPr>
          <p:cNvSpPr/>
          <p:nvPr/>
        </p:nvSpPr>
        <p:spPr>
          <a:xfrm>
            <a:off x="71120" y="5732891"/>
            <a:ext cx="12049760" cy="37371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highlight>
                <a:srgbClr val="FF0000"/>
              </a:highlight>
              <a:uLnTx/>
              <a:uFillTx/>
              <a:latin typeface="Calibri" panose="020F0502020204030204"/>
              <a:ea typeface="+mn-ea"/>
              <a:cs typeface="+mn-cs"/>
            </a:endParaRPr>
          </a:p>
        </p:txBody>
      </p:sp>
      <p:pic>
        <p:nvPicPr>
          <p:cNvPr id="8" name="Picture 7">
            <a:extLst>
              <a:ext uri="{FF2B5EF4-FFF2-40B4-BE49-F238E27FC236}">
                <a16:creationId xmlns:a16="http://schemas.microsoft.com/office/drawing/2014/main" id="{75D7A541-A8AA-4464-83B1-63FCF525781F}"/>
              </a:ext>
            </a:extLst>
          </p:cNvPr>
          <p:cNvPicPr>
            <a:picLocks noChangeAspect="1"/>
          </p:cNvPicPr>
          <p:nvPr/>
        </p:nvPicPr>
        <p:blipFill>
          <a:blip r:embed="rId2"/>
          <a:stretch>
            <a:fillRect/>
          </a:stretch>
        </p:blipFill>
        <p:spPr>
          <a:xfrm>
            <a:off x="309064" y="4732766"/>
            <a:ext cx="3686175" cy="2000250"/>
          </a:xfrm>
          <a:prstGeom prst="rect">
            <a:avLst/>
          </a:prstGeom>
        </p:spPr>
      </p:pic>
      <p:sp>
        <p:nvSpPr>
          <p:cNvPr id="6" name="TextBox 5">
            <a:extLst>
              <a:ext uri="{FF2B5EF4-FFF2-40B4-BE49-F238E27FC236}">
                <a16:creationId xmlns:a16="http://schemas.microsoft.com/office/drawing/2014/main" id="{920C2259-2284-D9BE-DE4D-357D1EA91E5F}"/>
              </a:ext>
            </a:extLst>
          </p:cNvPr>
          <p:cNvSpPr txBox="1"/>
          <p:nvPr/>
        </p:nvSpPr>
        <p:spPr>
          <a:xfrm>
            <a:off x="9183507" y="6370407"/>
            <a:ext cx="3143566" cy="307777"/>
          </a:xfrm>
          <a:prstGeom prst="rect">
            <a:avLst/>
          </a:prstGeom>
          <a:noFill/>
        </p:spPr>
        <p:txBody>
          <a:bodyPr wrap="square">
            <a:spAutoFit/>
          </a:bodyPr>
          <a:lstStyle/>
          <a:p>
            <a:r>
              <a:rPr lang="en-US" sz="1400" dirty="0">
                <a:latin typeface="Arial Narrow" panose="020B0606020202030204" pitchFamily="34" charset="0"/>
              </a:rPr>
              <a:t>www.sportscareerconsulting.com</a:t>
            </a:r>
            <a:endParaRPr lang="en-US" sz="1400" dirty="0"/>
          </a:p>
        </p:txBody>
      </p:sp>
      <p:pic>
        <p:nvPicPr>
          <p:cNvPr id="9" name="Picture 8" descr="A close-up of a spoon&#10;&#10;Description automatically generated with medium confidence">
            <a:extLst>
              <a:ext uri="{FF2B5EF4-FFF2-40B4-BE49-F238E27FC236}">
                <a16:creationId xmlns:a16="http://schemas.microsoft.com/office/drawing/2014/main" id="{7526CDA0-9BCE-BDC9-D62F-3A61535B92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63068" y="6336028"/>
            <a:ext cx="357060" cy="376536"/>
          </a:xfrm>
          <a:prstGeom prst="rect">
            <a:avLst/>
          </a:prstGeom>
        </p:spPr>
      </p:pic>
    </p:spTree>
    <p:extLst>
      <p:ext uri="{BB962C8B-B14F-4D97-AF65-F5344CB8AC3E}">
        <p14:creationId xmlns:p14="http://schemas.microsoft.com/office/powerpoint/2010/main" val="14316768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9861139-F212-4731-A4D8-40030465CC84}"/>
              </a:ext>
            </a:extLst>
          </p:cNvPr>
          <p:cNvSpPr>
            <a:spLocks noGrp="1"/>
          </p:cNvSpPr>
          <p:nvPr>
            <p:ph type="subTitle" idx="1"/>
          </p:nvPr>
        </p:nvSpPr>
        <p:spPr>
          <a:xfrm>
            <a:off x="365761" y="81254"/>
            <a:ext cx="11235192" cy="4701210"/>
          </a:xfrm>
        </p:spPr>
        <p:txBody>
          <a:bodyPr>
            <a:normAutofit/>
          </a:bodyPr>
          <a:lstStyle/>
          <a:p>
            <a:pPr algn="l"/>
            <a:r>
              <a:rPr lang="en-US" dirty="0">
                <a:latin typeface="Arial Narrow" panose="020B0606020202030204" pitchFamily="34" charset="0"/>
              </a:rPr>
              <a:t>Your presentation must include:</a:t>
            </a:r>
          </a:p>
          <a:p>
            <a:pPr algn="l"/>
            <a:endParaRPr lang="en-US" dirty="0">
              <a:latin typeface="Arial Narrow" panose="020B0606020202030204" pitchFamily="34" charset="0"/>
            </a:endParaRPr>
          </a:p>
          <a:p>
            <a:pPr marL="457200" indent="-457200" algn="l">
              <a:buFont typeface="+mj-lt"/>
              <a:buAutoNum type="arabicParenR" startAt="6"/>
            </a:pPr>
            <a:r>
              <a:rPr lang="en-US" dirty="0">
                <a:latin typeface="Arial Narrow" panose="020B0606020202030204" pitchFamily="34" charset="0"/>
              </a:rPr>
              <a:t>Description of target consumer</a:t>
            </a:r>
          </a:p>
          <a:p>
            <a:pPr marL="457200" indent="-457200" algn="l">
              <a:buFont typeface="+mj-lt"/>
              <a:buAutoNum type="arabicParenR" startAt="6"/>
            </a:pPr>
            <a:endParaRPr lang="en-US" dirty="0">
              <a:latin typeface="Arial Narrow" panose="020B0606020202030204" pitchFamily="34" charset="0"/>
            </a:endParaRPr>
          </a:p>
          <a:p>
            <a:pPr marL="457200" indent="-457200" algn="l">
              <a:buFont typeface="+mj-lt"/>
              <a:buAutoNum type="arabicParenR" startAt="6"/>
            </a:pPr>
            <a:r>
              <a:rPr lang="en-US" dirty="0">
                <a:latin typeface="Arial Narrow" panose="020B0606020202030204" pitchFamily="34" charset="0"/>
              </a:rPr>
              <a:t>Sales forecast – how many units will you sell?</a:t>
            </a:r>
          </a:p>
          <a:p>
            <a:pPr marL="457200" indent="-457200" algn="l">
              <a:buFont typeface="+mj-lt"/>
              <a:buAutoNum type="arabicParenR" startAt="6"/>
            </a:pPr>
            <a:endParaRPr lang="en-US" dirty="0">
              <a:latin typeface="Arial Narrow" panose="020B0606020202030204" pitchFamily="34" charset="0"/>
            </a:endParaRPr>
          </a:p>
          <a:p>
            <a:pPr marL="457200" indent="-457200" algn="l">
              <a:buFont typeface="+mj-lt"/>
              <a:buAutoNum type="arabicParenR" startAt="6"/>
            </a:pPr>
            <a:r>
              <a:rPr lang="en-US" dirty="0">
                <a:latin typeface="Arial Narrow" panose="020B0606020202030204" pitchFamily="34" charset="0"/>
              </a:rPr>
              <a:t>Distribution strategy (online vs. retail, product release dates etc.)</a:t>
            </a:r>
          </a:p>
          <a:p>
            <a:pPr marL="457200" indent="-457200" algn="l">
              <a:buFont typeface="+mj-lt"/>
              <a:buAutoNum type="arabicParenR" startAt="6"/>
            </a:pPr>
            <a:endParaRPr lang="en-US" dirty="0">
              <a:latin typeface="Arial Narrow" panose="020B0606020202030204" pitchFamily="34" charset="0"/>
            </a:endParaRPr>
          </a:p>
          <a:p>
            <a:pPr marL="457200" indent="-457200" algn="l">
              <a:buFont typeface="+mj-lt"/>
              <a:buAutoNum type="arabicParenR" startAt="6"/>
            </a:pPr>
            <a:r>
              <a:rPr lang="en-US" dirty="0">
                <a:latin typeface="Arial Narrow" panose="020B0606020202030204" pitchFamily="34" charset="0"/>
              </a:rPr>
              <a:t>Promotions plan</a:t>
            </a:r>
          </a:p>
        </p:txBody>
      </p:sp>
      <p:sp>
        <p:nvSpPr>
          <p:cNvPr id="4" name="Rectangle 3">
            <a:extLst>
              <a:ext uri="{FF2B5EF4-FFF2-40B4-BE49-F238E27FC236}">
                <a16:creationId xmlns:a16="http://schemas.microsoft.com/office/drawing/2014/main" id="{6D1E4B73-55E4-437C-A23C-850F86A556D8}"/>
              </a:ext>
            </a:extLst>
          </p:cNvPr>
          <p:cNvSpPr/>
          <p:nvPr/>
        </p:nvSpPr>
        <p:spPr>
          <a:xfrm>
            <a:off x="0" y="0"/>
            <a:ext cx="7112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C62B315C-FD20-4498-AA5B-B9FB90C642C3}"/>
              </a:ext>
            </a:extLst>
          </p:cNvPr>
          <p:cNvSpPr/>
          <p:nvPr/>
        </p:nvSpPr>
        <p:spPr>
          <a:xfrm>
            <a:off x="12120880" y="0"/>
            <a:ext cx="7112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1209649A-FD90-4EF6-8A15-09F005A5A3D8}"/>
              </a:ext>
            </a:extLst>
          </p:cNvPr>
          <p:cNvSpPr/>
          <p:nvPr/>
        </p:nvSpPr>
        <p:spPr>
          <a:xfrm flipV="1">
            <a:off x="0" y="1106"/>
            <a:ext cx="12120880" cy="5367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811635E1-D504-430E-BB7F-67652AC9DE42}"/>
              </a:ext>
            </a:extLst>
          </p:cNvPr>
          <p:cNvSpPr/>
          <p:nvPr/>
        </p:nvSpPr>
        <p:spPr>
          <a:xfrm flipV="1">
            <a:off x="35560" y="6804328"/>
            <a:ext cx="12120880" cy="5367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Rectangle 1">
            <a:extLst>
              <a:ext uri="{FF2B5EF4-FFF2-40B4-BE49-F238E27FC236}">
                <a16:creationId xmlns:a16="http://schemas.microsoft.com/office/drawing/2014/main" id="{7D3A36A8-D6BF-4F79-8937-EC78D45A68AF}"/>
              </a:ext>
            </a:extLst>
          </p:cNvPr>
          <p:cNvSpPr/>
          <p:nvPr/>
        </p:nvSpPr>
        <p:spPr>
          <a:xfrm>
            <a:off x="71120" y="5732891"/>
            <a:ext cx="12049760" cy="37371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highlight>
                <a:srgbClr val="FF0000"/>
              </a:highlight>
              <a:uLnTx/>
              <a:uFillTx/>
              <a:latin typeface="Calibri" panose="020F0502020204030204"/>
              <a:ea typeface="+mn-ea"/>
              <a:cs typeface="+mn-cs"/>
            </a:endParaRPr>
          </a:p>
        </p:txBody>
      </p:sp>
      <p:pic>
        <p:nvPicPr>
          <p:cNvPr id="8" name="Picture 7">
            <a:extLst>
              <a:ext uri="{FF2B5EF4-FFF2-40B4-BE49-F238E27FC236}">
                <a16:creationId xmlns:a16="http://schemas.microsoft.com/office/drawing/2014/main" id="{75D7A541-A8AA-4464-83B1-63FCF525781F}"/>
              </a:ext>
            </a:extLst>
          </p:cNvPr>
          <p:cNvPicPr>
            <a:picLocks noChangeAspect="1"/>
          </p:cNvPicPr>
          <p:nvPr/>
        </p:nvPicPr>
        <p:blipFill>
          <a:blip r:embed="rId2"/>
          <a:stretch>
            <a:fillRect/>
          </a:stretch>
        </p:blipFill>
        <p:spPr>
          <a:xfrm>
            <a:off x="309064" y="4732766"/>
            <a:ext cx="3686175" cy="2000250"/>
          </a:xfrm>
          <a:prstGeom prst="rect">
            <a:avLst/>
          </a:prstGeom>
        </p:spPr>
      </p:pic>
      <p:sp>
        <p:nvSpPr>
          <p:cNvPr id="6" name="TextBox 5">
            <a:extLst>
              <a:ext uri="{FF2B5EF4-FFF2-40B4-BE49-F238E27FC236}">
                <a16:creationId xmlns:a16="http://schemas.microsoft.com/office/drawing/2014/main" id="{0AC3422D-99CA-71A8-EC4F-D73B50987C95}"/>
              </a:ext>
            </a:extLst>
          </p:cNvPr>
          <p:cNvSpPr txBox="1"/>
          <p:nvPr/>
        </p:nvSpPr>
        <p:spPr>
          <a:xfrm>
            <a:off x="9183507" y="6370407"/>
            <a:ext cx="3143566" cy="307777"/>
          </a:xfrm>
          <a:prstGeom prst="rect">
            <a:avLst/>
          </a:prstGeom>
          <a:noFill/>
        </p:spPr>
        <p:txBody>
          <a:bodyPr wrap="square">
            <a:spAutoFit/>
          </a:bodyPr>
          <a:lstStyle/>
          <a:p>
            <a:r>
              <a:rPr lang="en-US" sz="1400" dirty="0">
                <a:latin typeface="Arial Narrow" panose="020B0606020202030204" pitchFamily="34" charset="0"/>
              </a:rPr>
              <a:t>www.sportscareerconsulting.com</a:t>
            </a:r>
            <a:endParaRPr lang="en-US" sz="1400" dirty="0"/>
          </a:p>
        </p:txBody>
      </p:sp>
      <p:pic>
        <p:nvPicPr>
          <p:cNvPr id="9" name="Picture 8" descr="A close-up of a spoon&#10;&#10;Description automatically generated with medium confidence">
            <a:extLst>
              <a:ext uri="{FF2B5EF4-FFF2-40B4-BE49-F238E27FC236}">
                <a16:creationId xmlns:a16="http://schemas.microsoft.com/office/drawing/2014/main" id="{0BFCFAC1-8099-346A-BD13-EEA80CF8DC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63068" y="6336028"/>
            <a:ext cx="357060" cy="376536"/>
          </a:xfrm>
          <a:prstGeom prst="rect">
            <a:avLst/>
          </a:prstGeom>
        </p:spPr>
      </p:pic>
    </p:spTree>
    <p:extLst>
      <p:ext uri="{BB962C8B-B14F-4D97-AF65-F5344CB8AC3E}">
        <p14:creationId xmlns:p14="http://schemas.microsoft.com/office/powerpoint/2010/main" val="22784415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9861139-F212-4731-A4D8-40030465CC84}"/>
              </a:ext>
            </a:extLst>
          </p:cNvPr>
          <p:cNvSpPr>
            <a:spLocks noGrp="1"/>
          </p:cNvSpPr>
          <p:nvPr>
            <p:ph type="subTitle" idx="1"/>
          </p:nvPr>
        </p:nvSpPr>
        <p:spPr>
          <a:xfrm>
            <a:off x="1285461" y="357024"/>
            <a:ext cx="9144000" cy="1655762"/>
          </a:xfrm>
        </p:spPr>
        <p:txBody>
          <a:bodyPr>
            <a:normAutofit/>
          </a:bodyPr>
          <a:lstStyle/>
          <a:p>
            <a:r>
              <a:rPr lang="en-US" sz="3600" b="1" dirty="0">
                <a:latin typeface="Arial Narrow" panose="020B0606020202030204" pitchFamily="34" charset="0"/>
              </a:rPr>
              <a:t>SOURCE</a:t>
            </a:r>
          </a:p>
          <a:p>
            <a:endParaRPr lang="en-US" sz="3600" b="1" dirty="0">
              <a:latin typeface="Arial Narrow" panose="020B0606020202030204" pitchFamily="34" charset="0"/>
            </a:endParaRPr>
          </a:p>
        </p:txBody>
      </p:sp>
      <p:sp>
        <p:nvSpPr>
          <p:cNvPr id="5" name="Rectangle 4">
            <a:extLst>
              <a:ext uri="{FF2B5EF4-FFF2-40B4-BE49-F238E27FC236}">
                <a16:creationId xmlns:a16="http://schemas.microsoft.com/office/drawing/2014/main" id="{C62B315C-FD20-4498-AA5B-B9FB90C642C3}"/>
              </a:ext>
            </a:extLst>
          </p:cNvPr>
          <p:cNvSpPr/>
          <p:nvPr/>
        </p:nvSpPr>
        <p:spPr>
          <a:xfrm>
            <a:off x="12120880" y="0"/>
            <a:ext cx="7112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1209649A-FD90-4EF6-8A15-09F005A5A3D8}"/>
              </a:ext>
            </a:extLst>
          </p:cNvPr>
          <p:cNvSpPr/>
          <p:nvPr/>
        </p:nvSpPr>
        <p:spPr>
          <a:xfrm flipV="1">
            <a:off x="0" y="1106"/>
            <a:ext cx="12120880" cy="5367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6E239106-8689-437C-96DB-CA3B59AEFCAE}"/>
              </a:ext>
            </a:extLst>
          </p:cNvPr>
          <p:cNvSpPr txBox="1"/>
          <p:nvPr/>
        </p:nvSpPr>
        <p:spPr>
          <a:xfrm>
            <a:off x="459188" y="1322588"/>
            <a:ext cx="10283024" cy="923330"/>
          </a:xfrm>
          <a:prstGeom prst="rect">
            <a:avLst/>
          </a:prstGeom>
          <a:noFill/>
        </p:spPr>
        <p:txBody>
          <a:bodyPr wrap="square">
            <a:spAutoFit/>
          </a:bodyPr>
          <a:lstStyle/>
          <a:p>
            <a:r>
              <a:rPr lang="en-US" dirty="0">
                <a:hlinkClick r:id="rId2"/>
              </a:rPr>
              <a:t>https://nflpa.com/partners/posts/what-to-know-about-the-year-end-nfpa-top-50-player-sales-list-fy22</a:t>
            </a:r>
            <a:endParaRPr lang="en-US" dirty="0"/>
          </a:p>
          <a:p>
            <a:endParaRPr lang="en-US" dirty="0"/>
          </a:p>
          <a:p>
            <a:r>
              <a:rPr lang="en-US" dirty="0">
                <a:hlinkClick r:id="rId3"/>
              </a:rPr>
              <a:t>https://nflpa.com/partners/posts/top-50-nfl-player-sales-list-march-1-2021-february-28-2022</a:t>
            </a:r>
            <a:r>
              <a:rPr lang="en-US" dirty="0"/>
              <a:t>  </a:t>
            </a:r>
          </a:p>
        </p:txBody>
      </p:sp>
      <p:pic>
        <p:nvPicPr>
          <p:cNvPr id="2" name="Picture 1" descr="A picture containing text&#10;&#10;Description automatically generated">
            <a:extLst>
              <a:ext uri="{FF2B5EF4-FFF2-40B4-BE49-F238E27FC236}">
                <a16:creationId xmlns:a16="http://schemas.microsoft.com/office/drawing/2014/main" id="{8A58AB65-710C-F2AD-84D2-5147AC9339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54016" y="3989773"/>
            <a:ext cx="7131304" cy="2796601"/>
          </a:xfrm>
          <a:prstGeom prst="rect">
            <a:avLst/>
          </a:prstGeom>
        </p:spPr>
      </p:pic>
      <p:pic>
        <p:nvPicPr>
          <p:cNvPr id="6" name="Picture 5">
            <a:extLst>
              <a:ext uri="{FF2B5EF4-FFF2-40B4-BE49-F238E27FC236}">
                <a16:creationId xmlns:a16="http://schemas.microsoft.com/office/drawing/2014/main" id="{F7D2479B-085E-22CE-A314-BE0573D3A1FD}"/>
              </a:ext>
            </a:extLst>
          </p:cNvPr>
          <p:cNvPicPr>
            <a:picLocks noChangeAspect="1"/>
          </p:cNvPicPr>
          <p:nvPr/>
        </p:nvPicPr>
        <p:blipFill>
          <a:blip r:embed="rId5"/>
          <a:stretch>
            <a:fillRect/>
          </a:stretch>
        </p:blipFill>
        <p:spPr>
          <a:xfrm>
            <a:off x="46093" y="3991687"/>
            <a:ext cx="5250700" cy="2849217"/>
          </a:xfrm>
          <a:prstGeom prst="rect">
            <a:avLst/>
          </a:prstGeom>
        </p:spPr>
      </p:pic>
      <p:sp>
        <p:nvSpPr>
          <p:cNvPr id="8" name="Rectangle 7">
            <a:extLst>
              <a:ext uri="{FF2B5EF4-FFF2-40B4-BE49-F238E27FC236}">
                <a16:creationId xmlns:a16="http://schemas.microsoft.com/office/drawing/2014/main" id="{E332128D-1FE6-A044-D1CA-239F764C2234}"/>
              </a:ext>
            </a:extLst>
          </p:cNvPr>
          <p:cNvSpPr/>
          <p:nvPr/>
        </p:nvSpPr>
        <p:spPr>
          <a:xfrm>
            <a:off x="0" y="0"/>
            <a:ext cx="7112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719A637-95F2-B92F-CA28-0B2D339ED067}"/>
              </a:ext>
            </a:extLst>
          </p:cNvPr>
          <p:cNvSpPr/>
          <p:nvPr/>
        </p:nvSpPr>
        <p:spPr>
          <a:xfrm flipV="1">
            <a:off x="35560" y="6804328"/>
            <a:ext cx="12120880" cy="5367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083876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9861139-F212-4731-A4D8-40030465CC84}"/>
              </a:ext>
            </a:extLst>
          </p:cNvPr>
          <p:cNvSpPr>
            <a:spLocks noGrp="1"/>
          </p:cNvSpPr>
          <p:nvPr>
            <p:ph type="subTitle" idx="1"/>
          </p:nvPr>
        </p:nvSpPr>
        <p:spPr>
          <a:xfrm>
            <a:off x="475602" y="806992"/>
            <a:ext cx="11116065" cy="1655762"/>
          </a:xfrm>
        </p:spPr>
        <p:txBody>
          <a:bodyPr>
            <a:noAutofit/>
          </a:bodyPr>
          <a:lstStyle/>
          <a:p>
            <a:pPr algn="l"/>
            <a:r>
              <a:rPr lang="en-US" sz="3600" dirty="0">
                <a:latin typeface="Arial Narrow" panose="020B0606020202030204" pitchFamily="34" charset="0"/>
              </a:rPr>
              <a:t>The </a:t>
            </a:r>
            <a:r>
              <a:rPr lang="en-US" sz="3600" b="1" u="sng" dirty="0">
                <a:latin typeface="Arial Narrow" panose="020B0606020202030204" pitchFamily="34" charset="0"/>
              </a:rPr>
              <a:t>licensor</a:t>
            </a:r>
            <a:r>
              <a:rPr lang="en-US" sz="3600" dirty="0">
                <a:latin typeface="Arial Narrow" panose="020B0606020202030204" pitchFamily="34" charset="0"/>
              </a:rPr>
              <a:t> is the company or individual granting the license</a:t>
            </a:r>
          </a:p>
          <a:p>
            <a:pPr algn="l"/>
            <a:endParaRPr lang="en-US" sz="3600" dirty="0">
              <a:latin typeface="Arial Narrow" panose="020B0606020202030204" pitchFamily="34" charset="0"/>
            </a:endParaRPr>
          </a:p>
          <a:p>
            <a:pPr algn="l"/>
            <a:r>
              <a:rPr lang="en-US" sz="3600" dirty="0">
                <a:latin typeface="Arial Narrow" panose="020B0606020202030204" pitchFamily="34" charset="0"/>
              </a:rPr>
              <a:t>The </a:t>
            </a:r>
            <a:r>
              <a:rPr lang="en-US" sz="3600" b="1" u="sng" dirty="0">
                <a:latin typeface="Arial Narrow" panose="020B0606020202030204" pitchFamily="34" charset="0"/>
              </a:rPr>
              <a:t>licensee</a:t>
            </a:r>
            <a:r>
              <a:rPr lang="en-US" sz="3600" dirty="0">
                <a:latin typeface="Arial Narrow" panose="020B0606020202030204" pitchFamily="34" charset="0"/>
              </a:rPr>
              <a:t> is the company or individual paying for the rights to use the licensor’s name or property </a:t>
            </a:r>
          </a:p>
        </p:txBody>
      </p:sp>
      <p:sp>
        <p:nvSpPr>
          <p:cNvPr id="4" name="Rectangle 3">
            <a:extLst>
              <a:ext uri="{FF2B5EF4-FFF2-40B4-BE49-F238E27FC236}">
                <a16:creationId xmlns:a16="http://schemas.microsoft.com/office/drawing/2014/main" id="{6D1E4B73-55E4-437C-A23C-850F86A556D8}"/>
              </a:ext>
            </a:extLst>
          </p:cNvPr>
          <p:cNvSpPr/>
          <p:nvPr/>
        </p:nvSpPr>
        <p:spPr>
          <a:xfrm>
            <a:off x="0" y="0"/>
            <a:ext cx="7112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62B315C-FD20-4498-AA5B-B9FB90C642C3}"/>
              </a:ext>
            </a:extLst>
          </p:cNvPr>
          <p:cNvSpPr/>
          <p:nvPr/>
        </p:nvSpPr>
        <p:spPr>
          <a:xfrm>
            <a:off x="12120880" y="0"/>
            <a:ext cx="7112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1209649A-FD90-4EF6-8A15-09F005A5A3D8}"/>
              </a:ext>
            </a:extLst>
          </p:cNvPr>
          <p:cNvSpPr/>
          <p:nvPr/>
        </p:nvSpPr>
        <p:spPr>
          <a:xfrm flipV="1">
            <a:off x="0" y="1106"/>
            <a:ext cx="12120880" cy="5367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811635E1-D504-430E-BB7F-67652AC9DE42}"/>
              </a:ext>
            </a:extLst>
          </p:cNvPr>
          <p:cNvSpPr/>
          <p:nvPr/>
        </p:nvSpPr>
        <p:spPr>
          <a:xfrm flipV="1">
            <a:off x="35560" y="6804328"/>
            <a:ext cx="12120880" cy="5367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7D3A36A8-D6BF-4F79-8937-EC78D45A68AF}"/>
              </a:ext>
            </a:extLst>
          </p:cNvPr>
          <p:cNvSpPr/>
          <p:nvPr/>
        </p:nvSpPr>
        <p:spPr>
          <a:xfrm>
            <a:off x="71120" y="5732891"/>
            <a:ext cx="12049760" cy="37371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highlight>
                <a:srgbClr val="FF0000"/>
              </a:highlight>
            </a:endParaRPr>
          </a:p>
        </p:txBody>
      </p:sp>
      <p:pic>
        <p:nvPicPr>
          <p:cNvPr id="1026" name="Picture 2" descr="Licensing | NFLPA">
            <a:extLst>
              <a:ext uri="{FF2B5EF4-FFF2-40B4-BE49-F238E27FC236}">
                <a16:creationId xmlns:a16="http://schemas.microsoft.com/office/drawing/2014/main" id="{7289D519-6B94-41E0-AAE8-5C01D47AF18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5602" y="4395246"/>
            <a:ext cx="3924120" cy="220731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290EC065-BF47-91E6-2C3A-1B021D7BAC8D}"/>
              </a:ext>
            </a:extLst>
          </p:cNvPr>
          <p:cNvSpPr txBox="1"/>
          <p:nvPr/>
        </p:nvSpPr>
        <p:spPr>
          <a:xfrm>
            <a:off x="9183507" y="6370407"/>
            <a:ext cx="3143566" cy="307777"/>
          </a:xfrm>
          <a:prstGeom prst="rect">
            <a:avLst/>
          </a:prstGeom>
          <a:noFill/>
        </p:spPr>
        <p:txBody>
          <a:bodyPr wrap="square">
            <a:spAutoFit/>
          </a:bodyPr>
          <a:lstStyle/>
          <a:p>
            <a:r>
              <a:rPr lang="en-US" sz="1400" dirty="0">
                <a:latin typeface="Arial Narrow" panose="020B0606020202030204" pitchFamily="34" charset="0"/>
              </a:rPr>
              <a:t>www.sportscareerconsulting.com</a:t>
            </a:r>
            <a:endParaRPr lang="en-US" sz="1400" dirty="0"/>
          </a:p>
        </p:txBody>
      </p:sp>
      <p:pic>
        <p:nvPicPr>
          <p:cNvPr id="8" name="Picture 7" descr="A close-up of a spoon&#10;&#10;Description automatically generated with medium confidence">
            <a:extLst>
              <a:ext uri="{FF2B5EF4-FFF2-40B4-BE49-F238E27FC236}">
                <a16:creationId xmlns:a16="http://schemas.microsoft.com/office/drawing/2014/main" id="{B94A8498-66E2-2284-87B2-95B2C05CCD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63068" y="6336028"/>
            <a:ext cx="357060" cy="376536"/>
          </a:xfrm>
          <a:prstGeom prst="rect">
            <a:avLst/>
          </a:prstGeom>
        </p:spPr>
      </p:pic>
    </p:spTree>
    <p:extLst>
      <p:ext uri="{BB962C8B-B14F-4D97-AF65-F5344CB8AC3E}">
        <p14:creationId xmlns:p14="http://schemas.microsoft.com/office/powerpoint/2010/main" val="14389674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9861139-F212-4731-A4D8-40030465CC84}"/>
              </a:ext>
            </a:extLst>
          </p:cNvPr>
          <p:cNvSpPr>
            <a:spLocks noGrp="1"/>
          </p:cNvSpPr>
          <p:nvPr>
            <p:ph type="subTitle" idx="1"/>
          </p:nvPr>
        </p:nvSpPr>
        <p:spPr>
          <a:xfrm>
            <a:off x="556450" y="309205"/>
            <a:ext cx="10575376" cy="1655762"/>
          </a:xfrm>
        </p:spPr>
        <p:txBody>
          <a:bodyPr>
            <a:noAutofit/>
          </a:bodyPr>
          <a:lstStyle/>
          <a:p>
            <a:pPr marL="457200" indent="-457200" algn="l">
              <a:buFont typeface="Arial" panose="020B0604020202020204" pitchFamily="34" charset="0"/>
              <a:buChar char="•"/>
            </a:pPr>
            <a:r>
              <a:rPr lang="en-US" sz="3200" dirty="0">
                <a:latin typeface="Arial Narrow" panose="020B0606020202030204" pitchFamily="34" charset="0"/>
              </a:rPr>
              <a:t>Licensed products and merchandise are not manufactured by leagues, teams, or schools, but rather by independent companies under an agreement with a sports entity</a:t>
            </a:r>
          </a:p>
          <a:p>
            <a:pPr marL="457200" indent="-457200" algn="l">
              <a:buFont typeface="Arial" panose="020B0604020202020204" pitchFamily="34" charset="0"/>
              <a:buChar char="•"/>
            </a:pPr>
            <a:endParaRPr lang="en-US" sz="3200" dirty="0">
              <a:latin typeface="Arial Narrow" panose="020B0606020202030204" pitchFamily="34" charset="0"/>
            </a:endParaRPr>
          </a:p>
          <a:p>
            <a:pPr marL="457200" indent="-457200" algn="l">
              <a:buFont typeface="Arial" panose="020B0604020202020204" pitchFamily="34" charset="0"/>
              <a:buChar char="•"/>
            </a:pPr>
            <a:r>
              <a:rPr lang="en-US" sz="3200" dirty="0">
                <a:latin typeface="Arial Narrow" panose="020B0606020202030204" pitchFamily="34" charset="0"/>
              </a:rPr>
              <a:t>Licensed products are an extremely lucrative business</a:t>
            </a:r>
          </a:p>
          <a:p>
            <a:pPr marL="457200" indent="-457200" algn="l">
              <a:buFont typeface="Arial" panose="020B0604020202020204" pitchFamily="34" charset="0"/>
              <a:buChar char="•"/>
            </a:pPr>
            <a:endParaRPr lang="en-US" sz="3200" dirty="0">
              <a:latin typeface="Arial Narrow" panose="020B0606020202030204" pitchFamily="34" charset="0"/>
            </a:endParaRPr>
          </a:p>
          <a:p>
            <a:pPr marL="457200" indent="-457200" algn="l">
              <a:buFont typeface="Arial" panose="020B0604020202020204" pitchFamily="34" charset="0"/>
              <a:buChar char="•"/>
            </a:pPr>
            <a:r>
              <a:rPr lang="en-US" sz="3200" dirty="0">
                <a:latin typeface="Arial Narrow" panose="020B0606020202030204" pitchFamily="34" charset="0"/>
              </a:rPr>
              <a:t>For example, the NFL Players generated retail sales of $2.17 billion in licensed merchandise last season </a:t>
            </a:r>
          </a:p>
        </p:txBody>
      </p:sp>
      <p:sp>
        <p:nvSpPr>
          <p:cNvPr id="4" name="Rectangle 3">
            <a:extLst>
              <a:ext uri="{FF2B5EF4-FFF2-40B4-BE49-F238E27FC236}">
                <a16:creationId xmlns:a16="http://schemas.microsoft.com/office/drawing/2014/main" id="{6D1E4B73-55E4-437C-A23C-850F86A556D8}"/>
              </a:ext>
            </a:extLst>
          </p:cNvPr>
          <p:cNvSpPr/>
          <p:nvPr/>
        </p:nvSpPr>
        <p:spPr>
          <a:xfrm>
            <a:off x="0" y="0"/>
            <a:ext cx="7112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C62B315C-FD20-4498-AA5B-B9FB90C642C3}"/>
              </a:ext>
            </a:extLst>
          </p:cNvPr>
          <p:cNvSpPr/>
          <p:nvPr/>
        </p:nvSpPr>
        <p:spPr>
          <a:xfrm>
            <a:off x="12120880" y="0"/>
            <a:ext cx="7112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1209649A-FD90-4EF6-8A15-09F005A5A3D8}"/>
              </a:ext>
            </a:extLst>
          </p:cNvPr>
          <p:cNvSpPr/>
          <p:nvPr/>
        </p:nvSpPr>
        <p:spPr>
          <a:xfrm flipV="1">
            <a:off x="0" y="1106"/>
            <a:ext cx="12120880" cy="5367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811635E1-D504-430E-BB7F-67652AC9DE42}"/>
              </a:ext>
            </a:extLst>
          </p:cNvPr>
          <p:cNvSpPr/>
          <p:nvPr/>
        </p:nvSpPr>
        <p:spPr>
          <a:xfrm flipV="1">
            <a:off x="35560" y="6804328"/>
            <a:ext cx="12120880" cy="5367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Rectangle 1">
            <a:extLst>
              <a:ext uri="{FF2B5EF4-FFF2-40B4-BE49-F238E27FC236}">
                <a16:creationId xmlns:a16="http://schemas.microsoft.com/office/drawing/2014/main" id="{7D3A36A8-D6BF-4F79-8937-EC78D45A68AF}"/>
              </a:ext>
            </a:extLst>
          </p:cNvPr>
          <p:cNvSpPr/>
          <p:nvPr/>
        </p:nvSpPr>
        <p:spPr>
          <a:xfrm>
            <a:off x="71120" y="5732891"/>
            <a:ext cx="12049760" cy="37371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highlight>
                <a:srgbClr val="FF0000"/>
              </a:highlight>
              <a:uLnTx/>
              <a:uFillTx/>
              <a:latin typeface="Calibri" panose="020F0502020204030204"/>
              <a:ea typeface="+mn-ea"/>
              <a:cs typeface="+mn-cs"/>
            </a:endParaRPr>
          </a:p>
        </p:txBody>
      </p:sp>
      <p:pic>
        <p:nvPicPr>
          <p:cNvPr id="6" name="Picture 5">
            <a:extLst>
              <a:ext uri="{FF2B5EF4-FFF2-40B4-BE49-F238E27FC236}">
                <a16:creationId xmlns:a16="http://schemas.microsoft.com/office/drawing/2014/main" id="{D09CB53C-D0DA-4F35-9284-2BA5F44C53A6}"/>
              </a:ext>
            </a:extLst>
          </p:cNvPr>
          <p:cNvPicPr>
            <a:picLocks noChangeAspect="1"/>
          </p:cNvPicPr>
          <p:nvPr/>
        </p:nvPicPr>
        <p:blipFill>
          <a:blip r:embed="rId2"/>
          <a:stretch>
            <a:fillRect/>
          </a:stretch>
        </p:blipFill>
        <p:spPr>
          <a:xfrm>
            <a:off x="309064" y="4732766"/>
            <a:ext cx="3686175" cy="2000250"/>
          </a:xfrm>
          <a:prstGeom prst="rect">
            <a:avLst/>
          </a:prstGeom>
        </p:spPr>
      </p:pic>
      <p:sp>
        <p:nvSpPr>
          <p:cNvPr id="8" name="TextBox 7">
            <a:extLst>
              <a:ext uri="{FF2B5EF4-FFF2-40B4-BE49-F238E27FC236}">
                <a16:creationId xmlns:a16="http://schemas.microsoft.com/office/drawing/2014/main" id="{07F28B01-45C5-B4C9-278C-2BC9FEB4A216}"/>
              </a:ext>
            </a:extLst>
          </p:cNvPr>
          <p:cNvSpPr txBox="1"/>
          <p:nvPr/>
        </p:nvSpPr>
        <p:spPr>
          <a:xfrm>
            <a:off x="9183507" y="6370407"/>
            <a:ext cx="3143566" cy="307777"/>
          </a:xfrm>
          <a:prstGeom prst="rect">
            <a:avLst/>
          </a:prstGeom>
          <a:noFill/>
        </p:spPr>
        <p:txBody>
          <a:bodyPr wrap="square">
            <a:spAutoFit/>
          </a:bodyPr>
          <a:lstStyle/>
          <a:p>
            <a:r>
              <a:rPr lang="en-US" sz="1400" dirty="0">
                <a:latin typeface="Arial Narrow" panose="020B0606020202030204" pitchFamily="34" charset="0"/>
              </a:rPr>
              <a:t>www.sportscareerconsulting.com</a:t>
            </a:r>
            <a:endParaRPr lang="en-US" sz="1400" dirty="0"/>
          </a:p>
        </p:txBody>
      </p:sp>
      <p:pic>
        <p:nvPicPr>
          <p:cNvPr id="9" name="Picture 8" descr="A close-up of a spoon&#10;&#10;Description automatically generated with medium confidence">
            <a:extLst>
              <a:ext uri="{FF2B5EF4-FFF2-40B4-BE49-F238E27FC236}">
                <a16:creationId xmlns:a16="http://schemas.microsoft.com/office/drawing/2014/main" id="{3353FDE2-242B-3965-F6B1-ADB989F7AA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63068" y="6336028"/>
            <a:ext cx="357060" cy="376536"/>
          </a:xfrm>
          <a:prstGeom prst="rect">
            <a:avLst/>
          </a:prstGeom>
        </p:spPr>
      </p:pic>
    </p:spTree>
    <p:extLst>
      <p:ext uri="{BB962C8B-B14F-4D97-AF65-F5344CB8AC3E}">
        <p14:creationId xmlns:p14="http://schemas.microsoft.com/office/powerpoint/2010/main" val="15684058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D1E4B73-55E4-437C-A23C-850F86A556D8}"/>
              </a:ext>
            </a:extLst>
          </p:cNvPr>
          <p:cNvSpPr/>
          <p:nvPr/>
        </p:nvSpPr>
        <p:spPr>
          <a:xfrm>
            <a:off x="0" y="0"/>
            <a:ext cx="7112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62B315C-FD20-4498-AA5B-B9FB90C642C3}"/>
              </a:ext>
            </a:extLst>
          </p:cNvPr>
          <p:cNvSpPr/>
          <p:nvPr/>
        </p:nvSpPr>
        <p:spPr>
          <a:xfrm>
            <a:off x="12120880" y="0"/>
            <a:ext cx="7112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1209649A-FD90-4EF6-8A15-09F005A5A3D8}"/>
              </a:ext>
            </a:extLst>
          </p:cNvPr>
          <p:cNvSpPr/>
          <p:nvPr/>
        </p:nvSpPr>
        <p:spPr>
          <a:xfrm flipV="1">
            <a:off x="0" y="1106"/>
            <a:ext cx="12120880" cy="5367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811635E1-D504-430E-BB7F-67652AC9DE42}"/>
              </a:ext>
            </a:extLst>
          </p:cNvPr>
          <p:cNvSpPr/>
          <p:nvPr/>
        </p:nvSpPr>
        <p:spPr>
          <a:xfrm flipV="1">
            <a:off x="35560" y="6804328"/>
            <a:ext cx="12120880" cy="5367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ubtitle 2">
            <a:extLst>
              <a:ext uri="{FF2B5EF4-FFF2-40B4-BE49-F238E27FC236}">
                <a16:creationId xmlns:a16="http://schemas.microsoft.com/office/drawing/2014/main" id="{40C7068B-B3B0-4E95-990E-860716AEC20E}"/>
              </a:ext>
            </a:extLst>
          </p:cNvPr>
          <p:cNvSpPr txBox="1">
            <a:spLocks/>
          </p:cNvSpPr>
          <p:nvPr/>
        </p:nvSpPr>
        <p:spPr>
          <a:xfrm>
            <a:off x="1321201" y="624642"/>
            <a:ext cx="9478478" cy="2433884"/>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4400" b="1" dirty="0">
                <a:latin typeface="Arial Narrow" panose="020B0606020202030204" pitchFamily="34" charset="0"/>
              </a:rPr>
              <a:t>NFL PLAYERS ASSOCIATION</a:t>
            </a:r>
          </a:p>
          <a:p>
            <a:endParaRPr lang="en-US" sz="1400" b="1" dirty="0">
              <a:latin typeface="Arial Narrow" panose="020B0606020202030204" pitchFamily="34" charset="0"/>
            </a:endParaRPr>
          </a:p>
          <a:p>
            <a:r>
              <a:rPr lang="en-US" sz="3600" b="1" dirty="0">
                <a:latin typeface="Arial Narrow" panose="020B0606020202030204" pitchFamily="34" charset="0"/>
              </a:rPr>
              <a:t>Official rankings of all officially licensed NFL player products and merchandise: 2021-22 season</a:t>
            </a:r>
          </a:p>
        </p:txBody>
      </p:sp>
      <p:pic>
        <p:nvPicPr>
          <p:cNvPr id="2" name="Picture 1">
            <a:extLst>
              <a:ext uri="{FF2B5EF4-FFF2-40B4-BE49-F238E27FC236}">
                <a16:creationId xmlns:a16="http://schemas.microsoft.com/office/drawing/2014/main" id="{68E04E30-6C23-E4D9-3F0C-9CE6FFD4492B}"/>
              </a:ext>
            </a:extLst>
          </p:cNvPr>
          <p:cNvPicPr>
            <a:picLocks noChangeAspect="1"/>
          </p:cNvPicPr>
          <p:nvPr/>
        </p:nvPicPr>
        <p:blipFill>
          <a:blip r:embed="rId2"/>
          <a:stretch>
            <a:fillRect/>
          </a:stretch>
        </p:blipFill>
        <p:spPr>
          <a:xfrm>
            <a:off x="3850425" y="3429000"/>
            <a:ext cx="4485301" cy="2433884"/>
          </a:xfrm>
          <a:prstGeom prst="rect">
            <a:avLst/>
          </a:prstGeom>
        </p:spPr>
      </p:pic>
    </p:spTree>
    <p:extLst>
      <p:ext uri="{BB962C8B-B14F-4D97-AF65-F5344CB8AC3E}">
        <p14:creationId xmlns:p14="http://schemas.microsoft.com/office/powerpoint/2010/main" val="10487983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D1E4B73-55E4-437C-A23C-850F86A556D8}"/>
              </a:ext>
            </a:extLst>
          </p:cNvPr>
          <p:cNvSpPr/>
          <p:nvPr/>
        </p:nvSpPr>
        <p:spPr>
          <a:xfrm>
            <a:off x="0" y="0"/>
            <a:ext cx="7112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62B315C-FD20-4498-AA5B-B9FB90C642C3}"/>
              </a:ext>
            </a:extLst>
          </p:cNvPr>
          <p:cNvSpPr/>
          <p:nvPr/>
        </p:nvSpPr>
        <p:spPr>
          <a:xfrm>
            <a:off x="12120880" y="0"/>
            <a:ext cx="7112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1209649A-FD90-4EF6-8A15-09F005A5A3D8}"/>
              </a:ext>
            </a:extLst>
          </p:cNvPr>
          <p:cNvSpPr/>
          <p:nvPr/>
        </p:nvSpPr>
        <p:spPr>
          <a:xfrm flipV="1">
            <a:off x="0" y="1106"/>
            <a:ext cx="12120880" cy="5367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811635E1-D504-430E-BB7F-67652AC9DE42}"/>
              </a:ext>
            </a:extLst>
          </p:cNvPr>
          <p:cNvSpPr/>
          <p:nvPr/>
        </p:nvSpPr>
        <p:spPr>
          <a:xfrm flipV="1">
            <a:off x="35560" y="6804328"/>
            <a:ext cx="12120880" cy="5367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ubtitle 2">
            <a:extLst>
              <a:ext uri="{FF2B5EF4-FFF2-40B4-BE49-F238E27FC236}">
                <a16:creationId xmlns:a16="http://schemas.microsoft.com/office/drawing/2014/main" id="{1F07C645-7D52-4DF8-8EBE-6660DBBB7C89}"/>
              </a:ext>
            </a:extLst>
          </p:cNvPr>
          <p:cNvSpPr>
            <a:spLocks noGrp="1"/>
          </p:cNvSpPr>
          <p:nvPr>
            <p:ph type="subTitle" idx="1"/>
          </p:nvPr>
        </p:nvSpPr>
        <p:spPr>
          <a:xfrm>
            <a:off x="725556" y="647689"/>
            <a:ext cx="10049516" cy="1655762"/>
          </a:xfrm>
        </p:spPr>
        <p:txBody>
          <a:bodyPr>
            <a:noAutofit/>
          </a:bodyPr>
          <a:lstStyle/>
          <a:p>
            <a:r>
              <a:rPr lang="en-US" sz="3200" dirty="0">
                <a:latin typeface="Arial Narrow" panose="020B0606020202030204" pitchFamily="34" charset="0"/>
              </a:rPr>
              <a:t>Tom Brady and Patrick </a:t>
            </a:r>
            <a:r>
              <a:rPr lang="en-US" sz="3200" dirty="0" err="1">
                <a:latin typeface="Arial Narrow" panose="020B0606020202030204" pitchFamily="34" charset="0"/>
              </a:rPr>
              <a:t>Mahomes</a:t>
            </a:r>
            <a:r>
              <a:rPr lang="en-US" sz="3200" dirty="0">
                <a:latin typeface="Arial Narrow" panose="020B0606020202030204" pitchFamily="34" charset="0"/>
              </a:rPr>
              <a:t> II continued their dominance atop the NFLPA Top 50 Player Sales List – which reports sales of all officially licensed NFL player product – with Brady finishing first overall for the second year in a row on the year-end list. </a:t>
            </a:r>
          </a:p>
          <a:p>
            <a:endParaRPr lang="en-US" sz="3200" dirty="0">
              <a:latin typeface="Arial Narrow" panose="020B0606020202030204" pitchFamily="34" charset="0"/>
            </a:endParaRPr>
          </a:p>
          <a:p>
            <a:r>
              <a:rPr lang="en-US" sz="3200" dirty="0">
                <a:latin typeface="Arial Narrow" panose="020B0606020202030204" pitchFamily="34" charset="0"/>
              </a:rPr>
              <a:t>Either Brady or </a:t>
            </a:r>
            <a:r>
              <a:rPr lang="en-US" sz="3200" dirty="0" err="1">
                <a:latin typeface="Arial Narrow" panose="020B0606020202030204" pitchFamily="34" charset="0"/>
              </a:rPr>
              <a:t>Mahomes</a:t>
            </a:r>
            <a:r>
              <a:rPr lang="en-US" sz="3200" dirty="0">
                <a:latin typeface="Arial Narrow" panose="020B0606020202030204" pitchFamily="34" charset="0"/>
              </a:rPr>
              <a:t> has led the quarterly rankings 12 straight times since October 2018.</a:t>
            </a:r>
          </a:p>
        </p:txBody>
      </p:sp>
      <p:sp>
        <p:nvSpPr>
          <p:cNvPr id="8" name="TextBox 7">
            <a:extLst>
              <a:ext uri="{FF2B5EF4-FFF2-40B4-BE49-F238E27FC236}">
                <a16:creationId xmlns:a16="http://schemas.microsoft.com/office/drawing/2014/main" id="{41ABE787-7544-4B4D-8987-3EAF9CE265ED}"/>
              </a:ext>
            </a:extLst>
          </p:cNvPr>
          <p:cNvSpPr txBox="1"/>
          <p:nvPr/>
        </p:nvSpPr>
        <p:spPr>
          <a:xfrm>
            <a:off x="725556" y="5325677"/>
            <a:ext cx="2941983" cy="246221"/>
          </a:xfrm>
          <a:prstGeom prst="rect">
            <a:avLst/>
          </a:prstGeom>
          <a:solidFill>
            <a:schemeClr val="tx1"/>
          </a:solidFill>
        </p:spPr>
        <p:txBody>
          <a:bodyPr wrap="square" rtlCol="0">
            <a:spAutoFit/>
          </a:bodyPr>
          <a:lstStyle/>
          <a:p>
            <a:r>
              <a:rPr lang="en-US" sz="1000" dirty="0">
                <a:solidFill>
                  <a:schemeClr val="bg1"/>
                </a:solidFill>
                <a:latin typeface="Arial" panose="020B0604020202020204" pitchFamily="34" charset="0"/>
                <a:cs typeface="Arial" panose="020B0604020202020204" pitchFamily="34" charset="0"/>
              </a:rPr>
              <a:t>Sales Period March 1 through February 28, 2021</a:t>
            </a:r>
          </a:p>
        </p:txBody>
      </p:sp>
      <p:sp>
        <p:nvSpPr>
          <p:cNvPr id="2" name="Rectangle 1">
            <a:extLst>
              <a:ext uri="{FF2B5EF4-FFF2-40B4-BE49-F238E27FC236}">
                <a16:creationId xmlns:a16="http://schemas.microsoft.com/office/drawing/2014/main" id="{A53DBC68-5872-2664-4B3A-E285585B1109}"/>
              </a:ext>
            </a:extLst>
          </p:cNvPr>
          <p:cNvSpPr/>
          <p:nvPr/>
        </p:nvSpPr>
        <p:spPr>
          <a:xfrm>
            <a:off x="71120" y="5732891"/>
            <a:ext cx="12049760" cy="37371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highlight>
                <a:srgbClr val="FF0000"/>
              </a:highlight>
              <a:uLnTx/>
              <a:uFillTx/>
              <a:latin typeface="Calibri" panose="020F0502020204030204"/>
              <a:ea typeface="+mn-ea"/>
              <a:cs typeface="+mn-cs"/>
            </a:endParaRPr>
          </a:p>
        </p:txBody>
      </p:sp>
      <p:pic>
        <p:nvPicPr>
          <p:cNvPr id="3" name="Picture 2">
            <a:extLst>
              <a:ext uri="{FF2B5EF4-FFF2-40B4-BE49-F238E27FC236}">
                <a16:creationId xmlns:a16="http://schemas.microsoft.com/office/drawing/2014/main" id="{1C0C740C-F5D4-B03F-F26F-20BB5A515A4B}"/>
              </a:ext>
            </a:extLst>
          </p:cNvPr>
          <p:cNvPicPr>
            <a:picLocks noChangeAspect="1"/>
          </p:cNvPicPr>
          <p:nvPr/>
        </p:nvPicPr>
        <p:blipFill>
          <a:blip r:embed="rId2"/>
          <a:stretch>
            <a:fillRect/>
          </a:stretch>
        </p:blipFill>
        <p:spPr>
          <a:xfrm>
            <a:off x="309064" y="4732766"/>
            <a:ext cx="3686175" cy="2000250"/>
          </a:xfrm>
          <a:prstGeom prst="rect">
            <a:avLst/>
          </a:prstGeom>
        </p:spPr>
      </p:pic>
    </p:spTree>
    <p:extLst>
      <p:ext uri="{BB962C8B-B14F-4D97-AF65-F5344CB8AC3E}">
        <p14:creationId xmlns:p14="http://schemas.microsoft.com/office/powerpoint/2010/main" val="41789442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D1E4B73-55E4-437C-A23C-850F86A556D8}"/>
              </a:ext>
            </a:extLst>
          </p:cNvPr>
          <p:cNvSpPr/>
          <p:nvPr/>
        </p:nvSpPr>
        <p:spPr>
          <a:xfrm>
            <a:off x="0" y="0"/>
            <a:ext cx="7112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62B315C-FD20-4498-AA5B-B9FB90C642C3}"/>
              </a:ext>
            </a:extLst>
          </p:cNvPr>
          <p:cNvSpPr/>
          <p:nvPr/>
        </p:nvSpPr>
        <p:spPr>
          <a:xfrm>
            <a:off x="12120880" y="0"/>
            <a:ext cx="7112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1209649A-FD90-4EF6-8A15-09F005A5A3D8}"/>
              </a:ext>
            </a:extLst>
          </p:cNvPr>
          <p:cNvSpPr/>
          <p:nvPr/>
        </p:nvSpPr>
        <p:spPr>
          <a:xfrm flipV="1">
            <a:off x="0" y="1106"/>
            <a:ext cx="12120880" cy="5367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811635E1-D504-430E-BB7F-67652AC9DE42}"/>
              </a:ext>
            </a:extLst>
          </p:cNvPr>
          <p:cNvSpPr/>
          <p:nvPr/>
        </p:nvSpPr>
        <p:spPr>
          <a:xfrm flipV="1">
            <a:off x="35560" y="6804328"/>
            <a:ext cx="12120880" cy="5367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ubtitle 2">
            <a:extLst>
              <a:ext uri="{FF2B5EF4-FFF2-40B4-BE49-F238E27FC236}">
                <a16:creationId xmlns:a16="http://schemas.microsoft.com/office/drawing/2014/main" id="{1F07C645-7D52-4DF8-8EBE-6660DBBB7C89}"/>
              </a:ext>
            </a:extLst>
          </p:cNvPr>
          <p:cNvSpPr>
            <a:spLocks noGrp="1"/>
          </p:cNvSpPr>
          <p:nvPr>
            <p:ph type="subTitle" idx="1"/>
          </p:nvPr>
        </p:nvSpPr>
        <p:spPr>
          <a:xfrm>
            <a:off x="975912" y="532223"/>
            <a:ext cx="10240176" cy="1655762"/>
          </a:xfrm>
        </p:spPr>
        <p:txBody>
          <a:bodyPr>
            <a:noAutofit/>
          </a:bodyPr>
          <a:lstStyle/>
          <a:p>
            <a:r>
              <a:rPr lang="en-US" sz="3200" dirty="0">
                <a:latin typeface="Arial Narrow" panose="020B0606020202030204" pitchFamily="34" charset="0"/>
              </a:rPr>
              <a:t>The year-end rankings are based on sales from March 1 through February 28, 2022, the most up-to-date, comprehensive figures currently available. </a:t>
            </a:r>
          </a:p>
          <a:p>
            <a:endParaRPr lang="en-US" sz="3200" dirty="0">
              <a:latin typeface="Arial Narrow" panose="020B0606020202030204" pitchFamily="34" charset="0"/>
            </a:endParaRPr>
          </a:p>
          <a:p>
            <a:r>
              <a:rPr lang="en-US" sz="3200" dirty="0">
                <a:latin typeface="Arial Narrow" panose="020B0606020202030204" pitchFamily="34" charset="0"/>
              </a:rPr>
              <a:t>They are the only verified rankings of all officially licensed NFL player product sold from online and traditional retail outlets as reported by 75+ NFLPA licensees. </a:t>
            </a:r>
          </a:p>
        </p:txBody>
      </p:sp>
      <p:sp>
        <p:nvSpPr>
          <p:cNvPr id="8" name="TextBox 7">
            <a:extLst>
              <a:ext uri="{FF2B5EF4-FFF2-40B4-BE49-F238E27FC236}">
                <a16:creationId xmlns:a16="http://schemas.microsoft.com/office/drawing/2014/main" id="{EC5144BD-27AB-8A43-9731-933CA387C8ED}"/>
              </a:ext>
            </a:extLst>
          </p:cNvPr>
          <p:cNvSpPr txBox="1"/>
          <p:nvPr/>
        </p:nvSpPr>
        <p:spPr>
          <a:xfrm>
            <a:off x="725556" y="5325677"/>
            <a:ext cx="2941983" cy="246221"/>
          </a:xfrm>
          <a:prstGeom prst="rect">
            <a:avLst/>
          </a:prstGeom>
          <a:solidFill>
            <a:schemeClr val="tx1"/>
          </a:solidFill>
        </p:spPr>
        <p:txBody>
          <a:bodyPr wrap="square" rtlCol="0">
            <a:spAutoFit/>
          </a:bodyPr>
          <a:lstStyle/>
          <a:p>
            <a:r>
              <a:rPr lang="en-US" sz="1000" dirty="0">
                <a:solidFill>
                  <a:schemeClr val="bg1"/>
                </a:solidFill>
                <a:latin typeface="Arial" panose="020B0604020202020204" pitchFamily="34" charset="0"/>
                <a:cs typeface="Arial" panose="020B0604020202020204" pitchFamily="34" charset="0"/>
              </a:rPr>
              <a:t>Sales Period March 1 through February 28, 2021</a:t>
            </a:r>
          </a:p>
        </p:txBody>
      </p:sp>
      <p:sp>
        <p:nvSpPr>
          <p:cNvPr id="2" name="Rectangle 1">
            <a:extLst>
              <a:ext uri="{FF2B5EF4-FFF2-40B4-BE49-F238E27FC236}">
                <a16:creationId xmlns:a16="http://schemas.microsoft.com/office/drawing/2014/main" id="{89254C85-A019-4847-33DD-5B50422E9DC9}"/>
              </a:ext>
            </a:extLst>
          </p:cNvPr>
          <p:cNvSpPr/>
          <p:nvPr/>
        </p:nvSpPr>
        <p:spPr>
          <a:xfrm>
            <a:off x="71120" y="5732891"/>
            <a:ext cx="12049760" cy="37371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highlight>
                <a:srgbClr val="FF0000"/>
              </a:highlight>
              <a:uLnTx/>
              <a:uFillTx/>
              <a:latin typeface="Calibri" panose="020F0502020204030204"/>
              <a:ea typeface="+mn-ea"/>
              <a:cs typeface="+mn-cs"/>
            </a:endParaRPr>
          </a:p>
        </p:txBody>
      </p:sp>
      <p:pic>
        <p:nvPicPr>
          <p:cNvPr id="3" name="Picture 2">
            <a:extLst>
              <a:ext uri="{FF2B5EF4-FFF2-40B4-BE49-F238E27FC236}">
                <a16:creationId xmlns:a16="http://schemas.microsoft.com/office/drawing/2014/main" id="{2BCBF11C-F695-435B-855A-6D8063E7899C}"/>
              </a:ext>
            </a:extLst>
          </p:cNvPr>
          <p:cNvPicPr>
            <a:picLocks noChangeAspect="1"/>
          </p:cNvPicPr>
          <p:nvPr/>
        </p:nvPicPr>
        <p:blipFill>
          <a:blip r:embed="rId2"/>
          <a:stretch>
            <a:fillRect/>
          </a:stretch>
        </p:blipFill>
        <p:spPr>
          <a:xfrm>
            <a:off x="309064" y="4732766"/>
            <a:ext cx="3686175" cy="2000250"/>
          </a:xfrm>
          <a:prstGeom prst="rect">
            <a:avLst/>
          </a:prstGeom>
        </p:spPr>
      </p:pic>
    </p:spTree>
    <p:extLst>
      <p:ext uri="{BB962C8B-B14F-4D97-AF65-F5344CB8AC3E}">
        <p14:creationId xmlns:p14="http://schemas.microsoft.com/office/powerpoint/2010/main" val="29842426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D1E4B73-55E4-437C-A23C-850F86A556D8}"/>
              </a:ext>
            </a:extLst>
          </p:cNvPr>
          <p:cNvSpPr/>
          <p:nvPr/>
        </p:nvSpPr>
        <p:spPr>
          <a:xfrm>
            <a:off x="0" y="0"/>
            <a:ext cx="7112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62B315C-FD20-4498-AA5B-B9FB90C642C3}"/>
              </a:ext>
            </a:extLst>
          </p:cNvPr>
          <p:cNvSpPr/>
          <p:nvPr/>
        </p:nvSpPr>
        <p:spPr>
          <a:xfrm>
            <a:off x="12120880" y="0"/>
            <a:ext cx="7112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1209649A-FD90-4EF6-8A15-09F005A5A3D8}"/>
              </a:ext>
            </a:extLst>
          </p:cNvPr>
          <p:cNvSpPr/>
          <p:nvPr/>
        </p:nvSpPr>
        <p:spPr>
          <a:xfrm flipV="1">
            <a:off x="0" y="1106"/>
            <a:ext cx="12120880" cy="5367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811635E1-D504-430E-BB7F-67652AC9DE42}"/>
              </a:ext>
            </a:extLst>
          </p:cNvPr>
          <p:cNvSpPr/>
          <p:nvPr/>
        </p:nvSpPr>
        <p:spPr>
          <a:xfrm flipV="1">
            <a:off x="35560" y="6804328"/>
            <a:ext cx="12120880" cy="5367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ubtitle 2">
            <a:extLst>
              <a:ext uri="{FF2B5EF4-FFF2-40B4-BE49-F238E27FC236}">
                <a16:creationId xmlns:a16="http://schemas.microsoft.com/office/drawing/2014/main" id="{1F07C645-7D52-4DF8-8EBE-6660DBBB7C89}"/>
              </a:ext>
            </a:extLst>
          </p:cNvPr>
          <p:cNvSpPr>
            <a:spLocks noGrp="1"/>
          </p:cNvSpPr>
          <p:nvPr>
            <p:ph type="subTitle" idx="1"/>
          </p:nvPr>
        </p:nvSpPr>
        <p:spPr>
          <a:xfrm>
            <a:off x="868404" y="673684"/>
            <a:ext cx="10455192" cy="1655762"/>
          </a:xfrm>
        </p:spPr>
        <p:txBody>
          <a:bodyPr>
            <a:noAutofit/>
          </a:bodyPr>
          <a:lstStyle/>
          <a:p>
            <a:r>
              <a:rPr lang="en-US" sz="3200" dirty="0">
                <a:latin typeface="Arial Narrow" panose="020B0606020202030204" pitchFamily="34" charset="0"/>
              </a:rPr>
              <a:t>Licensed product across hardline, apparel, digital, and unconventional categories include, among many others, adult and youth game jerseys, T-shirts, hoodies, bobbleheads, plush toys, socks, face coverings, headbands, figurines, wall decals, backpacks, pennants, photos, drinkware, and pet products.</a:t>
            </a:r>
          </a:p>
        </p:txBody>
      </p:sp>
      <p:sp>
        <p:nvSpPr>
          <p:cNvPr id="8" name="TextBox 7">
            <a:extLst>
              <a:ext uri="{FF2B5EF4-FFF2-40B4-BE49-F238E27FC236}">
                <a16:creationId xmlns:a16="http://schemas.microsoft.com/office/drawing/2014/main" id="{ECA46050-EAD7-D340-BB79-74DA4D4676DD}"/>
              </a:ext>
            </a:extLst>
          </p:cNvPr>
          <p:cNvSpPr txBox="1"/>
          <p:nvPr/>
        </p:nvSpPr>
        <p:spPr>
          <a:xfrm>
            <a:off x="725556" y="5325677"/>
            <a:ext cx="2941983" cy="246221"/>
          </a:xfrm>
          <a:prstGeom prst="rect">
            <a:avLst/>
          </a:prstGeom>
          <a:solidFill>
            <a:schemeClr val="tx1"/>
          </a:solidFill>
        </p:spPr>
        <p:txBody>
          <a:bodyPr wrap="square" rtlCol="0">
            <a:spAutoFit/>
          </a:bodyPr>
          <a:lstStyle/>
          <a:p>
            <a:r>
              <a:rPr lang="en-US" sz="1000" dirty="0">
                <a:solidFill>
                  <a:schemeClr val="bg1"/>
                </a:solidFill>
                <a:latin typeface="Arial" panose="020B0604020202020204" pitchFamily="34" charset="0"/>
                <a:cs typeface="Arial" panose="020B0604020202020204" pitchFamily="34" charset="0"/>
              </a:rPr>
              <a:t>Sales Period March 1 through February 28, 2021</a:t>
            </a:r>
          </a:p>
        </p:txBody>
      </p:sp>
      <p:sp>
        <p:nvSpPr>
          <p:cNvPr id="2" name="Rectangle 1">
            <a:extLst>
              <a:ext uri="{FF2B5EF4-FFF2-40B4-BE49-F238E27FC236}">
                <a16:creationId xmlns:a16="http://schemas.microsoft.com/office/drawing/2014/main" id="{CB9F3D04-DECA-DE6A-B565-61949DB5530A}"/>
              </a:ext>
            </a:extLst>
          </p:cNvPr>
          <p:cNvSpPr/>
          <p:nvPr/>
        </p:nvSpPr>
        <p:spPr>
          <a:xfrm>
            <a:off x="71120" y="5732891"/>
            <a:ext cx="12049760" cy="37371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highlight>
                <a:srgbClr val="FF0000"/>
              </a:highlight>
              <a:uLnTx/>
              <a:uFillTx/>
              <a:latin typeface="Calibri" panose="020F0502020204030204"/>
              <a:ea typeface="+mn-ea"/>
              <a:cs typeface="+mn-cs"/>
            </a:endParaRPr>
          </a:p>
        </p:txBody>
      </p:sp>
      <p:pic>
        <p:nvPicPr>
          <p:cNvPr id="3" name="Picture 2">
            <a:extLst>
              <a:ext uri="{FF2B5EF4-FFF2-40B4-BE49-F238E27FC236}">
                <a16:creationId xmlns:a16="http://schemas.microsoft.com/office/drawing/2014/main" id="{8722DF9A-6C91-A079-5D86-444202C97A5E}"/>
              </a:ext>
            </a:extLst>
          </p:cNvPr>
          <p:cNvPicPr>
            <a:picLocks noChangeAspect="1"/>
          </p:cNvPicPr>
          <p:nvPr/>
        </p:nvPicPr>
        <p:blipFill>
          <a:blip r:embed="rId2"/>
          <a:stretch>
            <a:fillRect/>
          </a:stretch>
        </p:blipFill>
        <p:spPr>
          <a:xfrm>
            <a:off x="309064" y="4732766"/>
            <a:ext cx="3686175" cy="2000250"/>
          </a:xfrm>
          <a:prstGeom prst="rect">
            <a:avLst/>
          </a:prstGeom>
        </p:spPr>
      </p:pic>
    </p:spTree>
    <p:extLst>
      <p:ext uri="{BB962C8B-B14F-4D97-AF65-F5344CB8AC3E}">
        <p14:creationId xmlns:p14="http://schemas.microsoft.com/office/powerpoint/2010/main" val="12220901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9861139-F212-4731-A4D8-40030465CC84}"/>
              </a:ext>
            </a:extLst>
          </p:cNvPr>
          <p:cNvSpPr>
            <a:spLocks noGrp="1"/>
          </p:cNvSpPr>
          <p:nvPr>
            <p:ph type="subTitle" idx="1"/>
          </p:nvPr>
        </p:nvSpPr>
        <p:spPr>
          <a:xfrm>
            <a:off x="896800" y="411738"/>
            <a:ext cx="10327279" cy="1655762"/>
          </a:xfrm>
        </p:spPr>
        <p:txBody>
          <a:bodyPr>
            <a:noAutofit/>
          </a:bodyPr>
          <a:lstStyle/>
          <a:p>
            <a:r>
              <a:rPr lang="en-US" sz="2800" b="1" dirty="0">
                <a:latin typeface="Arial Narrow" panose="020B0606020202030204" pitchFamily="34" charset="0"/>
              </a:rPr>
              <a:t>LAST YEAR’s Top 10 players among all officially licensed product sold:</a:t>
            </a:r>
          </a:p>
          <a:p>
            <a:endParaRPr lang="en-US" sz="2800" dirty="0">
              <a:latin typeface="Arial Narrow" panose="020B0606020202030204" pitchFamily="34" charset="0"/>
            </a:endParaRPr>
          </a:p>
          <a:p>
            <a:pPr marL="457200" indent="-457200">
              <a:buFont typeface="+mj-lt"/>
              <a:buAutoNum type="arabicPeriod"/>
            </a:pPr>
            <a:endParaRPr lang="en-US" dirty="0">
              <a:latin typeface="Arial Narrow" panose="020B0606020202030204" pitchFamily="34" charset="0"/>
            </a:endParaRPr>
          </a:p>
        </p:txBody>
      </p:sp>
      <p:sp>
        <p:nvSpPr>
          <p:cNvPr id="4" name="Rectangle 3">
            <a:extLst>
              <a:ext uri="{FF2B5EF4-FFF2-40B4-BE49-F238E27FC236}">
                <a16:creationId xmlns:a16="http://schemas.microsoft.com/office/drawing/2014/main" id="{6D1E4B73-55E4-437C-A23C-850F86A556D8}"/>
              </a:ext>
            </a:extLst>
          </p:cNvPr>
          <p:cNvSpPr/>
          <p:nvPr/>
        </p:nvSpPr>
        <p:spPr>
          <a:xfrm>
            <a:off x="0" y="0"/>
            <a:ext cx="7112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62B315C-FD20-4498-AA5B-B9FB90C642C3}"/>
              </a:ext>
            </a:extLst>
          </p:cNvPr>
          <p:cNvSpPr/>
          <p:nvPr/>
        </p:nvSpPr>
        <p:spPr>
          <a:xfrm>
            <a:off x="12120880" y="0"/>
            <a:ext cx="7112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1209649A-FD90-4EF6-8A15-09F005A5A3D8}"/>
              </a:ext>
            </a:extLst>
          </p:cNvPr>
          <p:cNvSpPr/>
          <p:nvPr/>
        </p:nvSpPr>
        <p:spPr>
          <a:xfrm flipV="1">
            <a:off x="0" y="1106"/>
            <a:ext cx="12120880" cy="5367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811635E1-D504-430E-BB7F-67652AC9DE42}"/>
              </a:ext>
            </a:extLst>
          </p:cNvPr>
          <p:cNvSpPr/>
          <p:nvPr/>
        </p:nvSpPr>
        <p:spPr>
          <a:xfrm flipV="1">
            <a:off x="35560" y="6804328"/>
            <a:ext cx="12120880" cy="5367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7D3A36A8-D6BF-4F79-8937-EC78D45A68AF}"/>
              </a:ext>
            </a:extLst>
          </p:cNvPr>
          <p:cNvSpPr/>
          <p:nvPr/>
        </p:nvSpPr>
        <p:spPr>
          <a:xfrm>
            <a:off x="71120" y="5732891"/>
            <a:ext cx="12049760" cy="37371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highlight>
                <a:srgbClr val="FF0000"/>
              </a:highlight>
            </a:endParaRPr>
          </a:p>
        </p:txBody>
      </p:sp>
      <p:pic>
        <p:nvPicPr>
          <p:cNvPr id="8" name="Picture 7">
            <a:extLst>
              <a:ext uri="{FF2B5EF4-FFF2-40B4-BE49-F238E27FC236}">
                <a16:creationId xmlns:a16="http://schemas.microsoft.com/office/drawing/2014/main" id="{75D7A541-A8AA-4464-83B1-63FCF525781F}"/>
              </a:ext>
            </a:extLst>
          </p:cNvPr>
          <p:cNvPicPr>
            <a:picLocks noChangeAspect="1"/>
          </p:cNvPicPr>
          <p:nvPr/>
        </p:nvPicPr>
        <p:blipFill>
          <a:blip r:embed="rId2"/>
          <a:stretch>
            <a:fillRect/>
          </a:stretch>
        </p:blipFill>
        <p:spPr>
          <a:xfrm>
            <a:off x="309064" y="4732766"/>
            <a:ext cx="3686175" cy="2000250"/>
          </a:xfrm>
          <a:prstGeom prst="rect">
            <a:avLst/>
          </a:prstGeom>
        </p:spPr>
      </p:pic>
      <p:sp>
        <p:nvSpPr>
          <p:cNvPr id="10" name="TextBox 9">
            <a:extLst>
              <a:ext uri="{FF2B5EF4-FFF2-40B4-BE49-F238E27FC236}">
                <a16:creationId xmlns:a16="http://schemas.microsoft.com/office/drawing/2014/main" id="{AA9E448B-C8FE-420C-9DD9-D07669D39284}"/>
              </a:ext>
            </a:extLst>
          </p:cNvPr>
          <p:cNvSpPr txBox="1"/>
          <p:nvPr/>
        </p:nvSpPr>
        <p:spPr>
          <a:xfrm>
            <a:off x="549001" y="1414050"/>
            <a:ext cx="4849733" cy="1938992"/>
          </a:xfrm>
          <a:prstGeom prst="rect">
            <a:avLst/>
          </a:prstGeom>
          <a:noFill/>
        </p:spPr>
        <p:txBody>
          <a:bodyPr wrap="square">
            <a:spAutoFit/>
          </a:bodyPr>
          <a:lstStyle/>
          <a:p>
            <a:pPr marL="457200" indent="-457200">
              <a:buFont typeface="+mj-lt"/>
              <a:buAutoNum type="arabicPeriod"/>
            </a:pPr>
            <a:r>
              <a:rPr lang="en-US" sz="2400" dirty="0">
                <a:latin typeface="Arial Narrow" panose="020B0606020202030204" pitchFamily="34" charset="0"/>
              </a:rPr>
              <a:t>Tom Brady, QB, Tampa Bay</a:t>
            </a:r>
          </a:p>
          <a:p>
            <a:pPr marL="457200" indent="-457200">
              <a:buFont typeface="+mj-lt"/>
              <a:buAutoNum type="arabicPeriod"/>
            </a:pPr>
            <a:r>
              <a:rPr lang="en-US" sz="2400" dirty="0">
                <a:latin typeface="Arial Narrow" panose="020B0606020202030204" pitchFamily="34" charset="0"/>
              </a:rPr>
              <a:t>Patrick </a:t>
            </a:r>
            <a:r>
              <a:rPr lang="en-US" sz="2400" dirty="0" err="1">
                <a:latin typeface="Arial Narrow" panose="020B0606020202030204" pitchFamily="34" charset="0"/>
              </a:rPr>
              <a:t>Mahomes</a:t>
            </a:r>
            <a:r>
              <a:rPr lang="en-US" sz="2400" dirty="0">
                <a:latin typeface="Arial Narrow" panose="020B0606020202030204" pitchFamily="34" charset="0"/>
              </a:rPr>
              <a:t>, QB, Kansas City</a:t>
            </a:r>
          </a:p>
          <a:p>
            <a:pPr marL="457200" indent="-457200">
              <a:buFont typeface="+mj-lt"/>
              <a:buAutoNum type="arabicPeriod"/>
            </a:pPr>
            <a:r>
              <a:rPr lang="en-US" sz="2400" dirty="0">
                <a:latin typeface="Arial Narrow" panose="020B0606020202030204" pitchFamily="34" charset="0"/>
              </a:rPr>
              <a:t>Josh Allen, QB, Buffalo</a:t>
            </a:r>
          </a:p>
          <a:p>
            <a:pPr marL="457200" indent="-457200">
              <a:buFont typeface="+mj-lt"/>
              <a:buAutoNum type="arabicPeriod"/>
            </a:pPr>
            <a:r>
              <a:rPr lang="en-US" sz="2400" dirty="0">
                <a:latin typeface="Arial Narrow" panose="020B0606020202030204" pitchFamily="34" charset="0"/>
              </a:rPr>
              <a:t>Joe Burrow, QB, Cincinnati</a:t>
            </a:r>
          </a:p>
          <a:p>
            <a:pPr marL="457200" indent="-457200">
              <a:buFont typeface="+mj-lt"/>
              <a:buAutoNum type="arabicPeriod"/>
            </a:pPr>
            <a:r>
              <a:rPr lang="en-US" sz="2400" dirty="0">
                <a:latin typeface="Arial Narrow" panose="020B0606020202030204" pitchFamily="34" charset="0"/>
              </a:rPr>
              <a:t>Mac Jones, QB, New England</a:t>
            </a:r>
          </a:p>
        </p:txBody>
      </p:sp>
      <p:pic>
        <p:nvPicPr>
          <p:cNvPr id="1026" name="Picture 2">
            <a:extLst>
              <a:ext uri="{FF2B5EF4-FFF2-40B4-BE49-F238E27FC236}">
                <a16:creationId xmlns:a16="http://schemas.microsoft.com/office/drawing/2014/main" id="{AD8A6F03-50B5-4276-93C3-7BE5742F57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91562" y="1184007"/>
            <a:ext cx="3095625" cy="3095625"/>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D522A547-4451-4A4B-9CE0-623478D71236}"/>
              </a:ext>
            </a:extLst>
          </p:cNvPr>
          <p:cNvSpPr txBox="1"/>
          <p:nvPr/>
        </p:nvSpPr>
        <p:spPr>
          <a:xfrm>
            <a:off x="4328932" y="3445037"/>
            <a:ext cx="6102626" cy="1938992"/>
          </a:xfrm>
          <a:prstGeom prst="rect">
            <a:avLst/>
          </a:prstGeom>
          <a:noFill/>
        </p:spPr>
        <p:txBody>
          <a:bodyPr wrap="square">
            <a:spAutoFit/>
          </a:bodyPr>
          <a:lstStyle/>
          <a:p>
            <a:pPr marL="457200" indent="-457200">
              <a:buFont typeface="+mj-lt"/>
              <a:buAutoNum type="arabicPeriod" startAt="6"/>
            </a:pPr>
            <a:r>
              <a:rPr lang="en-US" sz="2400" dirty="0">
                <a:latin typeface="Arial Narrow" panose="020B0606020202030204" pitchFamily="34" charset="0"/>
              </a:rPr>
              <a:t>Dak Prescott, QB, Dallas</a:t>
            </a:r>
          </a:p>
          <a:p>
            <a:pPr marL="457200" indent="-457200">
              <a:buFont typeface="+mj-lt"/>
              <a:buAutoNum type="arabicPeriod" startAt="6"/>
            </a:pPr>
            <a:r>
              <a:rPr lang="en-US" sz="2400" dirty="0">
                <a:latin typeface="Arial Narrow" panose="020B0606020202030204" pitchFamily="34" charset="0"/>
              </a:rPr>
              <a:t>George Kittle, TE, San Francisco</a:t>
            </a:r>
            <a:endParaRPr lang="en-US" sz="2400" dirty="0"/>
          </a:p>
          <a:p>
            <a:pPr marL="457200" indent="-457200">
              <a:buFont typeface="+mj-lt"/>
              <a:buAutoNum type="arabicPeriod" startAt="6"/>
            </a:pPr>
            <a:r>
              <a:rPr lang="en-US" sz="2400" dirty="0">
                <a:latin typeface="Arial Narrow" panose="020B0606020202030204" pitchFamily="34" charset="0"/>
              </a:rPr>
              <a:t>Justin Fields, QB, Chicago</a:t>
            </a:r>
            <a:endParaRPr lang="en-US" sz="2400" dirty="0"/>
          </a:p>
          <a:p>
            <a:pPr marL="457200" indent="-457200">
              <a:buFont typeface="+mj-lt"/>
              <a:buAutoNum type="arabicPeriod" startAt="6"/>
            </a:pPr>
            <a:r>
              <a:rPr lang="en-US" sz="2400" dirty="0">
                <a:latin typeface="Arial Narrow" panose="020B0606020202030204" pitchFamily="34" charset="0"/>
              </a:rPr>
              <a:t>Aaron Rodgers, QB, Green Bay</a:t>
            </a:r>
          </a:p>
          <a:p>
            <a:pPr marL="457200" indent="-457200">
              <a:buFont typeface="+mj-lt"/>
              <a:buAutoNum type="arabicPeriod" startAt="6"/>
            </a:pPr>
            <a:r>
              <a:rPr lang="en-US" sz="2400" dirty="0">
                <a:latin typeface="Arial Narrow" panose="020B0606020202030204" pitchFamily="34" charset="0"/>
              </a:rPr>
              <a:t>Justin Herbert, QB, LA Chargers</a:t>
            </a:r>
            <a:endParaRPr lang="en-US" sz="2400" dirty="0"/>
          </a:p>
        </p:txBody>
      </p:sp>
    </p:spTree>
    <p:extLst>
      <p:ext uri="{BB962C8B-B14F-4D97-AF65-F5344CB8AC3E}">
        <p14:creationId xmlns:p14="http://schemas.microsoft.com/office/powerpoint/2010/main" val="357745052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7860</TotalTime>
  <Words>1101</Words>
  <Application>Microsoft Macintosh PowerPoint</Application>
  <PresentationFormat>Widescreen</PresentationFormat>
  <Paragraphs>97</Paragraphs>
  <Slides>25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25</vt:i4>
      </vt:variant>
    </vt:vector>
  </HeadingPairs>
  <TitlesOfParts>
    <vt:vector size="30" baseType="lpstr">
      <vt:lpstr>Arial</vt:lpstr>
      <vt:lpstr>Arial Narrow</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 Lindauer</dc:creator>
  <cp:lastModifiedBy>Chris Lindauer</cp:lastModifiedBy>
  <cp:revision>31</cp:revision>
  <dcterms:created xsi:type="dcterms:W3CDTF">2020-07-17T00:32:07Z</dcterms:created>
  <dcterms:modified xsi:type="dcterms:W3CDTF">2022-07-27T18:24:57Z</dcterms:modified>
</cp:coreProperties>
</file>