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embeddedFontLst>
    <p:embeddedFont>
      <p:font typeface="Montserrat" pitchFamily="2" charset="77"/>
      <p:regular r:id="rId26"/>
      <p:bold r:id="rId27"/>
      <p:italic r:id="rId28"/>
      <p:boldItalic r:id="rId29"/>
    </p:embeddedFont>
    <p:embeddedFont>
      <p:font typeface="Oswald" pitchFamily="2" charset="77"/>
      <p:regular r:id="rId30"/>
      <p:bold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i/RhAv4R5LMZA2yObsQoj5aprBa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 name="Google Shape;2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 name="Google Shape;17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 name="Google Shape;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5" name="Google Shape;21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5" name="Google Shape;22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 name="Google Shape;4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14533f783cd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g14533f783cd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4533f783cd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g14533f783c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14533f783c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g14533f783c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
        <p:cNvGrpSpPr/>
        <p:nvPr/>
      </p:nvGrpSpPr>
      <p:grpSpPr>
        <a:xfrm>
          <a:off x="0" y="0"/>
          <a:ext cx="0" cy="0"/>
          <a:chOff x="0" y="0"/>
          <a:chExt cx="0" cy="0"/>
        </a:xfrm>
      </p:grpSpPr>
      <p:sp>
        <p:nvSpPr>
          <p:cNvPr id="12" name="Google Shape;12;p24"/>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4"/>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4"/>
        <p:cNvGrpSpPr/>
        <p:nvPr/>
      </p:nvGrpSpPr>
      <p:grpSpPr>
        <a:xfrm>
          <a:off x="0" y="0"/>
          <a:ext cx="0" cy="0"/>
          <a:chOff x="0" y="0"/>
          <a:chExt cx="0" cy="0"/>
        </a:xfrm>
      </p:grpSpPr>
      <p:sp>
        <p:nvSpPr>
          <p:cNvPr id="15" name="Google Shape;15;p2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5"/>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2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0" name="Google Shape;20;p27"/>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1" name="Google Shape;21;p27"/>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PROMOTION</a:t>
            </a:r>
            <a:endParaRPr>
              <a:latin typeface="Arial"/>
              <a:ea typeface="Arial"/>
              <a:cs typeface="Arial"/>
              <a:sym typeface="Arial"/>
            </a:endParaRPr>
          </a:p>
        </p:txBody>
      </p:sp>
      <p:sp>
        <p:nvSpPr>
          <p:cNvPr id="27" name="Google Shape;27;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7.6</a:t>
            </a:r>
            <a:endParaRPr sz="2200" b="0">
              <a:latin typeface="Arial"/>
              <a:ea typeface="Arial"/>
              <a:cs typeface="Arial"/>
              <a:sym typeface="Arial"/>
            </a:endParaRPr>
          </a:p>
        </p:txBody>
      </p:sp>
      <p:cxnSp>
        <p:nvCxnSpPr>
          <p:cNvPr id="28" name="Google Shape;28;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9" name="Google Shape;29;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 name="Google Shape;30;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2022.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8"/>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sp>
        <p:nvSpPr>
          <p:cNvPr id="111" name="Google Shape;111;p8"/>
          <p:cNvSpPr txBox="1">
            <a:spLocks noGrp="1"/>
          </p:cNvSpPr>
          <p:nvPr>
            <p:ph type="body" idx="1"/>
          </p:nvPr>
        </p:nvSpPr>
        <p:spPr>
          <a:xfrm>
            <a:off x="577950" y="902900"/>
            <a:ext cx="5289300" cy="3808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Sweepstakes:  </a:t>
            </a:r>
            <a:r>
              <a:rPr lang="en-US" sz="1400">
                <a:solidFill>
                  <a:schemeClr val="lt1"/>
                </a:solidFill>
                <a:latin typeface="Arial"/>
                <a:ea typeface="Arial"/>
                <a:cs typeface="Arial"/>
                <a:sym typeface="Arial"/>
              </a:rPr>
              <a:t>In keeping with the trend of creating unique fan experiences for consumers, Jack’s Links rolled out a Major League Fishing “Ultimate Dream” sweepstakes providing a chance for 30 fans to go fishing with a MLF pro. </a:t>
            </a:r>
            <a:endParaRPr/>
          </a:p>
          <a:p>
            <a:pPr marL="0" lvl="0" indent="0" algn="l" rtl="0">
              <a:lnSpc>
                <a:spcPct val="100000"/>
              </a:lnSpc>
              <a:spcBef>
                <a:spcPts val="1600"/>
              </a:spcBef>
              <a:spcAft>
                <a:spcPts val="0"/>
              </a:spcAft>
              <a:buNone/>
            </a:pPr>
            <a:r>
              <a:rPr lang="en-US" sz="1400">
                <a:latin typeface="Arial"/>
                <a:ea typeface="Arial"/>
                <a:cs typeface="Arial"/>
                <a:sym typeface="Arial"/>
              </a:rPr>
              <a:t>Denny’s launched a sweepstakes as part of a “Solo: A Star Wars Story” movie tie-in promotion that encouraged Star Wars fans to come to a local restaurant and play a virtual dice game for a chance to win prizes including movie tickets and autographed movie posters.</a:t>
            </a:r>
            <a:endParaRPr sz="1400">
              <a:latin typeface="Arial"/>
              <a:ea typeface="Arial"/>
              <a:cs typeface="Arial"/>
              <a:sym typeface="Arial"/>
            </a:endParaRPr>
          </a:p>
          <a:p>
            <a:pPr marL="0" lvl="0" indent="0" algn="l" rtl="0">
              <a:lnSpc>
                <a:spcPct val="100000"/>
              </a:lnSpc>
              <a:spcBef>
                <a:spcPts val="1600"/>
              </a:spcBef>
              <a:spcAft>
                <a:spcPts val="1600"/>
              </a:spcAft>
              <a:buNone/>
            </a:pPr>
            <a:r>
              <a:rPr lang="en-US" sz="1400" b="1">
                <a:latin typeface="Arial"/>
                <a:ea typeface="Arial"/>
                <a:cs typeface="Arial"/>
                <a:sym typeface="Arial"/>
              </a:rPr>
              <a:t>2022: </a:t>
            </a:r>
            <a:r>
              <a:rPr lang="en-US" sz="1400">
                <a:latin typeface="Arial"/>
                <a:ea typeface="Arial"/>
                <a:cs typeface="Arial"/>
                <a:sym typeface="Arial"/>
              </a:rPr>
              <a:t>Wonderful Pistachios’ teamed up with Marvel, aligning with “Groot”, a popular character from the ‘Guardians of the Galaxy’ films, for a sweepstakes promotion  Fans who entered the sweepstakes had a chance to win a grand prize trip to Las Vegas to visit Marvel's Avengers S.T.A.T.I.O.N., along with a one year's supply of Wonderful Pistachios.  </a:t>
            </a:r>
            <a:endParaRPr sz="1400">
              <a:latin typeface="Arial"/>
              <a:ea typeface="Arial"/>
              <a:cs typeface="Arial"/>
              <a:sym typeface="Arial"/>
            </a:endParaRPr>
          </a:p>
        </p:txBody>
      </p:sp>
      <p:cxnSp>
        <p:nvCxnSpPr>
          <p:cNvPr id="112" name="Google Shape;112;p8"/>
          <p:cNvCxnSpPr/>
          <p:nvPr/>
        </p:nvCxnSpPr>
        <p:spPr>
          <a:xfrm>
            <a:off x="577950" y="338666"/>
            <a:ext cx="3000137"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13" name="Google Shape;113;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14" name="Google Shape;114;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15" name="Google Shape;115;p8" descr="Exclusive: 'Solo' Denny's Commercial Features Sabacc Game, New Creatures"/>
          <p:cNvPicPr preferRelativeResize="0"/>
          <p:nvPr/>
        </p:nvPicPr>
        <p:blipFill rotWithShape="1">
          <a:blip r:embed="rId4">
            <a:alphaModFix/>
          </a:blip>
          <a:srcRect/>
          <a:stretch/>
        </p:blipFill>
        <p:spPr>
          <a:xfrm>
            <a:off x="5994401" y="829553"/>
            <a:ext cx="2819800" cy="159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1"/>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9"/>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 </a:t>
            </a:r>
            <a:endParaRPr b="1">
              <a:latin typeface="Arial"/>
              <a:ea typeface="Arial"/>
              <a:cs typeface="Arial"/>
              <a:sym typeface="Arial"/>
            </a:endParaRPr>
          </a:p>
        </p:txBody>
      </p:sp>
      <p:cxnSp>
        <p:nvCxnSpPr>
          <p:cNvPr id="121" name="Google Shape;121;p9"/>
          <p:cNvCxnSpPr/>
          <p:nvPr/>
        </p:nvCxnSpPr>
        <p:spPr>
          <a:xfrm>
            <a:off x="577950" y="338666"/>
            <a:ext cx="301604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22" name="Google Shape;122;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3" name="Google Shape;123;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24" name="Google Shape;124;p9"/>
          <p:cNvPicPr preferRelativeResize="0"/>
          <p:nvPr/>
        </p:nvPicPr>
        <p:blipFill rotWithShape="1">
          <a:blip r:embed="rId4">
            <a:alphaModFix/>
          </a:blip>
          <a:srcRect/>
          <a:stretch/>
        </p:blipFill>
        <p:spPr>
          <a:xfrm>
            <a:off x="1665284" y="2075412"/>
            <a:ext cx="5813432" cy="2105293"/>
          </a:xfrm>
          <a:prstGeom prst="rect">
            <a:avLst/>
          </a:prstGeom>
          <a:noFill/>
          <a:ln>
            <a:noFill/>
          </a:ln>
        </p:spPr>
      </p:pic>
      <p:sp>
        <p:nvSpPr>
          <p:cNvPr id="125" name="Google Shape;125;p9"/>
          <p:cNvSpPr/>
          <p:nvPr/>
        </p:nvSpPr>
        <p:spPr>
          <a:xfrm>
            <a:off x="577950" y="962795"/>
            <a:ext cx="7445550"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chemeClr val="lt2"/>
                </a:solidFill>
                <a:latin typeface="Arial"/>
                <a:ea typeface="Arial"/>
                <a:cs typeface="Arial"/>
                <a:sym typeface="Arial"/>
              </a:rPr>
              <a:t>Sampling:  </a:t>
            </a:r>
            <a:r>
              <a:rPr lang="en-US" sz="1400" b="0" i="0" u="none" strike="noStrike" cap="none">
                <a:solidFill>
                  <a:schemeClr val="lt1"/>
                </a:solidFill>
                <a:latin typeface="Arial"/>
                <a:ea typeface="Arial"/>
                <a:cs typeface="Arial"/>
                <a:sym typeface="Arial"/>
              </a:rPr>
              <a:t>During the college football season, Texas Pete Hot Sauce sponsors a tailgate tour, providing tailgating fans at ACC, Big Ten, Big 12 and Pac-10 schools with samples of its products.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0"/>
          <p:cNvSpPr txBox="1">
            <a:spLocks noGrp="1"/>
          </p:cNvSpPr>
          <p:nvPr>
            <p:ph type="title"/>
          </p:nvPr>
        </p:nvSpPr>
        <p:spPr>
          <a:xfrm>
            <a:off x="577950" y="165239"/>
            <a:ext cx="7188806"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cxnSp>
        <p:nvCxnSpPr>
          <p:cNvPr id="131" name="Google Shape;131;p10"/>
          <p:cNvCxnSpPr/>
          <p:nvPr/>
        </p:nvCxnSpPr>
        <p:spPr>
          <a:xfrm>
            <a:off x="577950" y="338666"/>
            <a:ext cx="2984234"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32" name="Google Shape;132;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3" name="Google Shape;133;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134" name="Google Shape;134;p10"/>
          <p:cNvSpPr/>
          <p:nvPr/>
        </p:nvSpPr>
        <p:spPr>
          <a:xfrm>
            <a:off x="577950" y="1064000"/>
            <a:ext cx="5128500" cy="1815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chemeClr val="lt2"/>
                </a:solidFill>
                <a:latin typeface="Arial"/>
                <a:ea typeface="Arial"/>
                <a:cs typeface="Arial"/>
                <a:sym typeface="Arial"/>
              </a:rPr>
              <a:t>Point Of Purchase (Also Known As Point Of Sale):  </a:t>
            </a:r>
            <a:endParaRPr/>
          </a:p>
          <a:p>
            <a:pPr marL="0" marR="0" lvl="0" indent="0" algn="l" rtl="0">
              <a:lnSpc>
                <a:spcPct val="100000"/>
              </a:lnSpc>
              <a:spcBef>
                <a:spcPts val="0"/>
              </a:spcBef>
              <a:spcAft>
                <a:spcPts val="0"/>
              </a:spcAft>
              <a:buNone/>
            </a:pPr>
            <a:endParaRPr sz="1600" b="1" i="0" u="none" strike="noStrike" cap="none">
              <a:solidFill>
                <a:schemeClr val="lt2"/>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Each year, grocery stores around the country often feature creative point of purchase displays featuring a Super Bowl or March Madness theme. </a:t>
            </a:r>
            <a:endParaRPr/>
          </a:p>
        </p:txBody>
      </p:sp>
      <p:pic>
        <p:nvPicPr>
          <p:cNvPr id="135" name="Google Shape;135;p10" descr="Photo Gallery: Best Product Displays of Super Bowl LIII"/>
          <p:cNvPicPr preferRelativeResize="0"/>
          <p:nvPr/>
        </p:nvPicPr>
        <p:blipFill rotWithShape="1">
          <a:blip r:embed="rId4">
            <a:alphaModFix/>
          </a:blip>
          <a:srcRect l="13046" t="3652" r="9166" b="10153"/>
          <a:stretch/>
        </p:blipFill>
        <p:spPr>
          <a:xfrm>
            <a:off x="6504465" y="883355"/>
            <a:ext cx="2376760" cy="344215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1"/>
          <p:cNvSpPr txBox="1">
            <a:spLocks noGrp="1"/>
          </p:cNvSpPr>
          <p:nvPr>
            <p:ph type="title"/>
          </p:nvPr>
        </p:nvSpPr>
        <p:spPr>
          <a:xfrm>
            <a:off x="5069033" y="3600801"/>
            <a:ext cx="3522133"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600" b="1">
                <a:latin typeface="Arial"/>
                <a:ea typeface="Arial"/>
                <a:cs typeface="Arial"/>
                <a:sym typeface="Arial"/>
              </a:rPr>
              <a:t>Discounts &amp; Couponing:</a:t>
            </a:r>
            <a:br>
              <a:rPr lang="en-US" sz="1600" b="1">
                <a:latin typeface="Arial"/>
                <a:ea typeface="Arial"/>
                <a:cs typeface="Arial"/>
                <a:sym typeface="Arial"/>
              </a:rPr>
            </a:br>
            <a:br>
              <a:rPr lang="en-US" sz="1600" b="1">
                <a:latin typeface="Arial"/>
                <a:ea typeface="Arial"/>
                <a:cs typeface="Arial"/>
                <a:sym typeface="Arial"/>
              </a:rPr>
            </a:br>
            <a:r>
              <a:rPr lang="en-US" sz="1400">
                <a:solidFill>
                  <a:schemeClr val="lt1"/>
                </a:solidFill>
                <a:latin typeface="Arial"/>
                <a:ea typeface="Arial"/>
                <a:cs typeface="Arial"/>
                <a:sym typeface="Arial"/>
              </a:rPr>
              <a:t>Two seasons ago, the Minnesota Twins experienced one of the biggest attendance drops in Major League Baseball to start the season, according to USA Today.  </a:t>
            </a:r>
            <a:br>
              <a:rPr lang="en-US" sz="1400">
                <a:solidFill>
                  <a:schemeClr val="lt1"/>
                </a:solidFill>
                <a:latin typeface="Arial"/>
                <a:ea typeface="Arial"/>
                <a:cs typeface="Arial"/>
                <a:sym typeface="Arial"/>
              </a:rPr>
            </a:br>
            <a:br>
              <a:rPr lang="en-US" sz="1400">
                <a:solidFill>
                  <a:schemeClr val="lt1"/>
                </a:solidFill>
                <a:latin typeface="Arial"/>
                <a:ea typeface="Arial"/>
                <a:cs typeface="Arial"/>
                <a:sym typeface="Arial"/>
              </a:rPr>
            </a:br>
            <a:r>
              <a:rPr lang="en-US" sz="1400">
                <a:solidFill>
                  <a:schemeClr val="lt1"/>
                </a:solidFill>
                <a:latin typeface="Arial"/>
                <a:ea typeface="Arial"/>
                <a:cs typeface="Arial"/>
                <a:sym typeface="Arial"/>
              </a:rPr>
              <a:t>To combat the decline in ticket sales, the Twins launched a discounted ticket program, reducing ticket prices to $5 for select tickets to all the team’s home games for the month of May.</a:t>
            </a:r>
            <a:br>
              <a:rPr lang="en-US" sz="1400">
                <a:solidFill>
                  <a:schemeClr val="lt1"/>
                </a:solidFill>
                <a:latin typeface="Arial"/>
                <a:ea typeface="Arial"/>
                <a:cs typeface="Arial"/>
                <a:sym typeface="Arial"/>
              </a:rPr>
            </a:br>
            <a:r>
              <a:rPr lang="en-US" sz="1400">
                <a:solidFill>
                  <a:schemeClr val="lt1"/>
                </a:solidFill>
                <a:latin typeface="Arial"/>
                <a:ea typeface="Arial"/>
                <a:cs typeface="Arial"/>
                <a:sym typeface="Arial"/>
              </a:rPr>
              <a:t> </a:t>
            </a:r>
            <a:br>
              <a:rPr lang="en-US" sz="1400">
                <a:solidFill>
                  <a:schemeClr val="lt1"/>
                </a:solidFill>
                <a:latin typeface="Arial"/>
                <a:ea typeface="Arial"/>
                <a:cs typeface="Arial"/>
                <a:sym typeface="Arial"/>
              </a:rPr>
            </a:br>
            <a:r>
              <a:rPr lang="en-US" sz="1400">
                <a:solidFill>
                  <a:schemeClr val="lt1"/>
                </a:solidFill>
                <a:latin typeface="Arial"/>
                <a:ea typeface="Arial"/>
                <a:cs typeface="Arial"/>
                <a:sym typeface="Arial"/>
              </a:rPr>
              <a:t> As a result of the “flash sale” promotion, the team sold all 34,000 seats that were available in less than 48 hours.</a:t>
            </a:r>
            <a:endParaRPr sz="1400">
              <a:solidFill>
                <a:schemeClr val="lt1"/>
              </a:solidFill>
              <a:latin typeface="Arial"/>
              <a:ea typeface="Arial"/>
              <a:cs typeface="Arial"/>
              <a:sym typeface="Arial"/>
            </a:endParaRPr>
          </a:p>
        </p:txBody>
      </p:sp>
      <p:pic>
        <p:nvPicPr>
          <p:cNvPr id="141" name="Google Shape;141;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42" name="Google Shape;142;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43" name="Google Shape;143;p11"/>
          <p:cNvPicPr preferRelativeResize="0"/>
          <p:nvPr/>
        </p:nvPicPr>
        <p:blipFill rotWithShape="1">
          <a:blip r:embed="rId4">
            <a:alphaModFix/>
          </a:blip>
          <a:srcRect/>
          <a:stretch/>
        </p:blipFill>
        <p:spPr>
          <a:xfrm>
            <a:off x="361102" y="1267286"/>
            <a:ext cx="4413627" cy="2479741"/>
          </a:xfrm>
          <a:prstGeom prst="rect">
            <a:avLst/>
          </a:prstGeom>
          <a:noFill/>
          <a:ln>
            <a:noFill/>
          </a:ln>
        </p:spPr>
      </p:pic>
      <p:sp>
        <p:nvSpPr>
          <p:cNvPr id="144" name="Google Shape;144;p11"/>
          <p:cNvSpPr txBox="1"/>
          <p:nvPr/>
        </p:nvSpPr>
        <p:spPr>
          <a:xfrm>
            <a:off x="577950" y="165239"/>
            <a:ext cx="7188806" cy="718116"/>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rPr>
              <a:t>SALES PROMOTION</a:t>
            </a:r>
            <a:endParaRPr sz="2400" b="1" i="0" u="none" strike="noStrike" cap="none">
              <a:solidFill>
                <a:schemeClr val="accent1"/>
              </a:solidFill>
            </a:endParaRPr>
          </a:p>
        </p:txBody>
      </p:sp>
      <p:cxnSp>
        <p:nvCxnSpPr>
          <p:cNvPr id="145" name="Google Shape;145;p11"/>
          <p:cNvCxnSpPr/>
          <p:nvPr/>
        </p:nvCxnSpPr>
        <p:spPr>
          <a:xfrm>
            <a:off x="577950" y="338666"/>
            <a:ext cx="2984234"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2"/>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ONSITE PROMOTIONS</a:t>
            </a:r>
            <a:endParaRPr b="1">
              <a:latin typeface="Arial"/>
              <a:ea typeface="Arial"/>
              <a:cs typeface="Arial"/>
              <a:sym typeface="Arial"/>
            </a:endParaRPr>
          </a:p>
        </p:txBody>
      </p:sp>
      <p:sp>
        <p:nvSpPr>
          <p:cNvPr id="151" name="Google Shape;151;p12"/>
          <p:cNvSpPr txBox="1">
            <a:spLocks noGrp="1"/>
          </p:cNvSpPr>
          <p:nvPr>
            <p:ph type="body" idx="1"/>
          </p:nvPr>
        </p:nvSpPr>
        <p:spPr>
          <a:xfrm>
            <a:off x="577949" y="902902"/>
            <a:ext cx="3668047" cy="1749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In-game</a:t>
            </a:r>
            <a:r>
              <a:rPr lang="en-US" sz="1400">
                <a:solidFill>
                  <a:schemeClr val="lt1"/>
                </a:solidFill>
                <a:latin typeface="Arial"/>
                <a:ea typeface="Arial"/>
                <a:cs typeface="Arial"/>
                <a:sym typeface="Arial"/>
              </a:rPr>
              <a:t> promotions take place on the playing field and typically occur when there is a break in the action, like half-time.  Many sports organizations consider the on-field promotions to be one of their most valuable and profitable pieces of sponsorship inventory.</a:t>
            </a:r>
            <a:endParaRPr/>
          </a:p>
          <a:p>
            <a:pPr marL="0" lvl="0" indent="0" algn="l" rtl="0">
              <a:lnSpc>
                <a:spcPct val="100000"/>
              </a:lnSpc>
              <a:spcBef>
                <a:spcPts val="1600"/>
              </a:spcBef>
              <a:spcAft>
                <a:spcPts val="0"/>
              </a:spcAft>
              <a:buSzPts val="1600"/>
              <a:buNone/>
            </a:pPr>
            <a:r>
              <a:rPr lang="en-US" sz="1400">
                <a:solidFill>
                  <a:schemeClr val="lt1"/>
                </a:solidFill>
                <a:latin typeface="Arial"/>
                <a:ea typeface="Arial"/>
                <a:cs typeface="Arial"/>
                <a:sym typeface="Arial"/>
              </a:rPr>
              <a:t>Example:</a:t>
            </a:r>
            <a:endParaRPr/>
          </a:p>
          <a:p>
            <a:pPr marL="282575" lvl="0" indent="-282575" algn="l" rtl="0">
              <a:lnSpc>
                <a:spcPct val="100000"/>
              </a:lnSpc>
              <a:spcBef>
                <a:spcPts val="1600"/>
              </a:spcBef>
              <a:spcAft>
                <a:spcPts val="1600"/>
              </a:spcAft>
              <a:buSzPts val="1600"/>
              <a:buNone/>
            </a:pPr>
            <a:r>
              <a:rPr lang="en-US" sz="1400">
                <a:solidFill>
                  <a:schemeClr val="lt1"/>
                </a:solidFill>
                <a:latin typeface="Arial"/>
                <a:ea typeface="Arial"/>
                <a:cs typeface="Arial"/>
                <a:sym typeface="Arial"/>
              </a:rPr>
              <a:t>o	The Milwaukee Brewers feature a wildly popular “Sausage Race” at Miller Park home games.  Four people in sausage costumes race around the infield warning track between the sixth and seventh innings at Brewers' games to entertain fans. </a:t>
            </a:r>
            <a:endParaRPr/>
          </a:p>
        </p:txBody>
      </p:sp>
      <p:cxnSp>
        <p:nvCxnSpPr>
          <p:cNvPr id="152" name="Google Shape;152;p12"/>
          <p:cNvCxnSpPr/>
          <p:nvPr/>
        </p:nvCxnSpPr>
        <p:spPr>
          <a:xfrm>
            <a:off x="577950" y="338666"/>
            <a:ext cx="2976283"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53" name="Google Shape;153;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4" name="Google Shape;154;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55" name="Google Shape;155;p12" descr="Milwaukee&amp;#39;s Racing Sausages among best traditions in baseball – Marquette  Wire"/>
          <p:cNvPicPr preferRelativeResize="0"/>
          <p:nvPr/>
        </p:nvPicPr>
        <p:blipFill rotWithShape="1">
          <a:blip r:embed="rId4">
            <a:alphaModFix/>
          </a:blip>
          <a:srcRect/>
          <a:stretch/>
        </p:blipFill>
        <p:spPr>
          <a:xfrm>
            <a:off x="4825986" y="1306639"/>
            <a:ext cx="3795332" cy="25302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3"/>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ONSITE PROMOTIONS</a:t>
            </a:r>
            <a:endParaRPr b="1">
              <a:latin typeface="Arial"/>
              <a:ea typeface="Arial"/>
              <a:cs typeface="Arial"/>
              <a:sym typeface="Arial"/>
            </a:endParaRPr>
          </a:p>
        </p:txBody>
      </p:sp>
      <p:sp>
        <p:nvSpPr>
          <p:cNvPr id="161" name="Google Shape;161;p13"/>
          <p:cNvSpPr txBox="1">
            <a:spLocks noGrp="1"/>
          </p:cNvSpPr>
          <p:nvPr>
            <p:ph type="body" idx="1"/>
          </p:nvPr>
        </p:nvSpPr>
        <p:spPr>
          <a:xfrm>
            <a:off x="577950" y="905455"/>
            <a:ext cx="7809694" cy="1749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solidFill>
                  <a:schemeClr val="lt2"/>
                </a:solidFill>
                <a:latin typeface="Arial"/>
                <a:ea typeface="Arial"/>
                <a:cs typeface="Arial"/>
                <a:sym typeface="Arial"/>
              </a:rPr>
              <a:t>In-venue</a:t>
            </a:r>
            <a:r>
              <a:rPr lang="en-US">
                <a:solidFill>
                  <a:schemeClr val="lt1"/>
                </a:solidFill>
                <a:latin typeface="Arial"/>
                <a:ea typeface="Arial"/>
                <a:cs typeface="Arial"/>
                <a:sym typeface="Arial"/>
              </a:rPr>
              <a:t> promotions take place at areas within a facility not directly associated with the playing field.</a:t>
            </a:r>
            <a:endParaRPr/>
          </a:p>
          <a:p>
            <a:pPr marL="282575" lvl="0" indent="-282575" algn="l" rtl="0">
              <a:lnSpc>
                <a:spcPct val="100000"/>
              </a:lnSpc>
              <a:spcBef>
                <a:spcPts val="1600"/>
              </a:spcBef>
              <a:spcAft>
                <a:spcPts val="0"/>
              </a:spcAft>
              <a:buSzPts val="1600"/>
              <a:buNone/>
            </a:pPr>
            <a:r>
              <a:rPr lang="en-US">
                <a:solidFill>
                  <a:schemeClr val="lt1"/>
                </a:solidFill>
                <a:latin typeface="Arial"/>
                <a:ea typeface="Arial"/>
                <a:cs typeface="Arial"/>
                <a:sym typeface="Arial"/>
              </a:rPr>
              <a:t>●	MasterCard might have a booth set up somewhere on the concourse of an NBA arena offering a free t-shirt bearing the name of the home team for those willing to sign up for a credit card.</a:t>
            </a:r>
            <a:endParaRPr/>
          </a:p>
          <a:p>
            <a:pPr marL="282575" lvl="0" indent="-282575" algn="l" rtl="0">
              <a:lnSpc>
                <a:spcPct val="100000"/>
              </a:lnSpc>
              <a:spcBef>
                <a:spcPts val="1600"/>
              </a:spcBef>
              <a:spcAft>
                <a:spcPts val="0"/>
              </a:spcAft>
              <a:buSzPts val="1600"/>
              <a:buNone/>
            </a:pPr>
            <a:r>
              <a:rPr lang="en-US">
                <a:solidFill>
                  <a:schemeClr val="lt1"/>
                </a:solidFill>
                <a:latin typeface="Arial"/>
                <a:ea typeface="Arial"/>
                <a:cs typeface="Arial"/>
                <a:sym typeface="Arial"/>
              </a:rPr>
              <a:t>●	The Bridgeport Bluefish minor league baseball team partnered with Citibank on a special ticket promotion where all purchases made at a predetermined game at the ballpark using a Citi credit or debit card received a $2.00 ticket discount. Fans were also eligible to receive the same discount on advance tickets purchased that day for any remaining home games this season by using their Citi card.</a:t>
            </a:r>
            <a:endParaRPr/>
          </a:p>
          <a:p>
            <a:pPr marL="0" lvl="0" indent="0" algn="l" rtl="0">
              <a:lnSpc>
                <a:spcPct val="100000"/>
              </a:lnSpc>
              <a:spcBef>
                <a:spcPts val="1600"/>
              </a:spcBef>
              <a:spcAft>
                <a:spcPts val="1600"/>
              </a:spcAft>
              <a:buSzPts val="1600"/>
              <a:buNone/>
            </a:pPr>
            <a:endParaRPr>
              <a:solidFill>
                <a:schemeClr val="lt1"/>
              </a:solidFill>
              <a:latin typeface="Arial"/>
              <a:ea typeface="Arial"/>
              <a:cs typeface="Arial"/>
              <a:sym typeface="Arial"/>
            </a:endParaRPr>
          </a:p>
        </p:txBody>
      </p:sp>
      <p:cxnSp>
        <p:nvCxnSpPr>
          <p:cNvPr id="162" name="Google Shape;162;p13"/>
          <p:cNvCxnSpPr/>
          <p:nvPr/>
        </p:nvCxnSpPr>
        <p:spPr>
          <a:xfrm>
            <a:off x="577950" y="338666"/>
            <a:ext cx="2997354"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3" name="Google Shape;163;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4" name="Google Shape;164;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4"/>
          <p:cNvSpPr txBox="1">
            <a:spLocks noGrp="1"/>
          </p:cNvSpPr>
          <p:nvPr>
            <p:ph type="title"/>
          </p:nvPr>
        </p:nvSpPr>
        <p:spPr>
          <a:xfrm>
            <a:off x="5337175" y="1213823"/>
            <a:ext cx="2837400"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EVENT PROMOTION</a:t>
            </a:r>
            <a:endParaRPr b="1">
              <a:latin typeface="Arial"/>
              <a:ea typeface="Arial"/>
              <a:cs typeface="Arial"/>
              <a:sym typeface="Arial"/>
            </a:endParaRPr>
          </a:p>
        </p:txBody>
      </p:sp>
      <p:sp>
        <p:nvSpPr>
          <p:cNvPr id="170" name="Google Shape;170;p14"/>
          <p:cNvSpPr txBox="1">
            <a:spLocks noGrp="1"/>
          </p:cNvSpPr>
          <p:nvPr>
            <p:ph type="body" idx="1"/>
          </p:nvPr>
        </p:nvSpPr>
        <p:spPr>
          <a:xfrm>
            <a:off x="5337175" y="1843293"/>
            <a:ext cx="2837400" cy="281396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a:solidFill>
                  <a:schemeClr val="lt2"/>
                </a:solidFill>
                <a:latin typeface="Arial"/>
                <a:ea typeface="Arial"/>
                <a:cs typeface="Arial"/>
                <a:sym typeface="Arial"/>
              </a:rPr>
              <a:t>Event promotions </a:t>
            </a:r>
            <a:r>
              <a:rPr lang="en-US" sz="1400">
                <a:latin typeface="Arial"/>
                <a:ea typeface="Arial"/>
                <a:cs typeface="Arial"/>
                <a:sym typeface="Arial"/>
              </a:rPr>
              <a:t>focus on a single event, as opposed to multiple events.  Events could include things like fireworks displays, movie nights, entertainment acts and special appearances.</a:t>
            </a:r>
            <a:endParaRPr/>
          </a:p>
          <a:p>
            <a:pPr marL="0" lvl="0" indent="0" algn="l" rtl="0">
              <a:lnSpc>
                <a:spcPct val="100000"/>
              </a:lnSpc>
              <a:spcBef>
                <a:spcPts val="1600"/>
              </a:spcBef>
              <a:spcAft>
                <a:spcPts val="0"/>
              </a:spcAft>
              <a:buSzPts val="1600"/>
              <a:buNone/>
            </a:pPr>
            <a:r>
              <a:rPr lang="en-US" sz="1400">
                <a:latin typeface="Arial"/>
                <a:ea typeface="Arial"/>
                <a:cs typeface="Arial"/>
                <a:sym typeface="Arial"/>
              </a:rPr>
              <a:t>Event promotions have the potential for an enormous impact on attendance.</a:t>
            </a:r>
            <a:endParaRPr/>
          </a:p>
          <a:p>
            <a:pPr marL="0" lvl="0" indent="0" algn="l" rtl="0">
              <a:lnSpc>
                <a:spcPct val="100000"/>
              </a:lnSpc>
              <a:spcBef>
                <a:spcPts val="1600"/>
              </a:spcBef>
              <a:spcAft>
                <a:spcPts val="1600"/>
              </a:spcAft>
              <a:buSzPts val="1600"/>
              <a:buNone/>
            </a:pPr>
            <a:endParaRPr>
              <a:latin typeface="Arial"/>
              <a:ea typeface="Arial"/>
              <a:cs typeface="Arial"/>
              <a:sym typeface="Arial"/>
            </a:endParaRPr>
          </a:p>
        </p:txBody>
      </p:sp>
      <p:cxnSp>
        <p:nvCxnSpPr>
          <p:cNvPr id="171" name="Google Shape;171;p14"/>
          <p:cNvCxnSpPr/>
          <p:nvPr/>
        </p:nvCxnSpPr>
        <p:spPr>
          <a:xfrm>
            <a:off x="5225150" y="1106311"/>
            <a:ext cx="0" cy="3206045"/>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2" name="Google Shape;172;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3" name="Google Shape;173;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74" name="Google Shape;174;p14" descr="Food trucks, fireworks and more heading to Chukchansi Park in July | KMPH"/>
          <p:cNvPicPr preferRelativeResize="0"/>
          <p:nvPr/>
        </p:nvPicPr>
        <p:blipFill rotWithShape="1">
          <a:blip r:embed="rId4">
            <a:alphaModFix/>
          </a:blip>
          <a:srcRect/>
          <a:stretch/>
        </p:blipFill>
        <p:spPr>
          <a:xfrm>
            <a:off x="438916" y="1448794"/>
            <a:ext cx="4468237" cy="25151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15"/>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EVENT PROMOTION</a:t>
            </a:r>
            <a:endParaRPr b="1">
              <a:latin typeface="Arial"/>
              <a:ea typeface="Arial"/>
              <a:cs typeface="Arial"/>
              <a:sym typeface="Arial"/>
            </a:endParaRPr>
          </a:p>
        </p:txBody>
      </p:sp>
      <p:sp>
        <p:nvSpPr>
          <p:cNvPr id="180" name="Google Shape;180;p15"/>
          <p:cNvSpPr txBox="1">
            <a:spLocks noGrp="1"/>
          </p:cNvSpPr>
          <p:nvPr>
            <p:ph type="body" idx="1"/>
          </p:nvPr>
        </p:nvSpPr>
        <p:spPr>
          <a:xfrm>
            <a:off x="577950" y="1056782"/>
            <a:ext cx="4058058" cy="113544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solidFill>
                  <a:schemeClr val="lt1"/>
                </a:solidFill>
                <a:latin typeface="Arial"/>
                <a:ea typeface="Arial"/>
                <a:cs typeface="Arial"/>
                <a:sym typeface="Arial"/>
              </a:rPr>
              <a:t>The West Michigan Whitecaps typically draw between 5,500 and 5,800 fans per game over the last four seasons. </a:t>
            </a:r>
            <a:endParaRPr>
              <a:solidFill>
                <a:schemeClr val="lt1"/>
              </a:solidFill>
              <a:latin typeface="Arial"/>
              <a:ea typeface="Arial"/>
              <a:cs typeface="Arial"/>
              <a:sym typeface="Arial"/>
            </a:endParaRPr>
          </a:p>
          <a:p>
            <a:pPr marL="0" lvl="0" indent="0" algn="l" rtl="0">
              <a:lnSpc>
                <a:spcPct val="100000"/>
              </a:lnSpc>
              <a:spcBef>
                <a:spcPts val="600"/>
              </a:spcBef>
              <a:spcAft>
                <a:spcPts val="600"/>
              </a:spcAft>
              <a:buSzPts val="1600"/>
              <a:buNone/>
            </a:pPr>
            <a:r>
              <a:rPr lang="en-US">
                <a:solidFill>
                  <a:schemeClr val="lt1"/>
                </a:solidFill>
                <a:latin typeface="Arial"/>
                <a:ea typeface="Arial"/>
                <a:cs typeface="Arial"/>
                <a:sym typeface="Arial"/>
              </a:rPr>
              <a:t>That figure increases by about 60% when the team hosts their annual “Star Wars Night” promotion, when they average more than 9,000 fans per game. </a:t>
            </a:r>
            <a:endParaRPr/>
          </a:p>
        </p:txBody>
      </p:sp>
      <p:cxnSp>
        <p:nvCxnSpPr>
          <p:cNvPr id="181" name="Google Shape;181;p15"/>
          <p:cNvCxnSpPr/>
          <p:nvPr/>
        </p:nvCxnSpPr>
        <p:spPr>
          <a:xfrm>
            <a:off x="577950" y="338666"/>
            <a:ext cx="2960778"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2" name="Google Shape;182;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3" name="Google Shape;183;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84" name="Google Shape;184;p15" descr="Milb west michigan whitecaps GIF - Find on GIFER"/>
          <p:cNvPicPr preferRelativeResize="0"/>
          <p:nvPr/>
        </p:nvPicPr>
        <p:blipFill rotWithShape="1">
          <a:blip r:embed="rId4">
            <a:alphaModFix/>
          </a:blip>
          <a:srcRect/>
          <a:stretch/>
        </p:blipFill>
        <p:spPr>
          <a:xfrm>
            <a:off x="5577150" y="905455"/>
            <a:ext cx="2921547" cy="233723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6"/>
          <p:cNvSpPr txBox="1">
            <a:spLocks noGrp="1"/>
          </p:cNvSpPr>
          <p:nvPr>
            <p:ph type="title"/>
          </p:nvPr>
        </p:nvSpPr>
        <p:spPr>
          <a:xfrm>
            <a:off x="2269065" y="797566"/>
            <a:ext cx="4854223" cy="718116"/>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sz="3200" b="1">
                <a:latin typeface="Arial"/>
                <a:ea typeface="Arial"/>
                <a:cs typeface="Arial"/>
                <a:sym typeface="Arial"/>
              </a:rPr>
              <a:t>OFFSITE PROMOTION</a:t>
            </a:r>
            <a:endParaRPr sz="3200" b="1">
              <a:latin typeface="Arial"/>
              <a:ea typeface="Arial"/>
              <a:cs typeface="Arial"/>
              <a:sym typeface="Arial"/>
            </a:endParaRPr>
          </a:p>
        </p:txBody>
      </p:sp>
      <p:sp>
        <p:nvSpPr>
          <p:cNvPr id="190" name="Google Shape;190;p16"/>
          <p:cNvSpPr txBox="1">
            <a:spLocks noGrp="1"/>
          </p:cNvSpPr>
          <p:nvPr>
            <p:ph type="body" idx="1"/>
          </p:nvPr>
        </p:nvSpPr>
        <p:spPr>
          <a:xfrm>
            <a:off x="1249731" y="1654319"/>
            <a:ext cx="6503819" cy="917431"/>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sz="1800" b="1">
                <a:solidFill>
                  <a:srgbClr val="EF8600"/>
                </a:solidFill>
                <a:latin typeface="Arial"/>
                <a:ea typeface="Arial"/>
                <a:cs typeface="Arial"/>
                <a:sym typeface="Arial"/>
              </a:rPr>
              <a:t>Offsite promotions </a:t>
            </a:r>
            <a:r>
              <a:rPr lang="en-US" sz="1800">
                <a:solidFill>
                  <a:schemeClr val="lt1"/>
                </a:solidFill>
                <a:latin typeface="Arial"/>
                <a:ea typeface="Arial"/>
                <a:cs typeface="Arial"/>
                <a:sym typeface="Arial"/>
              </a:rPr>
              <a:t>refer to any promotional activities that occur away from an organization’s facility, venue, or offices.  Clinics, camps, school functions (assemblies etc.) could all represent examples of an offsite promotion.</a:t>
            </a:r>
            <a:endParaRPr/>
          </a:p>
          <a:p>
            <a:pPr marL="0" lvl="0" indent="0" algn="ctr" rtl="0">
              <a:lnSpc>
                <a:spcPct val="100000"/>
              </a:lnSpc>
              <a:spcBef>
                <a:spcPts val="1600"/>
              </a:spcBef>
              <a:spcAft>
                <a:spcPts val="1600"/>
              </a:spcAft>
              <a:buSzPts val="1600"/>
              <a:buNone/>
            </a:pPr>
            <a:r>
              <a:rPr lang="en-US" sz="1800">
                <a:solidFill>
                  <a:schemeClr val="lt1"/>
                </a:solidFill>
                <a:latin typeface="Arial"/>
                <a:ea typeface="Arial"/>
                <a:cs typeface="Arial"/>
                <a:sym typeface="Arial"/>
              </a:rPr>
              <a:t>Exhibition games are another popular form of off-site promotion as they can provide valuable exposure to the product to an audience who has not been exposed in the past.</a:t>
            </a:r>
            <a:endParaRPr/>
          </a:p>
        </p:txBody>
      </p:sp>
      <p:cxnSp>
        <p:nvCxnSpPr>
          <p:cNvPr id="191" name="Google Shape;191;p16"/>
          <p:cNvCxnSpPr/>
          <p:nvPr/>
        </p:nvCxnSpPr>
        <p:spPr>
          <a:xfrm>
            <a:off x="3287283" y="1515682"/>
            <a:ext cx="2428717"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2" name="Google Shape;192;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3" name="Google Shape;193;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7"/>
          <p:cNvSpPr txBox="1">
            <a:spLocks noGrp="1"/>
          </p:cNvSpPr>
          <p:nvPr>
            <p:ph type="title"/>
          </p:nvPr>
        </p:nvSpPr>
        <p:spPr>
          <a:xfrm>
            <a:off x="577950" y="165239"/>
            <a:ext cx="5416441"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OFFSITE PROMOTION EXAMPLE</a:t>
            </a:r>
            <a:endParaRPr b="1">
              <a:latin typeface="Arial"/>
              <a:ea typeface="Arial"/>
              <a:cs typeface="Arial"/>
              <a:sym typeface="Arial"/>
            </a:endParaRPr>
          </a:p>
        </p:txBody>
      </p:sp>
      <p:cxnSp>
        <p:nvCxnSpPr>
          <p:cNvPr id="199" name="Google Shape;199;p17"/>
          <p:cNvCxnSpPr/>
          <p:nvPr/>
        </p:nvCxnSpPr>
        <p:spPr>
          <a:xfrm>
            <a:off x="577950" y="338666"/>
            <a:ext cx="303393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0" name="Google Shape;200;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1" name="Google Shape;201;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
        <p:nvSpPr>
          <p:cNvPr id="202" name="Google Shape;202;p17"/>
          <p:cNvSpPr/>
          <p:nvPr/>
        </p:nvSpPr>
        <p:spPr>
          <a:xfrm>
            <a:off x="577950" y="1184800"/>
            <a:ext cx="3791100" cy="308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Recognizing an opportunity to gain out-of-market fans on the heels of one of the most improbable seasons in sports history, the Las Vegas Golden Knights hosted a hockey camp for children in Boise, Idaho.  </a:t>
            </a:r>
            <a:endParaRPr/>
          </a:p>
          <a:p>
            <a:pPr marL="0" marR="0" lvl="0" indent="0" algn="l" rtl="0">
              <a:lnSpc>
                <a:spcPct val="100000"/>
              </a:lnSpc>
              <a:spcBef>
                <a:spcPts val="0"/>
              </a:spcBef>
              <a:spcAft>
                <a:spcPts val="0"/>
              </a:spcAft>
              <a:buNone/>
            </a:pP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The team has also launched ”Road Trip” promotions where players and staff visit locations like Reno, Jackson Hole and Salt Lake City.</a:t>
            </a:r>
            <a:endParaRPr/>
          </a:p>
        </p:txBody>
      </p:sp>
      <p:pic>
        <p:nvPicPr>
          <p:cNvPr id="203" name="Google Shape;203;p17" descr="Golden Knights Announce 2nd Annual VGK Road Trip Presented By Las Vegas"/>
          <p:cNvPicPr preferRelativeResize="0"/>
          <p:nvPr/>
        </p:nvPicPr>
        <p:blipFill rotWithShape="1">
          <a:blip r:embed="rId4">
            <a:alphaModFix/>
          </a:blip>
          <a:srcRect/>
          <a:stretch/>
        </p:blipFill>
        <p:spPr>
          <a:xfrm>
            <a:off x="4637598" y="1184799"/>
            <a:ext cx="4062403" cy="2285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Google Shape;35;p2"/>
          <p:cNvSpPr txBox="1">
            <a:spLocks noGrp="1"/>
          </p:cNvSpPr>
          <p:nvPr>
            <p:ph type="title"/>
          </p:nvPr>
        </p:nvSpPr>
        <p:spPr>
          <a:xfrm>
            <a:off x="5411400" y="811933"/>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1900" b="1">
                <a:latin typeface="Arial"/>
                <a:ea typeface="Arial"/>
                <a:cs typeface="Arial"/>
                <a:sym typeface="Arial"/>
              </a:rPr>
              <a:t>PROMOTION</a:t>
            </a:r>
            <a:endParaRPr sz="1900" b="1">
              <a:latin typeface="Arial"/>
              <a:ea typeface="Arial"/>
              <a:cs typeface="Arial"/>
              <a:sym typeface="Arial"/>
            </a:endParaRPr>
          </a:p>
        </p:txBody>
      </p:sp>
      <p:sp>
        <p:nvSpPr>
          <p:cNvPr id="36" name="Google Shape;36;p2"/>
          <p:cNvSpPr txBox="1">
            <a:spLocks noGrp="1"/>
          </p:cNvSpPr>
          <p:nvPr>
            <p:ph type="body" idx="1"/>
          </p:nvPr>
        </p:nvSpPr>
        <p:spPr>
          <a:xfrm>
            <a:off x="5411400" y="2193979"/>
            <a:ext cx="2837400" cy="2765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solidFill>
                  <a:schemeClr val="lt2"/>
                </a:solidFill>
                <a:latin typeface="Arial"/>
                <a:ea typeface="Arial"/>
                <a:cs typeface="Arial"/>
                <a:sym typeface="Arial"/>
              </a:rPr>
              <a:t>Promotion</a:t>
            </a:r>
            <a:r>
              <a:rPr lang="en-US">
                <a:solidFill>
                  <a:schemeClr val="lt1"/>
                </a:solidFill>
                <a:latin typeface="Arial"/>
                <a:ea typeface="Arial"/>
                <a:cs typeface="Arial"/>
                <a:sym typeface="Arial"/>
              </a:rPr>
              <a:t> is any form of communication used to inform, persuade, or remind people about company products or services.</a:t>
            </a:r>
            <a:endParaRPr>
              <a:latin typeface="Arial"/>
              <a:ea typeface="Arial"/>
              <a:cs typeface="Arial"/>
              <a:sym typeface="Arial"/>
            </a:endParaRPr>
          </a:p>
          <a:p>
            <a:pPr marL="0" lvl="0" indent="0" algn="l" rtl="0">
              <a:lnSpc>
                <a:spcPct val="100000"/>
              </a:lnSpc>
              <a:spcBef>
                <a:spcPts val="1600"/>
              </a:spcBef>
              <a:spcAft>
                <a:spcPts val="1600"/>
              </a:spcAft>
              <a:buSzPts val="1600"/>
              <a:buNone/>
            </a:pPr>
            <a:endParaRPr>
              <a:latin typeface="Arial"/>
              <a:ea typeface="Arial"/>
              <a:cs typeface="Arial"/>
              <a:sym typeface="Arial"/>
            </a:endParaRPr>
          </a:p>
        </p:txBody>
      </p:sp>
      <p:cxnSp>
        <p:nvCxnSpPr>
          <p:cNvPr id="37" name="Google Shape;37;p2"/>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8" name="Google Shape;38;p2"/>
          <p:cNvPicPr preferRelativeResize="0"/>
          <p:nvPr/>
        </p:nvPicPr>
        <p:blipFill rotWithShape="1">
          <a:blip r:embed="rId3">
            <a:alphaModFix/>
          </a:blip>
          <a:srcRect l="22108" r="22108"/>
          <a:stretch/>
        </p:blipFill>
        <p:spPr>
          <a:xfrm>
            <a:off x="-436624" y="-236700"/>
            <a:ext cx="4714800" cy="5616900"/>
          </a:xfrm>
          <a:prstGeom prst="flowChartDelay">
            <a:avLst/>
          </a:prstGeom>
          <a:noFill/>
          <a:ln>
            <a:noFill/>
          </a:ln>
        </p:spPr>
      </p:pic>
      <p:pic>
        <p:nvPicPr>
          <p:cNvPr id="39" name="Google Shape;39;p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40" name="Google Shape;40;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8"/>
          <p:cNvSpPr txBox="1">
            <a:spLocks noGrp="1"/>
          </p:cNvSpPr>
          <p:nvPr>
            <p:ph type="title"/>
          </p:nvPr>
        </p:nvSpPr>
        <p:spPr>
          <a:xfrm>
            <a:off x="1591733" y="797566"/>
            <a:ext cx="5825067" cy="718116"/>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sz="3200" b="1">
                <a:latin typeface="Arial"/>
                <a:ea typeface="Arial"/>
                <a:cs typeface="Arial"/>
                <a:sym typeface="Arial"/>
              </a:rPr>
              <a:t>FULL SEASON PROMOTION</a:t>
            </a:r>
            <a:endParaRPr sz="3200" b="1">
              <a:latin typeface="Arial"/>
              <a:ea typeface="Arial"/>
              <a:cs typeface="Arial"/>
              <a:sym typeface="Arial"/>
            </a:endParaRPr>
          </a:p>
        </p:txBody>
      </p:sp>
      <p:sp>
        <p:nvSpPr>
          <p:cNvPr id="209" name="Google Shape;209;p18"/>
          <p:cNvSpPr txBox="1">
            <a:spLocks noGrp="1"/>
          </p:cNvSpPr>
          <p:nvPr>
            <p:ph type="body" idx="1"/>
          </p:nvPr>
        </p:nvSpPr>
        <p:spPr>
          <a:xfrm>
            <a:off x="1094594" y="1638429"/>
            <a:ext cx="6814093" cy="917431"/>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US" sz="1800" b="1">
                <a:solidFill>
                  <a:srgbClr val="EF8600"/>
                </a:solidFill>
                <a:latin typeface="Arial"/>
                <a:ea typeface="Arial"/>
                <a:cs typeface="Arial"/>
                <a:sym typeface="Arial"/>
              </a:rPr>
              <a:t>Full season </a:t>
            </a:r>
            <a:r>
              <a:rPr lang="en-US" sz="1800">
                <a:solidFill>
                  <a:schemeClr val="lt1"/>
                </a:solidFill>
                <a:latin typeface="Arial"/>
                <a:ea typeface="Arial"/>
                <a:cs typeface="Arial"/>
                <a:sym typeface="Arial"/>
              </a:rPr>
              <a:t>promotions take place at every game, match or event throughout an entire season.  Full season promotions are effective because of the increase in the number of impressions and an elevated level of fan/consumer awareness.  </a:t>
            </a:r>
            <a:endParaRPr/>
          </a:p>
          <a:p>
            <a:pPr marL="0" lvl="0" indent="0" algn="ctr" rtl="0">
              <a:lnSpc>
                <a:spcPct val="100000"/>
              </a:lnSpc>
              <a:spcBef>
                <a:spcPts val="1600"/>
              </a:spcBef>
              <a:spcAft>
                <a:spcPts val="1600"/>
              </a:spcAft>
              <a:buSzPts val="1600"/>
              <a:buNone/>
            </a:pPr>
            <a:r>
              <a:rPr lang="en-US" sz="1800">
                <a:solidFill>
                  <a:schemeClr val="lt1"/>
                </a:solidFill>
                <a:latin typeface="Arial"/>
                <a:ea typeface="Arial"/>
                <a:cs typeface="Arial"/>
                <a:sym typeface="Arial"/>
              </a:rPr>
              <a:t>Higher frequency equates to increased exposure, resulting in an increased likelihood of the message having an impact with fans.</a:t>
            </a:r>
            <a:endParaRPr/>
          </a:p>
        </p:txBody>
      </p:sp>
      <p:cxnSp>
        <p:nvCxnSpPr>
          <p:cNvPr id="210" name="Google Shape;210;p18"/>
          <p:cNvCxnSpPr/>
          <p:nvPr/>
        </p:nvCxnSpPr>
        <p:spPr>
          <a:xfrm>
            <a:off x="3287283" y="1515682"/>
            <a:ext cx="2428717"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1" name="Google Shape;211;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2" name="Google Shape;212;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9"/>
          <p:cNvSpPr txBox="1">
            <a:spLocks noGrp="1"/>
          </p:cNvSpPr>
          <p:nvPr>
            <p:ph type="title"/>
          </p:nvPr>
        </p:nvSpPr>
        <p:spPr>
          <a:xfrm>
            <a:off x="577950" y="165239"/>
            <a:ext cx="6534050" cy="718116"/>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FULL SEASON PROMOTION EXAMPLE</a:t>
            </a:r>
            <a:endParaRPr b="1">
              <a:latin typeface="Arial"/>
              <a:ea typeface="Arial"/>
              <a:cs typeface="Arial"/>
              <a:sym typeface="Arial"/>
            </a:endParaRPr>
          </a:p>
        </p:txBody>
      </p:sp>
      <p:cxnSp>
        <p:nvCxnSpPr>
          <p:cNvPr id="218" name="Google Shape;218;p19"/>
          <p:cNvCxnSpPr/>
          <p:nvPr/>
        </p:nvCxnSpPr>
        <p:spPr>
          <a:xfrm>
            <a:off x="577950" y="338666"/>
            <a:ext cx="2981370" cy="11289"/>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9" name="Google Shape;219;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0" name="Google Shape;220;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21" name="Google Shape;221;p19"/>
          <p:cNvPicPr preferRelativeResize="0"/>
          <p:nvPr/>
        </p:nvPicPr>
        <p:blipFill rotWithShape="1">
          <a:blip r:embed="rId4">
            <a:alphaModFix/>
          </a:blip>
          <a:srcRect/>
          <a:stretch/>
        </p:blipFill>
        <p:spPr>
          <a:xfrm>
            <a:off x="1117421" y="1234404"/>
            <a:ext cx="2889955" cy="2889955"/>
          </a:xfrm>
          <a:prstGeom prst="rect">
            <a:avLst/>
          </a:prstGeom>
          <a:noFill/>
          <a:ln>
            <a:noFill/>
          </a:ln>
        </p:spPr>
      </p:pic>
      <p:sp>
        <p:nvSpPr>
          <p:cNvPr id="222" name="Google Shape;222;p19"/>
          <p:cNvSpPr/>
          <p:nvPr/>
        </p:nvSpPr>
        <p:spPr>
          <a:xfrm>
            <a:off x="4572000" y="1894551"/>
            <a:ext cx="3941064" cy="15696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Washington Wizards home games used to feature a “Fowl Shot” promotion where, if a player on the opposing team misses two free throws in a row, the crowd would win a free sandwich compliments of Chick-fil-A (team sponsor)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0"/>
          <p:cNvSpPr txBox="1">
            <a:spLocks noGrp="1"/>
          </p:cNvSpPr>
          <p:nvPr>
            <p:ph type="title"/>
          </p:nvPr>
        </p:nvSpPr>
        <p:spPr>
          <a:xfrm>
            <a:off x="1591733" y="797566"/>
            <a:ext cx="5825067" cy="718116"/>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sz="3200" b="1">
                <a:latin typeface="Arial"/>
                <a:ea typeface="Arial"/>
                <a:cs typeface="Arial"/>
                <a:sym typeface="Arial"/>
              </a:rPr>
              <a:t>MEDIA PROMOTION</a:t>
            </a:r>
            <a:endParaRPr sz="3200" b="1">
              <a:latin typeface="Arial"/>
              <a:ea typeface="Arial"/>
              <a:cs typeface="Arial"/>
              <a:sym typeface="Arial"/>
            </a:endParaRPr>
          </a:p>
        </p:txBody>
      </p:sp>
      <p:sp>
        <p:nvSpPr>
          <p:cNvPr id="228" name="Google Shape;228;p20"/>
          <p:cNvSpPr txBox="1">
            <a:spLocks noGrp="1"/>
          </p:cNvSpPr>
          <p:nvPr>
            <p:ph type="body" idx="1"/>
          </p:nvPr>
        </p:nvSpPr>
        <p:spPr>
          <a:xfrm>
            <a:off x="1320090" y="1652097"/>
            <a:ext cx="6503819" cy="917431"/>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1600"/>
              </a:spcAft>
              <a:buSzPts val="1600"/>
              <a:buNone/>
            </a:pPr>
            <a:r>
              <a:rPr lang="en-US" sz="1800" b="1">
                <a:solidFill>
                  <a:srgbClr val="EF8600"/>
                </a:solidFill>
                <a:latin typeface="Arial"/>
                <a:ea typeface="Arial"/>
                <a:cs typeface="Arial"/>
                <a:sym typeface="Arial"/>
              </a:rPr>
              <a:t>Media promotion </a:t>
            </a:r>
            <a:r>
              <a:rPr lang="en-US" sz="1800">
                <a:solidFill>
                  <a:schemeClr val="lt1"/>
                </a:solidFill>
                <a:latin typeface="Arial"/>
                <a:ea typeface="Arial"/>
                <a:cs typeface="Arial"/>
                <a:sym typeface="Arial"/>
              </a:rPr>
              <a:t>refers to any promotional activities that involve a media sponsor or tie-in.  The presence of media promotion allows an organization to maximize attendance and event support throughout the community, ultimately helping the organization meet its goals and objectives.</a:t>
            </a:r>
            <a:endParaRPr/>
          </a:p>
        </p:txBody>
      </p:sp>
      <p:cxnSp>
        <p:nvCxnSpPr>
          <p:cNvPr id="229" name="Google Shape;229;p20"/>
          <p:cNvCxnSpPr/>
          <p:nvPr/>
        </p:nvCxnSpPr>
        <p:spPr>
          <a:xfrm>
            <a:off x="3287283" y="1515682"/>
            <a:ext cx="2428717"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0" name="Google Shape;230;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1" name="Google Shape;231;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7" name="Google Shape;237;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238" name="Google Shape;238;p21"/>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THE PROMOTION MIX</a:t>
            </a:r>
            <a:endParaRPr b="1">
              <a:latin typeface="Arial"/>
              <a:ea typeface="Arial"/>
              <a:cs typeface="Arial"/>
              <a:sym typeface="Arial"/>
            </a:endParaRPr>
          </a:p>
        </p:txBody>
      </p:sp>
      <p:sp>
        <p:nvSpPr>
          <p:cNvPr id="46" name="Google Shape;46;p3"/>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The </a:t>
            </a:r>
            <a:r>
              <a:rPr lang="en-US" sz="1600" b="1">
                <a:solidFill>
                  <a:srgbClr val="EF8600"/>
                </a:solidFill>
                <a:latin typeface="Arial"/>
                <a:ea typeface="Arial"/>
                <a:cs typeface="Arial"/>
                <a:sym typeface="Arial"/>
              </a:rPr>
              <a:t>promotion mix </a:t>
            </a:r>
            <a:r>
              <a:rPr lang="en-US" sz="1600">
                <a:latin typeface="Arial"/>
                <a:ea typeface="Arial"/>
                <a:cs typeface="Arial"/>
                <a:sym typeface="Arial"/>
              </a:rPr>
              <a:t>consists of any combination of advertising, sales promotion, publicity, direct marketing, and personal selling.</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Key factors that affect decisions regarding the promotions mix:</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Stage of product life cycle</a:t>
            </a:r>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Distribution channels</a:t>
            </a:r>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Competitor strategies</a:t>
            </a:r>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The product or service being promoted</a:t>
            </a:r>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Organization resources</a:t>
            </a:r>
            <a:endParaRPr/>
          </a:p>
          <a:p>
            <a:pPr marL="155575" lvl="0" indent="0" algn="l" rtl="0">
              <a:lnSpc>
                <a:spcPct val="100000"/>
              </a:lnSpc>
              <a:spcBef>
                <a:spcPts val="0"/>
              </a:spcBef>
              <a:spcAft>
                <a:spcPts val="0"/>
              </a:spcAft>
              <a:buClr>
                <a:schemeClr val="accent1"/>
              </a:buClr>
              <a:buSzPts val="1150"/>
              <a:buNone/>
            </a:pPr>
            <a:r>
              <a:rPr lang="en-US" sz="1600">
                <a:latin typeface="Arial"/>
                <a:ea typeface="Arial"/>
                <a:cs typeface="Arial"/>
                <a:sym typeface="Arial"/>
              </a:rPr>
              <a:t>●	Accessibility of various promotional methods</a:t>
            </a:r>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47" name="Google Shape;47;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8" name="Google Shape;48;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9" name="Google Shape;49;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FORMS OF PROMOTION </a:t>
            </a:r>
            <a:endParaRPr b="1">
              <a:latin typeface="Arial"/>
              <a:ea typeface="Arial"/>
              <a:cs typeface="Arial"/>
              <a:sym typeface="Arial"/>
            </a:endParaRPr>
          </a:p>
        </p:txBody>
      </p:sp>
      <p:sp>
        <p:nvSpPr>
          <p:cNvPr id="55" name="Google Shape;55;p4"/>
          <p:cNvSpPr txBox="1">
            <a:spLocks noGrp="1"/>
          </p:cNvSpPr>
          <p:nvPr>
            <p:ph type="body" idx="1"/>
          </p:nvPr>
        </p:nvSpPr>
        <p:spPr>
          <a:xfrm>
            <a:off x="938500" y="1134707"/>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dirty="0">
                <a:latin typeface="Arial"/>
                <a:ea typeface="Arial"/>
                <a:cs typeface="Arial"/>
                <a:sym typeface="Arial"/>
              </a:rPr>
              <a:t>In traditional marketing, there are four basic types of promotion: </a:t>
            </a:r>
            <a:endParaRPr dirty="0"/>
          </a:p>
          <a:p>
            <a:pPr marL="0" lvl="0" indent="0" algn="l" rtl="0">
              <a:lnSpc>
                <a:spcPct val="100000"/>
              </a:lnSpc>
              <a:spcBef>
                <a:spcPts val="0"/>
              </a:spcBef>
              <a:spcAft>
                <a:spcPts val="0"/>
              </a:spcAft>
              <a:buSzPts val="1150"/>
              <a:buNone/>
            </a:pPr>
            <a:endParaRPr sz="1400" dirty="0">
              <a:latin typeface="Arial"/>
              <a:ea typeface="Arial"/>
              <a:cs typeface="Arial"/>
              <a:sym typeface="Arial"/>
            </a:endParaRPr>
          </a:p>
          <a:p>
            <a:pPr marL="285750" indent="-285750"/>
            <a:r>
              <a:rPr lang="en-US" sz="1400" dirty="0">
                <a:latin typeface="Arial"/>
                <a:ea typeface="Arial"/>
                <a:cs typeface="Arial"/>
                <a:sym typeface="Arial"/>
              </a:rPr>
              <a:t>Advertising </a:t>
            </a:r>
            <a:endParaRPr dirty="0"/>
          </a:p>
          <a:p>
            <a:pPr marL="285750" indent="-285750"/>
            <a:r>
              <a:rPr lang="en-US" sz="1400" dirty="0">
                <a:latin typeface="Arial"/>
                <a:ea typeface="Arial"/>
                <a:cs typeface="Arial"/>
                <a:sym typeface="Arial"/>
              </a:rPr>
              <a:t>Sales Promotion </a:t>
            </a:r>
            <a:endParaRPr dirty="0"/>
          </a:p>
          <a:p>
            <a:pPr marL="285750" indent="-285750"/>
            <a:r>
              <a:rPr lang="en-US" sz="1400" dirty="0">
                <a:latin typeface="Arial"/>
                <a:ea typeface="Arial"/>
                <a:cs typeface="Arial"/>
                <a:sym typeface="Arial"/>
              </a:rPr>
              <a:t>Personal Selling </a:t>
            </a:r>
            <a:endParaRPr dirty="0"/>
          </a:p>
          <a:p>
            <a:pPr marL="285750" indent="-285750"/>
            <a:r>
              <a:rPr lang="en-US" sz="1400" dirty="0">
                <a:latin typeface="Arial"/>
                <a:ea typeface="Arial"/>
                <a:cs typeface="Arial"/>
                <a:sym typeface="Arial"/>
              </a:rPr>
              <a:t>Publicity</a:t>
            </a:r>
            <a:endParaRPr dirty="0"/>
          </a:p>
          <a:p>
            <a:pPr marL="0" lvl="0" indent="0" algn="l" rtl="0">
              <a:lnSpc>
                <a:spcPct val="100000"/>
              </a:lnSpc>
              <a:spcBef>
                <a:spcPts val="0"/>
              </a:spcBef>
              <a:spcAft>
                <a:spcPts val="0"/>
              </a:spcAft>
              <a:buSzPts val="1150"/>
              <a:buNone/>
            </a:pPr>
            <a:endParaRPr sz="1400" dirty="0">
              <a:latin typeface="Arial"/>
              <a:ea typeface="Arial"/>
              <a:cs typeface="Arial"/>
              <a:sym typeface="Arial"/>
            </a:endParaRPr>
          </a:p>
          <a:p>
            <a:pPr marL="0" lvl="0" indent="0" algn="l" rtl="0">
              <a:lnSpc>
                <a:spcPct val="100000"/>
              </a:lnSpc>
              <a:spcBef>
                <a:spcPts val="0"/>
              </a:spcBef>
              <a:spcAft>
                <a:spcPts val="0"/>
              </a:spcAft>
              <a:buSzPts val="1150"/>
              <a:buNone/>
            </a:pPr>
            <a:r>
              <a:rPr lang="en-US" sz="1400" dirty="0">
                <a:latin typeface="Arial"/>
                <a:ea typeface="Arial"/>
                <a:cs typeface="Arial"/>
                <a:sym typeface="Arial"/>
              </a:rPr>
              <a:t>Sport organizations often include a variety of unique forms of promotion, with the most common being sales promotion. Other forms of promotion seen frequently as part of a sports organization’s marketing strategy could include: </a:t>
            </a:r>
            <a:endParaRPr dirty="0"/>
          </a:p>
          <a:p>
            <a:pPr marL="285750" indent="-285750">
              <a:spcBef>
                <a:spcPts val="1600"/>
              </a:spcBef>
            </a:pPr>
            <a:r>
              <a:rPr lang="en-US" sz="1400" dirty="0">
                <a:latin typeface="Arial"/>
                <a:ea typeface="Arial"/>
                <a:cs typeface="Arial"/>
                <a:sym typeface="Arial"/>
              </a:rPr>
              <a:t>Sales promotions</a:t>
            </a:r>
            <a:endParaRPr dirty="0"/>
          </a:p>
          <a:p>
            <a:pPr marL="285750" indent="-285750"/>
            <a:r>
              <a:rPr lang="en-US" sz="1400" dirty="0">
                <a:latin typeface="Arial"/>
                <a:ea typeface="Arial"/>
                <a:cs typeface="Arial"/>
                <a:sym typeface="Arial"/>
              </a:rPr>
              <a:t>Onsite promotions</a:t>
            </a:r>
            <a:endParaRPr dirty="0"/>
          </a:p>
          <a:p>
            <a:pPr marL="285750" indent="-285750"/>
            <a:r>
              <a:rPr lang="en-US" sz="1400" dirty="0">
                <a:latin typeface="Arial"/>
                <a:ea typeface="Arial"/>
                <a:cs typeface="Arial"/>
                <a:sym typeface="Arial"/>
              </a:rPr>
              <a:t>Event promotions</a:t>
            </a:r>
            <a:endParaRPr dirty="0"/>
          </a:p>
          <a:p>
            <a:pPr marL="285750" indent="-285750"/>
            <a:r>
              <a:rPr lang="en-US" sz="1400" dirty="0">
                <a:latin typeface="Arial"/>
                <a:ea typeface="Arial"/>
                <a:cs typeface="Arial"/>
                <a:sym typeface="Arial"/>
              </a:rPr>
              <a:t>Offsite promotions</a:t>
            </a:r>
            <a:endParaRPr dirty="0"/>
          </a:p>
          <a:p>
            <a:pPr marL="285750" indent="-285750"/>
            <a:r>
              <a:rPr lang="en-US" sz="1400" dirty="0">
                <a:latin typeface="Arial"/>
                <a:ea typeface="Arial"/>
                <a:cs typeface="Arial"/>
                <a:sym typeface="Arial"/>
              </a:rPr>
              <a:t>Media promotions</a:t>
            </a:r>
            <a:endParaRPr dirty="0"/>
          </a:p>
          <a:p>
            <a:pPr marL="0" lvl="0" indent="0" algn="l" rtl="0">
              <a:lnSpc>
                <a:spcPct val="100000"/>
              </a:lnSpc>
              <a:spcBef>
                <a:spcPts val="0"/>
              </a:spcBef>
              <a:spcAft>
                <a:spcPts val="0"/>
              </a:spcAft>
              <a:buSzPts val="1150"/>
              <a:buNone/>
            </a:pPr>
            <a:endParaRPr sz="1400" dirty="0">
              <a:latin typeface="Arial"/>
              <a:ea typeface="Arial"/>
              <a:cs typeface="Arial"/>
              <a:sym typeface="Arial"/>
            </a:endParaRPr>
          </a:p>
          <a:p>
            <a:pPr marL="0" lvl="0" indent="0" algn="l" rtl="0">
              <a:lnSpc>
                <a:spcPct val="100000"/>
              </a:lnSpc>
              <a:spcBef>
                <a:spcPts val="1600"/>
              </a:spcBef>
              <a:spcAft>
                <a:spcPts val="1600"/>
              </a:spcAft>
              <a:buSzPts val="1150"/>
              <a:buNone/>
            </a:pPr>
            <a:endParaRPr sz="1400" dirty="0">
              <a:latin typeface="Arial"/>
              <a:ea typeface="Arial"/>
              <a:cs typeface="Arial"/>
              <a:sym typeface="Arial"/>
            </a:endParaRPr>
          </a:p>
        </p:txBody>
      </p:sp>
      <p:cxnSp>
        <p:nvCxnSpPr>
          <p:cNvPr id="56" name="Google Shape;56;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7" name="Google Shape;57;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8" name="Google Shape;58;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5"/>
          <p:cNvSpPr txBox="1">
            <a:spLocks noGrp="1"/>
          </p:cNvSpPr>
          <p:nvPr>
            <p:ph type="title"/>
          </p:nvPr>
        </p:nvSpPr>
        <p:spPr>
          <a:xfrm>
            <a:off x="5337175" y="780275"/>
            <a:ext cx="3615300" cy="7182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sp>
        <p:nvSpPr>
          <p:cNvPr id="64" name="Google Shape;64;p5"/>
          <p:cNvSpPr txBox="1">
            <a:spLocks noGrp="1"/>
          </p:cNvSpPr>
          <p:nvPr>
            <p:ph type="body" idx="1"/>
          </p:nvPr>
        </p:nvSpPr>
        <p:spPr>
          <a:xfrm>
            <a:off x="5337175" y="1498391"/>
            <a:ext cx="2837400" cy="281396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b="1" dirty="0">
                <a:solidFill>
                  <a:srgbClr val="EF8600"/>
                </a:solidFill>
                <a:latin typeface="Arial"/>
                <a:ea typeface="Arial"/>
                <a:cs typeface="Arial"/>
                <a:sym typeface="Arial"/>
              </a:rPr>
              <a:t>Sales promotion </a:t>
            </a:r>
            <a:r>
              <a:rPr lang="en-US" sz="1400" dirty="0">
                <a:latin typeface="Arial"/>
                <a:ea typeface="Arial"/>
                <a:cs typeface="Arial"/>
                <a:sym typeface="Arial"/>
              </a:rPr>
              <a:t>involves activities or communications that encourage consumers to purchase products or services. </a:t>
            </a:r>
            <a:endParaRPr dirty="0"/>
          </a:p>
          <a:p>
            <a:pPr marL="0" lvl="0" indent="0" algn="l" rtl="0">
              <a:lnSpc>
                <a:spcPct val="100000"/>
              </a:lnSpc>
              <a:spcBef>
                <a:spcPts val="1600"/>
              </a:spcBef>
              <a:spcAft>
                <a:spcPts val="0"/>
              </a:spcAft>
              <a:buSzPts val="1600"/>
              <a:buNone/>
            </a:pPr>
            <a:r>
              <a:rPr lang="en-US" sz="1400" dirty="0">
                <a:latin typeface="Arial"/>
                <a:ea typeface="Arial"/>
                <a:cs typeface="Arial"/>
                <a:sym typeface="Arial"/>
              </a:rPr>
              <a:t>Forms of Sales Promotion:</a:t>
            </a:r>
            <a:endParaRPr dirty="0"/>
          </a:p>
          <a:p>
            <a:pPr marL="285750" indent="-285750">
              <a:spcBef>
                <a:spcPts val="1600"/>
              </a:spcBef>
            </a:pPr>
            <a:r>
              <a:rPr lang="en-US" sz="1400" dirty="0">
                <a:latin typeface="Arial"/>
                <a:ea typeface="Arial"/>
                <a:cs typeface="Arial"/>
                <a:sym typeface="Arial"/>
              </a:rPr>
              <a:t>Limited or Special Editions</a:t>
            </a:r>
            <a:endParaRPr dirty="0"/>
          </a:p>
          <a:p>
            <a:pPr marL="285750" indent="-285750"/>
            <a:r>
              <a:rPr lang="en-US" sz="1400" dirty="0">
                <a:latin typeface="Arial"/>
                <a:ea typeface="Arial"/>
                <a:cs typeface="Arial"/>
                <a:sym typeface="Arial"/>
              </a:rPr>
              <a:t>Giveaways</a:t>
            </a:r>
            <a:endParaRPr lang="en-US" dirty="0">
              <a:ea typeface="Arial"/>
              <a:cs typeface="Arial"/>
            </a:endParaRPr>
          </a:p>
          <a:p>
            <a:pPr marL="285750" indent="-285750"/>
            <a:r>
              <a:rPr lang="en-US" sz="1400" dirty="0">
                <a:latin typeface="Arial"/>
                <a:ea typeface="Arial"/>
                <a:cs typeface="Arial"/>
                <a:sym typeface="Arial"/>
              </a:rPr>
              <a:t>Contests and sweepstakes</a:t>
            </a:r>
            <a:endParaRPr dirty="0"/>
          </a:p>
          <a:p>
            <a:pPr marL="285750" indent="-285750"/>
            <a:r>
              <a:rPr lang="en-US" sz="1400" dirty="0">
                <a:latin typeface="Arial"/>
                <a:ea typeface="Arial"/>
                <a:cs typeface="Arial"/>
                <a:sym typeface="Arial"/>
              </a:rPr>
              <a:t>Sampling</a:t>
            </a:r>
            <a:endParaRPr dirty="0"/>
          </a:p>
          <a:p>
            <a:pPr marL="285750" indent="-285750"/>
            <a:r>
              <a:rPr lang="en-US" sz="1400" dirty="0">
                <a:latin typeface="Arial"/>
                <a:ea typeface="Arial"/>
                <a:cs typeface="Arial"/>
                <a:sym typeface="Arial"/>
              </a:rPr>
              <a:t>Point of purchase</a:t>
            </a:r>
            <a:endParaRPr dirty="0"/>
          </a:p>
          <a:p>
            <a:pPr marL="285750" indent="-285750"/>
            <a:r>
              <a:rPr lang="en-US" sz="1400" dirty="0">
                <a:latin typeface="Arial"/>
                <a:ea typeface="Arial"/>
                <a:cs typeface="Arial"/>
                <a:sym typeface="Arial"/>
              </a:rPr>
              <a:t>Discounts and couponing</a:t>
            </a:r>
            <a:endParaRPr dirty="0"/>
          </a:p>
          <a:p>
            <a:pPr marL="0" lvl="0" indent="0" algn="l" rtl="0">
              <a:lnSpc>
                <a:spcPct val="100000"/>
              </a:lnSpc>
              <a:spcBef>
                <a:spcPts val="0"/>
              </a:spcBef>
              <a:spcAft>
                <a:spcPts val="1600"/>
              </a:spcAft>
              <a:buSzPts val="1600"/>
              <a:buNone/>
            </a:pPr>
            <a:endParaRPr dirty="0">
              <a:latin typeface="Arial"/>
              <a:ea typeface="Arial"/>
              <a:cs typeface="Arial"/>
              <a:sym typeface="Arial"/>
            </a:endParaRPr>
          </a:p>
        </p:txBody>
      </p:sp>
      <p:cxnSp>
        <p:nvCxnSpPr>
          <p:cNvPr id="65" name="Google Shape;65;p5"/>
          <p:cNvCxnSpPr/>
          <p:nvPr/>
        </p:nvCxnSpPr>
        <p:spPr>
          <a:xfrm>
            <a:off x="5225150" y="1106311"/>
            <a:ext cx="0" cy="3206045"/>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66" name="Google Shape;66;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67" name="Google Shape;67;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68" name="Google Shape;68;p5" descr="Timeline&#10;&#10;Description automatically generated"/>
          <p:cNvPicPr preferRelativeResize="0"/>
          <p:nvPr/>
        </p:nvPicPr>
        <p:blipFill rotWithShape="1">
          <a:blip r:embed="rId4">
            <a:alphaModFix/>
          </a:blip>
          <a:srcRect/>
          <a:stretch/>
        </p:blipFill>
        <p:spPr>
          <a:xfrm>
            <a:off x="220648" y="858740"/>
            <a:ext cx="4844993" cy="363374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pic>
        <p:nvPicPr>
          <p:cNvPr id="73" name="Google Shape;73;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74" name="Google Shape;74;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75" name="Google Shape;75;p6" descr="Timeline&#10;&#10;Description automatically generated"/>
          <p:cNvPicPr preferRelativeResize="0"/>
          <p:nvPr/>
        </p:nvPicPr>
        <p:blipFill>
          <a:blip r:embed="rId4">
            <a:alphaModFix/>
          </a:blip>
          <a:stretch>
            <a:fillRect/>
          </a:stretch>
        </p:blipFill>
        <p:spPr>
          <a:xfrm>
            <a:off x="1624137" y="275000"/>
            <a:ext cx="5895725" cy="44140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g14533f783cd_0_9"/>
          <p:cNvSpPr txBox="1">
            <a:spLocks noGrp="1"/>
          </p:cNvSpPr>
          <p:nvPr>
            <p:ph type="title"/>
          </p:nvPr>
        </p:nvSpPr>
        <p:spPr>
          <a:xfrm>
            <a:off x="577950" y="165239"/>
            <a:ext cx="5416500" cy="7182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sp>
        <p:nvSpPr>
          <p:cNvPr id="81" name="Google Shape;81;g14533f783cd_0_9"/>
          <p:cNvSpPr txBox="1">
            <a:spLocks noGrp="1"/>
          </p:cNvSpPr>
          <p:nvPr>
            <p:ph type="body" idx="1"/>
          </p:nvPr>
        </p:nvSpPr>
        <p:spPr>
          <a:xfrm>
            <a:off x="577950" y="785202"/>
            <a:ext cx="7809600" cy="1275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600"/>
              </a:spcBef>
              <a:spcAft>
                <a:spcPts val="0"/>
              </a:spcAft>
              <a:buSzPts val="1600"/>
              <a:buNone/>
            </a:pPr>
            <a:r>
              <a:rPr lang="en-US" sz="1500">
                <a:latin typeface="Arial"/>
                <a:ea typeface="Arial"/>
                <a:cs typeface="Arial"/>
                <a:sym typeface="Arial"/>
              </a:rPr>
              <a:t>A popular example of sales promotion includes the offer of </a:t>
            </a:r>
            <a:r>
              <a:rPr lang="en-US" sz="1500" b="1">
                <a:solidFill>
                  <a:schemeClr val="lt2"/>
                </a:solidFill>
                <a:latin typeface="Arial"/>
                <a:ea typeface="Arial"/>
                <a:cs typeface="Arial"/>
                <a:sym typeface="Arial"/>
              </a:rPr>
              <a:t>limited edition</a:t>
            </a:r>
            <a:r>
              <a:rPr lang="en-US" sz="1500">
                <a:latin typeface="Arial"/>
                <a:ea typeface="Arial"/>
                <a:cs typeface="Arial"/>
                <a:sym typeface="Arial"/>
              </a:rPr>
              <a:t> or special edition products (or “for a limited time only”). </a:t>
            </a:r>
            <a:endParaRPr sz="1500">
              <a:latin typeface="Arial"/>
              <a:ea typeface="Arial"/>
              <a:cs typeface="Arial"/>
              <a:sym typeface="Arial"/>
            </a:endParaRPr>
          </a:p>
          <a:p>
            <a:pPr marL="0" lvl="0" indent="0" algn="l" rtl="0">
              <a:lnSpc>
                <a:spcPct val="100000"/>
              </a:lnSpc>
              <a:spcBef>
                <a:spcPts val="1600"/>
              </a:spcBef>
              <a:spcAft>
                <a:spcPts val="1600"/>
              </a:spcAft>
              <a:buSzPts val="1600"/>
              <a:buNone/>
            </a:pPr>
            <a:r>
              <a:rPr lang="en-US" sz="1500" b="1">
                <a:latin typeface="Arial"/>
                <a:ea typeface="Arial"/>
                <a:cs typeface="Arial"/>
                <a:sym typeface="Arial"/>
              </a:rPr>
              <a:t>Example: </a:t>
            </a:r>
            <a:r>
              <a:rPr lang="en-US" sz="1500">
                <a:solidFill>
                  <a:schemeClr val="lt1"/>
                </a:solidFill>
                <a:latin typeface="Arial"/>
                <a:ea typeface="Arial"/>
                <a:cs typeface="Arial"/>
                <a:sym typeface="Arial"/>
              </a:rPr>
              <a:t>as part of the global ad campaign for its sponsorship of the UEFA Champions League, Pepsi produced limited-edition cans featuring the likeness of soccer stars Paul Pogba, Raheem Sterling, Lionel Messi and Mo Salah.</a:t>
            </a:r>
            <a:endParaRPr sz="1500">
              <a:solidFill>
                <a:schemeClr val="lt1"/>
              </a:solidFill>
              <a:latin typeface="Arial"/>
              <a:ea typeface="Arial"/>
              <a:cs typeface="Arial"/>
              <a:sym typeface="Arial"/>
            </a:endParaRPr>
          </a:p>
        </p:txBody>
      </p:sp>
      <p:cxnSp>
        <p:nvCxnSpPr>
          <p:cNvPr id="82" name="Google Shape;82;g14533f783cd_0_9"/>
          <p:cNvCxnSpPr/>
          <p:nvPr/>
        </p:nvCxnSpPr>
        <p:spPr>
          <a:xfrm>
            <a:off x="577950" y="338666"/>
            <a:ext cx="2992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83" name="Google Shape;83;g14533f783cd_0_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84" name="Google Shape;84;g14533f783cd_0_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85" name="Google Shape;85;g14533f783cd_0_9"/>
          <p:cNvPicPr preferRelativeResize="0"/>
          <p:nvPr/>
        </p:nvPicPr>
        <p:blipFill rotWithShape="1">
          <a:blip r:embed="rId4">
            <a:alphaModFix/>
          </a:blip>
          <a:srcRect/>
          <a:stretch/>
        </p:blipFill>
        <p:spPr>
          <a:xfrm>
            <a:off x="1666212" y="2507625"/>
            <a:ext cx="5633075" cy="20221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g14533f783cd_0_21"/>
          <p:cNvSpPr txBox="1">
            <a:spLocks noGrp="1"/>
          </p:cNvSpPr>
          <p:nvPr>
            <p:ph type="title"/>
          </p:nvPr>
        </p:nvSpPr>
        <p:spPr>
          <a:xfrm>
            <a:off x="577950" y="165239"/>
            <a:ext cx="5416500" cy="7182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sp>
        <p:nvSpPr>
          <p:cNvPr id="91" name="Google Shape;91;g14533f783cd_0_21"/>
          <p:cNvSpPr txBox="1">
            <a:spLocks noGrp="1"/>
          </p:cNvSpPr>
          <p:nvPr>
            <p:ph type="body" idx="1"/>
          </p:nvPr>
        </p:nvSpPr>
        <p:spPr>
          <a:xfrm>
            <a:off x="577950" y="785196"/>
            <a:ext cx="4591500" cy="3775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600"/>
              </a:spcBef>
              <a:spcAft>
                <a:spcPts val="0"/>
              </a:spcAft>
              <a:buNone/>
            </a:pPr>
            <a:r>
              <a:rPr lang="en-US" sz="1500" b="1">
                <a:latin typeface="Arial"/>
                <a:ea typeface="Arial"/>
                <a:cs typeface="Arial"/>
                <a:sym typeface="Arial"/>
              </a:rPr>
              <a:t>2019: </a:t>
            </a:r>
            <a:r>
              <a:rPr lang="en-US" sz="1500">
                <a:latin typeface="Arial"/>
                <a:ea typeface="Arial"/>
                <a:cs typeface="Arial"/>
                <a:sym typeface="Arial"/>
              </a:rPr>
              <a:t>Dunkin’ and Saucony, two iconic Boston-based brands, collaborated on a limited-edition shoe release to celebrate the Boston Marathon that came in a shoe box that resembled a Dunkin’ donut box. </a:t>
            </a:r>
            <a:endParaRPr sz="1500">
              <a:latin typeface="Arial"/>
              <a:ea typeface="Arial"/>
              <a:cs typeface="Arial"/>
              <a:sym typeface="Arial"/>
            </a:endParaRPr>
          </a:p>
          <a:p>
            <a:pPr marL="0" lvl="0" indent="0" algn="l" rtl="0">
              <a:lnSpc>
                <a:spcPct val="100000"/>
              </a:lnSpc>
              <a:spcBef>
                <a:spcPts val="1600"/>
              </a:spcBef>
              <a:spcAft>
                <a:spcPts val="0"/>
              </a:spcAft>
              <a:buNone/>
            </a:pPr>
            <a:r>
              <a:rPr lang="en-US" sz="1500">
                <a:latin typeface="Arial"/>
                <a:ea typeface="Arial"/>
                <a:cs typeface="Arial"/>
                <a:sym typeface="Arial"/>
              </a:rPr>
              <a:t>The shoes quickly sold out, generating not only sales but publicity and brand awareness for two companies that were not official sponsors of the race.</a:t>
            </a:r>
            <a:endParaRPr sz="1500">
              <a:latin typeface="Arial"/>
              <a:ea typeface="Arial"/>
              <a:cs typeface="Arial"/>
              <a:sym typeface="Arial"/>
            </a:endParaRPr>
          </a:p>
          <a:p>
            <a:pPr marL="0" lvl="0" indent="0" algn="l" rtl="0">
              <a:lnSpc>
                <a:spcPct val="100000"/>
              </a:lnSpc>
              <a:spcBef>
                <a:spcPts val="1600"/>
              </a:spcBef>
              <a:spcAft>
                <a:spcPts val="0"/>
              </a:spcAft>
              <a:buNone/>
            </a:pPr>
            <a:r>
              <a:rPr lang="en-US" sz="1500" b="1">
                <a:latin typeface="Arial"/>
                <a:ea typeface="Arial"/>
                <a:cs typeface="Arial"/>
                <a:sym typeface="Arial"/>
              </a:rPr>
              <a:t>2022: </a:t>
            </a:r>
            <a:r>
              <a:rPr lang="en-US" sz="1500">
                <a:latin typeface="Arial"/>
                <a:ea typeface="Arial"/>
                <a:cs typeface="Arial"/>
                <a:sym typeface="Arial"/>
              </a:rPr>
              <a:t>Dunkin’ revived the promotion, this time collaborating with Puma as a footwear brand partner, donating pairs of shoes to hospitals around the country along with offering limited supplies available for sale at Puma’s website, its retail locations, and at Dick’s Sporting Goods.</a:t>
            </a:r>
            <a:endParaRPr sz="1500">
              <a:latin typeface="Arial"/>
              <a:ea typeface="Arial"/>
              <a:cs typeface="Arial"/>
              <a:sym typeface="Arial"/>
            </a:endParaRPr>
          </a:p>
          <a:p>
            <a:pPr marL="0" lvl="0" indent="0" algn="l" rtl="0">
              <a:lnSpc>
                <a:spcPct val="100000"/>
              </a:lnSpc>
              <a:spcBef>
                <a:spcPts val="1600"/>
              </a:spcBef>
              <a:spcAft>
                <a:spcPts val="0"/>
              </a:spcAft>
              <a:buNone/>
            </a:pPr>
            <a:endParaRPr sz="1500" b="1">
              <a:latin typeface="Arial"/>
              <a:ea typeface="Arial"/>
              <a:cs typeface="Arial"/>
              <a:sym typeface="Arial"/>
            </a:endParaRPr>
          </a:p>
          <a:p>
            <a:pPr marL="0" lvl="0" indent="0" algn="l" rtl="0">
              <a:lnSpc>
                <a:spcPct val="100000"/>
              </a:lnSpc>
              <a:spcBef>
                <a:spcPts val="1600"/>
              </a:spcBef>
              <a:spcAft>
                <a:spcPts val="1600"/>
              </a:spcAft>
              <a:buSzPts val="1600"/>
              <a:buNone/>
            </a:pPr>
            <a:endParaRPr sz="1500" b="1">
              <a:latin typeface="Arial"/>
              <a:ea typeface="Arial"/>
              <a:cs typeface="Arial"/>
              <a:sym typeface="Arial"/>
            </a:endParaRPr>
          </a:p>
        </p:txBody>
      </p:sp>
      <p:cxnSp>
        <p:nvCxnSpPr>
          <p:cNvPr id="92" name="Google Shape;92;g14533f783cd_0_21"/>
          <p:cNvCxnSpPr/>
          <p:nvPr/>
        </p:nvCxnSpPr>
        <p:spPr>
          <a:xfrm>
            <a:off x="577950" y="338666"/>
            <a:ext cx="2992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93" name="Google Shape;93;g14533f783cd_0_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4" name="Google Shape;94;g14533f783cd_0_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95" name="Google Shape;95;g14533f783cd_0_21"/>
          <p:cNvPicPr preferRelativeResize="0"/>
          <p:nvPr/>
        </p:nvPicPr>
        <p:blipFill>
          <a:blip r:embed="rId4">
            <a:alphaModFix/>
          </a:blip>
          <a:stretch>
            <a:fillRect/>
          </a:stretch>
        </p:blipFill>
        <p:spPr>
          <a:xfrm>
            <a:off x="5256625" y="1178364"/>
            <a:ext cx="3669750" cy="257726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g14533f783cd_0_0"/>
          <p:cNvSpPr txBox="1">
            <a:spLocks noGrp="1"/>
          </p:cNvSpPr>
          <p:nvPr>
            <p:ph type="title"/>
          </p:nvPr>
        </p:nvSpPr>
        <p:spPr>
          <a:xfrm>
            <a:off x="577950" y="165239"/>
            <a:ext cx="5416500" cy="7182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PROMOTION</a:t>
            </a:r>
            <a:endParaRPr b="1">
              <a:latin typeface="Arial"/>
              <a:ea typeface="Arial"/>
              <a:cs typeface="Arial"/>
              <a:sym typeface="Arial"/>
            </a:endParaRPr>
          </a:p>
        </p:txBody>
      </p:sp>
      <p:sp>
        <p:nvSpPr>
          <p:cNvPr id="101" name="Google Shape;101;g14533f783cd_0_0"/>
          <p:cNvSpPr txBox="1">
            <a:spLocks noGrp="1"/>
          </p:cNvSpPr>
          <p:nvPr>
            <p:ph type="body" idx="1"/>
          </p:nvPr>
        </p:nvSpPr>
        <p:spPr>
          <a:xfrm>
            <a:off x="577950" y="902896"/>
            <a:ext cx="3399600" cy="3657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400">
                <a:solidFill>
                  <a:schemeClr val="lt1"/>
                </a:solidFill>
                <a:latin typeface="Arial"/>
                <a:ea typeface="Arial"/>
                <a:cs typeface="Arial"/>
                <a:sym typeface="Arial"/>
              </a:rPr>
              <a:t>Sports teams love </a:t>
            </a:r>
            <a:r>
              <a:rPr lang="en-US" sz="1400" b="1">
                <a:solidFill>
                  <a:schemeClr val="lt2"/>
                </a:solidFill>
                <a:latin typeface="Arial"/>
                <a:ea typeface="Arial"/>
                <a:cs typeface="Arial"/>
                <a:sym typeface="Arial"/>
              </a:rPr>
              <a:t>giveaway promotions </a:t>
            </a:r>
            <a:r>
              <a:rPr lang="en-US" sz="1400">
                <a:solidFill>
                  <a:schemeClr val="lt1"/>
                </a:solidFill>
                <a:latin typeface="Arial"/>
                <a:ea typeface="Arial"/>
                <a:cs typeface="Arial"/>
                <a:sym typeface="Arial"/>
              </a:rPr>
              <a:t>to help boost attendance.  Popular game day giveaways include replica jerseys, bobbleheads, posters, magnetic schedules and hats.</a:t>
            </a:r>
            <a:endParaRPr sz="1400">
              <a:solidFill>
                <a:schemeClr val="lt1"/>
              </a:solidFill>
              <a:latin typeface="Arial"/>
              <a:ea typeface="Arial"/>
              <a:cs typeface="Arial"/>
              <a:sym typeface="Arial"/>
            </a:endParaRPr>
          </a:p>
          <a:p>
            <a:pPr marL="0" lvl="0" indent="0" algn="l" rtl="0">
              <a:lnSpc>
                <a:spcPct val="100000"/>
              </a:lnSpc>
              <a:spcBef>
                <a:spcPts val="1600"/>
              </a:spcBef>
              <a:spcAft>
                <a:spcPts val="0"/>
              </a:spcAft>
              <a:buNone/>
            </a:pPr>
            <a:r>
              <a:rPr lang="en-US" sz="1400" b="1">
                <a:latin typeface="Arial"/>
                <a:ea typeface="Arial"/>
                <a:cs typeface="Arial"/>
                <a:sym typeface="Arial"/>
              </a:rPr>
              <a:t>2022: </a:t>
            </a:r>
            <a:r>
              <a:rPr lang="en-US" sz="1400">
                <a:latin typeface="Arial"/>
                <a:ea typeface="Arial"/>
                <a:cs typeface="Arial"/>
                <a:sym typeface="Arial"/>
              </a:rPr>
              <a:t>the Chicago White Sox giveaway promotion schedule included a crew neck shirt, hockey jersey, soccer jersey, pennant, Hawaiian shirt and bobbleheads.</a:t>
            </a:r>
            <a:endParaRPr sz="1400">
              <a:latin typeface="Arial"/>
              <a:ea typeface="Arial"/>
              <a:cs typeface="Arial"/>
              <a:sym typeface="Arial"/>
            </a:endParaRPr>
          </a:p>
          <a:p>
            <a:pPr marL="0" lvl="0" indent="0" algn="l" rtl="0">
              <a:lnSpc>
                <a:spcPct val="100000"/>
              </a:lnSpc>
              <a:spcBef>
                <a:spcPts val="1600"/>
              </a:spcBef>
              <a:spcAft>
                <a:spcPts val="0"/>
              </a:spcAft>
              <a:buNone/>
            </a:pPr>
            <a:endParaRPr sz="1400">
              <a:latin typeface="Arial"/>
              <a:ea typeface="Arial"/>
              <a:cs typeface="Arial"/>
              <a:sym typeface="Arial"/>
            </a:endParaRPr>
          </a:p>
          <a:p>
            <a:pPr marL="0" lvl="0" indent="0" algn="l" rtl="0">
              <a:lnSpc>
                <a:spcPct val="100000"/>
              </a:lnSpc>
              <a:spcBef>
                <a:spcPts val="1600"/>
              </a:spcBef>
              <a:spcAft>
                <a:spcPts val="1600"/>
              </a:spcAft>
              <a:buSzPts val="1600"/>
              <a:buNone/>
            </a:pPr>
            <a:endParaRPr sz="1400">
              <a:latin typeface="Arial"/>
              <a:ea typeface="Arial"/>
              <a:cs typeface="Arial"/>
              <a:sym typeface="Arial"/>
            </a:endParaRPr>
          </a:p>
        </p:txBody>
      </p:sp>
      <p:cxnSp>
        <p:nvCxnSpPr>
          <p:cNvPr id="102" name="Google Shape;102;g14533f783cd_0_0"/>
          <p:cNvCxnSpPr/>
          <p:nvPr/>
        </p:nvCxnSpPr>
        <p:spPr>
          <a:xfrm>
            <a:off x="577950" y="338666"/>
            <a:ext cx="2992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103" name="Google Shape;103;g14533f783cd_0_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4" name="Google Shape;104;g14533f783cd_0_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2022. Sports Career Consulting, LLC.</a:t>
            </a:r>
            <a:endParaRPr sz="800" b="0" i="0" u="none" strike="noStrike" cap="none">
              <a:solidFill>
                <a:schemeClr val="accent5"/>
              </a:solidFill>
              <a:latin typeface="Oswald"/>
              <a:ea typeface="Oswald"/>
              <a:cs typeface="Oswald"/>
              <a:sym typeface="Oswald"/>
            </a:endParaRPr>
          </a:p>
        </p:txBody>
      </p:sp>
      <p:pic>
        <p:nvPicPr>
          <p:cNvPr id="105" name="Google Shape;105;g14533f783cd_0_0"/>
          <p:cNvPicPr preferRelativeResize="0"/>
          <p:nvPr/>
        </p:nvPicPr>
        <p:blipFill>
          <a:blip r:embed="rId4">
            <a:alphaModFix/>
          </a:blip>
          <a:stretch>
            <a:fillRect/>
          </a:stretch>
        </p:blipFill>
        <p:spPr>
          <a:xfrm>
            <a:off x="4432550" y="338675"/>
            <a:ext cx="4221800" cy="4221800"/>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1632</Words>
  <Application>Microsoft Macintosh PowerPoint</Application>
  <PresentationFormat>On-screen Show (16:9)</PresentationFormat>
  <Paragraphs>111</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Montserrat</vt:lpstr>
      <vt:lpstr>Oswald</vt:lpstr>
      <vt:lpstr>Futuristic Background by Slidesgo</vt:lpstr>
      <vt:lpstr>PROMOTION</vt:lpstr>
      <vt:lpstr>PROMOTION</vt:lpstr>
      <vt:lpstr>THE PROMOTION MIX</vt:lpstr>
      <vt:lpstr>FORMS OF PROMOTION </vt:lpstr>
      <vt:lpstr>SALES PROMOTION</vt:lpstr>
      <vt:lpstr>PowerPoint Presentation</vt:lpstr>
      <vt:lpstr>SALES PROMOTION</vt:lpstr>
      <vt:lpstr>SALES PROMOTION</vt:lpstr>
      <vt:lpstr>SALES PROMOTION</vt:lpstr>
      <vt:lpstr>SALES PROMOTION</vt:lpstr>
      <vt:lpstr>SALES PROMOTION </vt:lpstr>
      <vt:lpstr>SALES PROMOTION</vt:lpstr>
      <vt:lpstr>Discounts &amp; Couponing:  Two seasons ago, the Minnesota Twins experienced one of the biggest attendance drops in Major League Baseball to start the season, according to USA Today.    To combat the decline in ticket sales, the Twins launched a discounted ticket program, reducing ticket prices to $5 for select tickets to all the team’s home games for the month of May.    As a result of the “flash sale” promotion, the team sold all 34,000 seats that were available in less than 48 hours.</vt:lpstr>
      <vt:lpstr>ONSITE PROMOTIONS</vt:lpstr>
      <vt:lpstr>ONSITE PROMOTIONS</vt:lpstr>
      <vt:lpstr>EVENT PROMOTION</vt:lpstr>
      <vt:lpstr>EVENT PROMOTION</vt:lpstr>
      <vt:lpstr>OFFSITE PROMOTION</vt:lpstr>
      <vt:lpstr>OFFSITE PROMOTION EXAMPLE</vt:lpstr>
      <vt:lpstr>FULL SEASON PROMOTION</vt:lpstr>
      <vt:lpstr>FULL SEASON PROMOTION EXAMPLE</vt:lpstr>
      <vt:lpstr>MEDIA PROMOTION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PROMOTION</dc:title>
  <dc:creator>Kelly, Bob</dc:creator>
  <cp:lastModifiedBy>Chris Lindauer</cp:lastModifiedBy>
  <cp:revision>1</cp:revision>
  <dcterms:modified xsi:type="dcterms:W3CDTF">2022-08-16T03:24:56Z</dcterms:modified>
</cp:coreProperties>
</file>