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</p:sldMasterIdLst>
  <p:notesMasterIdLst>
    <p:notesMasterId r:id="rId20"/>
  </p:notesMasterIdLst>
  <p:sldIdLst>
    <p:sldId id="256" r:id="rId2"/>
    <p:sldId id="257" r:id="rId3"/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45" r:id="rId17"/>
    <p:sldId id="348" r:id="rId18"/>
    <p:sldId id="344" r:id="rId1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E786499-A691-4837-8752-AE60FA23A306}">
  <a:tblStyle styleId="{0E786499-A691-4837-8752-AE60FA23A3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85" d="100"/>
          <a:sy n="85" d="100"/>
        </p:scale>
        <p:origin x="8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76283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299470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02192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4773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975948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396038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566327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48989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5" name="Google Shape;14615;g7f9262ee2f_0_244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16" name="Google Shape;14616;g7f9262ee2f_0_244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1979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865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2850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3914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94809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1451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f9262ee2f_0_262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f9262ee2f_0_262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35389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2175900" y="1950100"/>
            <a:ext cx="4792200" cy="644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2044200" y="3704650"/>
            <a:ext cx="5055600" cy="4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46293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938500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5037525" y="1659275"/>
            <a:ext cx="3186900" cy="276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 sz="1400"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">
  <p:cSld name="CAPTION_ONLY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3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 sz="24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7172100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162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1pPr>
            <a:lvl2pPr marL="914400" lvl="1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2pPr>
            <a:lvl3pPr marL="1371600" lvl="2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3pPr>
            <a:lvl4pPr marL="1828800" lvl="3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4pPr>
            <a:lvl5pPr marL="2286000" lvl="4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5pPr>
            <a:lvl6pPr marL="2743200" lvl="5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6pPr>
            <a:lvl7pPr marL="3200400" lvl="6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●"/>
              <a:defRPr sz="1150">
                <a:solidFill>
                  <a:schemeClr val="lt1"/>
                </a:solidFill>
              </a:defRPr>
            </a:lvl7pPr>
            <a:lvl8pPr marL="3657600" lvl="7" indent="-301625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50"/>
              <a:buChar char="○"/>
              <a:defRPr sz="1150">
                <a:solidFill>
                  <a:schemeClr val="lt1"/>
                </a:solidFill>
              </a:defRPr>
            </a:lvl8pPr>
            <a:lvl9pPr marL="4114800" lvl="8" indent="-301625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50"/>
              <a:buChar char="■"/>
              <a:defRPr sz="11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6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ontserrat"/>
              <a:buNone/>
              <a:defRPr sz="2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Montserrat"/>
              <a:buChar char="■"/>
              <a:defRPr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59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8"/>
          <p:cNvSpPr txBox="1">
            <a:spLocks noGrp="1"/>
          </p:cNvSpPr>
          <p:nvPr>
            <p:ph type="ctrTitle"/>
          </p:nvPr>
        </p:nvSpPr>
        <p:spPr>
          <a:xfrm>
            <a:off x="1907822" y="1950100"/>
            <a:ext cx="5204178" cy="644700"/>
          </a:xfrm>
          <a:prstGeom prst="rect">
            <a:avLst/>
          </a:prstGeom>
          <a:effectLst>
            <a:outerShdw blurRad="142875" dist="19050" dir="87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SALES PROCESS</a:t>
            </a:r>
          </a:p>
        </p:txBody>
      </p:sp>
      <p:sp>
        <p:nvSpPr>
          <p:cNvPr id="163" name="Google Shape;163;p38"/>
          <p:cNvSpPr txBox="1">
            <a:spLocks noGrp="1"/>
          </p:cNvSpPr>
          <p:nvPr>
            <p:ph type="ctrTitle"/>
          </p:nvPr>
        </p:nvSpPr>
        <p:spPr>
          <a:xfrm>
            <a:off x="2941650" y="2624375"/>
            <a:ext cx="3260700" cy="464700"/>
          </a:xfrm>
          <a:prstGeom prst="rect">
            <a:avLst/>
          </a:prstGeom>
          <a:effectLst>
            <a:outerShdw blurRad="100013" dist="19050" dir="8460000" algn="bl" rotWithShape="0">
              <a:srgbClr val="76A5AF">
                <a:alpha val="50000"/>
              </a:srgbClr>
            </a:outerShdw>
          </a:effectLst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0" dirty="0">
                <a:latin typeface="Arial"/>
                <a:ea typeface="Arial"/>
                <a:cs typeface="Arial"/>
                <a:sym typeface="Arial"/>
              </a:rPr>
              <a:t>LESSON 7.2</a:t>
            </a:r>
            <a:endParaRPr sz="2200" b="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64" name="Google Shape;164;p38"/>
          <p:cNvCxnSpPr/>
          <p:nvPr/>
        </p:nvCxnSpPr>
        <p:spPr>
          <a:xfrm>
            <a:off x="3190500" y="256517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65" name="Google Shape;16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8"/>
          <p:cNvSpPr txBox="1"/>
          <p:nvPr/>
        </p:nvSpPr>
        <p:spPr>
          <a:xfrm>
            <a:off x="5577150" y="4689025"/>
            <a:ext cx="2505900" cy="3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>
                <a:solidFill>
                  <a:schemeClr val="accent5"/>
                </a:solidFill>
              </a:rPr>
              <a:t>©</a:t>
            </a:r>
            <a:r>
              <a:rPr lang="en" sz="1300" dirty="0">
                <a:solidFill>
                  <a:schemeClr val="accent5"/>
                </a:solidFill>
              </a:rPr>
              <a:t> </a:t>
            </a:r>
            <a:r>
              <a:rPr lang="en-US" sz="700" dirty="0">
                <a:solidFill>
                  <a:schemeClr val="accent5"/>
                </a:solidFill>
              </a:rPr>
              <a:t>Copyright 2022</a:t>
            </a:r>
            <a:r>
              <a:rPr lang="en" sz="700" dirty="0">
                <a:solidFill>
                  <a:schemeClr val="accent5"/>
                </a:solidFill>
              </a:rPr>
              <a:t>. Sports Career Consulting, LLC.</a:t>
            </a:r>
            <a:endParaRPr sz="7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#8 - Ask Prospective Customers To Act On An Interest In Company Products Or Services 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519113" lvl="0" indent="-519113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Asking for acceptance of the proposal or for a purchase decision.</a:t>
            </a:r>
          </a:p>
          <a:p>
            <a:pPr marL="519113" lvl="0" indent="-519113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sales professional must be prepared for any hesitation from the potential customer.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10594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691763" y="1038578"/>
            <a:ext cx="7513737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#9 - Handle Objections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lang="en-US" sz="1800" b="1" u="sng" dirty="0">
                <a:latin typeface="Arial"/>
                <a:ea typeface="Arial"/>
                <a:cs typeface="Arial"/>
                <a:sym typeface="Arial"/>
              </a:rPr>
              <a:t>Objection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 are a prospective customer’s concerns or hesitations in making a purchase decision.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Objections occur when there is lingering doubt or unanswered questions in the mind of the prospect.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prospective customer may be favorably inclined to make a purchase but needs clarification, more concessions, or approval by another party. 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It is the responsibility of the sales professional to uncover and overcome each objection to the customer’s satisfaction.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577188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675295" y="1054481"/>
            <a:ext cx="4381169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Objections could include: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defTabSz="576263">
              <a:spcAft>
                <a:spcPts val="600"/>
              </a:spcAft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“I'm not a sports fan”</a:t>
            </a:r>
          </a:p>
          <a:p>
            <a:pPr marL="285750" indent="-285750" defTabSz="576263">
              <a:spcAft>
                <a:spcPts val="600"/>
              </a:spcAft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“I don’t have time to attend games”</a:t>
            </a:r>
          </a:p>
          <a:p>
            <a:pPr marL="285750" indent="-285750" defTabSz="576263">
              <a:spcAft>
                <a:spcPts val="600"/>
              </a:spcAft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“We don’t have a budget for sponsorship…”</a:t>
            </a:r>
          </a:p>
          <a:p>
            <a:pPr marL="285750" indent="-285750" defTabSz="576263">
              <a:spcAft>
                <a:spcPts val="600"/>
              </a:spcAft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“I need to discuss this with my boss…”</a:t>
            </a:r>
          </a:p>
          <a:p>
            <a:pPr marL="285750" indent="-285750" defTabSz="576263">
              <a:spcAft>
                <a:spcPts val="600"/>
              </a:spcAft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“I can get the same results for less money by doing something else…”</a:t>
            </a:r>
          </a:p>
          <a:p>
            <a:pPr marL="285750" indent="-285750" defTabSz="576263">
              <a:spcAft>
                <a:spcPts val="600"/>
              </a:spcAft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“Tickets are too expensive…”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0A9B54A-809E-FD40-92E1-11B4C15F7B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192202" y="1844702"/>
            <a:ext cx="2784837" cy="2760471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9A7E0519-4E61-8D48-AD2C-6A729A4820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6524124" y="174929"/>
            <a:ext cx="2332849" cy="185672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CB5D3D5-51C6-7645-BC4B-590C44D8F33F}"/>
              </a:ext>
            </a:extLst>
          </p:cNvPr>
          <p:cNvSpPr/>
          <p:nvPr/>
        </p:nvSpPr>
        <p:spPr>
          <a:xfrm>
            <a:off x="6529108" y="523152"/>
            <a:ext cx="23328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Calibri" panose="020F0502020204030204" pitchFamily="34" charset="0"/>
                <a:ea typeface="Brush Script MT" panose="03060802040406070304" pitchFamily="66" charset="-122"/>
                <a:cs typeface="Calibri" panose="020F0502020204030204" pitchFamily="34" charset="0"/>
              </a:rPr>
              <a:t>Tickets are way too expensive!</a:t>
            </a:r>
          </a:p>
        </p:txBody>
      </p:sp>
    </p:spTree>
    <p:extLst>
      <p:ext uri="{BB962C8B-B14F-4D97-AF65-F5344CB8AC3E}">
        <p14:creationId xmlns:p14="http://schemas.microsoft.com/office/powerpoint/2010/main" val="1512222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#10 - Close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519113" lvl="0" indent="-519113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</a:t>
            </a:r>
            <a:r>
              <a:rPr lang="en-US" sz="1800" b="1" u="sng" dirty="0">
                <a:latin typeface="Arial"/>
                <a:ea typeface="Arial"/>
                <a:cs typeface="Arial"/>
                <a:sym typeface="Arial"/>
              </a:rPr>
              <a:t>close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is the stage of the sales cycle where the prospective customer and the sales professional come to an agreement on pricing and services, in which the customer typically commits to a purchase of some kind.</a:t>
            </a:r>
          </a:p>
          <a:p>
            <a:pPr marL="519113" lvl="0" indent="-519113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close is when the prospective customer becomes an official client.</a:t>
            </a:r>
          </a:p>
          <a:p>
            <a:pPr marL="519113" lvl="0" indent="-519113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Sales professionals often make the mistake of thinking this is the last step of the sales process.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260191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#11 - Follow Up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follow up stage is critical to ensure a satisfied and happy customer 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organization is responsible for ensuring all services agreed upon throughout the sales process are fulfilled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Much new business for any organization comes from existing business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521065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#12 - Fulfillment &amp; Service 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lang="en-US" sz="1800" b="1" u="sng" dirty="0">
                <a:latin typeface="Arial"/>
                <a:ea typeface="Arial"/>
                <a:cs typeface="Arial"/>
                <a:sym typeface="Arial"/>
              </a:rPr>
              <a:t>Fulfillment 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is the process of following through and delivering on all promised services to the customer.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Meeting and exceeding customer expectations is integral to retaining their business in the future 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</a:t>
            </a:r>
            <a:r>
              <a:rPr lang="en-US" sz="1800" b="1" u="sng" dirty="0">
                <a:latin typeface="Arial"/>
                <a:ea typeface="Arial"/>
                <a:cs typeface="Arial"/>
                <a:sym typeface="Arial"/>
              </a:rPr>
              <a:t>Renewal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is the agreement between the organization and customer to continue the business relationship for a predetermined, often contractual, period of time.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144747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#12 - Fulfillment &amp; Service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	In addition to sponsorship and media rights, renewals also occur between ticket holders and an organization.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	As season tickets are a key revenue driver for many sports teams, renewing these customers is often a top priority.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	Teams offer incentives to entice season ticket holders to renew seats.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11448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#13 - Evaluation   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Measuring the results of a promotional investment (season tickets, luxury suites, sponsorships, endorsement agreements) help an organization determine its effectiveness.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Evaluations are typically objective (sales fluctuations) but can also be subjective (increased media attention or public awareness).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It is important for the sales professional to be involved in this step of the process to gain a better understanding of whether or not they are meeting client needs.</a:t>
            </a: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0059048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19" name="Google Shape;14619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20" name="Google Shape;14620;p91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94A538-E812-48E8-9A7A-656E1701AB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370" y="2300949"/>
            <a:ext cx="2353260" cy="8169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878175" y="917050"/>
            <a:ext cx="4858001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latin typeface="Arial"/>
                <a:ea typeface="Arial"/>
                <a:cs typeface="Arial"/>
                <a:sym typeface="Arial"/>
              </a:rPr>
              <a:t>Steps in the sales process: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latin typeface="Arial"/>
              <a:ea typeface="Arial"/>
              <a:cs typeface="Arial"/>
              <a:sym typeface="Arial"/>
            </a:endParaRP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Understand the product or service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Identify prospective customers and develop leads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Qualify and gather information about a prospective customer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Contact prospective customers (the sales call)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Establish credibility, rapport and a reason to communicate with the customer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Identify and confirm a customer’s needs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Presentation and proposal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Ask prospective customers to act on an interest in company products or services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Handle objections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Close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Follow-up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Fulfillment and service</a:t>
            </a:r>
          </a:p>
          <a:p>
            <a:pPr marL="342900" lvl="0" indent="-342900" algn="l" defTabSz="282575" rtl="0">
              <a:spcBef>
                <a:spcPts val="0"/>
              </a:spcBef>
              <a:spcAft>
                <a:spcPts val="0"/>
              </a:spcAft>
              <a:buFont typeface="+mj-lt"/>
              <a:buAutoNum type="arabicParenR"/>
            </a:pPr>
            <a:r>
              <a:rPr lang="en-US" sz="1400" dirty="0">
                <a:latin typeface="Arial"/>
                <a:ea typeface="Arial"/>
                <a:cs typeface="Arial"/>
                <a:sym typeface="Arial"/>
              </a:rPr>
              <a:t>Evaluation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4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 descr="A person and person shaking hands&#10;&#10;Description automatically generated">
            <a:extLst>
              <a:ext uri="{FF2B5EF4-FFF2-40B4-BE49-F238E27FC236}">
                <a16:creationId xmlns:a16="http://schemas.microsoft.com/office/drawing/2014/main" id="{F88DF99F-CF75-BE40-952E-DA0B3C285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317" y="1129086"/>
            <a:ext cx="2196646" cy="330529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246025"/>
            <a:ext cx="4579705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#1 - Understand The Product Or Service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What inventory (seat locations etc.) is available to be sold?</a:t>
            </a:r>
          </a:p>
          <a:p>
            <a:pPr marL="0" lvl="0" indent="0" algn="l" defTabSz="282575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How much does the product or service cost?</a:t>
            </a:r>
          </a:p>
          <a:p>
            <a:pPr marL="0" lvl="0" indent="0" algn="l" defTabSz="282575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What are the features and benefits to your product or service?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BD4660C-CCDB-C349-9755-7B2A169613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185" y="1916263"/>
            <a:ext cx="2681577" cy="2011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48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746503"/>
            <a:ext cx="4714877" cy="253942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defTabSz="519113"/>
            <a:r>
              <a:rPr lang="en-US" sz="1800" b="1" u="sng" dirty="0">
                <a:latin typeface="Arial"/>
                <a:ea typeface="Arial"/>
                <a:cs typeface="Arial"/>
                <a:sym typeface="Arial"/>
              </a:rPr>
              <a:t>Leads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are the names of individuals and companies who could become future customers</a:t>
            </a:r>
          </a:p>
          <a:p>
            <a:pPr marL="285750" indent="-285750" defTabSz="519113"/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285750" indent="-285750" defTabSz="519113"/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This step is often referred to as </a:t>
            </a:r>
            <a:r>
              <a:rPr lang="en-US" sz="1800" b="1" u="sng" dirty="0">
                <a:latin typeface="Arial"/>
                <a:ea typeface="Arial"/>
                <a:cs typeface="Arial"/>
                <a:sym typeface="Arial"/>
              </a:rPr>
              <a:t>prospecting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 descr="A blackboard with writing on it&#10;&#10;Description automatically generated with medium confidence">
            <a:extLst>
              <a:ext uri="{FF2B5EF4-FFF2-40B4-BE49-F238E27FC236}">
                <a16:creationId xmlns:a16="http://schemas.microsoft.com/office/drawing/2014/main" id="{0C459E9C-8C81-1843-B61A-8BE06C237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8619" y="2219349"/>
            <a:ext cx="2698143" cy="151208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A57F4C-B34F-A948-83D3-80E4DE14AA3B}"/>
              </a:ext>
            </a:extLst>
          </p:cNvPr>
          <p:cNvSpPr/>
          <p:nvPr/>
        </p:nvSpPr>
        <p:spPr>
          <a:xfrm>
            <a:off x="938500" y="1268480"/>
            <a:ext cx="6385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FFFFFF"/>
              </a:buClr>
              <a:buSzPts val="1150"/>
            </a:pPr>
            <a:r>
              <a:rPr lang="en-US" sz="1800" b="1" dirty="0">
                <a:solidFill>
                  <a:srgbClr val="FFFFFF"/>
                </a:solidFill>
              </a:rPr>
              <a:t>#2 - Identify Prospective Customers &amp; Develop Leads</a:t>
            </a:r>
          </a:p>
        </p:txBody>
      </p:sp>
    </p:spTree>
    <p:extLst>
      <p:ext uri="{BB962C8B-B14F-4D97-AF65-F5344CB8AC3E}">
        <p14:creationId xmlns:p14="http://schemas.microsoft.com/office/powerpoint/2010/main" val="965191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707666" y="1246025"/>
            <a:ext cx="7497834" cy="303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#3 - Qualify And Gather Information About A Prospective Customer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>
              <a:latin typeface="Arial"/>
              <a:ea typeface="Arial"/>
              <a:cs typeface="Arial"/>
              <a:sym typeface="Arial"/>
            </a:endParaRPr>
          </a:p>
          <a:p>
            <a:pPr marL="519113" lvl="0" indent="-519113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Do they have experience with your team, venue, or event?</a:t>
            </a:r>
          </a:p>
          <a:p>
            <a:pPr marL="519113" lvl="0" indent="-519113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What influence do they have over the purchasing decision?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139927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652007" y="1038578"/>
            <a:ext cx="7553493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#4 - Contact Prospective Customers (The Sales Call)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b="1" dirty="0">
              <a:latin typeface="Arial"/>
              <a:ea typeface="Arial"/>
              <a:cs typeface="Arial"/>
              <a:sym typeface="Arial"/>
            </a:endParaRP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sales call is the initial form of communication in which the salesperson makes contact with the prospective customer.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Sales calls can take place via telephone, e-mail or in person.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Utilized by both inside sales and outside sales representatives.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Often salespeople will use a pre-written script to help guide them with a telephone sales call. 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47597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#5 - Establish Credibility, Rapport, And A Reason To Communicate With The Customer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b="1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defTabSz="519113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Secure a sale or schedule a face-to-face appointment. </a:t>
            </a:r>
          </a:p>
          <a:p>
            <a:pPr marL="519113" lvl="0" indent="-519113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The face-to-face appointment provides a valuable opportunity for the sales professional to build rapport and establish a relationship with the customer.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4229120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3864088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#6 - Identify And Confirm A Customer’s Needs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Sales professionals often conduct a “needs analysis” to determine where company products and services may be able to assist a prospective customer in meeting their organization’s goals and objectives.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3" name="Picture 2" descr="A picture containing person, person, holding, male&#10;&#10;Description automatically generated">
            <a:extLst>
              <a:ext uri="{FF2B5EF4-FFF2-40B4-BE49-F238E27FC236}">
                <a16:creationId xmlns:a16="http://schemas.microsoft.com/office/drawing/2014/main" id="{C79B023F-19D8-E04C-8E2A-6C84FAF20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1298" y="1620362"/>
            <a:ext cx="3135464" cy="208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341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9"/>
          <p:cNvSpPr txBox="1">
            <a:spLocks noGrp="1"/>
          </p:cNvSpPr>
          <p:nvPr>
            <p:ph type="title"/>
          </p:nvPr>
        </p:nvSpPr>
        <p:spPr>
          <a:xfrm>
            <a:off x="938500" y="445025"/>
            <a:ext cx="5735700" cy="9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THE SALES PROCESS</a:t>
            </a:r>
            <a:endParaRPr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9"/>
          <p:cNvSpPr txBox="1">
            <a:spLocks noGrp="1"/>
          </p:cNvSpPr>
          <p:nvPr>
            <p:ph type="body" idx="1"/>
          </p:nvPr>
        </p:nvSpPr>
        <p:spPr>
          <a:xfrm>
            <a:off x="938500" y="1038578"/>
            <a:ext cx="7267000" cy="32473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#7 - Presentation &amp; Proposal</a:t>
            </a:r>
          </a:p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In this step, the sales professional will increase customer awareness and interest in company products and services.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This communication takes place in some form of a presentation.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This information can be presented in the form of a proposal.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A proposal is a written recommendation of products or services his or her organization may offer to meet those customer needs uncovered in the needs analysis.</a:t>
            </a:r>
          </a:p>
          <a:p>
            <a:pPr marL="463550" lvl="0" indent="-46355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●	Each proposal is customized to meet specific customer needs.</a:t>
            </a:r>
          </a:p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3" name="Google Shape;173;p39"/>
          <p:cNvCxnSpPr/>
          <p:nvPr/>
        </p:nvCxnSpPr>
        <p:spPr>
          <a:xfrm>
            <a:off x="1026200" y="414022"/>
            <a:ext cx="2763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7150" dist="19050" dir="5400000" algn="bl" rotWithShape="0">
              <a:srgbClr val="FFFFFF">
                <a:alpha val="50000"/>
              </a:srgbClr>
            </a:outerShdw>
          </a:effectLst>
        </p:spPr>
      </p:cxnSp>
      <p:pic>
        <p:nvPicPr>
          <p:cNvPr id="175" name="Google Shape;175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23500" y="4711125"/>
            <a:ext cx="1006524" cy="3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9"/>
          <p:cNvSpPr txBox="1"/>
          <p:nvPr/>
        </p:nvSpPr>
        <p:spPr>
          <a:xfrm>
            <a:off x="5577150" y="4689025"/>
            <a:ext cx="25059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©</a:t>
            </a:r>
            <a:r>
              <a:rPr lang="en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Copyright 2022</a:t>
            </a:r>
            <a:r>
              <a:rPr lang="en" sz="800" dirty="0">
                <a:solidFill>
                  <a:schemeClr val="accent5"/>
                </a:solidFill>
                <a:latin typeface="Oswald"/>
                <a:ea typeface="Oswald"/>
                <a:cs typeface="Oswald"/>
                <a:sym typeface="Oswald"/>
              </a:rPr>
              <a:t>. Sports Career Consulting, LLC.</a:t>
            </a:r>
            <a:endParaRPr sz="800" dirty="0">
              <a:solidFill>
                <a:schemeClr val="accent5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728365973"/>
      </p:ext>
    </p:extLst>
  </p:cSld>
  <p:clrMapOvr>
    <a:masterClrMapping/>
  </p:clrMapOvr>
</p:sld>
</file>

<file path=ppt/theme/theme1.xml><?xml version="1.0" encoding="utf-8"?>
<a:theme xmlns:a="http://schemas.openxmlformats.org/drawingml/2006/main" name="Futuristic Background by Slidesgo">
  <a:themeElements>
    <a:clrScheme name="Simple Light">
      <a:dk1>
        <a:srgbClr val="001633"/>
      </a:dk1>
      <a:lt1>
        <a:srgbClr val="FFFFFF"/>
      </a:lt1>
      <a:dk2>
        <a:srgbClr val="85D5E6"/>
      </a:dk2>
      <a:lt2>
        <a:srgbClr val="FFAB40"/>
      </a:lt2>
      <a:accent1>
        <a:srgbClr val="FFAB40"/>
      </a:accent1>
      <a:accent2>
        <a:srgbClr val="85D5E6"/>
      </a:accent2>
      <a:accent3>
        <a:srgbClr val="78909C"/>
      </a:accent3>
      <a:accent4>
        <a:srgbClr val="FFAB40"/>
      </a:accent4>
      <a:accent5>
        <a:srgbClr val="3D85C6"/>
      </a:accent5>
      <a:accent6>
        <a:srgbClr val="001633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1243</Words>
  <Application>Microsoft Office PowerPoint</Application>
  <PresentationFormat>On-screen Show (16:9)</PresentationFormat>
  <Paragraphs>130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Montserrat</vt:lpstr>
      <vt:lpstr>Oswald</vt:lpstr>
      <vt:lpstr>Futuristic Background by Slidesgo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THE SALES PROCESS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SALES PROCESS</dc:title>
  <dc:creator>Kelly, Bob</dc:creator>
  <cp:lastModifiedBy>Kelly, Bob</cp:lastModifiedBy>
  <cp:revision>15</cp:revision>
  <dcterms:modified xsi:type="dcterms:W3CDTF">2022-07-27T17:23:02Z</dcterms:modified>
</cp:coreProperties>
</file>