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5143500" cx="9144000"/>
  <p:notesSz cx="6858000" cy="9144000"/>
  <p:embeddedFontLst>
    <p:embeddedFont>
      <p:font typeface="Montserrat"/>
      <p:regular r:id="rId20"/>
      <p:bold r:id="rId21"/>
      <p:italic r:id="rId22"/>
      <p:boldItalic r:id="rId23"/>
    </p:embeddedFont>
    <p:embeddedFont>
      <p:font typeface="Montserrat Medium"/>
      <p:regular r:id="rId24"/>
      <p:bold r:id="rId25"/>
      <p:italic r:id="rId26"/>
      <p:boldItalic r:id="rId27"/>
    </p:embeddedFont>
    <p:embeddedFont>
      <p:font typeface="Montserrat ExtraBold"/>
      <p:bold r:id="rId28"/>
      <p:boldItalic r:id="rId29"/>
    </p:embeddedFont>
    <p:embeddedFont>
      <p:font typeface="Oswald"/>
      <p:regular r:id="rId30"/>
      <p:bold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regular.fntdata"/><Relationship Id="rId22" Type="http://schemas.openxmlformats.org/officeDocument/2006/relationships/font" Target="fonts/Montserrat-italic.fntdata"/><Relationship Id="rId21" Type="http://schemas.openxmlformats.org/officeDocument/2006/relationships/font" Target="fonts/Montserrat-bold.fntdata"/><Relationship Id="rId24" Type="http://schemas.openxmlformats.org/officeDocument/2006/relationships/font" Target="fonts/MontserratMedium-regular.fntdata"/><Relationship Id="rId23" Type="http://schemas.openxmlformats.org/officeDocument/2006/relationships/font" Target="fonts/Montserrat-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Medium-italic.fntdata"/><Relationship Id="rId25" Type="http://schemas.openxmlformats.org/officeDocument/2006/relationships/font" Target="fonts/MontserratMedium-bold.fntdata"/><Relationship Id="rId28" Type="http://schemas.openxmlformats.org/officeDocument/2006/relationships/font" Target="fonts/MontserratExtraBold-bold.fntdata"/><Relationship Id="rId27" Type="http://schemas.openxmlformats.org/officeDocument/2006/relationships/font" Target="fonts/MontserratMedium-boldItalic.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MontserratExtraBold-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Oswald-bold.fntdata"/><Relationship Id="rId30" Type="http://schemas.openxmlformats.org/officeDocument/2006/relationships/font" Target="fonts/Oswald-regular.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136b4a2b528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136b4a2b528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136b4a2b528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136b4a2b528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136b44aa5c6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136b44aa5c6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136b4a2b528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136b4a2b528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13654328b99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13654328b99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116aa8ca21b_0_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2" name="Google Shape;282;g116aa8ca21b_0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16aa8c9ee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16aa8c9ee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116aa8c9ee2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116aa8c9ee2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7f9262ee2f_0_26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7f9262ee2f_0_26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36b4a2b528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36b4a2b528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16aa8c9ee2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16aa8c9ee2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116aa8c9ee2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116aa8c9ee2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136b44aa5c6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136b44aa5c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3654328b99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3654328b99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100013"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Medium"/>
                <a:ea typeface="Montserrat Medium"/>
                <a:cs typeface="Montserrat Medium"/>
                <a:sym typeface="Montserrat Medium"/>
              </a:rPr>
              <a:t>CREDITS: This presentation template was created by </a:t>
            </a:r>
            <a:r>
              <a:rPr lang="en" sz="1000">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lang="en" sz="1000">
                <a:solidFill>
                  <a:schemeClr val="accent1"/>
                </a:solidFill>
                <a:latin typeface="Montserrat Medium"/>
                <a:ea typeface="Montserrat Medium"/>
                <a:cs typeface="Montserrat Medium"/>
                <a:sym typeface="Montserrat Medium"/>
              </a:rPr>
              <a:t>, including icons by </a:t>
            </a:r>
            <a:r>
              <a:rPr lang="en" sz="1000">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lang="en" sz="1000">
                <a:solidFill>
                  <a:schemeClr val="accent1"/>
                </a:solidFill>
                <a:latin typeface="Montserrat Medium"/>
                <a:ea typeface="Montserrat Medium"/>
                <a:cs typeface="Montserrat Medium"/>
                <a:sym typeface="Montserrat Medium"/>
              </a:rPr>
              <a:t>, and infographics &amp; images by </a:t>
            </a:r>
            <a:r>
              <a:rPr lang="en" sz="1000">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lang="en" sz="1000">
                <a:solidFill>
                  <a:schemeClr val="accent1"/>
                </a:solidFill>
                <a:latin typeface="Montserrat Medium"/>
                <a:ea typeface="Montserrat Medium"/>
                <a:cs typeface="Montserrat Medium"/>
                <a:sym typeface="Montserrat Medium"/>
              </a:rPr>
              <a:t>. </a:t>
            </a:r>
            <a:endParaRPr sz="1000">
              <a:solidFill>
                <a:schemeClr val="accent1"/>
              </a:solidFill>
              <a:latin typeface="Montserrat Medium"/>
              <a:ea typeface="Montserrat Medium"/>
              <a:cs typeface="Montserrat Medium"/>
              <a:sym typeface="Montserrat Medium"/>
            </a:endParaRPr>
          </a:p>
          <a:p>
            <a:pPr indent="0" lvl="0" marL="0" rtl="0" algn="l">
              <a:spcBef>
                <a:spcPts val="300"/>
              </a:spcBef>
              <a:spcAft>
                <a:spcPts val="0"/>
              </a:spcAft>
              <a:buNone/>
            </a:pPr>
            <a:r>
              <a:t/>
            </a:r>
            <a:endParaRPr sz="10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1.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0.jp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4.jp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36"/>
          <p:cNvSpPr txBox="1"/>
          <p:nvPr>
            <p:ph type="ctrTitle"/>
          </p:nvPr>
        </p:nvSpPr>
        <p:spPr>
          <a:xfrm>
            <a:off x="1928700" y="1920475"/>
            <a:ext cx="52866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MARKET RESEARCH</a:t>
            </a:r>
            <a:endParaRPr>
              <a:latin typeface="Arial"/>
              <a:ea typeface="Arial"/>
              <a:cs typeface="Arial"/>
              <a:sym typeface="Arial"/>
            </a:endParaRPr>
          </a:p>
        </p:txBody>
      </p:sp>
      <p:sp>
        <p:nvSpPr>
          <p:cNvPr id="159" name="Google Shape;159;p36"/>
          <p:cNvSpPr txBox="1"/>
          <p:nvPr>
            <p:ph type="ctrTitle"/>
          </p:nvPr>
        </p:nvSpPr>
        <p:spPr>
          <a:xfrm>
            <a:off x="2941650" y="2705350"/>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MODULE 1 - LESSON 5</a:t>
            </a:r>
            <a:endParaRPr b="0" sz="2200">
              <a:latin typeface="Arial"/>
              <a:ea typeface="Arial"/>
              <a:cs typeface="Arial"/>
              <a:sym typeface="Arial"/>
            </a:endParaRPr>
          </a:p>
        </p:txBody>
      </p:sp>
      <p:cxnSp>
        <p:nvCxnSpPr>
          <p:cNvPr id="160" name="Google Shape;160;p36"/>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1" name="Google Shape;161;p3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2" name="Google Shape;162;p36"/>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2022.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5"/>
          <p:cNvSpPr txBox="1"/>
          <p:nvPr>
            <p:ph type="title"/>
          </p:nvPr>
        </p:nvSpPr>
        <p:spPr>
          <a:xfrm>
            <a:off x="889050" y="243200"/>
            <a:ext cx="7365900" cy="777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2900">
                <a:latin typeface="Arial"/>
                <a:ea typeface="Arial"/>
                <a:cs typeface="Arial"/>
                <a:sym typeface="Arial"/>
              </a:rPr>
              <a:t>MARKET RESEARCH QUESTIONS</a:t>
            </a:r>
            <a:endParaRPr b="1" sz="2900">
              <a:latin typeface="Arial"/>
              <a:ea typeface="Arial"/>
              <a:cs typeface="Arial"/>
              <a:sym typeface="Arial"/>
            </a:endParaRPr>
          </a:p>
        </p:txBody>
      </p:sp>
      <p:sp>
        <p:nvSpPr>
          <p:cNvPr id="241" name="Google Shape;241;p45"/>
          <p:cNvSpPr txBox="1"/>
          <p:nvPr>
            <p:ph idx="1" type="body"/>
          </p:nvPr>
        </p:nvSpPr>
        <p:spPr>
          <a:xfrm>
            <a:off x="670650" y="1314400"/>
            <a:ext cx="7802700" cy="262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Arial"/>
                <a:ea typeface="Arial"/>
                <a:cs typeface="Arial"/>
                <a:sym typeface="Arial"/>
              </a:rPr>
              <a:t>Before engaging in market research, a business must first determine what information they are after. What do they want to learn about consumers? </a:t>
            </a:r>
            <a:r>
              <a:rPr b="1" lang="en" sz="1400">
                <a:latin typeface="Arial"/>
                <a:ea typeface="Arial"/>
                <a:cs typeface="Arial"/>
                <a:sym typeface="Arial"/>
              </a:rPr>
              <a:t> </a:t>
            </a:r>
            <a:endParaRPr b="1"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Who is the customer?</a:t>
            </a:r>
            <a:endParaRPr sz="1400">
              <a:latin typeface="Arial"/>
              <a:ea typeface="Arial"/>
              <a:cs typeface="Arial"/>
              <a:sym typeface="Arial"/>
            </a:endParaRPr>
          </a:p>
          <a:p>
            <a:pPr indent="-317500" lvl="0" marL="457200" rtl="0" algn="l">
              <a:spcBef>
                <a:spcPts val="500"/>
              </a:spcBef>
              <a:spcAft>
                <a:spcPts val="0"/>
              </a:spcAft>
              <a:buSzPts val="1400"/>
              <a:buFont typeface="Arial"/>
              <a:buChar char="●"/>
            </a:pPr>
            <a:r>
              <a:rPr lang="en" sz="1400">
                <a:latin typeface="Arial"/>
                <a:ea typeface="Arial"/>
                <a:cs typeface="Arial"/>
                <a:sym typeface="Arial"/>
              </a:rPr>
              <a:t>How does the customer determine satisfaction with a purchase?</a:t>
            </a:r>
            <a:endParaRPr sz="1400">
              <a:latin typeface="Arial"/>
              <a:ea typeface="Arial"/>
              <a:cs typeface="Arial"/>
              <a:sym typeface="Arial"/>
            </a:endParaRPr>
          </a:p>
          <a:p>
            <a:pPr indent="-317500" lvl="0" marL="457200" rtl="0" algn="l">
              <a:spcBef>
                <a:spcPts val="500"/>
              </a:spcBef>
              <a:spcAft>
                <a:spcPts val="0"/>
              </a:spcAft>
              <a:buSzPts val="1400"/>
              <a:buFont typeface="Arial"/>
              <a:buChar char="●"/>
            </a:pPr>
            <a:r>
              <a:rPr lang="en" sz="1400">
                <a:latin typeface="Arial"/>
                <a:ea typeface="Arial"/>
                <a:cs typeface="Arial"/>
                <a:sym typeface="Arial"/>
              </a:rPr>
              <a:t>How does the purchase fill a customer's wants or needs?</a:t>
            </a:r>
            <a:endParaRPr sz="1400">
              <a:latin typeface="Arial"/>
              <a:ea typeface="Arial"/>
              <a:cs typeface="Arial"/>
              <a:sym typeface="Arial"/>
            </a:endParaRPr>
          </a:p>
          <a:p>
            <a:pPr indent="-317500" lvl="0" marL="457200" rtl="0" algn="l">
              <a:spcBef>
                <a:spcPts val="500"/>
              </a:spcBef>
              <a:spcAft>
                <a:spcPts val="0"/>
              </a:spcAft>
              <a:buSzPts val="1400"/>
              <a:buFont typeface="Arial"/>
              <a:buChar char="●"/>
            </a:pPr>
            <a:r>
              <a:rPr lang="en" sz="1400">
                <a:latin typeface="Arial"/>
                <a:ea typeface="Arial"/>
                <a:cs typeface="Arial"/>
                <a:sym typeface="Arial"/>
              </a:rPr>
              <a:t>Where does the customer shop?</a:t>
            </a:r>
            <a:endParaRPr sz="1400">
              <a:latin typeface="Arial"/>
              <a:ea typeface="Arial"/>
              <a:cs typeface="Arial"/>
              <a:sym typeface="Arial"/>
            </a:endParaRPr>
          </a:p>
          <a:p>
            <a:pPr indent="-317500" lvl="0" marL="457200" rtl="0" algn="l">
              <a:spcBef>
                <a:spcPts val="500"/>
              </a:spcBef>
              <a:spcAft>
                <a:spcPts val="0"/>
              </a:spcAft>
              <a:buSzPts val="1400"/>
              <a:buFont typeface="Arial"/>
              <a:buChar char="●"/>
            </a:pPr>
            <a:r>
              <a:rPr lang="en" sz="1400">
                <a:latin typeface="Arial"/>
                <a:ea typeface="Arial"/>
                <a:cs typeface="Arial"/>
                <a:sym typeface="Arial"/>
              </a:rPr>
              <a:t>When does the customer shop and in what environment?</a:t>
            </a:r>
            <a:endParaRPr sz="1400">
              <a:latin typeface="Arial"/>
              <a:ea typeface="Arial"/>
              <a:cs typeface="Arial"/>
              <a:sym typeface="Arial"/>
            </a:endParaRPr>
          </a:p>
          <a:p>
            <a:pPr indent="-317500" lvl="0" marL="457200" rtl="0" algn="l">
              <a:spcBef>
                <a:spcPts val="500"/>
              </a:spcBef>
              <a:spcAft>
                <a:spcPts val="0"/>
              </a:spcAft>
              <a:buSzPts val="1400"/>
              <a:buFont typeface="Arial"/>
              <a:buChar char="●"/>
            </a:pPr>
            <a:r>
              <a:rPr lang="en" sz="1400">
                <a:latin typeface="Arial"/>
                <a:ea typeface="Arial"/>
                <a:cs typeface="Arial"/>
                <a:sym typeface="Arial"/>
              </a:rPr>
              <a:t>How does the customer prefer to pay for a product or service?</a:t>
            </a:r>
            <a:endParaRPr sz="1400">
              <a:latin typeface="Arial"/>
              <a:ea typeface="Arial"/>
              <a:cs typeface="Arial"/>
              <a:sym typeface="Arial"/>
            </a:endParaRPr>
          </a:p>
          <a:p>
            <a:pPr indent="-317500" lvl="0" marL="457200" rtl="0" algn="l">
              <a:spcBef>
                <a:spcPts val="500"/>
              </a:spcBef>
              <a:spcAft>
                <a:spcPts val="0"/>
              </a:spcAft>
              <a:buSzPts val="1400"/>
              <a:buFont typeface="Arial"/>
              <a:buChar char="●"/>
            </a:pPr>
            <a:r>
              <a:rPr lang="en" sz="1400">
                <a:latin typeface="Arial"/>
                <a:ea typeface="Arial"/>
                <a:cs typeface="Arial"/>
                <a:sym typeface="Arial"/>
              </a:rPr>
              <a:t>Why does the customer choose to buy or not buy a product or service?</a:t>
            </a:r>
            <a:endParaRPr sz="1400">
              <a:latin typeface="Arial"/>
              <a:ea typeface="Arial"/>
              <a:cs typeface="Arial"/>
              <a:sym typeface="Arial"/>
            </a:endParaRPr>
          </a:p>
          <a:p>
            <a:pPr indent="-317500" lvl="0" marL="457200" rtl="0" algn="l">
              <a:spcBef>
                <a:spcPts val="500"/>
              </a:spcBef>
              <a:spcAft>
                <a:spcPts val="0"/>
              </a:spcAft>
              <a:buSzPts val="1400"/>
              <a:buFont typeface="Arial"/>
              <a:buChar char="●"/>
            </a:pPr>
            <a:r>
              <a:rPr lang="en" sz="1400">
                <a:latin typeface="Arial"/>
                <a:ea typeface="Arial"/>
                <a:cs typeface="Arial"/>
                <a:sym typeface="Arial"/>
              </a:rPr>
              <a:t>What motivates customer purchase decisions?</a:t>
            </a:r>
            <a:endParaRPr sz="1400">
              <a:latin typeface="Arial"/>
              <a:ea typeface="Arial"/>
              <a:cs typeface="Arial"/>
              <a:sym typeface="Arial"/>
            </a:endParaRPr>
          </a:p>
          <a:p>
            <a:pPr indent="-317500" lvl="0" marL="457200" rtl="0" algn="l">
              <a:spcBef>
                <a:spcPts val="500"/>
              </a:spcBef>
              <a:spcAft>
                <a:spcPts val="500"/>
              </a:spcAft>
              <a:buSzPts val="1400"/>
              <a:buFont typeface="Arial"/>
              <a:buChar char="●"/>
            </a:pPr>
            <a:r>
              <a:rPr lang="en" sz="1400">
                <a:latin typeface="Arial"/>
                <a:ea typeface="Arial"/>
                <a:cs typeface="Arial"/>
                <a:sym typeface="Arial"/>
              </a:rPr>
              <a:t>How can the company reach and connect with the target customer?</a:t>
            </a:r>
            <a:endParaRPr b="1" sz="1400">
              <a:latin typeface="Arial"/>
              <a:ea typeface="Arial"/>
              <a:cs typeface="Arial"/>
              <a:sym typeface="Arial"/>
            </a:endParaRPr>
          </a:p>
        </p:txBody>
      </p:sp>
      <p:cxnSp>
        <p:nvCxnSpPr>
          <p:cNvPr id="242" name="Google Shape;242;p45"/>
          <p:cNvCxnSpPr/>
          <p:nvPr/>
        </p:nvCxnSpPr>
        <p:spPr>
          <a:xfrm>
            <a:off x="2927250" y="1020500"/>
            <a:ext cx="32895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43" name="Google Shape;243;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4" name="Google Shape;244;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46"/>
          <p:cNvSpPr txBox="1"/>
          <p:nvPr>
            <p:ph type="title"/>
          </p:nvPr>
        </p:nvSpPr>
        <p:spPr>
          <a:xfrm>
            <a:off x="889050" y="243200"/>
            <a:ext cx="7365900" cy="777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2900">
                <a:latin typeface="Arial"/>
                <a:ea typeface="Arial"/>
                <a:cs typeface="Arial"/>
                <a:sym typeface="Arial"/>
              </a:rPr>
              <a:t>MARKET RESEARCH DATA</a:t>
            </a:r>
            <a:endParaRPr b="1" sz="2900">
              <a:latin typeface="Arial"/>
              <a:ea typeface="Arial"/>
              <a:cs typeface="Arial"/>
              <a:sym typeface="Arial"/>
            </a:endParaRPr>
          </a:p>
        </p:txBody>
      </p:sp>
      <p:sp>
        <p:nvSpPr>
          <p:cNvPr id="250" name="Google Shape;250;p46"/>
          <p:cNvSpPr txBox="1"/>
          <p:nvPr>
            <p:ph idx="1" type="body"/>
          </p:nvPr>
        </p:nvSpPr>
        <p:spPr>
          <a:xfrm>
            <a:off x="670650" y="1314400"/>
            <a:ext cx="7802700" cy="262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latin typeface="Arial"/>
                <a:ea typeface="Arial"/>
                <a:cs typeface="Arial"/>
                <a:sym typeface="Arial"/>
              </a:rPr>
              <a:t>Once a business identifies appropriate questions about prospective customers, it must then determine what type of data can help to provide answers. </a:t>
            </a:r>
            <a:endParaRPr sz="1500">
              <a:latin typeface="Arial"/>
              <a:ea typeface="Arial"/>
              <a:cs typeface="Arial"/>
              <a:sym typeface="Arial"/>
            </a:endParaRPr>
          </a:p>
          <a:p>
            <a:pPr indent="0" lvl="0" marL="0" rtl="0" algn="l">
              <a:spcBef>
                <a:spcPts val="500"/>
              </a:spcBef>
              <a:spcAft>
                <a:spcPts val="0"/>
              </a:spcAft>
              <a:buNone/>
            </a:pPr>
            <a:r>
              <a:rPr lang="en" sz="1500">
                <a:latin typeface="Arial"/>
                <a:ea typeface="Arial"/>
                <a:cs typeface="Arial"/>
                <a:sym typeface="Arial"/>
              </a:rPr>
              <a:t>Research could also uncover information that would help a business to identify current trends that might represent potential threats or opportunities within a marketplace. </a:t>
            </a:r>
            <a:endParaRPr sz="1500">
              <a:latin typeface="Arial"/>
              <a:ea typeface="Arial"/>
              <a:cs typeface="Arial"/>
              <a:sym typeface="Arial"/>
            </a:endParaRPr>
          </a:p>
          <a:p>
            <a:pPr indent="0" lvl="0" marL="0" rtl="0" algn="l">
              <a:spcBef>
                <a:spcPts val="500"/>
              </a:spcBef>
              <a:spcAft>
                <a:spcPts val="0"/>
              </a:spcAft>
              <a:buNone/>
            </a:pPr>
            <a:r>
              <a:rPr b="1" lang="en" sz="1500">
                <a:latin typeface="Arial"/>
                <a:ea typeface="Arial"/>
                <a:cs typeface="Arial"/>
                <a:sym typeface="Arial"/>
              </a:rPr>
              <a:t>Marketplace groups include:</a:t>
            </a:r>
            <a:endParaRPr b="1" sz="1500">
              <a:latin typeface="Arial"/>
              <a:ea typeface="Arial"/>
              <a:cs typeface="Arial"/>
              <a:sym typeface="Arial"/>
            </a:endParaRPr>
          </a:p>
          <a:p>
            <a:pPr indent="-323850" lvl="0" marL="457200" rtl="0" algn="l">
              <a:spcBef>
                <a:spcPts val="500"/>
              </a:spcBef>
              <a:spcAft>
                <a:spcPts val="0"/>
              </a:spcAft>
              <a:buSzPts val="1500"/>
              <a:buFont typeface="Arial"/>
              <a:buChar char="●"/>
            </a:pPr>
            <a:r>
              <a:rPr lang="en" sz="1500">
                <a:latin typeface="Arial"/>
                <a:ea typeface="Arial"/>
                <a:cs typeface="Arial"/>
                <a:sym typeface="Arial"/>
              </a:rPr>
              <a:t>Consumers</a:t>
            </a:r>
            <a:endParaRPr sz="1500">
              <a:latin typeface="Arial"/>
              <a:ea typeface="Arial"/>
              <a:cs typeface="Arial"/>
              <a:sym typeface="Arial"/>
            </a:endParaRPr>
          </a:p>
          <a:p>
            <a:pPr indent="-323850" lvl="0" marL="457200" rtl="0" algn="l">
              <a:spcBef>
                <a:spcPts val="500"/>
              </a:spcBef>
              <a:spcAft>
                <a:spcPts val="0"/>
              </a:spcAft>
              <a:buSzPts val="1500"/>
              <a:buFont typeface="Arial"/>
              <a:buChar char="●"/>
            </a:pPr>
            <a:r>
              <a:rPr lang="en" sz="1500">
                <a:latin typeface="Arial"/>
                <a:ea typeface="Arial"/>
                <a:cs typeface="Arial"/>
                <a:sym typeface="Arial"/>
              </a:rPr>
              <a:t>Competitors</a:t>
            </a:r>
            <a:endParaRPr sz="1500">
              <a:latin typeface="Arial"/>
              <a:ea typeface="Arial"/>
              <a:cs typeface="Arial"/>
              <a:sym typeface="Arial"/>
            </a:endParaRPr>
          </a:p>
          <a:p>
            <a:pPr indent="-323850" lvl="0" marL="457200" rtl="0" algn="l">
              <a:spcBef>
                <a:spcPts val="500"/>
              </a:spcBef>
              <a:spcAft>
                <a:spcPts val="0"/>
              </a:spcAft>
              <a:buSzPts val="1500"/>
              <a:buFont typeface="Arial"/>
              <a:buChar char="●"/>
            </a:pPr>
            <a:r>
              <a:rPr lang="en" sz="1500">
                <a:latin typeface="Arial"/>
                <a:ea typeface="Arial"/>
                <a:cs typeface="Arial"/>
                <a:sym typeface="Arial"/>
              </a:rPr>
              <a:t>Culture/climate</a:t>
            </a:r>
            <a:endParaRPr sz="1500">
              <a:latin typeface="Arial"/>
              <a:ea typeface="Arial"/>
              <a:cs typeface="Arial"/>
              <a:sym typeface="Arial"/>
            </a:endParaRPr>
          </a:p>
          <a:p>
            <a:pPr indent="-323850" lvl="0" marL="457200" rtl="0" algn="l">
              <a:spcBef>
                <a:spcPts val="500"/>
              </a:spcBef>
              <a:spcAft>
                <a:spcPts val="500"/>
              </a:spcAft>
              <a:buSzPts val="1500"/>
              <a:buFont typeface="Arial"/>
              <a:buChar char="●"/>
            </a:pPr>
            <a:r>
              <a:rPr lang="en" sz="1500">
                <a:latin typeface="Arial"/>
                <a:ea typeface="Arial"/>
                <a:cs typeface="Arial"/>
                <a:sym typeface="Arial"/>
              </a:rPr>
              <a:t>Company</a:t>
            </a:r>
            <a:endParaRPr sz="1500">
              <a:latin typeface="Arial"/>
              <a:ea typeface="Arial"/>
              <a:cs typeface="Arial"/>
              <a:sym typeface="Arial"/>
            </a:endParaRPr>
          </a:p>
        </p:txBody>
      </p:sp>
      <p:cxnSp>
        <p:nvCxnSpPr>
          <p:cNvPr id="251" name="Google Shape;251;p46"/>
          <p:cNvCxnSpPr/>
          <p:nvPr/>
        </p:nvCxnSpPr>
        <p:spPr>
          <a:xfrm>
            <a:off x="2927250" y="1020500"/>
            <a:ext cx="32895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52" name="Google Shape;252;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3" name="Google Shape;253;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pic>
        <p:nvPicPr>
          <p:cNvPr id="258" name="Google Shape;258;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9" name="Google Shape;259;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60" name="Google Shape;260;p47"/>
          <p:cNvPicPr preferRelativeResize="0"/>
          <p:nvPr/>
        </p:nvPicPr>
        <p:blipFill>
          <a:blip r:embed="rId4">
            <a:alphaModFix/>
          </a:blip>
          <a:stretch>
            <a:fillRect/>
          </a:stretch>
        </p:blipFill>
        <p:spPr>
          <a:xfrm>
            <a:off x="3003362" y="170675"/>
            <a:ext cx="3137275" cy="46553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48"/>
          <p:cNvSpPr txBox="1"/>
          <p:nvPr>
            <p:ph type="title"/>
          </p:nvPr>
        </p:nvSpPr>
        <p:spPr>
          <a:xfrm>
            <a:off x="889050" y="243200"/>
            <a:ext cx="7365900" cy="777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2900">
                <a:latin typeface="Arial"/>
                <a:ea typeface="Arial"/>
                <a:cs typeface="Arial"/>
                <a:sym typeface="Arial"/>
              </a:rPr>
              <a:t>MARKET RESEARCH APPLICATIONS</a:t>
            </a:r>
            <a:endParaRPr b="1" sz="2900">
              <a:latin typeface="Arial"/>
              <a:ea typeface="Arial"/>
              <a:cs typeface="Arial"/>
              <a:sym typeface="Arial"/>
            </a:endParaRPr>
          </a:p>
        </p:txBody>
      </p:sp>
      <p:sp>
        <p:nvSpPr>
          <p:cNvPr id="266" name="Google Shape;266;p48"/>
          <p:cNvSpPr txBox="1"/>
          <p:nvPr>
            <p:ph idx="1" type="body"/>
          </p:nvPr>
        </p:nvSpPr>
        <p:spPr>
          <a:xfrm>
            <a:off x="670650" y="1314400"/>
            <a:ext cx="7802700" cy="262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Examples of market research applications include:</a:t>
            </a:r>
            <a:endParaRPr b="1">
              <a:latin typeface="Arial"/>
              <a:ea typeface="Arial"/>
              <a:cs typeface="Arial"/>
              <a:sym typeface="Arial"/>
            </a:endParaRPr>
          </a:p>
          <a:p>
            <a:pPr indent="-330200" lvl="0" marL="457200" rtl="0" algn="l">
              <a:spcBef>
                <a:spcPts val="500"/>
              </a:spcBef>
              <a:spcAft>
                <a:spcPts val="0"/>
              </a:spcAft>
              <a:buSzPts val="1600"/>
              <a:buFont typeface="Arial"/>
              <a:buChar char="●"/>
            </a:pPr>
            <a:r>
              <a:rPr lang="en">
                <a:latin typeface="Arial"/>
                <a:ea typeface="Arial"/>
                <a:cs typeface="Arial"/>
                <a:sym typeface="Arial"/>
              </a:rPr>
              <a:t>A sneaker company working to identify specific colors that appeal to consumers</a:t>
            </a:r>
            <a:endParaRPr>
              <a:latin typeface="Arial"/>
              <a:ea typeface="Arial"/>
              <a:cs typeface="Arial"/>
              <a:sym typeface="Arial"/>
            </a:endParaRPr>
          </a:p>
          <a:p>
            <a:pPr indent="-330200" lvl="0" marL="457200" rtl="0" algn="l">
              <a:spcBef>
                <a:spcPts val="1000"/>
              </a:spcBef>
              <a:spcAft>
                <a:spcPts val="0"/>
              </a:spcAft>
              <a:buSzPts val="1600"/>
              <a:buFont typeface="Arial"/>
              <a:buChar char="●"/>
            </a:pPr>
            <a:r>
              <a:rPr lang="en">
                <a:latin typeface="Arial"/>
                <a:ea typeface="Arial"/>
                <a:cs typeface="Arial"/>
                <a:sym typeface="Arial"/>
              </a:rPr>
              <a:t>A clothing company researching ways to reduce costs of materials used to manufacture products</a:t>
            </a:r>
            <a:endParaRPr>
              <a:latin typeface="Arial"/>
              <a:ea typeface="Arial"/>
              <a:cs typeface="Arial"/>
              <a:sym typeface="Arial"/>
            </a:endParaRPr>
          </a:p>
          <a:p>
            <a:pPr indent="-330200" lvl="0" marL="457200" rtl="0" algn="l">
              <a:spcBef>
                <a:spcPts val="1000"/>
              </a:spcBef>
              <a:spcAft>
                <a:spcPts val="0"/>
              </a:spcAft>
              <a:buSzPts val="1600"/>
              <a:buFont typeface="Arial"/>
              <a:buChar char="●"/>
            </a:pPr>
            <a:r>
              <a:rPr lang="en">
                <a:latin typeface="Arial"/>
                <a:ea typeface="Arial"/>
                <a:cs typeface="Arial"/>
                <a:sym typeface="Arial"/>
              </a:rPr>
              <a:t>An almond producer studying possible new flavor combinations</a:t>
            </a:r>
            <a:endParaRPr>
              <a:latin typeface="Arial"/>
              <a:ea typeface="Arial"/>
              <a:cs typeface="Arial"/>
              <a:sym typeface="Arial"/>
            </a:endParaRPr>
          </a:p>
          <a:p>
            <a:pPr indent="-330200" lvl="0" marL="457200" rtl="0" algn="l">
              <a:spcBef>
                <a:spcPts val="1000"/>
              </a:spcBef>
              <a:spcAft>
                <a:spcPts val="0"/>
              </a:spcAft>
              <a:buSzPts val="1600"/>
              <a:buFont typeface="Arial"/>
              <a:buChar char="●"/>
            </a:pPr>
            <a:r>
              <a:rPr lang="en">
                <a:latin typeface="Arial"/>
                <a:ea typeface="Arial"/>
                <a:cs typeface="Arial"/>
                <a:sym typeface="Arial"/>
              </a:rPr>
              <a:t>An electronics company launching a survey to gather feedback on a new product</a:t>
            </a:r>
            <a:endParaRPr>
              <a:latin typeface="Arial"/>
              <a:ea typeface="Arial"/>
              <a:cs typeface="Arial"/>
              <a:sym typeface="Arial"/>
            </a:endParaRPr>
          </a:p>
          <a:p>
            <a:pPr indent="-330200" lvl="0" marL="457200" rtl="0" algn="l">
              <a:spcBef>
                <a:spcPts val="1000"/>
              </a:spcBef>
              <a:spcAft>
                <a:spcPts val="1000"/>
              </a:spcAft>
              <a:buSzPts val="1600"/>
              <a:buFont typeface="Arial"/>
              <a:buChar char="●"/>
            </a:pPr>
            <a:r>
              <a:rPr lang="en">
                <a:latin typeface="Arial"/>
                <a:ea typeface="Arial"/>
                <a:cs typeface="Arial"/>
                <a:sym typeface="Arial"/>
              </a:rPr>
              <a:t>A Fortune 500 company contracting a market research firm to better understand consumer perception</a:t>
            </a:r>
            <a:endParaRPr>
              <a:latin typeface="Arial"/>
              <a:ea typeface="Arial"/>
              <a:cs typeface="Arial"/>
              <a:sym typeface="Arial"/>
            </a:endParaRPr>
          </a:p>
        </p:txBody>
      </p:sp>
      <p:cxnSp>
        <p:nvCxnSpPr>
          <p:cNvPr id="267" name="Google Shape;267;p48"/>
          <p:cNvCxnSpPr/>
          <p:nvPr/>
        </p:nvCxnSpPr>
        <p:spPr>
          <a:xfrm>
            <a:off x="2927250" y="1020500"/>
            <a:ext cx="32895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68" name="Google Shape;268;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9" name="Google Shape;269;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9"/>
          <p:cNvSpPr txBox="1"/>
          <p:nvPr>
            <p:ph type="title"/>
          </p:nvPr>
        </p:nvSpPr>
        <p:spPr>
          <a:xfrm>
            <a:off x="4317300" y="348275"/>
            <a:ext cx="45990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1400">
                <a:latin typeface="Arial"/>
                <a:ea typeface="Arial"/>
                <a:cs typeface="Arial"/>
                <a:sym typeface="Arial"/>
              </a:rPr>
              <a:t>MARKET RESEARCH APPLICATION EXAMPLE</a:t>
            </a:r>
            <a:br>
              <a:rPr b="1" lang="en" sz="2900">
                <a:latin typeface="Arial"/>
                <a:ea typeface="Arial"/>
                <a:cs typeface="Arial"/>
                <a:sym typeface="Arial"/>
              </a:rPr>
            </a:br>
            <a:r>
              <a:rPr b="1" lang="en" sz="2600">
                <a:latin typeface="Arial"/>
                <a:ea typeface="Arial"/>
                <a:cs typeface="Arial"/>
                <a:sym typeface="Arial"/>
              </a:rPr>
              <a:t>LEGO FRIENDS</a:t>
            </a:r>
            <a:endParaRPr b="1" sz="2600">
              <a:latin typeface="Arial"/>
              <a:ea typeface="Arial"/>
              <a:cs typeface="Arial"/>
              <a:sym typeface="Arial"/>
            </a:endParaRPr>
          </a:p>
        </p:txBody>
      </p:sp>
      <p:sp>
        <p:nvSpPr>
          <p:cNvPr id="275" name="Google Shape;275;p49"/>
          <p:cNvSpPr txBox="1"/>
          <p:nvPr>
            <p:ph idx="1" type="body"/>
          </p:nvPr>
        </p:nvSpPr>
        <p:spPr>
          <a:xfrm>
            <a:off x="4440625" y="1209150"/>
            <a:ext cx="4475700" cy="33927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Font typeface="Arial"/>
              <a:buChar char="●"/>
            </a:pPr>
            <a:r>
              <a:rPr lang="en" sz="1500">
                <a:latin typeface="Arial"/>
                <a:ea typeface="Arial"/>
                <a:cs typeface="Arial"/>
                <a:sym typeface="Arial"/>
              </a:rPr>
              <a:t>Historically, LEGO toys were primarily geared toward boys, but the company didn’t want to limit sales by catering to just one gender.</a:t>
            </a:r>
            <a:endParaRPr sz="1500">
              <a:latin typeface="Arial"/>
              <a:ea typeface="Arial"/>
              <a:cs typeface="Arial"/>
              <a:sym typeface="Arial"/>
            </a:endParaRPr>
          </a:p>
          <a:p>
            <a:pPr indent="-323850" lvl="0" marL="457200" rtl="0" algn="l">
              <a:spcBef>
                <a:spcPts val="1000"/>
              </a:spcBef>
              <a:spcAft>
                <a:spcPts val="0"/>
              </a:spcAft>
              <a:buSzPts val="1500"/>
              <a:buFont typeface="Arial"/>
              <a:buChar char="●"/>
            </a:pPr>
            <a:r>
              <a:rPr lang="en" sz="1500">
                <a:latin typeface="Arial"/>
                <a:ea typeface="Arial"/>
                <a:cs typeface="Arial"/>
                <a:sym typeface="Arial"/>
              </a:rPr>
              <a:t>Within a four year period, LEGO conducted a study involving 3,500 girls and their mothers to gain a better understanding of the children’s playing habits.</a:t>
            </a:r>
            <a:endParaRPr sz="1500">
              <a:latin typeface="Arial"/>
              <a:ea typeface="Arial"/>
              <a:cs typeface="Arial"/>
              <a:sym typeface="Arial"/>
            </a:endParaRPr>
          </a:p>
          <a:p>
            <a:pPr indent="-323850" lvl="0" marL="457200" rtl="0" algn="l">
              <a:spcBef>
                <a:spcPts val="1000"/>
              </a:spcBef>
              <a:spcAft>
                <a:spcPts val="1000"/>
              </a:spcAft>
              <a:buSzPts val="1500"/>
              <a:buFont typeface="Arial"/>
              <a:buChar char="●"/>
            </a:pPr>
            <a:r>
              <a:rPr lang="en" sz="1500">
                <a:latin typeface="Arial"/>
                <a:ea typeface="Arial"/>
                <a:cs typeface="Arial"/>
                <a:sym typeface="Arial"/>
              </a:rPr>
              <a:t>Using market research, LEGO developed a new toy line called “Friends”, encouraging girls to play with its toys, leaning on the data collected to determine the packaging colors and size of the figurines. </a:t>
            </a:r>
            <a:endParaRPr sz="1500">
              <a:latin typeface="Arial"/>
              <a:ea typeface="Arial"/>
              <a:cs typeface="Arial"/>
              <a:sym typeface="Arial"/>
            </a:endParaRPr>
          </a:p>
        </p:txBody>
      </p:sp>
      <p:cxnSp>
        <p:nvCxnSpPr>
          <p:cNvPr id="276" name="Google Shape;276;p49"/>
          <p:cNvCxnSpPr/>
          <p:nvPr/>
        </p:nvCxnSpPr>
        <p:spPr>
          <a:xfrm>
            <a:off x="3963900" y="133885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77" name="Google Shape;277;p49"/>
          <p:cNvPicPr preferRelativeResize="0"/>
          <p:nvPr/>
        </p:nvPicPr>
        <p:blipFill rotWithShape="1">
          <a:blip r:embed="rId3">
            <a:alphaModFix/>
          </a:blip>
          <a:srcRect b="0" l="0" r="44059" t="0"/>
          <a:stretch/>
        </p:blipFill>
        <p:spPr>
          <a:xfrm>
            <a:off x="0" y="0"/>
            <a:ext cx="4317300" cy="5143500"/>
          </a:xfrm>
          <a:prstGeom prst="flowChartDelay">
            <a:avLst/>
          </a:prstGeom>
          <a:noFill/>
          <a:ln>
            <a:noFill/>
          </a:ln>
        </p:spPr>
      </p:pic>
      <p:pic>
        <p:nvPicPr>
          <p:cNvPr id="278" name="Google Shape;278;p49"/>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279" name="Google Shape;279;p4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pic>
        <p:nvPicPr>
          <p:cNvPr id="284" name="Google Shape;284;p5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85" name="Google Shape;285;p5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a:t>
            </a:r>
            <a:r>
              <a:rPr lang="en" sz="800">
                <a:solidFill>
                  <a:schemeClr val="accent5"/>
                </a:solidFill>
                <a:latin typeface="Oswald"/>
                <a:ea typeface="Oswald"/>
                <a:cs typeface="Oswald"/>
                <a:sym typeface="Oswald"/>
              </a:rPr>
              <a:t>2. </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86" name="Google Shape;286;p50"/>
          <p:cNvPicPr preferRelativeResize="0"/>
          <p:nvPr/>
        </p:nvPicPr>
        <p:blipFill>
          <a:blip r:embed="rId4">
            <a:alphaModFix/>
          </a:blip>
          <a:stretch>
            <a:fillRect/>
          </a:stretch>
        </p:blipFill>
        <p:spPr>
          <a:xfrm>
            <a:off x="1939237" y="988362"/>
            <a:ext cx="5265526" cy="3166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37"/>
          <p:cNvSpPr txBox="1"/>
          <p:nvPr>
            <p:ph type="title"/>
          </p:nvPr>
        </p:nvSpPr>
        <p:spPr>
          <a:xfrm>
            <a:off x="2010000" y="661600"/>
            <a:ext cx="5124000" cy="777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3000">
                <a:latin typeface="Arial"/>
                <a:ea typeface="Arial"/>
                <a:cs typeface="Arial"/>
                <a:sym typeface="Arial"/>
              </a:rPr>
              <a:t>CONSUMER BEHAVIOR</a:t>
            </a:r>
            <a:endParaRPr b="1" sz="3000">
              <a:latin typeface="Arial"/>
              <a:ea typeface="Arial"/>
              <a:cs typeface="Arial"/>
              <a:sym typeface="Arial"/>
            </a:endParaRPr>
          </a:p>
        </p:txBody>
      </p:sp>
      <p:sp>
        <p:nvSpPr>
          <p:cNvPr id="168" name="Google Shape;168;p37"/>
          <p:cNvSpPr txBox="1"/>
          <p:nvPr>
            <p:ph idx="1" type="body"/>
          </p:nvPr>
        </p:nvSpPr>
        <p:spPr>
          <a:xfrm>
            <a:off x="1372350" y="1617975"/>
            <a:ext cx="6399300" cy="252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Consumer behavior: </a:t>
            </a:r>
            <a:r>
              <a:rPr lang="en">
                <a:latin typeface="Arial"/>
                <a:ea typeface="Arial"/>
                <a:cs typeface="Arial"/>
                <a:sym typeface="Arial"/>
              </a:rPr>
              <a:t>The study of how individuals and organizations make purchase decisions that satisfy their wants and needs. </a:t>
            </a:r>
            <a:endParaRPr>
              <a:latin typeface="Arial"/>
              <a:ea typeface="Arial"/>
              <a:cs typeface="Arial"/>
              <a:sym typeface="Arial"/>
            </a:endParaRPr>
          </a:p>
          <a:p>
            <a:pPr indent="-330200" lvl="0" marL="457200" rtl="0" algn="l">
              <a:spcBef>
                <a:spcPts val="1000"/>
              </a:spcBef>
              <a:spcAft>
                <a:spcPts val="0"/>
              </a:spcAft>
              <a:buSzPts val="1600"/>
              <a:buFont typeface="Arial"/>
              <a:buChar char="●"/>
            </a:pPr>
            <a:r>
              <a:rPr lang="en">
                <a:latin typeface="Arial"/>
                <a:ea typeface="Arial"/>
                <a:cs typeface="Arial"/>
                <a:sym typeface="Arial"/>
              </a:rPr>
              <a:t>Explains consumer motivations</a:t>
            </a:r>
            <a:endParaRPr>
              <a:latin typeface="Arial"/>
              <a:ea typeface="Arial"/>
              <a:cs typeface="Arial"/>
              <a:sym typeface="Arial"/>
            </a:endParaRPr>
          </a:p>
          <a:p>
            <a:pPr indent="-330200" lvl="0" marL="457200" rtl="0" algn="l">
              <a:spcBef>
                <a:spcPts val="0"/>
              </a:spcBef>
              <a:spcAft>
                <a:spcPts val="0"/>
              </a:spcAft>
              <a:buSzPts val="1600"/>
              <a:buFont typeface="Arial"/>
              <a:buChar char="●"/>
            </a:pPr>
            <a:r>
              <a:rPr lang="en">
                <a:latin typeface="Arial"/>
                <a:ea typeface="Arial"/>
                <a:cs typeface="Arial"/>
                <a:sym typeface="Arial"/>
              </a:rPr>
              <a:t>Critical that businesses understand consumer behavior</a:t>
            </a:r>
            <a:endParaRPr>
              <a:latin typeface="Arial"/>
              <a:ea typeface="Arial"/>
              <a:cs typeface="Arial"/>
              <a:sym typeface="Arial"/>
            </a:endParaRPr>
          </a:p>
          <a:p>
            <a:pPr indent="0" lvl="0" marL="0" rtl="0" algn="l">
              <a:spcBef>
                <a:spcPts val="1000"/>
              </a:spcBef>
              <a:spcAft>
                <a:spcPts val="0"/>
              </a:spcAft>
              <a:buNone/>
            </a:pPr>
            <a:r>
              <a:rPr lang="en">
                <a:latin typeface="Arial"/>
                <a:ea typeface="Arial"/>
                <a:cs typeface="Arial"/>
                <a:sym typeface="Arial"/>
              </a:rPr>
              <a:t>Marketing strategy influences consumer behavior to drive sales while ensuring high levels of customer satisfaction. </a:t>
            </a:r>
            <a:endParaRPr>
              <a:latin typeface="Arial"/>
              <a:ea typeface="Arial"/>
              <a:cs typeface="Arial"/>
              <a:sym typeface="Arial"/>
            </a:endParaRPr>
          </a:p>
          <a:p>
            <a:pPr indent="0" lvl="0" marL="0" rtl="0" algn="l">
              <a:spcBef>
                <a:spcPts val="1000"/>
              </a:spcBef>
              <a:spcAft>
                <a:spcPts val="1000"/>
              </a:spcAft>
              <a:buNone/>
            </a:pPr>
            <a:r>
              <a:t/>
            </a:r>
            <a:endParaRPr>
              <a:latin typeface="Arial"/>
              <a:ea typeface="Arial"/>
              <a:cs typeface="Arial"/>
              <a:sym typeface="Arial"/>
            </a:endParaRPr>
          </a:p>
        </p:txBody>
      </p:sp>
      <p:cxnSp>
        <p:nvCxnSpPr>
          <p:cNvPr id="169" name="Google Shape;169;p37"/>
          <p:cNvCxnSpPr/>
          <p:nvPr/>
        </p:nvCxnSpPr>
        <p:spPr>
          <a:xfrm rot="10800000">
            <a:off x="3312300" y="1438900"/>
            <a:ext cx="25194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0" name="Google Shape;170;p3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1" name="Google Shape;171;p3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cxnSp>
        <p:nvCxnSpPr>
          <p:cNvPr id="176" name="Google Shape;176;p38"/>
          <p:cNvCxnSpPr/>
          <p:nvPr/>
        </p:nvCxnSpPr>
        <p:spPr>
          <a:xfrm>
            <a:off x="2456850" y="952925"/>
            <a:ext cx="42303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7" name="Google Shape;177;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8" name="Google Shape;178;p38"/>
          <p:cNvSpPr txBox="1"/>
          <p:nvPr/>
        </p:nvSpPr>
        <p:spPr>
          <a:xfrm>
            <a:off x="5517600" y="4670088"/>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79" name="Google Shape;179;p38"/>
          <p:cNvSpPr txBox="1"/>
          <p:nvPr/>
        </p:nvSpPr>
        <p:spPr>
          <a:xfrm>
            <a:off x="1488450" y="352625"/>
            <a:ext cx="6167100" cy="6003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200">
                <a:solidFill>
                  <a:srgbClr val="FFAB40"/>
                </a:solidFill>
              </a:rPr>
              <a:t>CONSUMER BEHAVIOR</a:t>
            </a:r>
            <a:endParaRPr b="1" sz="3200">
              <a:solidFill>
                <a:srgbClr val="FFAB40"/>
              </a:solidFill>
            </a:endParaRPr>
          </a:p>
        </p:txBody>
      </p:sp>
      <p:sp>
        <p:nvSpPr>
          <p:cNvPr id="180" name="Google Shape;180;p38"/>
          <p:cNvSpPr txBox="1"/>
          <p:nvPr/>
        </p:nvSpPr>
        <p:spPr>
          <a:xfrm>
            <a:off x="2715150" y="1089500"/>
            <a:ext cx="3713700" cy="3524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600">
                <a:solidFill>
                  <a:schemeClr val="lt1"/>
                </a:solidFill>
              </a:rPr>
              <a:t>Influenced by three primary factors:</a:t>
            </a:r>
            <a:endParaRPr b="1" sz="1600">
              <a:solidFill>
                <a:schemeClr val="lt1"/>
              </a:solidFill>
            </a:endParaRPr>
          </a:p>
          <a:p>
            <a:pPr indent="-330200" lvl="0" marL="457200" rtl="0" algn="l">
              <a:lnSpc>
                <a:spcPct val="100000"/>
              </a:lnSpc>
              <a:spcBef>
                <a:spcPts val="1000"/>
              </a:spcBef>
              <a:spcAft>
                <a:spcPts val="0"/>
              </a:spcAft>
              <a:buClr>
                <a:schemeClr val="lt1"/>
              </a:buClr>
              <a:buSzPts val="1600"/>
              <a:buAutoNum type="arabicPeriod"/>
            </a:pPr>
            <a:r>
              <a:rPr lang="en" sz="1600">
                <a:solidFill>
                  <a:schemeClr val="lt1"/>
                </a:solidFill>
              </a:rPr>
              <a:t>Psychological factors </a:t>
            </a:r>
            <a:endParaRPr sz="1600">
              <a:solidFill>
                <a:schemeClr val="lt1"/>
              </a:solidFill>
            </a:endParaRPr>
          </a:p>
          <a:p>
            <a:pPr indent="-330200" lvl="1" marL="914400" rtl="0" algn="l">
              <a:lnSpc>
                <a:spcPct val="100000"/>
              </a:lnSpc>
              <a:spcBef>
                <a:spcPts val="0"/>
              </a:spcBef>
              <a:spcAft>
                <a:spcPts val="0"/>
              </a:spcAft>
              <a:buClr>
                <a:schemeClr val="lt1"/>
              </a:buClr>
              <a:buSzPts val="1600"/>
              <a:buChar char="○"/>
            </a:pPr>
            <a:r>
              <a:rPr lang="en" sz="1600">
                <a:solidFill>
                  <a:schemeClr val="lt1"/>
                </a:solidFill>
              </a:rPr>
              <a:t>Consumer perceptions</a:t>
            </a:r>
            <a:endParaRPr sz="1600">
              <a:solidFill>
                <a:schemeClr val="lt1"/>
              </a:solidFill>
            </a:endParaRPr>
          </a:p>
          <a:p>
            <a:pPr indent="-330200" lvl="1" marL="914400" rtl="0" algn="l">
              <a:lnSpc>
                <a:spcPct val="100000"/>
              </a:lnSpc>
              <a:spcBef>
                <a:spcPts val="0"/>
              </a:spcBef>
              <a:spcAft>
                <a:spcPts val="0"/>
              </a:spcAft>
              <a:buClr>
                <a:schemeClr val="lt1"/>
              </a:buClr>
              <a:buSzPts val="1600"/>
              <a:buChar char="○"/>
            </a:pPr>
            <a:r>
              <a:rPr lang="en" sz="1600">
                <a:solidFill>
                  <a:schemeClr val="lt1"/>
                </a:solidFill>
              </a:rPr>
              <a:t>Attitudes</a:t>
            </a:r>
            <a:endParaRPr sz="1600">
              <a:solidFill>
                <a:schemeClr val="lt1"/>
              </a:solidFill>
            </a:endParaRPr>
          </a:p>
          <a:p>
            <a:pPr indent="-330200" lvl="0" marL="457200" rtl="0" algn="l">
              <a:lnSpc>
                <a:spcPct val="100000"/>
              </a:lnSpc>
              <a:spcBef>
                <a:spcPts val="1000"/>
              </a:spcBef>
              <a:spcAft>
                <a:spcPts val="0"/>
              </a:spcAft>
              <a:buClr>
                <a:schemeClr val="lt1"/>
              </a:buClr>
              <a:buSzPts val="1600"/>
              <a:buAutoNum type="arabicPeriod"/>
            </a:pPr>
            <a:r>
              <a:rPr lang="en" sz="1600">
                <a:solidFill>
                  <a:schemeClr val="lt1"/>
                </a:solidFill>
              </a:rPr>
              <a:t>Demographic factors </a:t>
            </a:r>
            <a:endParaRPr sz="1600">
              <a:solidFill>
                <a:schemeClr val="lt1"/>
              </a:solidFill>
            </a:endParaRPr>
          </a:p>
          <a:p>
            <a:pPr indent="-330200" lvl="1" marL="914400" rtl="0" algn="l">
              <a:lnSpc>
                <a:spcPct val="100000"/>
              </a:lnSpc>
              <a:spcBef>
                <a:spcPts val="0"/>
              </a:spcBef>
              <a:spcAft>
                <a:spcPts val="0"/>
              </a:spcAft>
              <a:buClr>
                <a:schemeClr val="lt1"/>
              </a:buClr>
              <a:buSzPts val="1600"/>
              <a:buChar char="○"/>
            </a:pPr>
            <a:r>
              <a:rPr lang="en" sz="1600">
                <a:solidFill>
                  <a:schemeClr val="lt1"/>
                </a:solidFill>
              </a:rPr>
              <a:t>Age</a:t>
            </a:r>
            <a:endParaRPr sz="1600">
              <a:solidFill>
                <a:schemeClr val="lt1"/>
              </a:solidFill>
            </a:endParaRPr>
          </a:p>
          <a:p>
            <a:pPr indent="-330200" lvl="1" marL="914400" rtl="0" algn="l">
              <a:lnSpc>
                <a:spcPct val="100000"/>
              </a:lnSpc>
              <a:spcBef>
                <a:spcPts val="0"/>
              </a:spcBef>
              <a:spcAft>
                <a:spcPts val="0"/>
              </a:spcAft>
              <a:buClr>
                <a:schemeClr val="lt1"/>
              </a:buClr>
              <a:buSzPts val="1600"/>
              <a:buChar char="○"/>
            </a:pPr>
            <a:r>
              <a:rPr lang="en" sz="1600">
                <a:solidFill>
                  <a:schemeClr val="lt1"/>
                </a:solidFill>
              </a:rPr>
              <a:t>Profession</a:t>
            </a:r>
            <a:endParaRPr sz="1600">
              <a:solidFill>
                <a:schemeClr val="lt1"/>
              </a:solidFill>
            </a:endParaRPr>
          </a:p>
          <a:p>
            <a:pPr indent="-330200" lvl="1" marL="914400" rtl="0" algn="l">
              <a:lnSpc>
                <a:spcPct val="100000"/>
              </a:lnSpc>
              <a:spcBef>
                <a:spcPts val="0"/>
              </a:spcBef>
              <a:spcAft>
                <a:spcPts val="0"/>
              </a:spcAft>
              <a:buClr>
                <a:schemeClr val="lt1"/>
              </a:buClr>
              <a:buSzPts val="1600"/>
              <a:buChar char="○"/>
            </a:pPr>
            <a:r>
              <a:rPr lang="en" sz="1600">
                <a:solidFill>
                  <a:schemeClr val="lt1"/>
                </a:solidFill>
              </a:rPr>
              <a:t>Income</a:t>
            </a:r>
            <a:endParaRPr sz="1600">
              <a:solidFill>
                <a:schemeClr val="lt1"/>
              </a:solidFill>
            </a:endParaRPr>
          </a:p>
          <a:p>
            <a:pPr indent="-330200" lvl="1" marL="914400" rtl="0" algn="l">
              <a:lnSpc>
                <a:spcPct val="100000"/>
              </a:lnSpc>
              <a:spcBef>
                <a:spcPts val="0"/>
              </a:spcBef>
              <a:spcAft>
                <a:spcPts val="0"/>
              </a:spcAft>
              <a:buClr>
                <a:schemeClr val="lt1"/>
              </a:buClr>
              <a:buSzPts val="1600"/>
              <a:buChar char="○"/>
            </a:pPr>
            <a:r>
              <a:rPr lang="en" sz="1600">
                <a:solidFill>
                  <a:schemeClr val="lt1"/>
                </a:solidFill>
              </a:rPr>
              <a:t>Education</a:t>
            </a:r>
            <a:endParaRPr sz="1600">
              <a:solidFill>
                <a:schemeClr val="lt1"/>
              </a:solidFill>
            </a:endParaRPr>
          </a:p>
          <a:p>
            <a:pPr indent="-330200" lvl="0" marL="457200" rtl="0" algn="l">
              <a:lnSpc>
                <a:spcPct val="100000"/>
              </a:lnSpc>
              <a:spcBef>
                <a:spcPts val="1000"/>
              </a:spcBef>
              <a:spcAft>
                <a:spcPts val="0"/>
              </a:spcAft>
              <a:buClr>
                <a:schemeClr val="lt1"/>
              </a:buClr>
              <a:buSzPts val="1600"/>
              <a:buAutoNum type="arabicPeriod"/>
            </a:pPr>
            <a:r>
              <a:rPr lang="en" sz="1600">
                <a:solidFill>
                  <a:schemeClr val="lt1"/>
                </a:solidFill>
              </a:rPr>
              <a:t>Behavioral factors</a:t>
            </a:r>
            <a:endParaRPr sz="1600">
              <a:solidFill>
                <a:schemeClr val="lt1"/>
              </a:solidFill>
            </a:endParaRPr>
          </a:p>
          <a:p>
            <a:pPr indent="-330200" lvl="1" marL="914400" rtl="0" algn="l">
              <a:lnSpc>
                <a:spcPct val="100000"/>
              </a:lnSpc>
              <a:spcBef>
                <a:spcPts val="0"/>
              </a:spcBef>
              <a:spcAft>
                <a:spcPts val="0"/>
              </a:spcAft>
              <a:buClr>
                <a:schemeClr val="lt1"/>
              </a:buClr>
              <a:buSzPts val="1600"/>
              <a:buChar char="○"/>
            </a:pPr>
            <a:r>
              <a:rPr lang="en" sz="1600">
                <a:solidFill>
                  <a:schemeClr val="lt1"/>
                </a:solidFill>
              </a:rPr>
              <a:t>Social groups</a:t>
            </a:r>
            <a:endParaRPr sz="1600">
              <a:solidFill>
                <a:schemeClr val="lt1"/>
              </a:solidFill>
            </a:endParaRPr>
          </a:p>
          <a:p>
            <a:pPr indent="-330200" lvl="1" marL="914400" rtl="0" algn="l">
              <a:lnSpc>
                <a:spcPct val="100000"/>
              </a:lnSpc>
              <a:spcBef>
                <a:spcPts val="0"/>
              </a:spcBef>
              <a:spcAft>
                <a:spcPts val="0"/>
              </a:spcAft>
              <a:buClr>
                <a:schemeClr val="lt1"/>
              </a:buClr>
              <a:buSzPts val="1600"/>
              <a:buChar char="○"/>
            </a:pPr>
            <a:r>
              <a:rPr lang="en" sz="1600">
                <a:solidFill>
                  <a:schemeClr val="lt1"/>
                </a:solidFill>
              </a:rPr>
              <a:t>Interests</a:t>
            </a:r>
            <a:endParaRPr sz="1600">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9"/>
          <p:cNvSpPr txBox="1"/>
          <p:nvPr>
            <p:ph type="title"/>
          </p:nvPr>
        </p:nvSpPr>
        <p:spPr>
          <a:xfrm>
            <a:off x="658350" y="445025"/>
            <a:ext cx="7973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SHIFTS IN CONSUMER BEHAVIOR</a:t>
            </a:r>
            <a:endParaRPr b="1">
              <a:latin typeface="Arial"/>
              <a:ea typeface="Arial"/>
              <a:cs typeface="Arial"/>
              <a:sym typeface="Arial"/>
            </a:endParaRPr>
          </a:p>
        </p:txBody>
      </p:sp>
      <p:sp>
        <p:nvSpPr>
          <p:cNvPr id="186" name="Google Shape;186;p39"/>
          <p:cNvSpPr txBox="1"/>
          <p:nvPr>
            <p:ph idx="1" type="body"/>
          </p:nvPr>
        </p:nvSpPr>
        <p:spPr>
          <a:xfrm>
            <a:off x="658350" y="1031575"/>
            <a:ext cx="7973700" cy="3039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latin typeface="Arial"/>
                <a:ea typeface="Arial"/>
                <a:cs typeface="Arial"/>
                <a:sym typeface="Arial"/>
              </a:rPr>
              <a:t>Over time, environmental and economic factors will result in shifts in consumer behavior. Businesses monitor these trends and adjust marketing strategies accordingly. </a:t>
            </a:r>
            <a:endParaRPr sz="1500">
              <a:latin typeface="Arial"/>
              <a:ea typeface="Arial"/>
              <a:cs typeface="Arial"/>
              <a:sym typeface="Arial"/>
            </a:endParaRPr>
          </a:p>
          <a:p>
            <a:pPr indent="0" lvl="0" marL="0" rtl="0" algn="l">
              <a:spcBef>
                <a:spcPts val="1500"/>
              </a:spcBef>
              <a:spcAft>
                <a:spcPts val="0"/>
              </a:spcAft>
              <a:buNone/>
            </a:pPr>
            <a:r>
              <a:rPr b="1" lang="en" sz="1500">
                <a:latin typeface="Arial"/>
                <a:ea typeface="Arial"/>
                <a:cs typeface="Arial"/>
                <a:sym typeface="Arial"/>
              </a:rPr>
              <a:t>Environmental Factor Example:</a:t>
            </a:r>
            <a:endParaRPr b="1" sz="1500">
              <a:latin typeface="Arial"/>
              <a:ea typeface="Arial"/>
              <a:cs typeface="Arial"/>
              <a:sym typeface="Arial"/>
            </a:endParaRPr>
          </a:p>
          <a:p>
            <a:pPr indent="0" lvl="0" marL="0" rtl="0" algn="l">
              <a:spcBef>
                <a:spcPts val="1500"/>
              </a:spcBef>
              <a:spcAft>
                <a:spcPts val="0"/>
              </a:spcAft>
              <a:buNone/>
            </a:pPr>
            <a:r>
              <a:rPr lang="en" sz="1500">
                <a:latin typeface="Arial"/>
                <a:ea typeface="Arial"/>
                <a:cs typeface="Arial"/>
                <a:sym typeface="Arial"/>
              </a:rPr>
              <a:t>COVID-19 pandemic changed how and where consumers made purchases. </a:t>
            </a:r>
            <a:endParaRPr sz="1500">
              <a:latin typeface="Arial"/>
              <a:ea typeface="Arial"/>
              <a:cs typeface="Arial"/>
              <a:sym typeface="Arial"/>
            </a:endParaRPr>
          </a:p>
          <a:p>
            <a:pPr indent="-323850" lvl="0" marL="457200" rtl="0" algn="l">
              <a:spcBef>
                <a:spcPts val="1500"/>
              </a:spcBef>
              <a:spcAft>
                <a:spcPts val="0"/>
              </a:spcAft>
              <a:buSzPts val="1500"/>
              <a:buFont typeface="Arial"/>
              <a:buChar char="●"/>
            </a:pPr>
            <a:r>
              <a:rPr lang="en" sz="1500">
                <a:latin typeface="Arial"/>
                <a:ea typeface="Arial"/>
                <a:cs typeface="Arial"/>
                <a:sym typeface="Arial"/>
              </a:rPr>
              <a:t>Increase in </a:t>
            </a:r>
            <a:r>
              <a:rPr lang="en" sz="1500">
                <a:latin typeface="Arial"/>
                <a:ea typeface="Arial"/>
                <a:cs typeface="Arial"/>
                <a:sym typeface="Arial"/>
              </a:rPr>
              <a:t>online</a:t>
            </a:r>
            <a:r>
              <a:rPr lang="en" sz="1500">
                <a:latin typeface="Arial"/>
                <a:ea typeface="Arial"/>
                <a:cs typeface="Arial"/>
                <a:sym typeface="Arial"/>
              </a:rPr>
              <a:t> shopping and </a:t>
            </a:r>
            <a:r>
              <a:rPr lang="en" sz="1500">
                <a:latin typeface="Arial"/>
                <a:ea typeface="Arial"/>
                <a:cs typeface="Arial"/>
                <a:sym typeface="Arial"/>
              </a:rPr>
              <a:t>delivery</a:t>
            </a:r>
            <a:endParaRPr sz="1500">
              <a:latin typeface="Arial"/>
              <a:ea typeface="Arial"/>
              <a:cs typeface="Arial"/>
              <a:sym typeface="Arial"/>
            </a:endParaRPr>
          </a:p>
          <a:p>
            <a:pPr indent="-323850" lvl="0" marL="457200" rtl="0" algn="l">
              <a:spcBef>
                <a:spcPts val="0"/>
              </a:spcBef>
              <a:spcAft>
                <a:spcPts val="0"/>
              </a:spcAft>
              <a:buSzPts val="1500"/>
              <a:buFont typeface="Arial"/>
              <a:buChar char="●"/>
            </a:pPr>
            <a:r>
              <a:rPr lang="en" sz="1500">
                <a:latin typeface="Arial"/>
                <a:ea typeface="Arial"/>
                <a:cs typeface="Arial"/>
                <a:sym typeface="Arial"/>
              </a:rPr>
              <a:t>Change in product demand</a:t>
            </a:r>
            <a:endParaRPr sz="1500">
              <a:latin typeface="Arial"/>
              <a:ea typeface="Arial"/>
              <a:cs typeface="Arial"/>
              <a:sym typeface="Arial"/>
            </a:endParaRPr>
          </a:p>
          <a:p>
            <a:pPr indent="0" lvl="0" marL="0" rtl="0" algn="l">
              <a:spcBef>
                <a:spcPts val="1500"/>
              </a:spcBef>
              <a:spcAft>
                <a:spcPts val="1500"/>
              </a:spcAft>
              <a:buNone/>
            </a:pPr>
            <a:r>
              <a:t/>
            </a:r>
            <a:endParaRPr sz="1500">
              <a:latin typeface="Arial"/>
              <a:ea typeface="Arial"/>
              <a:cs typeface="Arial"/>
              <a:sym typeface="Arial"/>
            </a:endParaRPr>
          </a:p>
        </p:txBody>
      </p:sp>
      <p:cxnSp>
        <p:nvCxnSpPr>
          <p:cNvPr id="187" name="Google Shape;187;p39"/>
          <p:cNvCxnSpPr/>
          <p:nvPr/>
        </p:nvCxnSpPr>
        <p:spPr>
          <a:xfrm>
            <a:off x="65835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88" name="Google Shape;188;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9" name="Google Shape;189;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190" name="Google Shape;190;p39"/>
          <p:cNvPicPr preferRelativeResize="0"/>
          <p:nvPr/>
        </p:nvPicPr>
        <p:blipFill>
          <a:blip r:embed="rId4">
            <a:alphaModFix/>
          </a:blip>
          <a:stretch>
            <a:fillRect/>
          </a:stretch>
        </p:blipFill>
        <p:spPr>
          <a:xfrm>
            <a:off x="2036100" y="3194400"/>
            <a:ext cx="5071799" cy="15167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40"/>
          <p:cNvSpPr txBox="1"/>
          <p:nvPr>
            <p:ph type="title"/>
          </p:nvPr>
        </p:nvSpPr>
        <p:spPr>
          <a:xfrm>
            <a:off x="658350" y="445025"/>
            <a:ext cx="7973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SHIFTS IN CONSUMER BEHAVIOR</a:t>
            </a:r>
            <a:endParaRPr b="1">
              <a:latin typeface="Arial"/>
              <a:ea typeface="Arial"/>
              <a:cs typeface="Arial"/>
              <a:sym typeface="Arial"/>
            </a:endParaRPr>
          </a:p>
        </p:txBody>
      </p:sp>
      <p:sp>
        <p:nvSpPr>
          <p:cNvPr id="196" name="Google Shape;196;p40"/>
          <p:cNvSpPr txBox="1"/>
          <p:nvPr>
            <p:ph idx="1" type="body"/>
          </p:nvPr>
        </p:nvSpPr>
        <p:spPr>
          <a:xfrm>
            <a:off x="658350" y="1031575"/>
            <a:ext cx="7973700" cy="3039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latin typeface="Arial"/>
                <a:ea typeface="Arial"/>
                <a:cs typeface="Arial"/>
                <a:sym typeface="Arial"/>
              </a:rPr>
              <a:t>Economic Factor Example:</a:t>
            </a:r>
            <a:endParaRPr b="1" sz="1500">
              <a:latin typeface="Arial"/>
              <a:ea typeface="Arial"/>
              <a:cs typeface="Arial"/>
              <a:sym typeface="Arial"/>
            </a:endParaRPr>
          </a:p>
          <a:p>
            <a:pPr indent="-323850" lvl="0" marL="457200" rtl="0" algn="l">
              <a:spcBef>
                <a:spcPts val="1500"/>
              </a:spcBef>
              <a:spcAft>
                <a:spcPts val="0"/>
              </a:spcAft>
              <a:buSzPts val="1500"/>
              <a:buFont typeface="Arial"/>
              <a:buChar char="●"/>
            </a:pPr>
            <a:r>
              <a:rPr lang="en" sz="1500">
                <a:latin typeface="Arial"/>
                <a:ea typeface="Arial"/>
                <a:cs typeface="Arial"/>
                <a:sym typeface="Arial"/>
              </a:rPr>
              <a:t>When inflation drives up prices for everyday consumer goods like toothpaste and pasta and the cost of gas surges, consumers spend less on discretionary items like clothing, beauty products, luxury goods, and electronics. </a:t>
            </a:r>
            <a:endParaRPr sz="1500">
              <a:latin typeface="Arial"/>
              <a:ea typeface="Arial"/>
              <a:cs typeface="Arial"/>
              <a:sym typeface="Arial"/>
            </a:endParaRPr>
          </a:p>
          <a:p>
            <a:pPr indent="-323850" lvl="0" marL="457200" rtl="0" algn="l">
              <a:spcBef>
                <a:spcPts val="1000"/>
              </a:spcBef>
              <a:spcAft>
                <a:spcPts val="0"/>
              </a:spcAft>
              <a:buSzPts val="1500"/>
              <a:buFont typeface="Arial"/>
              <a:buChar char="●"/>
            </a:pPr>
            <a:r>
              <a:rPr lang="en" sz="1500">
                <a:latin typeface="Arial"/>
                <a:ea typeface="Arial"/>
                <a:cs typeface="Arial"/>
                <a:sym typeface="Arial"/>
              </a:rPr>
              <a:t>Consumers begin to look for private-label and generic brands to help save money and seek out affordable retailers for shopping needs.</a:t>
            </a:r>
            <a:endParaRPr sz="1500">
              <a:latin typeface="Arial"/>
              <a:ea typeface="Arial"/>
              <a:cs typeface="Arial"/>
              <a:sym typeface="Arial"/>
            </a:endParaRPr>
          </a:p>
          <a:p>
            <a:pPr indent="-323850" lvl="0" marL="457200" rtl="0" algn="l">
              <a:spcBef>
                <a:spcPts val="1000"/>
              </a:spcBef>
              <a:spcAft>
                <a:spcPts val="0"/>
              </a:spcAft>
              <a:buSzPts val="1500"/>
              <a:buFont typeface="Arial"/>
              <a:buChar char="●"/>
            </a:pPr>
            <a:r>
              <a:rPr lang="en" sz="1500">
                <a:latin typeface="Arial"/>
                <a:ea typeface="Arial"/>
                <a:cs typeface="Arial"/>
                <a:sym typeface="Arial"/>
              </a:rPr>
              <a:t>For example, as inflation pushed price increases for just about everything in 2022, millions of consumers were forced to re-evaluate spending habits. </a:t>
            </a:r>
            <a:endParaRPr sz="1500">
              <a:latin typeface="Arial"/>
              <a:ea typeface="Arial"/>
              <a:cs typeface="Arial"/>
              <a:sym typeface="Arial"/>
            </a:endParaRPr>
          </a:p>
          <a:p>
            <a:pPr indent="-323850" lvl="0" marL="457200" rtl="0" algn="l">
              <a:spcBef>
                <a:spcPts val="1000"/>
              </a:spcBef>
              <a:spcAft>
                <a:spcPts val="0"/>
              </a:spcAft>
              <a:buSzPts val="1500"/>
              <a:buFont typeface="Arial"/>
              <a:buChar char="●"/>
            </a:pPr>
            <a:r>
              <a:rPr lang="en" sz="1500">
                <a:latin typeface="Arial"/>
                <a:ea typeface="Arial"/>
                <a:cs typeface="Arial"/>
                <a:sym typeface="Arial"/>
              </a:rPr>
              <a:t>According to a CNN study, more than 80% of consumers planned to rethink or even reduce product spending. </a:t>
            </a:r>
            <a:endParaRPr sz="1500">
              <a:latin typeface="Arial"/>
              <a:ea typeface="Arial"/>
              <a:cs typeface="Arial"/>
              <a:sym typeface="Arial"/>
            </a:endParaRPr>
          </a:p>
          <a:p>
            <a:pPr indent="-323850" lvl="0" marL="457200" rtl="0" algn="l">
              <a:spcBef>
                <a:spcPts val="1000"/>
              </a:spcBef>
              <a:spcAft>
                <a:spcPts val="1000"/>
              </a:spcAft>
              <a:buSzPts val="1500"/>
              <a:buFont typeface="Arial"/>
              <a:buChar char="●"/>
            </a:pPr>
            <a:r>
              <a:rPr lang="en" sz="1500">
                <a:latin typeface="Arial"/>
                <a:ea typeface="Arial"/>
                <a:cs typeface="Arial"/>
                <a:sym typeface="Arial"/>
              </a:rPr>
              <a:t>As a result, businesses were forced to rethink marketing strategies.</a:t>
            </a:r>
            <a:endParaRPr sz="1500">
              <a:latin typeface="Arial"/>
              <a:ea typeface="Arial"/>
              <a:cs typeface="Arial"/>
              <a:sym typeface="Arial"/>
            </a:endParaRPr>
          </a:p>
        </p:txBody>
      </p:sp>
      <p:cxnSp>
        <p:nvCxnSpPr>
          <p:cNvPr id="197" name="Google Shape;197;p40"/>
          <p:cNvCxnSpPr/>
          <p:nvPr/>
        </p:nvCxnSpPr>
        <p:spPr>
          <a:xfrm>
            <a:off x="65835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98" name="Google Shape;198;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9" name="Google Shape;199;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pic>
        <p:nvPicPr>
          <p:cNvPr id="204" name="Google Shape;204;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5" name="Google Shape;205;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06" name="Google Shape;206;p41"/>
          <p:cNvPicPr preferRelativeResize="0"/>
          <p:nvPr/>
        </p:nvPicPr>
        <p:blipFill>
          <a:blip r:embed="rId4">
            <a:alphaModFix/>
          </a:blip>
          <a:stretch>
            <a:fillRect/>
          </a:stretch>
        </p:blipFill>
        <p:spPr>
          <a:xfrm>
            <a:off x="1961950" y="240000"/>
            <a:ext cx="5220096" cy="43842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42"/>
          <p:cNvSpPr txBox="1"/>
          <p:nvPr>
            <p:ph type="title"/>
          </p:nvPr>
        </p:nvSpPr>
        <p:spPr>
          <a:xfrm>
            <a:off x="4555900" y="657625"/>
            <a:ext cx="4318800" cy="35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BUSINESS PIVOTS</a:t>
            </a:r>
            <a:endParaRPr b="1">
              <a:latin typeface="Arial"/>
              <a:ea typeface="Arial"/>
              <a:cs typeface="Arial"/>
              <a:sym typeface="Arial"/>
            </a:endParaRPr>
          </a:p>
        </p:txBody>
      </p:sp>
      <p:sp>
        <p:nvSpPr>
          <p:cNvPr id="212" name="Google Shape;212;p42"/>
          <p:cNvSpPr txBox="1"/>
          <p:nvPr>
            <p:ph idx="1" type="body"/>
          </p:nvPr>
        </p:nvSpPr>
        <p:spPr>
          <a:xfrm>
            <a:off x="4555900" y="1135802"/>
            <a:ext cx="4107600" cy="34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latin typeface="Arial"/>
                <a:ea typeface="Arial"/>
                <a:cs typeface="Arial"/>
                <a:sym typeface="Arial"/>
              </a:rPr>
              <a:t>When there is a sudden change in the market (such as the COVID-19 </a:t>
            </a:r>
            <a:r>
              <a:rPr lang="en" sz="1500">
                <a:latin typeface="Arial"/>
                <a:ea typeface="Arial"/>
                <a:cs typeface="Arial"/>
                <a:sym typeface="Arial"/>
              </a:rPr>
              <a:t>pandemic</a:t>
            </a:r>
            <a:r>
              <a:rPr lang="en" sz="1500">
                <a:latin typeface="Arial"/>
                <a:ea typeface="Arial"/>
                <a:cs typeface="Arial"/>
                <a:sym typeface="Arial"/>
              </a:rPr>
              <a:t>) many businesses must </a:t>
            </a:r>
            <a:r>
              <a:rPr b="1" lang="en" sz="1500">
                <a:latin typeface="Arial"/>
                <a:ea typeface="Arial"/>
                <a:cs typeface="Arial"/>
                <a:sym typeface="Arial"/>
              </a:rPr>
              <a:t>pivot </a:t>
            </a:r>
            <a:r>
              <a:rPr lang="en" sz="1500">
                <a:latin typeface="Arial"/>
                <a:ea typeface="Arial"/>
                <a:cs typeface="Arial"/>
                <a:sym typeface="Arial"/>
              </a:rPr>
              <a:t>their marketing strategy in order to survive.</a:t>
            </a:r>
            <a:endParaRPr sz="1500">
              <a:latin typeface="Arial"/>
              <a:ea typeface="Arial"/>
              <a:cs typeface="Arial"/>
              <a:sym typeface="Arial"/>
            </a:endParaRPr>
          </a:p>
          <a:p>
            <a:pPr indent="0" lvl="0" marL="0" rtl="0" algn="l">
              <a:spcBef>
                <a:spcPts val="1000"/>
              </a:spcBef>
              <a:spcAft>
                <a:spcPts val="0"/>
              </a:spcAft>
              <a:buNone/>
            </a:pPr>
            <a:r>
              <a:rPr b="1" lang="en" sz="1500">
                <a:latin typeface="Arial"/>
                <a:ea typeface="Arial"/>
                <a:cs typeface="Arial"/>
                <a:sym typeface="Arial"/>
              </a:rPr>
              <a:t>Examples:</a:t>
            </a:r>
            <a:endParaRPr b="1" sz="1500">
              <a:latin typeface="Arial"/>
              <a:ea typeface="Arial"/>
              <a:cs typeface="Arial"/>
              <a:sym typeface="Arial"/>
            </a:endParaRPr>
          </a:p>
          <a:p>
            <a:pPr indent="-323850" lvl="0" marL="457200" rtl="0" algn="l">
              <a:spcBef>
                <a:spcPts val="1000"/>
              </a:spcBef>
              <a:spcAft>
                <a:spcPts val="0"/>
              </a:spcAft>
              <a:buSzPts val="1500"/>
              <a:buFont typeface="Arial"/>
              <a:buChar char="●"/>
            </a:pPr>
            <a:r>
              <a:rPr lang="en" sz="1500">
                <a:latin typeface="Arial"/>
                <a:ea typeface="Arial"/>
                <a:cs typeface="Arial"/>
                <a:sym typeface="Arial"/>
              </a:rPr>
              <a:t>Movie studios releasing films direct to streaming, bypassing theatrical release.</a:t>
            </a:r>
            <a:endParaRPr sz="1500">
              <a:latin typeface="Arial"/>
              <a:ea typeface="Arial"/>
              <a:cs typeface="Arial"/>
              <a:sym typeface="Arial"/>
            </a:endParaRPr>
          </a:p>
          <a:p>
            <a:pPr indent="-323850" lvl="0" marL="457200" rtl="0" algn="l">
              <a:spcBef>
                <a:spcPts val="1000"/>
              </a:spcBef>
              <a:spcAft>
                <a:spcPts val="0"/>
              </a:spcAft>
              <a:buSzPts val="1500"/>
              <a:buFont typeface="Arial"/>
              <a:buChar char="●"/>
            </a:pPr>
            <a:r>
              <a:rPr lang="en" sz="1500">
                <a:latin typeface="Arial"/>
                <a:ea typeface="Arial"/>
                <a:cs typeface="Arial"/>
                <a:sym typeface="Arial"/>
              </a:rPr>
              <a:t>Retailers shifting focus to products for people that work from home.</a:t>
            </a:r>
            <a:endParaRPr sz="1500">
              <a:latin typeface="Arial"/>
              <a:ea typeface="Arial"/>
              <a:cs typeface="Arial"/>
              <a:sym typeface="Arial"/>
            </a:endParaRPr>
          </a:p>
        </p:txBody>
      </p:sp>
      <p:cxnSp>
        <p:nvCxnSpPr>
          <p:cNvPr id="213" name="Google Shape;213;p42"/>
          <p:cNvCxnSpPr/>
          <p:nvPr/>
        </p:nvCxnSpPr>
        <p:spPr>
          <a:xfrm>
            <a:off x="4455538" y="1195639"/>
            <a:ext cx="0" cy="27522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4" name="Google Shape;214;p42"/>
          <p:cNvPicPr preferRelativeResize="0"/>
          <p:nvPr/>
        </p:nvPicPr>
        <p:blipFill rotWithShape="1">
          <a:blip r:embed="rId3">
            <a:alphaModFix/>
          </a:blip>
          <a:srcRect b="0" l="18525" r="18525" t="0"/>
          <a:stretch/>
        </p:blipFill>
        <p:spPr>
          <a:xfrm>
            <a:off x="0" y="-900"/>
            <a:ext cx="4318800" cy="5145300"/>
          </a:xfrm>
          <a:prstGeom prst="flowChartDelay">
            <a:avLst/>
          </a:prstGeom>
          <a:noFill/>
          <a:ln>
            <a:noFill/>
          </a:ln>
        </p:spPr>
      </p:pic>
      <p:pic>
        <p:nvPicPr>
          <p:cNvPr id="215" name="Google Shape;215;p42"/>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216" name="Google Shape;216;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43"/>
          <p:cNvSpPr txBox="1"/>
          <p:nvPr>
            <p:ph type="title"/>
          </p:nvPr>
        </p:nvSpPr>
        <p:spPr>
          <a:xfrm>
            <a:off x="4837950" y="243200"/>
            <a:ext cx="42234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300">
                <a:latin typeface="Arial"/>
                <a:ea typeface="Arial"/>
                <a:cs typeface="Arial"/>
                <a:sym typeface="Arial"/>
              </a:rPr>
              <a:t>SHRINKFLATION</a:t>
            </a:r>
            <a:endParaRPr b="1" sz="2800">
              <a:latin typeface="Arial"/>
              <a:ea typeface="Arial"/>
              <a:cs typeface="Arial"/>
              <a:sym typeface="Arial"/>
            </a:endParaRPr>
          </a:p>
        </p:txBody>
      </p:sp>
      <p:sp>
        <p:nvSpPr>
          <p:cNvPr id="222" name="Google Shape;222;p43"/>
          <p:cNvSpPr txBox="1"/>
          <p:nvPr>
            <p:ph idx="1" type="body"/>
          </p:nvPr>
        </p:nvSpPr>
        <p:spPr>
          <a:xfrm>
            <a:off x="4843500" y="1068213"/>
            <a:ext cx="3973200" cy="359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Shrinkflation: </a:t>
            </a:r>
            <a:r>
              <a:rPr lang="en">
                <a:latin typeface="Arial"/>
                <a:ea typeface="Arial"/>
                <a:cs typeface="Arial"/>
                <a:sym typeface="Arial"/>
              </a:rPr>
              <a:t>the practice of reducing the size of the package or amount of product without lowering the price. </a:t>
            </a:r>
            <a:endParaRPr>
              <a:latin typeface="Arial"/>
              <a:ea typeface="Arial"/>
              <a:cs typeface="Arial"/>
              <a:sym typeface="Arial"/>
            </a:endParaRPr>
          </a:p>
          <a:p>
            <a:pPr indent="-330200" lvl="0" marL="457200" rtl="0" algn="l">
              <a:spcBef>
                <a:spcPts val="1600"/>
              </a:spcBef>
              <a:spcAft>
                <a:spcPts val="0"/>
              </a:spcAft>
              <a:buSzPts val="1600"/>
              <a:buFont typeface="Arial"/>
              <a:buChar char="●"/>
            </a:pPr>
            <a:r>
              <a:rPr lang="en">
                <a:latin typeface="Arial"/>
                <a:ea typeface="Arial"/>
                <a:cs typeface="Arial"/>
                <a:sym typeface="Arial"/>
              </a:rPr>
              <a:t>A strategy used as a response to rising costs of producing goods and services to either maintain or increase profit margins. </a:t>
            </a:r>
            <a:endParaRPr>
              <a:latin typeface="Arial"/>
              <a:ea typeface="Arial"/>
              <a:cs typeface="Arial"/>
              <a:sym typeface="Arial"/>
            </a:endParaRPr>
          </a:p>
          <a:p>
            <a:pPr indent="0" lvl="0" marL="0" rtl="0" algn="l">
              <a:spcBef>
                <a:spcPts val="1600"/>
              </a:spcBef>
              <a:spcAft>
                <a:spcPts val="0"/>
              </a:spcAft>
              <a:buNone/>
            </a:pPr>
            <a:r>
              <a:t/>
            </a:r>
            <a:endParaRPr sz="1500">
              <a:latin typeface="Arial"/>
              <a:ea typeface="Arial"/>
              <a:cs typeface="Arial"/>
              <a:sym typeface="Arial"/>
            </a:endParaRPr>
          </a:p>
          <a:p>
            <a:pPr indent="0" lvl="0" marL="0" rtl="0" algn="l">
              <a:spcBef>
                <a:spcPts val="1600"/>
              </a:spcBef>
              <a:spcAft>
                <a:spcPts val="0"/>
              </a:spcAft>
              <a:buNone/>
            </a:pPr>
            <a:r>
              <a:t/>
            </a:r>
            <a:endParaRPr b="1" sz="1500">
              <a:latin typeface="Arial"/>
              <a:ea typeface="Arial"/>
              <a:cs typeface="Arial"/>
              <a:sym typeface="Arial"/>
            </a:endParaRPr>
          </a:p>
          <a:p>
            <a:pPr indent="0" lvl="0" marL="0" rtl="0" algn="l">
              <a:spcBef>
                <a:spcPts val="1600"/>
              </a:spcBef>
              <a:spcAft>
                <a:spcPts val="1600"/>
              </a:spcAft>
              <a:buNone/>
            </a:pPr>
            <a:r>
              <a:t/>
            </a:r>
            <a:endParaRPr b="1" sz="1500">
              <a:latin typeface="Arial"/>
              <a:ea typeface="Arial"/>
              <a:cs typeface="Arial"/>
              <a:sym typeface="Arial"/>
            </a:endParaRPr>
          </a:p>
        </p:txBody>
      </p:sp>
      <p:cxnSp>
        <p:nvCxnSpPr>
          <p:cNvPr id="223" name="Google Shape;223;p43"/>
          <p:cNvCxnSpPr/>
          <p:nvPr/>
        </p:nvCxnSpPr>
        <p:spPr>
          <a:xfrm>
            <a:off x="4682100"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24" name="Google Shape;224;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5" name="Google Shape;225;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26" name="Google Shape;226;p43"/>
          <p:cNvPicPr preferRelativeResize="0"/>
          <p:nvPr/>
        </p:nvPicPr>
        <p:blipFill>
          <a:blip r:embed="rId4">
            <a:alphaModFix/>
          </a:blip>
          <a:stretch>
            <a:fillRect/>
          </a:stretch>
        </p:blipFill>
        <p:spPr>
          <a:xfrm>
            <a:off x="108600" y="1023938"/>
            <a:ext cx="4133850" cy="30956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44"/>
          <p:cNvSpPr txBox="1"/>
          <p:nvPr>
            <p:ph type="title"/>
          </p:nvPr>
        </p:nvSpPr>
        <p:spPr>
          <a:xfrm>
            <a:off x="2369850" y="243200"/>
            <a:ext cx="4404300" cy="777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2900">
                <a:latin typeface="Arial"/>
                <a:ea typeface="Arial"/>
                <a:cs typeface="Arial"/>
                <a:sym typeface="Arial"/>
              </a:rPr>
              <a:t>MARKET RESEARCH</a:t>
            </a:r>
            <a:endParaRPr b="1" sz="2900">
              <a:latin typeface="Arial"/>
              <a:ea typeface="Arial"/>
              <a:cs typeface="Arial"/>
              <a:sym typeface="Arial"/>
            </a:endParaRPr>
          </a:p>
        </p:txBody>
      </p:sp>
      <p:sp>
        <p:nvSpPr>
          <p:cNvPr id="232" name="Google Shape;232;p44"/>
          <p:cNvSpPr txBox="1"/>
          <p:nvPr>
            <p:ph idx="1" type="body"/>
          </p:nvPr>
        </p:nvSpPr>
        <p:spPr>
          <a:xfrm>
            <a:off x="670650" y="1314400"/>
            <a:ext cx="7802700" cy="262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Market research</a:t>
            </a:r>
            <a:r>
              <a:rPr lang="en">
                <a:latin typeface="Arial"/>
                <a:ea typeface="Arial"/>
                <a:cs typeface="Arial"/>
                <a:sym typeface="Arial"/>
              </a:rPr>
              <a:t>: the process of systematically collecting, recording, analyzing, and presenting data related to marketing goods and services. </a:t>
            </a:r>
            <a:endParaRPr>
              <a:latin typeface="Arial"/>
              <a:ea typeface="Arial"/>
              <a:cs typeface="Arial"/>
              <a:sym typeface="Arial"/>
            </a:endParaRPr>
          </a:p>
          <a:p>
            <a:pPr indent="-330200" lvl="0" marL="457200" rtl="0" algn="l">
              <a:spcBef>
                <a:spcPts val="1000"/>
              </a:spcBef>
              <a:spcAft>
                <a:spcPts val="0"/>
              </a:spcAft>
              <a:buSzPts val="1600"/>
              <a:buFont typeface="Arial"/>
              <a:buChar char="●"/>
            </a:pPr>
            <a:r>
              <a:rPr lang="en">
                <a:latin typeface="Arial"/>
                <a:ea typeface="Arial"/>
                <a:cs typeface="Arial"/>
                <a:sym typeface="Arial"/>
              </a:rPr>
              <a:t>This data allows marketing professionals to understand their customers. </a:t>
            </a:r>
            <a:endParaRPr>
              <a:latin typeface="Arial"/>
              <a:ea typeface="Arial"/>
              <a:cs typeface="Arial"/>
              <a:sym typeface="Arial"/>
            </a:endParaRPr>
          </a:p>
          <a:p>
            <a:pPr indent="-330200" lvl="0" marL="457200" rtl="0" algn="l">
              <a:spcBef>
                <a:spcPts val="1000"/>
              </a:spcBef>
              <a:spcAft>
                <a:spcPts val="0"/>
              </a:spcAft>
              <a:buSzPts val="1600"/>
              <a:buFont typeface="Arial"/>
              <a:buChar char="●"/>
            </a:pPr>
            <a:r>
              <a:rPr lang="en">
                <a:latin typeface="Arial"/>
                <a:ea typeface="Arial"/>
                <a:cs typeface="Arial"/>
                <a:sym typeface="Arial"/>
              </a:rPr>
              <a:t>Information helps businesses understand consumer behavior patterns so they can develop effective marketing strategies. </a:t>
            </a:r>
            <a:endParaRPr>
              <a:latin typeface="Arial"/>
              <a:ea typeface="Arial"/>
              <a:cs typeface="Arial"/>
              <a:sym typeface="Arial"/>
            </a:endParaRPr>
          </a:p>
          <a:p>
            <a:pPr indent="-330200" lvl="0" marL="457200" rtl="0" algn="l">
              <a:spcBef>
                <a:spcPts val="1000"/>
              </a:spcBef>
              <a:spcAft>
                <a:spcPts val="1000"/>
              </a:spcAft>
              <a:buSzPts val="1600"/>
              <a:buFont typeface="Arial"/>
              <a:buChar char="●"/>
            </a:pPr>
            <a:r>
              <a:rPr b="1" lang="en">
                <a:latin typeface="Arial"/>
                <a:ea typeface="Arial"/>
                <a:cs typeface="Arial"/>
                <a:sym typeface="Arial"/>
              </a:rPr>
              <a:t>Marketing information management: </a:t>
            </a:r>
            <a:r>
              <a:rPr lang="en">
                <a:latin typeface="Arial"/>
                <a:ea typeface="Arial"/>
                <a:cs typeface="Arial"/>
                <a:sym typeface="Arial"/>
              </a:rPr>
              <a:t>digital management of market research data.</a:t>
            </a:r>
            <a:endParaRPr>
              <a:latin typeface="Arial"/>
              <a:ea typeface="Arial"/>
              <a:cs typeface="Arial"/>
              <a:sym typeface="Arial"/>
            </a:endParaRPr>
          </a:p>
        </p:txBody>
      </p:sp>
      <p:cxnSp>
        <p:nvCxnSpPr>
          <p:cNvPr id="233" name="Google Shape;233;p44"/>
          <p:cNvCxnSpPr/>
          <p:nvPr/>
        </p:nvCxnSpPr>
        <p:spPr>
          <a:xfrm>
            <a:off x="2927250" y="1020500"/>
            <a:ext cx="32895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34" name="Google Shape;234;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5" name="Google Shape;235;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