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embeddedFontLst>
    <p:embeddedFont>
      <p:font typeface="Montserrat"/>
      <p:regular r:id="rId16"/>
      <p:bold r:id="rId17"/>
      <p:italic r:id="rId18"/>
      <p:boldItalic r:id="rId19"/>
    </p:embeddedFont>
    <p:embeddedFont>
      <p:font typeface="Montserrat Medium"/>
      <p:regular r:id="rId20"/>
      <p:bold r:id="rId21"/>
      <p:italic r:id="rId22"/>
      <p:boldItalic r:id="rId23"/>
    </p:embeddedFont>
    <p:embeddedFont>
      <p:font typeface="Montserrat ExtraBold"/>
      <p:bold r:id="rId24"/>
      <p:boldItalic r:id="rId25"/>
    </p:embeddedFont>
    <p:embeddedFont>
      <p:font typeface="Oswald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Medium-regular.fntdata"/><Relationship Id="rId22" Type="http://schemas.openxmlformats.org/officeDocument/2006/relationships/font" Target="fonts/MontserratMedium-italic.fntdata"/><Relationship Id="rId21" Type="http://schemas.openxmlformats.org/officeDocument/2006/relationships/font" Target="fonts/MontserratMedium-bold.fntdata"/><Relationship Id="rId24" Type="http://schemas.openxmlformats.org/officeDocument/2006/relationships/font" Target="fonts/MontserratExtraBold-bold.fntdata"/><Relationship Id="rId23" Type="http://schemas.openxmlformats.org/officeDocument/2006/relationships/font" Target="fonts/MontserratMedium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Oswald-regular.fntdata"/><Relationship Id="rId25" Type="http://schemas.openxmlformats.org/officeDocument/2006/relationships/font" Target="fonts/MontserratExtraBold-boldItalic.fntdata"/><Relationship Id="rId27" Type="http://schemas.openxmlformats.org/officeDocument/2006/relationships/font" Target="fonts/Oswald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Montserrat-bold.fntdata"/><Relationship Id="rId16" Type="http://schemas.openxmlformats.org/officeDocument/2006/relationships/font" Target="fonts/Montserrat-regular.fntdata"/><Relationship Id="rId19" Type="http://schemas.openxmlformats.org/officeDocument/2006/relationships/font" Target="fonts/Montserrat-boldItalic.fntdata"/><Relationship Id="rId18" Type="http://schemas.openxmlformats.org/officeDocument/2006/relationships/font" Target="fonts/Montserrat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116aa8c9ee2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116aa8c9ee2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116aa8ca21b_0_7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6" name="Google Shape;246;g116aa8ca21b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16aa8c9ee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16aa8c9ee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7f9262ee2f_0_26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7f9262ee2f_0_26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16aa8c9ee2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16aa8c9ee2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f484fd3d8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f484fd3d8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f484fd3d81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f484fd3d81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f484fd3d81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f484fd3d81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16aa8c9ee2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116aa8c9ee2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116aa8c9ee2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116aa8c9ee2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9" name="Google Shape;39;p11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14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14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14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9" name="Google Shape;49;p14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14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4"/>
          <p:cNvSpPr txBox="1"/>
          <p:nvPr>
            <p:ph hasCustomPrompt="1"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/>
          <p:nvPr>
            <p:ph hasCustomPrompt="1"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/>
          <p:nvPr>
            <p:ph hasCustomPrompt="1"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effectLst>
            <a:outerShdw blurRad="100013" rotWithShape="0" algn="bl" dir="5400000" dist="19050">
              <a:srgbClr val="76A5AF">
                <a:alpha val="88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6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17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17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17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1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18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18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18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18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18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18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3"/>
          <p:cNvSpPr txBox="1"/>
          <p:nvPr>
            <p:ph hasCustomPrompt="1"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effectLst>
            <a:outerShdw blurRad="114300" rotWithShape="0" algn="bl" dir="6360000" dist="28575">
              <a:schemeClr val="accent1">
                <a:alpha val="50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7" name="Google Shape;87;p24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8" name="Google Shape;88;p24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24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24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25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25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25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5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25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25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/>
          <p:nvPr>
            <p:ph hasCustomPrompt="1"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26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4" name="Google Shape;104;p26"/>
          <p:cNvSpPr txBox="1"/>
          <p:nvPr>
            <p:ph hasCustomPrompt="1"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26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6" name="Google Shape;106;p26"/>
          <p:cNvSpPr txBox="1"/>
          <p:nvPr>
            <p:ph hasCustomPrompt="1"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26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27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27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27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3" name="Google Shape;113;p2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27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27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27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27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27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27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27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27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28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28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28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28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28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28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28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28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29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30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1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31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2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32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3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33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33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3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35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7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29" name="Google Shape;29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3" name="Google Shape;33;p9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" name="Google Shape;34;p9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7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2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sz="28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6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effectLst>
            <a:outerShdw blurRad="142875" rotWithShape="0" algn="bl" dir="87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PRODUCT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36"/>
          <p:cNvSpPr txBox="1"/>
          <p:nvPr>
            <p:ph type="ctrTitle"/>
          </p:nvPr>
        </p:nvSpPr>
        <p:spPr>
          <a:xfrm>
            <a:off x="2941650" y="3000950"/>
            <a:ext cx="3260700" cy="464700"/>
          </a:xfrm>
          <a:prstGeom prst="rect">
            <a:avLst/>
          </a:prstGeom>
          <a:effectLst>
            <a:outerShdw blurRad="100013" rotWithShape="0" algn="bl" dir="84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MODULE 1 - LESSON 2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(MARKETING MIX)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36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61" name="Google Shape;16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36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5"/>
                </a:solidFill>
              </a:rPr>
              <a:t>©</a:t>
            </a:r>
            <a:r>
              <a:rPr lang="en" sz="1300">
                <a:solidFill>
                  <a:schemeClr val="accent5"/>
                </a:solidFill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2022. Sports Career Consulting, LLC.</a:t>
            </a:r>
            <a:endParaRPr sz="7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5"/>
          <p:cNvSpPr txBox="1"/>
          <p:nvPr>
            <p:ph idx="1" type="subTitle"/>
          </p:nvPr>
        </p:nvSpPr>
        <p:spPr>
          <a:xfrm>
            <a:off x="971900" y="1417425"/>
            <a:ext cx="2871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 quality product satisfies customer needs, serves its purpose and meets industry standards.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45"/>
          <p:cNvSpPr txBox="1"/>
          <p:nvPr>
            <p:ph idx="2" type="body"/>
          </p:nvPr>
        </p:nvSpPr>
        <p:spPr>
          <a:xfrm>
            <a:off x="4312675" y="1417425"/>
            <a:ext cx="4572000" cy="283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Does the product solve a problem?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Is the product efficient?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Does the product meet the customer’s purposes?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What is the product’s value in relation to its cost?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Is the product reliable?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Is the product durable?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Can the product be serviced?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What is the customer’s perception of the product?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45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QUALITY PRODUCTS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1" name="Google Shape;241;p45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42" name="Google Shape;242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4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Google Shape;248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4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2. 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50" name="Google Shape;250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39237" y="988362"/>
            <a:ext cx="5265526" cy="316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7"/>
          <p:cNvSpPr txBox="1"/>
          <p:nvPr>
            <p:ph type="title"/>
          </p:nvPr>
        </p:nvSpPr>
        <p:spPr>
          <a:xfrm>
            <a:off x="1411650" y="632800"/>
            <a:ext cx="63207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latin typeface="Arial"/>
                <a:ea typeface="Arial"/>
                <a:cs typeface="Arial"/>
                <a:sym typeface="Arial"/>
              </a:rPr>
              <a:t>PRODUCT</a:t>
            </a:r>
            <a:endParaRPr b="1" sz="3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37"/>
          <p:cNvSpPr txBox="1"/>
          <p:nvPr>
            <p:ph idx="1" type="body"/>
          </p:nvPr>
        </p:nvSpPr>
        <p:spPr>
          <a:xfrm>
            <a:off x="2723100" y="1627575"/>
            <a:ext cx="3697800" cy="254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 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product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is a good or service created to fulfill consumer wants or needs and can be: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Physical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Digital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Virtual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Products come in many shapes, sizes, and forms.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9" name="Google Shape;169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3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171" name="Google Shape;171;p37"/>
          <p:cNvCxnSpPr/>
          <p:nvPr/>
        </p:nvCxnSpPr>
        <p:spPr>
          <a:xfrm>
            <a:off x="3313800" y="1410100"/>
            <a:ext cx="2516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8"/>
          <p:cNvSpPr txBox="1"/>
          <p:nvPr>
            <p:ph type="title"/>
          </p:nvPr>
        </p:nvSpPr>
        <p:spPr>
          <a:xfrm>
            <a:off x="938500" y="445025"/>
            <a:ext cx="7973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Arial"/>
                <a:ea typeface="Arial"/>
                <a:cs typeface="Arial"/>
                <a:sym typeface="Arial"/>
              </a:rPr>
              <a:t>PRODUCT CATEGORIES</a:t>
            </a:r>
            <a:endParaRPr b="1" sz="3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38"/>
          <p:cNvSpPr txBox="1"/>
          <p:nvPr>
            <p:ph idx="1" type="body"/>
          </p:nvPr>
        </p:nvSpPr>
        <p:spPr>
          <a:xfrm>
            <a:off x="985950" y="1123375"/>
            <a:ext cx="7172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ontserrat ExtraBold"/>
              <a:buAutoNum type="arabicPeriod"/>
            </a:pPr>
            <a:r>
              <a:rPr b="1" lang="en" sz="2400">
                <a:latin typeface="Arial"/>
                <a:ea typeface="Arial"/>
                <a:cs typeface="Arial"/>
                <a:sym typeface="Arial"/>
              </a:rPr>
              <a:t>Consumer Products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ontserrat ExtraBold"/>
              <a:buAutoNum type="arabicPeriod"/>
            </a:pPr>
            <a:r>
              <a:rPr b="1" lang="en" sz="2400">
                <a:latin typeface="Arial"/>
                <a:ea typeface="Arial"/>
                <a:cs typeface="Arial"/>
                <a:sym typeface="Arial"/>
              </a:rPr>
              <a:t>Industrial Products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ontserrat ExtraBold"/>
              <a:buAutoNum type="arabicPeriod"/>
            </a:pPr>
            <a:r>
              <a:rPr b="1" lang="en" sz="2400">
                <a:latin typeface="Arial"/>
                <a:ea typeface="Arial"/>
                <a:cs typeface="Arial"/>
                <a:sym typeface="Arial"/>
              </a:rPr>
              <a:t>Services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b="1" sz="24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8" name="Google Shape;178;p38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79" name="Google Shape;179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/>
          <p:nvPr>
            <p:ph idx="1" type="subTitle"/>
          </p:nvPr>
        </p:nvSpPr>
        <p:spPr>
          <a:xfrm>
            <a:off x="971900" y="1417425"/>
            <a:ext cx="2871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Products are classified to aid in Marketing. Understanding a product’s characteristics help businesses make better marketing decisions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39"/>
          <p:cNvSpPr txBox="1"/>
          <p:nvPr>
            <p:ph type="title"/>
          </p:nvPr>
        </p:nvSpPr>
        <p:spPr>
          <a:xfrm>
            <a:off x="938500" y="445025"/>
            <a:ext cx="41571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Arial"/>
                <a:ea typeface="Arial"/>
                <a:cs typeface="Arial"/>
                <a:sym typeface="Arial"/>
              </a:rPr>
              <a:t>PRODUCT CLASSIFICATIONS</a:t>
            </a:r>
            <a:endParaRPr b="1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7" name="Google Shape;187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88" name="Google Shape;18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90" name="Google Shape;190;p39"/>
          <p:cNvSpPr txBox="1"/>
          <p:nvPr>
            <p:ph idx="2" type="body"/>
          </p:nvPr>
        </p:nvSpPr>
        <p:spPr>
          <a:xfrm>
            <a:off x="4754500" y="1417425"/>
            <a:ext cx="3810000" cy="26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latin typeface="Arial"/>
                <a:ea typeface="Arial"/>
                <a:cs typeface="Arial"/>
                <a:sym typeface="Arial"/>
              </a:rPr>
              <a:t>Consumer Product Classifications</a:t>
            </a:r>
            <a:endParaRPr b="1"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Convenience products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Shopping Products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Specialty Products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Unsought Products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4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97" name="Google Shape;197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6925" y="317825"/>
            <a:ext cx="7430150" cy="413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1"/>
          <p:cNvSpPr txBox="1"/>
          <p:nvPr>
            <p:ph type="title"/>
          </p:nvPr>
        </p:nvSpPr>
        <p:spPr>
          <a:xfrm>
            <a:off x="938500" y="445025"/>
            <a:ext cx="71445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Arial"/>
                <a:ea typeface="Arial"/>
                <a:cs typeface="Arial"/>
                <a:sym typeface="Arial"/>
              </a:rPr>
              <a:t>INDUSTRIAL PRODUCT CLASSIFICATIONS</a:t>
            </a:r>
            <a:endParaRPr b="1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3" name="Google Shape;203;p41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04" name="Google Shape;204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06" name="Google Shape;206;p41"/>
          <p:cNvSpPr txBox="1"/>
          <p:nvPr>
            <p:ph idx="2" type="body"/>
          </p:nvPr>
        </p:nvSpPr>
        <p:spPr>
          <a:xfrm>
            <a:off x="1026200" y="1059953"/>
            <a:ext cx="7538400" cy="37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Capital Goods: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 a product that is used make finished goods and services.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45720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Examples: machinery, transportation vehicles, buildings, tools.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Supplies &amp; Services: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 short-term goods, materials and services that are necessary for day to day business operations.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45720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Examples: office and </a:t>
            </a:r>
            <a:r>
              <a:rPr lang="en" sz="1300">
                <a:latin typeface="Arial"/>
                <a:ea typeface="Arial"/>
                <a:cs typeface="Arial"/>
                <a:sym typeface="Arial"/>
              </a:rPr>
              <a:t>clearing</a:t>
            </a:r>
            <a:r>
              <a:rPr lang="en" sz="1300">
                <a:latin typeface="Arial"/>
                <a:ea typeface="Arial"/>
                <a:cs typeface="Arial"/>
                <a:sym typeface="Arial"/>
              </a:rPr>
              <a:t> supplies, paint, maintenance services, security.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Materials: 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Raw materials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 are substances extracted from natural objects and may be used in the manufacturing process.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45720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Examples: wood, fibres used to make textiles, chemicals.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Component materials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 are products that become a part of a finished product.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" sz="1300">
                <a:latin typeface="Arial"/>
                <a:ea typeface="Arial"/>
                <a:cs typeface="Arial"/>
                <a:sym typeface="Arial"/>
              </a:rPr>
              <a:t>Examples: glass, ball bearings, tires.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42"/>
          <p:cNvSpPr txBox="1"/>
          <p:nvPr>
            <p:ph idx="1" type="subTitle"/>
          </p:nvPr>
        </p:nvSpPr>
        <p:spPr>
          <a:xfrm>
            <a:off x="1026200" y="1052450"/>
            <a:ext cx="75927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Services are processes and not physical products.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42"/>
          <p:cNvSpPr txBox="1"/>
          <p:nvPr>
            <p:ph type="title"/>
          </p:nvPr>
        </p:nvSpPr>
        <p:spPr>
          <a:xfrm>
            <a:off x="1026200" y="473850"/>
            <a:ext cx="41571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Arial"/>
                <a:ea typeface="Arial"/>
                <a:cs typeface="Arial"/>
                <a:sym typeface="Arial"/>
              </a:rPr>
              <a:t>SERVICE</a:t>
            </a:r>
            <a:r>
              <a:rPr b="1" lang="en" sz="2200">
                <a:latin typeface="Arial"/>
                <a:ea typeface="Arial"/>
                <a:cs typeface="Arial"/>
                <a:sym typeface="Arial"/>
              </a:rPr>
              <a:t> CLASSIFICATIONS</a:t>
            </a:r>
            <a:endParaRPr b="1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3" name="Google Shape;213;p4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14" name="Google Shape;21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4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16" name="Google Shape;216;p42"/>
          <p:cNvSpPr txBox="1"/>
          <p:nvPr>
            <p:ph idx="2" type="body"/>
          </p:nvPr>
        </p:nvSpPr>
        <p:spPr>
          <a:xfrm>
            <a:off x="1026200" y="1840050"/>
            <a:ext cx="7733700" cy="26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Service Characteristics: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Services are intangible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○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No physical existence and cannot be touched or held.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Services are perishable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○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Time is of the essence. Services have expiration date.</a:t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43"/>
          <p:cNvSpPr txBox="1"/>
          <p:nvPr>
            <p:ph idx="1" type="subTitle"/>
          </p:nvPr>
        </p:nvSpPr>
        <p:spPr>
          <a:xfrm>
            <a:off x="971900" y="1417425"/>
            <a:ext cx="2871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Certain businesses build an entire business model on providing a service.  Examples of service-based companies include Airbnb and Uber, which do not offer products, rather they sell services and experiences.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43"/>
          <p:cNvSpPr txBox="1"/>
          <p:nvPr>
            <p:ph idx="2" type="body"/>
          </p:nvPr>
        </p:nvSpPr>
        <p:spPr>
          <a:xfrm>
            <a:off x="5095650" y="724975"/>
            <a:ext cx="3468900" cy="33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Service for People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Healthcare, hotels, personal care, etc.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Services for Goods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Repair and maintenance, transportation, shipping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	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43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SERVICE CLASSIFICATIONS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4" name="Google Shape;224;p4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25" name="Google Shape;225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4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4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descr="A picture containing diagram&#10;&#10;Description automatically generated" id="233" name="Google Shape;233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05125" y="163275"/>
            <a:ext cx="3333750" cy="445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