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Montserrat"/>
      <p:regular r:id="rId17"/>
      <p:bold r:id="rId18"/>
      <p:italic r:id="rId19"/>
      <p:boldItalic r:id="rId20"/>
    </p:embeddedFont>
    <p:embeddedFont>
      <p:font typeface="Montserrat Medium"/>
      <p:regular r:id="rId21"/>
      <p:bold r:id="rId22"/>
      <p:italic r:id="rId23"/>
      <p:boldItalic r:id="rId24"/>
    </p:embeddedFont>
    <p:embeddedFont>
      <p:font typeface="Montserrat ExtraBold"/>
      <p:bold r:id="rId25"/>
      <p:boldItalic r:id="rId26"/>
    </p:embeddedFont>
    <p:embeddedFont>
      <p:font typeface="Oswa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22" Type="http://schemas.openxmlformats.org/officeDocument/2006/relationships/font" Target="fonts/MontserratMedium-bold.fntdata"/><Relationship Id="rId21" Type="http://schemas.openxmlformats.org/officeDocument/2006/relationships/font" Target="fonts/MontserratMedium-regular.fntdata"/><Relationship Id="rId24" Type="http://schemas.openxmlformats.org/officeDocument/2006/relationships/font" Target="fonts/MontserratMedium-boldItalic.fntdata"/><Relationship Id="rId23" Type="http://schemas.openxmlformats.org/officeDocument/2006/relationships/font" Target="fonts/MontserratMedium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ExtraBold-boldItalic.fntdata"/><Relationship Id="rId25" Type="http://schemas.openxmlformats.org/officeDocument/2006/relationships/font" Target="fonts/MontserratExtraBold-bold.fntdata"/><Relationship Id="rId28" Type="http://schemas.openxmlformats.org/officeDocument/2006/relationships/font" Target="fonts/Oswald-bold.fntdata"/><Relationship Id="rId27" Type="http://schemas.openxmlformats.org/officeDocument/2006/relationships/font" Target="fonts/Oswal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Montserrat-regular.fntdata"/><Relationship Id="rId16" Type="http://schemas.openxmlformats.org/officeDocument/2006/relationships/slide" Target="slides/slide12.xml"/><Relationship Id="rId19" Type="http://schemas.openxmlformats.org/officeDocument/2006/relationships/font" Target="fonts/Montserrat-italic.fntdata"/><Relationship Id="rId18" Type="http://schemas.openxmlformats.org/officeDocument/2006/relationships/font" Target="fonts/Montserra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16aa8c9ee2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16aa8c9ee2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3d6530f54c_1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13d6530f54c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16aa8ca21b_0_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g116aa8ca21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16aa8c9e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16aa8c9e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7f9262ee2f_0_26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7f9262ee2f_0_26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16aa8c9ee2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16aa8c9ee2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f484fd3d8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f484fd3d8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f484fd3d81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f484fd3d81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f484fd3d81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f484fd3d81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16aa8c9ee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16aa8c9ee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3d6530f54c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13d6530f54c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4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4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hasCustomPrompt="1"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/>
          <p:nvPr>
            <p:ph hasCustomPrompt="1"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/>
          <p:nvPr>
            <p:ph hasCustomPrompt="1"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rotWithShape="0" algn="bl" dir="5400000" dist="19050">
              <a:srgbClr val="76A5AF">
                <a:alpha val="8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6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7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7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8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8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rotWithShape="0" algn="bl" dir="6360000" dist="28575">
              <a:schemeClr val="accent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4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5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25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hasCustomPrompt="1"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hasCustomPrompt="1"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6"/>
          <p:cNvSpPr txBox="1"/>
          <p:nvPr>
            <p:ph hasCustomPrompt="1"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27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7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2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27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7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27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27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7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8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8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8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28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3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8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6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effectLst>
            <a:outerShdw blurRad="142875" rotWithShape="0" algn="bl" dir="87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PROMOTION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6"/>
          <p:cNvSpPr txBox="1"/>
          <p:nvPr>
            <p:ph type="ctrTitle"/>
          </p:nvPr>
        </p:nvSpPr>
        <p:spPr>
          <a:xfrm>
            <a:off x="2941650" y="3000950"/>
            <a:ext cx="3260700" cy="464700"/>
          </a:xfrm>
          <a:prstGeom prst="rect">
            <a:avLst/>
          </a:prstGeom>
          <a:effectLst>
            <a:outerShdw blurRad="100013" rotWithShape="0" algn="bl" dir="84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1 - LESSON 2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(MARKETING MIX)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36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61" name="Google Shape;16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6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2022.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5"/>
          <p:cNvSpPr txBox="1"/>
          <p:nvPr>
            <p:ph idx="1" type="subTitle"/>
          </p:nvPr>
        </p:nvSpPr>
        <p:spPr>
          <a:xfrm>
            <a:off x="938500" y="1294350"/>
            <a:ext cx="6581400" cy="255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Personal selling</a:t>
            </a: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entail</a:t>
            </a: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 any person-to-person communication where the seller has an opportunity to influence the consumer’s buying decisions.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personal selling</a:t>
            </a: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process is two-way communication between a sales professional representing an organization and a prospective customer.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45"/>
          <p:cNvSpPr txBox="1"/>
          <p:nvPr>
            <p:ph type="title"/>
          </p:nvPr>
        </p:nvSpPr>
        <p:spPr>
          <a:xfrm>
            <a:off x="938500" y="445025"/>
            <a:ext cx="45720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Arial"/>
                <a:ea typeface="Arial"/>
                <a:cs typeface="Arial"/>
                <a:sym typeface="Arial"/>
              </a:rPr>
              <a:t>PERSONAL SELLING</a:t>
            </a:r>
            <a:endParaRPr b="1" sz="2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2" name="Google Shape;242;p4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43" name="Google Shape;24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6"/>
          <p:cNvSpPr txBox="1"/>
          <p:nvPr>
            <p:ph idx="1" type="subTitle"/>
          </p:nvPr>
        </p:nvSpPr>
        <p:spPr>
          <a:xfrm>
            <a:off x="938500" y="1790550"/>
            <a:ext cx="6581400" cy="185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Sports</a:t>
            </a: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Sponsorship and product or brand endorsement are popular ways for brands to reach consumers.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Entertainment: </a:t>
            </a: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Product placement and promotional tie-ins are surging in popularity.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Influencer marketing over social media - </a:t>
            </a: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promoted posts and tweets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46"/>
          <p:cNvSpPr txBox="1"/>
          <p:nvPr>
            <p:ph type="title"/>
          </p:nvPr>
        </p:nvSpPr>
        <p:spPr>
          <a:xfrm>
            <a:off x="938500" y="445025"/>
            <a:ext cx="74754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SPORTS ENTERTAINMENT &amp; INFLUENCER MARKETING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1" name="Google Shape;251;p4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52" name="Google Shape;252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4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2.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60" name="Google Shape;260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7"/>
          <p:cNvSpPr txBox="1"/>
          <p:nvPr>
            <p:ph type="title"/>
          </p:nvPr>
        </p:nvSpPr>
        <p:spPr>
          <a:xfrm>
            <a:off x="1411650" y="632800"/>
            <a:ext cx="63207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Arial"/>
                <a:ea typeface="Arial"/>
                <a:cs typeface="Arial"/>
                <a:sym typeface="Arial"/>
              </a:rPr>
              <a:t>PROMOTION</a:t>
            </a:r>
            <a:endParaRPr b="1"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7"/>
          <p:cNvSpPr txBox="1"/>
          <p:nvPr>
            <p:ph idx="1" type="body"/>
          </p:nvPr>
        </p:nvSpPr>
        <p:spPr>
          <a:xfrm>
            <a:off x="1181700" y="1627575"/>
            <a:ext cx="6780600" cy="254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Promotion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is any form of communication used to inform, persuade, or remind people about a company’s products or services.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Creates and maintains a relationship with the consumer.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Generates sales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Creates and maintains brand image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171" name="Google Shape;171;p37"/>
          <p:cNvCxnSpPr/>
          <p:nvPr/>
        </p:nvCxnSpPr>
        <p:spPr>
          <a:xfrm>
            <a:off x="3313800" y="1410100"/>
            <a:ext cx="2516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8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Arial"/>
                <a:ea typeface="Arial"/>
                <a:cs typeface="Arial"/>
                <a:sym typeface="Arial"/>
              </a:rPr>
              <a:t>PROMOTION MIX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8"/>
          <p:cNvSpPr txBox="1"/>
          <p:nvPr>
            <p:ph idx="1" type="body"/>
          </p:nvPr>
        </p:nvSpPr>
        <p:spPr>
          <a:xfrm>
            <a:off x="985950" y="112337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lang="en" sz="2400">
                <a:latin typeface="Arial"/>
                <a:ea typeface="Arial"/>
                <a:cs typeface="Arial"/>
                <a:sym typeface="Arial"/>
              </a:rPr>
              <a:t>promotion</a:t>
            </a:r>
            <a:r>
              <a:rPr lang="en" sz="2400">
                <a:latin typeface="Arial"/>
                <a:ea typeface="Arial"/>
                <a:cs typeface="Arial"/>
                <a:sym typeface="Arial"/>
              </a:rPr>
              <a:t> mix consists of: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16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Advertising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Sales promotion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Publicity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Direct marketing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Personal selling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Sponsorship, trade shows, etc.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3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9" name="Google Shape;17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/>
          <p:nvPr>
            <p:ph idx="1" type="subTitle"/>
          </p:nvPr>
        </p:nvSpPr>
        <p:spPr>
          <a:xfrm>
            <a:off x="938500" y="1087125"/>
            <a:ext cx="7294200" cy="23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Why is promotion important?</a:t>
            </a:r>
            <a:endParaRPr b="1"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Consumers will not purchase a product if they don’t know it exists!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20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Factors that influence the promotion mix:</a:t>
            </a:r>
            <a:endParaRPr b="1"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Budget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State of product life cycle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Target market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Competition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Distribution channels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39"/>
          <p:cNvSpPr txBox="1"/>
          <p:nvPr>
            <p:ph type="title"/>
          </p:nvPr>
        </p:nvSpPr>
        <p:spPr>
          <a:xfrm>
            <a:off x="938500" y="445025"/>
            <a:ext cx="6258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Arial"/>
                <a:ea typeface="Arial"/>
                <a:cs typeface="Arial"/>
                <a:sym typeface="Arial"/>
              </a:rPr>
              <a:t>PROMOTION MIX</a:t>
            </a:r>
            <a:endParaRPr b="1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7" name="Google Shape;187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88" name="Google Shape;18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4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6" name="Google Shape;196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25087" y="217300"/>
            <a:ext cx="4493825" cy="449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1"/>
          <p:cNvSpPr txBox="1"/>
          <p:nvPr>
            <p:ph type="title"/>
          </p:nvPr>
        </p:nvSpPr>
        <p:spPr>
          <a:xfrm>
            <a:off x="938500" y="445025"/>
            <a:ext cx="71445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latin typeface="Arial"/>
                <a:ea typeface="Arial"/>
                <a:cs typeface="Arial"/>
                <a:sym typeface="Arial"/>
              </a:rPr>
              <a:t>ADVERTISING</a:t>
            </a:r>
            <a:endParaRPr b="1" sz="27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2" name="Google Shape;202;p4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03" name="Google Shape;20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5" name="Google Shape;205;p41"/>
          <p:cNvSpPr txBox="1"/>
          <p:nvPr>
            <p:ph idx="2" type="body"/>
          </p:nvPr>
        </p:nvSpPr>
        <p:spPr>
          <a:xfrm>
            <a:off x="938500" y="1242500"/>
            <a:ext cx="6927900" cy="37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2000">
                <a:latin typeface="Arial"/>
                <a:ea typeface="Arial"/>
                <a:cs typeface="Arial"/>
                <a:sym typeface="Arial"/>
              </a:rPr>
              <a:t>Advertising</a:t>
            </a:r>
            <a:r>
              <a:rPr lang="en" sz="2000">
                <a:latin typeface="Arial"/>
                <a:ea typeface="Arial"/>
                <a:cs typeface="Arial"/>
                <a:sym typeface="Arial"/>
              </a:rPr>
              <a:t> is any paid, non-personal form of communication by an identified company promoting goods and services. 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2"/>
          <p:cNvSpPr txBox="1"/>
          <p:nvPr>
            <p:ph idx="1" type="subTitle"/>
          </p:nvPr>
        </p:nvSpPr>
        <p:spPr>
          <a:xfrm>
            <a:off x="1026200" y="1052450"/>
            <a:ext cx="48408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Sales promotion 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involves activities or communications that encourage consumers to purchase products or services.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42"/>
          <p:cNvSpPr txBox="1"/>
          <p:nvPr>
            <p:ph type="title"/>
          </p:nvPr>
        </p:nvSpPr>
        <p:spPr>
          <a:xfrm>
            <a:off x="1026200" y="473850"/>
            <a:ext cx="41571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Arial"/>
                <a:ea typeface="Arial"/>
                <a:cs typeface="Arial"/>
                <a:sym typeface="Arial"/>
              </a:rPr>
              <a:t>SALES PROMOTION</a:t>
            </a:r>
            <a:endParaRPr b="1" sz="2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p4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13" name="Google Shape;21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15" name="Google Shape;215;p42"/>
          <p:cNvSpPr txBox="1"/>
          <p:nvPr>
            <p:ph idx="2" type="body"/>
          </p:nvPr>
        </p:nvSpPr>
        <p:spPr>
          <a:xfrm>
            <a:off x="1026200" y="2068650"/>
            <a:ext cx="7733700" cy="26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Forms of Sales Promotion: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Limited or Special Editions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Free shipping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Contests and sweepstakes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Sampling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Point of purchase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Discounts and couponing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Rebates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6" name="Google Shape;216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7150" y="980375"/>
            <a:ext cx="3182750" cy="318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3"/>
          <p:cNvSpPr txBox="1"/>
          <p:nvPr>
            <p:ph idx="1" type="subTitle"/>
          </p:nvPr>
        </p:nvSpPr>
        <p:spPr>
          <a:xfrm>
            <a:off x="971900" y="1156675"/>
            <a:ext cx="6355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Publicity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is public information about a company/team, good, or service appearing in the mass media as a news item at no cost to the organization.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200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Examples: </a:t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News articles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Tweets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Unpaid blog/social media posts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43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PUBLICITY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p4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24" name="Google Shape;22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4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4"/>
          <p:cNvSpPr txBox="1"/>
          <p:nvPr>
            <p:ph idx="1" type="subTitle"/>
          </p:nvPr>
        </p:nvSpPr>
        <p:spPr>
          <a:xfrm>
            <a:off x="971900" y="1156675"/>
            <a:ext cx="4060800" cy="325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Direct marketing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is a form of promotion where an organization, individual, or business communicates key information about products and services directly to a target consumer.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200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Example: 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Stores or brands sending text messages to customers.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44"/>
          <p:cNvSpPr txBox="1"/>
          <p:nvPr>
            <p:ph type="title"/>
          </p:nvPr>
        </p:nvSpPr>
        <p:spPr>
          <a:xfrm>
            <a:off x="938500" y="445025"/>
            <a:ext cx="45201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DIRECT MARKETING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2" name="Google Shape;232;p4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33" name="Google Shape;233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35" name="Google Shape;235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8600" y="909638"/>
            <a:ext cx="3324225" cy="332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