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X6SJVHZoY7iJRvNQh2bA8ylgh1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80" d="100"/>
          <a:sy n="80" d="100"/>
        </p:scale>
        <p:origin x="824" y="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p1"/>
          <p:cNvGrpSpPr/>
          <p:nvPr/>
        </p:nvGrpSpPr>
        <p:grpSpPr>
          <a:xfrm>
            <a:off x="862405" y="831196"/>
            <a:ext cx="16249515" cy="7892654"/>
            <a:chOff x="0" y="95250"/>
            <a:chExt cx="21666020" cy="10523539"/>
          </a:xfrm>
        </p:grpSpPr>
        <p:sp>
          <p:nvSpPr>
            <p:cNvPr id="86" name="Google Shape;86;p1"/>
            <p:cNvSpPr txBox="1"/>
            <p:nvPr/>
          </p:nvSpPr>
          <p:spPr>
            <a:xfrm>
              <a:off x="0" y="95250"/>
              <a:ext cx="21666020" cy="77711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300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348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THE 10 MOST TRUSTED BRANDS (2022)</a:t>
              </a:r>
              <a:endParaRPr/>
            </a:p>
          </p:txBody>
        </p:sp>
        <p:sp>
          <p:nvSpPr>
            <p:cNvPr id="87" name="Google Shape;87;p1"/>
            <p:cNvSpPr txBox="1"/>
            <p:nvPr/>
          </p:nvSpPr>
          <p:spPr>
            <a:xfrm>
              <a:off x="0" y="9020065"/>
              <a:ext cx="21666020" cy="15987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2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ACCORDING TO MORNING CONSULT BRAND INTELLIGENCE, A BRAND AND MARKET RESEARCH FIRM</a:t>
              </a:r>
              <a:endParaRPr/>
            </a:p>
          </p:txBody>
        </p:sp>
      </p:grp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10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9" name="Google Shape;229;p10"/>
          <p:cNvGrpSpPr/>
          <p:nvPr/>
        </p:nvGrpSpPr>
        <p:grpSpPr>
          <a:xfrm>
            <a:off x="1970860" y="2024166"/>
            <a:ext cx="14346280" cy="5284248"/>
            <a:chOff x="0" y="95250"/>
            <a:chExt cx="19128374" cy="7045664"/>
          </a:xfrm>
        </p:grpSpPr>
        <p:sp>
          <p:nvSpPr>
            <p:cNvPr id="230" name="Google Shape;230;p10"/>
            <p:cNvSpPr txBox="1"/>
            <p:nvPr/>
          </p:nvSpPr>
          <p:spPr>
            <a:xfrm>
              <a:off x="0" y="95250"/>
              <a:ext cx="19128374" cy="28022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300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348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SOURCE</a:t>
              </a:r>
              <a:endParaRPr/>
            </a:p>
          </p:txBody>
        </p:sp>
        <p:sp>
          <p:nvSpPr>
            <p:cNvPr id="231" name="Google Shape;231;p10"/>
            <p:cNvSpPr txBox="1"/>
            <p:nvPr/>
          </p:nvSpPr>
          <p:spPr>
            <a:xfrm>
              <a:off x="0" y="4051154"/>
              <a:ext cx="19128374" cy="30897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2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TO VIEW INDUSTRY SPECIFIC RANKINGS VISIT:</a:t>
              </a:r>
              <a:endParaRPr/>
            </a:p>
            <a:p>
              <a:pPr marL="0" marR="0" lvl="0" indent="0" algn="ctr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402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2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HTTPS://MORNINGCONSULT.COM/MOST-TRUSTED-BRANDS-2022/</a:t>
              </a:r>
              <a:endParaRPr/>
            </a:p>
          </p:txBody>
        </p:sp>
      </p:grpSp>
      <p:pic>
        <p:nvPicPr>
          <p:cNvPr id="232" name="Google Shape;23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10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2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" name="Google Shape;95;p2"/>
          <p:cNvGrpSpPr/>
          <p:nvPr/>
        </p:nvGrpSpPr>
        <p:grpSpPr>
          <a:xfrm>
            <a:off x="2022600" y="1276267"/>
            <a:ext cx="14242800" cy="7333516"/>
            <a:chOff x="0" y="95250"/>
            <a:chExt cx="18990401" cy="9778021"/>
          </a:xfrm>
        </p:grpSpPr>
        <p:sp>
          <p:nvSpPr>
            <p:cNvPr id="96" name="Google Shape;96;p2"/>
            <p:cNvSpPr txBox="1"/>
            <p:nvPr/>
          </p:nvSpPr>
          <p:spPr>
            <a:xfrm>
              <a:off x="0" y="95250"/>
              <a:ext cx="18990401" cy="77711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300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348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TOP 10 TRUSTED BRANDS</a:t>
              </a:r>
              <a:endParaRPr/>
            </a:p>
          </p:txBody>
        </p:sp>
        <p:sp>
          <p:nvSpPr>
            <p:cNvPr id="97" name="Google Shape;97;p2"/>
            <p:cNvSpPr txBox="1"/>
            <p:nvPr/>
          </p:nvSpPr>
          <p:spPr>
            <a:xfrm>
              <a:off x="0" y="9020065"/>
              <a:ext cx="18990401" cy="8532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2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WHICH BRANDS DO CONSUMERS TRUST MOST? </a:t>
              </a:r>
              <a:endParaRPr/>
            </a:p>
          </p:txBody>
        </p:sp>
      </p:grpSp>
      <p:pic>
        <p:nvPicPr>
          <p:cNvPr id="98" name="Google Shape;98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3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" name="Google Shape;105;p3"/>
          <p:cNvGrpSpPr/>
          <p:nvPr/>
        </p:nvGrpSpPr>
        <p:grpSpPr>
          <a:xfrm>
            <a:off x="1243450" y="-1562183"/>
            <a:ext cx="15936301" cy="9279859"/>
            <a:chOff x="-1257297" y="95250"/>
            <a:chExt cx="21248400" cy="12373145"/>
          </a:xfrm>
        </p:grpSpPr>
        <p:sp>
          <p:nvSpPr>
            <p:cNvPr id="106" name="Google Shape;106;p3"/>
            <p:cNvSpPr txBox="1"/>
            <p:nvPr/>
          </p:nvSpPr>
          <p:spPr>
            <a:xfrm>
              <a:off x="0" y="95250"/>
              <a:ext cx="19129994" cy="3331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971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3"/>
            <p:cNvSpPr txBox="1"/>
            <p:nvPr/>
          </p:nvSpPr>
          <p:spPr>
            <a:xfrm>
              <a:off x="-1257297" y="4797095"/>
              <a:ext cx="21248400" cy="767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299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206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REVIEW THE RANKINGS OF THE TOP 10 BRANDS WITH THE HIGHEST LEVELS OF CONSUMER TRUST.  </a:t>
              </a:r>
              <a:endParaRPr/>
            </a:p>
            <a:p>
              <a:pPr marL="0" marR="0" lvl="0" indent="0" algn="ctr" rtl="0">
                <a:lnSpc>
                  <a:spcPct val="10299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206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299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206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WHY WOULD THIS RESEARCH BE CONDUCTED? WHO MIGHT BENEFIT FROM THE DATA PRESENTED IN THE FINDINGS OF THIS STUDY? </a:t>
              </a:r>
              <a:endParaRPr/>
            </a:p>
          </p:txBody>
        </p:sp>
      </p:grpSp>
      <p:pic>
        <p:nvPicPr>
          <p:cNvPr id="108" name="Google Shape;108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4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5" name="Google Shape;115;p4"/>
          <p:cNvGrpSpPr/>
          <p:nvPr/>
        </p:nvGrpSpPr>
        <p:grpSpPr>
          <a:xfrm>
            <a:off x="592818" y="1536462"/>
            <a:ext cx="8062144" cy="2888130"/>
            <a:chOff x="0" y="0"/>
            <a:chExt cx="5722620" cy="2050034"/>
          </a:xfrm>
        </p:grpSpPr>
        <p:sp>
          <p:nvSpPr>
            <p:cNvPr id="116" name="Google Shape;116;p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" name="Google Shape;118;p4"/>
          <p:cNvSpPr/>
          <p:nvPr/>
        </p:nvSpPr>
        <p:spPr>
          <a:xfrm>
            <a:off x="850402" y="1743206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" name="Google Shape;119;p4"/>
          <p:cNvGrpSpPr/>
          <p:nvPr/>
        </p:nvGrpSpPr>
        <p:grpSpPr>
          <a:xfrm>
            <a:off x="592818" y="5416340"/>
            <a:ext cx="8062144" cy="2888130"/>
            <a:chOff x="0" y="0"/>
            <a:chExt cx="5722620" cy="2050034"/>
          </a:xfrm>
        </p:grpSpPr>
        <p:sp>
          <p:nvSpPr>
            <p:cNvPr id="120" name="Google Shape;120;p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" name="Google Shape;122;p4"/>
          <p:cNvSpPr/>
          <p:nvPr/>
        </p:nvSpPr>
        <p:spPr>
          <a:xfrm>
            <a:off x="850402" y="5623084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" name="Google Shape;123;p4"/>
          <p:cNvGrpSpPr/>
          <p:nvPr/>
        </p:nvGrpSpPr>
        <p:grpSpPr>
          <a:xfrm>
            <a:off x="9764061" y="1536462"/>
            <a:ext cx="8062144" cy="2888130"/>
            <a:chOff x="0" y="0"/>
            <a:chExt cx="5722620" cy="2050034"/>
          </a:xfrm>
        </p:grpSpPr>
        <p:sp>
          <p:nvSpPr>
            <p:cNvPr id="124" name="Google Shape;124;p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" name="Google Shape;126;p4"/>
          <p:cNvSpPr/>
          <p:nvPr/>
        </p:nvSpPr>
        <p:spPr>
          <a:xfrm>
            <a:off x="10021645" y="1743206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7" name="Google Shape;127;p4"/>
          <p:cNvGrpSpPr/>
          <p:nvPr/>
        </p:nvGrpSpPr>
        <p:grpSpPr>
          <a:xfrm>
            <a:off x="9764061" y="5416340"/>
            <a:ext cx="8062144" cy="2888130"/>
            <a:chOff x="0" y="0"/>
            <a:chExt cx="5722620" cy="2050034"/>
          </a:xfrm>
        </p:grpSpPr>
        <p:sp>
          <p:nvSpPr>
            <p:cNvPr id="128" name="Google Shape;128;p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" name="Google Shape;130;p4"/>
          <p:cNvSpPr/>
          <p:nvPr/>
        </p:nvSpPr>
        <p:spPr>
          <a:xfrm>
            <a:off x="10021645" y="5623084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1" name="Google Shape;131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4"/>
          <p:cNvPicPr preferRelativeResize="0"/>
          <p:nvPr/>
        </p:nvPicPr>
        <p:blipFill rotWithShape="1">
          <a:blip r:embed="rId5">
            <a:alphaModFix/>
          </a:blip>
          <a:srcRect t="34783" b="35024"/>
          <a:stretch/>
        </p:blipFill>
        <p:spPr>
          <a:xfrm>
            <a:off x="3469879" y="2244031"/>
            <a:ext cx="4504908" cy="1360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963347" y="2005258"/>
            <a:ext cx="3225697" cy="1950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968678" y="5623084"/>
            <a:ext cx="2884600" cy="2307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3685577" y="5684976"/>
            <a:ext cx="1781236" cy="218333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4"/>
          <p:cNvSpPr txBox="1"/>
          <p:nvPr/>
        </p:nvSpPr>
        <p:spPr>
          <a:xfrm>
            <a:off x="1171964" y="2405956"/>
            <a:ext cx="1674259" cy="1164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37" name="Google Shape;137;p4"/>
          <p:cNvSpPr txBox="1"/>
          <p:nvPr/>
        </p:nvSpPr>
        <p:spPr>
          <a:xfrm>
            <a:off x="1127316" y="6287542"/>
            <a:ext cx="1763554" cy="116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138" name="Google Shape;138;p4"/>
          <p:cNvSpPr txBox="1"/>
          <p:nvPr/>
        </p:nvSpPr>
        <p:spPr>
          <a:xfrm>
            <a:off x="10343207" y="2407664"/>
            <a:ext cx="1674259" cy="116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139" name="Google Shape;139;p4"/>
          <p:cNvSpPr txBox="1"/>
          <p:nvPr/>
        </p:nvSpPr>
        <p:spPr>
          <a:xfrm>
            <a:off x="10308466" y="6360978"/>
            <a:ext cx="1743741" cy="116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140" name="Google Shape;140;p4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5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6" name="Google Shape;146;p5"/>
          <p:cNvGrpSpPr/>
          <p:nvPr/>
        </p:nvGrpSpPr>
        <p:grpSpPr>
          <a:xfrm>
            <a:off x="592818" y="1536462"/>
            <a:ext cx="8062144" cy="2888130"/>
            <a:chOff x="0" y="0"/>
            <a:chExt cx="5722620" cy="2050034"/>
          </a:xfrm>
        </p:grpSpPr>
        <p:sp>
          <p:nvSpPr>
            <p:cNvPr id="147" name="Google Shape;147;p5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9" name="Google Shape;149;p5"/>
          <p:cNvSpPr/>
          <p:nvPr/>
        </p:nvSpPr>
        <p:spPr>
          <a:xfrm>
            <a:off x="850402" y="1743206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0" name="Google Shape;150;p5"/>
          <p:cNvGrpSpPr/>
          <p:nvPr/>
        </p:nvGrpSpPr>
        <p:grpSpPr>
          <a:xfrm>
            <a:off x="592818" y="5416340"/>
            <a:ext cx="8062144" cy="2888130"/>
            <a:chOff x="0" y="0"/>
            <a:chExt cx="5722620" cy="2050034"/>
          </a:xfrm>
        </p:grpSpPr>
        <p:sp>
          <p:nvSpPr>
            <p:cNvPr id="151" name="Google Shape;151;p5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3" name="Google Shape;153;p5"/>
          <p:cNvSpPr/>
          <p:nvPr/>
        </p:nvSpPr>
        <p:spPr>
          <a:xfrm>
            <a:off x="850402" y="5623084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4" name="Google Shape;154;p5"/>
          <p:cNvGrpSpPr/>
          <p:nvPr/>
        </p:nvGrpSpPr>
        <p:grpSpPr>
          <a:xfrm>
            <a:off x="9764061" y="1536462"/>
            <a:ext cx="8062144" cy="2888130"/>
            <a:chOff x="0" y="0"/>
            <a:chExt cx="5722620" cy="2050034"/>
          </a:xfrm>
        </p:grpSpPr>
        <p:sp>
          <p:nvSpPr>
            <p:cNvPr id="155" name="Google Shape;155;p5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7" name="Google Shape;157;p5"/>
          <p:cNvSpPr/>
          <p:nvPr/>
        </p:nvSpPr>
        <p:spPr>
          <a:xfrm>
            <a:off x="10021645" y="1743206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8" name="Google Shape;158;p5"/>
          <p:cNvGrpSpPr/>
          <p:nvPr/>
        </p:nvGrpSpPr>
        <p:grpSpPr>
          <a:xfrm>
            <a:off x="9764061" y="5416340"/>
            <a:ext cx="8062144" cy="2888130"/>
            <a:chOff x="0" y="0"/>
            <a:chExt cx="5722620" cy="2050034"/>
          </a:xfrm>
        </p:grpSpPr>
        <p:sp>
          <p:nvSpPr>
            <p:cNvPr id="159" name="Google Shape;159;p5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1" name="Google Shape;161;p5"/>
          <p:cNvSpPr/>
          <p:nvPr/>
        </p:nvSpPr>
        <p:spPr>
          <a:xfrm>
            <a:off x="10021645" y="5623084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2" name="Google Shape;16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37756" y="2083454"/>
            <a:ext cx="3680300" cy="1794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810947" y="2346275"/>
            <a:ext cx="4047997" cy="1121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637756" y="6213526"/>
            <a:ext cx="3558779" cy="1146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5"/>
          <p:cNvPicPr preferRelativeResize="0"/>
          <p:nvPr/>
        </p:nvPicPr>
        <p:blipFill rotWithShape="1">
          <a:blip r:embed="rId8">
            <a:alphaModFix/>
          </a:blip>
          <a:srcRect l="7403" t="13824" r="3857" b="16771"/>
          <a:stretch/>
        </p:blipFill>
        <p:spPr>
          <a:xfrm>
            <a:off x="12623250" y="5604527"/>
            <a:ext cx="3023705" cy="236488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5"/>
          <p:cNvSpPr txBox="1"/>
          <p:nvPr/>
        </p:nvSpPr>
        <p:spPr>
          <a:xfrm>
            <a:off x="1171964" y="2405956"/>
            <a:ext cx="1674259" cy="1164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168" name="Google Shape;168;p5"/>
          <p:cNvSpPr txBox="1"/>
          <p:nvPr/>
        </p:nvSpPr>
        <p:spPr>
          <a:xfrm>
            <a:off x="1127316" y="6287542"/>
            <a:ext cx="1763554" cy="116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/>
          </a:p>
        </p:txBody>
      </p:sp>
      <p:sp>
        <p:nvSpPr>
          <p:cNvPr id="169" name="Google Shape;169;p5"/>
          <p:cNvSpPr txBox="1"/>
          <p:nvPr/>
        </p:nvSpPr>
        <p:spPr>
          <a:xfrm>
            <a:off x="10343207" y="2407664"/>
            <a:ext cx="1674259" cy="116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/>
          </a:p>
        </p:txBody>
      </p:sp>
      <p:sp>
        <p:nvSpPr>
          <p:cNvPr id="170" name="Google Shape;170;p5"/>
          <p:cNvSpPr txBox="1"/>
          <p:nvPr/>
        </p:nvSpPr>
        <p:spPr>
          <a:xfrm>
            <a:off x="10308466" y="6360978"/>
            <a:ext cx="1743741" cy="116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/>
          </a:p>
        </p:txBody>
      </p:sp>
      <p:sp>
        <p:nvSpPr>
          <p:cNvPr id="171" name="Google Shape;171;p5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6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7" name="Google Shape;177;p6"/>
          <p:cNvGrpSpPr/>
          <p:nvPr/>
        </p:nvGrpSpPr>
        <p:grpSpPr>
          <a:xfrm>
            <a:off x="592818" y="1536462"/>
            <a:ext cx="8062144" cy="2888130"/>
            <a:chOff x="0" y="0"/>
            <a:chExt cx="5722620" cy="2050034"/>
          </a:xfrm>
        </p:grpSpPr>
        <p:sp>
          <p:nvSpPr>
            <p:cNvPr id="178" name="Google Shape;178;p6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6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0" name="Google Shape;180;p6"/>
          <p:cNvSpPr/>
          <p:nvPr/>
        </p:nvSpPr>
        <p:spPr>
          <a:xfrm>
            <a:off x="850402" y="1743206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1" name="Google Shape;181;p6"/>
          <p:cNvGrpSpPr/>
          <p:nvPr/>
        </p:nvGrpSpPr>
        <p:grpSpPr>
          <a:xfrm>
            <a:off x="592818" y="5416340"/>
            <a:ext cx="8062144" cy="2888130"/>
            <a:chOff x="0" y="0"/>
            <a:chExt cx="5722620" cy="2050034"/>
          </a:xfrm>
        </p:grpSpPr>
        <p:sp>
          <p:nvSpPr>
            <p:cNvPr id="182" name="Google Shape;182;p6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l="l" t="t" r="r" b="b"/>
              <a:pathLst>
                <a:path w="5645785" h="1913890" extrusionOk="0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6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l="l" t="t" r="r" b="b"/>
              <a:pathLst>
                <a:path w="5645912" h="1913890" extrusionOk="0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" name="Google Shape;184;p6"/>
          <p:cNvSpPr/>
          <p:nvPr/>
        </p:nvSpPr>
        <p:spPr>
          <a:xfrm>
            <a:off x="850402" y="5623084"/>
            <a:ext cx="2317383" cy="2327770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4F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5" name="Google Shape;185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65932" y="5717725"/>
            <a:ext cx="2140273" cy="2138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60821" y="2314548"/>
            <a:ext cx="4677973" cy="1185087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6"/>
          <p:cNvSpPr txBox="1"/>
          <p:nvPr/>
        </p:nvSpPr>
        <p:spPr>
          <a:xfrm>
            <a:off x="1171964" y="2405956"/>
            <a:ext cx="1674259" cy="1164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/>
          </a:p>
        </p:txBody>
      </p:sp>
      <p:sp>
        <p:nvSpPr>
          <p:cNvPr id="189" name="Google Shape;189;p6"/>
          <p:cNvSpPr txBox="1"/>
          <p:nvPr/>
        </p:nvSpPr>
        <p:spPr>
          <a:xfrm>
            <a:off x="1127316" y="6287542"/>
            <a:ext cx="1763554" cy="116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23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/>
          </a:p>
        </p:txBody>
      </p:sp>
      <p:sp>
        <p:nvSpPr>
          <p:cNvPr id="190" name="Google Shape;190;p6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  <p:grpSp>
        <p:nvGrpSpPr>
          <p:cNvPr id="191" name="Google Shape;191;p6"/>
          <p:cNvGrpSpPr/>
          <p:nvPr/>
        </p:nvGrpSpPr>
        <p:grpSpPr>
          <a:xfrm>
            <a:off x="9645562" y="-2310577"/>
            <a:ext cx="8261066" cy="10653647"/>
            <a:chOff x="0" y="95250"/>
            <a:chExt cx="11014755" cy="14204863"/>
          </a:xfrm>
        </p:grpSpPr>
        <p:sp>
          <p:nvSpPr>
            <p:cNvPr id="192" name="Google Shape;192;p6"/>
            <p:cNvSpPr txBox="1"/>
            <p:nvPr/>
          </p:nvSpPr>
          <p:spPr>
            <a:xfrm>
              <a:off x="0" y="95250"/>
              <a:ext cx="11014755" cy="3331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971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6"/>
            <p:cNvSpPr txBox="1"/>
            <p:nvPr/>
          </p:nvSpPr>
          <p:spPr>
            <a:xfrm>
              <a:off x="0" y="4778034"/>
              <a:ext cx="11014755" cy="95220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MOST TRUSTED BRANDS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OF 2022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199" b="0" i="0" u="none" strike="noStrike" cap="none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1) BAND-AID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2) LYSOL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3) CLOROX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4) UPS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5) CVS PHARMACY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6) VISA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7) CHEERIOS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8) WEATHER CHANNEL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9) COLGATE</a:t>
              </a:r>
              <a:endParaRPr/>
            </a:p>
            <a:p>
              <a:pPr marL="0" marR="0" lvl="0" indent="0" algn="l" rtl="0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10) HOME DEPOT 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7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9" name="Google Shape;199;p7"/>
          <p:cNvGrpSpPr/>
          <p:nvPr/>
        </p:nvGrpSpPr>
        <p:grpSpPr>
          <a:xfrm>
            <a:off x="2913020" y="3173541"/>
            <a:ext cx="12461961" cy="3606832"/>
            <a:chOff x="0" y="95250"/>
            <a:chExt cx="16615947" cy="4809110"/>
          </a:xfrm>
        </p:grpSpPr>
        <p:sp>
          <p:nvSpPr>
            <p:cNvPr id="200" name="Google Shape;200;p7"/>
            <p:cNvSpPr txBox="1"/>
            <p:nvPr/>
          </p:nvSpPr>
          <p:spPr>
            <a:xfrm>
              <a:off x="0" y="95250"/>
              <a:ext cx="16615947" cy="28022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300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348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DISCUSSION</a:t>
              </a:r>
              <a:endParaRPr/>
            </a:p>
          </p:txBody>
        </p:sp>
        <p:sp>
          <p:nvSpPr>
            <p:cNvPr id="201" name="Google Shape;201;p7"/>
            <p:cNvSpPr txBox="1"/>
            <p:nvPr/>
          </p:nvSpPr>
          <p:spPr>
            <a:xfrm>
              <a:off x="0" y="4051154"/>
              <a:ext cx="16615947" cy="8532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2" b="0" i="0" u="none" strike="noStrike" cap="none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MOST TRUSTED BRANDS (2022)</a:t>
              </a:r>
              <a:endParaRPr/>
            </a:p>
          </p:txBody>
        </p:sp>
      </p:grpSp>
      <p:pic>
        <p:nvPicPr>
          <p:cNvPr id="202" name="Google Shape;202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7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8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9" name="Google Shape;209;p8"/>
          <p:cNvGrpSpPr/>
          <p:nvPr/>
        </p:nvGrpSpPr>
        <p:grpSpPr>
          <a:xfrm>
            <a:off x="862405" y="-1824860"/>
            <a:ext cx="16927799" cy="10822506"/>
            <a:chOff x="0" y="95250"/>
            <a:chExt cx="22570399" cy="14430007"/>
          </a:xfrm>
        </p:grpSpPr>
        <p:sp>
          <p:nvSpPr>
            <p:cNvPr id="210" name="Google Shape;210;p8"/>
            <p:cNvSpPr txBox="1"/>
            <p:nvPr/>
          </p:nvSpPr>
          <p:spPr>
            <a:xfrm>
              <a:off x="0" y="95250"/>
              <a:ext cx="22570399" cy="28022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8210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8"/>
            <p:cNvSpPr txBox="1"/>
            <p:nvPr/>
          </p:nvSpPr>
          <p:spPr>
            <a:xfrm>
              <a:off x="0" y="3535583"/>
              <a:ext cx="22570399" cy="109896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1) WHAT IS BRAND TRUST?</a:t>
              </a:r>
              <a:endParaRPr sz="4000" dirty="0"/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 dirty="0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2) WHY IS IT IMPORTANT? </a:t>
              </a:r>
              <a:endParaRPr sz="4000" dirty="0"/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 dirty="0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3) WHAT IS MARKET RESEARCH?</a:t>
              </a:r>
              <a:endParaRPr sz="4000" dirty="0"/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 dirty="0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4) WHAT ARE THE TWO MOST COMMON TYPES OF MARKET RESEARCH?</a:t>
              </a:r>
              <a:endParaRPr sz="4000" dirty="0"/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 dirty="0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5) WHICH BEST DESCRIBES THIS STUDY FROM MORNING CONSULT?</a:t>
              </a:r>
              <a:endParaRPr sz="4000" dirty="0"/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 dirty="0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6) WHO MIGHT BENEFIT FROM THIS DATA? </a:t>
              </a:r>
              <a:endParaRPr sz="4000" dirty="0"/>
            </a:p>
          </p:txBody>
        </p:sp>
      </p:grpSp>
      <p:pic>
        <p:nvPicPr>
          <p:cNvPr id="212" name="Google Shape;21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8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9"/>
          <p:cNvPicPr preferRelativeResize="0"/>
          <p:nvPr/>
        </p:nvPicPr>
        <p:blipFill rotWithShape="1">
          <a:blip r:embed="rId3">
            <a:alphaModFix/>
          </a:blip>
          <a:srcRect t="30136" b="3013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9" name="Google Shape;219;p9"/>
          <p:cNvGrpSpPr/>
          <p:nvPr/>
        </p:nvGrpSpPr>
        <p:grpSpPr>
          <a:xfrm>
            <a:off x="862405" y="-2110610"/>
            <a:ext cx="16927799" cy="11236962"/>
            <a:chOff x="0" y="95250"/>
            <a:chExt cx="22570399" cy="14982616"/>
          </a:xfrm>
        </p:grpSpPr>
        <p:sp>
          <p:nvSpPr>
            <p:cNvPr id="220" name="Google Shape;220;p9"/>
            <p:cNvSpPr txBox="1"/>
            <p:nvPr/>
          </p:nvSpPr>
          <p:spPr>
            <a:xfrm>
              <a:off x="0" y="95250"/>
              <a:ext cx="22570399" cy="28022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8210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9"/>
            <p:cNvSpPr txBox="1"/>
            <p:nvPr/>
          </p:nvSpPr>
          <p:spPr>
            <a:xfrm>
              <a:off x="0" y="3242831"/>
              <a:ext cx="22570399" cy="118350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7) WHY DO YOU THINK THESE ARE THE MOST TRUSTED BRANDS AMONG CONSUMERS?</a:t>
              </a:r>
              <a:endParaRPr sz="4000" dirty="0"/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 dirty="0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8) HOW MIGHT WALGREENS USE THIS DATA FOR MARKETING PURPOSES? </a:t>
              </a:r>
              <a:endParaRPr sz="4000" dirty="0"/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 dirty="0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9) HOW MIGHT MASTERCARD, DISCOVER OR AMERICAN EXPRESS USE THIS DATA?</a:t>
              </a:r>
              <a:endParaRPr sz="4000" dirty="0"/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 dirty="0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10) WHAT ABOUT LOWE'S?  </a:t>
              </a:r>
              <a:endParaRPr sz="4000" dirty="0"/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 dirty="0">
                <a:solidFill>
                  <a:srgbClr val="050A3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0" i="0" u="none" strike="noStrike" cap="none" dirty="0">
                  <a:solidFill>
                    <a:srgbClr val="050A30"/>
                  </a:solidFill>
                  <a:latin typeface="Arial"/>
                  <a:ea typeface="Arial"/>
                  <a:cs typeface="Arial"/>
                  <a:sym typeface="Arial"/>
                </a:rPr>
                <a:t>11) WHY DO YOU THINK THERE WEREN'T ANY AUTOMOBILE, HOSPITALITY OR TRAVEL BRANDS IN THE TOP TEN OF THESE RANKINGS?   </a:t>
              </a:r>
              <a:endParaRPr sz="4000" dirty="0"/>
            </a:p>
          </p:txBody>
        </p:sp>
      </p:grpSp>
      <p:pic>
        <p:nvPicPr>
          <p:cNvPr id="222" name="Google Shape;222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507" y="9753036"/>
            <a:ext cx="1243796" cy="39646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9"/>
          <p:cNvSpPr txBox="1"/>
          <p:nvPr/>
        </p:nvSpPr>
        <p:spPr>
          <a:xfrm>
            <a:off x="1733524" y="9856083"/>
            <a:ext cx="5119755" cy="18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www.sportscareerconsulting.com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Microsoft Macintosh PowerPoint</Application>
  <PresentationFormat>Custom</PresentationFormat>
  <Paragraphs>66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Chris Lindauer</cp:lastModifiedBy>
  <cp:revision>1</cp:revision>
  <dcterms:created xsi:type="dcterms:W3CDTF">2006-08-16T00:00:00Z</dcterms:created>
  <dcterms:modified xsi:type="dcterms:W3CDTF">2022-07-26T00:00:48Z</dcterms:modified>
</cp:coreProperties>
</file>