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8288000" cy="10287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Garet Book" pitchFamily="2" charset="77"/>
      <p:regular r:id="rId28"/>
    </p:embeddedFont>
    <p:embeddedFont>
      <p:font typeface="Telegraf Bold" pitchFamily="2" charset="77"/>
      <p:regular r:id="rId29"/>
      <p:bold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15" autoAdjust="0"/>
  </p:normalViewPr>
  <p:slideViewPr>
    <p:cSldViewPr>
      <p:cViewPr varScale="1">
        <p:scale>
          <a:sx n="70" d="100"/>
          <a:sy n="70" d="100"/>
        </p:scale>
        <p:origin x="840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733524" y="750102"/>
            <a:ext cx="14804314" cy="7964091"/>
            <a:chOff x="0" y="0"/>
            <a:chExt cx="19739086" cy="10618789"/>
          </a:xfrm>
        </p:grpSpPr>
        <p:sp>
          <p:nvSpPr>
            <p:cNvPr id="4" name="TextBox 4"/>
            <p:cNvSpPr txBox="1"/>
            <p:nvPr/>
          </p:nvSpPr>
          <p:spPr>
            <a:xfrm>
              <a:off x="0" y="95250"/>
              <a:ext cx="19739086" cy="77711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79"/>
                </a:lnSpc>
              </a:pPr>
              <a:r>
                <a:rPr lang="en-US" sz="14348">
                  <a:solidFill>
                    <a:srgbClr val="050A30"/>
                  </a:solidFill>
                  <a:latin typeface="Telegraf Bold"/>
                </a:rPr>
                <a:t>KEY PERFORMANCE INDICATORS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9020065"/>
              <a:ext cx="19739086" cy="15987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BRAND AWARENESS / "UNAIDED" VS. "AIDED"</a:t>
              </a:r>
            </a:p>
            <a:p>
              <a:pPr algn="ctr"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CLASSROOM DISCUSSION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593182" y="3111318"/>
            <a:ext cx="7101636" cy="5045227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40556" y="-3198319"/>
            <a:ext cx="16406889" cy="5730616"/>
            <a:chOff x="0" y="0"/>
            <a:chExt cx="21875851" cy="7640821"/>
          </a:xfrm>
        </p:grpSpPr>
        <p:sp>
          <p:nvSpPr>
            <p:cNvPr id="7" name="TextBox 7"/>
            <p:cNvSpPr txBox="1"/>
            <p:nvPr/>
          </p:nvSpPr>
          <p:spPr>
            <a:xfrm>
              <a:off x="0" y="123825"/>
              <a:ext cx="21875851" cy="3794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986"/>
                </a:lnSpc>
              </a:pPr>
              <a:endParaRPr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5481540"/>
              <a:ext cx="21875851" cy="21592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132"/>
                </a:lnSpc>
              </a:pPr>
              <a:r>
                <a:rPr lang="en-US" sz="5954">
                  <a:solidFill>
                    <a:srgbClr val="050A30"/>
                  </a:solidFill>
                  <a:latin typeface="Telegraf Bold"/>
                </a:rPr>
                <a:t>RAISE YOUR HAND IF YOU ARE FAMILIAR WITH THIS FOOTWEAR BRAND: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 b="18834"/>
          <a:stretch>
            <a:fillRect/>
          </a:stretch>
        </p:blipFill>
        <p:spPr>
          <a:xfrm>
            <a:off x="6661101" y="3128248"/>
            <a:ext cx="4965798" cy="4030503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40556" y="-3198319"/>
            <a:ext cx="16406889" cy="5730616"/>
            <a:chOff x="0" y="0"/>
            <a:chExt cx="21875851" cy="7640821"/>
          </a:xfrm>
        </p:grpSpPr>
        <p:sp>
          <p:nvSpPr>
            <p:cNvPr id="7" name="TextBox 7"/>
            <p:cNvSpPr txBox="1"/>
            <p:nvPr/>
          </p:nvSpPr>
          <p:spPr>
            <a:xfrm>
              <a:off x="0" y="123825"/>
              <a:ext cx="21875851" cy="3794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986"/>
                </a:lnSpc>
              </a:pPr>
              <a:endParaRPr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5481540"/>
              <a:ext cx="21875851" cy="21592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132"/>
                </a:lnSpc>
              </a:pPr>
              <a:r>
                <a:rPr lang="en-US" sz="5954">
                  <a:solidFill>
                    <a:srgbClr val="050A30"/>
                  </a:solidFill>
                  <a:latin typeface="Telegraf Bold"/>
                </a:rPr>
                <a:t>RAISE YOUR HAND IF YOU ARE FAMILIAR WITH THIS BEAUTY BRAND: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798718" y="2280296"/>
            <a:ext cx="10690564" cy="6681602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40556" y="-3198319"/>
            <a:ext cx="16406889" cy="5730616"/>
            <a:chOff x="0" y="0"/>
            <a:chExt cx="21875851" cy="7640821"/>
          </a:xfrm>
        </p:grpSpPr>
        <p:sp>
          <p:nvSpPr>
            <p:cNvPr id="7" name="TextBox 7"/>
            <p:cNvSpPr txBox="1"/>
            <p:nvPr/>
          </p:nvSpPr>
          <p:spPr>
            <a:xfrm>
              <a:off x="0" y="123825"/>
              <a:ext cx="21875851" cy="3794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986"/>
                </a:lnSpc>
              </a:pPr>
              <a:endParaRPr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5481540"/>
              <a:ext cx="21875851" cy="21592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132"/>
                </a:lnSpc>
              </a:pPr>
              <a:r>
                <a:rPr lang="en-US" sz="5954">
                  <a:solidFill>
                    <a:srgbClr val="050A30"/>
                  </a:solidFill>
                  <a:latin typeface="Telegraf Bold"/>
                </a:rPr>
                <a:t>RAISE YOUR HAND IF YOU ARE FAMILIAR WITH THIS RESTAURANT BRAND: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961720" y="2139871"/>
            <a:ext cx="8364560" cy="6601032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40556" y="-3411646"/>
            <a:ext cx="16406889" cy="5730616"/>
            <a:chOff x="0" y="0"/>
            <a:chExt cx="21875851" cy="7640821"/>
          </a:xfrm>
        </p:grpSpPr>
        <p:sp>
          <p:nvSpPr>
            <p:cNvPr id="7" name="TextBox 7"/>
            <p:cNvSpPr txBox="1"/>
            <p:nvPr/>
          </p:nvSpPr>
          <p:spPr>
            <a:xfrm>
              <a:off x="0" y="123825"/>
              <a:ext cx="21875851" cy="3794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986"/>
                </a:lnSpc>
              </a:pPr>
              <a:endParaRPr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5481540"/>
              <a:ext cx="21875851" cy="21592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132"/>
                </a:lnSpc>
              </a:pPr>
              <a:r>
                <a:rPr lang="en-US" sz="5954">
                  <a:solidFill>
                    <a:srgbClr val="050A30"/>
                  </a:solidFill>
                  <a:latin typeface="Telegraf Bold"/>
                </a:rPr>
                <a:t>HAVE YOU EVER HEARD OF:</a:t>
              </a:r>
            </a:p>
            <a:p>
              <a:pPr algn="ctr">
                <a:lnSpc>
                  <a:spcPts val="6132"/>
                </a:lnSpc>
              </a:pPr>
              <a:endParaRPr lang="en-US" sz="5954">
                <a:solidFill>
                  <a:srgbClr val="050A30"/>
                </a:solidFill>
                <a:latin typeface="Telegraf Bold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940556" y="-3411646"/>
            <a:ext cx="16406889" cy="5730616"/>
            <a:chOff x="0" y="0"/>
            <a:chExt cx="21875851" cy="7640821"/>
          </a:xfrm>
        </p:grpSpPr>
        <p:sp>
          <p:nvSpPr>
            <p:cNvPr id="6" name="TextBox 6"/>
            <p:cNvSpPr txBox="1"/>
            <p:nvPr/>
          </p:nvSpPr>
          <p:spPr>
            <a:xfrm>
              <a:off x="0" y="123825"/>
              <a:ext cx="21875851" cy="3794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986"/>
                </a:lnSpc>
              </a:pPr>
              <a:endParaRPr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5481540"/>
              <a:ext cx="21875851" cy="21592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132"/>
                </a:lnSpc>
              </a:pPr>
              <a:r>
                <a:rPr lang="en-US" sz="5954">
                  <a:solidFill>
                    <a:srgbClr val="050A30"/>
                  </a:solidFill>
                  <a:latin typeface="Telegraf Bold"/>
                </a:rPr>
                <a:t>HOW FAMILIAR ARE YOU WITH VANS?</a:t>
              </a:r>
            </a:p>
            <a:p>
              <a:pPr algn="ctr">
                <a:lnSpc>
                  <a:spcPts val="6132"/>
                </a:lnSpc>
              </a:pPr>
              <a:endParaRPr lang="en-US" sz="5954">
                <a:solidFill>
                  <a:srgbClr val="050A30"/>
                </a:solidFill>
                <a:latin typeface="Telegraf Bold"/>
              </a:endParaRP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700998" y="1463259"/>
            <a:ext cx="8488007" cy="848800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481387" y="3638919"/>
            <a:ext cx="13325226" cy="3009162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40556" y="-3789732"/>
            <a:ext cx="16406889" cy="6486787"/>
            <a:chOff x="0" y="0"/>
            <a:chExt cx="21875851" cy="8649050"/>
          </a:xfrm>
        </p:grpSpPr>
        <p:sp>
          <p:nvSpPr>
            <p:cNvPr id="7" name="TextBox 7"/>
            <p:cNvSpPr txBox="1"/>
            <p:nvPr/>
          </p:nvSpPr>
          <p:spPr>
            <a:xfrm>
              <a:off x="0" y="123825"/>
              <a:ext cx="21875851" cy="3794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986"/>
                </a:lnSpc>
              </a:pPr>
              <a:endParaRPr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5481540"/>
              <a:ext cx="21875851" cy="31675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132"/>
                </a:lnSpc>
              </a:pPr>
              <a:r>
                <a:rPr lang="en-US" sz="5954">
                  <a:solidFill>
                    <a:srgbClr val="050A30"/>
                  </a:solidFill>
                  <a:latin typeface="Telegraf Bold"/>
                </a:rPr>
                <a:t>ARE YOU FAMILIAR WITH THE PLANT-BASED MEAL BRAND "IMPOSSIBLE"?</a:t>
              </a:r>
            </a:p>
            <a:p>
              <a:pPr algn="ctr">
                <a:lnSpc>
                  <a:spcPts val="6132"/>
                </a:lnSpc>
              </a:pPr>
              <a:endParaRPr lang="en-US" sz="5954">
                <a:solidFill>
                  <a:srgbClr val="050A30"/>
                </a:solidFill>
                <a:latin typeface="Telegraf Bold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940556" y="-3559844"/>
            <a:ext cx="16406889" cy="6486787"/>
            <a:chOff x="0" y="0"/>
            <a:chExt cx="21875851" cy="8649050"/>
          </a:xfrm>
        </p:grpSpPr>
        <p:sp>
          <p:nvSpPr>
            <p:cNvPr id="6" name="TextBox 6"/>
            <p:cNvSpPr txBox="1"/>
            <p:nvPr/>
          </p:nvSpPr>
          <p:spPr>
            <a:xfrm>
              <a:off x="0" y="123825"/>
              <a:ext cx="21875851" cy="3794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986"/>
                </a:lnSpc>
              </a:pPr>
              <a:endParaRPr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5481540"/>
              <a:ext cx="21875851" cy="31675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132"/>
                </a:lnSpc>
              </a:pPr>
              <a:r>
                <a:rPr lang="en-US" sz="5954">
                  <a:solidFill>
                    <a:srgbClr val="050A30"/>
                  </a:solidFill>
                  <a:latin typeface="Telegraf Bold"/>
                </a:rPr>
                <a:t>ARE YOU FAMILIAR WITH THE HEY DUDE FOOTWEAR BRAND?</a:t>
              </a:r>
            </a:p>
            <a:p>
              <a:pPr algn="ctr">
                <a:lnSpc>
                  <a:spcPts val="6132"/>
                </a:lnSpc>
              </a:pPr>
              <a:endParaRPr lang="en-US" sz="5954">
                <a:solidFill>
                  <a:srgbClr val="050A30"/>
                </a:solidFill>
                <a:latin typeface="Telegraf Bold"/>
              </a:endParaRP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588484" y="3071518"/>
            <a:ext cx="7111032" cy="505190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940556" y="-3559844"/>
            <a:ext cx="16406889" cy="6486787"/>
            <a:chOff x="0" y="0"/>
            <a:chExt cx="21875851" cy="8649050"/>
          </a:xfrm>
        </p:grpSpPr>
        <p:sp>
          <p:nvSpPr>
            <p:cNvPr id="6" name="TextBox 6"/>
            <p:cNvSpPr txBox="1"/>
            <p:nvPr/>
          </p:nvSpPr>
          <p:spPr>
            <a:xfrm>
              <a:off x="0" y="123825"/>
              <a:ext cx="21875851" cy="3794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986"/>
                </a:lnSpc>
              </a:pPr>
              <a:endParaRPr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5481540"/>
              <a:ext cx="21875851" cy="31675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132"/>
                </a:lnSpc>
              </a:pPr>
              <a:r>
                <a:rPr lang="en-US" sz="5954">
                  <a:solidFill>
                    <a:srgbClr val="050A30"/>
                  </a:solidFill>
                  <a:latin typeface="Telegraf Bold"/>
                </a:rPr>
                <a:t>ARE YOU FAMILIAR WITH THE E.L.F. BEAUTY BRAND?</a:t>
              </a:r>
            </a:p>
            <a:p>
              <a:pPr algn="ctr">
                <a:lnSpc>
                  <a:spcPts val="6132"/>
                </a:lnSpc>
              </a:pPr>
              <a:endParaRPr lang="en-US" sz="5954">
                <a:solidFill>
                  <a:srgbClr val="050A30"/>
                </a:solidFill>
                <a:latin typeface="Telegraf Bold"/>
              </a:endParaRP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rcRect r="508"/>
          <a:stretch>
            <a:fillRect/>
          </a:stretch>
        </p:blipFill>
        <p:spPr>
          <a:xfrm>
            <a:off x="6661101" y="3128248"/>
            <a:ext cx="4940536" cy="496579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855604" y="3631216"/>
            <a:ext cx="9614551" cy="5408185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40556" y="-3392844"/>
            <a:ext cx="16406889" cy="7242959"/>
            <a:chOff x="0" y="0"/>
            <a:chExt cx="21875851" cy="9657278"/>
          </a:xfrm>
        </p:grpSpPr>
        <p:sp>
          <p:nvSpPr>
            <p:cNvPr id="7" name="TextBox 7"/>
            <p:cNvSpPr txBox="1"/>
            <p:nvPr/>
          </p:nvSpPr>
          <p:spPr>
            <a:xfrm>
              <a:off x="0" y="123825"/>
              <a:ext cx="21875851" cy="3794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986"/>
                </a:lnSpc>
              </a:pPr>
              <a:endParaRPr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5481540"/>
              <a:ext cx="21875851" cy="4175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132"/>
                </a:lnSpc>
              </a:pPr>
              <a:r>
                <a:rPr lang="en-US" sz="5954">
                  <a:solidFill>
                    <a:srgbClr val="050A30"/>
                  </a:solidFill>
                  <a:latin typeface="Telegraf Bold"/>
                </a:rPr>
                <a:t>ARE YOU FAMILIAR WITH THE CHILI'S BRAND NATIONAL CHAIN OF RESTAURANTS?</a:t>
              </a:r>
            </a:p>
            <a:p>
              <a:pPr algn="ctr">
                <a:lnSpc>
                  <a:spcPts val="6132"/>
                </a:lnSpc>
              </a:pPr>
              <a:endParaRPr lang="en-US" sz="5954">
                <a:solidFill>
                  <a:srgbClr val="050A30"/>
                </a:solidFill>
                <a:latin typeface="Telegraf Bold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2913020" y="3102103"/>
            <a:ext cx="12461961" cy="3678270"/>
            <a:chOff x="0" y="0"/>
            <a:chExt cx="16615947" cy="4904360"/>
          </a:xfrm>
        </p:grpSpPr>
        <p:sp>
          <p:nvSpPr>
            <p:cNvPr id="4" name="TextBox 4"/>
            <p:cNvSpPr txBox="1"/>
            <p:nvPr/>
          </p:nvSpPr>
          <p:spPr>
            <a:xfrm>
              <a:off x="0" y="95250"/>
              <a:ext cx="16615947" cy="28022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79"/>
                </a:lnSpc>
              </a:pPr>
              <a:r>
                <a:rPr lang="en-US" sz="14348">
                  <a:solidFill>
                    <a:srgbClr val="050A30"/>
                  </a:solidFill>
                  <a:latin typeface="Telegraf Bold"/>
                </a:rPr>
                <a:t>DISCUSSION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4051154"/>
              <a:ext cx="16615947" cy="8532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BRAND AWARENESS AS A KPI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961846" y="756929"/>
            <a:ext cx="16364308" cy="7592239"/>
            <a:chOff x="0" y="0"/>
            <a:chExt cx="21819078" cy="10122986"/>
          </a:xfrm>
        </p:grpSpPr>
        <p:sp>
          <p:nvSpPr>
            <p:cNvPr id="4" name="TextBox 4"/>
            <p:cNvSpPr txBox="1"/>
            <p:nvPr/>
          </p:nvSpPr>
          <p:spPr>
            <a:xfrm>
              <a:off x="0" y="95250"/>
              <a:ext cx="21819078" cy="28022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79"/>
                </a:lnSpc>
              </a:pPr>
              <a:r>
                <a:rPr lang="en-US" sz="14348">
                  <a:solidFill>
                    <a:srgbClr val="050A30"/>
                  </a:solidFill>
                  <a:latin typeface="Telegraf Bold"/>
                </a:rPr>
                <a:t>WHAT IS A KPI?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4051154"/>
              <a:ext cx="21819078" cy="60718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 KEY PERFORMANCE INDICATORS OFFER A MEASURE OF CAMPAIGN PERFORMANCE AGAINST A PREDETERMINED SET OF GOALS OR OBJECTIVES.  </a:t>
              </a:r>
            </a:p>
            <a:p>
              <a:pPr algn="ctr"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  <a:p>
              <a:pPr algn="ctr"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IN OTHER WORDS, THEY HELP MARKETERS TO DETERMINE HOW SUCCESSFUL A SPECIFIC MARKETING CAMPAIGN WAS RELATIVE TO THE GOALS AND OBJECTIVES IDENTIFIED IN THE BRIEF. 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028700" y="-1014302"/>
            <a:ext cx="16927799" cy="10548632"/>
            <a:chOff x="0" y="0"/>
            <a:chExt cx="22570399" cy="14064842"/>
          </a:xfrm>
        </p:grpSpPr>
        <p:sp>
          <p:nvSpPr>
            <p:cNvPr id="4" name="TextBox 4"/>
            <p:cNvSpPr txBox="1"/>
            <p:nvPr/>
          </p:nvSpPr>
          <p:spPr>
            <a:xfrm>
              <a:off x="0" y="95250"/>
              <a:ext cx="22570399" cy="28022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79"/>
                </a:lnSpc>
              </a:pPr>
              <a:endParaRPr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4051154"/>
              <a:ext cx="22570399" cy="1001368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1) WAS THE FIRST SET OF QUESTIONS AN EXAMPLE OF "UNAIDED" OR "AIDED" BRAND AWARENESS?</a:t>
              </a:r>
            </a:p>
            <a:p>
              <a:pPr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2) WHY IS THAT AN IMPORTANT DISTINCTION?</a:t>
              </a:r>
            </a:p>
            <a:p>
              <a:pPr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3) WHICH PRODUCTS OR BRANDS HAD THE HIGHEST LEVELS OF BRAND AWARENESS?</a:t>
              </a:r>
            </a:p>
            <a:p>
              <a:pPr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4) WHICH HAD THE LOWEST?  </a:t>
              </a:r>
            </a:p>
            <a:p>
              <a:pPr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  <a:p>
              <a:pPr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  <a:p>
              <a:pPr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  <a:p>
              <a:pPr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650221" y="-1340181"/>
            <a:ext cx="16927799" cy="11120132"/>
            <a:chOff x="0" y="0"/>
            <a:chExt cx="22570399" cy="14826842"/>
          </a:xfrm>
        </p:grpSpPr>
        <p:sp>
          <p:nvSpPr>
            <p:cNvPr id="4" name="TextBox 4"/>
            <p:cNvSpPr txBox="1"/>
            <p:nvPr/>
          </p:nvSpPr>
          <p:spPr>
            <a:xfrm>
              <a:off x="0" y="95250"/>
              <a:ext cx="22570399" cy="28022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79"/>
                </a:lnSpc>
              </a:pPr>
              <a:endParaRPr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4051154"/>
              <a:ext cx="22570399" cy="1077568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5) WAS THERE A DIFFERENCE IN BRAND AWARENESS BETWEEN "UNAIDED" AND "AIDED"? </a:t>
              </a:r>
            </a:p>
            <a:p>
              <a:pPr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6) IN ADDITION TO BRAND AWARENESS, WHAT ARE SOME OTHER BRAND HEALTH METRICS THAT MIGHT BE CONSIDERED KPIS. </a:t>
              </a:r>
            </a:p>
            <a:p>
              <a:pPr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7) IN ADDITION TO BRAND HEALTH METRICS, WHAT ARE SOME OTHER VARIABLES THAT MIGHT BE CONSIDERED WHEN ESTABLISHING KPIS?</a:t>
              </a:r>
            </a:p>
            <a:p>
              <a:pPr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 </a:t>
              </a:r>
            </a:p>
            <a:p>
              <a:pPr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  <a:p>
              <a:pPr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861438" y="-1870431"/>
            <a:ext cx="16927799" cy="9977132"/>
            <a:chOff x="0" y="0"/>
            <a:chExt cx="22570399" cy="13302842"/>
          </a:xfrm>
        </p:grpSpPr>
        <p:sp>
          <p:nvSpPr>
            <p:cNvPr id="4" name="TextBox 4"/>
            <p:cNvSpPr txBox="1"/>
            <p:nvPr/>
          </p:nvSpPr>
          <p:spPr>
            <a:xfrm>
              <a:off x="0" y="95250"/>
              <a:ext cx="22570399" cy="28022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79"/>
                </a:lnSpc>
              </a:pPr>
              <a:endParaRPr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4051154"/>
              <a:ext cx="22570399" cy="925168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8) AS A CLASS, PLAY THE ROLE OF A MARKETING EXECUTIVE AT AN ADVERTISING FIRM.  BASED ON THE RESULTS IN YOUR CLASSROOM, WHAT BRAND HEALTH METRIC MIGHT YOU RECOMMEND AS A KPI FOR EACH OF THE FOLLOWING PRODUCTS OR BRANDS? </a:t>
              </a:r>
            </a:p>
            <a:p>
              <a:pPr>
                <a:lnSpc>
                  <a:spcPts val="4534"/>
                </a:lnSpc>
              </a:pPr>
              <a:endParaRPr lang="en-US" sz="4402">
                <a:solidFill>
                  <a:srgbClr val="050A30"/>
                </a:solidFill>
                <a:latin typeface="Telegraf Bold"/>
              </a:endParaRPr>
            </a:p>
            <a:p>
              <a:pPr marL="950535" lvl="1" indent="-475268">
                <a:lnSpc>
                  <a:spcPts val="4534"/>
                </a:lnSpc>
                <a:buFont typeface="Arial"/>
                <a:buChar char="•"/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DUCKDUCKGO</a:t>
              </a:r>
            </a:p>
            <a:p>
              <a:pPr marL="950535" lvl="1" indent="-475268">
                <a:lnSpc>
                  <a:spcPts val="4534"/>
                </a:lnSpc>
                <a:buFont typeface="Arial"/>
                <a:buChar char="•"/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VANS</a:t>
              </a:r>
            </a:p>
            <a:p>
              <a:pPr marL="950535" lvl="1" indent="-475268">
                <a:lnSpc>
                  <a:spcPts val="4534"/>
                </a:lnSpc>
                <a:buFont typeface="Arial"/>
                <a:buChar char="•"/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IMPOSSIBLE</a:t>
              </a:r>
            </a:p>
            <a:p>
              <a:pPr marL="950535" lvl="1" indent="-475268">
                <a:lnSpc>
                  <a:spcPts val="4534"/>
                </a:lnSpc>
                <a:buFont typeface="Arial"/>
                <a:buChar char="•"/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HEY DUDE </a:t>
              </a:r>
            </a:p>
            <a:p>
              <a:pPr marL="950535" lvl="1" indent="-475268">
                <a:lnSpc>
                  <a:spcPts val="4534"/>
                </a:lnSpc>
                <a:buFont typeface="Arial"/>
                <a:buChar char="•"/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E.L.F.</a:t>
              </a:r>
            </a:p>
            <a:p>
              <a:pPr marL="950535" lvl="1" indent="-475268">
                <a:lnSpc>
                  <a:spcPts val="4534"/>
                </a:lnSpc>
                <a:buFont typeface="Arial"/>
                <a:buChar char="•"/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CHILI'S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961846" y="1350420"/>
            <a:ext cx="16364308" cy="6434159"/>
            <a:chOff x="0" y="95250"/>
            <a:chExt cx="21819078" cy="8578877"/>
          </a:xfrm>
        </p:grpSpPr>
        <p:sp>
          <p:nvSpPr>
            <p:cNvPr id="4" name="TextBox 4"/>
            <p:cNvSpPr txBox="1"/>
            <p:nvPr/>
          </p:nvSpPr>
          <p:spPr>
            <a:xfrm>
              <a:off x="0" y="95250"/>
              <a:ext cx="21819078" cy="28022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79"/>
                </a:lnSpc>
              </a:pPr>
              <a:r>
                <a:rPr lang="en-US" sz="14348">
                  <a:solidFill>
                    <a:srgbClr val="050A30"/>
                  </a:solidFill>
                  <a:latin typeface="Telegraf Bold"/>
                </a:rPr>
                <a:t>KPI METRICS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4051153"/>
              <a:ext cx="21819078" cy="462297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950535" lvl="1" indent="-475268" algn="just">
                <a:lnSpc>
                  <a:spcPts val="4534"/>
                </a:lnSpc>
                <a:buFont typeface="Arial"/>
                <a:buChar char="•"/>
              </a:pPr>
              <a:r>
                <a:rPr lang="en-US" sz="4402" dirty="0">
                  <a:solidFill>
                    <a:srgbClr val="050A30"/>
                  </a:solidFill>
                  <a:latin typeface="Telegraf Bold"/>
                </a:rPr>
                <a:t>Total sales or revenue generated </a:t>
              </a:r>
            </a:p>
            <a:p>
              <a:pPr marL="950535" lvl="1" indent="-475268" algn="just">
                <a:lnSpc>
                  <a:spcPts val="4534"/>
                </a:lnSpc>
                <a:buFont typeface="Arial"/>
                <a:buChar char="•"/>
              </a:pPr>
              <a:r>
                <a:rPr lang="en-US" sz="4402" dirty="0">
                  <a:solidFill>
                    <a:srgbClr val="050A30"/>
                  </a:solidFill>
                  <a:latin typeface="Telegraf Bold"/>
                </a:rPr>
                <a:t>Number of impressions </a:t>
              </a:r>
            </a:p>
            <a:p>
              <a:pPr marL="950535" lvl="1" indent="-475268" algn="just">
                <a:lnSpc>
                  <a:spcPts val="4534"/>
                </a:lnSpc>
                <a:buFont typeface="Arial"/>
                <a:buChar char="•"/>
              </a:pPr>
              <a:r>
                <a:rPr lang="en-US" sz="4402" dirty="0">
                  <a:solidFill>
                    <a:srgbClr val="050A30"/>
                  </a:solidFill>
                  <a:latin typeface="Telegraf Bold"/>
                </a:rPr>
                <a:t>Engagements</a:t>
              </a:r>
            </a:p>
            <a:p>
              <a:pPr marL="950535" lvl="1" indent="-475268" algn="just">
                <a:lnSpc>
                  <a:spcPts val="4534"/>
                </a:lnSpc>
                <a:buFont typeface="Arial"/>
                <a:buChar char="•"/>
              </a:pPr>
              <a:r>
                <a:rPr lang="en-US" sz="4402" dirty="0">
                  <a:solidFill>
                    <a:srgbClr val="050A30"/>
                  </a:solidFill>
                  <a:latin typeface="Telegraf Bold"/>
                </a:rPr>
                <a:t>Lead generation</a:t>
              </a:r>
            </a:p>
            <a:p>
              <a:pPr marL="950535" lvl="1" indent="-475268" algn="just">
                <a:lnSpc>
                  <a:spcPts val="4534"/>
                </a:lnSpc>
                <a:buFont typeface="Arial"/>
                <a:buChar char="•"/>
              </a:pPr>
              <a:r>
                <a:rPr lang="en-US" sz="4402" dirty="0">
                  <a:solidFill>
                    <a:srgbClr val="050A30"/>
                  </a:solidFill>
                  <a:latin typeface="Telegraf Bold"/>
                </a:rPr>
                <a:t>Conversion rates</a:t>
              </a:r>
            </a:p>
            <a:p>
              <a:pPr marL="950535" lvl="1" indent="-475268" algn="just">
                <a:lnSpc>
                  <a:spcPts val="4534"/>
                </a:lnSpc>
                <a:buFont typeface="Arial"/>
                <a:buChar char="•"/>
              </a:pPr>
              <a:r>
                <a:rPr lang="en-US" sz="4402" dirty="0">
                  <a:solidFill>
                    <a:srgbClr val="050A30"/>
                  </a:solidFill>
                  <a:latin typeface="Telegraf Bold"/>
                </a:rPr>
                <a:t>Improved brand health metrics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961846" y="1278982"/>
            <a:ext cx="16364308" cy="6548132"/>
            <a:chOff x="0" y="0"/>
            <a:chExt cx="21819078" cy="8730842"/>
          </a:xfrm>
        </p:grpSpPr>
        <p:sp>
          <p:nvSpPr>
            <p:cNvPr id="4" name="TextBox 4"/>
            <p:cNvSpPr txBox="1"/>
            <p:nvPr/>
          </p:nvSpPr>
          <p:spPr>
            <a:xfrm>
              <a:off x="0" y="95250"/>
              <a:ext cx="21819078" cy="28022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79"/>
                </a:lnSpc>
              </a:pPr>
              <a:r>
                <a:rPr lang="en-US" sz="14348">
                  <a:solidFill>
                    <a:srgbClr val="050A30"/>
                  </a:solidFill>
                  <a:latin typeface="Telegraf Bold"/>
                </a:rPr>
                <a:t>BRAND METRICS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4051154"/>
              <a:ext cx="21819078" cy="467968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950535" lvl="1" indent="-475268" algn="just">
                <a:lnSpc>
                  <a:spcPts val="4534"/>
                </a:lnSpc>
                <a:buFont typeface="Arial"/>
                <a:buChar char="•"/>
              </a:pPr>
              <a:r>
                <a:rPr lang="en-US" sz="4402" dirty="0">
                  <a:solidFill>
                    <a:srgbClr val="050A30"/>
                  </a:solidFill>
                  <a:latin typeface="Telegraf Bold"/>
                </a:rPr>
                <a:t>Brand awareness</a:t>
              </a:r>
            </a:p>
            <a:p>
              <a:pPr marL="950535" lvl="1" indent="-475268" algn="just">
                <a:lnSpc>
                  <a:spcPts val="4534"/>
                </a:lnSpc>
                <a:buFont typeface="Arial"/>
                <a:buChar char="•"/>
              </a:pPr>
              <a:r>
                <a:rPr lang="en-US" sz="4402" dirty="0">
                  <a:solidFill>
                    <a:srgbClr val="050A30"/>
                  </a:solidFill>
                  <a:latin typeface="Telegraf Bold"/>
                </a:rPr>
                <a:t>Brand perception </a:t>
              </a:r>
            </a:p>
            <a:p>
              <a:pPr marL="950535" lvl="1" indent="-475268" algn="just">
                <a:lnSpc>
                  <a:spcPts val="4534"/>
                </a:lnSpc>
                <a:buFont typeface="Arial"/>
                <a:buChar char="•"/>
              </a:pPr>
              <a:r>
                <a:rPr lang="en-US" sz="4402" dirty="0">
                  <a:solidFill>
                    <a:srgbClr val="050A30"/>
                  </a:solidFill>
                  <a:latin typeface="Telegraf Bold"/>
                </a:rPr>
                <a:t>Consideration</a:t>
              </a:r>
            </a:p>
            <a:p>
              <a:pPr marL="950535" lvl="1" indent="-475268" algn="just">
                <a:lnSpc>
                  <a:spcPts val="4534"/>
                </a:lnSpc>
                <a:buFont typeface="Arial"/>
                <a:buChar char="•"/>
              </a:pPr>
              <a:r>
                <a:rPr lang="en-US" sz="4402" dirty="0">
                  <a:solidFill>
                    <a:srgbClr val="050A30"/>
                  </a:solidFill>
                  <a:latin typeface="Telegraf Bold"/>
                </a:rPr>
                <a:t>Choice</a:t>
              </a:r>
            </a:p>
            <a:p>
              <a:pPr marL="950535" lvl="1" indent="-475268" algn="just">
                <a:lnSpc>
                  <a:spcPts val="4534"/>
                </a:lnSpc>
                <a:buFont typeface="Arial"/>
                <a:buChar char="•"/>
              </a:pPr>
              <a:r>
                <a:rPr lang="en-US" sz="4402" dirty="0">
                  <a:solidFill>
                    <a:srgbClr val="050A30"/>
                  </a:solidFill>
                  <a:latin typeface="Telegraf Bold"/>
                </a:rPr>
                <a:t>Trial</a:t>
              </a:r>
            </a:p>
            <a:p>
              <a:pPr marL="950535" lvl="1" indent="-475268" algn="just">
                <a:lnSpc>
                  <a:spcPts val="4534"/>
                </a:lnSpc>
                <a:buFont typeface="Arial"/>
                <a:buChar char="•"/>
              </a:pPr>
              <a:r>
                <a:rPr lang="en-US" sz="4402" dirty="0">
                  <a:solidFill>
                    <a:srgbClr val="050A30"/>
                  </a:solidFill>
                  <a:latin typeface="Telegraf Bold"/>
                </a:rPr>
                <a:t>Brand loyalty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961846" y="708926"/>
            <a:ext cx="16364308" cy="7051448"/>
            <a:chOff x="0" y="0"/>
            <a:chExt cx="21819078" cy="9401930"/>
          </a:xfrm>
        </p:grpSpPr>
        <p:sp>
          <p:nvSpPr>
            <p:cNvPr id="4" name="TextBox 4"/>
            <p:cNvSpPr txBox="1"/>
            <p:nvPr/>
          </p:nvSpPr>
          <p:spPr>
            <a:xfrm>
              <a:off x="0" y="66675"/>
              <a:ext cx="21819078" cy="23756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2410"/>
                </a:lnSpc>
              </a:pPr>
              <a:r>
                <a:rPr lang="en-US" sz="12049">
                  <a:solidFill>
                    <a:srgbClr val="050A30"/>
                  </a:solidFill>
                  <a:latin typeface="Telegraf Bold"/>
                </a:rPr>
                <a:t>BRAND AWARENESS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3596006"/>
              <a:ext cx="21819078" cy="58059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4843"/>
                </a:lnSpc>
              </a:pPr>
              <a:r>
                <a:rPr lang="en-US" sz="4702">
                  <a:solidFill>
                    <a:srgbClr val="050A30"/>
                  </a:solidFill>
                  <a:latin typeface="Telegraf Bold"/>
                </a:rPr>
                <a:t>“UNAIDED” BRAND AWARENESS REFERS TO A CONSUMER’S ABILITY TO NAME A PRODUCT OR BRAND WITHOUT BEING PROMPTED </a:t>
              </a:r>
            </a:p>
            <a:p>
              <a:pPr algn="just">
                <a:lnSpc>
                  <a:spcPts val="4843"/>
                </a:lnSpc>
              </a:pPr>
              <a:endParaRPr lang="en-US" sz="4702">
                <a:solidFill>
                  <a:srgbClr val="050A30"/>
                </a:solidFill>
                <a:latin typeface="Telegraf Bold"/>
              </a:endParaRPr>
            </a:p>
            <a:p>
              <a:pPr algn="just">
                <a:lnSpc>
                  <a:spcPts val="4843"/>
                </a:lnSpc>
              </a:pPr>
              <a:r>
                <a:rPr lang="en-US" sz="4702">
                  <a:solidFill>
                    <a:srgbClr val="050A30"/>
                  </a:solidFill>
                  <a:latin typeface="Telegraf Bold"/>
                </a:rPr>
                <a:t>“AIDED” WOULD INCLUDE A MARKETER ASKING THE CONSUMER, “HAVE YOU HEARD OF PRODUCT OR BRAND X?” 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940556" y="-1088906"/>
            <a:ext cx="16406889" cy="7242959"/>
            <a:chOff x="0" y="0"/>
            <a:chExt cx="21875851" cy="9657278"/>
          </a:xfrm>
        </p:grpSpPr>
        <p:sp>
          <p:nvSpPr>
            <p:cNvPr id="4" name="TextBox 4"/>
            <p:cNvSpPr txBox="1"/>
            <p:nvPr/>
          </p:nvSpPr>
          <p:spPr>
            <a:xfrm>
              <a:off x="0" y="123825"/>
              <a:ext cx="21875851" cy="3794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986"/>
                </a:lnSpc>
              </a:pPr>
              <a:endParaRPr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5481540"/>
              <a:ext cx="21875851" cy="41757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132"/>
                </a:lnSpc>
              </a:pPr>
              <a:r>
                <a:rPr lang="en-US" sz="5954">
                  <a:solidFill>
                    <a:srgbClr val="050A30"/>
                  </a:solidFill>
                  <a:latin typeface="Telegraf Bold"/>
                </a:rPr>
                <a:t>USING A SHOW OF HANDS, DETERMINE LEVELS OF BRAND AWARENESS FOR THE PRODUCTS AND BRANDS DEPICTED IN THE NEXT SLIDES IN YOUR CLASSROOM. 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772396" y="2515093"/>
            <a:ext cx="6743207" cy="6743207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40556" y="-3198319"/>
            <a:ext cx="16406889" cy="5730616"/>
            <a:chOff x="0" y="0"/>
            <a:chExt cx="21875851" cy="7640821"/>
          </a:xfrm>
        </p:grpSpPr>
        <p:sp>
          <p:nvSpPr>
            <p:cNvPr id="7" name="TextBox 7"/>
            <p:cNvSpPr txBox="1"/>
            <p:nvPr/>
          </p:nvSpPr>
          <p:spPr>
            <a:xfrm>
              <a:off x="0" y="123825"/>
              <a:ext cx="21875851" cy="3794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986"/>
                </a:lnSpc>
              </a:pPr>
              <a:endParaRPr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5481540"/>
              <a:ext cx="21875851" cy="21592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132"/>
                </a:lnSpc>
              </a:pPr>
              <a:r>
                <a:rPr lang="en-US" sz="5954">
                  <a:solidFill>
                    <a:srgbClr val="050A30"/>
                  </a:solidFill>
                  <a:latin typeface="Telegraf Bold"/>
                </a:rPr>
                <a:t>RAISE YOUR HAND IF YOU ARE FAMILIAR WITH THIS PRODUCT OR BRAND: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173620" y="2256127"/>
            <a:ext cx="7940760" cy="7940760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40556" y="-3198319"/>
            <a:ext cx="16406889" cy="5730616"/>
            <a:chOff x="0" y="0"/>
            <a:chExt cx="21875851" cy="7640821"/>
          </a:xfrm>
        </p:grpSpPr>
        <p:sp>
          <p:nvSpPr>
            <p:cNvPr id="7" name="TextBox 7"/>
            <p:cNvSpPr txBox="1"/>
            <p:nvPr/>
          </p:nvSpPr>
          <p:spPr>
            <a:xfrm>
              <a:off x="0" y="123825"/>
              <a:ext cx="21875851" cy="3794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986"/>
                </a:lnSpc>
              </a:pPr>
              <a:endParaRPr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5481540"/>
              <a:ext cx="21875851" cy="21592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132"/>
                </a:lnSpc>
              </a:pPr>
              <a:r>
                <a:rPr lang="en-US" sz="5954">
                  <a:solidFill>
                    <a:srgbClr val="050A30"/>
                  </a:solidFill>
                  <a:latin typeface="Telegraf Bold"/>
                </a:rPr>
                <a:t>RAISE YOUR HAND IF YOU ARE FAMILIAR WITH THIS LIFESTYLE BRAND: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0136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742" y="9534330"/>
            <a:ext cx="756958" cy="662556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481387" y="3638919"/>
            <a:ext cx="13325226" cy="3009162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295726" y="9770426"/>
            <a:ext cx="5119755" cy="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82"/>
              </a:lnSpc>
            </a:pPr>
            <a:r>
              <a:rPr lang="en-US" sz="1130" spc="113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40556" y="-3198319"/>
            <a:ext cx="16406889" cy="5730616"/>
            <a:chOff x="0" y="0"/>
            <a:chExt cx="21875851" cy="7640821"/>
          </a:xfrm>
        </p:grpSpPr>
        <p:sp>
          <p:nvSpPr>
            <p:cNvPr id="7" name="TextBox 7"/>
            <p:cNvSpPr txBox="1"/>
            <p:nvPr/>
          </p:nvSpPr>
          <p:spPr>
            <a:xfrm>
              <a:off x="0" y="123825"/>
              <a:ext cx="21875851" cy="3794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986"/>
                </a:lnSpc>
              </a:pPr>
              <a:endParaRPr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5481540"/>
              <a:ext cx="21875851" cy="21592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132"/>
                </a:lnSpc>
              </a:pPr>
              <a:r>
                <a:rPr lang="en-US" sz="5954">
                  <a:solidFill>
                    <a:srgbClr val="050A30"/>
                  </a:solidFill>
                  <a:latin typeface="Telegraf Bold"/>
                </a:rPr>
                <a:t>RAISE YOUR HAND IF YOU ARE FAMILIAR WITH THIS BRAND: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581</Words>
  <Application>Microsoft Macintosh PowerPoint</Application>
  <PresentationFormat>Custom</PresentationFormat>
  <Paragraphs>86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Calibri</vt:lpstr>
      <vt:lpstr>Arial</vt:lpstr>
      <vt:lpstr>Garet Book</vt:lpstr>
      <vt:lpstr>Telegraf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M5L2 - Discussion Deck - KPIs</dc:title>
  <cp:lastModifiedBy>Chris Lindauer</cp:lastModifiedBy>
  <cp:revision>2</cp:revision>
  <dcterms:created xsi:type="dcterms:W3CDTF">2006-08-16T00:00:00Z</dcterms:created>
  <dcterms:modified xsi:type="dcterms:W3CDTF">2022-09-05T02:48:31Z</dcterms:modified>
  <dc:identifier>DAFJzZ5WW1s</dc:identifier>
</cp:coreProperties>
</file>