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5143500" cx="9144000"/>
  <p:notesSz cx="6858000" cy="9144000"/>
  <p:embeddedFontLst>
    <p:embeddedFont>
      <p:font typeface="Montserrat"/>
      <p:regular r:id="rId21"/>
      <p:bold r:id="rId22"/>
      <p:italic r:id="rId23"/>
      <p:boldItalic r:id="rId24"/>
    </p:embeddedFont>
    <p:embeddedFont>
      <p:font typeface="Montserrat Medium"/>
      <p:regular r:id="rId25"/>
      <p:bold r:id="rId26"/>
      <p:italic r:id="rId27"/>
      <p:boldItalic r:id="rId28"/>
    </p:embeddedFont>
    <p:embeddedFont>
      <p:font typeface="Montserrat ExtraBold"/>
      <p:bold r:id="rId29"/>
      <p:boldItalic r:id="rId30"/>
    </p:embeddedFont>
    <p:embeddedFont>
      <p:font typeface="Oswald"/>
      <p:regular r:id="rId31"/>
      <p:bold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Montserrat-bold.fntdata"/><Relationship Id="rId21" Type="http://schemas.openxmlformats.org/officeDocument/2006/relationships/font" Target="fonts/Montserrat-regular.fntdata"/><Relationship Id="rId24" Type="http://schemas.openxmlformats.org/officeDocument/2006/relationships/font" Target="fonts/Montserrat-boldItalic.fntdata"/><Relationship Id="rId23" Type="http://schemas.openxmlformats.org/officeDocument/2006/relationships/font" Target="fonts/Montserrat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ontserratMedium-bold.fntdata"/><Relationship Id="rId25" Type="http://schemas.openxmlformats.org/officeDocument/2006/relationships/font" Target="fonts/MontserratMedium-regular.fntdata"/><Relationship Id="rId28" Type="http://schemas.openxmlformats.org/officeDocument/2006/relationships/font" Target="fonts/MontserratMedium-boldItalic.fntdata"/><Relationship Id="rId27" Type="http://schemas.openxmlformats.org/officeDocument/2006/relationships/font" Target="fonts/MontserratMedium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MontserratExtraBold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Oswald-regular.fntdata"/><Relationship Id="rId30" Type="http://schemas.openxmlformats.org/officeDocument/2006/relationships/font" Target="fonts/MontserratExtraBold-bold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32" Type="http://schemas.openxmlformats.org/officeDocument/2006/relationships/font" Target="fonts/Oswald-bold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1565dd1d47b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1565dd1d47b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1565dd1d47b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1565dd1d47b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1565dd1d47b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1565dd1d47b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1565dd1d47b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1565dd1d47b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1565dd1d47b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1565dd1d47b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1565dd1d47b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1565dd1d47b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1565dd1d47b_0_15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1" name="Google Shape;311;g1565dd1d47b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565dd1d47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565dd1d47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7f9262ee2f_0_26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7f9262ee2f_0_26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565dd1d47b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565dd1d47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7f9262ee2f_0_262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7f9262ee2f_0_262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7290233416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7290233416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7f9262ee2f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7f9262ee2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1565dd1d47b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1565dd1d47b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565dd1d47b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1565dd1d47b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9" name="Google Shape;39;p11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14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14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14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9" name="Google Shape;49;p14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14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4"/>
          <p:cNvSpPr txBox="1"/>
          <p:nvPr>
            <p:ph hasCustomPrompt="1"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/>
          <p:nvPr>
            <p:ph hasCustomPrompt="1"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/>
          <p:nvPr>
            <p:ph hasCustomPrompt="1"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effectLst>
            <a:outerShdw blurRad="100013" rotWithShape="0" algn="bl" dir="5400000" dist="19050">
              <a:srgbClr val="76A5AF">
                <a:alpha val="88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6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17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17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17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1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18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18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18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18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18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18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3"/>
          <p:cNvSpPr txBox="1"/>
          <p:nvPr>
            <p:ph hasCustomPrompt="1"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effectLst>
            <a:outerShdw blurRad="114300" rotWithShape="0" algn="bl" dir="6360000" dist="28575">
              <a:schemeClr val="accent1">
                <a:alpha val="50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7" name="Google Shape;87;p24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8" name="Google Shape;88;p24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24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24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25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25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25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5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25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25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/>
          <p:nvPr>
            <p:ph hasCustomPrompt="1"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26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4" name="Google Shape;104;p26"/>
          <p:cNvSpPr txBox="1"/>
          <p:nvPr>
            <p:ph hasCustomPrompt="1"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26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6" name="Google Shape;106;p26"/>
          <p:cNvSpPr txBox="1"/>
          <p:nvPr>
            <p:ph hasCustomPrompt="1"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26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27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27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27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3" name="Google Shape;113;p2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27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27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27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27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27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27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27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27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28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28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28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28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28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28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28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28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29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30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1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31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2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32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3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33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33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3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35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7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29" name="Google Shape;29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3" name="Google Shape;33;p9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" name="Google Shape;34;p9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3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2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sz="28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Relationship Id="rId4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6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effectLst>
            <a:outerShdw blurRad="142875" rotWithShape="0" algn="bl" dir="87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DATA ANALYTICS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36"/>
          <p:cNvSpPr txBox="1"/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effectLst>
            <a:outerShdw blurRad="100013" rotWithShape="0" algn="bl" dir="84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MODULE 5 - LESSON 1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36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61" name="Google Shape;16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36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5"/>
                </a:solidFill>
              </a:rPr>
              <a:t>©</a:t>
            </a:r>
            <a:r>
              <a:rPr lang="en" sz="1300">
                <a:solidFill>
                  <a:schemeClr val="accent5"/>
                </a:solidFill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2022. Sports Career Consulting, LLC.</a:t>
            </a:r>
            <a:endParaRPr sz="7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5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ATTITUDINAL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 DATA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5" name="Google Shape;255;p45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sp>
        <p:nvSpPr>
          <p:cNvPr id="256" name="Google Shape;256;p45"/>
          <p:cNvSpPr txBox="1"/>
          <p:nvPr>
            <p:ph idx="1" type="subTitle"/>
          </p:nvPr>
        </p:nvSpPr>
        <p:spPr>
          <a:xfrm>
            <a:off x="938500" y="1166925"/>
            <a:ext cx="6742800" cy="354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Attitudinal data helps a company understand consumer attitudes toward a specific product or service, or perception of a brand.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Attitudinal data includes: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customer satisfaction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product demand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brand preferences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product purchase criteria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7" name="Google Shape;257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4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4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65" name="Google Shape;265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125" y="235650"/>
            <a:ext cx="8779750" cy="2863225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46"/>
          <p:cNvSpPr txBox="1"/>
          <p:nvPr/>
        </p:nvSpPr>
        <p:spPr>
          <a:xfrm>
            <a:off x="249250" y="3262825"/>
            <a:ext cx="12801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</a:rPr>
              <a:t>Businesses use website </a:t>
            </a:r>
            <a:r>
              <a:rPr b="1" lang="en" sz="1000">
                <a:solidFill>
                  <a:schemeClr val="lt1"/>
                </a:solidFill>
              </a:rPr>
              <a:t>cookies</a:t>
            </a:r>
            <a:r>
              <a:rPr lang="en" sz="1000">
                <a:solidFill>
                  <a:schemeClr val="lt1"/>
                </a:solidFill>
              </a:rPr>
              <a:t>–a small text file placed on a the consumer’s device by an app or website that monitors the user’s consumer behavior. </a:t>
            </a:r>
            <a:endParaRPr sz="1000">
              <a:solidFill>
                <a:schemeClr val="lt1"/>
              </a:solidFill>
            </a:endParaRPr>
          </a:p>
        </p:txBody>
      </p:sp>
      <p:sp>
        <p:nvSpPr>
          <p:cNvPr id="267" name="Google Shape;267;p46"/>
          <p:cNvSpPr txBox="1"/>
          <p:nvPr/>
        </p:nvSpPr>
        <p:spPr>
          <a:xfrm>
            <a:off x="1608750" y="3262825"/>
            <a:ext cx="11331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</a:rPr>
              <a:t>Businesses track consumer engagement on social media, including shares, replies, and likes.</a:t>
            </a:r>
            <a:endParaRPr sz="1000">
              <a:solidFill>
                <a:schemeClr val="lt1"/>
              </a:solidFill>
            </a:endParaRPr>
          </a:p>
        </p:txBody>
      </p:sp>
      <p:sp>
        <p:nvSpPr>
          <p:cNvPr id="268" name="Google Shape;268;p46"/>
          <p:cNvSpPr txBox="1"/>
          <p:nvPr/>
        </p:nvSpPr>
        <p:spPr>
          <a:xfrm>
            <a:off x="2745050" y="3262825"/>
            <a:ext cx="1133100" cy="18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</a:rPr>
              <a:t>Businesses insert pieces of code into their websites that can track each time a consumer visits a specific web page or opens an email. </a:t>
            </a:r>
            <a:endParaRPr sz="1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lt1"/>
              </a:solidFill>
            </a:endParaRPr>
          </a:p>
        </p:txBody>
      </p:sp>
      <p:sp>
        <p:nvSpPr>
          <p:cNvPr id="269" name="Google Shape;269;p46"/>
          <p:cNvSpPr txBox="1"/>
          <p:nvPr/>
        </p:nvSpPr>
        <p:spPr>
          <a:xfrm>
            <a:off x="3881350" y="3262825"/>
            <a:ext cx="11331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</a:rPr>
              <a:t>Businesses use online forms to capture specific consumer information, most commonly contact information..</a:t>
            </a:r>
            <a:endParaRPr sz="1000">
              <a:solidFill>
                <a:schemeClr val="lt1"/>
              </a:solidFill>
            </a:endParaRPr>
          </a:p>
        </p:txBody>
      </p:sp>
      <p:sp>
        <p:nvSpPr>
          <p:cNvPr id="270" name="Google Shape;270;p46"/>
          <p:cNvSpPr txBox="1"/>
          <p:nvPr/>
        </p:nvSpPr>
        <p:spPr>
          <a:xfrm>
            <a:off x="5014450" y="3262825"/>
            <a:ext cx="11331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</a:rPr>
              <a:t>Businesses collect consumer information  through surveys, interviews, and focus groups, </a:t>
            </a:r>
            <a:endParaRPr sz="1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lt1"/>
              </a:solidFill>
            </a:endParaRPr>
          </a:p>
        </p:txBody>
      </p:sp>
      <p:sp>
        <p:nvSpPr>
          <p:cNvPr id="271" name="Google Shape;271;p46"/>
          <p:cNvSpPr txBox="1"/>
          <p:nvPr/>
        </p:nvSpPr>
        <p:spPr>
          <a:xfrm>
            <a:off x="6153950" y="3262825"/>
            <a:ext cx="1133100" cy="18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</a:rPr>
              <a:t>Businesses use CRM (customer relationship management) software like Salesforce and Mailchimp to track customer interactions.</a:t>
            </a:r>
            <a:endParaRPr sz="1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lt1"/>
              </a:solidFill>
            </a:endParaRPr>
          </a:p>
        </p:txBody>
      </p:sp>
      <p:sp>
        <p:nvSpPr>
          <p:cNvPr id="272" name="Google Shape;272;p46"/>
          <p:cNvSpPr txBox="1"/>
          <p:nvPr/>
        </p:nvSpPr>
        <p:spPr>
          <a:xfrm>
            <a:off x="7366450" y="3262825"/>
            <a:ext cx="13797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</a:rPr>
              <a:t>Businesses track customer </a:t>
            </a:r>
            <a:r>
              <a:rPr lang="en" sz="1000">
                <a:solidFill>
                  <a:schemeClr val="lt1"/>
                </a:solidFill>
              </a:rPr>
              <a:t>interaction on sales platforms</a:t>
            </a:r>
            <a:r>
              <a:rPr lang="en" sz="1000">
                <a:solidFill>
                  <a:schemeClr val="lt1"/>
                </a:solidFill>
              </a:rPr>
              <a:t>, including purchase history and shopping cart abandonment.</a:t>
            </a:r>
            <a:endParaRPr sz="1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7"/>
          <p:cNvSpPr txBox="1"/>
          <p:nvPr>
            <p:ph idx="4" type="title"/>
          </p:nvPr>
        </p:nvSpPr>
        <p:spPr>
          <a:xfrm>
            <a:off x="397475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PRIVACY CONCERNS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8" name="Google Shape;278;p47"/>
          <p:cNvCxnSpPr/>
          <p:nvPr/>
        </p:nvCxnSpPr>
        <p:spPr>
          <a:xfrm>
            <a:off x="406245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sp>
        <p:nvSpPr>
          <p:cNvPr id="279" name="Google Shape;279;p47"/>
          <p:cNvSpPr txBox="1"/>
          <p:nvPr>
            <p:ph idx="1" type="subTitle"/>
          </p:nvPr>
        </p:nvSpPr>
        <p:spPr>
          <a:xfrm>
            <a:off x="3974750" y="996975"/>
            <a:ext cx="4873200" cy="371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Personal data collected and used for commercial purposes, has increased concern for consumer privacy.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Historically, a large percentage of companies have lacked transparency about what information is being collected and how that data is used.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This lack of transparency has led to trust concerns between consumers and the businesses and brands that collect their personal information.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0" name="Google Shape;280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4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82" name="Google Shape;282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0975" y="804375"/>
            <a:ext cx="3373575" cy="337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Google Shape;287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4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89" name="Google Shape;289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3024" y="857600"/>
            <a:ext cx="7217976" cy="342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49"/>
          <p:cNvSpPr txBox="1"/>
          <p:nvPr>
            <p:ph idx="4" type="title"/>
          </p:nvPr>
        </p:nvSpPr>
        <p:spPr>
          <a:xfrm>
            <a:off x="380425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PRIVACY LAWS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5" name="Google Shape;295;p49"/>
          <p:cNvCxnSpPr/>
          <p:nvPr/>
        </p:nvCxnSpPr>
        <p:spPr>
          <a:xfrm>
            <a:off x="380425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sp>
        <p:nvSpPr>
          <p:cNvPr id="296" name="Google Shape;296;p49"/>
          <p:cNvSpPr txBox="1"/>
          <p:nvPr>
            <p:ph idx="1" type="subTitle"/>
          </p:nvPr>
        </p:nvSpPr>
        <p:spPr>
          <a:xfrm>
            <a:off x="380438" y="906350"/>
            <a:ext cx="8467500" cy="371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Several states have new laws that regulate business data collection practices.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California, Colorado, Connecticut, Utah and Virginia—have enacted comprehensive consumer data privacy laws.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These laws have several provisions in common: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Font typeface="Arial"/>
              <a:buChar char="●"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Consumer right to access and delete personal information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500"/>
              </a:spcBef>
              <a:spcAft>
                <a:spcPts val="0"/>
              </a:spcAft>
              <a:buSzPts val="1200"/>
              <a:buFont typeface="Arial"/>
              <a:buChar char="●"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Consumer right to opt-out of the sale of personal information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500"/>
              </a:spcBef>
              <a:spcAft>
                <a:spcPts val="0"/>
              </a:spcAft>
              <a:buSzPts val="1200"/>
              <a:buFont typeface="Arial"/>
              <a:buChar char="●"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Require businesses post a privacy policy: a document that describes the types of personal information collected, what information is shared with third parties, and how consumers can request changes to certain information. 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500"/>
              </a:spcBef>
              <a:spcAft>
                <a:spcPts val="0"/>
              </a:spcAft>
              <a:buSzPts val="1200"/>
              <a:buFont typeface="Arial"/>
              <a:buChar char="●"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Require businesses to inform consumers when their website uses cookies while asking visitors to accept their cookie policies. 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7" name="Google Shape;297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4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99" name="Google Shape;299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61388" y="3706250"/>
            <a:ext cx="6905625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50"/>
          <p:cNvSpPr txBox="1"/>
          <p:nvPr>
            <p:ph idx="2" type="body"/>
          </p:nvPr>
        </p:nvSpPr>
        <p:spPr>
          <a:xfrm>
            <a:off x="938500" y="1057800"/>
            <a:ext cx="7781100" cy="27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Cookies: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Small text files that a website places on an individual user’s computer that allows the website to monitor the user’s activity.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Data analytics: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The process of collecting and analyzing information in a way that helps a business or brand to improve marketing performance.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Database marketing: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A form of direct marketing where businesses and brands collect and store information about consumers that can later be used as a tool for communication.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Non-PII (Non-Personal Identifying Information):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A category of personal data that focuses on information like search history.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PII (Personal Identifying Information):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A category of personal data that can be used to recognize an individual customer’s identity.	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b="1" sz="1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50"/>
          <p:cNvSpPr txBox="1"/>
          <p:nvPr>
            <p:ph type="title"/>
          </p:nvPr>
        </p:nvSpPr>
        <p:spPr>
          <a:xfrm>
            <a:off x="938500" y="445025"/>
            <a:ext cx="3223800" cy="46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KEY TERMS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6" name="Google Shape;306;p50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307" name="Google Shape;307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5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Google Shape;313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5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2. 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15" name="Google Shape;315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52650" y="152400"/>
            <a:ext cx="483870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7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DATA ANALYTICS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37"/>
          <p:cNvSpPr txBox="1"/>
          <p:nvPr>
            <p:ph idx="1" type="body"/>
          </p:nvPr>
        </p:nvSpPr>
        <p:spPr>
          <a:xfrm>
            <a:off x="938500" y="1019625"/>
            <a:ext cx="7172100" cy="326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Data analytics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: a complex process of collecting and analyzing consumer information to help a business or brand to improve marketing performance.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Process that involves sophisticated algorithms, artificial intelligence, machine learning, math, and science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Allows marketing professionals to learn about their customers and determine the effectiveness of their marketing efforts.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Businesses and brands are constantly collecting information about consumers, whether identifying which streaming platform they prefer for podcasts or their favorite type of pizza.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1600"/>
              </a:spcAft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Google Shape;169;p37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70" name="Google Shape;17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3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8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CONSUMER DATA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38"/>
          <p:cNvSpPr txBox="1"/>
          <p:nvPr>
            <p:ph idx="1" type="body"/>
          </p:nvPr>
        </p:nvSpPr>
        <p:spPr>
          <a:xfrm>
            <a:off x="938500" y="1019625"/>
            <a:ext cx="7172100" cy="326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Consumer data: 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Information collected in the data analytics process.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Extremely valuable to all companies.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Valuable from a revenue perspective if businesses choose to sell the data they have collected to a third party.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More data = More value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Three types of consumer data: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914400" rtl="0" algn="l">
              <a:spcBef>
                <a:spcPts val="10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i="1" lang="en" sz="1500">
                <a:latin typeface="Arial"/>
                <a:ea typeface="Arial"/>
                <a:cs typeface="Arial"/>
                <a:sym typeface="Arial"/>
              </a:rPr>
              <a:t>First-party data: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 data collected directly by a business or brand.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914400" rtl="0" algn="l">
              <a:spcBef>
                <a:spcPts val="10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i="1" lang="en" sz="1500">
                <a:latin typeface="Arial"/>
                <a:ea typeface="Arial"/>
                <a:cs typeface="Arial"/>
                <a:sym typeface="Arial"/>
              </a:rPr>
              <a:t>Second-party data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: data that is shared by the business or brand (first-party) who initially collected the data.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914400" rtl="0" algn="l">
              <a:spcBef>
                <a:spcPts val="10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i="1" lang="en" sz="1500">
                <a:latin typeface="Arial"/>
                <a:ea typeface="Arial"/>
                <a:cs typeface="Arial"/>
                <a:sym typeface="Arial"/>
              </a:rPr>
              <a:t>Third-party data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: data that has been collected, then sold, by a third party.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8" name="Google Shape;178;p38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79" name="Google Shape;179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87" name="Google Shape;187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1763" y="473875"/>
            <a:ext cx="7780475" cy="40955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/>
          <p:nvPr>
            <p:ph idx="6" type="title"/>
          </p:nvPr>
        </p:nvSpPr>
        <p:spPr>
          <a:xfrm>
            <a:off x="438000" y="3339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93" name="Google Shape;193;p40"/>
          <p:cNvSpPr txBox="1"/>
          <p:nvPr>
            <p:ph idx="4" type="title"/>
          </p:nvPr>
        </p:nvSpPr>
        <p:spPr>
          <a:xfrm>
            <a:off x="438000" y="982550"/>
            <a:ext cx="2067000" cy="932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UNDERSTAND MARKET &amp; CONSUMERS</a:t>
            </a:r>
            <a:endParaRPr sz="1400"/>
          </a:p>
        </p:txBody>
      </p:sp>
      <p:sp>
        <p:nvSpPr>
          <p:cNvPr id="194" name="Google Shape;194;p40"/>
          <p:cNvSpPr txBox="1"/>
          <p:nvPr>
            <p:ph idx="5" type="subTitle"/>
          </p:nvPr>
        </p:nvSpPr>
        <p:spPr>
          <a:xfrm>
            <a:off x="438000" y="1914675"/>
            <a:ext cx="2067000" cy="246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90500" lvl="0" marL="2286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Identify consumer wants and needs.</a:t>
            </a:r>
            <a:endParaRPr sz="1200"/>
          </a:p>
          <a:p>
            <a:pPr indent="-190500" lvl="0" marL="2286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Identify products and services consumers are looking for. </a:t>
            </a:r>
            <a:endParaRPr sz="1200"/>
          </a:p>
          <a:p>
            <a:pPr indent="-190500" lvl="0" marL="2286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en" sz="1200"/>
              <a:t>Identify brand preferences,  customer experience expectation, shopping habits, etc.</a:t>
            </a:r>
            <a:endParaRPr sz="1200"/>
          </a:p>
        </p:txBody>
      </p:sp>
      <p:sp>
        <p:nvSpPr>
          <p:cNvPr id="195" name="Google Shape;195;p40"/>
          <p:cNvSpPr txBox="1"/>
          <p:nvPr>
            <p:ph idx="7" type="title"/>
          </p:nvPr>
        </p:nvSpPr>
        <p:spPr>
          <a:xfrm>
            <a:off x="2505000" y="3339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02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40"/>
          <p:cNvSpPr txBox="1"/>
          <p:nvPr>
            <p:ph idx="8" type="title"/>
          </p:nvPr>
        </p:nvSpPr>
        <p:spPr>
          <a:xfrm>
            <a:off x="4572000" y="3339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03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7" name="Google Shape;197;p40"/>
          <p:cNvCxnSpPr/>
          <p:nvPr/>
        </p:nvCxnSpPr>
        <p:spPr>
          <a:xfrm>
            <a:off x="1272900" y="996060"/>
            <a:ext cx="3972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cxnSp>
        <p:nvCxnSpPr>
          <p:cNvPr id="198" name="Google Shape;198;p40"/>
          <p:cNvCxnSpPr/>
          <p:nvPr/>
        </p:nvCxnSpPr>
        <p:spPr>
          <a:xfrm>
            <a:off x="3320800" y="996060"/>
            <a:ext cx="3972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cxnSp>
        <p:nvCxnSpPr>
          <p:cNvPr id="199" name="Google Shape;199;p40"/>
          <p:cNvCxnSpPr/>
          <p:nvPr/>
        </p:nvCxnSpPr>
        <p:spPr>
          <a:xfrm>
            <a:off x="5406900" y="996060"/>
            <a:ext cx="3972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00" name="Google Shape;200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4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02" name="Google Shape;202;p40"/>
          <p:cNvSpPr txBox="1"/>
          <p:nvPr>
            <p:ph idx="8" type="title"/>
          </p:nvPr>
        </p:nvSpPr>
        <p:spPr>
          <a:xfrm>
            <a:off x="6639000" y="3339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"/>
              <a:t>4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3" name="Google Shape;203;p40"/>
          <p:cNvCxnSpPr/>
          <p:nvPr/>
        </p:nvCxnSpPr>
        <p:spPr>
          <a:xfrm>
            <a:off x="7493000" y="996060"/>
            <a:ext cx="3972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sp>
        <p:nvSpPr>
          <p:cNvPr id="204" name="Google Shape;204;p40"/>
          <p:cNvSpPr txBox="1"/>
          <p:nvPr>
            <p:ph idx="4" type="title"/>
          </p:nvPr>
        </p:nvSpPr>
        <p:spPr>
          <a:xfrm>
            <a:off x="2505000" y="982550"/>
            <a:ext cx="2067000" cy="932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DATABASE EXPANSION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205" name="Google Shape;205;p40"/>
          <p:cNvSpPr txBox="1"/>
          <p:nvPr>
            <p:ph idx="4" type="title"/>
          </p:nvPr>
        </p:nvSpPr>
        <p:spPr>
          <a:xfrm>
            <a:off x="4572000" y="982550"/>
            <a:ext cx="2067000" cy="932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IMPROVE MARKETING PERFORMANCE</a:t>
            </a:r>
            <a:endParaRPr sz="1400"/>
          </a:p>
        </p:txBody>
      </p:sp>
      <p:sp>
        <p:nvSpPr>
          <p:cNvPr id="206" name="Google Shape;206;p40"/>
          <p:cNvSpPr txBox="1"/>
          <p:nvPr>
            <p:ph idx="4" type="title"/>
          </p:nvPr>
        </p:nvSpPr>
        <p:spPr>
          <a:xfrm>
            <a:off x="6639000" y="982550"/>
            <a:ext cx="2067000" cy="932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PERSONALIZED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CUSTOMER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EXPERIENCE</a:t>
            </a:r>
            <a:endParaRPr sz="1400"/>
          </a:p>
        </p:txBody>
      </p:sp>
      <p:sp>
        <p:nvSpPr>
          <p:cNvPr id="207" name="Google Shape;207;p40"/>
          <p:cNvSpPr txBox="1"/>
          <p:nvPr>
            <p:ph idx="5" type="subTitle"/>
          </p:nvPr>
        </p:nvSpPr>
        <p:spPr>
          <a:xfrm>
            <a:off x="2505000" y="1914675"/>
            <a:ext cx="2067000" cy="315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90500" lvl="0" marL="2286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en" sz="1200"/>
              <a:t>Database marketing</a:t>
            </a:r>
            <a:r>
              <a:rPr lang="en" sz="1200"/>
              <a:t>: collecting/storing consumer information for marketing purposes. </a:t>
            </a:r>
            <a:endParaRPr sz="1200"/>
          </a:p>
          <a:p>
            <a:pPr indent="-190500" lvl="0" marL="2286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Data includes: customer contact info, purchase history, customer support history.</a:t>
            </a:r>
            <a:endParaRPr sz="1200"/>
          </a:p>
          <a:p>
            <a:pPr indent="-190500" lvl="0" marL="2286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en" sz="1200"/>
              <a:t>Database marketing helps boost sales by enabling targeted marketing strategies. </a:t>
            </a:r>
            <a:endParaRPr sz="1200"/>
          </a:p>
        </p:txBody>
      </p:sp>
      <p:sp>
        <p:nvSpPr>
          <p:cNvPr id="208" name="Google Shape;208;p40"/>
          <p:cNvSpPr txBox="1"/>
          <p:nvPr>
            <p:ph idx="5" type="subTitle"/>
          </p:nvPr>
        </p:nvSpPr>
        <p:spPr>
          <a:xfrm>
            <a:off x="4572000" y="1914675"/>
            <a:ext cx="2067000" cy="301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90500" lvl="0" marL="2286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Data helps marketing professionals evaluate campaign efficacy, fine tune strategies and improve performance.</a:t>
            </a:r>
            <a:endParaRPr sz="1200"/>
          </a:p>
          <a:p>
            <a:pPr indent="-190500" lvl="0" marL="228600" rtl="0" algn="l">
              <a:spcBef>
                <a:spcPts val="1000"/>
              </a:spcBef>
              <a:spcAft>
                <a:spcPts val="500"/>
              </a:spcAft>
              <a:buSzPts val="1200"/>
              <a:buChar char="●"/>
            </a:pPr>
            <a:r>
              <a:rPr i="1" lang="en" sz="1200"/>
              <a:t>Example:</a:t>
            </a:r>
            <a:r>
              <a:rPr lang="en" sz="1200"/>
              <a:t> Marketing data identifies that H&amp;M’s teen consumers have higher brand engagement through Snapchat than Instagram. This data helps H&amp;M fine tune marketing efforts and ad spending. </a:t>
            </a:r>
            <a:endParaRPr sz="1200"/>
          </a:p>
        </p:txBody>
      </p:sp>
      <p:sp>
        <p:nvSpPr>
          <p:cNvPr id="209" name="Google Shape;209;p40"/>
          <p:cNvSpPr txBox="1"/>
          <p:nvPr>
            <p:ph idx="5" type="subTitle"/>
          </p:nvPr>
        </p:nvSpPr>
        <p:spPr>
          <a:xfrm>
            <a:off x="6639000" y="1914675"/>
            <a:ext cx="2067000" cy="277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90500" lvl="0" marL="2286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Data helps marketing professionals personalize the customer experience.</a:t>
            </a:r>
            <a:endParaRPr sz="1200"/>
          </a:p>
          <a:p>
            <a:pPr indent="-190500" lvl="0" marL="2286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Consumers expect marketing  personalization.</a:t>
            </a:r>
            <a:endParaRPr sz="1200"/>
          </a:p>
          <a:p>
            <a:pPr indent="-190500" lvl="0" marL="2286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en" sz="1200"/>
              <a:t>Personalized marketing increases repeat customers, referral business, and brand loyalty</a:t>
            </a:r>
            <a:endParaRPr sz="1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1"/>
          <p:cNvSpPr txBox="1"/>
          <p:nvPr>
            <p:ph type="title"/>
          </p:nvPr>
        </p:nvSpPr>
        <p:spPr>
          <a:xfrm>
            <a:off x="938500" y="445025"/>
            <a:ext cx="64596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WHAT TYPE OF DATA IS COLLECTED?</a:t>
            </a:r>
            <a:endParaRPr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5" name="Google Shape;215;p41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16" name="Google Shape;21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2022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18" name="Google Shape;218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8500" y="1221625"/>
            <a:ext cx="7038975" cy="176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2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TYPES OF CONSUMER DATA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4" name="Google Shape;224;p4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sp>
        <p:nvSpPr>
          <p:cNvPr id="225" name="Google Shape;225;p42"/>
          <p:cNvSpPr txBox="1"/>
          <p:nvPr>
            <p:ph type="title"/>
          </p:nvPr>
        </p:nvSpPr>
        <p:spPr>
          <a:xfrm>
            <a:off x="1937350" y="1417425"/>
            <a:ext cx="2390100" cy="123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PII 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 sz="1200">
                <a:latin typeface="Arial"/>
                <a:ea typeface="Arial"/>
                <a:cs typeface="Arial"/>
                <a:sym typeface="Arial"/>
              </a:rPr>
              <a:t>PERSONAL IDENTIFYING INFORMATION</a:t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42"/>
          <p:cNvSpPr txBox="1"/>
          <p:nvPr>
            <p:ph idx="1" type="subTitle"/>
          </p:nvPr>
        </p:nvSpPr>
        <p:spPr>
          <a:xfrm>
            <a:off x="1852150" y="2231875"/>
            <a:ext cx="2560500" cy="215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Name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Address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Email address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Social security number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Birthday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Phone number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Location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Age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Profession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7" name="Google Shape;227;p42"/>
          <p:cNvCxnSpPr/>
          <p:nvPr/>
        </p:nvCxnSpPr>
        <p:spPr>
          <a:xfrm>
            <a:off x="2996488" y="2122623"/>
            <a:ext cx="2718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cxnSp>
        <p:nvCxnSpPr>
          <p:cNvPr id="228" name="Google Shape;228;p42"/>
          <p:cNvCxnSpPr/>
          <p:nvPr/>
        </p:nvCxnSpPr>
        <p:spPr>
          <a:xfrm>
            <a:off x="5875713" y="2122623"/>
            <a:ext cx="2718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29" name="Google Shape;229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4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2022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31" name="Google Shape;231;p42"/>
          <p:cNvSpPr txBox="1"/>
          <p:nvPr>
            <p:ph type="title"/>
          </p:nvPr>
        </p:nvSpPr>
        <p:spPr>
          <a:xfrm>
            <a:off x="4816575" y="1386425"/>
            <a:ext cx="2390100" cy="123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NON-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PII 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 sz="1200">
                <a:latin typeface="Arial"/>
                <a:ea typeface="Arial"/>
                <a:cs typeface="Arial"/>
                <a:sym typeface="Arial"/>
              </a:rPr>
              <a:t>NON-P</a:t>
            </a:r>
            <a:r>
              <a:rPr b="1" lang="en" sz="1200">
                <a:latin typeface="Arial"/>
                <a:ea typeface="Arial"/>
                <a:cs typeface="Arial"/>
                <a:sym typeface="Arial"/>
              </a:rPr>
              <a:t>ERSONAL IDENTIFYING INFORMATION</a:t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42"/>
          <p:cNvSpPr txBox="1"/>
          <p:nvPr>
            <p:ph idx="1" type="subTitle"/>
          </p:nvPr>
        </p:nvSpPr>
        <p:spPr>
          <a:xfrm>
            <a:off x="4731375" y="2231875"/>
            <a:ext cx="2560500" cy="215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Cookies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Search history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Purchases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IP address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Device ID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43"/>
          <p:cNvSpPr txBox="1"/>
          <p:nvPr>
            <p:ph idx="4" type="title"/>
          </p:nvPr>
        </p:nvSpPr>
        <p:spPr>
          <a:xfrm>
            <a:off x="1540500" y="187450"/>
            <a:ext cx="60630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TYPES OF ENGAGEMENT DATA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8" name="Google Shape;238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4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40" name="Google Shape;240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92125" y="796700"/>
            <a:ext cx="3959750" cy="395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4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BEHAVIORAL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 DATA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6" name="Google Shape;246;p44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sp>
        <p:nvSpPr>
          <p:cNvPr id="247" name="Google Shape;247;p44"/>
          <p:cNvSpPr txBox="1"/>
          <p:nvPr>
            <p:ph idx="1" type="subTitle"/>
          </p:nvPr>
        </p:nvSpPr>
        <p:spPr>
          <a:xfrm>
            <a:off x="938500" y="1166925"/>
            <a:ext cx="6742800" cy="354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Behavioral data helps marketing professionals learn about the decisions consumers make throughout the customer experience journey.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Behavioral data includes: 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details about consumer purchases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loyalty program usage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product usage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browsing habits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8" name="Google Shape;248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4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