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Montserrat"/>
      <p:regular r:id="rId13"/>
      <p:bold r:id="rId14"/>
      <p:italic r:id="rId15"/>
      <p:boldItalic r:id="rId16"/>
    </p:embeddedFont>
    <p:embeddedFont>
      <p:font typeface="Montserrat Medium"/>
      <p:regular r:id="rId17"/>
      <p:bold r:id="rId18"/>
      <p:italic r:id="rId19"/>
      <p:boldItalic r:id="rId20"/>
    </p:embeddedFont>
    <p:embeddedFont>
      <p:font typeface="Montserrat ExtraBold"/>
      <p:bold r:id="rId21"/>
      <p:boldItalic r:id="rId22"/>
    </p:embeddedFont>
    <p:embeddedFont>
      <p:font typeface="Oswald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Medium-boldItalic.fntdata"/><Relationship Id="rId22" Type="http://schemas.openxmlformats.org/officeDocument/2006/relationships/font" Target="fonts/MontserratExtraBold-boldItalic.fntdata"/><Relationship Id="rId21" Type="http://schemas.openxmlformats.org/officeDocument/2006/relationships/font" Target="fonts/MontserratExtraBold-bold.fntdata"/><Relationship Id="rId24" Type="http://schemas.openxmlformats.org/officeDocument/2006/relationships/font" Target="fonts/Oswald-bold.fntdata"/><Relationship Id="rId23" Type="http://schemas.openxmlformats.org/officeDocument/2006/relationships/font" Target="fonts/Oswald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Montserrat-regular.fntdata"/><Relationship Id="rId12" Type="http://schemas.openxmlformats.org/officeDocument/2006/relationships/slide" Target="slides/slide8.xml"/><Relationship Id="rId15" Type="http://schemas.openxmlformats.org/officeDocument/2006/relationships/font" Target="fonts/Montserrat-italic.fntdata"/><Relationship Id="rId14" Type="http://schemas.openxmlformats.org/officeDocument/2006/relationships/font" Target="fonts/Montserrat-bold.fntdata"/><Relationship Id="rId17" Type="http://schemas.openxmlformats.org/officeDocument/2006/relationships/font" Target="fonts/MontserratMedium-regular.fntdata"/><Relationship Id="rId16" Type="http://schemas.openxmlformats.org/officeDocument/2006/relationships/font" Target="fonts/Montserrat-boldItalic.fntdata"/><Relationship Id="rId19" Type="http://schemas.openxmlformats.org/officeDocument/2006/relationships/font" Target="fonts/MontserratMedium-italic.fntdata"/><Relationship Id="rId18" Type="http://schemas.openxmlformats.org/officeDocument/2006/relationships/font" Target="fonts/MontserratMedium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565dd1d47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565dd1d47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7f9262ee2f_0_26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7f9262ee2f_0_26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565dd1d47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565dd1d47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5663fa0f10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5663fa0f10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5663fa0f10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5663fa0f10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565dd1d47b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1565dd1d47b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565dd1d47b_0_15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g1565dd1d47b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4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4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hasCustomPrompt="1"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/>
          <p:nvPr>
            <p:ph hasCustomPrompt="1"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/>
          <p:nvPr>
            <p:ph hasCustomPrompt="1"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rotWithShape="0" algn="bl" dir="5400000" dist="19050">
              <a:srgbClr val="76A5AF">
                <a:alpha val="8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6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7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7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8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8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rotWithShape="0" algn="bl" dir="6360000" dist="28575">
              <a:schemeClr val="accent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4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5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25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hasCustomPrompt="1"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hasCustomPrompt="1"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6"/>
          <p:cNvSpPr txBox="1"/>
          <p:nvPr>
            <p:ph hasCustomPrompt="1"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27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7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2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27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7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27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27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7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8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8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8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28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3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8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6"/>
          <p:cNvSpPr txBox="1"/>
          <p:nvPr>
            <p:ph type="ctrTitle"/>
          </p:nvPr>
        </p:nvSpPr>
        <p:spPr>
          <a:xfrm>
            <a:off x="646350" y="1920475"/>
            <a:ext cx="7851300" cy="644700"/>
          </a:xfrm>
          <a:prstGeom prst="rect">
            <a:avLst/>
          </a:prstGeom>
          <a:effectLst>
            <a:outerShdw blurRad="142875" rotWithShape="0" algn="bl" dir="87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Arial"/>
                <a:ea typeface="Arial"/>
                <a:cs typeface="Arial"/>
                <a:sym typeface="Arial"/>
              </a:rPr>
              <a:t>CUSTOMER RELATIONSHIP MANAGEMENT (CRM)</a:t>
            </a:r>
            <a:endParaRPr sz="3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6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rotWithShape="0" algn="bl" dir="84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5 - LESSON 2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36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61" name="Google Shape;16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6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2022.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7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WHAT IS CRM?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7"/>
          <p:cNvSpPr txBox="1"/>
          <p:nvPr>
            <p:ph idx="1" type="body"/>
          </p:nvPr>
        </p:nvSpPr>
        <p:spPr>
          <a:xfrm>
            <a:off x="938500" y="1019625"/>
            <a:ext cx="7172100" cy="326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CRM (Customer Relationship Management):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the process of managing interactions with customers, or prospective customers, throughout their entire relationship with a business or brand.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CRM helps businesses and brands use collected consumer data to strengthen customer relationships by improving communications and the overall customer experience.   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CRM software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helps businesses establish data-driven marketing initiatives. Businesses of all sizes across every industry use CRM solutions to help improve the overall business efficiency.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CRM has grown into a multi-billion dollar industry.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3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0" name="Google Shape;17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8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CRM FUNCTIONS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8"/>
          <p:cNvSpPr txBox="1"/>
          <p:nvPr>
            <p:ph idx="1" type="body"/>
          </p:nvPr>
        </p:nvSpPr>
        <p:spPr>
          <a:xfrm>
            <a:off x="938500" y="1019625"/>
            <a:ext cx="7172100" cy="326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CRM software allows people and teams across a business 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organization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 to access customer records instantly, creating a more efficient and streamlined customer experience.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Contact management:  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Store customer contact information.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5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Tracking behaviors: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  Monitor which emails have been opened and which links have been clicked.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5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Sales automation: 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Identify sales opportunities, and allow sales professionals to track the sales process.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5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Customer support:  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Track support tickets, and customer complaints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5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Database and email marketing:  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Develop more effective, personalized marketing campaigns.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500"/>
              </a:spcBef>
              <a:spcAft>
                <a:spcPts val="500"/>
              </a:spcAft>
              <a:buSzPts val="1400"/>
              <a:buFont typeface="Arial"/>
              <a:buChar char="●"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Analytics and reporting:  I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mprove marketing, sales, and customer service efficiency.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3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9" name="Google Shape;17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7" name="Google Shape;187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3863" y="508425"/>
            <a:ext cx="7336274" cy="412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BENEFITS OF CRM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40"/>
          <p:cNvSpPr txBox="1"/>
          <p:nvPr>
            <p:ph idx="1" type="body"/>
          </p:nvPr>
        </p:nvSpPr>
        <p:spPr>
          <a:xfrm>
            <a:off x="938500" y="1019625"/>
            <a:ext cx="7172100" cy="326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CRM is an essential component of the core functionality of most businesses.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When implemented successfully, CRM can help a business to increase sales, enhance marketing performance, and improve levels of customer service.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Companies invest a significant amount of resources in collecting consumer data.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CRM allows businesses and brands to analyze that data to help build better relationships with customers.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Stronger relationships lead to higher levels of customer satisfaction, an increase in brand loyalty, and a sales and revenue boost.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500"/>
              </a:spcAft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4" name="Google Shape;194;p4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95" name="Google Shape;19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4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03" name="Google Shape;203;p41"/>
          <p:cNvPicPr preferRelativeResize="0"/>
          <p:nvPr/>
        </p:nvPicPr>
        <p:blipFill rotWithShape="1">
          <a:blip r:embed="rId4">
            <a:alphaModFix/>
          </a:blip>
          <a:srcRect b="9379" l="6328" r="7330" t="7687"/>
          <a:stretch/>
        </p:blipFill>
        <p:spPr>
          <a:xfrm>
            <a:off x="198901" y="764700"/>
            <a:ext cx="4004050" cy="3846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41"/>
          <p:cNvSpPr txBox="1"/>
          <p:nvPr>
            <p:ph type="title"/>
          </p:nvPr>
        </p:nvSpPr>
        <p:spPr>
          <a:xfrm>
            <a:off x="4393500" y="30907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THE CRM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5" name="Google Shape;205;p41"/>
          <p:cNvCxnSpPr/>
          <p:nvPr/>
        </p:nvCxnSpPr>
        <p:spPr>
          <a:xfrm>
            <a:off x="4481200" y="2780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sp>
        <p:nvSpPr>
          <p:cNvPr id="206" name="Google Shape;206;p41"/>
          <p:cNvSpPr txBox="1"/>
          <p:nvPr>
            <p:ph idx="4294967295" type="subTitle"/>
          </p:nvPr>
        </p:nvSpPr>
        <p:spPr>
          <a:xfrm>
            <a:off x="4393500" y="872350"/>
            <a:ext cx="4533900" cy="403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b="1"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Awareness and reach</a:t>
            </a:r>
            <a:br>
              <a:rPr b="1"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 builds consumer awareness and works to maximize the number of consumers that they can reach.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b="1"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Acquisition</a:t>
            </a:r>
            <a:br>
              <a:rPr b="1"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usiness acquires sales leads as potential new customers.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b="1"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Conversion</a:t>
            </a:r>
            <a:br>
              <a:rPr b="1"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 converts leads into new customers.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b="1"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Retention</a:t>
            </a:r>
            <a:br>
              <a:rPr b="1"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 works to retain new customers.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b="1"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Loyalty</a:t>
            </a:r>
            <a:br>
              <a:rPr b="1"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 builds brand loyalty with existing customers in an effort to increase referrals and acquire new customers.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500"/>
              </a:spcBef>
              <a:spcAft>
                <a:spcPts val="150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2"/>
          <p:cNvSpPr txBox="1"/>
          <p:nvPr>
            <p:ph idx="2" type="body"/>
          </p:nvPr>
        </p:nvSpPr>
        <p:spPr>
          <a:xfrm>
            <a:off x="938500" y="1057800"/>
            <a:ext cx="7781100" cy="27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CRM (Customer Relationship Management):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The process of managing interactions with customers, or prospective customers, throughout their entire relationship with a business or brand.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42"/>
          <p:cNvSpPr txBox="1"/>
          <p:nvPr>
            <p:ph type="title"/>
          </p:nvPr>
        </p:nvSpPr>
        <p:spPr>
          <a:xfrm>
            <a:off x="938500" y="445025"/>
            <a:ext cx="3223800" cy="46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" name="Google Shape;213;p4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14" name="Google Shape;21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4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2.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22" name="Google Shape;222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2650" y="152400"/>
            <a:ext cx="48387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