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3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5143500" type="screen16x9"/>
  <p:notesSz cx="6858000" cy="9144000"/>
  <p:embeddedFontLst>
    <p:embeddedFont>
      <p:font typeface="Montserrat" pitchFamily="2" charset="77"/>
      <p:regular r:id="rId17"/>
      <p:bold r:id="rId18"/>
      <p:italic r:id="rId19"/>
      <p:boldItalic r:id="rId20"/>
    </p:embeddedFont>
    <p:embeddedFont>
      <p:font typeface="Montserrat ExtraBold" panose="020F0502020204030204" pitchFamily="34" charset="0"/>
      <p:bold r:id="rId21"/>
      <p:italic r:id="rId22"/>
      <p:boldItalic r:id="rId23"/>
    </p:embeddedFont>
    <p:embeddedFont>
      <p:font typeface="Montserrat Medium" panose="020F0502020204030204" pitchFamily="34" charset="0"/>
      <p:regular r:id="rId24"/>
      <p:bold r:id="rId25"/>
      <p:italic r:id="rId26"/>
      <p:boldItalic r:id="rId27"/>
    </p:embeddedFont>
    <p:embeddedFont>
      <p:font typeface="Oswald" pitchFamily="2" charset="77"/>
      <p:regular r:id="rId28"/>
      <p:bold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1450f2058e9_0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1450f2058e9_0_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7f9262ee2f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" name="Google Shape;254;g7f9262ee2f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1450f2058e9_0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Google Shape;271;g1450f2058e9_0_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1450f2058e9_0_1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8" name="Google Shape;278;g1450f2058e9_0_1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1450f2058e9_0_1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7" name="Google Shape;287;g1450f2058e9_0_1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7f9262ee2f_0_26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7f9262ee2f_0_26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7f9262ee2f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7f9262ee2f_0_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1450f2058e9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1450f2058e9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1450f2058e9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1450f2058e9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1450f2058e9_0_2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1450f2058e9_0_2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1450f2058e9_0_2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1450f2058e9_0_2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1450f2058e9_0_3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1450f2058e9_0_3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1450f2058e9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1450f2058e9_0_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1"/>
          <p:cNvSpPr txBox="1">
            <a:spLocks noGrp="1"/>
          </p:cNvSpPr>
          <p:nvPr>
            <p:ph type="title" hasCustomPrompt="1"/>
          </p:nvPr>
        </p:nvSpPr>
        <p:spPr>
          <a:xfrm>
            <a:off x="1920750" y="1634425"/>
            <a:ext cx="5302500" cy="1116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9" name="Google Shape;39;p11"/>
          <p:cNvSpPr txBox="1">
            <a:spLocks noGrp="1"/>
          </p:cNvSpPr>
          <p:nvPr>
            <p:ph type="body" idx="1"/>
          </p:nvPr>
        </p:nvSpPr>
        <p:spPr>
          <a:xfrm>
            <a:off x="2786550" y="3094475"/>
            <a:ext cx="3570900" cy="56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marL="914400" lvl="1" indent="-3429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2pPr>
            <a:lvl3pPr marL="1371600" lvl="2" indent="-3429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3pPr>
            <a:lvl4pPr marL="1828800" lvl="3" indent="-3429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4pPr>
            <a:lvl5pPr marL="2286000" lvl="4" indent="-3429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5pPr>
            <a:lvl6pPr marL="2743200" lvl="5" indent="-3429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6pPr>
            <a:lvl7pPr marL="3200400" lvl="6" indent="-3429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7pPr>
            <a:lvl8pPr marL="3657600" lvl="7" indent="-3429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8pPr>
            <a:lvl9pPr marL="4114800" lvl="8" indent="-342900" algn="ctr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">
  <p:cSld name="CAPTION_ONLY_3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13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162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1pPr>
            <a:lvl2pPr marL="914400" lvl="1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2pPr>
            <a:lvl3pPr marL="1371600" lvl="2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3pPr>
            <a:lvl4pPr marL="1828800" lvl="3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4pPr>
            <a:lvl5pPr marL="2286000" lvl="4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5pPr>
            <a:lvl6pPr marL="2743200" lvl="5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6pPr>
            <a:lvl7pPr marL="3200400" lvl="6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7pPr>
            <a:lvl8pPr marL="3657600" lvl="7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8pPr>
            <a:lvl9pPr marL="4114800" lvl="8" indent="-301625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SECTION_TITLE_AND_DESCRIPTION_1_1_3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4"/>
          <p:cNvSpPr txBox="1">
            <a:spLocks noGrp="1"/>
          </p:cNvSpPr>
          <p:nvPr>
            <p:ph type="title"/>
          </p:nvPr>
        </p:nvSpPr>
        <p:spPr>
          <a:xfrm>
            <a:off x="3538497" y="261557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14"/>
          <p:cNvSpPr txBox="1">
            <a:spLocks noGrp="1"/>
          </p:cNvSpPr>
          <p:nvPr>
            <p:ph type="subTitle" idx="1"/>
          </p:nvPr>
        </p:nvSpPr>
        <p:spPr>
          <a:xfrm>
            <a:off x="3538497" y="3148075"/>
            <a:ext cx="20670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14"/>
          <p:cNvSpPr txBox="1">
            <a:spLocks noGrp="1"/>
          </p:cNvSpPr>
          <p:nvPr>
            <p:ph type="title" idx="2"/>
          </p:nvPr>
        </p:nvSpPr>
        <p:spPr>
          <a:xfrm>
            <a:off x="6028553" y="261557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14"/>
          <p:cNvSpPr txBox="1">
            <a:spLocks noGrp="1"/>
          </p:cNvSpPr>
          <p:nvPr>
            <p:ph type="subTitle" idx="3"/>
          </p:nvPr>
        </p:nvSpPr>
        <p:spPr>
          <a:xfrm>
            <a:off x="6028553" y="3148075"/>
            <a:ext cx="20670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9" name="Google Shape;49;p14"/>
          <p:cNvSpPr txBox="1">
            <a:spLocks noGrp="1"/>
          </p:cNvSpPr>
          <p:nvPr>
            <p:ph type="title" idx="4"/>
          </p:nvPr>
        </p:nvSpPr>
        <p:spPr>
          <a:xfrm>
            <a:off x="1048447" y="261557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0" name="Google Shape;50;p14"/>
          <p:cNvSpPr txBox="1">
            <a:spLocks noGrp="1"/>
          </p:cNvSpPr>
          <p:nvPr>
            <p:ph type="subTitle" idx="5"/>
          </p:nvPr>
        </p:nvSpPr>
        <p:spPr>
          <a:xfrm>
            <a:off x="1048447" y="3148075"/>
            <a:ext cx="20670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14"/>
          <p:cNvSpPr txBox="1">
            <a:spLocks noGrp="1"/>
          </p:cNvSpPr>
          <p:nvPr>
            <p:ph type="title" idx="6" hasCustomPrompt="1"/>
          </p:nvPr>
        </p:nvSpPr>
        <p:spPr>
          <a:xfrm>
            <a:off x="1048450" y="1770700"/>
            <a:ext cx="2067000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2" name="Google Shape;52;p14"/>
          <p:cNvSpPr txBox="1">
            <a:spLocks noGrp="1"/>
          </p:cNvSpPr>
          <p:nvPr>
            <p:ph type="title" idx="7" hasCustomPrompt="1"/>
          </p:nvPr>
        </p:nvSpPr>
        <p:spPr>
          <a:xfrm>
            <a:off x="3538500" y="1770700"/>
            <a:ext cx="2067000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3" name="Google Shape;53;p14"/>
          <p:cNvSpPr txBox="1">
            <a:spLocks noGrp="1"/>
          </p:cNvSpPr>
          <p:nvPr>
            <p:ph type="title" idx="8" hasCustomPrompt="1"/>
          </p:nvPr>
        </p:nvSpPr>
        <p:spPr>
          <a:xfrm>
            <a:off x="6028550" y="1770700"/>
            <a:ext cx="2067000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ext">
  <p:cSld name="TITLE_1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5"/>
          <p:cNvSpPr txBox="1">
            <a:spLocks noGrp="1"/>
          </p:cNvSpPr>
          <p:nvPr>
            <p:ph type="ctrTitle"/>
          </p:nvPr>
        </p:nvSpPr>
        <p:spPr>
          <a:xfrm>
            <a:off x="4285500" y="2832875"/>
            <a:ext cx="3657300" cy="644700"/>
          </a:xfrm>
          <a:prstGeom prst="rect">
            <a:avLst/>
          </a:prstGeom>
          <a:effectLst>
            <a:outerShdw blurRad="100013" dist="19050" dir="5400000" algn="bl" rotWithShape="0">
              <a:srgbClr val="76A5AF">
                <a:alpha val="88000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6" name="Google Shape;56;p15"/>
          <p:cNvSpPr txBox="1">
            <a:spLocks noGrp="1"/>
          </p:cNvSpPr>
          <p:nvPr>
            <p:ph type="subTitle" idx="1"/>
          </p:nvPr>
        </p:nvSpPr>
        <p:spPr>
          <a:xfrm>
            <a:off x="4144050" y="3549850"/>
            <a:ext cx="3940200" cy="4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6"/>
          <p:cNvSpPr txBox="1">
            <a:spLocks noGrp="1"/>
          </p:cNvSpPr>
          <p:nvPr>
            <p:ph type="ctrTitle"/>
          </p:nvPr>
        </p:nvSpPr>
        <p:spPr>
          <a:xfrm>
            <a:off x="1850525" y="1157925"/>
            <a:ext cx="5442900" cy="260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9" name="Google Shape;59;p16"/>
          <p:cNvSpPr txBox="1">
            <a:spLocks noGrp="1"/>
          </p:cNvSpPr>
          <p:nvPr>
            <p:ph type="subTitle" idx="1"/>
          </p:nvPr>
        </p:nvSpPr>
        <p:spPr>
          <a:xfrm>
            <a:off x="2481900" y="3945600"/>
            <a:ext cx="4180200" cy="4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s">
  <p:cSld name="SECTION_TITLE_AND_DESCRIPTION_1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7"/>
          <p:cNvSpPr txBox="1">
            <a:spLocks noGrp="1"/>
          </p:cNvSpPr>
          <p:nvPr>
            <p:ph type="title"/>
          </p:nvPr>
        </p:nvSpPr>
        <p:spPr>
          <a:xfrm>
            <a:off x="1937338" y="2463175"/>
            <a:ext cx="23901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2" name="Google Shape;62;p17"/>
          <p:cNvSpPr txBox="1">
            <a:spLocks noGrp="1"/>
          </p:cNvSpPr>
          <p:nvPr>
            <p:ph type="subTitle" idx="1"/>
          </p:nvPr>
        </p:nvSpPr>
        <p:spPr>
          <a:xfrm>
            <a:off x="1937338" y="3148075"/>
            <a:ext cx="23901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3" name="Google Shape;63;p17"/>
          <p:cNvSpPr txBox="1">
            <a:spLocks noGrp="1"/>
          </p:cNvSpPr>
          <p:nvPr>
            <p:ph type="title" idx="2"/>
          </p:nvPr>
        </p:nvSpPr>
        <p:spPr>
          <a:xfrm>
            <a:off x="4816563" y="2463175"/>
            <a:ext cx="23901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4" name="Google Shape;64;p17"/>
          <p:cNvSpPr txBox="1">
            <a:spLocks noGrp="1"/>
          </p:cNvSpPr>
          <p:nvPr>
            <p:ph type="subTitle" idx="3"/>
          </p:nvPr>
        </p:nvSpPr>
        <p:spPr>
          <a:xfrm>
            <a:off x="4816563" y="3148075"/>
            <a:ext cx="23901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5" name="Google Shape;65;p17"/>
          <p:cNvSpPr txBox="1">
            <a:spLocks noGrp="1"/>
          </p:cNvSpPr>
          <p:nvPr>
            <p:ph type="title" idx="4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 ">
  <p:cSld name="SECTION_TITLE_AND_DESCRIPTION_1_1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8"/>
          <p:cNvSpPr txBox="1">
            <a:spLocks noGrp="1"/>
          </p:cNvSpPr>
          <p:nvPr>
            <p:ph type="title"/>
          </p:nvPr>
        </p:nvSpPr>
        <p:spPr>
          <a:xfrm>
            <a:off x="3538497" y="276797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8" name="Google Shape;68;p18"/>
          <p:cNvSpPr txBox="1">
            <a:spLocks noGrp="1"/>
          </p:cNvSpPr>
          <p:nvPr>
            <p:ph type="subTitle" idx="1"/>
          </p:nvPr>
        </p:nvSpPr>
        <p:spPr>
          <a:xfrm>
            <a:off x="3538497" y="3452875"/>
            <a:ext cx="20670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9" name="Google Shape;69;p18"/>
          <p:cNvSpPr txBox="1">
            <a:spLocks noGrp="1"/>
          </p:cNvSpPr>
          <p:nvPr>
            <p:ph type="title" idx="2"/>
          </p:nvPr>
        </p:nvSpPr>
        <p:spPr>
          <a:xfrm>
            <a:off x="6028553" y="276797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0" name="Google Shape;70;p18"/>
          <p:cNvSpPr txBox="1">
            <a:spLocks noGrp="1"/>
          </p:cNvSpPr>
          <p:nvPr>
            <p:ph type="subTitle" idx="3"/>
          </p:nvPr>
        </p:nvSpPr>
        <p:spPr>
          <a:xfrm>
            <a:off x="6028553" y="3452875"/>
            <a:ext cx="20670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1" name="Google Shape;71;p18"/>
          <p:cNvSpPr txBox="1">
            <a:spLocks noGrp="1"/>
          </p:cNvSpPr>
          <p:nvPr>
            <p:ph type="title" idx="4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2" name="Google Shape;72;p18"/>
          <p:cNvSpPr txBox="1">
            <a:spLocks noGrp="1"/>
          </p:cNvSpPr>
          <p:nvPr>
            <p:ph type="title" idx="5"/>
          </p:nvPr>
        </p:nvSpPr>
        <p:spPr>
          <a:xfrm>
            <a:off x="1048447" y="276797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3" name="Google Shape;73;p18"/>
          <p:cNvSpPr txBox="1">
            <a:spLocks noGrp="1"/>
          </p:cNvSpPr>
          <p:nvPr>
            <p:ph type="subTitle" idx="6"/>
          </p:nvPr>
        </p:nvSpPr>
        <p:spPr>
          <a:xfrm>
            <a:off x="1048447" y="3452875"/>
            <a:ext cx="20670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ext">
  <p:cSld name="TITLE_1_1_1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>
            <a:spLocks noGrp="1"/>
          </p:cNvSpPr>
          <p:nvPr>
            <p:ph type="ctrTitle"/>
          </p:nvPr>
        </p:nvSpPr>
        <p:spPr>
          <a:xfrm>
            <a:off x="1273500" y="1369000"/>
            <a:ext cx="6597000" cy="210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None/>
              <a:defRPr sz="4500" b="1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6" name="Google Shape;76;p19"/>
          <p:cNvSpPr txBox="1">
            <a:spLocks noGrp="1"/>
          </p:cNvSpPr>
          <p:nvPr>
            <p:ph type="subTitle" idx="1"/>
          </p:nvPr>
        </p:nvSpPr>
        <p:spPr>
          <a:xfrm>
            <a:off x="2481900" y="2519525"/>
            <a:ext cx="4180200" cy="4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">
  <p:cSld name="CAPTION_ONLY_1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3762670" y="3177750"/>
            <a:ext cx="3068700" cy="59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title" idx="2" hasCustomPrompt="1"/>
          </p:nvPr>
        </p:nvSpPr>
        <p:spPr>
          <a:xfrm>
            <a:off x="1048270" y="3287500"/>
            <a:ext cx="2412900" cy="931500"/>
          </a:xfrm>
          <a:prstGeom prst="rect">
            <a:avLst/>
          </a:prstGeom>
          <a:effectLst>
            <a:outerShdw blurRad="114300" dist="28575" dir="6360000" algn="bl" rotWithShape="0">
              <a:schemeClr val="accent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4" name="Google Shape;14;p3"/>
          <p:cNvSpPr txBox="1">
            <a:spLocks noGrp="1"/>
          </p:cNvSpPr>
          <p:nvPr>
            <p:ph type="subTitle" idx="1"/>
          </p:nvPr>
        </p:nvSpPr>
        <p:spPr>
          <a:xfrm>
            <a:off x="3762670" y="3720650"/>
            <a:ext cx="3068700" cy="4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1">
  <p:cSld name="CAPTION_ONLY_1_1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1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2">
  <p:cSld name="CAPTION_ONLY_1_1_1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2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3">
  <p:cSld name="CAPTION_ONLY_1_1_1_2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3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Lists">
  <p:cSld name="SECTION_TITLE_AND_DESCRIPTION_1_3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4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9647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7" name="Google Shape;87;p24"/>
          <p:cNvSpPr txBox="1">
            <a:spLocks noGrp="1"/>
          </p:cNvSpPr>
          <p:nvPr>
            <p:ph type="body" idx="1"/>
          </p:nvPr>
        </p:nvSpPr>
        <p:spPr>
          <a:xfrm>
            <a:off x="1067241" y="2651775"/>
            <a:ext cx="3258900" cy="179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8" name="Google Shape;88;p24"/>
          <p:cNvSpPr txBox="1">
            <a:spLocks noGrp="1"/>
          </p:cNvSpPr>
          <p:nvPr>
            <p:ph type="body" idx="2"/>
          </p:nvPr>
        </p:nvSpPr>
        <p:spPr>
          <a:xfrm>
            <a:off x="4673852" y="2651775"/>
            <a:ext cx="3258900" cy="179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9" name="Google Shape;89;p24"/>
          <p:cNvSpPr txBox="1">
            <a:spLocks noGrp="1"/>
          </p:cNvSpPr>
          <p:nvPr>
            <p:ph type="title" idx="3"/>
          </p:nvPr>
        </p:nvSpPr>
        <p:spPr>
          <a:xfrm>
            <a:off x="1213499" y="1955125"/>
            <a:ext cx="32589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0" name="Google Shape;90;p24"/>
          <p:cNvSpPr txBox="1">
            <a:spLocks noGrp="1"/>
          </p:cNvSpPr>
          <p:nvPr>
            <p:ph type="title" idx="4"/>
          </p:nvPr>
        </p:nvSpPr>
        <p:spPr>
          <a:xfrm>
            <a:off x="4820099" y="1955125"/>
            <a:ext cx="32589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">
  <p:cSld name="TITLE_1_1_2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5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3" name="Google Shape;93;p25"/>
          <p:cNvSpPr txBox="1">
            <a:spLocks noGrp="1"/>
          </p:cNvSpPr>
          <p:nvPr>
            <p:ph type="title" idx="2"/>
          </p:nvPr>
        </p:nvSpPr>
        <p:spPr>
          <a:xfrm>
            <a:off x="898386" y="3052625"/>
            <a:ext cx="16716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4" name="Google Shape;94;p25"/>
          <p:cNvSpPr txBox="1">
            <a:spLocks noGrp="1"/>
          </p:cNvSpPr>
          <p:nvPr>
            <p:ph type="subTitle" idx="1"/>
          </p:nvPr>
        </p:nvSpPr>
        <p:spPr>
          <a:xfrm>
            <a:off x="898389" y="3558837"/>
            <a:ext cx="1671600" cy="11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5" name="Google Shape;95;p25"/>
          <p:cNvSpPr txBox="1">
            <a:spLocks noGrp="1"/>
          </p:cNvSpPr>
          <p:nvPr>
            <p:ph type="title" idx="3"/>
          </p:nvPr>
        </p:nvSpPr>
        <p:spPr>
          <a:xfrm>
            <a:off x="2790261" y="3052625"/>
            <a:ext cx="16716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6" name="Google Shape;96;p25"/>
          <p:cNvSpPr txBox="1">
            <a:spLocks noGrp="1"/>
          </p:cNvSpPr>
          <p:nvPr>
            <p:ph type="subTitle" idx="4"/>
          </p:nvPr>
        </p:nvSpPr>
        <p:spPr>
          <a:xfrm>
            <a:off x="2790264" y="3558837"/>
            <a:ext cx="1671600" cy="11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7" name="Google Shape;97;p25"/>
          <p:cNvSpPr txBox="1">
            <a:spLocks noGrp="1"/>
          </p:cNvSpPr>
          <p:nvPr>
            <p:ph type="title" idx="5"/>
          </p:nvPr>
        </p:nvSpPr>
        <p:spPr>
          <a:xfrm>
            <a:off x="4682136" y="3052625"/>
            <a:ext cx="16716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8" name="Google Shape;98;p25"/>
          <p:cNvSpPr txBox="1">
            <a:spLocks noGrp="1"/>
          </p:cNvSpPr>
          <p:nvPr>
            <p:ph type="subTitle" idx="6"/>
          </p:nvPr>
        </p:nvSpPr>
        <p:spPr>
          <a:xfrm>
            <a:off x="4682139" y="3558837"/>
            <a:ext cx="1671600" cy="11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9" name="Google Shape;99;p25"/>
          <p:cNvSpPr txBox="1">
            <a:spLocks noGrp="1"/>
          </p:cNvSpPr>
          <p:nvPr>
            <p:ph type="title" idx="7"/>
          </p:nvPr>
        </p:nvSpPr>
        <p:spPr>
          <a:xfrm>
            <a:off x="6574011" y="3052625"/>
            <a:ext cx="16716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0" name="Google Shape;100;p25"/>
          <p:cNvSpPr txBox="1">
            <a:spLocks noGrp="1"/>
          </p:cNvSpPr>
          <p:nvPr>
            <p:ph type="subTitle" idx="8"/>
          </p:nvPr>
        </p:nvSpPr>
        <p:spPr>
          <a:xfrm>
            <a:off x="6574014" y="3558837"/>
            <a:ext cx="1671600" cy="11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Numbers">
  <p:cSld name="CAPTION_ONLY_1_1_1_1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6"/>
          <p:cNvSpPr txBox="1">
            <a:spLocks noGrp="1"/>
          </p:cNvSpPr>
          <p:nvPr>
            <p:ph type="title" hasCustomPrompt="1"/>
          </p:nvPr>
        </p:nvSpPr>
        <p:spPr>
          <a:xfrm>
            <a:off x="4996800" y="661843"/>
            <a:ext cx="3159300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3" name="Google Shape;103;p26"/>
          <p:cNvSpPr txBox="1">
            <a:spLocks noGrp="1"/>
          </p:cNvSpPr>
          <p:nvPr>
            <p:ph type="subTitle" idx="1"/>
          </p:nvPr>
        </p:nvSpPr>
        <p:spPr>
          <a:xfrm>
            <a:off x="4911000" y="1265850"/>
            <a:ext cx="3330900" cy="41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04" name="Google Shape;104;p26"/>
          <p:cNvSpPr txBox="1">
            <a:spLocks noGrp="1"/>
          </p:cNvSpPr>
          <p:nvPr>
            <p:ph type="title" idx="2" hasCustomPrompt="1"/>
          </p:nvPr>
        </p:nvSpPr>
        <p:spPr>
          <a:xfrm>
            <a:off x="4996800" y="2099193"/>
            <a:ext cx="3159300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5" name="Google Shape;105;p26"/>
          <p:cNvSpPr txBox="1">
            <a:spLocks noGrp="1"/>
          </p:cNvSpPr>
          <p:nvPr>
            <p:ph type="subTitle" idx="3"/>
          </p:nvPr>
        </p:nvSpPr>
        <p:spPr>
          <a:xfrm>
            <a:off x="4911000" y="2703200"/>
            <a:ext cx="3330900" cy="41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06" name="Google Shape;106;p26"/>
          <p:cNvSpPr txBox="1">
            <a:spLocks noGrp="1"/>
          </p:cNvSpPr>
          <p:nvPr>
            <p:ph type="title" idx="4" hasCustomPrompt="1"/>
          </p:nvPr>
        </p:nvSpPr>
        <p:spPr>
          <a:xfrm>
            <a:off x="4996800" y="3536543"/>
            <a:ext cx="3159300" cy="72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7" name="Google Shape;107;p26"/>
          <p:cNvSpPr txBox="1">
            <a:spLocks noGrp="1"/>
          </p:cNvSpPr>
          <p:nvPr>
            <p:ph type="subTitle" idx="5"/>
          </p:nvPr>
        </p:nvSpPr>
        <p:spPr>
          <a:xfrm>
            <a:off x="4911000" y="4140550"/>
            <a:ext cx="3330900" cy="41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ix Columns  ">
  <p:cSld name="SECTION_TITLE_AND_DESCRIPTION_1_1_1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7"/>
          <p:cNvSpPr txBox="1">
            <a:spLocks noGrp="1"/>
          </p:cNvSpPr>
          <p:nvPr>
            <p:ph type="title"/>
          </p:nvPr>
        </p:nvSpPr>
        <p:spPr>
          <a:xfrm>
            <a:off x="3538497" y="1818541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0" name="Google Shape;110;p27"/>
          <p:cNvSpPr txBox="1">
            <a:spLocks noGrp="1"/>
          </p:cNvSpPr>
          <p:nvPr>
            <p:ph type="subTitle" idx="1"/>
          </p:nvPr>
        </p:nvSpPr>
        <p:spPr>
          <a:xfrm>
            <a:off x="3538498" y="2324765"/>
            <a:ext cx="2067000" cy="64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1" name="Google Shape;111;p27"/>
          <p:cNvSpPr txBox="1">
            <a:spLocks noGrp="1"/>
          </p:cNvSpPr>
          <p:nvPr>
            <p:ph type="title" idx="2"/>
          </p:nvPr>
        </p:nvSpPr>
        <p:spPr>
          <a:xfrm>
            <a:off x="6028553" y="1818541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2" name="Google Shape;112;p27"/>
          <p:cNvSpPr txBox="1">
            <a:spLocks noGrp="1"/>
          </p:cNvSpPr>
          <p:nvPr>
            <p:ph type="subTitle" idx="3"/>
          </p:nvPr>
        </p:nvSpPr>
        <p:spPr>
          <a:xfrm>
            <a:off x="6028552" y="2324765"/>
            <a:ext cx="2067000" cy="64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3" name="Google Shape;113;p27"/>
          <p:cNvSpPr txBox="1">
            <a:spLocks noGrp="1"/>
          </p:cNvSpPr>
          <p:nvPr>
            <p:ph type="title" idx="4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4" name="Google Shape;114;p27"/>
          <p:cNvSpPr txBox="1">
            <a:spLocks noGrp="1"/>
          </p:cNvSpPr>
          <p:nvPr>
            <p:ph type="title" idx="5"/>
          </p:nvPr>
        </p:nvSpPr>
        <p:spPr>
          <a:xfrm>
            <a:off x="1048447" y="1818541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5" name="Google Shape;115;p27"/>
          <p:cNvSpPr txBox="1">
            <a:spLocks noGrp="1"/>
          </p:cNvSpPr>
          <p:nvPr>
            <p:ph type="subTitle" idx="6"/>
          </p:nvPr>
        </p:nvSpPr>
        <p:spPr>
          <a:xfrm>
            <a:off x="1048450" y="2324765"/>
            <a:ext cx="2067000" cy="64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6" name="Google Shape;116;p27"/>
          <p:cNvSpPr txBox="1">
            <a:spLocks noGrp="1"/>
          </p:cNvSpPr>
          <p:nvPr>
            <p:ph type="title" idx="7"/>
          </p:nvPr>
        </p:nvSpPr>
        <p:spPr>
          <a:xfrm>
            <a:off x="3538497" y="332503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7" name="Google Shape;117;p27"/>
          <p:cNvSpPr txBox="1">
            <a:spLocks noGrp="1"/>
          </p:cNvSpPr>
          <p:nvPr>
            <p:ph type="subTitle" idx="8"/>
          </p:nvPr>
        </p:nvSpPr>
        <p:spPr>
          <a:xfrm>
            <a:off x="3538498" y="3831259"/>
            <a:ext cx="2067000" cy="64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8" name="Google Shape;118;p27"/>
          <p:cNvSpPr txBox="1">
            <a:spLocks noGrp="1"/>
          </p:cNvSpPr>
          <p:nvPr>
            <p:ph type="title" idx="9"/>
          </p:nvPr>
        </p:nvSpPr>
        <p:spPr>
          <a:xfrm>
            <a:off x="6028553" y="332503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p27"/>
          <p:cNvSpPr txBox="1">
            <a:spLocks noGrp="1"/>
          </p:cNvSpPr>
          <p:nvPr>
            <p:ph type="subTitle" idx="13"/>
          </p:nvPr>
        </p:nvSpPr>
        <p:spPr>
          <a:xfrm>
            <a:off x="6028552" y="3831259"/>
            <a:ext cx="2067000" cy="64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0" name="Google Shape;120;p27"/>
          <p:cNvSpPr txBox="1">
            <a:spLocks noGrp="1"/>
          </p:cNvSpPr>
          <p:nvPr>
            <p:ph type="title" idx="14"/>
          </p:nvPr>
        </p:nvSpPr>
        <p:spPr>
          <a:xfrm>
            <a:off x="1048447" y="332503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1" name="Google Shape;121;p27"/>
          <p:cNvSpPr txBox="1">
            <a:spLocks noGrp="1"/>
          </p:cNvSpPr>
          <p:nvPr>
            <p:ph type="subTitle" idx="15"/>
          </p:nvPr>
        </p:nvSpPr>
        <p:spPr>
          <a:xfrm>
            <a:off x="1048450" y="3831259"/>
            <a:ext cx="2067000" cy="64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 1">
  <p:cSld name="TITLE_1_1_2_1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8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0436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4" name="Google Shape;124;p28"/>
          <p:cNvSpPr txBox="1">
            <a:spLocks noGrp="1"/>
          </p:cNvSpPr>
          <p:nvPr>
            <p:ph type="title" idx="2"/>
          </p:nvPr>
        </p:nvSpPr>
        <p:spPr>
          <a:xfrm>
            <a:off x="1338238" y="2359825"/>
            <a:ext cx="2727600" cy="37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5" name="Google Shape;125;p28"/>
          <p:cNvSpPr txBox="1">
            <a:spLocks noGrp="1"/>
          </p:cNvSpPr>
          <p:nvPr>
            <p:ph type="subTitle" idx="1"/>
          </p:nvPr>
        </p:nvSpPr>
        <p:spPr>
          <a:xfrm>
            <a:off x="1338238" y="1713051"/>
            <a:ext cx="2727600" cy="60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6" name="Google Shape;126;p28"/>
          <p:cNvSpPr txBox="1">
            <a:spLocks noGrp="1"/>
          </p:cNvSpPr>
          <p:nvPr>
            <p:ph type="title" idx="3"/>
          </p:nvPr>
        </p:nvSpPr>
        <p:spPr>
          <a:xfrm>
            <a:off x="1338238" y="3988950"/>
            <a:ext cx="2727600" cy="37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7" name="Google Shape;127;p28"/>
          <p:cNvSpPr txBox="1">
            <a:spLocks noGrp="1"/>
          </p:cNvSpPr>
          <p:nvPr>
            <p:ph type="subTitle" idx="4"/>
          </p:nvPr>
        </p:nvSpPr>
        <p:spPr>
          <a:xfrm>
            <a:off x="1338238" y="3342176"/>
            <a:ext cx="2727600" cy="60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p28"/>
          <p:cNvSpPr txBox="1">
            <a:spLocks noGrp="1"/>
          </p:cNvSpPr>
          <p:nvPr>
            <p:ph type="title" idx="5"/>
          </p:nvPr>
        </p:nvSpPr>
        <p:spPr>
          <a:xfrm>
            <a:off x="5078163" y="2359825"/>
            <a:ext cx="2727600" cy="37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9" name="Google Shape;129;p28"/>
          <p:cNvSpPr txBox="1">
            <a:spLocks noGrp="1"/>
          </p:cNvSpPr>
          <p:nvPr>
            <p:ph type="subTitle" idx="6"/>
          </p:nvPr>
        </p:nvSpPr>
        <p:spPr>
          <a:xfrm>
            <a:off x="5078163" y="1713051"/>
            <a:ext cx="2727600" cy="60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0" name="Google Shape;130;p28"/>
          <p:cNvSpPr txBox="1">
            <a:spLocks noGrp="1"/>
          </p:cNvSpPr>
          <p:nvPr>
            <p:ph type="title" idx="7"/>
          </p:nvPr>
        </p:nvSpPr>
        <p:spPr>
          <a:xfrm>
            <a:off x="5078163" y="3988950"/>
            <a:ext cx="2727600" cy="37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1" name="Google Shape;131;p28"/>
          <p:cNvSpPr txBox="1">
            <a:spLocks noGrp="1"/>
          </p:cNvSpPr>
          <p:nvPr>
            <p:ph type="subTitle" idx="8"/>
          </p:nvPr>
        </p:nvSpPr>
        <p:spPr>
          <a:xfrm>
            <a:off x="5078163" y="3342176"/>
            <a:ext cx="2727600" cy="60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">
  <p:cSld name="SECTION_TITLE_AND_DESCRIPTION_1_2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9"/>
          <p:cNvSpPr txBox="1">
            <a:spLocks noGrp="1"/>
          </p:cNvSpPr>
          <p:nvPr>
            <p:ph type="subTitle" idx="1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4" name="Google Shape;134;p2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1">
  <p:cSld name="TITLE_ONLY_1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0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7" name="Google Shape;137;p30"/>
          <p:cNvSpPr txBox="1">
            <a:spLocks noGrp="1"/>
          </p:cNvSpPr>
          <p:nvPr>
            <p:ph type="subTitle" idx="1"/>
          </p:nvPr>
        </p:nvSpPr>
        <p:spPr>
          <a:xfrm>
            <a:off x="938500" y="2435925"/>
            <a:ext cx="2556300" cy="204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body" idx="1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2">
  <p:cSld name="CAPTION_ONLY_2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1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0" name="Google Shape;140;p31"/>
          <p:cNvSpPr txBox="1">
            <a:spLocks noGrp="1"/>
          </p:cNvSpPr>
          <p:nvPr>
            <p:ph type="subTitle" idx="1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">
  <p:cSld name="SECTION_HEADER_2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32"/>
          <p:cNvSpPr txBox="1">
            <a:spLocks noGrp="1"/>
          </p:cNvSpPr>
          <p:nvPr>
            <p:ph type="title"/>
          </p:nvPr>
        </p:nvSpPr>
        <p:spPr>
          <a:xfrm>
            <a:off x="2062800" y="2442050"/>
            <a:ext cx="5018400" cy="59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3" name="Google Shape;143;p32"/>
          <p:cNvSpPr txBox="1">
            <a:spLocks noGrp="1"/>
          </p:cNvSpPr>
          <p:nvPr>
            <p:ph type="subTitle" idx="1"/>
          </p:nvPr>
        </p:nvSpPr>
        <p:spPr>
          <a:xfrm>
            <a:off x="2896500" y="3391325"/>
            <a:ext cx="3351000" cy="119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 + Credits">
  <p:cSld name="SECTION_HEADER_1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3"/>
          <p:cNvSpPr txBox="1">
            <a:spLocks noGrp="1"/>
          </p:cNvSpPr>
          <p:nvPr>
            <p:ph type="title"/>
          </p:nvPr>
        </p:nvSpPr>
        <p:spPr>
          <a:xfrm>
            <a:off x="924870" y="760375"/>
            <a:ext cx="3068700" cy="59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6" name="Google Shape;146;p33"/>
          <p:cNvSpPr txBox="1">
            <a:spLocks noGrp="1"/>
          </p:cNvSpPr>
          <p:nvPr>
            <p:ph type="subTitle" idx="1"/>
          </p:nvPr>
        </p:nvSpPr>
        <p:spPr>
          <a:xfrm>
            <a:off x="924875" y="1684275"/>
            <a:ext cx="3305400" cy="109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47" name="Google Shape;147;p33"/>
          <p:cNvSpPr txBox="1"/>
          <p:nvPr/>
        </p:nvSpPr>
        <p:spPr>
          <a:xfrm>
            <a:off x="924875" y="3570000"/>
            <a:ext cx="3305400" cy="66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CREDITS: This presentation template was created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, including icons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000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, and infographics &amp; images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ontserrat Medium"/>
                <a:ea typeface="Montserrat Medium"/>
                <a:cs typeface="Montserrat Medium"/>
                <a:sym typeface="Montserrat Medium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" sz="1000">
                <a:solidFill>
                  <a:schemeClr val="accent1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. </a:t>
            </a:r>
            <a:endParaRPr sz="1000">
              <a:solidFill>
                <a:schemeClr val="accen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marL="0" lvl="0" indent="0" algn="l" rtl="0">
              <a:spcBef>
                <a:spcPts val="300"/>
              </a:spcBef>
              <a:spcAft>
                <a:spcPts val="0"/>
              </a:spcAft>
              <a:buNone/>
            </a:pPr>
            <a:endParaRPr sz="1000">
              <a:solidFill>
                <a:schemeClr val="accent1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1">
  <p:cSld name="SECTION_TITLE_AND_DESCRIPTION_1_1_2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4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0" name="Google Shape;150;p34"/>
          <p:cNvSpPr txBox="1">
            <a:spLocks noGrp="1"/>
          </p:cNvSpPr>
          <p:nvPr>
            <p:ph type="body" idx="1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list">
  <p:cSld name="TITLE_AND_TWO_COLUMNS_1"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5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3" name="Google Shape;153;p35"/>
          <p:cNvSpPr txBox="1">
            <a:spLocks noGrp="1"/>
          </p:cNvSpPr>
          <p:nvPr>
            <p:ph type="body" idx="1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 1">
  <p:cSld name="SECTION_TITLE_AND_DESCRIPTION_2"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36"/>
          <p:cNvSpPr txBox="1">
            <a:spLocks noGrp="1"/>
          </p:cNvSpPr>
          <p:nvPr>
            <p:ph type="subTitle" idx="1"/>
          </p:nvPr>
        </p:nvSpPr>
        <p:spPr>
          <a:xfrm>
            <a:off x="938500" y="1769575"/>
            <a:ext cx="28716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56" name="Google Shape;156;p36"/>
          <p:cNvSpPr txBox="1">
            <a:spLocks noGrp="1"/>
          </p:cNvSpPr>
          <p:nvPr>
            <p:ph type="body" idx="2"/>
          </p:nvPr>
        </p:nvSpPr>
        <p:spPr>
          <a:xfrm>
            <a:off x="4703375" y="909600"/>
            <a:ext cx="3468900" cy="332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7" name="Google Shape;157;p36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32238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body" idx="1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2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6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"/>
          <p:cNvSpPr txBox="1">
            <a:spLocks noGrp="1"/>
          </p:cNvSpPr>
          <p:nvPr>
            <p:ph type="title"/>
          </p:nvPr>
        </p:nvSpPr>
        <p:spPr>
          <a:xfrm>
            <a:off x="5337175" y="1297125"/>
            <a:ext cx="2837400" cy="1252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7"/>
          <p:cNvSpPr txBox="1">
            <a:spLocks noGrp="1"/>
          </p:cNvSpPr>
          <p:nvPr>
            <p:ph type="body" idx="1"/>
          </p:nvPr>
        </p:nvSpPr>
        <p:spPr>
          <a:xfrm>
            <a:off x="5337175" y="2593875"/>
            <a:ext cx="2837400" cy="125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1pPr>
            <a:lvl2pPr marL="914400" lvl="1" indent="-330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2pPr>
            <a:lvl3pPr marL="1371600" lvl="2" indent="-330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3pPr>
            <a:lvl4pPr marL="1828800" lvl="3" indent="-330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4pPr>
            <a:lvl5pPr marL="2286000" lvl="4" indent="-330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5pPr>
            <a:lvl6pPr marL="2743200" lvl="5" indent="-330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6pPr>
            <a:lvl7pPr marL="3200400" lvl="6" indent="-330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7pPr>
            <a:lvl8pPr marL="3657600" lvl="7" indent="-330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8pPr>
            <a:lvl9pPr marL="4114800" lvl="8" indent="-3302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8"/>
          <p:cNvSpPr txBox="1">
            <a:spLocks noGrp="1"/>
          </p:cNvSpPr>
          <p:nvPr>
            <p:ph type="title"/>
          </p:nvPr>
        </p:nvSpPr>
        <p:spPr>
          <a:xfrm>
            <a:off x="929477" y="436183"/>
            <a:ext cx="2746500" cy="409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pic>
        <p:nvPicPr>
          <p:cNvPr id="29" name="Google Shape;29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3278924" y="414050"/>
            <a:ext cx="7626551" cy="2883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 flipH="1">
            <a:off x="4822414" y="-351911"/>
            <a:ext cx="9309797" cy="3520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9"/>
          <p:cNvSpPr txBox="1">
            <a:spLocks noGrp="1"/>
          </p:cNvSpPr>
          <p:nvPr>
            <p:ph type="subTitle" idx="1"/>
          </p:nvPr>
        </p:nvSpPr>
        <p:spPr>
          <a:xfrm>
            <a:off x="938500" y="1769575"/>
            <a:ext cx="28716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3" name="Google Shape;33;p9"/>
          <p:cNvSpPr txBox="1">
            <a:spLocks noGrp="1"/>
          </p:cNvSpPr>
          <p:nvPr>
            <p:ph type="body" idx="2"/>
          </p:nvPr>
        </p:nvSpPr>
        <p:spPr>
          <a:xfrm>
            <a:off x="4703375" y="909600"/>
            <a:ext cx="3468900" cy="332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32238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0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37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 ExtraBold"/>
              <a:buNone/>
              <a:defRPr sz="280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7"/>
          <p:cNvSpPr txBox="1">
            <a:spLocks noGrp="1"/>
          </p:cNvSpPr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effectLst>
            <a:outerShdw blurRad="142875" dist="19050" dir="8760000" algn="bl" rotWithShape="0">
              <a:srgbClr val="76A5AF">
                <a:alpha val="50000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CONSUMER ENGAGEMENT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37"/>
          <p:cNvSpPr txBox="1">
            <a:spLocks noGrp="1"/>
          </p:cNvSpPr>
          <p:nvPr>
            <p:ph type="ctrTitle"/>
          </p:nvPr>
        </p:nvSpPr>
        <p:spPr>
          <a:xfrm>
            <a:off x="2941650" y="2624375"/>
            <a:ext cx="3260700" cy="464700"/>
          </a:xfrm>
          <a:prstGeom prst="rect">
            <a:avLst/>
          </a:prstGeom>
          <a:effectLst>
            <a:outerShdw blurRad="100013" dist="19050" dir="8460000" algn="bl" rotWithShape="0">
              <a:srgbClr val="76A5AF">
                <a:alpha val="50000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0">
                <a:latin typeface="Arial"/>
                <a:ea typeface="Arial"/>
                <a:cs typeface="Arial"/>
                <a:sym typeface="Arial"/>
              </a:rPr>
              <a:t>MODULE 6 LESSON 1</a:t>
            </a:r>
            <a:endParaRPr sz="2200" b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4" name="Google Shape;164;p37"/>
          <p:cNvCxnSpPr/>
          <p:nvPr/>
        </p:nvCxnSpPr>
        <p:spPr>
          <a:xfrm>
            <a:off x="3190500" y="256517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65" name="Google Shape;165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37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accent5"/>
                </a:solidFill>
              </a:rPr>
              <a:t>©</a:t>
            </a:r>
            <a:r>
              <a:rPr lang="en" sz="1300">
                <a:solidFill>
                  <a:schemeClr val="accent5"/>
                </a:solidFill>
              </a:rPr>
              <a:t> </a:t>
            </a:r>
            <a:r>
              <a:rPr lang="en" sz="700">
                <a:solidFill>
                  <a:schemeClr val="accent5"/>
                </a:solidFill>
              </a:rPr>
              <a:t>Copyright 2022. Sports Career Consulting, LLC.</a:t>
            </a:r>
            <a:endParaRPr sz="700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46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79362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Arial"/>
                <a:ea typeface="Arial"/>
                <a:cs typeface="Arial"/>
                <a:sym typeface="Arial"/>
              </a:rPr>
              <a:t>WHY IS CONSUMER ENGAGEMENT IMPORTANT?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46"/>
          <p:cNvSpPr txBox="1">
            <a:spLocks noGrp="1"/>
          </p:cNvSpPr>
          <p:nvPr>
            <p:ph type="body" idx="1"/>
          </p:nvPr>
        </p:nvSpPr>
        <p:spPr>
          <a:xfrm>
            <a:off x="938500" y="1062375"/>
            <a:ext cx="7172100" cy="322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Increases brand awareness which attracts new customers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Allows a business to gain a better understanding of the customer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Helps to build brand loyalty, resulting in retaining existing customers and increasing sales through referrals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Creates opportunities to help a company distinguish its brand from the competition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Helps a business to improve customer service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Provides a line of communication with customers to share key information about products and services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000"/>
              </a:spcBef>
              <a:spcAft>
                <a:spcPts val="1600"/>
              </a:spcAft>
              <a:buNone/>
            </a:pPr>
            <a:endParaRPr sz="1800"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9" name="Google Shape;249;p46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250" name="Google Shape;250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46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47"/>
          <p:cNvSpPr txBox="1">
            <a:spLocks noGrp="1"/>
          </p:cNvSpPr>
          <p:nvPr>
            <p:ph type="title" idx="4"/>
          </p:nvPr>
        </p:nvSpPr>
        <p:spPr>
          <a:xfrm>
            <a:off x="938500" y="445025"/>
            <a:ext cx="62595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Arial"/>
                <a:ea typeface="Arial"/>
                <a:cs typeface="Arial"/>
                <a:sym typeface="Arial"/>
              </a:rPr>
              <a:t>CUSTOMER ENGAGEMENT THROUGH DIGITAL MARKETING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7" name="Google Shape;257;p47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sp>
        <p:nvSpPr>
          <p:cNvPr id="258" name="Google Shape;258;p47"/>
          <p:cNvSpPr txBox="1">
            <a:spLocks noGrp="1"/>
          </p:cNvSpPr>
          <p:nvPr>
            <p:ph type="title"/>
          </p:nvPr>
        </p:nvSpPr>
        <p:spPr>
          <a:xfrm>
            <a:off x="3538497" y="175742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Arial"/>
                <a:ea typeface="Arial"/>
                <a:cs typeface="Arial"/>
                <a:sym typeface="Arial"/>
              </a:rPr>
              <a:t>VIRAL</a:t>
            </a:r>
            <a:br>
              <a:rPr lang="en" b="1">
                <a:latin typeface="Arial"/>
                <a:ea typeface="Arial"/>
                <a:cs typeface="Arial"/>
                <a:sym typeface="Arial"/>
              </a:rPr>
            </a:br>
            <a:r>
              <a:rPr lang="en" b="1">
                <a:latin typeface="Arial"/>
                <a:ea typeface="Arial"/>
                <a:cs typeface="Arial"/>
                <a:sym typeface="Arial"/>
              </a:rPr>
              <a:t>CONTENT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p47"/>
          <p:cNvSpPr txBox="1">
            <a:spLocks noGrp="1"/>
          </p:cNvSpPr>
          <p:nvPr>
            <p:ph type="subTitle" idx="1"/>
          </p:nvPr>
        </p:nvSpPr>
        <p:spPr>
          <a:xfrm>
            <a:off x="3538497" y="2442325"/>
            <a:ext cx="20670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A fast food chain posts a GIF or meme on social media that gets shared thousands of times, providing the brand with invaluable exposure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p47"/>
          <p:cNvSpPr txBox="1">
            <a:spLocks noGrp="1"/>
          </p:cNvSpPr>
          <p:nvPr>
            <p:ph type="title" idx="2"/>
          </p:nvPr>
        </p:nvSpPr>
        <p:spPr>
          <a:xfrm>
            <a:off x="6028553" y="175742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Arial"/>
                <a:ea typeface="Arial"/>
                <a:cs typeface="Arial"/>
                <a:sym typeface="Arial"/>
              </a:rPr>
              <a:t>EDUCATIONAL VIDEOS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p47"/>
          <p:cNvSpPr txBox="1">
            <a:spLocks noGrp="1"/>
          </p:cNvSpPr>
          <p:nvPr>
            <p:ph type="subTitle" idx="3"/>
          </p:nvPr>
        </p:nvSpPr>
        <p:spPr>
          <a:xfrm>
            <a:off x="5876150" y="2442325"/>
            <a:ext cx="23538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A startup clothing brand posts a behind-the-scenes video on its website educating consumers about the sustainable materials used to make its products, differentiating itself from competing brands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p47"/>
          <p:cNvSpPr txBox="1">
            <a:spLocks noGrp="1"/>
          </p:cNvSpPr>
          <p:nvPr>
            <p:ph type="title" idx="5"/>
          </p:nvPr>
        </p:nvSpPr>
        <p:spPr>
          <a:xfrm>
            <a:off x="1048447" y="1757425"/>
            <a:ext cx="2067000" cy="54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Arial"/>
                <a:ea typeface="Arial"/>
                <a:cs typeface="Arial"/>
                <a:sym typeface="Arial"/>
              </a:rPr>
              <a:t>REWARDS PROGRAMS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p47"/>
          <p:cNvSpPr txBox="1">
            <a:spLocks noGrp="1"/>
          </p:cNvSpPr>
          <p:nvPr>
            <p:ph type="subTitle" idx="6"/>
          </p:nvPr>
        </p:nvSpPr>
        <p:spPr>
          <a:xfrm>
            <a:off x="1048447" y="2442325"/>
            <a:ext cx="20670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A coffee company encouraging customers to earn rewards points by ordering via its app on mobile devices, helping to increase brand loyalty and sales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4" name="Google Shape;264;p47"/>
          <p:cNvCxnSpPr/>
          <p:nvPr/>
        </p:nvCxnSpPr>
        <p:spPr>
          <a:xfrm>
            <a:off x="4436097" y="2378348"/>
            <a:ext cx="2718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cxnSp>
        <p:nvCxnSpPr>
          <p:cNvPr id="265" name="Google Shape;265;p47"/>
          <p:cNvCxnSpPr/>
          <p:nvPr/>
        </p:nvCxnSpPr>
        <p:spPr>
          <a:xfrm>
            <a:off x="6926150" y="2378348"/>
            <a:ext cx="2718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cxnSp>
        <p:nvCxnSpPr>
          <p:cNvPr id="266" name="Google Shape;266;p47"/>
          <p:cNvCxnSpPr/>
          <p:nvPr/>
        </p:nvCxnSpPr>
        <p:spPr>
          <a:xfrm>
            <a:off x="1946050" y="2378348"/>
            <a:ext cx="2718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267" name="Google Shape;267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p47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" name="Google Shape;273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Google Shape;274;p48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75" name="Google Shape;275;p4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7338" y="230150"/>
            <a:ext cx="7569325" cy="4269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49"/>
          <p:cNvSpPr txBox="1">
            <a:spLocks noGrp="1"/>
          </p:cNvSpPr>
          <p:nvPr>
            <p:ph type="body" idx="2"/>
          </p:nvPr>
        </p:nvSpPr>
        <p:spPr>
          <a:xfrm>
            <a:off x="842125" y="1000825"/>
            <a:ext cx="7683000" cy="35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700" b="1">
                <a:latin typeface="Arial"/>
                <a:ea typeface="Arial"/>
                <a:cs typeface="Arial"/>
                <a:sym typeface="Arial"/>
              </a:rPr>
              <a:t>Consumer engagement:</a:t>
            </a:r>
            <a:r>
              <a:rPr lang="en" sz="1700">
                <a:latin typeface="Arial"/>
                <a:ea typeface="Arial"/>
                <a:cs typeface="Arial"/>
                <a:sym typeface="Arial"/>
              </a:rPr>
              <a:t> The action taken by a business to encourage interaction between the business and consumers. 	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700" b="1">
                <a:latin typeface="Arial"/>
                <a:ea typeface="Arial"/>
                <a:cs typeface="Arial"/>
                <a:sym typeface="Arial"/>
              </a:rPr>
              <a:t>Customer Experience: </a:t>
            </a:r>
            <a:r>
              <a:rPr lang="en" sz="1700">
                <a:latin typeface="Arial"/>
                <a:ea typeface="Arial"/>
                <a:cs typeface="Arial"/>
                <a:sym typeface="Arial"/>
              </a:rPr>
              <a:t>Refers to all interactions between a business and its customers.</a:t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400"/>
              <a:buNone/>
            </a:pPr>
            <a:endParaRPr sz="17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49"/>
          <p:cNvSpPr txBox="1">
            <a:spLocks noGrp="1"/>
          </p:cNvSpPr>
          <p:nvPr>
            <p:ph type="title"/>
          </p:nvPr>
        </p:nvSpPr>
        <p:spPr>
          <a:xfrm>
            <a:off x="842125" y="445025"/>
            <a:ext cx="4806600" cy="55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b="1">
                <a:latin typeface="Arial"/>
                <a:ea typeface="Arial"/>
                <a:cs typeface="Arial"/>
                <a:sym typeface="Arial"/>
              </a:rPr>
              <a:t>KEY TERMS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2" name="Google Shape;282;p49"/>
          <p:cNvCxnSpPr/>
          <p:nvPr/>
        </p:nvCxnSpPr>
        <p:spPr>
          <a:xfrm>
            <a:off x="938500" y="445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0"/>
              </a:srgbClr>
            </a:outerShdw>
          </a:effectLst>
        </p:spPr>
      </p:cxnSp>
      <p:pic>
        <p:nvPicPr>
          <p:cNvPr id="283" name="Google Shape;283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4" name="Google Shape;284;p4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" name="Google Shape;289;p5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90" name="Google Shape;290;p50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91" name="Google Shape;291;p5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39237" y="988362"/>
            <a:ext cx="5265526" cy="3166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8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Arial"/>
                <a:ea typeface="Arial"/>
                <a:cs typeface="Arial"/>
                <a:sym typeface="Arial"/>
              </a:rPr>
              <a:t>WHAT IS CUSTOMER EXPERIENCE?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38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4524046" cy="30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50" b="1" dirty="0">
                <a:latin typeface="Arial"/>
                <a:ea typeface="Arial"/>
                <a:cs typeface="Arial"/>
                <a:sym typeface="Arial"/>
              </a:rPr>
              <a:t>Customer experience</a:t>
            </a:r>
            <a:r>
              <a:rPr lang="en" sz="1650" dirty="0">
                <a:latin typeface="Arial"/>
                <a:ea typeface="Arial"/>
                <a:cs typeface="Arial"/>
                <a:sym typeface="Arial"/>
              </a:rPr>
              <a:t> refers to all interactions between a business and its customers. </a:t>
            </a:r>
            <a:endParaRPr sz="165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650" dirty="0">
                <a:latin typeface="Arial"/>
                <a:ea typeface="Arial"/>
                <a:cs typeface="Arial"/>
                <a:sym typeface="Arial"/>
              </a:rPr>
              <a:t>Those interactions could be positive or negative. </a:t>
            </a:r>
            <a:endParaRPr sz="165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650" dirty="0">
                <a:latin typeface="Arial"/>
                <a:ea typeface="Arial"/>
                <a:cs typeface="Arial"/>
                <a:sym typeface="Arial"/>
              </a:rPr>
              <a:t>A </a:t>
            </a:r>
            <a:r>
              <a:rPr lang="en" sz="1650" b="1" dirty="0">
                <a:latin typeface="Arial"/>
                <a:ea typeface="Arial"/>
                <a:cs typeface="Arial"/>
                <a:sym typeface="Arial"/>
              </a:rPr>
              <a:t>customer experience</a:t>
            </a:r>
            <a:r>
              <a:rPr lang="en" sz="1650" dirty="0">
                <a:latin typeface="Arial"/>
                <a:ea typeface="Arial"/>
                <a:cs typeface="Arial"/>
                <a:sym typeface="Arial"/>
              </a:rPr>
              <a:t> can take place both on or offline, such as an experience at a brick-and-mortar retail store or an interaction with a business via email.</a:t>
            </a:r>
            <a:endParaRPr sz="1650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3" name="Google Shape;173;p38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74" name="Google Shape;174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38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948CCD1-A669-8FA6-9C1D-4644F649F8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9578" y="1386425"/>
            <a:ext cx="2613081" cy="2613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9"/>
          <p:cNvSpPr txBox="1">
            <a:spLocks noGrp="1"/>
          </p:cNvSpPr>
          <p:nvPr>
            <p:ph type="title"/>
          </p:nvPr>
        </p:nvSpPr>
        <p:spPr>
          <a:xfrm>
            <a:off x="829175" y="287800"/>
            <a:ext cx="7735500" cy="1252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>
                <a:latin typeface="Arial"/>
                <a:ea typeface="Arial"/>
                <a:cs typeface="Arial"/>
                <a:sym typeface="Arial"/>
              </a:rPr>
              <a:t>Customer experiences take place anywhere a business or brand interacts with consumers. </a:t>
            </a:r>
            <a:endParaRPr sz="2200"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39"/>
          <p:cNvSpPr txBox="1">
            <a:spLocks noGrp="1"/>
          </p:cNvSpPr>
          <p:nvPr>
            <p:ph type="body" idx="1"/>
          </p:nvPr>
        </p:nvSpPr>
        <p:spPr>
          <a:xfrm>
            <a:off x="829175" y="1711325"/>
            <a:ext cx="7735500" cy="280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Arial"/>
                <a:ea typeface="Arial"/>
                <a:cs typeface="Arial"/>
                <a:sym typeface="Arial"/>
              </a:rPr>
              <a:t>Customer experience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 begins the moment a customer first discovers a business and continues for as long as the customer is engaged with the business in any capacity.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b="1">
                <a:latin typeface="Arial"/>
                <a:ea typeface="Arial"/>
                <a:cs typeface="Arial"/>
                <a:sym typeface="Arial"/>
              </a:rPr>
              <a:t>Customer experience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 is important because it influences how a customer perceives and feels about the business while establishing a relationship between the two parties. 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2" name="Google Shape;182;p39"/>
          <p:cNvCxnSpPr/>
          <p:nvPr/>
        </p:nvCxnSpPr>
        <p:spPr>
          <a:xfrm>
            <a:off x="496225" y="1540302"/>
            <a:ext cx="0" cy="21897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83" name="Google Shape;183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40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77550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Arial"/>
                <a:ea typeface="Arial"/>
                <a:cs typeface="Arial"/>
                <a:sym typeface="Arial"/>
              </a:rPr>
              <a:t>NEGATIVE CUSTOMER EXPERIENCE EXAMPLES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40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8775" algn="l" rtl="0">
              <a:spcBef>
                <a:spcPts val="0"/>
              </a:spcBef>
              <a:spcAft>
                <a:spcPts val="0"/>
              </a:spcAft>
              <a:buSzPts val="2050"/>
              <a:buFont typeface="Arial"/>
              <a:buChar char="●"/>
            </a:pPr>
            <a:r>
              <a:rPr lang="en" sz="2050">
                <a:latin typeface="Arial"/>
                <a:ea typeface="Arial"/>
                <a:cs typeface="Arial"/>
                <a:sym typeface="Arial"/>
              </a:rPr>
              <a:t>A long hold time on the phone trying to reach a customer service representative at an airline</a:t>
            </a:r>
            <a:endParaRPr sz="2050">
              <a:latin typeface="Arial"/>
              <a:ea typeface="Arial"/>
              <a:cs typeface="Arial"/>
              <a:sym typeface="Arial"/>
            </a:endParaRPr>
          </a:p>
          <a:p>
            <a:pPr marL="457200" lvl="0" indent="-358775" algn="l" rtl="0">
              <a:spcBef>
                <a:spcPts val="1000"/>
              </a:spcBef>
              <a:spcAft>
                <a:spcPts val="0"/>
              </a:spcAft>
              <a:buSzPts val="2050"/>
              <a:buFont typeface="Arial"/>
              <a:buChar char="●"/>
            </a:pPr>
            <a:r>
              <a:rPr lang="en" sz="2050">
                <a:latin typeface="Arial"/>
                <a:ea typeface="Arial"/>
                <a:cs typeface="Arial"/>
                <a:sym typeface="Arial"/>
              </a:rPr>
              <a:t>A website that makes it difficult to find or order something online</a:t>
            </a:r>
            <a:endParaRPr sz="2050">
              <a:latin typeface="Arial"/>
              <a:ea typeface="Arial"/>
              <a:cs typeface="Arial"/>
              <a:sym typeface="Arial"/>
            </a:endParaRPr>
          </a:p>
          <a:p>
            <a:pPr marL="457200" lvl="0" indent="-358775" algn="l" rtl="0">
              <a:spcBef>
                <a:spcPts val="1000"/>
              </a:spcBef>
              <a:spcAft>
                <a:spcPts val="0"/>
              </a:spcAft>
              <a:buSzPts val="2050"/>
              <a:buFont typeface="Arial"/>
              <a:buChar char="●"/>
            </a:pPr>
            <a:r>
              <a:rPr lang="en" sz="2050">
                <a:latin typeface="Arial"/>
                <a:ea typeface="Arial"/>
                <a:cs typeface="Arial"/>
                <a:sym typeface="Arial"/>
              </a:rPr>
              <a:t>A customer reading a brand tweet that they find to be inappropriate or offensive</a:t>
            </a:r>
            <a:endParaRPr sz="2050">
              <a:latin typeface="Arial"/>
              <a:ea typeface="Arial"/>
              <a:cs typeface="Arial"/>
              <a:sym typeface="Arial"/>
            </a:endParaRPr>
          </a:p>
          <a:p>
            <a:pPr marL="457200" lvl="0" indent="-358775" algn="l" rtl="0">
              <a:spcBef>
                <a:spcPts val="1000"/>
              </a:spcBef>
              <a:spcAft>
                <a:spcPts val="0"/>
              </a:spcAft>
              <a:buSzPts val="2050"/>
              <a:buFont typeface="Arial"/>
              <a:buChar char="●"/>
            </a:pPr>
            <a:r>
              <a:rPr lang="en" sz="2050">
                <a:latin typeface="Arial"/>
                <a:ea typeface="Arial"/>
                <a:cs typeface="Arial"/>
                <a:sym typeface="Arial"/>
              </a:rPr>
              <a:t>A customer visiting a brand’s pop-up store after seeing a post about the grand opening on Instagram</a:t>
            </a:r>
            <a:endParaRPr sz="205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000"/>
              </a:spcBef>
              <a:spcAft>
                <a:spcPts val="1600"/>
              </a:spcAft>
              <a:buNone/>
            </a:pPr>
            <a:endParaRPr sz="2050"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1" name="Google Shape;191;p40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92" name="Google Shape;192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40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41"/>
          <p:cNvSpPr txBox="1">
            <a:spLocks noGrp="1"/>
          </p:cNvSpPr>
          <p:nvPr>
            <p:ph type="title"/>
          </p:nvPr>
        </p:nvSpPr>
        <p:spPr>
          <a:xfrm>
            <a:off x="3866950" y="445025"/>
            <a:ext cx="5098500" cy="129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Arial"/>
                <a:ea typeface="Arial"/>
                <a:cs typeface="Arial"/>
                <a:sym typeface="Arial"/>
              </a:rPr>
              <a:t>CUSTOMER EXPERIENCE LEADS TO AN INCREASE IN SALES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41"/>
          <p:cNvSpPr txBox="1">
            <a:spLocks noGrp="1"/>
          </p:cNvSpPr>
          <p:nvPr>
            <p:ph type="body" idx="1"/>
          </p:nvPr>
        </p:nvSpPr>
        <p:spPr>
          <a:xfrm>
            <a:off x="3866950" y="1554700"/>
            <a:ext cx="4995000" cy="273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2425" algn="l" rtl="0">
              <a:spcBef>
                <a:spcPts val="0"/>
              </a:spcBef>
              <a:spcAft>
                <a:spcPts val="0"/>
              </a:spcAft>
              <a:buSzPts val="1950"/>
              <a:buFont typeface="Arial"/>
              <a:buChar char="●"/>
            </a:pPr>
            <a:r>
              <a:rPr lang="en" sz="1950">
                <a:latin typeface="Arial"/>
                <a:ea typeface="Arial"/>
                <a:cs typeface="Arial"/>
                <a:sym typeface="Arial"/>
              </a:rPr>
              <a:t>Among companies who work to improve their customer experience, 84% report increased revenue.</a:t>
            </a:r>
            <a:endParaRPr sz="1950">
              <a:latin typeface="Arial"/>
              <a:ea typeface="Arial"/>
              <a:cs typeface="Arial"/>
              <a:sym typeface="Arial"/>
            </a:endParaRPr>
          </a:p>
          <a:p>
            <a:pPr marL="457200" lvl="0" indent="-352425" algn="l" rtl="0">
              <a:spcBef>
                <a:spcPts val="1000"/>
              </a:spcBef>
              <a:spcAft>
                <a:spcPts val="1000"/>
              </a:spcAft>
              <a:buSzPts val="1950"/>
              <a:buFont typeface="Arial"/>
              <a:buChar char="●"/>
            </a:pPr>
            <a:r>
              <a:rPr lang="en" sz="1950">
                <a:latin typeface="Arial"/>
                <a:ea typeface="Arial"/>
                <a:cs typeface="Arial"/>
                <a:sym typeface="Arial"/>
              </a:rPr>
              <a:t>73% of all people point to customer experience as an important factor in their purchasing decisions.</a:t>
            </a:r>
            <a:endParaRPr sz="195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0" name="Google Shape;200;p41"/>
          <p:cNvCxnSpPr/>
          <p:nvPr/>
        </p:nvCxnSpPr>
        <p:spPr>
          <a:xfrm rot="10800000">
            <a:off x="3672600" y="1386425"/>
            <a:ext cx="0" cy="29235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201" name="Google Shape;201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4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03" name="Google Shape;203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7175" y="1338300"/>
            <a:ext cx="3289201" cy="2466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42"/>
          <p:cNvSpPr txBox="1">
            <a:spLocks noGrp="1"/>
          </p:cNvSpPr>
          <p:nvPr>
            <p:ph type="title"/>
          </p:nvPr>
        </p:nvSpPr>
        <p:spPr>
          <a:xfrm>
            <a:off x="4168300" y="445025"/>
            <a:ext cx="43956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Arial"/>
                <a:ea typeface="Arial"/>
                <a:cs typeface="Arial"/>
                <a:sym typeface="Arial"/>
              </a:rPr>
              <a:t>CUSTOMER EXPERIENCE IMPACTS BRAND LOYALTY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42"/>
          <p:cNvSpPr txBox="1">
            <a:spLocks noGrp="1"/>
          </p:cNvSpPr>
          <p:nvPr>
            <p:ph type="body" idx="1"/>
          </p:nvPr>
        </p:nvSpPr>
        <p:spPr>
          <a:xfrm>
            <a:off x="4168300" y="1362575"/>
            <a:ext cx="3942300" cy="292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50">
                <a:latin typeface="Arial"/>
                <a:ea typeface="Arial"/>
                <a:cs typeface="Arial"/>
                <a:sym typeface="Arial"/>
              </a:rPr>
              <a:t>In the U.S., one in three consumers (32%) say they will walk away from a brand they love after just one bad experience. </a:t>
            </a:r>
            <a:endParaRPr sz="165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165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0" name="Google Shape;210;p42"/>
          <p:cNvCxnSpPr/>
          <p:nvPr/>
        </p:nvCxnSpPr>
        <p:spPr>
          <a:xfrm rot="10800000">
            <a:off x="3866950" y="1386425"/>
            <a:ext cx="0" cy="29235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211" name="Google Shape;211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2" name="Google Shape;212;p4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13" name="Google Shape;213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5525" y="1220637"/>
            <a:ext cx="3147981" cy="27022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43"/>
          <p:cNvSpPr txBox="1">
            <a:spLocks noGrp="1"/>
          </p:cNvSpPr>
          <p:nvPr>
            <p:ph type="title"/>
          </p:nvPr>
        </p:nvSpPr>
        <p:spPr>
          <a:xfrm>
            <a:off x="4168300" y="445025"/>
            <a:ext cx="43956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Arial"/>
                <a:ea typeface="Arial"/>
                <a:cs typeface="Arial"/>
                <a:sym typeface="Arial"/>
              </a:rPr>
              <a:t>CUSTOMER EXPERIENCE INFLUENCES PRICE DECISIONS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43"/>
          <p:cNvSpPr txBox="1">
            <a:spLocks noGrp="1"/>
          </p:cNvSpPr>
          <p:nvPr>
            <p:ph type="body" idx="1"/>
          </p:nvPr>
        </p:nvSpPr>
        <p:spPr>
          <a:xfrm>
            <a:off x="4168300" y="1851525"/>
            <a:ext cx="3942300" cy="24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250">
                <a:latin typeface="Arial"/>
                <a:ea typeface="Arial"/>
                <a:cs typeface="Arial"/>
                <a:sym typeface="Arial"/>
              </a:rPr>
              <a:t>Brands can charge up to 16% more if they provide an excellent customer experience.</a:t>
            </a:r>
            <a:endParaRPr sz="225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0" name="Google Shape;220;p43"/>
          <p:cNvCxnSpPr/>
          <p:nvPr/>
        </p:nvCxnSpPr>
        <p:spPr>
          <a:xfrm rot="10800000">
            <a:off x="3866950" y="1386425"/>
            <a:ext cx="0" cy="29235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221" name="Google Shape;221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43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23" name="Google Shape;223;p43"/>
          <p:cNvPicPr preferRelativeResize="0"/>
          <p:nvPr/>
        </p:nvPicPr>
        <p:blipFill rotWithShape="1">
          <a:blip r:embed="rId4">
            <a:alphaModFix/>
          </a:blip>
          <a:srcRect r="35761"/>
          <a:stretch/>
        </p:blipFill>
        <p:spPr>
          <a:xfrm>
            <a:off x="152400" y="1125412"/>
            <a:ext cx="3413202" cy="28926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44"/>
          <p:cNvSpPr txBox="1">
            <a:spLocks noGrp="1"/>
          </p:cNvSpPr>
          <p:nvPr>
            <p:ph type="title"/>
          </p:nvPr>
        </p:nvSpPr>
        <p:spPr>
          <a:xfrm>
            <a:off x="4168300" y="445025"/>
            <a:ext cx="43956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Arial"/>
                <a:ea typeface="Arial"/>
                <a:cs typeface="Arial"/>
                <a:sym typeface="Arial"/>
              </a:rPr>
              <a:t>CUSTOMER EXPERIENCE INCREASES ACCESS TO CONSUMER DATA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p44"/>
          <p:cNvSpPr txBox="1">
            <a:spLocks noGrp="1"/>
          </p:cNvSpPr>
          <p:nvPr>
            <p:ph type="body" idx="1"/>
          </p:nvPr>
        </p:nvSpPr>
        <p:spPr>
          <a:xfrm>
            <a:off x="4168300" y="1851525"/>
            <a:ext cx="3942300" cy="24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250">
                <a:latin typeface="Arial"/>
                <a:ea typeface="Arial"/>
                <a:cs typeface="Arial"/>
                <a:sym typeface="Arial"/>
              </a:rPr>
              <a:t>U.S. consumers are 63% more likely to share personal information with a company that offers a great experience.</a:t>
            </a:r>
            <a:endParaRPr sz="225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0" name="Google Shape;230;p44"/>
          <p:cNvCxnSpPr/>
          <p:nvPr/>
        </p:nvCxnSpPr>
        <p:spPr>
          <a:xfrm rot="10800000">
            <a:off x="3866950" y="1386425"/>
            <a:ext cx="0" cy="29235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231" name="Google Shape;231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44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33" name="Google Shape;233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7625" y="1141998"/>
            <a:ext cx="3267973" cy="2859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45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6420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Arial"/>
                <a:ea typeface="Arial"/>
                <a:cs typeface="Arial"/>
                <a:sym typeface="Arial"/>
              </a:rPr>
              <a:t>CONSUMER ENGAGEMENT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p45"/>
          <p:cNvSpPr txBox="1">
            <a:spLocks noGrp="1"/>
          </p:cNvSpPr>
          <p:nvPr>
            <p:ph type="body" idx="1"/>
          </p:nvPr>
        </p:nvSpPr>
        <p:spPr>
          <a:xfrm>
            <a:off x="938500" y="1062375"/>
            <a:ext cx="7975200" cy="322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2425" algn="l" rtl="0">
              <a:spcBef>
                <a:spcPts val="0"/>
              </a:spcBef>
              <a:spcAft>
                <a:spcPts val="0"/>
              </a:spcAft>
              <a:buSzPts val="1950"/>
              <a:buFont typeface="Arial"/>
              <a:buChar char="●"/>
            </a:pPr>
            <a:r>
              <a:rPr lang="en" sz="1950" b="1">
                <a:latin typeface="Arial"/>
                <a:ea typeface="Arial"/>
                <a:cs typeface="Arial"/>
                <a:sym typeface="Arial"/>
              </a:rPr>
              <a:t>Consumer engagement</a:t>
            </a:r>
            <a:r>
              <a:rPr lang="en" sz="1950">
                <a:latin typeface="Arial"/>
                <a:ea typeface="Arial"/>
                <a:cs typeface="Arial"/>
                <a:sym typeface="Arial"/>
              </a:rPr>
              <a:t> refers to the action taken by a business to encourage interaction between the business and consumers. </a:t>
            </a:r>
            <a:endParaRPr sz="1950">
              <a:latin typeface="Arial"/>
              <a:ea typeface="Arial"/>
              <a:cs typeface="Arial"/>
              <a:sym typeface="Arial"/>
            </a:endParaRPr>
          </a:p>
          <a:p>
            <a:pPr marL="457200" lvl="0" indent="-352425" algn="l" rtl="0">
              <a:spcBef>
                <a:spcPts val="1000"/>
              </a:spcBef>
              <a:spcAft>
                <a:spcPts val="0"/>
              </a:spcAft>
              <a:buSzPts val="1950"/>
              <a:buFont typeface="Arial"/>
              <a:buChar char="●"/>
            </a:pPr>
            <a:r>
              <a:rPr lang="en" sz="1950" b="1">
                <a:latin typeface="Arial"/>
                <a:ea typeface="Arial"/>
                <a:cs typeface="Arial"/>
                <a:sym typeface="Arial"/>
              </a:rPr>
              <a:t>Consumer engagement </a:t>
            </a:r>
            <a:r>
              <a:rPr lang="en" sz="1950">
                <a:latin typeface="Arial"/>
                <a:ea typeface="Arial"/>
                <a:cs typeface="Arial"/>
                <a:sym typeface="Arial"/>
              </a:rPr>
              <a:t>is a long-term relationship management strategy focused on interactions between consumers and businesses or brands which helps strengthen the connection between the two parties and bolster levels of brand loyalty. </a:t>
            </a:r>
            <a:endParaRPr sz="1950">
              <a:latin typeface="Arial"/>
              <a:ea typeface="Arial"/>
              <a:cs typeface="Arial"/>
              <a:sym typeface="Arial"/>
            </a:endParaRPr>
          </a:p>
          <a:p>
            <a:pPr marL="457200" lvl="0" indent="-352425" algn="l" rtl="0">
              <a:spcBef>
                <a:spcPts val="1000"/>
              </a:spcBef>
              <a:spcAft>
                <a:spcPts val="0"/>
              </a:spcAft>
              <a:buSzPts val="1950"/>
              <a:buFont typeface="Arial"/>
              <a:buChar char="●"/>
            </a:pPr>
            <a:r>
              <a:rPr lang="en" sz="1950" b="1">
                <a:latin typeface="Arial"/>
                <a:ea typeface="Arial"/>
                <a:cs typeface="Arial"/>
                <a:sym typeface="Arial"/>
              </a:rPr>
              <a:t>Consumer engagement</a:t>
            </a:r>
            <a:r>
              <a:rPr lang="en" sz="1950">
                <a:latin typeface="Arial"/>
                <a:ea typeface="Arial"/>
                <a:cs typeface="Arial"/>
                <a:sym typeface="Arial"/>
              </a:rPr>
              <a:t> focuses on the establishment of meaningful interaction with consumers. </a:t>
            </a:r>
            <a:endParaRPr sz="195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95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endParaRPr sz="195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0" name="Google Shape;240;p45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241" name="Google Shape;241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Google Shape;242;p45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723</Words>
  <Application>Microsoft Macintosh PowerPoint</Application>
  <PresentationFormat>On-screen Show (16:9)</PresentationFormat>
  <Paragraphs>60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Montserrat Medium</vt:lpstr>
      <vt:lpstr>Montserrat</vt:lpstr>
      <vt:lpstr>Oswald</vt:lpstr>
      <vt:lpstr>Montserrat ExtraBold</vt:lpstr>
      <vt:lpstr>Futuristic Background by Slidesgo</vt:lpstr>
      <vt:lpstr>CONSUMER ENGAGEMENT</vt:lpstr>
      <vt:lpstr>WHAT IS CUSTOMER EXPERIENCE?</vt:lpstr>
      <vt:lpstr>Customer experiences take place anywhere a business or brand interacts with consumers. </vt:lpstr>
      <vt:lpstr>NEGATIVE CUSTOMER EXPERIENCE EXAMPLES</vt:lpstr>
      <vt:lpstr>CUSTOMER EXPERIENCE LEADS TO AN INCREASE IN SALES</vt:lpstr>
      <vt:lpstr>CUSTOMER EXPERIENCE IMPACTS BRAND LOYALTY</vt:lpstr>
      <vt:lpstr>CUSTOMER EXPERIENCE INFLUENCES PRICE DECISIONS</vt:lpstr>
      <vt:lpstr>CUSTOMER EXPERIENCE INCREASES ACCESS TO CONSUMER DATA</vt:lpstr>
      <vt:lpstr>CONSUMER ENGAGEMENT</vt:lpstr>
      <vt:lpstr>WHY IS CONSUMER ENGAGEMENT IMPORTANT?</vt:lpstr>
      <vt:lpstr>CUSTOMER ENGAGEMENT THROUGH DIGITAL MARKETING</vt:lpstr>
      <vt:lpstr>PowerPoint Presentation</vt:lpstr>
      <vt:lpstr>KEY TERMS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CONSUMER ENGAGEMENT</dc:title>
  <cp:lastModifiedBy>Chris Lindauer</cp:lastModifiedBy>
  <cp:revision>1</cp:revision>
  <dcterms:modified xsi:type="dcterms:W3CDTF">2022-08-15T20:00:01Z</dcterms:modified>
</cp:coreProperties>
</file>