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Montserrat"/>
      <p:regular r:id="rId26"/>
      <p:bold r:id="rId27"/>
      <p:italic r:id="rId28"/>
      <p:boldItalic r:id="rId29"/>
    </p:embeddedFont>
    <p:embeddedFont>
      <p:font typeface="Montserrat Medium"/>
      <p:regular r:id="rId30"/>
      <p:bold r:id="rId31"/>
      <p:italic r:id="rId32"/>
      <p:boldItalic r:id="rId33"/>
    </p:embeddedFont>
    <p:embeddedFont>
      <p:font typeface="Montserrat ExtraBold"/>
      <p:bold r:id="rId34"/>
      <p:boldItalic r:id="rId35"/>
    </p:embeddedFont>
    <p:embeddedFont>
      <p:font typeface="Oswald"/>
      <p:regular r:id="rId36"/>
      <p:bold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regular.fntdata"/><Relationship Id="rId25" Type="http://schemas.openxmlformats.org/officeDocument/2006/relationships/slide" Target="slides/slide21.xml"/><Relationship Id="rId28" Type="http://schemas.openxmlformats.org/officeDocument/2006/relationships/font" Target="fonts/Montserrat-italic.fntdata"/><Relationship Id="rId27" Type="http://schemas.openxmlformats.org/officeDocument/2006/relationships/font" Target="fonts/Montserrat-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ontserratMedium-bold.fntdata"/><Relationship Id="rId30" Type="http://schemas.openxmlformats.org/officeDocument/2006/relationships/font" Target="fonts/MontserratMedium-regular.fntdata"/><Relationship Id="rId11" Type="http://schemas.openxmlformats.org/officeDocument/2006/relationships/slide" Target="slides/slide7.xml"/><Relationship Id="rId33" Type="http://schemas.openxmlformats.org/officeDocument/2006/relationships/font" Target="fonts/MontserratMedium-boldItalic.fntdata"/><Relationship Id="rId10" Type="http://schemas.openxmlformats.org/officeDocument/2006/relationships/slide" Target="slides/slide6.xml"/><Relationship Id="rId32" Type="http://schemas.openxmlformats.org/officeDocument/2006/relationships/font" Target="fonts/MontserratMedium-italic.fntdata"/><Relationship Id="rId13" Type="http://schemas.openxmlformats.org/officeDocument/2006/relationships/slide" Target="slides/slide9.xml"/><Relationship Id="rId35" Type="http://schemas.openxmlformats.org/officeDocument/2006/relationships/font" Target="fonts/MontserratExtraBold-boldItalic.fntdata"/><Relationship Id="rId12" Type="http://schemas.openxmlformats.org/officeDocument/2006/relationships/slide" Target="slides/slide8.xml"/><Relationship Id="rId34" Type="http://schemas.openxmlformats.org/officeDocument/2006/relationships/font" Target="fonts/MontserratExtraBold-bold.fntdata"/><Relationship Id="rId15" Type="http://schemas.openxmlformats.org/officeDocument/2006/relationships/slide" Target="slides/slide11.xml"/><Relationship Id="rId37" Type="http://schemas.openxmlformats.org/officeDocument/2006/relationships/font" Target="fonts/Oswald-bold.fntdata"/><Relationship Id="rId14" Type="http://schemas.openxmlformats.org/officeDocument/2006/relationships/slide" Target="slides/slide10.xml"/><Relationship Id="rId36" Type="http://schemas.openxmlformats.org/officeDocument/2006/relationships/font" Target="fonts/Oswald-regular.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143c3f27873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143c3f27873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43c3f27873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43c3f27873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143c3f27873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143c3f27873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43c3f27873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143c3f27873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143c3f27873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143c3f27873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143c3f27873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143c3f27873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143c3f27873_0_1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143c3f27873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1450f2058e9_0_2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1450f2058e9_0_2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43c3f27873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143c3f27873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1450f2058e9_0_2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1450f2058e9_0_2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7f9262ee2f_0_26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7f9262ee2f_0_26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1450f2058e9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9" name="Google Shape;329;g1450f2058e9_0_10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1450f2058e9_0_1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8" name="Google Shape;338;g1450f2058e9_0_1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7f9262ee2f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7f9262ee2f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450f2058e9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450f2058e9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450f2058e9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1450f2058e9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43c3f27873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43c3f27873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43c3f27873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43c3f2787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143c3f27873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143c3f27873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43c3f27873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43c3f27873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100013"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latin typeface="Arial"/>
                <a:ea typeface="Arial"/>
                <a:cs typeface="Arial"/>
                <a:sym typeface="Aria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Medium"/>
                <a:ea typeface="Montserrat Medium"/>
                <a:cs typeface="Montserrat Medium"/>
                <a:sym typeface="Montserrat Medium"/>
              </a:rPr>
              <a:t>CREDITS: This presentation template was created by </a:t>
            </a:r>
            <a:r>
              <a:rPr lang="en" sz="1000">
                <a:solidFill>
                  <a:schemeClr val="accent1"/>
                </a:solidFill>
                <a:uFill>
                  <a:noFill/>
                </a:uFill>
                <a:latin typeface="Montserrat Medium"/>
                <a:ea typeface="Montserrat Medium"/>
                <a:cs typeface="Montserrat Medium"/>
                <a:sym typeface="Montserrat Medium"/>
                <a:hlinkClick r:id="rId2">
                  <a:extLst>
                    <a:ext uri="{A12FA001-AC4F-418D-AE19-62706E023703}">
                      <ahyp:hlinkClr val="tx"/>
                    </a:ext>
                  </a:extLst>
                </a:hlinkClick>
              </a:rPr>
              <a:t>Slidesgo</a:t>
            </a:r>
            <a:r>
              <a:rPr lang="en" sz="1000">
                <a:solidFill>
                  <a:schemeClr val="accent1"/>
                </a:solidFill>
                <a:latin typeface="Montserrat Medium"/>
                <a:ea typeface="Montserrat Medium"/>
                <a:cs typeface="Montserrat Medium"/>
                <a:sym typeface="Montserrat Medium"/>
              </a:rPr>
              <a:t>, including icons by </a:t>
            </a:r>
            <a:r>
              <a:rPr lang="en" sz="1000">
                <a:solidFill>
                  <a:schemeClr val="accent1"/>
                </a:solidFill>
                <a:uFill>
                  <a:noFill/>
                </a:uFill>
                <a:latin typeface="Montserrat Medium"/>
                <a:ea typeface="Montserrat Medium"/>
                <a:cs typeface="Montserrat Medium"/>
                <a:sym typeface="Montserrat Medium"/>
                <a:hlinkClick r:id="rId3">
                  <a:extLst>
                    <a:ext uri="{A12FA001-AC4F-418D-AE19-62706E023703}">
                      <ahyp:hlinkClr val="tx"/>
                    </a:ext>
                  </a:extLst>
                </a:hlinkClick>
              </a:rPr>
              <a:t>Flaticon</a:t>
            </a:r>
            <a:r>
              <a:rPr lang="en" sz="1000">
                <a:solidFill>
                  <a:schemeClr val="accent1"/>
                </a:solidFill>
                <a:latin typeface="Montserrat Medium"/>
                <a:ea typeface="Montserrat Medium"/>
                <a:cs typeface="Montserrat Medium"/>
                <a:sym typeface="Montserrat Medium"/>
              </a:rPr>
              <a:t>, and infographics &amp; images by </a:t>
            </a:r>
            <a:r>
              <a:rPr lang="en" sz="1000">
                <a:solidFill>
                  <a:schemeClr val="accent1"/>
                </a:solidFill>
                <a:uFill>
                  <a:noFill/>
                </a:uFill>
                <a:latin typeface="Montserrat Medium"/>
                <a:ea typeface="Montserrat Medium"/>
                <a:cs typeface="Montserrat Medium"/>
                <a:sym typeface="Montserrat Medium"/>
                <a:hlinkClick r:id="rId4">
                  <a:extLst>
                    <a:ext uri="{A12FA001-AC4F-418D-AE19-62706E023703}">
                      <ahyp:hlinkClr val="tx"/>
                    </a:ext>
                  </a:extLst>
                </a:hlinkClick>
              </a:rPr>
              <a:t>Freepik</a:t>
            </a:r>
            <a:r>
              <a:rPr lang="en" sz="1000">
                <a:solidFill>
                  <a:schemeClr val="accent1"/>
                </a:solidFill>
                <a:latin typeface="Montserrat Medium"/>
                <a:ea typeface="Montserrat Medium"/>
                <a:cs typeface="Montserrat Medium"/>
                <a:sym typeface="Montserrat Medium"/>
              </a:rPr>
              <a:t>. </a:t>
            </a:r>
            <a:endParaRPr sz="1000">
              <a:solidFill>
                <a:schemeClr val="accent1"/>
              </a:solidFill>
              <a:latin typeface="Montserrat Medium"/>
              <a:ea typeface="Montserrat Medium"/>
              <a:cs typeface="Montserrat Medium"/>
              <a:sym typeface="Montserrat Medium"/>
            </a:endParaRPr>
          </a:p>
          <a:p>
            <a:pPr indent="0" lvl="0" marL="0" rtl="0" algn="l">
              <a:spcBef>
                <a:spcPts val="300"/>
              </a:spcBef>
              <a:spcAft>
                <a:spcPts val="0"/>
              </a:spcAft>
              <a:buNone/>
            </a:pPr>
            <a:r>
              <a:t/>
            </a:r>
            <a:endParaRPr sz="1000">
              <a:solidFill>
                <a:schemeClr val="accent1"/>
              </a:solidFill>
              <a:latin typeface="Montserrat Medium"/>
              <a:ea typeface="Montserrat Medium"/>
              <a:cs typeface="Montserrat Medium"/>
              <a:sym typeface="Montserrat Medium"/>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1">
  <p:cSld name="SECTION_TITLE_AND_DESCRIPTION_2">
    <p:spTree>
      <p:nvGrpSpPr>
        <p:cNvPr id="154" name="Shape 154"/>
        <p:cNvGrpSpPr/>
        <p:nvPr/>
      </p:nvGrpSpPr>
      <p:grpSpPr>
        <a:xfrm>
          <a:off x="0" y="0"/>
          <a:ext cx="0" cy="0"/>
          <a:chOff x="0" y="0"/>
          <a:chExt cx="0" cy="0"/>
        </a:xfrm>
      </p:grpSpPr>
      <p:sp>
        <p:nvSpPr>
          <p:cNvPr id="155" name="Google Shape;155;p36"/>
          <p:cNvSpPr txBox="1"/>
          <p:nvPr>
            <p:ph idx="1" type="subTitle"/>
          </p:nvPr>
        </p:nvSpPr>
        <p:spPr>
          <a:xfrm>
            <a:off x="938500" y="1769575"/>
            <a:ext cx="2871600" cy="12351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lt2"/>
              </a:buClr>
              <a:buSzPts val="1600"/>
              <a:buNone/>
              <a:defRPr sz="1600">
                <a:solidFill>
                  <a:schemeClr val="lt2"/>
                </a:solidFill>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156" name="Google Shape;156;p36"/>
          <p:cNvSpPr txBox="1"/>
          <p:nvPr>
            <p:ph idx="2" type="body"/>
          </p:nvPr>
        </p:nvSpPr>
        <p:spPr>
          <a:xfrm>
            <a:off x="4703375" y="909600"/>
            <a:ext cx="3468900" cy="3324300"/>
          </a:xfrm>
          <a:prstGeom prst="rect">
            <a:avLst/>
          </a:prstGeom>
          <a:noFill/>
          <a:ln>
            <a:noFill/>
          </a:ln>
        </p:spPr>
        <p:txBody>
          <a:bodyPr anchorCtr="0" anchor="t" bIns="91425" lIns="91425" spcFirstLastPara="1" rIns="91425" wrap="square" tIns="91425">
            <a:noAutofit/>
          </a:bodyPr>
          <a:lstStyle>
            <a:lvl1pPr indent="-317500" lvl="0" marL="457200" rtl="0" algn="l">
              <a:lnSpc>
                <a:spcPct val="100000"/>
              </a:lnSpc>
              <a:spcBef>
                <a:spcPts val="0"/>
              </a:spcBef>
              <a:spcAft>
                <a:spcPts val="0"/>
              </a:spcAft>
              <a:buClr>
                <a:schemeClr val="lt1"/>
              </a:buClr>
              <a:buSzPts val="1400"/>
              <a:buChar char="●"/>
              <a:defRPr sz="1400">
                <a:solidFill>
                  <a:schemeClr val="lt1"/>
                </a:solidFill>
              </a:defRPr>
            </a:lvl1pPr>
            <a:lvl2pPr indent="-317500" lvl="1" marL="914400" rtl="0" algn="l">
              <a:lnSpc>
                <a:spcPct val="100000"/>
              </a:lnSpc>
              <a:spcBef>
                <a:spcPts val="1600"/>
              </a:spcBef>
              <a:spcAft>
                <a:spcPts val="0"/>
              </a:spcAft>
              <a:buClr>
                <a:schemeClr val="lt1"/>
              </a:buClr>
              <a:buSzPts val="1400"/>
              <a:buChar char="○"/>
              <a:defRPr>
                <a:solidFill>
                  <a:schemeClr val="lt1"/>
                </a:solidFill>
              </a:defRPr>
            </a:lvl2pPr>
            <a:lvl3pPr indent="-317500" lvl="2" marL="1371600" rtl="0" algn="l">
              <a:lnSpc>
                <a:spcPct val="100000"/>
              </a:lnSpc>
              <a:spcBef>
                <a:spcPts val="1600"/>
              </a:spcBef>
              <a:spcAft>
                <a:spcPts val="0"/>
              </a:spcAft>
              <a:buClr>
                <a:schemeClr val="lt1"/>
              </a:buClr>
              <a:buSzPts val="1400"/>
              <a:buChar char="■"/>
              <a:defRPr>
                <a:solidFill>
                  <a:schemeClr val="lt1"/>
                </a:solidFill>
              </a:defRPr>
            </a:lvl3pPr>
            <a:lvl4pPr indent="-317500" lvl="3" marL="1828800" rtl="0" algn="l">
              <a:lnSpc>
                <a:spcPct val="100000"/>
              </a:lnSpc>
              <a:spcBef>
                <a:spcPts val="1600"/>
              </a:spcBef>
              <a:spcAft>
                <a:spcPts val="0"/>
              </a:spcAft>
              <a:buClr>
                <a:schemeClr val="lt1"/>
              </a:buClr>
              <a:buSzPts val="1400"/>
              <a:buChar char="●"/>
              <a:defRPr>
                <a:solidFill>
                  <a:schemeClr val="lt1"/>
                </a:solidFill>
              </a:defRPr>
            </a:lvl4pPr>
            <a:lvl5pPr indent="-317500" lvl="4" marL="2286000" rtl="0" algn="l">
              <a:lnSpc>
                <a:spcPct val="100000"/>
              </a:lnSpc>
              <a:spcBef>
                <a:spcPts val="1600"/>
              </a:spcBef>
              <a:spcAft>
                <a:spcPts val="0"/>
              </a:spcAft>
              <a:buClr>
                <a:schemeClr val="lt1"/>
              </a:buClr>
              <a:buSzPts val="1400"/>
              <a:buChar char="○"/>
              <a:defRPr>
                <a:solidFill>
                  <a:schemeClr val="lt1"/>
                </a:solidFill>
              </a:defRPr>
            </a:lvl5pPr>
            <a:lvl6pPr indent="-317500" lvl="5" marL="2743200" rtl="0" algn="l">
              <a:lnSpc>
                <a:spcPct val="100000"/>
              </a:lnSpc>
              <a:spcBef>
                <a:spcPts val="1600"/>
              </a:spcBef>
              <a:spcAft>
                <a:spcPts val="0"/>
              </a:spcAft>
              <a:buClr>
                <a:schemeClr val="lt1"/>
              </a:buClr>
              <a:buSzPts val="1400"/>
              <a:buChar char="■"/>
              <a:defRPr>
                <a:solidFill>
                  <a:schemeClr val="lt1"/>
                </a:solidFill>
              </a:defRPr>
            </a:lvl6pPr>
            <a:lvl7pPr indent="-317500" lvl="6" marL="3200400" rtl="0" algn="l">
              <a:lnSpc>
                <a:spcPct val="100000"/>
              </a:lnSpc>
              <a:spcBef>
                <a:spcPts val="1600"/>
              </a:spcBef>
              <a:spcAft>
                <a:spcPts val="0"/>
              </a:spcAft>
              <a:buClr>
                <a:schemeClr val="lt1"/>
              </a:buClr>
              <a:buSzPts val="1400"/>
              <a:buChar char="●"/>
              <a:defRPr>
                <a:solidFill>
                  <a:schemeClr val="lt1"/>
                </a:solidFill>
              </a:defRPr>
            </a:lvl7pPr>
            <a:lvl8pPr indent="-317500" lvl="7" marL="3657600" rtl="0" algn="l">
              <a:lnSpc>
                <a:spcPct val="100000"/>
              </a:lnSpc>
              <a:spcBef>
                <a:spcPts val="1600"/>
              </a:spcBef>
              <a:spcAft>
                <a:spcPts val="0"/>
              </a:spcAft>
              <a:buClr>
                <a:schemeClr val="lt1"/>
              </a:buClr>
              <a:buSzPts val="1400"/>
              <a:buChar char="○"/>
              <a:defRPr>
                <a:solidFill>
                  <a:schemeClr val="lt1"/>
                </a:solidFill>
              </a:defRPr>
            </a:lvl8pPr>
            <a:lvl9pPr indent="-317500" lvl="8" marL="4114800" rtl="0" algn="l">
              <a:lnSpc>
                <a:spcPct val="100000"/>
              </a:lnSpc>
              <a:spcBef>
                <a:spcPts val="1600"/>
              </a:spcBef>
              <a:spcAft>
                <a:spcPts val="1600"/>
              </a:spcAft>
              <a:buClr>
                <a:schemeClr val="lt1"/>
              </a:buClr>
              <a:buSzPts val="1400"/>
              <a:buChar char="■"/>
              <a:defRPr>
                <a:solidFill>
                  <a:schemeClr val="lt1"/>
                </a:solidFill>
              </a:defRPr>
            </a:lvl9pPr>
          </a:lstStyle>
          <a:p/>
        </p:txBody>
      </p:sp>
      <p:sp>
        <p:nvSpPr>
          <p:cNvPr id="157" name="Google Shape;157;p36"/>
          <p:cNvSpPr txBox="1"/>
          <p:nvPr>
            <p:ph type="title"/>
          </p:nvPr>
        </p:nvSpPr>
        <p:spPr>
          <a:xfrm>
            <a:off x="938500" y="445025"/>
            <a:ext cx="3223800" cy="941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Clr>
                <a:schemeClr val="accent1"/>
              </a:buClr>
              <a:buSzPts val="2400"/>
              <a:buNone/>
              <a:defRPr sz="2400">
                <a:solidFill>
                  <a:schemeClr val="accent1"/>
                </a:solidFill>
              </a:defRPr>
            </a:lvl1pPr>
            <a:lvl2pPr lvl="1" rtl="0" algn="l">
              <a:lnSpc>
                <a:spcPct val="100000"/>
              </a:lnSpc>
              <a:spcBef>
                <a:spcPts val="0"/>
              </a:spcBef>
              <a:spcAft>
                <a:spcPts val="0"/>
              </a:spcAft>
              <a:buClr>
                <a:schemeClr val="lt1"/>
              </a:buClr>
              <a:buSzPts val="2800"/>
              <a:buNone/>
              <a:defRPr>
                <a:solidFill>
                  <a:schemeClr val="lt1"/>
                </a:solidFill>
              </a:defRPr>
            </a:lvl2pPr>
            <a:lvl3pPr lvl="2" rtl="0" algn="l">
              <a:lnSpc>
                <a:spcPct val="100000"/>
              </a:lnSpc>
              <a:spcBef>
                <a:spcPts val="0"/>
              </a:spcBef>
              <a:spcAft>
                <a:spcPts val="0"/>
              </a:spcAft>
              <a:buClr>
                <a:schemeClr val="lt1"/>
              </a:buClr>
              <a:buSzPts val="2800"/>
              <a:buNone/>
              <a:defRPr>
                <a:solidFill>
                  <a:schemeClr val="lt1"/>
                </a:solidFill>
              </a:defRPr>
            </a:lvl3pPr>
            <a:lvl4pPr lvl="3" rtl="0" algn="l">
              <a:lnSpc>
                <a:spcPct val="100000"/>
              </a:lnSpc>
              <a:spcBef>
                <a:spcPts val="0"/>
              </a:spcBef>
              <a:spcAft>
                <a:spcPts val="0"/>
              </a:spcAft>
              <a:buClr>
                <a:schemeClr val="lt1"/>
              </a:buClr>
              <a:buSzPts val="2800"/>
              <a:buNone/>
              <a:defRPr>
                <a:solidFill>
                  <a:schemeClr val="lt1"/>
                </a:solidFill>
              </a:defRPr>
            </a:lvl4pPr>
            <a:lvl5pPr lvl="4" rtl="0" algn="l">
              <a:lnSpc>
                <a:spcPct val="100000"/>
              </a:lnSpc>
              <a:spcBef>
                <a:spcPts val="0"/>
              </a:spcBef>
              <a:spcAft>
                <a:spcPts val="0"/>
              </a:spcAft>
              <a:buClr>
                <a:schemeClr val="lt1"/>
              </a:buClr>
              <a:buSzPts val="2800"/>
              <a:buNone/>
              <a:defRPr>
                <a:solidFill>
                  <a:schemeClr val="lt1"/>
                </a:solidFill>
              </a:defRPr>
            </a:lvl5pPr>
            <a:lvl6pPr lvl="5" rtl="0" algn="l">
              <a:lnSpc>
                <a:spcPct val="100000"/>
              </a:lnSpc>
              <a:spcBef>
                <a:spcPts val="0"/>
              </a:spcBef>
              <a:spcAft>
                <a:spcPts val="0"/>
              </a:spcAft>
              <a:buClr>
                <a:schemeClr val="lt1"/>
              </a:buClr>
              <a:buSzPts val="2800"/>
              <a:buNone/>
              <a:defRPr>
                <a:solidFill>
                  <a:schemeClr val="lt1"/>
                </a:solidFill>
              </a:defRPr>
            </a:lvl6pPr>
            <a:lvl7pPr lvl="6" rtl="0" algn="l">
              <a:lnSpc>
                <a:spcPct val="100000"/>
              </a:lnSpc>
              <a:spcBef>
                <a:spcPts val="0"/>
              </a:spcBef>
              <a:spcAft>
                <a:spcPts val="0"/>
              </a:spcAft>
              <a:buClr>
                <a:schemeClr val="lt1"/>
              </a:buClr>
              <a:buSzPts val="2800"/>
              <a:buNone/>
              <a:defRPr>
                <a:solidFill>
                  <a:schemeClr val="lt1"/>
                </a:solidFill>
              </a:defRPr>
            </a:lvl7pPr>
            <a:lvl8pPr lvl="7" rtl="0" algn="l">
              <a:lnSpc>
                <a:spcPct val="100000"/>
              </a:lnSpc>
              <a:spcBef>
                <a:spcPts val="0"/>
              </a:spcBef>
              <a:spcAft>
                <a:spcPts val="0"/>
              </a:spcAft>
              <a:buClr>
                <a:schemeClr val="lt1"/>
              </a:buClr>
              <a:buSzPts val="2800"/>
              <a:buNone/>
              <a:defRPr>
                <a:solidFill>
                  <a:schemeClr val="lt1"/>
                </a:solidFill>
              </a:defRPr>
            </a:lvl8pPr>
            <a:lvl9pPr lvl="8" rtl="0"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theme" Target="../theme/theme1.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ExtraBold"/>
              <a:buNone/>
              <a:defRPr sz="2800">
                <a:solidFill>
                  <a:schemeClr val="lt1"/>
                </a:solidFill>
                <a:latin typeface="Montserrat ExtraBold"/>
                <a:ea typeface="Montserrat ExtraBold"/>
                <a:cs typeface="Montserrat ExtraBold"/>
                <a:sym typeface="Montserrat ExtraBold"/>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0.xml"/><Relationship Id="rId3"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7"/>
          <p:cNvSpPr txBox="1"/>
          <p:nvPr>
            <p:ph type="ctrTitle"/>
          </p:nvPr>
        </p:nvSpPr>
        <p:spPr>
          <a:xfrm>
            <a:off x="2175900" y="1950100"/>
            <a:ext cx="47922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DIGITAL MARKETING</a:t>
            </a:r>
            <a:endParaRPr>
              <a:latin typeface="Arial"/>
              <a:ea typeface="Arial"/>
              <a:cs typeface="Arial"/>
              <a:sym typeface="Arial"/>
            </a:endParaRPr>
          </a:p>
        </p:txBody>
      </p:sp>
      <p:sp>
        <p:nvSpPr>
          <p:cNvPr id="163" name="Google Shape;163;p37"/>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MODULE 6 LESSON 2</a:t>
            </a:r>
            <a:endParaRPr b="0" sz="2200">
              <a:latin typeface="Arial"/>
              <a:ea typeface="Arial"/>
              <a:cs typeface="Arial"/>
              <a:sym typeface="Arial"/>
            </a:endParaRPr>
          </a:p>
        </p:txBody>
      </p:sp>
      <p:cxnSp>
        <p:nvCxnSpPr>
          <p:cNvPr id="164" name="Google Shape;164;p37"/>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7"/>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700">
                <a:solidFill>
                  <a:schemeClr val="accent5"/>
                </a:solidFill>
              </a:rPr>
              <a:t>©</a:t>
            </a:r>
            <a:r>
              <a:rPr lang="en" sz="1300">
                <a:solidFill>
                  <a:schemeClr val="accent5"/>
                </a:solidFill>
              </a:rPr>
              <a:t> </a:t>
            </a:r>
            <a:r>
              <a:rPr lang="en" sz="700">
                <a:solidFill>
                  <a:schemeClr val="accent5"/>
                </a:solidFill>
              </a:rPr>
              <a:t>Copyright 2022. Sports Career Consulting, LLC.</a:t>
            </a:r>
            <a:endParaRPr sz="70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46"/>
          <p:cNvSpPr txBox="1"/>
          <p:nvPr>
            <p:ph type="title"/>
          </p:nvPr>
        </p:nvSpPr>
        <p:spPr>
          <a:xfrm>
            <a:off x="551250" y="199050"/>
            <a:ext cx="80415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WEBSITE &amp; EMAIL MARKETING</a:t>
            </a:r>
            <a:endParaRPr b="1" sz="2300">
              <a:latin typeface="Arial"/>
              <a:ea typeface="Arial"/>
              <a:cs typeface="Arial"/>
              <a:sym typeface="Arial"/>
            </a:endParaRPr>
          </a:p>
        </p:txBody>
      </p:sp>
      <p:sp>
        <p:nvSpPr>
          <p:cNvPr id="244" name="Google Shape;244;p46"/>
          <p:cNvSpPr txBox="1"/>
          <p:nvPr>
            <p:ph idx="1" type="body"/>
          </p:nvPr>
        </p:nvSpPr>
        <p:spPr>
          <a:xfrm>
            <a:off x="688525" y="1063050"/>
            <a:ext cx="8041500" cy="364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latin typeface="Arial"/>
                <a:ea typeface="Arial"/>
                <a:cs typeface="Arial"/>
                <a:sym typeface="Arial"/>
              </a:rPr>
              <a:t>An effective website will help a company to:</a:t>
            </a:r>
            <a:endParaRPr b="1"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Build its brand</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Generate sales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Communicate with consumers</a:t>
            </a:r>
            <a:endParaRPr sz="1400">
              <a:latin typeface="Arial"/>
              <a:ea typeface="Arial"/>
              <a:cs typeface="Arial"/>
              <a:sym typeface="Arial"/>
            </a:endParaRPr>
          </a:p>
          <a:p>
            <a:pPr indent="0" lvl="0" marL="0" rtl="0" algn="l">
              <a:spcBef>
                <a:spcPts val="1000"/>
              </a:spcBef>
              <a:spcAft>
                <a:spcPts val="0"/>
              </a:spcAft>
              <a:buNone/>
            </a:pPr>
            <a:r>
              <a:rPr b="1" lang="en" sz="1400">
                <a:latin typeface="Arial"/>
                <a:ea typeface="Arial"/>
                <a:cs typeface="Arial"/>
                <a:sym typeface="Arial"/>
              </a:rPr>
              <a:t>Website marketing also includes:</a:t>
            </a:r>
            <a:endParaRPr b="1"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Search advertising</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Affiliate advertising</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Native advertising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Sponsored content that is meant to look like editorial</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Retargeting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Email Marketing</a:t>
            </a:r>
            <a:endParaRPr sz="1400">
              <a:latin typeface="Arial"/>
              <a:ea typeface="Arial"/>
              <a:cs typeface="Arial"/>
              <a:sym typeface="Arial"/>
            </a:endParaRPr>
          </a:p>
          <a:p>
            <a:pPr indent="0" lvl="0" marL="0" rtl="0" algn="l">
              <a:spcBef>
                <a:spcPts val="1000"/>
              </a:spcBef>
              <a:spcAft>
                <a:spcPts val="1000"/>
              </a:spcAft>
              <a:buNone/>
            </a:pPr>
            <a:r>
              <a:rPr b="1" lang="en" sz="1400">
                <a:latin typeface="Arial"/>
                <a:ea typeface="Arial"/>
                <a:cs typeface="Arial"/>
                <a:sym typeface="Arial"/>
              </a:rPr>
              <a:t>Example: </a:t>
            </a:r>
            <a:r>
              <a:rPr lang="en" sz="1400">
                <a:latin typeface="Arial"/>
                <a:ea typeface="Arial"/>
                <a:cs typeface="Arial"/>
                <a:sym typeface="Arial"/>
              </a:rPr>
              <a:t>In 2022, Airbnb’s co-founder and CEO called the brand’s website makeover “the biggest change to Airbnb in over a decade.” By redesigning the website, the company was able to diversify the types of travel experiences that it offered consumers, beyond just deciding where to visit and when to travel.</a:t>
            </a:r>
            <a:endParaRPr sz="1400">
              <a:latin typeface="Arial"/>
              <a:ea typeface="Arial"/>
              <a:cs typeface="Arial"/>
              <a:sym typeface="Arial"/>
            </a:endParaRPr>
          </a:p>
        </p:txBody>
      </p:sp>
      <p:cxnSp>
        <p:nvCxnSpPr>
          <p:cNvPr id="245" name="Google Shape;245;p46"/>
          <p:cNvCxnSpPr/>
          <p:nvPr/>
        </p:nvCxnSpPr>
        <p:spPr>
          <a:xfrm rot="10800000">
            <a:off x="547850" y="121340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46" name="Google Shape;246;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7" name="Google Shape;247;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47"/>
          <p:cNvSpPr txBox="1"/>
          <p:nvPr>
            <p:ph type="title"/>
          </p:nvPr>
        </p:nvSpPr>
        <p:spPr>
          <a:xfrm>
            <a:off x="2856300" y="263500"/>
            <a:ext cx="57330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MOBILE MARKETING</a:t>
            </a:r>
            <a:endParaRPr b="1" sz="2300">
              <a:latin typeface="Arial"/>
              <a:ea typeface="Arial"/>
              <a:cs typeface="Arial"/>
              <a:sym typeface="Arial"/>
            </a:endParaRPr>
          </a:p>
        </p:txBody>
      </p:sp>
      <p:sp>
        <p:nvSpPr>
          <p:cNvPr id="253" name="Google Shape;253;p47"/>
          <p:cNvSpPr txBox="1"/>
          <p:nvPr>
            <p:ph idx="1" type="body"/>
          </p:nvPr>
        </p:nvSpPr>
        <p:spPr>
          <a:xfrm>
            <a:off x="2856300" y="1073800"/>
            <a:ext cx="5873700" cy="363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latin typeface="Arial"/>
                <a:ea typeface="Arial"/>
                <a:cs typeface="Arial"/>
                <a:sym typeface="Arial"/>
              </a:rPr>
              <a:t>Mobile marketing </a:t>
            </a:r>
            <a:r>
              <a:rPr lang="en" sz="1400">
                <a:latin typeface="Arial"/>
                <a:ea typeface="Arial"/>
                <a:cs typeface="Arial"/>
                <a:sym typeface="Arial"/>
              </a:rPr>
              <a:t>represents an area of massive potential growth.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According to data from Statista, mobile advertising spending worldwide amounted to $223 billion in 2021 and it is expected to surpass $339 billion by 2023.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Compare that to the $7 billion that was spent in 2011 on mobile advertising.</a:t>
            </a:r>
            <a:endParaRPr sz="1400">
              <a:latin typeface="Arial"/>
              <a:ea typeface="Arial"/>
              <a:cs typeface="Arial"/>
              <a:sym typeface="Arial"/>
            </a:endParaRPr>
          </a:p>
          <a:p>
            <a:pPr indent="0" lvl="0" marL="0" rtl="0" algn="l">
              <a:spcBef>
                <a:spcPts val="1000"/>
              </a:spcBef>
              <a:spcAft>
                <a:spcPts val="0"/>
              </a:spcAft>
              <a:buNone/>
            </a:pPr>
            <a:r>
              <a:rPr b="1" lang="en" sz="1400">
                <a:latin typeface="Arial"/>
                <a:ea typeface="Arial"/>
                <a:cs typeface="Arial"/>
                <a:sym typeface="Arial"/>
              </a:rPr>
              <a:t>Push notifications</a:t>
            </a:r>
            <a:r>
              <a:rPr lang="en" sz="1400">
                <a:latin typeface="Arial"/>
                <a:ea typeface="Arial"/>
                <a:cs typeface="Arial"/>
                <a:sym typeface="Arial"/>
              </a:rPr>
              <a:t> are a popular marketing tool–it refers to the practice of communicating information about products and services by sending messages to a consumer’s mobile device or computer.</a:t>
            </a:r>
            <a:endParaRPr sz="1400">
              <a:latin typeface="Arial"/>
              <a:ea typeface="Arial"/>
              <a:cs typeface="Arial"/>
              <a:sym typeface="Arial"/>
            </a:endParaRPr>
          </a:p>
          <a:p>
            <a:pPr indent="0" lvl="0" marL="0" rtl="0" algn="l">
              <a:spcBef>
                <a:spcPts val="1000"/>
              </a:spcBef>
              <a:spcAft>
                <a:spcPts val="1000"/>
              </a:spcAft>
              <a:buNone/>
            </a:pPr>
            <a:r>
              <a:t/>
            </a:r>
            <a:endParaRPr b="1" sz="1400">
              <a:latin typeface="Arial"/>
              <a:ea typeface="Arial"/>
              <a:cs typeface="Arial"/>
              <a:sym typeface="Arial"/>
            </a:endParaRPr>
          </a:p>
        </p:txBody>
      </p:sp>
      <p:cxnSp>
        <p:nvCxnSpPr>
          <p:cNvPr id="254" name="Google Shape;254;p47"/>
          <p:cNvCxnSpPr/>
          <p:nvPr/>
        </p:nvCxnSpPr>
        <p:spPr>
          <a:xfrm rot="10800000">
            <a:off x="2706175" y="120265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5" name="Google Shape;255;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6" name="Google Shape;256;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57" name="Google Shape;257;p47"/>
          <p:cNvPicPr preferRelativeResize="0"/>
          <p:nvPr/>
        </p:nvPicPr>
        <p:blipFill>
          <a:blip r:embed="rId4">
            <a:alphaModFix/>
          </a:blip>
          <a:stretch>
            <a:fillRect/>
          </a:stretch>
        </p:blipFill>
        <p:spPr>
          <a:xfrm>
            <a:off x="474525" y="1443038"/>
            <a:ext cx="1885950" cy="22574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48"/>
          <p:cNvSpPr txBox="1"/>
          <p:nvPr>
            <p:ph type="title"/>
          </p:nvPr>
        </p:nvSpPr>
        <p:spPr>
          <a:xfrm>
            <a:off x="2856300" y="263500"/>
            <a:ext cx="59919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APPS</a:t>
            </a:r>
            <a:endParaRPr b="1" sz="2300">
              <a:latin typeface="Arial"/>
              <a:ea typeface="Arial"/>
              <a:cs typeface="Arial"/>
              <a:sym typeface="Arial"/>
            </a:endParaRPr>
          </a:p>
        </p:txBody>
      </p:sp>
      <p:sp>
        <p:nvSpPr>
          <p:cNvPr id="263" name="Google Shape;263;p48"/>
          <p:cNvSpPr txBox="1"/>
          <p:nvPr>
            <p:ph idx="1" type="body"/>
          </p:nvPr>
        </p:nvSpPr>
        <p:spPr>
          <a:xfrm>
            <a:off x="2856300" y="848300"/>
            <a:ext cx="5873700" cy="3862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latin typeface="Arial"/>
                <a:ea typeface="Arial"/>
                <a:cs typeface="Arial"/>
                <a:sym typeface="Arial"/>
              </a:rPr>
              <a:t>Nearly every brand offers a mobile app loaded with features and content. </a:t>
            </a:r>
            <a:endParaRPr sz="1500">
              <a:latin typeface="Arial"/>
              <a:ea typeface="Arial"/>
              <a:cs typeface="Arial"/>
              <a:sym typeface="Arial"/>
            </a:endParaRPr>
          </a:p>
          <a:p>
            <a:pPr indent="0" lvl="0" marL="0" rtl="0" algn="l">
              <a:spcBef>
                <a:spcPts val="1000"/>
              </a:spcBef>
              <a:spcAft>
                <a:spcPts val="0"/>
              </a:spcAft>
              <a:buNone/>
            </a:pPr>
            <a:r>
              <a:rPr lang="en" sz="1500">
                <a:latin typeface="Arial"/>
                <a:ea typeface="Arial"/>
                <a:cs typeface="Arial"/>
                <a:sym typeface="Arial"/>
              </a:rPr>
              <a:t>Apple’s App Store grossed more than $64 billion in 2020–up from an estimated $50 billion in 2019 and $48.5 billion in 2018.</a:t>
            </a:r>
            <a:endParaRPr sz="1500">
              <a:latin typeface="Arial"/>
              <a:ea typeface="Arial"/>
              <a:cs typeface="Arial"/>
              <a:sym typeface="Arial"/>
            </a:endParaRPr>
          </a:p>
          <a:p>
            <a:pPr indent="0" lvl="0" marL="0" rtl="0" algn="l">
              <a:spcBef>
                <a:spcPts val="1000"/>
              </a:spcBef>
              <a:spcAft>
                <a:spcPts val="0"/>
              </a:spcAft>
              <a:buNone/>
            </a:pPr>
            <a:r>
              <a:rPr lang="en" sz="1500">
                <a:latin typeface="Arial"/>
                <a:ea typeface="Arial"/>
                <a:cs typeface="Arial"/>
                <a:sym typeface="Arial"/>
              </a:rPr>
              <a:t>Using apps, businesses and brands can offer unique benefits to customers, while leveraging the app to help build brand loyalty, increase sales and engage customers in a variety of ways. </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Example: </a:t>
            </a:r>
            <a:r>
              <a:rPr lang="en" sz="1500">
                <a:latin typeface="Arial"/>
                <a:ea typeface="Arial"/>
                <a:cs typeface="Arial"/>
                <a:sym typeface="Arial"/>
              </a:rPr>
              <a:t>A brand like Chipotle can offer the convenience of ordering ahead via the app, a benefit to customers, while collecting valuable data about the customer, including their personal information, preferences, and ordering habits.</a:t>
            </a:r>
            <a:endParaRPr sz="1500">
              <a:latin typeface="Arial"/>
              <a:ea typeface="Arial"/>
              <a:cs typeface="Arial"/>
              <a:sym typeface="Arial"/>
            </a:endParaRPr>
          </a:p>
          <a:p>
            <a:pPr indent="0" lvl="0" marL="0" rtl="0" algn="l">
              <a:spcBef>
                <a:spcPts val="1000"/>
              </a:spcBef>
              <a:spcAft>
                <a:spcPts val="0"/>
              </a:spcAft>
              <a:buNone/>
            </a:pPr>
            <a:r>
              <a:t/>
            </a:r>
            <a:endParaRPr sz="1500">
              <a:latin typeface="Arial"/>
              <a:ea typeface="Arial"/>
              <a:cs typeface="Arial"/>
              <a:sym typeface="Arial"/>
            </a:endParaRPr>
          </a:p>
          <a:p>
            <a:pPr indent="0" lvl="0" marL="0" rtl="0" algn="l">
              <a:spcBef>
                <a:spcPts val="1000"/>
              </a:spcBef>
              <a:spcAft>
                <a:spcPts val="1000"/>
              </a:spcAft>
              <a:buNone/>
            </a:pPr>
            <a:r>
              <a:t/>
            </a:r>
            <a:endParaRPr sz="1500">
              <a:latin typeface="Arial"/>
              <a:ea typeface="Arial"/>
              <a:cs typeface="Arial"/>
              <a:sym typeface="Arial"/>
            </a:endParaRPr>
          </a:p>
        </p:txBody>
      </p:sp>
      <p:cxnSp>
        <p:nvCxnSpPr>
          <p:cNvPr id="264" name="Google Shape;264;p48"/>
          <p:cNvCxnSpPr/>
          <p:nvPr/>
        </p:nvCxnSpPr>
        <p:spPr>
          <a:xfrm rot="10800000">
            <a:off x="2706175" y="120265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65" name="Google Shape;265;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6" name="Google Shape;266;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67" name="Google Shape;267;p48"/>
          <p:cNvPicPr preferRelativeResize="0"/>
          <p:nvPr/>
        </p:nvPicPr>
        <p:blipFill>
          <a:blip r:embed="rId4">
            <a:alphaModFix/>
          </a:blip>
          <a:stretch>
            <a:fillRect/>
          </a:stretch>
        </p:blipFill>
        <p:spPr>
          <a:xfrm>
            <a:off x="410100" y="758075"/>
            <a:ext cx="1882775" cy="3627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49"/>
          <p:cNvSpPr txBox="1"/>
          <p:nvPr>
            <p:ph type="title"/>
          </p:nvPr>
        </p:nvSpPr>
        <p:spPr>
          <a:xfrm>
            <a:off x="3973050" y="263500"/>
            <a:ext cx="59919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a:t>
            </a:r>
            <a:br>
              <a:rPr b="1" lang="en" sz="2300">
                <a:latin typeface="Arial"/>
                <a:ea typeface="Arial"/>
                <a:cs typeface="Arial"/>
                <a:sym typeface="Arial"/>
              </a:rPr>
            </a:br>
            <a:r>
              <a:rPr b="1" lang="en" sz="2300">
                <a:latin typeface="Arial"/>
                <a:ea typeface="Arial"/>
                <a:cs typeface="Arial"/>
                <a:sym typeface="Arial"/>
              </a:rPr>
              <a:t>LOCATION-BASED MARKETING</a:t>
            </a:r>
            <a:endParaRPr b="1" sz="2300">
              <a:latin typeface="Arial"/>
              <a:ea typeface="Arial"/>
              <a:cs typeface="Arial"/>
              <a:sym typeface="Arial"/>
            </a:endParaRPr>
          </a:p>
        </p:txBody>
      </p:sp>
      <p:sp>
        <p:nvSpPr>
          <p:cNvPr id="273" name="Google Shape;273;p49"/>
          <p:cNvSpPr txBox="1"/>
          <p:nvPr>
            <p:ph idx="1" type="body"/>
          </p:nvPr>
        </p:nvSpPr>
        <p:spPr>
          <a:xfrm>
            <a:off x="3973050" y="1202650"/>
            <a:ext cx="4757100" cy="3508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latin typeface="Arial"/>
                <a:ea typeface="Arial"/>
                <a:cs typeface="Arial"/>
                <a:sym typeface="Arial"/>
              </a:rPr>
              <a:t>Location-based marketing</a:t>
            </a:r>
            <a:r>
              <a:rPr lang="en" sz="1500">
                <a:latin typeface="Arial"/>
                <a:ea typeface="Arial"/>
                <a:cs typeface="Arial"/>
                <a:sym typeface="Arial"/>
              </a:rPr>
              <a:t> is the practice of using technology to send messages or alerts to consumers through their mobile devices once they enter a predetermined geographic location or area, otherwise known as a </a:t>
            </a:r>
            <a:r>
              <a:rPr b="1" lang="en" sz="1500">
                <a:latin typeface="Arial"/>
                <a:ea typeface="Arial"/>
                <a:cs typeface="Arial"/>
                <a:sym typeface="Arial"/>
              </a:rPr>
              <a:t>geofence</a:t>
            </a:r>
            <a:r>
              <a:rPr lang="en" sz="1500">
                <a:latin typeface="Arial"/>
                <a:ea typeface="Arial"/>
                <a:cs typeface="Arial"/>
                <a:sym typeface="Arial"/>
              </a:rPr>
              <a:t>. </a:t>
            </a:r>
            <a:endParaRPr sz="1500">
              <a:latin typeface="Arial"/>
              <a:ea typeface="Arial"/>
              <a:cs typeface="Arial"/>
              <a:sym typeface="Arial"/>
            </a:endParaRPr>
          </a:p>
          <a:p>
            <a:pPr indent="0" lvl="0" marL="0" rtl="0" algn="l">
              <a:spcBef>
                <a:spcPts val="1000"/>
              </a:spcBef>
              <a:spcAft>
                <a:spcPts val="0"/>
              </a:spcAft>
              <a:buNone/>
            </a:pPr>
            <a:r>
              <a:rPr lang="en" sz="1500">
                <a:latin typeface="Arial"/>
                <a:ea typeface="Arial"/>
                <a:cs typeface="Arial"/>
                <a:sym typeface="Arial"/>
              </a:rPr>
              <a:t>The geofenced region could be anything from a specific department in a store, to an area where an event is being held, to a specific neighborhood or an entire city.</a:t>
            </a:r>
            <a:endParaRPr sz="1500">
              <a:latin typeface="Arial"/>
              <a:ea typeface="Arial"/>
              <a:cs typeface="Arial"/>
              <a:sym typeface="Arial"/>
            </a:endParaRPr>
          </a:p>
          <a:p>
            <a:pPr indent="0" lvl="0" marL="0" rtl="0" algn="l">
              <a:spcBef>
                <a:spcPts val="1000"/>
              </a:spcBef>
              <a:spcAft>
                <a:spcPts val="0"/>
              </a:spcAft>
              <a:buNone/>
            </a:pPr>
            <a:r>
              <a:rPr b="1" lang="en" sz="1500">
                <a:latin typeface="Arial"/>
                <a:ea typeface="Arial"/>
                <a:cs typeface="Arial"/>
                <a:sym typeface="Arial"/>
              </a:rPr>
              <a:t>Example: </a:t>
            </a:r>
            <a:r>
              <a:rPr lang="en" sz="1500">
                <a:latin typeface="Arial"/>
                <a:ea typeface="Arial"/>
                <a:cs typeface="Arial"/>
                <a:sym typeface="Arial"/>
              </a:rPr>
              <a:t>Burger King once launched a “Whopper Detour” campaign to lure diners away from McDonald’s restaurants using geofence technology as a way to promote the company’s new app.</a:t>
            </a:r>
            <a:endParaRPr sz="1500">
              <a:latin typeface="Arial"/>
              <a:ea typeface="Arial"/>
              <a:cs typeface="Arial"/>
              <a:sym typeface="Arial"/>
            </a:endParaRPr>
          </a:p>
          <a:p>
            <a:pPr indent="0" lvl="0" marL="0" rtl="0" algn="l">
              <a:spcBef>
                <a:spcPts val="1000"/>
              </a:spcBef>
              <a:spcAft>
                <a:spcPts val="0"/>
              </a:spcAft>
              <a:buNone/>
            </a:pPr>
            <a:r>
              <a:t/>
            </a:r>
            <a:endParaRPr sz="1500">
              <a:latin typeface="Arial"/>
              <a:ea typeface="Arial"/>
              <a:cs typeface="Arial"/>
              <a:sym typeface="Arial"/>
            </a:endParaRPr>
          </a:p>
          <a:p>
            <a:pPr indent="0" lvl="0" marL="0" rtl="0" algn="l">
              <a:spcBef>
                <a:spcPts val="1000"/>
              </a:spcBef>
              <a:spcAft>
                <a:spcPts val="0"/>
              </a:spcAft>
              <a:buNone/>
            </a:pPr>
            <a:r>
              <a:t/>
            </a:r>
            <a:endParaRPr sz="1500">
              <a:latin typeface="Arial"/>
              <a:ea typeface="Arial"/>
              <a:cs typeface="Arial"/>
              <a:sym typeface="Arial"/>
            </a:endParaRPr>
          </a:p>
          <a:p>
            <a:pPr indent="0" lvl="0" marL="0" rtl="0" algn="l">
              <a:spcBef>
                <a:spcPts val="1000"/>
              </a:spcBef>
              <a:spcAft>
                <a:spcPts val="0"/>
              </a:spcAft>
              <a:buNone/>
            </a:pPr>
            <a:r>
              <a:t/>
            </a:r>
            <a:endParaRPr sz="1500">
              <a:latin typeface="Arial"/>
              <a:ea typeface="Arial"/>
              <a:cs typeface="Arial"/>
              <a:sym typeface="Arial"/>
            </a:endParaRPr>
          </a:p>
          <a:p>
            <a:pPr indent="0" lvl="0" marL="0" rtl="0" algn="l">
              <a:spcBef>
                <a:spcPts val="1000"/>
              </a:spcBef>
              <a:spcAft>
                <a:spcPts val="1000"/>
              </a:spcAft>
              <a:buNone/>
            </a:pPr>
            <a:r>
              <a:t/>
            </a:r>
            <a:endParaRPr sz="1500">
              <a:latin typeface="Arial"/>
              <a:ea typeface="Arial"/>
              <a:cs typeface="Arial"/>
              <a:sym typeface="Arial"/>
            </a:endParaRPr>
          </a:p>
        </p:txBody>
      </p:sp>
      <p:cxnSp>
        <p:nvCxnSpPr>
          <p:cNvPr id="274" name="Google Shape;274;p49"/>
          <p:cNvCxnSpPr/>
          <p:nvPr/>
        </p:nvCxnSpPr>
        <p:spPr>
          <a:xfrm rot="10800000">
            <a:off x="3865875" y="120265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75" name="Google Shape;275;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6" name="Google Shape;276;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77" name="Google Shape;277;p49"/>
          <p:cNvPicPr preferRelativeResize="0"/>
          <p:nvPr/>
        </p:nvPicPr>
        <p:blipFill>
          <a:blip r:embed="rId4">
            <a:alphaModFix/>
          </a:blip>
          <a:stretch>
            <a:fillRect/>
          </a:stretch>
        </p:blipFill>
        <p:spPr>
          <a:xfrm>
            <a:off x="197625" y="1347162"/>
            <a:ext cx="3437425" cy="24491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50"/>
          <p:cNvSpPr txBox="1"/>
          <p:nvPr>
            <p:ph type="title"/>
          </p:nvPr>
        </p:nvSpPr>
        <p:spPr>
          <a:xfrm>
            <a:off x="601325" y="263500"/>
            <a:ext cx="93636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PODCASTS</a:t>
            </a:r>
            <a:endParaRPr b="1" sz="2300">
              <a:latin typeface="Arial"/>
              <a:ea typeface="Arial"/>
              <a:cs typeface="Arial"/>
              <a:sym typeface="Arial"/>
            </a:endParaRPr>
          </a:p>
        </p:txBody>
      </p:sp>
      <p:sp>
        <p:nvSpPr>
          <p:cNvPr id="283" name="Google Shape;283;p50"/>
          <p:cNvSpPr txBox="1"/>
          <p:nvPr>
            <p:ph idx="1" type="body"/>
          </p:nvPr>
        </p:nvSpPr>
        <p:spPr>
          <a:xfrm>
            <a:off x="601325" y="934200"/>
            <a:ext cx="8128800" cy="377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Arial"/>
                <a:ea typeface="Arial"/>
                <a:cs typeface="Arial"/>
                <a:sym typeface="Arial"/>
              </a:rPr>
              <a:t>Podcasts are exploding in popularity. </a:t>
            </a:r>
            <a:endParaRPr sz="1700">
              <a:latin typeface="Arial"/>
              <a:ea typeface="Arial"/>
              <a:cs typeface="Arial"/>
              <a:sym typeface="Arial"/>
            </a:endParaRPr>
          </a:p>
          <a:p>
            <a:pPr indent="0" lvl="0" marL="0" rtl="0" algn="l">
              <a:spcBef>
                <a:spcPts val="1000"/>
              </a:spcBef>
              <a:spcAft>
                <a:spcPts val="0"/>
              </a:spcAft>
              <a:buNone/>
            </a:pPr>
            <a:r>
              <a:rPr lang="en" sz="1700">
                <a:latin typeface="Arial"/>
                <a:ea typeface="Arial"/>
                <a:cs typeface="Arial"/>
                <a:sym typeface="Arial"/>
              </a:rPr>
              <a:t>2020: 80 million Americans (28% of the U.S. 12+ population) are now weekly podcast listeners, a 17% increase over the previous year. </a:t>
            </a:r>
            <a:endParaRPr sz="1700">
              <a:latin typeface="Arial"/>
              <a:ea typeface="Arial"/>
              <a:cs typeface="Arial"/>
              <a:sym typeface="Arial"/>
            </a:endParaRPr>
          </a:p>
          <a:p>
            <a:pPr indent="0" lvl="0" marL="0" rtl="0" algn="l">
              <a:spcBef>
                <a:spcPts val="1000"/>
              </a:spcBef>
              <a:spcAft>
                <a:spcPts val="0"/>
              </a:spcAft>
              <a:buNone/>
            </a:pPr>
            <a:r>
              <a:rPr lang="en" sz="1700">
                <a:latin typeface="Arial"/>
                <a:ea typeface="Arial"/>
                <a:cs typeface="Arial"/>
                <a:sym typeface="Arial"/>
              </a:rPr>
              <a:t>That number is expected to climb to 125 million in 2022. </a:t>
            </a:r>
            <a:endParaRPr sz="1700">
              <a:latin typeface="Arial"/>
              <a:ea typeface="Arial"/>
              <a:cs typeface="Arial"/>
              <a:sym typeface="Arial"/>
            </a:endParaRPr>
          </a:p>
          <a:p>
            <a:pPr indent="0" lvl="0" marL="0" rtl="0" algn="l">
              <a:spcBef>
                <a:spcPts val="1000"/>
              </a:spcBef>
              <a:spcAft>
                <a:spcPts val="0"/>
              </a:spcAft>
              <a:buNone/>
            </a:pPr>
            <a:r>
              <a:rPr lang="en" sz="1700">
                <a:latin typeface="Arial"/>
                <a:ea typeface="Arial"/>
                <a:cs typeface="Arial"/>
                <a:sym typeface="Arial"/>
              </a:rPr>
              <a:t>As the number of podcast listeners increases, so too will ad spending.</a:t>
            </a:r>
            <a:endParaRPr sz="1700">
              <a:latin typeface="Arial"/>
              <a:ea typeface="Arial"/>
              <a:cs typeface="Arial"/>
              <a:sym typeface="Arial"/>
            </a:endParaRPr>
          </a:p>
          <a:p>
            <a:pPr indent="0" lvl="0" marL="0" rtl="0" algn="l">
              <a:spcBef>
                <a:spcPts val="1000"/>
              </a:spcBef>
              <a:spcAft>
                <a:spcPts val="0"/>
              </a:spcAft>
              <a:buNone/>
            </a:pPr>
            <a:r>
              <a:rPr lang="en" sz="1700">
                <a:latin typeface="Arial"/>
                <a:ea typeface="Arial"/>
                <a:cs typeface="Arial"/>
                <a:sym typeface="Arial"/>
              </a:rPr>
              <a:t>The estimated podcast ad spend was $800 million in 2020, and will more than double to 2 billion by 2022 and exceed $4 billion by 2024. </a:t>
            </a:r>
            <a:endParaRPr sz="1700">
              <a:latin typeface="Arial"/>
              <a:ea typeface="Arial"/>
              <a:cs typeface="Arial"/>
              <a:sym typeface="Arial"/>
            </a:endParaRPr>
          </a:p>
          <a:p>
            <a:pPr indent="0" lvl="0" marL="0" rtl="0" algn="l">
              <a:spcBef>
                <a:spcPts val="1000"/>
              </a:spcBef>
              <a:spcAft>
                <a:spcPts val="0"/>
              </a:spcAft>
              <a:buNone/>
            </a:pPr>
            <a:r>
              <a:t/>
            </a:r>
            <a:endParaRPr sz="1700">
              <a:latin typeface="Arial"/>
              <a:ea typeface="Arial"/>
              <a:cs typeface="Arial"/>
              <a:sym typeface="Arial"/>
            </a:endParaRPr>
          </a:p>
          <a:p>
            <a:pPr indent="0" lvl="0" marL="0" rtl="0" algn="l">
              <a:spcBef>
                <a:spcPts val="1000"/>
              </a:spcBef>
              <a:spcAft>
                <a:spcPts val="1000"/>
              </a:spcAft>
              <a:buNone/>
            </a:pPr>
            <a:r>
              <a:t/>
            </a:r>
            <a:endParaRPr b="1" sz="1700">
              <a:latin typeface="Arial"/>
              <a:ea typeface="Arial"/>
              <a:cs typeface="Arial"/>
              <a:sym typeface="Arial"/>
            </a:endParaRPr>
          </a:p>
        </p:txBody>
      </p:sp>
      <p:pic>
        <p:nvPicPr>
          <p:cNvPr id="284" name="Google Shape;284;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5" name="Google Shape;285;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pic>
        <p:nvPicPr>
          <p:cNvPr id="290" name="Google Shape;290;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1" name="Google Shape;291;p5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92" name="Google Shape;292;p51"/>
          <p:cNvPicPr preferRelativeResize="0"/>
          <p:nvPr/>
        </p:nvPicPr>
        <p:blipFill>
          <a:blip r:embed="rId4">
            <a:alphaModFix/>
          </a:blip>
          <a:stretch>
            <a:fillRect/>
          </a:stretch>
        </p:blipFill>
        <p:spPr>
          <a:xfrm>
            <a:off x="1052513" y="184625"/>
            <a:ext cx="7038975" cy="43148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pic>
        <p:nvPicPr>
          <p:cNvPr id="297" name="Google Shape;297;p5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8" name="Google Shape;298;p5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pic>
        <p:nvPicPr>
          <p:cNvPr id="299" name="Google Shape;299;p52"/>
          <p:cNvPicPr preferRelativeResize="0"/>
          <p:nvPr/>
        </p:nvPicPr>
        <p:blipFill>
          <a:blip r:embed="rId4">
            <a:alphaModFix/>
          </a:blip>
          <a:stretch>
            <a:fillRect/>
          </a:stretch>
        </p:blipFill>
        <p:spPr>
          <a:xfrm>
            <a:off x="1653125" y="304800"/>
            <a:ext cx="5837734" cy="43842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53"/>
          <p:cNvSpPr txBox="1"/>
          <p:nvPr>
            <p:ph type="title"/>
          </p:nvPr>
        </p:nvSpPr>
        <p:spPr>
          <a:xfrm>
            <a:off x="275525" y="219550"/>
            <a:ext cx="8277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EMERGING TECHNOLOGIES</a:t>
            </a:r>
            <a:endParaRPr b="1">
              <a:latin typeface="Arial"/>
              <a:ea typeface="Arial"/>
              <a:cs typeface="Arial"/>
              <a:sym typeface="Arial"/>
            </a:endParaRPr>
          </a:p>
        </p:txBody>
      </p:sp>
      <p:sp>
        <p:nvSpPr>
          <p:cNvPr id="305" name="Google Shape;305;p53"/>
          <p:cNvSpPr txBox="1"/>
          <p:nvPr>
            <p:ph idx="1" type="body"/>
          </p:nvPr>
        </p:nvSpPr>
        <p:spPr>
          <a:xfrm>
            <a:off x="397350" y="1084550"/>
            <a:ext cx="7713300" cy="320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50">
                <a:latin typeface="Arial"/>
                <a:ea typeface="Arial"/>
                <a:cs typeface="Arial"/>
                <a:sym typeface="Arial"/>
              </a:rPr>
              <a:t>As new technology emerges, marketing professionals must navigate the best way to utilize the technology in a way that helps them to successfully reach, and engage, consumers. </a:t>
            </a:r>
            <a:endParaRPr sz="1650">
              <a:latin typeface="Arial"/>
              <a:ea typeface="Arial"/>
              <a:cs typeface="Arial"/>
              <a:sym typeface="Arial"/>
            </a:endParaRPr>
          </a:p>
          <a:p>
            <a:pPr indent="0" lvl="0" marL="0" rtl="0" algn="l">
              <a:spcBef>
                <a:spcPts val="1600"/>
              </a:spcBef>
              <a:spcAft>
                <a:spcPts val="0"/>
              </a:spcAft>
              <a:buNone/>
            </a:pPr>
            <a:r>
              <a:rPr lang="en" sz="1650">
                <a:latin typeface="Arial"/>
                <a:ea typeface="Arial"/>
                <a:cs typeface="Arial"/>
                <a:sym typeface="Arial"/>
              </a:rPr>
              <a:t>Digital marketing trends are established as businesses and brands embrace emerging technologies in ways that help to connect with consumers. </a:t>
            </a:r>
            <a:endParaRPr sz="1650">
              <a:latin typeface="Arial"/>
              <a:ea typeface="Arial"/>
              <a:cs typeface="Arial"/>
              <a:sym typeface="Arial"/>
            </a:endParaRPr>
          </a:p>
          <a:p>
            <a:pPr indent="0" lvl="0" marL="0" rtl="0" algn="l">
              <a:spcBef>
                <a:spcPts val="1600"/>
              </a:spcBef>
              <a:spcAft>
                <a:spcPts val="0"/>
              </a:spcAft>
              <a:buNone/>
            </a:pPr>
            <a:r>
              <a:rPr lang="en" sz="1650">
                <a:latin typeface="Arial"/>
                <a:ea typeface="Arial"/>
                <a:cs typeface="Arial"/>
                <a:sym typeface="Arial"/>
              </a:rPr>
              <a:t>For example, brands utilize gamification strategies to boost levels of consumer engagement while businesses around the world use “chatbots” to increase sales and improve customer service.</a:t>
            </a:r>
            <a:endParaRPr sz="1650">
              <a:latin typeface="Arial"/>
              <a:ea typeface="Arial"/>
              <a:cs typeface="Arial"/>
              <a:sym typeface="Arial"/>
            </a:endParaRPr>
          </a:p>
          <a:p>
            <a:pPr indent="0" lvl="0" marL="0" rtl="0" algn="l">
              <a:spcBef>
                <a:spcPts val="1600"/>
              </a:spcBef>
              <a:spcAft>
                <a:spcPts val="0"/>
              </a:spcAft>
              <a:buNone/>
            </a:pPr>
            <a:r>
              <a:t/>
            </a:r>
            <a:endParaRPr sz="1650">
              <a:latin typeface="Arial"/>
              <a:ea typeface="Arial"/>
              <a:cs typeface="Arial"/>
              <a:sym typeface="Arial"/>
            </a:endParaRPr>
          </a:p>
          <a:p>
            <a:pPr indent="0" lvl="0" marL="0" rtl="0" algn="l">
              <a:spcBef>
                <a:spcPts val="1600"/>
              </a:spcBef>
              <a:spcAft>
                <a:spcPts val="1600"/>
              </a:spcAft>
              <a:buNone/>
            </a:pPr>
            <a:r>
              <a:t/>
            </a:r>
            <a:endParaRPr sz="1650">
              <a:latin typeface="Arial"/>
              <a:ea typeface="Arial"/>
              <a:cs typeface="Arial"/>
              <a:sym typeface="Arial"/>
            </a:endParaRPr>
          </a:p>
        </p:txBody>
      </p:sp>
      <p:cxnSp>
        <p:nvCxnSpPr>
          <p:cNvPr id="306" name="Google Shape;306;p53"/>
          <p:cNvCxnSpPr/>
          <p:nvPr/>
        </p:nvCxnSpPr>
        <p:spPr>
          <a:xfrm rot="10800000">
            <a:off x="397350" y="785500"/>
            <a:ext cx="24495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07" name="Google Shape;307;p5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8" name="Google Shape;308;p5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54"/>
          <p:cNvSpPr txBox="1"/>
          <p:nvPr>
            <p:ph type="title"/>
          </p:nvPr>
        </p:nvSpPr>
        <p:spPr>
          <a:xfrm>
            <a:off x="275525" y="219550"/>
            <a:ext cx="82776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EMERGING TECHNOLOGIES IN MARKETING</a:t>
            </a:r>
            <a:endParaRPr b="1">
              <a:latin typeface="Arial"/>
              <a:ea typeface="Arial"/>
              <a:cs typeface="Arial"/>
              <a:sym typeface="Arial"/>
            </a:endParaRPr>
          </a:p>
        </p:txBody>
      </p:sp>
      <p:sp>
        <p:nvSpPr>
          <p:cNvPr id="314" name="Google Shape;314;p54"/>
          <p:cNvSpPr txBox="1"/>
          <p:nvPr>
            <p:ph idx="1" type="body"/>
          </p:nvPr>
        </p:nvSpPr>
        <p:spPr>
          <a:xfrm>
            <a:off x="275525" y="907900"/>
            <a:ext cx="8754600" cy="371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lt2"/>
                </a:solidFill>
                <a:latin typeface="Arial"/>
                <a:ea typeface="Arial"/>
                <a:cs typeface="Arial"/>
                <a:sym typeface="Arial"/>
              </a:rPr>
              <a:t>Gamification</a:t>
            </a:r>
            <a:r>
              <a:rPr lang="en" sz="1200">
                <a:latin typeface="Arial"/>
                <a:ea typeface="Arial"/>
                <a:cs typeface="Arial"/>
                <a:sym typeface="Arial"/>
              </a:rPr>
              <a:t>: a marketing strategy that encourages consumer engagement with brands through gameplay or similar activities. </a:t>
            </a:r>
            <a:endParaRPr sz="1200">
              <a:latin typeface="Arial"/>
              <a:ea typeface="Arial"/>
              <a:cs typeface="Arial"/>
              <a:sym typeface="Arial"/>
            </a:endParaRPr>
          </a:p>
          <a:p>
            <a:pPr indent="0" lvl="0" marL="0" rtl="0" algn="l">
              <a:spcBef>
                <a:spcPts val="800"/>
              </a:spcBef>
              <a:spcAft>
                <a:spcPts val="0"/>
              </a:spcAft>
              <a:buNone/>
            </a:pPr>
            <a:r>
              <a:rPr b="1" lang="en" sz="1200">
                <a:solidFill>
                  <a:schemeClr val="lt2"/>
                </a:solidFill>
                <a:latin typeface="Arial"/>
                <a:ea typeface="Arial"/>
                <a:cs typeface="Arial"/>
                <a:sym typeface="Arial"/>
              </a:rPr>
              <a:t>Chatbots</a:t>
            </a:r>
            <a:r>
              <a:rPr lang="en" sz="1200">
                <a:latin typeface="Arial"/>
                <a:ea typeface="Arial"/>
                <a:cs typeface="Arial"/>
                <a:sym typeface="Arial"/>
              </a:rPr>
              <a:t>: programs built to automatically engage with messages received from a customer. </a:t>
            </a:r>
            <a:endParaRPr sz="1200">
              <a:latin typeface="Arial"/>
              <a:ea typeface="Arial"/>
              <a:cs typeface="Arial"/>
              <a:sym typeface="Arial"/>
            </a:endParaRPr>
          </a:p>
          <a:p>
            <a:pPr indent="0" lvl="0" marL="0" rtl="0" algn="l">
              <a:spcBef>
                <a:spcPts val="800"/>
              </a:spcBef>
              <a:spcAft>
                <a:spcPts val="0"/>
              </a:spcAft>
              <a:buNone/>
            </a:pPr>
            <a:r>
              <a:rPr b="1" lang="en" sz="1200">
                <a:solidFill>
                  <a:schemeClr val="lt2"/>
                </a:solidFill>
                <a:latin typeface="Arial"/>
                <a:ea typeface="Arial"/>
                <a:cs typeface="Arial"/>
                <a:sym typeface="Arial"/>
              </a:rPr>
              <a:t>QR code</a:t>
            </a:r>
            <a:r>
              <a:rPr lang="en" sz="1200">
                <a:latin typeface="Arial"/>
                <a:ea typeface="Arial"/>
                <a:cs typeface="Arial"/>
                <a:sym typeface="Arial"/>
              </a:rPr>
              <a:t>: a barcode that can be scanned by camera-enabled mobile devices that direct consumers to various digital content like web pages, or other phone functions like email and text messaging.</a:t>
            </a:r>
            <a:endParaRPr sz="1200">
              <a:latin typeface="Arial"/>
              <a:ea typeface="Arial"/>
              <a:cs typeface="Arial"/>
              <a:sym typeface="Arial"/>
            </a:endParaRPr>
          </a:p>
          <a:p>
            <a:pPr indent="0" lvl="0" marL="0" rtl="0" algn="l">
              <a:spcBef>
                <a:spcPts val="800"/>
              </a:spcBef>
              <a:spcAft>
                <a:spcPts val="0"/>
              </a:spcAft>
              <a:buNone/>
            </a:pPr>
            <a:r>
              <a:rPr b="1" lang="en" sz="1200">
                <a:solidFill>
                  <a:schemeClr val="lt2"/>
                </a:solidFill>
                <a:latin typeface="Arial"/>
                <a:ea typeface="Arial"/>
                <a:cs typeface="Arial"/>
                <a:sym typeface="Arial"/>
              </a:rPr>
              <a:t>Virtual reality (VR)</a:t>
            </a:r>
            <a:r>
              <a:rPr lang="en" sz="1200">
                <a:latin typeface="Arial"/>
                <a:ea typeface="Arial"/>
                <a:cs typeface="Arial"/>
                <a:sym typeface="Arial"/>
              </a:rPr>
              <a:t>: a computerized 3D simulation that enables an individual to interact with an artificial environment. </a:t>
            </a:r>
            <a:endParaRPr sz="1200">
              <a:latin typeface="Arial"/>
              <a:ea typeface="Arial"/>
              <a:cs typeface="Arial"/>
              <a:sym typeface="Arial"/>
            </a:endParaRPr>
          </a:p>
          <a:p>
            <a:pPr indent="0" lvl="0" marL="0" rtl="0" algn="l">
              <a:spcBef>
                <a:spcPts val="800"/>
              </a:spcBef>
              <a:spcAft>
                <a:spcPts val="0"/>
              </a:spcAft>
              <a:buNone/>
            </a:pPr>
            <a:r>
              <a:rPr b="1" lang="en" sz="1200">
                <a:solidFill>
                  <a:schemeClr val="lt2"/>
                </a:solidFill>
                <a:latin typeface="Arial"/>
                <a:ea typeface="Arial"/>
                <a:cs typeface="Arial"/>
                <a:sym typeface="Arial"/>
              </a:rPr>
              <a:t>Augmented reality (AR)</a:t>
            </a:r>
            <a:r>
              <a:rPr lang="en" sz="1200">
                <a:latin typeface="Arial"/>
                <a:ea typeface="Arial"/>
                <a:cs typeface="Arial"/>
                <a:sym typeface="Arial"/>
              </a:rPr>
              <a:t>: the practice of taking the same graphics used on television screens or computer displays and integrating them into real-world environments.</a:t>
            </a:r>
            <a:endParaRPr sz="1200">
              <a:latin typeface="Arial"/>
              <a:ea typeface="Arial"/>
              <a:cs typeface="Arial"/>
              <a:sym typeface="Arial"/>
            </a:endParaRPr>
          </a:p>
          <a:p>
            <a:pPr indent="0" lvl="0" marL="0" rtl="0" algn="l">
              <a:spcBef>
                <a:spcPts val="800"/>
              </a:spcBef>
              <a:spcAft>
                <a:spcPts val="0"/>
              </a:spcAft>
              <a:buNone/>
            </a:pPr>
            <a:r>
              <a:rPr b="1" lang="en" sz="1200">
                <a:solidFill>
                  <a:schemeClr val="lt2"/>
                </a:solidFill>
                <a:latin typeface="Arial"/>
                <a:ea typeface="Arial"/>
                <a:cs typeface="Arial"/>
                <a:sym typeface="Arial"/>
              </a:rPr>
              <a:t>Metaverse</a:t>
            </a:r>
            <a:r>
              <a:rPr lang="en" sz="1200">
                <a:latin typeface="Arial"/>
                <a:ea typeface="Arial"/>
                <a:cs typeface="Arial"/>
                <a:sym typeface="Arial"/>
              </a:rPr>
              <a:t>: a virtual world that exists online using a combination of virtual and mixed reality. </a:t>
            </a:r>
            <a:endParaRPr sz="1200">
              <a:latin typeface="Arial"/>
              <a:ea typeface="Arial"/>
              <a:cs typeface="Arial"/>
              <a:sym typeface="Arial"/>
            </a:endParaRPr>
          </a:p>
          <a:p>
            <a:pPr indent="0" lvl="0" marL="0" rtl="0" algn="l">
              <a:spcBef>
                <a:spcPts val="800"/>
              </a:spcBef>
              <a:spcAft>
                <a:spcPts val="0"/>
              </a:spcAft>
              <a:buNone/>
            </a:pPr>
            <a:r>
              <a:rPr b="1" lang="en" sz="1200">
                <a:solidFill>
                  <a:schemeClr val="lt2"/>
                </a:solidFill>
                <a:latin typeface="Arial"/>
                <a:ea typeface="Arial"/>
                <a:cs typeface="Arial"/>
                <a:sym typeface="Arial"/>
              </a:rPr>
              <a:t>Artificial Intelligence marketing</a:t>
            </a:r>
            <a:r>
              <a:rPr b="1" lang="en" sz="1200">
                <a:latin typeface="Arial"/>
                <a:ea typeface="Arial"/>
                <a:cs typeface="Arial"/>
                <a:sym typeface="Arial"/>
              </a:rPr>
              <a:t>:</a:t>
            </a:r>
            <a:r>
              <a:rPr lang="en" sz="1200">
                <a:latin typeface="Arial"/>
                <a:ea typeface="Arial"/>
                <a:cs typeface="Arial"/>
                <a:sym typeface="Arial"/>
              </a:rPr>
              <a:t> is the process of collecting and analyzing data with the goal of improving the overall customer experience.</a:t>
            </a:r>
            <a:endParaRPr sz="1200">
              <a:latin typeface="Arial"/>
              <a:ea typeface="Arial"/>
              <a:cs typeface="Arial"/>
              <a:sym typeface="Arial"/>
            </a:endParaRPr>
          </a:p>
          <a:p>
            <a:pPr indent="0" lvl="0" marL="0" rtl="0" algn="l">
              <a:spcBef>
                <a:spcPts val="800"/>
              </a:spcBef>
              <a:spcAft>
                <a:spcPts val="0"/>
              </a:spcAft>
              <a:buNone/>
            </a:pPr>
            <a:r>
              <a:rPr b="1" lang="en" sz="1200">
                <a:solidFill>
                  <a:schemeClr val="lt2"/>
                </a:solidFill>
                <a:latin typeface="Arial"/>
                <a:ea typeface="Arial"/>
                <a:cs typeface="Arial"/>
                <a:sym typeface="Arial"/>
              </a:rPr>
              <a:t>Web3</a:t>
            </a:r>
            <a:r>
              <a:rPr lang="en" sz="1200">
                <a:latin typeface="Arial"/>
                <a:ea typeface="Arial"/>
                <a:cs typeface="Arial"/>
                <a:sym typeface="Arial"/>
              </a:rPr>
              <a:t>: The next generation of the internet where individual users will take more control of their online experience, with an emphasis on user privacy and ownership of personal information and data.</a:t>
            </a:r>
            <a:endParaRPr sz="1200">
              <a:latin typeface="Arial"/>
              <a:ea typeface="Arial"/>
              <a:cs typeface="Arial"/>
              <a:sym typeface="Arial"/>
            </a:endParaRPr>
          </a:p>
          <a:p>
            <a:pPr indent="0" lvl="0" marL="0" rtl="0" algn="l">
              <a:spcBef>
                <a:spcPts val="800"/>
              </a:spcBef>
              <a:spcAft>
                <a:spcPts val="0"/>
              </a:spcAft>
              <a:buNone/>
            </a:pPr>
            <a:r>
              <a:rPr b="1" lang="en" sz="1200">
                <a:solidFill>
                  <a:schemeClr val="lt2"/>
                </a:solidFill>
                <a:latin typeface="Arial"/>
                <a:ea typeface="Arial"/>
                <a:cs typeface="Arial"/>
                <a:sym typeface="Arial"/>
              </a:rPr>
              <a:t>Cryptocurrency</a:t>
            </a:r>
            <a:r>
              <a:rPr b="1" lang="en" sz="1200">
                <a:latin typeface="Arial"/>
                <a:ea typeface="Arial"/>
                <a:cs typeface="Arial"/>
                <a:sym typeface="Arial"/>
              </a:rPr>
              <a:t>: </a:t>
            </a:r>
            <a:r>
              <a:rPr lang="en" sz="1200">
                <a:latin typeface="Arial"/>
                <a:ea typeface="Arial"/>
                <a:cs typeface="Arial"/>
                <a:sym typeface="Arial"/>
              </a:rPr>
              <a:t>a digital or virtual currency that is encrypted in a way that makes it nearly impossible to counterfeit. </a:t>
            </a:r>
            <a:endParaRPr sz="1200">
              <a:latin typeface="Arial"/>
              <a:ea typeface="Arial"/>
              <a:cs typeface="Arial"/>
              <a:sym typeface="Arial"/>
            </a:endParaRPr>
          </a:p>
          <a:p>
            <a:pPr indent="0" lvl="0" marL="0" rtl="0" algn="l">
              <a:spcBef>
                <a:spcPts val="800"/>
              </a:spcBef>
              <a:spcAft>
                <a:spcPts val="800"/>
              </a:spcAft>
              <a:buNone/>
            </a:pPr>
            <a:r>
              <a:rPr b="1" lang="en" sz="1200">
                <a:solidFill>
                  <a:schemeClr val="lt2"/>
                </a:solidFill>
                <a:latin typeface="Arial"/>
                <a:ea typeface="Arial"/>
                <a:cs typeface="Arial"/>
                <a:sym typeface="Arial"/>
              </a:rPr>
              <a:t>Non-Fungible Token (NFT)</a:t>
            </a:r>
            <a:r>
              <a:rPr lang="en" sz="1200">
                <a:latin typeface="Arial"/>
                <a:ea typeface="Arial"/>
                <a:cs typeface="Arial"/>
                <a:sym typeface="Arial"/>
              </a:rPr>
              <a:t>: a digital asset that is bought or sold online. The token gives the buyer a certification of ownership of the asset, recorded on a blockchain.</a:t>
            </a:r>
            <a:endParaRPr sz="1200">
              <a:latin typeface="Arial"/>
              <a:ea typeface="Arial"/>
              <a:cs typeface="Arial"/>
              <a:sym typeface="Arial"/>
            </a:endParaRPr>
          </a:p>
        </p:txBody>
      </p:sp>
      <p:cxnSp>
        <p:nvCxnSpPr>
          <p:cNvPr id="315" name="Google Shape;315;p54"/>
          <p:cNvCxnSpPr/>
          <p:nvPr/>
        </p:nvCxnSpPr>
        <p:spPr>
          <a:xfrm rot="10800000">
            <a:off x="397350" y="785500"/>
            <a:ext cx="24495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16" name="Google Shape;316;p5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17" name="Google Shape;317;p5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55"/>
          <p:cNvSpPr txBox="1"/>
          <p:nvPr>
            <p:ph type="title"/>
          </p:nvPr>
        </p:nvSpPr>
        <p:spPr>
          <a:xfrm>
            <a:off x="504675" y="445025"/>
            <a:ext cx="80595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DIGITAL MARKETING AND THE CONSUMER</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a:p>
            <a:pPr indent="0" lvl="0" marL="0" rtl="0" algn="l">
              <a:spcBef>
                <a:spcPts val="0"/>
              </a:spcBef>
              <a:spcAft>
                <a:spcPts val="0"/>
              </a:spcAft>
              <a:buNone/>
            </a:pPr>
            <a:r>
              <a:t/>
            </a:r>
            <a:endParaRPr b="1">
              <a:latin typeface="Arial"/>
              <a:ea typeface="Arial"/>
              <a:cs typeface="Arial"/>
              <a:sym typeface="Arial"/>
            </a:endParaRPr>
          </a:p>
        </p:txBody>
      </p:sp>
      <p:sp>
        <p:nvSpPr>
          <p:cNvPr id="323" name="Google Shape;323;p55"/>
          <p:cNvSpPr txBox="1"/>
          <p:nvPr>
            <p:ph idx="1" type="body"/>
          </p:nvPr>
        </p:nvSpPr>
        <p:spPr>
          <a:xfrm>
            <a:off x="794600" y="1148975"/>
            <a:ext cx="7935300" cy="3137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50">
                <a:latin typeface="Arial"/>
                <a:ea typeface="Arial"/>
                <a:cs typeface="Arial"/>
                <a:sym typeface="Arial"/>
              </a:rPr>
              <a:t>To successfully build consumer relationships, businesses and brands must develop marketing strategies that are:</a:t>
            </a:r>
            <a:endParaRPr b="1" sz="1650">
              <a:latin typeface="Arial"/>
              <a:ea typeface="Arial"/>
              <a:cs typeface="Arial"/>
              <a:sym typeface="Arial"/>
            </a:endParaRPr>
          </a:p>
          <a:p>
            <a:pPr indent="-333375" lvl="0" marL="457200" rtl="0" algn="l">
              <a:spcBef>
                <a:spcPts val="1600"/>
              </a:spcBef>
              <a:spcAft>
                <a:spcPts val="0"/>
              </a:spcAft>
              <a:buSzPts val="1650"/>
              <a:buFont typeface="Arial"/>
              <a:buChar char="●"/>
            </a:pPr>
            <a:r>
              <a:rPr lang="en" sz="1650">
                <a:latin typeface="Arial"/>
                <a:ea typeface="Arial"/>
                <a:cs typeface="Arial"/>
                <a:sym typeface="Arial"/>
              </a:rPr>
              <a:t>Ongoing</a:t>
            </a:r>
            <a:endParaRPr sz="1650">
              <a:latin typeface="Arial"/>
              <a:ea typeface="Arial"/>
              <a:cs typeface="Arial"/>
              <a:sym typeface="Arial"/>
            </a:endParaRPr>
          </a:p>
          <a:p>
            <a:pPr indent="-333375" lvl="0" marL="457200" rtl="0" algn="l">
              <a:spcBef>
                <a:spcPts val="0"/>
              </a:spcBef>
              <a:spcAft>
                <a:spcPts val="0"/>
              </a:spcAft>
              <a:buSzPts val="1650"/>
              <a:buFont typeface="Arial"/>
              <a:buChar char="●"/>
            </a:pPr>
            <a:r>
              <a:rPr lang="en" sz="1650">
                <a:latin typeface="Arial"/>
                <a:ea typeface="Arial"/>
                <a:cs typeface="Arial"/>
                <a:sym typeface="Arial"/>
              </a:rPr>
              <a:t>Consistent</a:t>
            </a:r>
            <a:endParaRPr sz="1650">
              <a:latin typeface="Arial"/>
              <a:ea typeface="Arial"/>
              <a:cs typeface="Arial"/>
              <a:sym typeface="Arial"/>
            </a:endParaRPr>
          </a:p>
          <a:p>
            <a:pPr indent="-333375" lvl="0" marL="457200" rtl="0" algn="l">
              <a:spcBef>
                <a:spcPts val="0"/>
              </a:spcBef>
              <a:spcAft>
                <a:spcPts val="0"/>
              </a:spcAft>
              <a:buSzPts val="1650"/>
              <a:buFont typeface="Arial"/>
              <a:buChar char="●"/>
            </a:pPr>
            <a:r>
              <a:rPr lang="en" sz="1650">
                <a:latin typeface="Arial"/>
                <a:ea typeface="Arial"/>
                <a:cs typeface="Arial"/>
                <a:sym typeface="Arial"/>
              </a:rPr>
              <a:t>Relevant</a:t>
            </a:r>
            <a:endParaRPr sz="1650">
              <a:latin typeface="Arial"/>
              <a:ea typeface="Arial"/>
              <a:cs typeface="Arial"/>
              <a:sym typeface="Arial"/>
            </a:endParaRPr>
          </a:p>
          <a:p>
            <a:pPr indent="-333375" lvl="0" marL="457200" rtl="0" algn="l">
              <a:spcBef>
                <a:spcPts val="0"/>
              </a:spcBef>
              <a:spcAft>
                <a:spcPts val="0"/>
              </a:spcAft>
              <a:buSzPts val="1650"/>
              <a:buFont typeface="Arial"/>
              <a:buChar char="●"/>
            </a:pPr>
            <a:r>
              <a:rPr lang="en" sz="1650">
                <a:latin typeface="Arial"/>
                <a:ea typeface="Arial"/>
                <a:cs typeface="Arial"/>
                <a:sym typeface="Arial"/>
              </a:rPr>
              <a:t>Relatable</a:t>
            </a:r>
            <a:endParaRPr sz="1650">
              <a:latin typeface="Arial"/>
              <a:ea typeface="Arial"/>
              <a:cs typeface="Arial"/>
              <a:sym typeface="Arial"/>
            </a:endParaRPr>
          </a:p>
          <a:p>
            <a:pPr indent="-333375" lvl="0" marL="457200" rtl="0" algn="l">
              <a:spcBef>
                <a:spcPts val="0"/>
              </a:spcBef>
              <a:spcAft>
                <a:spcPts val="0"/>
              </a:spcAft>
              <a:buSzPts val="1650"/>
              <a:buFont typeface="Arial"/>
              <a:buChar char="●"/>
            </a:pPr>
            <a:r>
              <a:rPr lang="en" sz="1650">
                <a:latin typeface="Arial"/>
                <a:ea typeface="Arial"/>
                <a:cs typeface="Arial"/>
                <a:sym typeface="Arial"/>
              </a:rPr>
              <a:t>Authentic</a:t>
            </a:r>
            <a:endParaRPr sz="1650">
              <a:latin typeface="Arial"/>
              <a:ea typeface="Arial"/>
              <a:cs typeface="Arial"/>
              <a:sym typeface="Arial"/>
            </a:endParaRPr>
          </a:p>
          <a:p>
            <a:pPr indent="-333375" lvl="0" marL="457200" rtl="0" algn="l">
              <a:spcBef>
                <a:spcPts val="0"/>
              </a:spcBef>
              <a:spcAft>
                <a:spcPts val="0"/>
              </a:spcAft>
              <a:buSzPts val="1650"/>
              <a:buFont typeface="Arial"/>
              <a:buChar char="●"/>
            </a:pPr>
            <a:r>
              <a:rPr lang="en" sz="1650">
                <a:latin typeface="Arial"/>
                <a:ea typeface="Arial"/>
                <a:cs typeface="Arial"/>
                <a:sym typeface="Arial"/>
              </a:rPr>
              <a:t>Transparent </a:t>
            </a:r>
            <a:endParaRPr sz="1650">
              <a:latin typeface="Arial"/>
              <a:ea typeface="Arial"/>
              <a:cs typeface="Arial"/>
              <a:sym typeface="Arial"/>
            </a:endParaRPr>
          </a:p>
          <a:p>
            <a:pPr indent="0" lvl="0" marL="0" rtl="0" algn="l">
              <a:spcBef>
                <a:spcPts val="1600"/>
              </a:spcBef>
              <a:spcAft>
                <a:spcPts val="0"/>
              </a:spcAft>
              <a:buNone/>
            </a:pPr>
            <a:r>
              <a:t/>
            </a:r>
            <a:endParaRPr sz="1650">
              <a:latin typeface="Arial"/>
              <a:ea typeface="Arial"/>
              <a:cs typeface="Arial"/>
              <a:sym typeface="Arial"/>
            </a:endParaRPr>
          </a:p>
          <a:p>
            <a:pPr indent="0" lvl="0" marL="0" rtl="0" algn="l">
              <a:spcBef>
                <a:spcPts val="1600"/>
              </a:spcBef>
              <a:spcAft>
                <a:spcPts val="1600"/>
              </a:spcAft>
              <a:buNone/>
            </a:pPr>
            <a:r>
              <a:t/>
            </a:r>
            <a:endParaRPr sz="1650">
              <a:latin typeface="Arial"/>
              <a:ea typeface="Arial"/>
              <a:cs typeface="Arial"/>
              <a:sym typeface="Arial"/>
            </a:endParaRPr>
          </a:p>
        </p:txBody>
      </p:sp>
      <p:cxnSp>
        <p:nvCxnSpPr>
          <p:cNvPr id="324" name="Google Shape;324;p55"/>
          <p:cNvCxnSpPr/>
          <p:nvPr/>
        </p:nvCxnSpPr>
        <p:spPr>
          <a:xfrm rot="10800000">
            <a:off x="591850" y="120745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325" name="Google Shape;325;p5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26" name="Google Shape;326;p5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8"/>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WHAT IS DIGITAL MARKETING?</a:t>
            </a:r>
            <a:endParaRPr b="1">
              <a:latin typeface="Arial"/>
              <a:ea typeface="Arial"/>
              <a:cs typeface="Arial"/>
              <a:sym typeface="Arial"/>
            </a:endParaRPr>
          </a:p>
        </p:txBody>
      </p:sp>
      <p:sp>
        <p:nvSpPr>
          <p:cNvPr id="172" name="Google Shape;172;p38"/>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50">
                <a:latin typeface="Arial"/>
                <a:ea typeface="Arial"/>
                <a:cs typeface="Arial"/>
                <a:sym typeface="Arial"/>
              </a:rPr>
              <a:t>Digital marketing</a:t>
            </a:r>
            <a:r>
              <a:rPr lang="en" sz="1650">
                <a:latin typeface="Arial"/>
                <a:ea typeface="Arial"/>
                <a:cs typeface="Arial"/>
                <a:sym typeface="Arial"/>
              </a:rPr>
              <a:t> is when businesses promote their products and services using digital distribution channels.</a:t>
            </a:r>
            <a:endParaRPr sz="1650">
              <a:latin typeface="Arial"/>
              <a:ea typeface="Arial"/>
              <a:cs typeface="Arial"/>
              <a:sym typeface="Arial"/>
            </a:endParaRPr>
          </a:p>
          <a:p>
            <a:pPr indent="0" lvl="0" marL="0" rtl="0" algn="l">
              <a:spcBef>
                <a:spcPts val="1600"/>
              </a:spcBef>
              <a:spcAft>
                <a:spcPts val="0"/>
              </a:spcAft>
              <a:buNone/>
            </a:pPr>
            <a:r>
              <a:rPr lang="en" sz="1650">
                <a:latin typeface="Arial"/>
                <a:ea typeface="Arial"/>
                <a:cs typeface="Arial"/>
                <a:sym typeface="Arial"/>
              </a:rPr>
              <a:t>Today’s consumer is more aware of the marketing messages all around them, leaving them more likely to tune out advertisements or other forms of marketing communication. </a:t>
            </a:r>
            <a:endParaRPr sz="1650">
              <a:latin typeface="Arial"/>
              <a:ea typeface="Arial"/>
              <a:cs typeface="Arial"/>
              <a:sym typeface="Arial"/>
            </a:endParaRPr>
          </a:p>
          <a:p>
            <a:pPr indent="0" lvl="0" marL="0" rtl="0" algn="l">
              <a:spcBef>
                <a:spcPts val="1600"/>
              </a:spcBef>
              <a:spcAft>
                <a:spcPts val="0"/>
              </a:spcAft>
              <a:buNone/>
            </a:pPr>
            <a:r>
              <a:rPr lang="en" sz="1650">
                <a:latin typeface="Arial"/>
                <a:ea typeface="Arial"/>
                <a:cs typeface="Arial"/>
                <a:sym typeface="Arial"/>
              </a:rPr>
              <a:t>In the “golden age” of television, an advertisement on one of the big three networks could reach 70 percent of the viewing audience. According to Seth Godin (author of Permission Marketing), today’s consumer receives roughly one million marketing messages a year on average. </a:t>
            </a:r>
            <a:endParaRPr sz="1650">
              <a:latin typeface="Arial"/>
              <a:ea typeface="Arial"/>
              <a:cs typeface="Arial"/>
              <a:sym typeface="Arial"/>
            </a:endParaRPr>
          </a:p>
          <a:p>
            <a:pPr indent="0" lvl="0" marL="0" rtl="0" algn="l">
              <a:spcBef>
                <a:spcPts val="1600"/>
              </a:spcBef>
              <a:spcAft>
                <a:spcPts val="0"/>
              </a:spcAft>
              <a:buNone/>
            </a:pPr>
            <a:r>
              <a:t/>
            </a:r>
            <a:endParaRPr sz="1650">
              <a:latin typeface="Arial"/>
              <a:ea typeface="Arial"/>
              <a:cs typeface="Arial"/>
              <a:sym typeface="Arial"/>
            </a:endParaRPr>
          </a:p>
          <a:p>
            <a:pPr indent="0" lvl="0" marL="0" rtl="0" algn="l">
              <a:spcBef>
                <a:spcPts val="1600"/>
              </a:spcBef>
              <a:spcAft>
                <a:spcPts val="1600"/>
              </a:spcAft>
              <a:buNone/>
            </a:pPr>
            <a:r>
              <a:t/>
            </a:r>
            <a:endParaRPr sz="1650">
              <a:latin typeface="Arial"/>
              <a:ea typeface="Arial"/>
              <a:cs typeface="Arial"/>
              <a:sym typeface="Arial"/>
            </a:endParaRPr>
          </a:p>
        </p:txBody>
      </p:sp>
      <p:cxnSp>
        <p:nvCxnSpPr>
          <p:cNvPr id="173" name="Google Shape;173;p3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4" name="Google Shape;174;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56"/>
          <p:cNvSpPr txBox="1"/>
          <p:nvPr>
            <p:ph idx="2" type="body"/>
          </p:nvPr>
        </p:nvSpPr>
        <p:spPr>
          <a:xfrm>
            <a:off x="601325" y="1000825"/>
            <a:ext cx="7923900" cy="3558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b="1" lang="en">
                <a:latin typeface="Arial"/>
                <a:ea typeface="Arial"/>
                <a:cs typeface="Arial"/>
                <a:sym typeface="Arial"/>
              </a:rPr>
              <a:t>Content Marketing:</a:t>
            </a:r>
            <a:r>
              <a:rPr lang="en">
                <a:latin typeface="Arial"/>
                <a:ea typeface="Arial"/>
                <a:cs typeface="Arial"/>
                <a:sym typeface="Arial"/>
              </a:rPr>
              <a:t>  A strategic marketing approach focused on creating and distributing valuable, relevant, and consistent content to attract and retain a clearly defined audience — and, ultimately, drive profitable customer action.</a:t>
            </a:r>
            <a:endParaRPr>
              <a:latin typeface="Arial"/>
              <a:ea typeface="Arial"/>
              <a:cs typeface="Arial"/>
              <a:sym typeface="Arial"/>
            </a:endParaRPr>
          </a:p>
          <a:p>
            <a:pPr indent="0" lvl="0" marL="0" rtl="0" algn="l">
              <a:lnSpc>
                <a:spcPct val="100000"/>
              </a:lnSpc>
              <a:spcBef>
                <a:spcPts val="1000"/>
              </a:spcBef>
              <a:spcAft>
                <a:spcPts val="0"/>
              </a:spcAft>
              <a:buNone/>
            </a:pPr>
            <a:r>
              <a:rPr b="1" lang="en">
                <a:latin typeface="Arial"/>
                <a:ea typeface="Arial"/>
                <a:cs typeface="Arial"/>
                <a:sym typeface="Arial"/>
              </a:rPr>
              <a:t>Digital Marketing: </a:t>
            </a:r>
            <a:r>
              <a:rPr lang="en">
                <a:latin typeface="Arial"/>
                <a:ea typeface="Arial"/>
                <a:cs typeface="Arial"/>
                <a:sym typeface="Arial"/>
              </a:rPr>
              <a:t> Actively promoting products and services using digital distribution channels as an alternative to the more traditional mediums such as television, print and radio.</a:t>
            </a:r>
            <a:endParaRPr>
              <a:latin typeface="Arial"/>
              <a:ea typeface="Arial"/>
              <a:cs typeface="Arial"/>
              <a:sym typeface="Arial"/>
            </a:endParaRPr>
          </a:p>
          <a:p>
            <a:pPr indent="0" lvl="0" marL="0" rtl="0" algn="l">
              <a:lnSpc>
                <a:spcPct val="100000"/>
              </a:lnSpc>
              <a:spcBef>
                <a:spcPts val="1000"/>
              </a:spcBef>
              <a:spcAft>
                <a:spcPts val="0"/>
              </a:spcAft>
              <a:buNone/>
            </a:pPr>
            <a:r>
              <a:rPr b="1" lang="en">
                <a:latin typeface="Arial"/>
                <a:ea typeface="Arial"/>
                <a:cs typeface="Arial"/>
                <a:sym typeface="Arial"/>
              </a:rPr>
              <a:t>Geofencing: </a:t>
            </a:r>
            <a:r>
              <a:rPr lang="en">
                <a:latin typeface="Arial"/>
                <a:ea typeface="Arial"/>
                <a:cs typeface="Arial"/>
                <a:sym typeface="Arial"/>
              </a:rPr>
              <a:t>Using technology to identify a very specific location for which a business can target customers.</a:t>
            </a:r>
            <a:endParaRPr>
              <a:latin typeface="Arial"/>
              <a:ea typeface="Arial"/>
              <a:cs typeface="Arial"/>
              <a:sym typeface="Arial"/>
            </a:endParaRPr>
          </a:p>
          <a:p>
            <a:pPr indent="0" lvl="0" marL="0" rtl="0" algn="l">
              <a:lnSpc>
                <a:spcPct val="100000"/>
              </a:lnSpc>
              <a:spcBef>
                <a:spcPts val="1000"/>
              </a:spcBef>
              <a:spcAft>
                <a:spcPts val="0"/>
              </a:spcAft>
              <a:buNone/>
            </a:pPr>
            <a:r>
              <a:rPr b="1" lang="en">
                <a:latin typeface="Arial"/>
                <a:ea typeface="Arial"/>
                <a:cs typeface="Arial"/>
                <a:sym typeface="Arial"/>
              </a:rPr>
              <a:t>Retargeting:</a:t>
            </a:r>
            <a:r>
              <a:rPr lang="en">
                <a:latin typeface="Arial"/>
                <a:ea typeface="Arial"/>
                <a:cs typeface="Arial"/>
                <a:sym typeface="Arial"/>
              </a:rPr>
              <a:t>  An advertising strategy that involves putting a brand’s ads in front of people who previously browsed its products or services without making a purchase.</a:t>
            </a:r>
            <a:endParaRPr>
              <a:latin typeface="Arial"/>
              <a:ea typeface="Arial"/>
              <a:cs typeface="Arial"/>
              <a:sym typeface="Arial"/>
            </a:endParaRPr>
          </a:p>
          <a:p>
            <a:pPr indent="0" lvl="0" marL="0" rtl="0" algn="l">
              <a:lnSpc>
                <a:spcPct val="100000"/>
              </a:lnSpc>
              <a:spcBef>
                <a:spcPts val="1000"/>
              </a:spcBef>
              <a:spcAft>
                <a:spcPts val="0"/>
              </a:spcAft>
              <a:buNone/>
            </a:pPr>
            <a:r>
              <a:rPr b="1" lang="en">
                <a:latin typeface="Arial"/>
                <a:ea typeface="Arial"/>
                <a:cs typeface="Arial"/>
                <a:sym typeface="Arial"/>
              </a:rPr>
              <a:t>User-Generated Content:</a:t>
            </a:r>
            <a:r>
              <a:rPr lang="en">
                <a:latin typeface="Arial"/>
                <a:ea typeface="Arial"/>
                <a:cs typeface="Arial"/>
                <a:sym typeface="Arial"/>
              </a:rPr>
              <a:t> (UGC) encompasses the millions of consumer-generated comments, opinions, and personal experiences posted in publicly available online sources on a wide range of issues, topics, products, and brands. </a:t>
            </a:r>
            <a:endParaRPr>
              <a:latin typeface="Arial"/>
              <a:ea typeface="Arial"/>
              <a:cs typeface="Arial"/>
              <a:sym typeface="Arial"/>
            </a:endParaRPr>
          </a:p>
          <a:p>
            <a:pPr indent="0" lvl="0" marL="0" rtl="0" algn="l">
              <a:lnSpc>
                <a:spcPct val="100000"/>
              </a:lnSpc>
              <a:spcBef>
                <a:spcPts val="1000"/>
              </a:spcBef>
              <a:spcAft>
                <a:spcPts val="0"/>
              </a:spcAft>
              <a:buNone/>
            </a:pPr>
            <a:r>
              <a:rPr b="1" lang="en">
                <a:latin typeface="Arial"/>
                <a:ea typeface="Arial"/>
                <a:cs typeface="Arial"/>
                <a:sym typeface="Arial"/>
              </a:rPr>
              <a:t>Viral Content: </a:t>
            </a:r>
            <a:r>
              <a:rPr lang="en">
                <a:latin typeface="Arial"/>
                <a:ea typeface="Arial"/>
                <a:cs typeface="Arial"/>
                <a:sym typeface="Arial"/>
              </a:rPr>
              <a:t> Occurs when a piece of content is so engaging that it gets passed along without the support of any marketing or promotional campaign.</a:t>
            </a:r>
            <a:endParaRPr>
              <a:latin typeface="Arial"/>
              <a:ea typeface="Arial"/>
              <a:cs typeface="Arial"/>
              <a:sym typeface="Arial"/>
            </a:endParaRPr>
          </a:p>
          <a:p>
            <a:pPr indent="0" lvl="0" marL="0" rtl="0" algn="l">
              <a:lnSpc>
                <a:spcPct val="100000"/>
              </a:lnSpc>
              <a:spcBef>
                <a:spcPts val="1000"/>
              </a:spcBef>
              <a:spcAft>
                <a:spcPts val="0"/>
              </a:spcAft>
              <a:buNone/>
            </a:pPr>
            <a:r>
              <a:t/>
            </a:r>
            <a:endParaRPr>
              <a:latin typeface="Arial"/>
              <a:ea typeface="Arial"/>
              <a:cs typeface="Arial"/>
              <a:sym typeface="Arial"/>
            </a:endParaRPr>
          </a:p>
          <a:p>
            <a:pPr indent="0" lvl="0" marL="0" rtl="0" algn="l">
              <a:lnSpc>
                <a:spcPct val="100000"/>
              </a:lnSpc>
              <a:spcBef>
                <a:spcPts val="1000"/>
              </a:spcBef>
              <a:spcAft>
                <a:spcPts val="0"/>
              </a:spcAft>
              <a:buNone/>
            </a:pPr>
            <a:r>
              <a:t/>
            </a:r>
            <a:endParaRPr>
              <a:latin typeface="Arial"/>
              <a:ea typeface="Arial"/>
              <a:cs typeface="Arial"/>
              <a:sym typeface="Arial"/>
            </a:endParaRPr>
          </a:p>
          <a:p>
            <a:pPr indent="0" lvl="0" marL="0" rtl="0" algn="l">
              <a:lnSpc>
                <a:spcPct val="100000"/>
              </a:lnSpc>
              <a:spcBef>
                <a:spcPts val="1000"/>
              </a:spcBef>
              <a:spcAft>
                <a:spcPts val="0"/>
              </a:spcAft>
              <a:buNone/>
            </a:pPr>
            <a:r>
              <a:t/>
            </a:r>
            <a:endParaRPr>
              <a:latin typeface="Arial"/>
              <a:ea typeface="Arial"/>
              <a:cs typeface="Arial"/>
              <a:sym typeface="Arial"/>
            </a:endParaRPr>
          </a:p>
          <a:p>
            <a:pPr indent="0" lvl="0" marL="0" rtl="0" algn="l">
              <a:lnSpc>
                <a:spcPct val="100000"/>
              </a:lnSpc>
              <a:spcBef>
                <a:spcPts val="1000"/>
              </a:spcBef>
              <a:spcAft>
                <a:spcPts val="0"/>
              </a:spcAft>
              <a:buSzPts val="1400"/>
              <a:buNone/>
            </a:pPr>
            <a:r>
              <a:t/>
            </a:r>
            <a:endParaRPr>
              <a:latin typeface="Arial"/>
              <a:ea typeface="Arial"/>
              <a:cs typeface="Arial"/>
              <a:sym typeface="Arial"/>
            </a:endParaRPr>
          </a:p>
          <a:p>
            <a:pPr indent="0" lvl="0" marL="0" rtl="0" algn="l">
              <a:lnSpc>
                <a:spcPct val="100000"/>
              </a:lnSpc>
              <a:spcBef>
                <a:spcPts val="1000"/>
              </a:spcBef>
              <a:spcAft>
                <a:spcPts val="0"/>
              </a:spcAft>
              <a:buSzPts val="1400"/>
              <a:buNone/>
            </a:pPr>
            <a:r>
              <a:t/>
            </a:r>
            <a:endParaRPr>
              <a:latin typeface="Arial"/>
              <a:ea typeface="Arial"/>
              <a:cs typeface="Arial"/>
              <a:sym typeface="Arial"/>
            </a:endParaRPr>
          </a:p>
          <a:p>
            <a:pPr indent="0" lvl="0" marL="0" rtl="0" algn="l">
              <a:lnSpc>
                <a:spcPct val="100000"/>
              </a:lnSpc>
              <a:spcBef>
                <a:spcPts val="1000"/>
              </a:spcBef>
              <a:spcAft>
                <a:spcPts val="1000"/>
              </a:spcAft>
              <a:buSzPts val="1400"/>
              <a:buNone/>
            </a:pPr>
            <a:r>
              <a:t/>
            </a:r>
            <a:endParaRPr>
              <a:latin typeface="Arial"/>
              <a:ea typeface="Arial"/>
              <a:cs typeface="Arial"/>
              <a:sym typeface="Arial"/>
            </a:endParaRPr>
          </a:p>
        </p:txBody>
      </p:sp>
      <p:sp>
        <p:nvSpPr>
          <p:cNvPr id="332" name="Google Shape;332;p56"/>
          <p:cNvSpPr txBox="1"/>
          <p:nvPr>
            <p:ph type="title"/>
          </p:nvPr>
        </p:nvSpPr>
        <p:spPr>
          <a:xfrm>
            <a:off x="601325" y="445025"/>
            <a:ext cx="5047500" cy="555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
                <a:latin typeface="Arial"/>
                <a:ea typeface="Arial"/>
                <a:cs typeface="Arial"/>
                <a:sym typeface="Arial"/>
              </a:rPr>
              <a:t>KEY TERMS</a:t>
            </a:r>
            <a:endParaRPr b="1">
              <a:latin typeface="Arial"/>
              <a:ea typeface="Arial"/>
              <a:cs typeface="Arial"/>
              <a:sym typeface="Arial"/>
            </a:endParaRPr>
          </a:p>
        </p:txBody>
      </p:sp>
      <p:cxnSp>
        <p:nvCxnSpPr>
          <p:cNvPr id="333" name="Google Shape;333;p56"/>
          <p:cNvCxnSpPr/>
          <p:nvPr/>
        </p:nvCxnSpPr>
        <p:spPr>
          <a:xfrm>
            <a:off x="648575" y="445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pic>
        <p:nvPicPr>
          <p:cNvPr id="334" name="Google Shape;334;p5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35" name="Google Shape;335;p5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pic>
        <p:nvPicPr>
          <p:cNvPr id="340" name="Google Shape;340;p5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41" name="Google Shape;341;p5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 sz="800" u="none" cap="none" strike="noStrike">
                <a:solidFill>
                  <a:schemeClr val="accent5"/>
                </a:solidFill>
                <a:latin typeface="Oswald"/>
                <a:ea typeface="Oswald"/>
                <a:cs typeface="Oswald"/>
                <a:sym typeface="Oswald"/>
              </a:rPr>
              <a:t>©</a:t>
            </a:r>
            <a:r>
              <a:rPr b="0" i="0" lang="en" sz="1400" u="none" cap="none" strike="noStrike">
                <a:solidFill>
                  <a:schemeClr val="accent5"/>
                </a:solidFill>
                <a:latin typeface="Oswald"/>
                <a:ea typeface="Oswald"/>
                <a:cs typeface="Oswald"/>
                <a:sym typeface="Oswald"/>
              </a:rPr>
              <a:t> </a:t>
            </a:r>
            <a:r>
              <a:rPr b="0" i="0" lang="en" sz="800" u="none" cap="none" strike="noStrike">
                <a:solidFill>
                  <a:schemeClr val="accent5"/>
                </a:solidFill>
                <a:latin typeface="Oswald"/>
                <a:ea typeface="Oswald"/>
                <a:cs typeface="Oswald"/>
                <a:sym typeface="Oswald"/>
              </a:rPr>
              <a:t>Copyright 2022.  Sports Career Consulting, LLC.</a:t>
            </a:r>
            <a:endParaRPr b="0" i="0" sz="800" u="none" cap="none" strike="noStrike">
              <a:solidFill>
                <a:schemeClr val="accent5"/>
              </a:solidFill>
              <a:latin typeface="Oswald"/>
              <a:ea typeface="Oswald"/>
              <a:cs typeface="Oswald"/>
              <a:sym typeface="Oswald"/>
            </a:endParaRPr>
          </a:p>
        </p:txBody>
      </p:sp>
      <p:pic>
        <p:nvPicPr>
          <p:cNvPr id="342" name="Google Shape;342;p57"/>
          <p:cNvPicPr preferRelativeResize="0"/>
          <p:nvPr/>
        </p:nvPicPr>
        <p:blipFill rotWithShape="1">
          <a:blip r:embed="rId4">
            <a:alphaModFix/>
          </a:blip>
          <a:srcRect b="0" l="0" r="0" t="0"/>
          <a:stretch/>
        </p:blipFill>
        <p:spPr>
          <a:xfrm>
            <a:off x="1939237" y="988362"/>
            <a:ext cx="5265526" cy="3166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9"/>
          <p:cNvSpPr txBox="1"/>
          <p:nvPr>
            <p:ph type="title"/>
          </p:nvPr>
        </p:nvSpPr>
        <p:spPr>
          <a:xfrm>
            <a:off x="829175" y="287800"/>
            <a:ext cx="7735500" cy="732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sz="2200">
                <a:latin typeface="Arial"/>
                <a:ea typeface="Arial"/>
                <a:cs typeface="Arial"/>
                <a:sym typeface="Arial"/>
              </a:rPr>
              <a:t>WHAT IS MARKETING “CLUTTER”?</a:t>
            </a:r>
            <a:endParaRPr b="1" sz="2200">
              <a:latin typeface="Arial"/>
              <a:ea typeface="Arial"/>
              <a:cs typeface="Arial"/>
              <a:sym typeface="Arial"/>
            </a:endParaRPr>
          </a:p>
        </p:txBody>
      </p:sp>
      <p:sp>
        <p:nvSpPr>
          <p:cNvPr id="181" name="Google Shape;181;p39"/>
          <p:cNvSpPr txBox="1"/>
          <p:nvPr>
            <p:ph idx="1" type="body"/>
          </p:nvPr>
        </p:nvSpPr>
        <p:spPr>
          <a:xfrm>
            <a:off x="829175" y="1363725"/>
            <a:ext cx="7735500" cy="3149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Arial"/>
                <a:ea typeface="Arial"/>
                <a:cs typeface="Arial"/>
                <a:sym typeface="Arial"/>
              </a:rPr>
              <a:t>Business and marketing professionals refer to this abundance of marketing messages as </a:t>
            </a:r>
            <a:r>
              <a:rPr i="1" lang="en" sz="1700">
                <a:latin typeface="Arial"/>
                <a:ea typeface="Arial"/>
                <a:cs typeface="Arial"/>
                <a:sym typeface="Arial"/>
              </a:rPr>
              <a:t>clutter</a:t>
            </a:r>
            <a:r>
              <a:rPr lang="en" sz="1700">
                <a:latin typeface="Arial"/>
                <a:ea typeface="Arial"/>
                <a:cs typeface="Arial"/>
                <a:sym typeface="Arial"/>
              </a:rPr>
              <a:t>. </a:t>
            </a:r>
            <a:endParaRPr sz="1700">
              <a:latin typeface="Arial"/>
              <a:ea typeface="Arial"/>
              <a:cs typeface="Arial"/>
              <a:sym typeface="Arial"/>
            </a:endParaRPr>
          </a:p>
          <a:p>
            <a:pPr indent="0" lvl="0" marL="0" rtl="0" algn="l">
              <a:spcBef>
                <a:spcPts val="1600"/>
              </a:spcBef>
              <a:spcAft>
                <a:spcPts val="0"/>
              </a:spcAft>
              <a:buNone/>
            </a:pPr>
            <a:r>
              <a:rPr lang="en" sz="1700">
                <a:latin typeface="Arial"/>
                <a:ea typeface="Arial"/>
                <a:cs typeface="Arial"/>
                <a:sym typeface="Arial"/>
              </a:rPr>
              <a:t>Clutter is a major problem for today’s marketing professionals. As consumer attention to traditional media channels wanes, social media and digital marketing can provide a more effective and efficient way to reach and engage consumers. </a:t>
            </a:r>
            <a:endParaRPr sz="1700">
              <a:latin typeface="Arial"/>
              <a:ea typeface="Arial"/>
              <a:cs typeface="Arial"/>
              <a:sym typeface="Arial"/>
            </a:endParaRPr>
          </a:p>
          <a:p>
            <a:pPr indent="0" lvl="0" marL="0" rtl="0" algn="l">
              <a:spcBef>
                <a:spcPts val="1600"/>
              </a:spcBef>
              <a:spcAft>
                <a:spcPts val="0"/>
              </a:spcAft>
              <a:buNone/>
            </a:pPr>
            <a:r>
              <a:rPr lang="en" sz="1700">
                <a:latin typeface="Arial"/>
                <a:ea typeface="Arial"/>
                <a:cs typeface="Arial"/>
                <a:sym typeface="Arial"/>
              </a:rPr>
              <a:t>As a result, brands are investing more than ever in digital strategies.</a:t>
            </a:r>
            <a:endParaRPr sz="1700">
              <a:latin typeface="Arial"/>
              <a:ea typeface="Arial"/>
              <a:cs typeface="Arial"/>
              <a:sym typeface="Arial"/>
            </a:endParaRPr>
          </a:p>
          <a:p>
            <a:pPr indent="0" lvl="0" marL="0" rtl="0" algn="l">
              <a:spcBef>
                <a:spcPts val="1600"/>
              </a:spcBef>
              <a:spcAft>
                <a:spcPts val="0"/>
              </a:spcAft>
              <a:buNone/>
            </a:pPr>
            <a:r>
              <a:t/>
            </a:r>
            <a:endParaRPr sz="1700">
              <a:latin typeface="Arial"/>
              <a:ea typeface="Arial"/>
              <a:cs typeface="Arial"/>
              <a:sym typeface="Arial"/>
            </a:endParaRPr>
          </a:p>
          <a:p>
            <a:pPr indent="0" lvl="0" marL="0" rtl="0" algn="l">
              <a:spcBef>
                <a:spcPts val="1600"/>
              </a:spcBef>
              <a:spcAft>
                <a:spcPts val="1600"/>
              </a:spcAft>
              <a:buNone/>
            </a:pPr>
            <a:r>
              <a:t/>
            </a:r>
            <a:endParaRPr sz="1700">
              <a:latin typeface="Arial"/>
              <a:ea typeface="Arial"/>
              <a:cs typeface="Arial"/>
              <a:sym typeface="Arial"/>
            </a:endParaRPr>
          </a:p>
        </p:txBody>
      </p:sp>
      <p:cxnSp>
        <p:nvCxnSpPr>
          <p:cNvPr id="182" name="Google Shape;182;p39"/>
          <p:cNvCxnSpPr/>
          <p:nvPr/>
        </p:nvCxnSpPr>
        <p:spPr>
          <a:xfrm>
            <a:off x="496225" y="1540302"/>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3" name="Google Shape;183;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4" name="Google Shape;184;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a:t>
            </a:r>
            <a:r>
              <a:rPr lang="en" sz="800">
                <a:solidFill>
                  <a:schemeClr val="accent5"/>
                </a:solidFill>
                <a:latin typeface="Oswald"/>
                <a:ea typeface="Oswald"/>
                <a:cs typeface="Oswald"/>
                <a:sym typeface="Oswald"/>
              </a:rPr>
              <a:t>2022</a:t>
            </a:r>
            <a:r>
              <a:rPr lang="en" sz="800">
                <a:solidFill>
                  <a:schemeClr val="accent5"/>
                </a:solidFill>
                <a:latin typeface="Oswald"/>
                <a:ea typeface="Oswald"/>
                <a:cs typeface="Oswald"/>
                <a:sym typeface="Oswald"/>
              </a:rPr>
              <a:t>.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0"/>
          <p:cNvSpPr txBox="1"/>
          <p:nvPr>
            <p:ph type="title"/>
          </p:nvPr>
        </p:nvSpPr>
        <p:spPr>
          <a:xfrm>
            <a:off x="938500" y="445025"/>
            <a:ext cx="77550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WHAT MAKES DIGITAL MARKETING EFFECTIVE?</a:t>
            </a:r>
            <a:endParaRPr b="1">
              <a:latin typeface="Arial"/>
              <a:ea typeface="Arial"/>
              <a:cs typeface="Arial"/>
              <a:sym typeface="Arial"/>
            </a:endParaRPr>
          </a:p>
        </p:txBody>
      </p:sp>
      <p:sp>
        <p:nvSpPr>
          <p:cNvPr id="190" name="Google Shape;190;p40"/>
          <p:cNvSpPr txBox="1"/>
          <p:nvPr>
            <p:ph idx="1" type="body"/>
          </p:nvPr>
        </p:nvSpPr>
        <p:spPr>
          <a:xfrm>
            <a:off x="938500" y="1288975"/>
            <a:ext cx="7172100" cy="3039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50">
                <a:latin typeface="Arial"/>
                <a:ea typeface="Arial"/>
                <a:cs typeface="Arial"/>
                <a:sym typeface="Arial"/>
              </a:rPr>
              <a:t>Digital marketing is targeted.</a:t>
            </a:r>
            <a:endParaRPr sz="1950">
              <a:latin typeface="Arial"/>
              <a:ea typeface="Arial"/>
              <a:cs typeface="Arial"/>
              <a:sym typeface="Arial"/>
            </a:endParaRPr>
          </a:p>
          <a:p>
            <a:pPr indent="0" lvl="0" marL="0" rtl="0" algn="l">
              <a:spcBef>
                <a:spcPts val="1600"/>
              </a:spcBef>
              <a:spcAft>
                <a:spcPts val="0"/>
              </a:spcAft>
              <a:buNone/>
            </a:pPr>
            <a:r>
              <a:rPr lang="en" sz="1950">
                <a:latin typeface="Arial"/>
                <a:ea typeface="Arial"/>
                <a:cs typeface="Arial"/>
                <a:sym typeface="Arial"/>
              </a:rPr>
              <a:t>Digital marketing is measurable.</a:t>
            </a:r>
            <a:endParaRPr sz="1950">
              <a:latin typeface="Arial"/>
              <a:ea typeface="Arial"/>
              <a:cs typeface="Arial"/>
              <a:sym typeface="Arial"/>
            </a:endParaRPr>
          </a:p>
          <a:p>
            <a:pPr indent="0" lvl="0" marL="0" rtl="0" algn="l">
              <a:spcBef>
                <a:spcPts val="1600"/>
              </a:spcBef>
              <a:spcAft>
                <a:spcPts val="0"/>
              </a:spcAft>
              <a:buNone/>
            </a:pPr>
            <a:r>
              <a:rPr lang="en" sz="1950">
                <a:latin typeface="Arial"/>
                <a:ea typeface="Arial"/>
                <a:cs typeface="Arial"/>
                <a:sym typeface="Arial"/>
              </a:rPr>
              <a:t>Digital marketing is cost efficient</a:t>
            </a:r>
            <a:endParaRPr sz="1950">
              <a:latin typeface="Arial"/>
              <a:ea typeface="Arial"/>
              <a:cs typeface="Arial"/>
              <a:sym typeface="Arial"/>
            </a:endParaRPr>
          </a:p>
          <a:p>
            <a:pPr indent="0" lvl="0" marL="0" rtl="0" algn="l">
              <a:spcBef>
                <a:spcPts val="1600"/>
              </a:spcBef>
              <a:spcAft>
                <a:spcPts val="0"/>
              </a:spcAft>
              <a:buNone/>
            </a:pPr>
            <a:r>
              <a:rPr lang="en" sz="1950">
                <a:latin typeface="Arial"/>
                <a:ea typeface="Arial"/>
                <a:cs typeface="Arial"/>
                <a:sym typeface="Arial"/>
              </a:rPr>
              <a:t>Digital marketing is flexible and dynamic.</a:t>
            </a:r>
            <a:endParaRPr sz="1950">
              <a:latin typeface="Arial"/>
              <a:ea typeface="Arial"/>
              <a:cs typeface="Arial"/>
              <a:sym typeface="Arial"/>
            </a:endParaRPr>
          </a:p>
          <a:p>
            <a:pPr indent="0" lvl="0" marL="0" rtl="0" algn="l">
              <a:spcBef>
                <a:spcPts val="1600"/>
              </a:spcBef>
              <a:spcAft>
                <a:spcPts val="0"/>
              </a:spcAft>
              <a:buNone/>
            </a:pPr>
            <a:r>
              <a:rPr lang="en" sz="1950">
                <a:latin typeface="Arial"/>
                <a:ea typeface="Arial"/>
                <a:cs typeface="Arial"/>
                <a:sym typeface="Arial"/>
              </a:rPr>
              <a:t>Digital marketing encourages consumer engagement.</a:t>
            </a:r>
            <a:endParaRPr sz="1950">
              <a:latin typeface="Arial"/>
              <a:ea typeface="Arial"/>
              <a:cs typeface="Arial"/>
              <a:sym typeface="Arial"/>
            </a:endParaRPr>
          </a:p>
          <a:p>
            <a:pPr indent="0" lvl="0" marL="0" rtl="0" algn="l">
              <a:spcBef>
                <a:spcPts val="1600"/>
              </a:spcBef>
              <a:spcAft>
                <a:spcPts val="1600"/>
              </a:spcAft>
              <a:buNone/>
            </a:pPr>
            <a:r>
              <a:rPr lang="en" sz="1950">
                <a:latin typeface="Arial"/>
                <a:ea typeface="Arial"/>
                <a:cs typeface="Arial"/>
                <a:sym typeface="Arial"/>
              </a:rPr>
              <a:t>Digital marketing drives sales.</a:t>
            </a:r>
            <a:endParaRPr sz="1950">
              <a:latin typeface="Arial"/>
              <a:ea typeface="Arial"/>
              <a:cs typeface="Arial"/>
              <a:sym typeface="Arial"/>
            </a:endParaRPr>
          </a:p>
        </p:txBody>
      </p:sp>
      <p:cxnSp>
        <p:nvCxnSpPr>
          <p:cNvPr id="191" name="Google Shape;191;p4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2" name="Google Shape;192;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3" name="Google Shape;193;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41"/>
          <p:cNvSpPr txBox="1"/>
          <p:nvPr>
            <p:ph type="title"/>
          </p:nvPr>
        </p:nvSpPr>
        <p:spPr>
          <a:xfrm>
            <a:off x="547850" y="263500"/>
            <a:ext cx="70440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SEARCH</a:t>
            </a:r>
            <a:endParaRPr b="1" sz="2300">
              <a:latin typeface="Arial"/>
              <a:ea typeface="Arial"/>
              <a:cs typeface="Arial"/>
              <a:sym typeface="Arial"/>
            </a:endParaRPr>
          </a:p>
        </p:txBody>
      </p:sp>
      <p:sp>
        <p:nvSpPr>
          <p:cNvPr id="199" name="Google Shape;199;p41"/>
          <p:cNvSpPr txBox="1"/>
          <p:nvPr>
            <p:ph idx="1" type="body"/>
          </p:nvPr>
        </p:nvSpPr>
        <p:spPr>
          <a:xfrm>
            <a:off x="688525" y="1028525"/>
            <a:ext cx="8041500" cy="3281400"/>
          </a:xfrm>
          <a:prstGeom prst="rect">
            <a:avLst/>
          </a:prstGeom>
        </p:spPr>
        <p:txBody>
          <a:bodyPr anchorCtr="0" anchor="t" bIns="91425" lIns="91425" spcFirstLastPara="1" rIns="91425" wrap="square" tIns="91425">
            <a:noAutofit/>
          </a:bodyPr>
          <a:lstStyle/>
          <a:p>
            <a:pPr indent="-327025" lvl="0" marL="457200" rtl="0" algn="l">
              <a:spcBef>
                <a:spcPts val="0"/>
              </a:spcBef>
              <a:spcAft>
                <a:spcPts val="0"/>
              </a:spcAft>
              <a:buSzPts val="1550"/>
              <a:buFont typeface="Arial"/>
              <a:buChar char="●"/>
            </a:pPr>
            <a:r>
              <a:rPr b="1" lang="en" sz="1550">
                <a:solidFill>
                  <a:schemeClr val="lt2"/>
                </a:solidFill>
                <a:latin typeface="Arial"/>
                <a:ea typeface="Arial"/>
                <a:cs typeface="Arial"/>
                <a:sym typeface="Arial"/>
              </a:rPr>
              <a:t>Paid search</a:t>
            </a:r>
            <a:r>
              <a:rPr lang="en" sz="1550">
                <a:solidFill>
                  <a:schemeClr val="lt2"/>
                </a:solidFill>
                <a:latin typeface="Arial"/>
                <a:ea typeface="Arial"/>
                <a:cs typeface="Arial"/>
                <a:sym typeface="Arial"/>
              </a:rPr>
              <a:t> </a:t>
            </a:r>
            <a:r>
              <a:rPr lang="en" sz="1550">
                <a:latin typeface="Arial"/>
                <a:ea typeface="Arial"/>
                <a:cs typeface="Arial"/>
                <a:sym typeface="Arial"/>
              </a:rPr>
              <a:t>is a digital marketing strategy where a business or brand pays search engines to place their ads higher in relevant search engine results pages (called “SERPs”). </a:t>
            </a:r>
            <a:endParaRPr sz="1550">
              <a:latin typeface="Arial"/>
              <a:ea typeface="Arial"/>
              <a:cs typeface="Arial"/>
              <a:sym typeface="Arial"/>
            </a:endParaRPr>
          </a:p>
          <a:p>
            <a:pPr indent="-327025" lvl="0" marL="457200" rtl="0" algn="l">
              <a:spcBef>
                <a:spcPts val="1000"/>
              </a:spcBef>
              <a:spcAft>
                <a:spcPts val="0"/>
              </a:spcAft>
              <a:buSzPts val="1550"/>
              <a:buFont typeface="Arial"/>
              <a:buChar char="●"/>
            </a:pPr>
            <a:r>
              <a:rPr b="1" lang="en" sz="1550">
                <a:solidFill>
                  <a:schemeClr val="lt2"/>
                </a:solidFill>
                <a:latin typeface="Arial"/>
                <a:ea typeface="Arial"/>
                <a:cs typeface="Arial"/>
                <a:sym typeface="Arial"/>
              </a:rPr>
              <a:t>PPC (pay per click)</a:t>
            </a:r>
            <a:r>
              <a:rPr lang="en" sz="1550">
                <a:solidFill>
                  <a:schemeClr val="lt2"/>
                </a:solidFill>
                <a:latin typeface="Arial"/>
                <a:ea typeface="Arial"/>
                <a:cs typeface="Arial"/>
                <a:sym typeface="Arial"/>
              </a:rPr>
              <a:t> </a:t>
            </a:r>
            <a:r>
              <a:rPr lang="en" sz="1550">
                <a:latin typeface="Arial"/>
                <a:ea typeface="Arial"/>
                <a:cs typeface="Arial"/>
                <a:sym typeface="Arial"/>
              </a:rPr>
              <a:t>is the most common form of paid search. With PPC, a business or brand doesn’t pay anything until a consumer clicks on a link or advertisement, providing the business with an affordable platform for advertising that helps to reach the most qualified prospective customers. </a:t>
            </a:r>
            <a:endParaRPr sz="1550">
              <a:latin typeface="Arial"/>
              <a:ea typeface="Arial"/>
              <a:cs typeface="Arial"/>
              <a:sym typeface="Arial"/>
            </a:endParaRPr>
          </a:p>
          <a:p>
            <a:pPr indent="-327025" lvl="0" marL="457200" rtl="0" algn="l">
              <a:spcBef>
                <a:spcPts val="1000"/>
              </a:spcBef>
              <a:spcAft>
                <a:spcPts val="1000"/>
              </a:spcAft>
              <a:buSzPts val="1550"/>
              <a:buFont typeface="Arial"/>
              <a:buChar char="●"/>
            </a:pPr>
            <a:r>
              <a:rPr b="1" lang="en" sz="1550">
                <a:solidFill>
                  <a:schemeClr val="lt2"/>
                </a:solidFill>
                <a:latin typeface="Arial"/>
                <a:ea typeface="Arial"/>
                <a:cs typeface="Arial"/>
                <a:sym typeface="Arial"/>
              </a:rPr>
              <a:t>Organic search results</a:t>
            </a:r>
            <a:r>
              <a:rPr lang="en" sz="1550">
                <a:latin typeface="Arial"/>
                <a:ea typeface="Arial"/>
                <a:cs typeface="Arial"/>
                <a:sym typeface="Arial"/>
              </a:rPr>
              <a:t> are the results displayed on a SERP that have not been paid for. The results displayed first are those that are most relevant to the search terms used, and the quality of the business or brand’s SEO practices. </a:t>
            </a:r>
            <a:endParaRPr sz="1550">
              <a:latin typeface="Arial"/>
              <a:ea typeface="Arial"/>
              <a:cs typeface="Arial"/>
              <a:sym typeface="Arial"/>
            </a:endParaRPr>
          </a:p>
        </p:txBody>
      </p:sp>
      <p:cxnSp>
        <p:nvCxnSpPr>
          <p:cNvPr id="200" name="Google Shape;200;p41"/>
          <p:cNvCxnSpPr/>
          <p:nvPr/>
        </p:nvCxnSpPr>
        <p:spPr>
          <a:xfrm rot="10800000">
            <a:off x="547850" y="1028525"/>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01" name="Google Shape;201;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2" name="Google Shape;202;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42"/>
          <p:cNvSpPr txBox="1"/>
          <p:nvPr>
            <p:ph type="title"/>
          </p:nvPr>
        </p:nvSpPr>
        <p:spPr>
          <a:xfrm>
            <a:off x="547850" y="263500"/>
            <a:ext cx="70440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SEARCH ENGINE OPTIMIZATION (SEO)</a:t>
            </a:r>
            <a:endParaRPr b="1" sz="2300">
              <a:latin typeface="Arial"/>
              <a:ea typeface="Arial"/>
              <a:cs typeface="Arial"/>
              <a:sym typeface="Arial"/>
            </a:endParaRPr>
          </a:p>
        </p:txBody>
      </p:sp>
      <p:sp>
        <p:nvSpPr>
          <p:cNvPr id="208" name="Google Shape;208;p42"/>
          <p:cNvSpPr txBox="1"/>
          <p:nvPr>
            <p:ph idx="1" type="body"/>
          </p:nvPr>
        </p:nvSpPr>
        <p:spPr>
          <a:xfrm>
            <a:off x="688525" y="1213400"/>
            <a:ext cx="8041500" cy="309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750">
                <a:latin typeface="Arial"/>
                <a:ea typeface="Arial"/>
                <a:cs typeface="Arial"/>
                <a:sym typeface="Arial"/>
              </a:rPr>
              <a:t>SEO</a:t>
            </a:r>
            <a:r>
              <a:rPr lang="en" sz="1750">
                <a:latin typeface="Arial"/>
                <a:ea typeface="Arial"/>
                <a:cs typeface="Arial"/>
                <a:sym typeface="Arial"/>
              </a:rPr>
              <a:t> is the process of building and maintaining a business or brand’s website so that it maximizes discovery and recommendations provided by search engines like Google, DuckDuckGo, YouTube, and Amazon. </a:t>
            </a:r>
            <a:endParaRPr sz="1750">
              <a:latin typeface="Arial"/>
              <a:ea typeface="Arial"/>
              <a:cs typeface="Arial"/>
              <a:sym typeface="Arial"/>
            </a:endParaRPr>
          </a:p>
          <a:p>
            <a:pPr indent="0" lvl="0" marL="0" rtl="0" algn="l">
              <a:spcBef>
                <a:spcPts val="1000"/>
              </a:spcBef>
              <a:spcAft>
                <a:spcPts val="0"/>
              </a:spcAft>
              <a:buNone/>
            </a:pPr>
            <a:r>
              <a:rPr lang="en" sz="1750">
                <a:latin typeface="Arial"/>
                <a:ea typeface="Arial"/>
                <a:cs typeface="Arial"/>
                <a:sym typeface="Arial"/>
              </a:rPr>
              <a:t>Search engines utilize algorithms to determine how valid, relevant, and useful a website is based on the search terms being used by consumers. </a:t>
            </a:r>
            <a:endParaRPr sz="1750">
              <a:latin typeface="Arial"/>
              <a:ea typeface="Arial"/>
              <a:cs typeface="Arial"/>
              <a:sym typeface="Arial"/>
            </a:endParaRPr>
          </a:p>
          <a:p>
            <a:pPr indent="0" lvl="0" marL="0" rtl="0" algn="l">
              <a:spcBef>
                <a:spcPts val="1000"/>
              </a:spcBef>
              <a:spcAft>
                <a:spcPts val="1000"/>
              </a:spcAft>
              <a:buNone/>
            </a:pPr>
            <a:r>
              <a:rPr lang="en" sz="1750">
                <a:latin typeface="Arial"/>
                <a:ea typeface="Arial"/>
                <a:cs typeface="Arial"/>
                <a:sym typeface="Arial"/>
              </a:rPr>
              <a:t>Where a business or brand lands in the search results is a direct result of how effective the company’s SEO strategy is. </a:t>
            </a:r>
            <a:endParaRPr sz="1750">
              <a:latin typeface="Arial"/>
              <a:ea typeface="Arial"/>
              <a:cs typeface="Arial"/>
              <a:sym typeface="Arial"/>
            </a:endParaRPr>
          </a:p>
        </p:txBody>
      </p:sp>
      <p:cxnSp>
        <p:nvCxnSpPr>
          <p:cNvPr id="209" name="Google Shape;209;p42"/>
          <p:cNvCxnSpPr/>
          <p:nvPr/>
        </p:nvCxnSpPr>
        <p:spPr>
          <a:xfrm rot="10800000">
            <a:off x="547850" y="121340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0" name="Google Shape;210;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1" name="Google Shape;211;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3"/>
          <p:cNvSpPr txBox="1"/>
          <p:nvPr>
            <p:ph type="title"/>
          </p:nvPr>
        </p:nvSpPr>
        <p:spPr>
          <a:xfrm>
            <a:off x="547850" y="263500"/>
            <a:ext cx="70440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CONTENT MARKETING</a:t>
            </a:r>
            <a:endParaRPr b="1" sz="2300">
              <a:latin typeface="Arial"/>
              <a:ea typeface="Arial"/>
              <a:cs typeface="Arial"/>
              <a:sym typeface="Arial"/>
            </a:endParaRPr>
          </a:p>
        </p:txBody>
      </p:sp>
      <p:sp>
        <p:nvSpPr>
          <p:cNvPr id="217" name="Google Shape;217;p43"/>
          <p:cNvSpPr txBox="1"/>
          <p:nvPr>
            <p:ph idx="1" type="body"/>
          </p:nvPr>
        </p:nvSpPr>
        <p:spPr>
          <a:xfrm>
            <a:off x="688525" y="1213400"/>
            <a:ext cx="8041500" cy="309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50">
                <a:latin typeface="Arial"/>
                <a:ea typeface="Arial"/>
                <a:cs typeface="Arial"/>
                <a:sym typeface="Arial"/>
              </a:rPr>
              <a:t>Content marketing </a:t>
            </a:r>
            <a:r>
              <a:rPr lang="en" sz="1550">
                <a:latin typeface="Arial"/>
                <a:ea typeface="Arial"/>
                <a:cs typeface="Arial"/>
                <a:sym typeface="Arial"/>
              </a:rPr>
              <a:t>is a strategic marketing approach focused on creating and distributing valuable, relevant, and consistent content to attract and retain a clearly defined audience—and, ultimately, drive profitable customer action.</a:t>
            </a:r>
            <a:endParaRPr sz="1550">
              <a:latin typeface="Arial"/>
              <a:ea typeface="Arial"/>
              <a:cs typeface="Arial"/>
              <a:sym typeface="Arial"/>
            </a:endParaRPr>
          </a:p>
          <a:p>
            <a:pPr indent="0" lvl="0" marL="0" rtl="0" algn="l">
              <a:spcBef>
                <a:spcPts val="1000"/>
              </a:spcBef>
              <a:spcAft>
                <a:spcPts val="0"/>
              </a:spcAft>
              <a:buNone/>
            </a:pPr>
            <a:r>
              <a:rPr lang="en" sz="1550">
                <a:latin typeface="Arial"/>
                <a:ea typeface="Arial"/>
                <a:cs typeface="Arial"/>
                <a:sym typeface="Arial"/>
              </a:rPr>
              <a:t>Creative, quality content increases levels of consumer (fan) engagement.</a:t>
            </a:r>
            <a:endParaRPr sz="1550">
              <a:latin typeface="Arial"/>
              <a:ea typeface="Arial"/>
              <a:cs typeface="Arial"/>
              <a:sym typeface="Arial"/>
            </a:endParaRPr>
          </a:p>
          <a:p>
            <a:pPr indent="0" lvl="0" marL="0" rtl="0" algn="l">
              <a:spcBef>
                <a:spcPts val="1000"/>
              </a:spcBef>
              <a:spcAft>
                <a:spcPts val="0"/>
              </a:spcAft>
              <a:buNone/>
            </a:pPr>
            <a:r>
              <a:rPr b="1" lang="en" sz="1550">
                <a:latin typeface="Arial"/>
                <a:ea typeface="Arial"/>
                <a:cs typeface="Arial"/>
                <a:sym typeface="Arial"/>
              </a:rPr>
              <a:t>Quality content is defined by three characteristics:</a:t>
            </a:r>
            <a:endParaRPr b="1" sz="1550">
              <a:latin typeface="Arial"/>
              <a:ea typeface="Arial"/>
              <a:cs typeface="Arial"/>
              <a:sym typeface="Arial"/>
            </a:endParaRPr>
          </a:p>
          <a:p>
            <a:pPr indent="-327025" lvl="0" marL="457200" rtl="0" algn="l">
              <a:spcBef>
                <a:spcPts val="1000"/>
              </a:spcBef>
              <a:spcAft>
                <a:spcPts val="0"/>
              </a:spcAft>
              <a:buSzPts val="1550"/>
              <a:buFont typeface="Arial"/>
              <a:buChar char="●"/>
            </a:pPr>
            <a:r>
              <a:rPr lang="en" sz="1550">
                <a:latin typeface="Arial"/>
                <a:ea typeface="Arial"/>
                <a:cs typeface="Arial"/>
                <a:sym typeface="Arial"/>
              </a:rPr>
              <a:t>Distinctive</a:t>
            </a:r>
            <a:endParaRPr sz="1550">
              <a:latin typeface="Arial"/>
              <a:ea typeface="Arial"/>
              <a:cs typeface="Arial"/>
              <a:sym typeface="Arial"/>
            </a:endParaRPr>
          </a:p>
          <a:p>
            <a:pPr indent="-327025" lvl="0" marL="457200" rtl="0" algn="l">
              <a:spcBef>
                <a:spcPts val="0"/>
              </a:spcBef>
              <a:spcAft>
                <a:spcPts val="0"/>
              </a:spcAft>
              <a:buSzPts val="1550"/>
              <a:buFont typeface="Arial"/>
              <a:buChar char="●"/>
            </a:pPr>
            <a:r>
              <a:rPr lang="en" sz="1550">
                <a:latin typeface="Arial"/>
                <a:ea typeface="Arial"/>
                <a:cs typeface="Arial"/>
                <a:sym typeface="Arial"/>
              </a:rPr>
              <a:t>Engaging</a:t>
            </a:r>
            <a:endParaRPr sz="1550">
              <a:latin typeface="Arial"/>
              <a:ea typeface="Arial"/>
              <a:cs typeface="Arial"/>
              <a:sym typeface="Arial"/>
            </a:endParaRPr>
          </a:p>
          <a:p>
            <a:pPr indent="-327025" lvl="0" marL="457200" rtl="0" algn="l">
              <a:spcBef>
                <a:spcPts val="0"/>
              </a:spcBef>
              <a:spcAft>
                <a:spcPts val="0"/>
              </a:spcAft>
              <a:buSzPts val="1550"/>
              <a:buFont typeface="Arial"/>
              <a:buChar char="●"/>
            </a:pPr>
            <a:r>
              <a:rPr lang="en" sz="1550">
                <a:latin typeface="Arial"/>
                <a:ea typeface="Arial"/>
                <a:cs typeface="Arial"/>
                <a:sym typeface="Arial"/>
              </a:rPr>
              <a:t>Authentic – must be brand appropriate/relevant </a:t>
            </a:r>
            <a:endParaRPr sz="1550">
              <a:latin typeface="Arial"/>
              <a:ea typeface="Arial"/>
              <a:cs typeface="Arial"/>
              <a:sym typeface="Arial"/>
            </a:endParaRPr>
          </a:p>
          <a:p>
            <a:pPr indent="0" lvl="0" marL="0" rtl="0" algn="l">
              <a:spcBef>
                <a:spcPts val="1000"/>
              </a:spcBef>
              <a:spcAft>
                <a:spcPts val="1000"/>
              </a:spcAft>
              <a:buNone/>
            </a:pPr>
            <a:r>
              <a:rPr lang="en" sz="1550">
                <a:latin typeface="Arial"/>
                <a:ea typeface="Arial"/>
                <a:cs typeface="Arial"/>
                <a:sym typeface="Arial"/>
              </a:rPr>
              <a:t>Content marketing can be distributed online through a variety of digital platforms.</a:t>
            </a:r>
            <a:endParaRPr sz="1550">
              <a:latin typeface="Arial"/>
              <a:ea typeface="Arial"/>
              <a:cs typeface="Arial"/>
              <a:sym typeface="Arial"/>
            </a:endParaRPr>
          </a:p>
        </p:txBody>
      </p:sp>
      <p:cxnSp>
        <p:nvCxnSpPr>
          <p:cNvPr id="218" name="Google Shape;218;p43"/>
          <p:cNvCxnSpPr/>
          <p:nvPr/>
        </p:nvCxnSpPr>
        <p:spPr>
          <a:xfrm rot="10800000">
            <a:off x="547850" y="121340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19" name="Google Shape;219;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0" name="Google Shape;220;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44"/>
          <p:cNvSpPr txBox="1"/>
          <p:nvPr>
            <p:ph type="title"/>
          </p:nvPr>
        </p:nvSpPr>
        <p:spPr>
          <a:xfrm>
            <a:off x="547850" y="263500"/>
            <a:ext cx="80415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VIRAL MARKETING</a:t>
            </a:r>
            <a:endParaRPr b="1" sz="2300">
              <a:latin typeface="Arial"/>
              <a:ea typeface="Arial"/>
              <a:cs typeface="Arial"/>
              <a:sym typeface="Arial"/>
            </a:endParaRPr>
          </a:p>
        </p:txBody>
      </p:sp>
      <p:sp>
        <p:nvSpPr>
          <p:cNvPr id="226" name="Google Shape;226;p44"/>
          <p:cNvSpPr txBox="1"/>
          <p:nvPr>
            <p:ph idx="1" type="body"/>
          </p:nvPr>
        </p:nvSpPr>
        <p:spPr>
          <a:xfrm>
            <a:off x="688525" y="880525"/>
            <a:ext cx="8041500" cy="3830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latin typeface="Arial"/>
                <a:ea typeface="Arial"/>
                <a:cs typeface="Arial"/>
                <a:sym typeface="Arial"/>
              </a:rPr>
              <a:t>Viral content </a:t>
            </a:r>
            <a:r>
              <a:rPr lang="en" sz="1400">
                <a:latin typeface="Arial"/>
                <a:ea typeface="Arial"/>
                <a:cs typeface="Arial"/>
                <a:sym typeface="Arial"/>
              </a:rPr>
              <a:t>occurs when a piece of content is so engaging that it gets passed along without the support of any marketing or promotional campaign.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The content is shared across online platforms in the form of memes, shares, likes, and forwards. </a:t>
            </a:r>
            <a:endParaRPr sz="1400">
              <a:latin typeface="Arial"/>
              <a:ea typeface="Arial"/>
              <a:cs typeface="Arial"/>
              <a:sym typeface="Arial"/>
            </a:endParaRPr>
          </a:p>
          <a:p>
            <a:pPr indent="0" lvl="0" marL="0" rtl="0" algn="l">
              <a:spcBef>
                <a:spcPts val="1000"/>
              </a:spcBef>
              <a:spcAft>
                <a:spcPts val="0"/>
              </a:spcAft>
              <a:buNone/>
            </a:pPr>
            <a:r>
              <a:rPr lang="en" sz="1400">
                <a:latin typeface="Arial"/>
                <a:ea typeface="Arial"/>
                <a:cs typeface="Arial"/>
                <a:sym typeface="Arial"/>
              </a:rPr>
              <a:t>Successful viral content is unpredictable and difficult to plan for. Viral content  must be organic and cannot be forced for it to be effective. </a:t>
            </a:r>
            <a:r>
              <a:rPr b="1" lang="en" sz="1400">
                <a:latin typeface="Arial"/>
                <a:ea typeface="Arial"/>
                <a:cs typeface="Arial"/>
                <a:sym typeface="Arial"/>
              </a:rPr>
              <a:t> </a:t>
            </a:r>
            <a:endParaRPr b="1" sz="1400">
              <a:latin typeface="Arial"/>
              <a:ea typeface="Arial"/>
              <a:cs typeface="Arial"/>
              <a:sym typeface="Arial"/>
            </a:endParaRPr>
          </a:p>
          <a:p>
            <a:pPr indent="0" lvl="0" marL="0" rtl="0" algn="l">
              <a:spcBef>
                <a:spcPts val="1000"/>
              </a:spcBef>
              <a:spcAft>
                <a:spcPts val="0"/>
              </a:spcAft>
              <a:buNone/>
            </a:pPr>
            <a:r>
              <a:rPr b="1" lang="en" sz="1400">
                <a:latin typeface="Arial"/>
                <a:ea typeface="Arial"/>
                <a:cs typeface="Arial"/>
                <a:sym typeface="Arial"/>
              </a:rPr>
              <a:t>Example: Wordle</a:t>
            </a:r>
            <a:endParaRPr b="1"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In 2022, the popularity of Wordle, an online word puzzle game designed by software engineer Josh Wardle for his wife, exploded.</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November 2021: 90 total players</a:t>
            </a:r>
            <a:br>
              <a:rPr lang="en" sz="1400">
                <a:latin typeface="Arial"/>
                <a:ea typeface="Arial"/>
                <a:cs typeface="Arial"/>
                <a:sym typeface="Arial"/>
              </a:rPr>
            </a:br>
            <a:r>
              <a:rPr lang="en" sz="1400">
                <a:latin typeface="Arial"/>
                <a:ea typeface="Arial"/>
                <a:cs typeface="Arial"/>
                <a:sym typeface="Arial"/>
              </a:rPr>
              <a:t>January 2, 2022: 300,000 players</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Just one week later, the game went viral, and more than 2 million people had played Wordle.</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On January 31, 2022, The New York Times acquired the rights to the game from Mr. Wardle for an “undisclosed price in the low seven figures.”</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b="1" sz="1400">
              <a:latin typeface="Arial"/>
              <a:ea typeface="Arial"/>
              <a:cs typeface="Arial"/>
              <a:sym typeface="Arial"/>
            </a:endParaRPr>
          </a:p>
          <a:p>
            <a:pPr indent="0" lvl="0" marL="0" rtl="0" algn="l">
              <a:spcBef>
                <a:spcPts val="1000"/>
              </a:spcBef>
              <a:spcAft>
                <a:spcPts val="0"/>
              </a:spcAft>
              <a:buNone/>
            </a:pPr>
            <a:r>
              <a:t/>
            </a:r>
            <a:endParaRPr b="1" sz="1400">
              <a:latin typeface="Arial"/>
              <a:ea typeface="Arial"/>
              <a:cs typeface="Arial"/>
              <a:sym typeface="Arial"/>
            </a:endParaRPr>
          </a:p>
          <a:p>
            <a:pPr indent="0" lvl="0" marL="0" rtl="0" algn="l">
              <a:spcBef>
                <a:spcPts val="1000"/>
              </a:spcBef>
              <a:spcAft>
                <a:spcPts val="1000"/>
              </a:spcAft>
              <a:buNone/>
            </a:pPr>
            <a:r>
              <a:t/>
            </a:r>
            <a:endParaRPr b="1" sz="1400">
              <a:latin typeface="Arial"/>
              <a:ea typeface="Arial"/>
              <a:cs typeface="Arial"/>
              <a:sym typeface="Arial"/>
            </a:endParaRPr>
          </a:p>
        </p:txBody>
      </p:sp>
      <p:cxnSp>
        <p:nvCxnSpPr>
          <p:cNvPr id="227" name="Google Shape;227;p44"/>
          <p:cNvCxnSpPr/>
          <p:nvPr/>
        </p:nvCxnSpPr>
        <p:spPr>
          <a:xfrm rot="10800000">
            <a:off x="547850" y="121340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28" name="Google Shape;228;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9" name="Google Shape;229;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5"/>
          <p:cNvSpPr txBox="1"/>
          <p:nvPr>
            <p:ph type="title"/>
          </p:nvPr>
        </p:nvSpPr>
        <p:spPr>
          <a:xfrm>
            <a:off x="547850" y="263500"/>
            <a:ext cx="8041500" cy="1291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300">
                <a:latin typeface="Arial"/>
                <a:ea typeface="Arial"/>
                <a:cs typeface="Arial"/>
                <a:sym typeface="Arial"/>
              </a:rPr>
              <a:t>FORMS OF DIGITAL MARKETING: </a:t>
            </a:r>
            <a:br>
              <a:rPr b="1" lang="en" sz="2300">
                <a:latin typeface="Arial"/>
                <a:ea typeface="Arial"/>
                <a:cs typeface="Arial"/>
                <a:sym typeface="Arial"/>
              </a:rPr>
            </a:br>
            <a:r>
              <a:rPr b="1" lang="en" sz="2300">
                <a:latin typeface="Arial"/>
                <a:ea typeface="Arial"/>
                <a:cs typeface="Arial"/>
                <a:sym typeface="Arial"/>
              </a:rPr>
              <a:t>USER GENERATED CONTENT</a:t>
            </a:r>
            <a:endParaRPr b="1" sz="2300">
              <a:latin typeface="Arial"/>
              <a:ea typeface="Arial"/>
              <a:cs typeface="Arial"/>
              <a:sym typeface="Arial"/>
            </a:endParaRPr>
          </a:p>
        </p:txBody>
      </p:sp>
      <p:sp>
        <p:nvSpPr>
          <p:cNvPr id="235" name="Google Shape;235;p45"/>
          <p:cNvSpPr txBox="1"/>
          <p:nvPr>
            <p:ph idx="1" type="body"/>
          </p:nvPr>
        </p:nvSpPr>
        <p:spPr>
          <a:xfrm>
            <a:off x="688525" y="1213400"/>
            <a:ext cx="8041500" cy="349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latin typeface="Arial"/>
                <a:ea typeface="Arial"/>
                <a:cs typeface="Arial"/>
                <a:sym typeface="Arial"/>
              </a:rPr>
              <a:t>User-Generated Content (UGC)</a:t>
            </a:r>
            <a:r>
              <a:rPr lang="en" sz="1400">
                <a:latin typeface="Arial"/>
                <a:ea typeface="Arial"/>
                <a:cs typeface="Arial"/>
                <a:sym typeface="Arial"/>
              </a:rPr>
              <a:t> encompasses the millions of consumer-generated comments, opinions, and personal experiences posted in publicly available online sources on a wide range of issues, topics, products, and brands. </a:t>
            </a:r>
            <a:endParaRPr sz="1400">
              <a:latin typeface="Arial"/>
              <a:ea typeface="Arial"/>
              <a:cs typeface="Arial"/>
              <a:sym typeface="Arial"/>
            </a:endParaRPr>
          </a:p>
          <a:p>
            <a:pPr indent="0" lvl="0" marL="0" rtl="0" algn="l">
              <a:spcBef>
                <a:spcPts val="1000"/>
              </a:spcBef>
              <a:spcAft>
                <a:spcPts val="0"/>
              </a:spcAft>
              <a:buNone/>
            </a:pPr>
            <a:r>
              <a:rPr b="1" lang="en" sz="1400">
                <a:latin typeface="Arial"/>
                <a:ea typeface="Arial"/>
                <a:cs typeface="Arial"/>
                <a:sym typeface="Arial"/>
              </a:rPr>
              <a:t>UGC originates from:</a:t>
            </a:r>
            <a:r>
              <a:rPr lang="en" sz="1400">
                <a:latin typeface="Arial"/>
                <a:ea typeface="Arial"/>
                <a:cs typeface="Arial"/>
                <a:sym typeface="Arial"/>
              </a:rPr>
              <a:t>  </a:t>
            </a:r>
            <a:endParaRPr sz="1400">
              <a:latin typeface="Arial"/>
              <a:ea typeface="Arial"/>
              <a:cs typeface="Arial"/>
              <a:sym typeface="Arial"/>
            </a:endParaRPr>
          </a:p>
          <a:p>
            <a:pPr indent="-317500" lvl="0" marL="457200" rtl="0" algn="l">
              <a:spcBef>
                <a:spcPts val="1000"/>
              </a:spcBef>
              <a:spcAft>
                <a:spcPts val="0"/>
              </a:spcAft>
              <a:buSzPts val="1400"/>
              <a:buFont typeface="Arial"/>
              <a:buChar char="●"/>
            </a:pPr>
            <a:r>
              <a:rPr lang="en" sz="1400">
                <a:latin typeface="Arial"/>
                <a:ea typeface="Arial"/>
                <a:cs typeface="Arial"/>
                <a:sym typeface="Arial"/>
              </a:rPr>
              <a:t>Blogs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Message boards and forums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Social media </a:t>
            </a:r>
            <a:endParaRPr sz="1400">
              <a:latin typeface="Arial"/>
              <a:ea typeface="Arial"/>
              <a:cs typeface="Arial"/>
              <a:sym typeface="Arial"/>
            </a:endParaRPr>
          </a:p>
          <a:p>
            <a:pPr indent="-317500" lvl="0" marL="457200" rtl="0" algn="l">
              <a:spcBef>
                <a:spcPts val="0"/>
              </a:spcBef>
              <a:spcAft>
                <a:spcPts val="0"/>
              </a:spcAft>
              <a:buSzPts val="1400"/>
              <a:buFont typeface="Arial"/>
              <a:buChar char="●"/>
            </a:pPr>
            <a:r>
              <a:rPr lang="en" sz="1400">
                <a:latin typeface="Arial"/>
                <a:ea typeface="Arial"/>
                <a:cs typeface="Arial"/>
                <a:sym typeface="Arial"/>
              </a:rPr>
              <a:t>Online opinion/review sites and services/ feedback/complaint site</a:t>
            </a:r>
            <a:endParaRPr sz="1400">
              <a:latin typeface="Arial"/>
              <a:ea typeface="Arial"/>
              <a:cs typeface="Arial"/>
              <a:sym typeface="Arial"/>
            </a:endParaRPr>
          </a:p>
          <a:p>
            <a:pPr indent="0" lvl="0" marL="0" rtl="0" algn="l">
              <a:spcBef>
                <a:spcPts val="1000"/>
              </a:spcBef>
              <a:spcAft>
                <a:spcPts val="0"/>
              </a:spcAft>
              <a:buNone/>
            </a:pPr>
            <a:r>
              <a:rPr b="1" lang="en" sz="1400">
                <a:solidFill>
                  <a:schemeClr val="lt2"/>
                </a:solidFill>
                <a:latin typeface="Arial"/>
                <a:ea typeface="Arial"/>
                <a:cs typeface="Arial"/>
                <a:sym typeface="Arial"/>
              </a:rPr>
              <a:t>42% of marketers say leveraging UGC is a priority in terms of an overall marketing strategy.</a:t>
            </a:r>
            <a:endParaRPr b="1" sz="1400">
              <a:solidFill>
                <a:schemeClr val="lt2"/>
              </a:solidFill>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0"/>
              </a:spcAft>
              <a:buNone/>
            </a:pPr>
            <a:r>
              <a:t/>
            </a:r>
            <a:endParaRPr sz="1400">
              <a:latin typeface="Arial"/>
              <a:ea typeface="Arial"/>
              <a:cs typeface="Arial"/>
              <a:sym typeface="Arial"/>
            </a:endParaRPr>
          </a:p>
          <a:p>
            <a:pPr indent="0" lvl="0" marL="0" rtl="0" algn="l">
              <a:spcBef>
                <a:spcPts val="1000"/>
              </a:spcBef>
              <a:spcAft>
                <a:spcPts val="1000"/>
              </a:spcAft>
              <a:buNone/>
            </a:pPr>
            <a:r>
              <a:t/>
            </a:r>
            <a:endParaRPr b="1" sz="1400">
              <a:latin typeface="Arial"/>
              <a:ea typeface="Arial"/>
              <a:cs typeface="Arial"/>
              <a:sym typeface="Arial"/>
            </a:endParaRPr>
          </a:p>
        </p:txBody>
      </p:sp>
      <p:cxnSp>
        <p:nvCxnSpPr>
          <p:cNvPr id="236" name="Google Shape;236;p45"/>
          <p:cNvCxnSpPr/>
          <p:nvPr/>
        </p:nvCxnSpPr>
        <p:spPr>
          <a:xfrm rot="10800000">
            <a:off x="547850" y="1213400"/>
            <a:ext cx="0" cy="29235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7" name="Google Shape;237;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8" name="Google Shape;238;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2022.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