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3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  <p:sldId id="270" r:id="rId17"/>
  </p:sldIdLst>
  <p:sldSz cx="9144000" cy="5143500" type="screen16x9"/>
  <p:notesSz cx="6858000" cy="9144000"/>
  <p:embeddedFontLst>
    <p:embeddedFont>
      <p:font typeface="Montserrat" pitchFamily="2" charset="77"/>
      <p:regular r:id="rId19"/>
      <p:bold r:id="rId20"/>
      <p:italic r:id="rId21"/>
      <p:boldItalic r:id="rId22"/>
    </p:embeddedFont>
    <p:embeddedFont>
      <p:font typeface="Montserrat ExtraBold" panose="020F0502020204030204" pitchFamily="34" charset="0"/>
      <p:bold r:id="rId23"/>
      <p:italic r:id="rId24"/>
      <p:boldItalic r:id="rId25"/>
    </p:embeddedFont>
    <p:embeddedFont>
      <p:font typeface="Montserrat Medium" panose="020F0502020204030204" pitchFamily="34" charset="0"/>
      <p:regular r:id="rId26"/>
      <p:bold r:id="rId27"/>
      <p:italic r:id="rId28"/>
      <p:boldItalic r:id="rId29"/>
    </p:embeddedFont>
    <p:embeddedFont>
      <p:font typeface="Oswald" pitchFamily="2" charset="77"/>
      <p:regular r:id="rId30"/>
      <p:bold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81"/>
    <p:restoredTop sz="94694"/>
  </p:normalViewPr>
  <p:slideViewPr>
    <p:cSldViewPr snapToGrid="0">
      <p:cViewPr varScale="1">
        <p:scale>
          <a:sx n="161" d="100"/>
          <a:sy n="161" d="100"/>
        </p:scale>
        <p:origin x="31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1578f05fea3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1578f05fea3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7f9262ee2f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7f9262ee2f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5741f7e6eb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15741f7e6eb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1450f2058e9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1450f2058e9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1450f2058e9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1450f2058e9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247988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450f2058e9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7" name="Google Shape;277;g1450f2058e9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1450f2058e9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6" name="Google Shape;286;g1450f2058e9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5741f7e6eb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15741f7e6eb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5741f7e6eb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15741f7e6eb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5741f7e6eb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15741f7e6eb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5741f7e6eb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15741f7e6eb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578f05fea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578f05fea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5741f7e6eb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15741f7e6eb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578f05fea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1578f05fea3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1578f05fea3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1578f05fea3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>
            <a:spLocks noGrp="1"/>
          </p:cNvSpPr>
          <p:nvPr>
            <p:ph type="title" hasCustomPrompt="1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9" name="Google Shape;39;p11"/>
          <p:cNvSpPr txBox="1">
            <a:spLocks noGrp="1"/>
          </p:cNvSpPr>
          <p:nvPr>
            <p:ph type="body" idx="1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marL="914400" lvl="1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marL="1371600" lvl="2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marL="1828800" lvl="3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marL="2286000" lvl="4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marL="2743200" lvl="5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marL="3200400" lvl="6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marL="3657600" lvl="7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marL="4114800" lvl="8" indent="-3429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CAPTION_ONLY_3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SECTION_TITLE_AND_DESCRIPTION_1_1_3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>
            <a:spLocks noGrp="1"/>
          </p:cNvSpPr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subTitle" idx="1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title" idx="2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subTitle" idx="3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title" idx="4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subTitle" idx="5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title" idx="6" hasCustomPrompt="1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>
            <a:spLocks noGrp="1"/>
          </p:cNvSpPr>
          <p:nvPr>
            <p:ph type="title" idx="7" hasCustomPrompt="1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>
            <a:spLocks noGrp="1"/>
          </p:cNvSpPr>
          <p:nvPr>
            <p:ph type="title" idx="8" hasCustomPrompt="1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">
  <p:cSld name="TITLE_1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>
            <a:spLocks noGrp="1"/>
          </p:cNvSpPr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effectLst>
            <a:outerShdw blurRad="100013" dist="19050" dir="5400000" algn="bl" rotWithShape="0">
              <a:srgbClr val="76A5AF">
                <a:alpha val="88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subTitle" idx="1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>
            <a:spLocks noGrp="1"/>
          </p:cNvSpPr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subTitle" idx="1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SECTION_TITLE_AND_DESCRIPTION_1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>
            <a:spLocks noGrp="1"/>
          </p:cNvSpPr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subTitle" idx="1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title" idx="2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subTitle" idx="3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">
  <p:cSld name="SECTION_TITLE_AND_DESCRIPTION_1_1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 txBox="1">
            <a:spLocks noGrp="1"/>
          </p:cNvSpPr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subTitle" idx="1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title" idx="2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subTitle" idx="3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title" idx="5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subTitle" idx="6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">
  <p:cSld name="TITLE_1_1_1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>
            <a:spLocks noGrp="1"/>
          </p:cNvSpPr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subTitle" idx="1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CAPTION_ONLY_1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effectLst>
            <a:outerShdw blurRad="114300" dist="28575" dir="6360000" algn="bl" rotWithShape="0">
              <a:schemeClr val="accen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CAPTION_ONLY_1_1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CAPTION_ONLY_1_1_1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CAPTION_ONLY_1_1_1_2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Lists">
  <p:cSld name="SECTION_TITLE_AND_DESCRIPTION_1_3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24"/>
          <p:cNvSpPr txBox="1">
            <a:spLocks noGrp="1"/>
          </p:cNvSpPr>
          <p:nvPr>
            <p:ph type="body" idx="1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8" name="Google Shape;88;p24"/>
          <p:cNvSpPr txBox="1">
            <a:spLocks noGrp="1"/>
          </p:cNvSpPr>
          <p:nvPr>
            <p:ph type="body" idx="2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24"/>
          <p:cNvSpPr txBox="1">
            <a:spLocks noGrp="1"/>
          </p:cNvSpPr>
          <p:nvPr>
            <p:ph type="title" idx="3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0" name="Google Shape;90;p24"/>
          <p:cNvSpPr txBox="1">
            <a:spLocks noGrp="1"/>
          </p:cNvSpPr>
          <p:nvPr>
            <p:ph type="title" idx="4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_1_1_2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25"/>
          <p:cNvSpPr txBox="1">
            <a:spLocks noGrp="1"/>
          </p:cNvSpPr>
          <p:nvPr>
            <p:ph type="title" idx="2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4" name="Google Shape;94;p25"/>
          <p:cNvSpPr txBox="1">
            <a:spLocks noGrp="1"/>
          </p:cNvSpPr>
          <p:nvPr>
            <p:ph type="subTitle" idx="1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25"/>
          <p:cNvSpPr txBox="1">
            <a:spLocks noGrp="1"/>
          </p:cNvSpPr>
          <p:nvPr>
            <p:ph type="title" idx="3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25"/>
          <p:cNvSpPr txBox="1">
            <a:spLocks noGrp="1"/>
          </p:cNvSpPr>
          <p:nvPr>
            <p:ph type="subTitle" idx="4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25"/>
          <p:cNvSpPr txBox="1">
            <a:spLocks noGrp="1"/>
          </p:cNvSpPr>
          <p:nvPr>
            <p:ph type="title" idx="5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25"/>
          <p:cNvSpPr txBox="1">
            <a:spLocks noGrp="1"/>
          </p:cNvSpPr>
          <p:nvPr>
            <p:ph type="subTitle" idx="6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9" name="Google Shape;99;p25"/>
          <p:cNvSpPr txBox="1">
            <a:spLocks noGrp="1"/>
          </p:cNvSpPr>
          <p:nvPr>
            <p:ph type="title" idx="7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25"/>
          <p:cNvSpPr txBox="1">
            <a:spLocks noGrp="1"/>
          </p:cNvSpPr>
          <p:nvPr>
            <p:ph type="subTitle" idx="8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Numbers">
  <p:cSld name="CAPTION_ONLY_1_1_1_1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>
            <a:spLocks noGrp="1"/>
          </p:cNvSpPr>
          <p:nvPr>
            <p:ph type="title" hasCustomPrompt="1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26"/>
          <p:cNvSpPr txBox="1">
            <a:spLocks noGrp="1"/>
          </p:cNvSpPr>
          <p:nvPr>
            <p:ph type="subTitle" idx="1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26"/>
          <p:cNvSpPr txBox="1">
            <a:spLocks noGrp="1"/>
          </p:cNvSpPr>
          <p:nvPr>
            <p:ph type="title" idx="2" hasCustomPrompt="1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26"/>
          <p:cNvSpPr txBox="1">
            <a:spLocks noGrp="1"/>
          </p:cNvSpPr>
          <p:nvPr>
            <p:ph type="subTitle" idx="3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26"/>
          <p:cNvSpPr txBox="1">
            <a:spLocks noGrp="1"/>
          </p:cNvSpPr>
          <p:nvPr>
            <p:ph type="title" idx="4" hasCustomPrompt="1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26"/>
          <p:cNvSpPr txBox="1">
            <a:spLocks noGrp="1"/>
          </p:cNvSpPr>
          <p:nvPr>
            <p:ph type="subTitle" idx="5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  ">
  <p:cSld name="SECTION_TITLE_AND_DESCRIPTION_1_1_1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>
            <a:spLocks noGrp="1"/>
          </p:cNvSpPr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27"/>
          <p:cNvSpPr txBox="1">
            <a:spLocks noGrp="1"/>
          </p:cNvSpPr>
          <p:nvPr>
            <p:ph type="subTitle" idx="1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27"/>
          <p:cNvSpPr txBox="1">
            <a:spLocks noGrp="1"/>
          </p:cNvSpPr>
          <p:nvPr>
            <p:ph type="title" idx="2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27"/>
          <p:cNvSpPr txBox="1">
            <a:spLocks noGrp="1"/>
          </p:cNvSpPr>
          <p:nvPr>
            <p:ph type="subTitle" idx="3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27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4" name="Google Shape;114;p27"/>
          <p:cNvSpPr txBox="1">
            <a:spLocks noGrp="1"/>
          </p:cNvSpPr>
          <p:nvPr>
            <p:ph type="title" idx="5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27"/>
          <p:cNvSpPr txBox="1">
            <a:spLocks noGrp="1"/>
          </p:cNvSpPr>
          <p:nvPr>
            <p:ph type="subTitle" idx="6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6" name="Google Shape;116;p27"/>
          <p:cNvSpPr txBox="1">
            <a:spLocks noGrp="1"/>
          </p:cNvSpPr>
          <p:nvPr>
            <p:ph type="title" idx="7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27"/>
          <p:cNvSpPr txBox="1">
            <a:spLocks noGrp="1"/>
          </p:cNvSpPr>
          <p:nvPr>
            <p:ph type="subTitle" idx="8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27"/>
          <p:cNvSpPr txBox="1">
            <a:spLocks noGrp="1"/>
          </p:cNvSpPr>
          <p:nvPr>
            <p:ph type="title" idx="9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27"/>
          <p:cNvSpPr txBox="1">
            <a:spLocks noGrp="1"/>
          </p:cNvSpPr>
          <p:nvPr>
            <p:ph type="subTitle" idx="13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27"/>
          <p:cNvSpPr txBox="1">
            <a:spLocks noGrp="1"/>
          </p:cNvSpPr>
          <p:nvPr>
            <p:ph type="title" idx="14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27"/>
          <p:cNvSpPr txBox="1">
            <a:spLocks noGrp="1"/>
          </p:cNvSpPr>
          <p:nvPr>
            <p:ph type="subTitle" idx="15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1">
  <p:cSld name="TITLE_1_1_2_1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8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28"/>
          <p:cNvSpPr txBox="1">
            <a:spLocks noGrp="1"/>
          </p:cNvSpPr>
          <p:nvPr>
            <p:ph type="title" idx="2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28"/>
          <p:cNvSpPr txBox="1">
            <a:spLocks noGrp="1"/>
          </p:cNvSpPr>
          <p:nvPr>
            <p:ph type="subTitle" idx="1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28"/>
          <p:cNvSpPr txBox="1">
            <a:spLocks noGrp="1"/>
          </p:cNvSpPr>
          <p:nvPr>
            <p:ph type="title" idx="3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28"/>
          <p:cNvSpPr txBox="1">
            <a:spLocks noGrp="1"/>
          </p:cNvSpPr>
          <p:nvPr>
            <p:ph type="subTitle" idx="4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28"/>
          <p:cNvSpPr txBox="1">
            <a:spLocks noGrp="1"/>
          </p:cNvSpPr>
          <p:nvPr>
            <p:ph type="title" idx="5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9" name="Google Shape;129;p28"/>
          <p:cNvSpPr txBox="1">
            <a:spLocks noGrp="1"/>
          </p:cNvSpPr>
          <p:nvPr>
            <p:ph type="subTitle" idx="6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p28"/>
          <p:cNvSpPr txBox="1">
            <a:spLocks noGrp="1"/>
          </p:cNvSpPr>
          <p:nvPr>
            <p:ph type="title" idx="7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1" name="Google Shape;131;p28"/>
          <p:cNvSpPr txBox="1">
            <a:spLocks noGrp="1"/>
          </p:cNvSpPr>
          <p:nvPr>
            <p:ph type="subTitle" idx="8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SECTION_TITLE_AND_DESCRIPTION_1_2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>
            <a:spLocks noGrp="1"/>
          </p:cNvSpPr>
          <p:nvPr>
            <p:ph type="subTitle" idx="1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2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_ONLY_1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30"/>
          <p:cNvSpPr txBox="1">
            <a:spLocks noGrp="1"/>
          </p:cNvSpPr>
          <p:nvPr>
            <p:ph type="subTitle" idx="1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CAPTION_ONLY_2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0" name="Google Shape;140;p31"/>
          <p:cNvSpPr txBox="1">
            <a:spLocks noGrp="1"/>
          </p:cNvSpPr>
          <p:nvPr>
            <p:ph type="subTitle" idx="1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">
  <p:cSld name="SECTION_HEADER_2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2"/>
          <p:cNvSpPr txBox="1">
            <a:spLocks noGrp="1"/>
          </p:cNvSpPr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3" name="Google Shape;143;p32"/>
          <p:cNvSpPr txBox="1">
            <a:spLocks noGrp="1"/>
          </p:cNvSpPr>
          <p:nvPr>
            <p:ph type="subTitle" idx="1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SECTION_HEADER_1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3"/>
          <p:cNvSpPr txBox="1">
            <a:spLocks noGrp="1"/>
          </p:cNvSpPr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33"/>
          <p:cNvSpPr txBox="1">
            <a:spLocks noGrp="1"/>
          </p:cNvSpPr>
          <p:nvPr>
            <p:ph type="subTitle" idx="1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47" name="Google Shape;147;p33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and infographics &amp; images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 </a:t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SECTION_TITLE_AND_DESCRIPTION_1_1_2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0" name="Google Shape;150;p34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list">
  <p:cSld name="TITLE_AND_TWO_COLUMNS_1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3" name="Google Shape;153;p35"/>
          <p:cNvSpPr txBox="1">
            <a:spLocks noGrp="1"/>
          </p:cNvSpPr>
          <p:nvPr>
            <p:ph type="body" idx="1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1">
  <p:cSld name="SECTION_TITLE_AND_DESCRIPTION_2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6"/>
          <p:cNvSpPr txBox="1">
            <a:spLocks noGrp="1"/>
          </p:cNvSpPr>
          <p:nvPr>
            <p:ph type="subTitle" idx="1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6" name="Google Shape;156;p36"/>
          <p:cNvSpPr txBox="1">
            <a:spLocks noGrp="1"/>
          </p:cNvSpPr>
          <p:nvPr>
            <p:ph type="body" idx="2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7" name="Google Shape;157;p36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>
            <a:spLocks noGrp="1"/>
          </p:cNvSpPr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7"/>
          <p:cNvSpPr txBox="1">
            <a:spLocks noGrp="1"/>
          </p:cNvSpPr>
          <p:nvPr>
            <p:ph type="body" idx="1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pic>
        <p:nvPicPr>
          <p:cNvPr id="29" name="Google Shape;29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 flipH="1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>
            <a:spLocks noGrp="1"/>
          </p:cNvSpPr>
          <p:nvPr>
            <p:ph type="subTitle" idx="1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body" idx="2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37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sz="28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hyperlink" Target="https://www.instagram.com/p/Cc29lOAD7ey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hyperlink" Target="https://twitter.com/IHOP/status/1016366117986566144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7"/>
          <p:cNvSpPr txBox="1">
            <a:spLocks noGrp="1"/>
          </p:cNvSpPr>
          <p:nvPr>
            <p:ph type="ctrTitle"/>
          </p:nvPr>
        </p:nvSpPr>
        <p:spPr>
          <a:xfrm>
            <a:off x="1805550" y="1979675"/>
            <a:ext cx="5532900" cy="644700"/>
          </a:xfrm>
          <a:prstGeom prst="rect">
            <a:avLst/>
          </a:prstGeom>
          <a:effectLst>
            <a:outerShdw blurRad="142875" dist="19050" dir="87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PUBLICITY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37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effectLst>
            <a:outerShdw blurRad="100013" dist="19050" dir="84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>
                <a:latin typeface="Arial"/>
                <a:ea typeface="Arial"/>
                <a:cs typeface="Arial"/>
                <a:sym typeface="Arial"/>
              </a:rPr>
              <a:t>MODULE 7 LESSON 1</a:t>
            </a:r>
            <a:endParaRPr sz="2200" b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37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65" name="Google Shape;16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7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5"/>
                </a:solidFill>
              </a:rPr>
              <a:t>©</a:t>
            </a:r>
            <a:r>
              <a:rPr lang="en" sz="1300">
                <a:solidFill>
                  <a:schemeClr val="accent5"/>
                </a:solidFill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2022. Sports Career Consulting, LLC.</a:t>
            </a:r>
            <a:endParaRPr sz="7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6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1529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PUBLIC SERVICE ANNOUNCEMENT (PSA)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4" name="Google Shape;244;p46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45" name="Google Shape;245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4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47" name="Google Shape;247;p46"/>
          <p:cNvSpPr txBox="1">
            <a:spLocks noGrp="1"/>
          </p:cNvSpPr>
          <p:nvPr>
            <p:ph type="body" idx="4294967295"/>
          </p:nvPr>
        </p:nvSpPr>
        <p:spPr>
          <a:xfrm>
            <a:off x="938500" y="1031450"/>
            <a:ext cx="8013900" cy="30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Public Service Announcement (PSA): 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 message communicated by the media to raise public awareness surrounding a specific issue. 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5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PSAs are a common public relations tool for non-profit organizations and typically feature a brief message positioned as intended to be in the best interest of the general public.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500"/>
              </a:spcBef>
              <a:spcAft>
                <a:spcPts val="0"/>
              </a:spcAft>
              <a:buNone/>
            </a:pPr>
            <a:endParaRPr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500"/>
              </a:spcBef>
              <a:spcAft>
                <a:spcPts val="1500"/>
              </a:spcAft>
              <a:buNone/>
            </a:pPr>
            <a:endParaRPr b="1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47"/>
          <p:cNvSpPr txBox="1">
            <a:spLocks noGrp="1"/>
          </p:cNvSpPr>
          <p:nvPr>
            <p:ph type="title"/>
          </p:nvPr>
        </p:nvSpPr>
        <p:spPr>
          <a:xfrm>
            <a:off x="829175" y="287800"/>
            <a:ext cx="7735500" cy="103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latin typeface="Arial"/>
                <a:ea typeface="Arial"/>
                <a:cs typeface="Arial"/>
                <a:sym typeface="Arial"/>
              </a:rPr>
              <a:t>CRISIS MANAGEMENT</a:t>
            </a:r>
            <a:endParaRPr sz="2200"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47"/>
          <p:cNvSpPr txBox="1">
            <a:spLocks noGrp="1"/>
          </p:cNvSpPr>
          <p:nvPr>
            <p:ph type="body" idx="1"/>
          </p:nvPr>
        </p:nvSpPr>
        <p:spPr>
          <a:xfrm>
            <a:off x="829175" y="1321500"/>
            <a:ext cx="7735500" cy="319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Crisis management: </a:t>
            </a:r>
            <a:r>
              <a:rPr lang="en" sz="1500">
                <a:latin typeface="Arial"/>
                <a:ea typeface="Arial"/>
                <a:cs typeface="Arial"/>
                <a:sym typeface="Arial"/>
              </a:rPr>
              <a:t>a coordinated effort to handle the effects of unfavorable publicity or of an unfavorable event.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l" rtl="0">
              <a:spcBef>
                <a:spcPts val="10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Often includes a strong focus on public relations to recover any damage to the business or brand’s public image and assure consumers that recovery is underway.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Requires a plan in advance for how to respond if and when a scenario develops where the organization must respond to negative publicity.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500" b="1">
                <a:latin typeface="Arial"/>
                <a:ea typeface="Arial"/>
                <a:cs typeface="Arial"/>
                <a:sym typeface="Arial"/>
              </a:rPr>
              <a:t>Crisis management example:</a:t>
            </a:r>
            <a:endParaRPr sz="15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In 2022, Walmart faced widespread criticism after attempting to commemorate Juneteenth with the introduction of a “Celebration Edition” ice cream flavor. After the backlash, the company quickly issued an apology and removed the products from its stores.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4" name="Google Shape;254;p47"/>
          <p:cNvCxnSpPr/>
          <p:nvPr/>
        </p:nvCxnSpPr>
        <p:spPr>
          <a:xfrm>
            <a:off x="496225" y="1540302"/>
            <a:ext cx="0" cy="21897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55" name="Google Shape;255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4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48"/>
          <p:cNvSpPr txBox="1">
            <a:spLocks noGrp="1"/>
          </p:cNvSpPr>
          <p:nvPr>
            <p:ph type="title"/>
          </p:nvPr>
        </p:nvSpPr>
        <p:spPr>
          <a:xfrm>
            <a:off x="829175" y="287800"/>
            <a:ext cx="7735500" cy="110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latin typeface="Arial"/>
                <a:ea typeface="Arial"/>
                <a:cs typeface="Arial"/>
                <a:sym typeface="Arial"/>
              </a:rPr>
              <a:t>PUBLICITY STUNTS</a:t>
            </a:r>
            <a:endParaRPr sz="2200"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48"/>
          <p:cNvSpPr txBox="1">
            <a:spLocks noGrp="1"/>
          </p:cNvSpPr>
          <p:nvPr>
            <p:ph type="body" idx="1"/>
          </p:nvPr>
        </p:nvSpPr>
        <p:spPr>
          <a:xfrm>
            <a:off x="829175" y="1393500"/>
            <a:ext cx="7735500" cy="312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Publicity stunt: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a marketing tactic where specific events or activities are planned with the sole purpose of achieving a high level of media coverage and public awareness.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500"/>
              </a:spcBef>
              <a:spcAft>
                <a:spcPts val="1000"/>
              </a:spcAft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Publicity stunts (also referred to as PR stunts or marketing stunts) can serve as an effective vehicle in generating public “buzz” surrounding a brand, often promoting the release of a new product or around a major event.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3" name="Google Shape;263;p48"/>
          <p:cNvCxnSpPr/>
          <p:nvPr/>
        </p:nvCxnSpPr>
        <p:spPr>
          <a:xfrm>
            <a:off x="496225" y="1540302"/>
            <a:ext cx="0" cy="21897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64" name="Google Shape;264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4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7550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PUBLICITY STUNT EXAMPLES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49"/>
          <p:cNvSpPr txBox="1">
            <a:spLocks noGrp="1"/>
          </p:cNvSpPr>
          <p:nvPr>
            <p:ph type="body" idx="1"/>
          </p:nvPr>
        </p:nvSpPr>
        <p:spPr>
          <a:xfrm>
            <a:off x="938500" y="1049425"/>
            <a:ext cx="3553987" cy="32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latin typeface="Arial"/>
                <a:ea typeface="Arial"/>
                <a:cs typeface="Arial"/>
                <a:sym typeface="Arial"/>
              </a:rPr>
              <a:t>Duke’s Mayo</a:t>
            </a:r>
            <a:endParaRPr sz="1400" b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400" dirty="0">
                <a:latin typeface="Arial"/>
                <a:ea typeface="Arial"/>
                <a:cs typeface="Arial"/>
                <a:sym typeface="Arial"/>
              </a:rPr>
              <a:t>For one day only in 2022, Duke’s Mayo partnered with a local tattoo parlor to offer free Duke’s May-themed tattoos (including options for 47 different designs, ranging from images with the brand’s name or logo to a gravestone marked “HELLMAN’S”, one of the condiment makers’ chief rivals).</a:t>
            </a: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spcBef>
                <a:spcPts val="5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 sz="1400" dirty="0">
                <a:latin typeface="Arial"/>
                <a:ea typeface="Arial"/>
                <a:cs typeface="Arial"/>
                <a:sym typeface="Arial"/>
              </a:rPr>
              <a:t>The publicity stunt resulted in over 1,000 people being placed on a waitlist, and more than 70 people getting Duke’s-themed tattoos, generating thousands of dollars in free publicity and media exposure</a:t>
            </a: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500"/>
              </a:spcBef>
              <a:spcAft>
                <a:spcPts val="500"/>
              </a:spcAft>
              <a:buNone/>
            </a:pPr>
            <a:endParaRPr sz="140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2" name="Google Shape;272;p4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73" name="Google Shape;273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4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5" name="Picture 4" descr="Graphical user interface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F7A18E0-928A-50EB-109C-05B09732B1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1087" y="1647252"/>
            <a:ext cx="3695675" cy="237774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7550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PUBLICITY STUNT EXAMPLES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49"/>
          <p:cNvSpPr txBox="1">
            <a:spLocks noGrp="1"/>
          </p:cNvSpPr>
          <p:nvPr>
            <p:ph type="body" idx="1"/>
          </p:nvPr>
        </p:nvSpPr>
        <p:spPr>
          <a:xfrm>
            <a:off x="938500" y="1049425"/>
            <a:ext cx="3569890" cy="32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500"/>
              </a:spcBef>
              <a:spcAft>
                <a:spcPts val="0"/>
              </a:spcAft>
              <a:buNone/>
            </a:pPr>
            <a:r>
              <a:rPr lang="en" sz="1400" b="1" dirty="0">
                <a:latin typeface="Arial"/>
                <a:ea typeface="Arial"/>
                <a:cs typeface="Arial"/>
                <a:sym typeface="Arial"/>
              </a:rPr>
              <a:t>IHOP</a:t>
            </a:r>
            <a:endParaRPr sz="1400" b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400" dirty="0">
                <a:latin typeface="Arial"/>
                <a:ea typeface="Arial"/>
                <a:cs typeface="Arial"/>
                <a:sym typeface="Arial"/>
              </a:rPr>
              <a:t>IHOP announced a fake rebrand to “</a:t>
            </a:r>
            <a:r>
              <a:rPr lang="en" sz="1400" dirty="0" err="1">
                <a:latin typeface="Arial"/>
                <a:ea typeface="Arial"/>
                <a:cs typeface="Arial"/>
                <a:sym typeface="Arial"/>
              </a:rPr>
              <a:t>IHOb</a:t>
            </a:r>
            <a:r>
              <a:rPr lang="en" sz="1400" dirty="0">
                <a:latin typeface="Arial"/>
                <a:ea typeface="Arial"/>
                <a:cs typeface="Arial"/>
                <a:sym typeface="Arial"/>
              </a:rPr>
              <a:t>” as a marketing gimmick to market burgers. </a:t>
            </a: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spcBef>
                <a:spcPts val="5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 sz="1400" dirty="0">
                <a:latin typeface="Arial"/>
                <a:ea typeface="Arial"/>
                <a:cs typeface="Arial"/>
                <a:sym typeface="Arial"/>
              </a:rPr>
              <a:t>Consumers were confused by the rebrand, and very critical of the publicity stunt on social media. </a:t>
            </a: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 sz="1400" dirty="0">
                <a:latin typeface="Arial"/>
                <a:ea typeface="Arial"/>
                <a:cs typeface="Arial"/>
                <a:sym typeface="Arial"/>
              </a:rPr>
              <a:t>IHOP wound up selling quadruple the number of burgers, and the stunt ended up as a massive success story.</a:t>
            </a: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500"/>
              </a:spcBef>
              <a:spcAft>
                <a:spcPts val="500"/>
              </a:spcAft>
              <a:buNone/>
            </a:pPr>
            <a:endParaRPr sz="140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2" name="Google Shape;272;p4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73" name="Google Shape;273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4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kumimoji="0" lang="en" sz="14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kumimoji="0" lang="en" sz="800" b="0" i="0" u="none" strike="noStrike" kern="0" cap="none" spc="0" normalizeH="0" baseline="0" noProof="0">
                <a:ln>
                  <a:noFill/>
                </a:ln>
                <a:solidFill>
                  <a:srgbClr val="3D85C6"/>
                </a:solidFill>
                <a:effectLst/>
                <a:uLnTx/>
                <a:uFillTx/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3D85C6"/>
              </a:solidFill>
              <a:effectLst/>
              <a:uLnTx/>
              <a:uFillTx/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" name="Picture 2" descr="A picture containing calendar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47BE8D94-F9B8-9458-9BF1-49CF116600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0124" y="1049425"/>
            <a:ext cx="2323376" cy="341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192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50"/>
          <p:cNvSpPr txBox="1">
            <a:spLocks noGrp="1"/>
          </p:cNvSpPr>
          <p:nvPr>
            <p:ph type="body" idx="2"/>
          </p:nvPr>
        </p:nvSpPr>
        <p:spPr>
          <a:xfrm>
            <a:off x="842125" y="1000825"/>
            <a:ext cx="7683000" cy="35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700" b="1">
                <a:latin typeface="Arial"/>
                <a:ea typeface="Arial"/>
                <a:cs typeface="Arial"/>
                <a:sym typeface="Arial"/>
              </a:rPr>
              <a:t>Crisis management: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  A coordinated effort to handle the effects of unfavorable publicity or of an unfavorable event.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1700" b="1">
                <a:latin typeface="Arial"/>
                <a:ea typeface="Arial"/>
                <a:cs typeface="Arial"/>
                <a:sym typeface="Arial"/>
              </a:rPr>
              <a:t>Public relations:  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A business or brand’s efforts to build and maintain a favorable image with consumers through mass communication.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1700" b="1">
                <a:latin typeface="Arial"/>
                <a:ea typeface="Arial"/>
                <a:cs typeface="Arial"/>
                <a:sym typeface="Arial"/>
              </a:rPr>
              <a:t>Publicity:  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Public information about a company, brand, good, or service appearing in the mass media as a news item at no cost to the organization.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1700" b="1">
                <a:latin typeface="Arial"/>
                <a:ea typeface="Arial"/>
                <a:cs typeface="Arial"/>
                <a:sym typeface="Arial"/>
              </a:rPr>
              <a:t>Publicity stunt:  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A marketing tactic where specific events or activities are activated with the sole purpose of achieving a high level of media coverage and public awareness.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endParaRPr sz="17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endParaRPr sz="17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400"/>
              <a:buNone/>
            </a:pP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400"/>
              <a:buNone/>
            </a:pP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SzPts val="1400"/>
              <a:buNone/>
            </a:pPr>
            <a:endParaRPr sz="17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50"/>
          <p:cNvSpPr txBox="1">
            <a:spLocks noGrp="1"/>
          </p:cNvSpPr>
          <p:nvPr>
            <p:ph type="title"/>
          </p:nvPr>
        </p:nvSpPr>
        <p:spPr>
          <a:xfrm>
            <a:off x="842125" y="445025"/>
            <a:ext cx="4806600" cy="5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KEY TERMS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1" name="Google Shape;281;p50"/>
          <p:cNvCxnSpPr/>
          <p:nvPr/>
        </p:nvCxnSpPr>
        <p:spPr>
          <a:xfrm>
            <a:off x="938500" y="445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0"/>
              </a:srgbClr>
            </a:outerShdw>
          </a:effectLst>
        </p:spPr>
      </p:cxnSp>
      <p:pic>
        <p:nvPicPr>
          <p:cNvPr id="282" name="Google Shape;282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5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" name="Google Shape;288;p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5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90" name="Google Shape;290;p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39237" y="988362"/>
            <a:ext cx="5265526" cy="316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8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1529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WHAT IS PUBLICITY?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2" name="Google Shape;172;p38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3" name="Google Shape;173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3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75" name="Google Shape;175;p38"/>
          <p:cNvSpPr txBox="1">
            <a:spLocks noGrp="1"/>
          </p:cNvSpPr>
          <p:nvPr>
            <p:ph type="body" idx="4294967295"/>
          </p:nvPr>
        </p:nvSpPr>
        <p:spPr>
          <a:xfrm>
            <a:off x="938500" y="1031450"/>
            <a:ext cx="7735500" cy="30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Publicity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is public information about a company, brand, good, or service appearing in the mass media as a news item, and appears at no cost to the organization. 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Publicity can be positive or negative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Businesses manage publicity using a public relations strategy. 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Impacts how consumers view the business or brand. 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Only 27% of U.S. adults trust the information viewed on social media.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More than half, 56%, trust national news media, and 75% trust local news outlets. (source: Pew Research Center)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1529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HOW IS PUBLICITY GENERATED, MANAGED, AND CONTROLLED?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1" name="Google Shape;181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82" name="Google Shape;182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84" name="Google Shape;184;p39"/>
          <p:cNvSpPr txBox="1">
            <a:spLocks noGrp="1"/>
          </p:cNvSpPr>
          <p:nvPr>
            <p:ph type="body" idx="4294967295"/>
          </p:nvPr>
        </p:nvSpPr>
        <p:spPr>
          <a:xfrm>
            <a:off x="938500" y="1386425"/>
            <a:ext cx="7735500" cy="27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Disadvantage of Publicity: Publicity cannot be controlled by the business or brand.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Public opinion is perceived by consumers as more credible than advertising. 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Even with a strong public relations strategy, businesses are not guaranteed their desired result. 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Example: A business distributes a press release with details about a donation to a cause the organization supports. 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30200" algn="l" rtl="0"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600"/>
              <a:buFont typeface="Arial"/>
              <a:buChar char="○"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Social media influencers and reporters may not report accurate details, or may offer a different perspective than the organization had hoped, ultimately resulting in an unfavorable outcome. 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1529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PUBLIC RELATIONS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0" name="Google Shape;190;p40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91" name="Google Shape;191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4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93" name="Google Shape;193;p40"/>
          <p:cNvSpPr txBox="1">
            <a:spLocks noGrp="1"/>
          </p:cNvSpPr>
          <p:nvPr>
            <p:ph type="body" idx="4294967295"/>
          </p:nvPr>
        </p:nvSpPr>
        <p:spPr>
          <a:xfrm>
            <a:off x="938500" y="1031450"/>
            <a:ext cx="7735500" cy="30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Public relations (PR)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a business or brand’s efforts to build and maintain a favorable image with consumers through mass communication. 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Public relations is not a paid form of media (unlike advertising), and does not always have a direct impact on sales. 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Businesses use public relations strategies to build their image and communicate key information to consumers without spending money through any advertising channels.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1529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BENEFITS OF PUBLIC RELATIONS (PR)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9" name="Google Shape;199;p41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00" name="Google Shape;200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02" name="Google Shape;202;p41"/>
          <p:cNvSpPr txBox="1">
            <a:spLocks noGrp="1"/>
          </p:cNvSpPr>
          <p:nvPr>
            <p:ph type="body" idx="4294967295"/>
          </p:nvPr>
        </p:nvSpPr>
        <p:spPr>
          <a:xfrm>
            <a:off x="938500" y="1031450"/>
            <a:ext cx="8013900" cy="30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 can create effective product or brand positioning.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925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 can help build and maintain a positive business or brand image.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925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 can communicate key information about the brand, products, services or the business/organization.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925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 can generate goodwill among consumers, media, and influencers.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925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 can manage potential crises if and when they arise.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9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9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42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1529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PUBLIC RELATIONS (PR) </a:t>
            </a:r>
            <a:br>
              <a:rPr lang="en" b="1">
                <a:latin typeface="Arial"/>
                <a:ea typeface="Arial"/>
                <a:cs typeface="Arial"/>
                <a:sym typeface="Arial"/>
              </a:rPr>
            </a:br>
            <a:r>
              <a:rPr lang="en" b="1">
                <a:latin typeface="Arial"/>
                <a:ea typeface="Arial"/>
                <a:cs typeface="Arial"/>
                <a:sym typeface="Arial"/>
              </a:rPr>
              <a:t>COMMUNICATIONS TOOLS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8" name="Google Shape;208;p4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09" name="Google Shape;209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4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11" name="Google Shape;211;p42"/>
          <p:cNvSpPr txBox="1">
            <a:spLocks noGrp="1"/>
          </p:cNvSpPr>
          <p:nvPr>
            <p:ph type="body" idx="4294967295"/>
          </p:nvPr>
        </p:nvSpPr>
        <p:spPr>
          <a:xfrm>
            <a:off x="938500" y="1386425"/>
            <a:ext cx="8013900" cy="27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Press conferences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925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Press releases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925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Press kits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925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Public Service Announcements (PSA)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925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Media blitzes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9250" algn="l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Crisis management strategies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9250" algn="l" rtl="0"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Publicity stunts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4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1529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PRESS CONFERENCES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7" name="Google Shape;217;p4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18" name="Google Shape;218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4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20" name="Google Shape;220;p43"/>
          <p:cNvSpPr txBox="1">
            <a:spLocks noGrp="1"/>
          </p:cNvSpPr>
          <p:nvPr>
            <p:ph type="body" idx="4294967295"/>
          </p:nvPr>
        </p:nvSpPr>
        <p:spPr>
          <a:xfrm>
            <a:off x="938500" y="1031450"/>
            <a:ext cx="8013900" cy="30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Press conference: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when a business or brand’s spokesperson addresses the media to answer questions or make announcements. 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Press conferences usually feature business information of significant importance.</a:t>
            </a: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1529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PRESS RELEASES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6" name="Google Shape;226;p44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27" name="Google Shape;227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4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29" name="Google Shape;229;p44"/>
          <p:cNvSpPr txBox="1">
            <a:spLocks noGrp="1"/>
          </p:cNvSpPr>
          <p:nvPr>
            <p:ph type="body" idx="4294967295"/>
          </p:nvPr>
        </p:nvSpPr>
        <p:spPr>
          <a:xfrm>
            <a:off x="938500" y="1031450"/>
            <a:ext cx="8013900" cy="30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latin typeface="Arial"/>
                <a:ea typeface="Arial"/>
                <a:cs typeface="Arial"/>
                <a:sym typeface="Arial"/>
              </a:rPr>
              <a:t>Press release: </a:t>
            </a: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 prewritten story about an organization or brand that is distributed to various media. </a:t>
            </a:r>
            <a:endParaRPr sz="1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 effective press releases will:</a:t>
            </a:r>
            <a:endParaRPr sz="15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l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 clear and to the point</a:t>
            </a:r>
            <a:endParaRPr sz="1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l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Address specific pieces of information</a:t>
            </a:r>
            <a:endParaRPr sz="1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23850" algn="l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○"/>
            </a:pP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date, release statement, headline, contact information, lead, body text (who, what, where, when, why, how), pitch, end</a:t>
            </a:r>
            <a:endParaRPr sz="1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l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 creative and informative or the organization runs the risk of the media not reporting the information </a:t>
            </a:r>
            <a:endParaRPr sz="1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l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Feature a catchy title</a:t>
            </a:r>
            <a:endParaRPr sz="1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23850" algn="l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○"/>
            </a:pP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 properly crafted headline can increase web traffic by 500% (source: SEO Agency)</a:t>
            </a:r>
            <a:endParaRPr sz="1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l" rtl="0">
              <a:spcBef>
                <a:spcPts val="500"/>
              </a:spcBef>
              <a:spcAft>
                <a:spcPts val="50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Kept to one page if possible</a:t>
            </a:r>
            <a:endParaRPr sz="1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4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1529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PRESS KIT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5" name="Google Shape;235;p45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36" name="Google Shape;236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4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38" name="Google Shape;238;p45"/>
          <p:cNvSpPr txBox="1">
            <a:spLocks noGrp="1"/>
          </p:cNvSpPr>
          <p:nvPr>
            <p:ph type="body" idx="4294967295"/>
          </p:nvPr>
        </p:nvSpPr>
        <p:spPr>
          <a:xfrm>
            <a:off x="938500" y="1031450"/>
            <a:ext cx="8013900" cy="30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latin typeface="Arial"/>
                <a:ea typeface="Arial"/>
                <a:cs typeface="Arial"/>
                <a:sym typeface="Arial"/>
              </a:rPr>
              <a:t>Press kit:</a:t>
            </a: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a package of information distributed to the media or information shared on a business or brand’s website to assist media outlets in reporting. Also known as media kits.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Press kits include:</a:t>
            </a:r>
            <a:endParaRPr sz="14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Company/organization details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Contact information for the point person within the organization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Promotional materials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Biography/photos of anyone within the organization who the business or brand would like to see featured in interviews or speaking engagements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 or brand awards or special recognition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Press releases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Samples of any other prior media coverage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Testimonials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spcBef>
                <a:spcPts val="500"/>
              </a:spcBef>
              <a:spcAft>
                <a:spcPts val="50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Downloadable or printable features like logos, infographics, product or service demonstration videos, etc.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1296</Words>
  <Application>Microsoft Macintosh PowerPoint</Application>
  <PresentationFormat>On-screen Show (16:9)</PresentationFormat>
  <Paragraphs>105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Montserrat Medium</vt:lpstr>
      <vt:lpstr>Montserrat</vt:lpstr>
      <vt:lpstr>Oswald</vt:lpstr>
      <vt:lpstr>Montserrat ExtraBold</vt:lpstr>
      <vt:lpstr>Futuristic Background by Slidesgo</vt:lpstr>
      <vt:lpstr>PUBLICITY</vt:lpstr>
      <vt:lpstr>WHAT IS PUBLICITY?</vt:lpstr>
      <vt:lpstr>HOW IS PUBLICITY GENERATED, MANAGED, AND CONTROLLED?</vt:lpstr>
      <vt:lpstr>PUBLIC RELATIONS</vt:lpstr>
      <vt:lpstr>BENEFITS OF PUBLIC RELATIONS (PR)</vt:lpstr>
      <vt:lpstr>PUBLIC RELATIONS (PR)  COMMUNICATIONS TOOLS</vt:lpstr>
      <vt:lpstr>PRESS CONFERENCES</vt:lpstr>
      <vt:lpstr>PRESS RELEASES</vt:lpstr>
      <vt:lpstr>PRESS KIT</vt:lpstr>
      <vt:lpstr>PUBLIC SERVICE ANNOUNCEMENT (PSA)</vt:lpstr>
      <vt:lpstr>CRISIS MANAGEMENT</vt:lpstr>
      <vt:lpstr>PUBLICITY STUNTS</vt:lpstr>
      <vt:lpstr>PUBLICITY STUNT EXAMPLES</vt:lpstr>
      <vt:lpstr>PUBLICITY STUNT EXAMPLES</vt:lpstr>
      <vt:lpstr>KEY TERMS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PUBLICITY</dc:title>
  <cp:lastModifiedBy>Chris Lindauer</cp:lastModifiedBy>
  <cp:revision>1</cp:revision>
  <dcterms:modified xsi:type="dcterms:W3CDTF">2022-09-28T04:18:13Z</dcterms:modified>
</cp:coreProperties>
</file>