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Montserrat"/>
      <p:regular r:id="rId17"/>
      <p:bold r:id="rId18"/>
      <p:italic r:id="rId19"/>
      <p:boldItalic r:id="rId20"/>
    </p:embeddedFont>
    <p:embeddedFont>
      <p:font typeface="Montserrat Medium"/>
      <p:regular r:id="rId21"/>
      <p:bold r:id="rId22"/>
      <p:italic r:id="rId23"/>
      <p:boldItalic r:id="rId24"/>
    </p:embeddedFont>
    <p:embeddedFont>
      <p:font typeface="Montserrat ExtraBold"/>
      <p:bold r:id="rId25"/>
      <p:boldItalic r:id="rId26"/>
    </p:embeddedFont>
    <p:embeddedFont>
      <p:font typeface="Oswald"/>
      <p:regular r:id="rId27"/>
      <p:bold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22" Type="http://schemas.openxmlformats.org/officeDocument/2006/relationships/font" Target="fonts/MontserratMedium-bold.fntdata"/><Relationship Id="rId21" Type="http://schemas.openxmlformats.org/officeDocument/2006/relationships/font" Target="fonts/MontserratMedium-regular.fntdata"/><Relationship Id="rId24" Type="http://schemas.openxmlformats.org/officeDocument/2006/relationships/font" Target="fonts/MontserratMedium-boldItalic.fntdata"/><Relationship Id="rId23" Type="http://schemas.openxmlformats.org/officeDocument/2006/relationships/font" Target="fonts/MontserratMedium-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ExtraBold-boldItalic.fntdata"/><Relationship Id="rId25" Type="http://schemas.openxmlformats.org/officeDocument/2006/relationships/font" Target="fonts/MontserratExtraBold-bold.fntdata"/><Relationship Id="rId28" Type="http://schemas.openxmlformats.org/officeDocument/2006/relationships/font" Target="fonts/Oswald-bold.fntdata"/><Relationship Id="rId27" Type="http://schemas.openxmlformats.org/officeDocument/2006/relationships/font" Target="fonts/Oswald-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regular.fntdata"/><Relationship Id="rId16" Type="http://schemas.openxmlformats.org/officeDocument/2006/relationships/slide" Target="slides/slide12.xml"/><Relationship Id="rId19" Type="http://schemas.openxmlformats.org/officeDocument/2006/relationships/font" Target="fonts/Montserrat-italic.fntdata"/><Relationship Id="rId18" Type="http://schemas.openxmlformats.org/officeDocument/2006/relationships/font" Target="fonts/Montserra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15ba16ec045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15ba16ec045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1450f2058e9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6" name="Google Shape;256;g1450f2058e9_0_10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1450f2058e9_0_1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5" name="Google Shape;265;g1450f2058e9_0_1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15741f7e6eb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15741f7e6eb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5b32b84d7a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15b32b84d7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15b32b84d7a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15b32b84d7a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578f05fea3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578f05fea3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15ba16ec045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15ba16ec045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15b32b84d7a_0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15b32b84d7a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5ba16ec045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5ba16ec045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15ba16ec045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15ba16ec045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2">
    <p:spTree>
      <p:nvGrpSpPr>
        <p:cNvPr id="154" name="Shape 154"/>
        <p:cNvGrpSpPr/>
        <p:nvPr/>
      </p:nvGrpSpPr>
      <p:grpSpPr>
        <a:xfrm>
          <a:off x="0" y="0"/>
          <a:ext cx="0" cy="0"/>
          <a:chOff x="0" y="0"/>
          <a:chExt cx="0" cy="0"/>
        </a:xfrm>
      </p:grpSpPr>
      <p:sp>
        <p:nvSpPr>
          <p:cNvPr id="155" name="Google Shape;155;p36"/>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lt2"/>
              </a:buClr>
              <a:buSzPts val="1600"/>
              <a:buNone/>
              <a:defRPr sz="1600">
                <a:solidFill>
                  <a:schemeClr val="lt2"/>
                </a:solidFill>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56" name="Google Shape;156;p36"/>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Clr>
                <a:schemeClr val="lt1"/>
              </a:buClr>
              <a:buSzPts val="1400"/>
              <a:buChar char="●"/>
              <a:defRPr sz="1400">
                <a:solidFill>
                  <a:schemeClr val="lt1"/>
                </a:solidFill>
              </a:defRPr>
            </a:lvl1pPr>
            <a:lvl2pPr indent="-317500" lvl="1" marL="914400" rtl="0" algn="l">
              <a:lnSpc>
                <a:spcPct val="100000"/>
              </a:lnSpc>
              <a:spcBef>
                <a:spcPts val="1600"/>
              </a:spcBef>
              <a:spcAft>
                <a:spcPts val="0"/>
              </a:spcAft>
              <a:buClr>
                <a:schemeClr val="lt1"/>
              </a:buClr>
              <a:buSzPts val="1400"/>
              <a:buChar char="○"/>
              <a:defRPr>
                <a:solidFill>
                  <a:schemeClr val="lt1"/>
                </a:solidFill>
              </a:defRPr>
            </a:lvl2pPr>
            <a:lvl3pPr indent="-317500" lvl="2" marL="1371600" rtl="0" algn="l">
              <a:lnSpc>
                <a:spcPct val="100000"/>
              </a:lnSpc>
              <a:spcBef>
                <a:spcPts val="1600"/>
              </a:spcBef>
              <a:spcAft>
                <a:spcPts val="0"/>
              </a:spcAft>
              <a:buClr>
                <a:schemeClr val="lt1"/>
              </a:buClr>
              <a:buSzPts val="1400"/>
              <a:buChar char="■"/>
              <a:defRPr>
                <a:solidFill>
                  <a:schemeClr val="lt1"/>
                </a:solidFill>
              </a:defRPr>
            </a:lvl3pPr>
            <a:lvl4pPr indent="-317500" lvl="3" marL="1828800" rtl="0" algn="l">
              <a:lnSpc>
                <a:spcPct val="100000"/>
              </a:lnSpc>
              <a:spcBef>
                <a:spcPts val="1600"/>
              </a:spcBef>
              <a:spcAft>
                <a:spcPts val="0"/>
              </a:spcAft>
              <a:buClr>
                <a:schemeClr val="lt1"/>
              </a:buClr>
              <a:buSzPts val="1400"/>
              <a:buChar char="●"/>
              <a:defRPr>
                <a:solidFill>
                  <a:schemeClr val="lt1"/>
                </a:solidFill>
              </a:defRPr>
            </a:lvl4pPr>
            <a:lvl5pPr indent="-317500" lvl="4" marL="2286000" rtl="0" algn="l">
              <a:lnSpc>
                <a:spcPct val="100000"/>
              </a:lnSpc>
              <a:spcBef>
                <a:spcPts val="1600"/>
              </a:spcBef>
              <a:spcAft>
                <a:spcPts val="0"/>
              </a:spcAft>
              <a:buClr>
                <a:schemeClr val="lt1"/>
              </a:buClr>
              <a:buSzPts val="1400"/>
              <a:buChar char="○"/>
              <a:defRPr>
                <a:solidFill>
                  <a:schemeClr val="lt1"/>
                </a:solidFill>
              </a:defRPr>
            </a:lvl5pPr>
            <a:lvl6pPr indent="-317500" lvl="5" marL="2743200" rtl="0" algn="l">
              <a:lnSpc>
                <a:spcPct val="100000"/>
              </a:lnSpc>
              <a:spcBef>
                <a:spcPts val="1600"/>
              </a:spcBef>
              <a:spcAft>
                <a:spcPts val="0"/>
              </a:spcAft>
              <a:buClr>
                <a:schemeClr val="lt1"/>
              </a:buClr>
              <a:buSzPts val="1400"/>
              <a:buChar char="■"/>
              <a:defRPr>
                <a:solidFill>
                  <a:schemeClr val="lt1"/>
                </a:solidFill>
              </a:defRPr>
            </a:lvl6pPr>
            <a:lvl7pPr indent="-317500" lvl="6" marL="3200400" rtl="0" algn="l">
              <a:lnSpc>
                <a:spcPct val="100000"/>
              </a:lnSpc>
              <a:spcBef>
                <a:spcPts val="1600"/>
              </a:spcBef>
              <a:spcAft>
                <a:spcPts val="0"/>
              </a:spcAft>
              <a:buClr>
                <a:schemeClr val="lt1"/>
              </a:buClr>
              <a:buSzPts val="1400"/>
              <a:buChar char="●"/>
              <a:defRPr>
                <a:solidFill>
                  <a:schemeClr val="lt1"/>
                </a:solidFill>
              </a:defRPr>
            </a:lvl7pPr>
            <a:lvl8pPr indent="-317500" lvl="7" marL="3657600" rtl="0" algn="l">
              <a:lnSpc>
                <a:spcPct val="100000"/>
              </a:lnSpc>
              <a:spcBef>
                <a:spcPts val="1600"/>
              </a:spcBef>
              <a:spcAft>
                <a:spcPts val="0"/>
              </a:spcAft>
              <a:buClr>
                <a:schemeClr val="lt1"/>
              </a:buClr>
              <a:buSzPts val="1400"/>
              <a:buChar char="○"/>
              <a:defRPr>
                <a:solidFill>
                  <a:schemeClr val="lt1"/>
                </a:solidFill>
              </a:defRPr>
            </a:lvl8pPr>
            <a:lvl9pPr indent="-317500" lvl="8" marL="4114800" rtl="0" algn="l">
              <a:lnSpc>
                <a:spcPct val="100000"/>
              </a:lnSpc>
              <a:spcBef>
                <a:spcPts val="1600"/>
              </a:spcBef>
              <a:spcAft>
                <a:spcPts val="1600"/>
              </a:spcAft>
              <a:buClr>
                <a:schemeClr val="lt1"/>
              </a:buClr>
              <a:buSzPts val="1400"/>
              <a:buChar char="■"/>
              <a:defRPr>
                <a:solidFill>
                  <a:schemeClr val="lt1"/>
                </a:solidFill>
              </a:defRPr>
            </a:lvl9pPr>
          </a:lstStyle>
          <a:p/>
        </p:txBody>
      </p:sp>
      <p:sp>
        <p:nvSpPr>
          <p:cNvPr id="157" name="Google Shape;157;p36"/>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accent1"/>
              </a:buClr>
              <a:buSzPts val="2400"/>
              <a:buNone/>
              <a:defRPr sz="2400">
                <a:solidFill>
                  <a:schemeClr val="accent1"/>
                </a:solidFill>
              </a:defRPr>
            </a:lvl1pPr>
            <a:lvl2pPr lvl="1" rtl="0" algn="l">
              <a:lnSpc>
                <a:spcPct val="100000"/>
              </a:lnSpc>
              <a:spcBef>
                <a:spcPts val="0"/>
              </a:spcBef>
              <a:spcAft>
                <a:spcPts val="0"/>
              </a:spcAft>
              <a:buClr>
                <a:schemeClr val="lt1"/>
              </a:buClr>
              <a:buSzPts val="2800"/>
              <a:buNone/>
              <a:defRPr>
                <a:solidFill>
                  <a:schemeClr val="lt1"/>
                </a:solidFill>
              </a:defRPr>
            </a:lvl2pPr>
            <a:lvl3pPr lvl="2" rtl="0" algn="l">
              <a:lnSpc>
                <a:spcPct val="100000"/>
              </a:lnSpc>
              <a:spcBef>
                <a:spcPts val="0"/>
              </a:spcBef>
              <a:spcAft>
                <a:spcPts val="0"/>
              </a:spcAft>
              <a:buClr>
                <a:schemeClr val="lt1"/>
              </a:buClr>
              <a:buSzPts val="2800"/>
              <a:buNone/>
              <a:defRPr>
                <a:solidFill>
                  <a:schemeClr val="lt1"/>
                </a:solidFill>
              </a:defRPr>
            </a:lvl3pPr>
            <a:lvl4pPr lvl="3" rtl="0" algn="l">
              <a:lnSpc>
                <a:spcPct val="100000"/>
              </a:lnSpc>
              <a:spcBef>
                <a:spcPts val="0"/>
              </a:spcBef>
              <a:spcAft>
                <a:spcPts val="0"/>
              </a:spcAft>
              <a:buClr>
                <a:schemeClr val="lt1"/>
              </a:buClr>
              <a:buSzPts val="2800"/>
              <a:buNone/>
              <a:defRPr>
                <a:solidFill>
                  <a:schemeClr val="lt1"/>
                </a:solidFill>
              </a:defRPr>
            </a:lvl4pPr>
            <a:lvl5pPr lvl="4" rtl="0" algn="l">
              <a:lnSpc>
                <a:spcPct val="100000"/>
              </a:lnSpc>
              <a:spcBef>
                <a:spcPts val="0"/>
              </a:spcBef>
              <a:spcAft>
                <a:spcPts val="0"/>
              </a:spcAft>
              <a:buClr>
                <a:schemeClr val="lt1"/>
              </a:buClr>
              <a:buSzPts val="2800"/>
              <a:buNone/>
              <a:defRPr>
                <a:solidFill>
                  <a:schemeClr val="lt1"/>
                </a:solidFill>
              </a:defRPr>
            </a:lvl5pPr>
            <a:lvl6pPr lvl="5" rtl="0" algn="l">
              <a:lnSpc>
                <a:spcPct val="100000"/>
              </a:lnSpc>
              <a:spcBef>
                <a:spcPts val="0"/>
              </a:spcBef>
              <a:spcAft>
                <a:spcPts val="0"/>
              </a:spcAft>
              <a:buClr>
                <a:schemeClr val="lt1"/>
              </a:buClr>
              <a:buSzPts val="2800"/>
              <a:buNone/>
              <a:defRPr>
                <a:solidFill>
                  <a:schemeClr val="lt1"/>
                </a:solidFill>
              </a:defRPr>
            </a:lvl6pPr>
            <a:lvl7pPr lvl="6" rtl="0" algn="l">
              <a:lnSpc>
                <a:spcPct val="100000"/>
              </a:lnSpc>
              <a:spcBef>
                <a:spcPts val="0"/>
              </a:spcBef>
              <a:spcAft>
                <a:spcPts val="0"/>
              </a:spcAft>
              <a:buClr>
                <a:schemeClr val="lt1"/>
              </a:buClr>
              <a:buSzPts val="2800"/>
              <a:buNone/>
              <a:defRPr>
                <a:solidFill>
                  <a:schemeClr val="lt1"/>
                </a:solidFill>
              </a:defRPr>
            </a:lvl7pPr>
            <a:lvl8pPr lvl="7" rtl="0" algn="l">
              <a:lnSpc>
                <a:spcPct val="100000"/>
              </a:lnSpc>
              <a:spcBef>
                <a:spcPts val="0"/>
              </a:spcBef>
              <a:spcAft>
                <a:spcPts val="0"/>
              </a:spcAft>
              <a:buClr>
                <a:schemeClr val="lt1"/>
              </a:buClr>
              <a:buSzPts val="2800"/>
              <a:buNone/>
              <a:defRPr>
                <a:solidFill>
                  <a:schemeClr val="lt1"/>
                </a:solidFill>
              </a:defRPr>
            </a:lvl8pPr>
            <a:lvl9pPr lvl="8" rtl="0"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7.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theme" Target="../theme/theme2.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1.jp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7"/>
          <p:cNvSpPr txBox="1"/>
          <p:nvPr>
            <p:ph type="ctrTitle"/>
          </p:nvPr>
        </p:nvSpPr>
        <p:spPr>
          <a:xfrm>
            <a:off x="1805550" y="1979675"/>
            <a:ext cx="55329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SUSTAINABILITY</a:t>
            </a:r>
            <a:endParaRPr>
              <a:latin typeface="Arial"/>
              <a:ea typeface="Arial"/>
              <a:cs typeface="Arial"/>
              <a:sym typeface="Arial"/>
            </a:endParaRPr>
          </a:p>
        </p:txBody>
      </p:sp>
      <p:sp>
        <p:nvSpPr>
          <p:cNvPr id="163" name="Google Shape;163;p37"/>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7 LESSON 3</a:t>
            </a:r>
            <a:endParaRPr b="0" sz="2200">
              <a:latin typeface="Arial"/>
              <a:ea typeface="Arial"/>
              <a:cs typeface="Arial"/>
              <a:sym typeface="Arial"/>
            </a:endParaRPr>
          </a:p>
        </p:txBody>
      </p:sp>
      <p:cxnSp>
        <p:nvCxnSpPr>
          <p:cNvPr id="164" name="Google Shape;164;p37"/>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5" name="Google Shape;165;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7"/>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6"/>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GREENWASHING</a:t>
            </a:r>
            <a:endParaRPr b="1">
              <a:latin typeface="Arial"/>
              <a:ea typeface="Arial"/>
              <a:cs typeface="Arial"/>
              <a:sym typeface="Arial"/>
            </a:endParaRPr>
          </a:p>
        </p:txBody>
      </p:sp>
      <p:cxnSp>
        <p:nvCxnSpPr>
          <p:cNvPr id="250" name="Google Shape;250;p46"/>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1" name="Google Shape;251;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2" name="Google Shape;252;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53" name="Google Shape;253;p46"/>
          <p:cNvSpPr txBox="1"/>
          <p:nvPr>
            <p:ph idx="4294967295" type="body"/>
          </p:nvPr>
        </p:nvSpPr>
        <p:spPr>
          <a:xfrm>
            <a:off x="938500" y="1050577"/>
            <a:ext cx="7581000" cy="346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chemeClr val="lt1"/>
                </a:solidFill>
                <a:latin typeface="Arial"/>
                <a:ea typeface="Arial"/>
                <a:cs typeface="Arial"/>
                <a:sym typeface="Arial"/>
              </a:rPr>
              <a:t>In marketing, certain marketing buzzwords are used for greenwashing efforts:</a:t>
            </a:r>
            <a:endParaRPr b="1" sz="1400">
              <a:solidFill>
                <a:schemeClr val="lt1"/>
              </a:solidFill>
              <a:latin typeface="Arial"/>
              <a:ea typeface="Arial"/>
              <a:cs typeface="Arial"/>
              <a:sym typeface="Arial"/>
            </a:endParaRPr>
          </a:p>
          <a:p>
            <a:pPr indent="-317500" lvl="0" marL="457200" rtl="0" algn="l">
              <a:spcBef>
                <a:spcPts val="1000"/>
              </a:spcBef>
              <a:spcAft>
                <a:spcPts val="0"/>
              </a:spcAft>
              <a:buClr>
                <a:schemeClr val="lt1"/>
              </a:buClr>
              <a:buSzPts val="1400"/>
              <a:buFont typeface="Arial"/>
              <a:buChar char="●"/>
            </a:pPr>
            <a:r>
              <a:rPr lang="en" sz="1400">
                <a:solidFill>
                  <a:schemeClr val="lt1"/>
                </a:solidFill>
                <a:latin typeface="Arial"/>
                <a:ea typeface="Arial"/>
                <a:cs typeface="Arial"/>
                <a:sym typeface="Arial"/>
              </a:rPr>
              <a:t>“Green”</a:t>
            </a:r>
            <a:endParaRPr sz="1400">
              <a:solidFill>
                <a:schemeClr val="lt1"/>
              </a:solidFill>
              <a:latin typeface="Arial"/>
              <a:ea typeface="Arial"/>
              <a:cs typeface="Arial"/>
              <a:sym typeface="Arial"/>
            </a:endParaRPr>
          </a:p>
          <a:p>
            <a:pPr indent="-317500" lvl="0" marL="457200" rtl="0" algn="l">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“All natural”</a:t>
            </a:r>
            <a:endParaRPr sz="1400">
              <a:solidFill>
                <a:schemeClr val="lt1"/>
              </a:solidFill>
              <a:latin typeface="Arial"/>
              <a:ea typeface="Arial"/>
              <a:cs typeface="Arial"/>
              <a:sym typeface="Arial"/>
            </a:endParaRPr>
          </a:p>
          <a:p>
            <a:pPr indent="-317500" lvl="0" marL="457200" rtl="0" algn="l">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“Chemical free”</a:t>
            </a:r>
            <a:endParaRPr sz="1400">
              <a:solidFill>
                <a:schemeClr val="lt1"/>
              </a:solidFill>
              <a:latin typeface="Arial"/>
              <a:ea typeface="Arial"/>
              <a:cs typeface="Arial"/>
              <a:sym typeface="Arial"/>
            </a:endParaRPr>
          </a:p>
          <a:p>
            <a:pPr indent="-317500" lvl="0" marL="457200" rtl="0" algn="l">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“Pure” or “raw” ingredients</a:t>
            </a:r>
            <a:endParaRPr sz="1400">
              <a:solidFill>
                <a:schemeClr val="lt1"/>
              </a:solidFill>
              <a:latin typeface="Arial"/>
              <a:ea typeface="Arial"/>
              <a:cs typeface="Arial"/>
              <a:sym typeface="Arial"/>
            </a:endParaRPr>
          </a:p>
          <a:p>
            <a:pPr indent="-317500" lvl="0" marL="457200" rtl="0" algn="l">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“Antibiotic-free”</a:t>
            </a:r>
            <a:endParaRPr sz="1400">
              <a:solidFill>
                <a:schemeClr val="lt1"/>
              </a:solidFill>
              <a:latin typeface="Arial"/>
              <a:ea typeface="Arial"/>
              <a:cs typeface="Arial"/>
              <a:sym typeface="Arial"/>
            </a:endParaRPr>
          </a:p>
          <a:p>
            <a:pPr indent="-317500" lvl="0" marL="457200" rtl="0" algn="l">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“Organic” (without certification)</a:t>
            </a:r>
            <a:endParaRPr sz="1400">
              <a:solidFill>
                <a:schemeClr val="lt1"/>
              </a:solidFill>
              <a:latin typeface="Arial"/>
              <a:ea typeface="Arial"/>
              <a:cs typeface="Arial"/>
              <a:sym typeface="Arial"/>
            </a:endParaRPr>
          </a:p>
          <a:p>
            <a:pPr indent="-317500" lvl="0" marL="457200" rtl="0" algn="l">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“All natural”</a:t>
            </a:r>
            <a:endParaRPr sz="1400">
              <a:solidFill>
                <a:schemeClr val="lt1"/>
              </a:solidFill>
              <a:latin typeface="Arial"/>
              <a:ea typeface="Arial"/>
              <a:cs typeface="Arial"/>
              <a:sym typeface="Arial"/>
            </a:endParaRPr>
          </a:p>
          <a:p>
            <a:pPr indent="0" lvl="0" marL="0" rtl="0" algn="l">
              <a:spcBef>
                <a:spcPts val="1000"/>
              </a:spcBef>
              <a:spcAft>
                <a:spcPts val="0"/>
              </a:spcAft>
              <a:buNone/>
            </a:pPr>
            <a:r>
              <a:rPr lang="en" sz="1400">
                <a:solidFill>
                  <a:schemeClr val="lt1"/>
                </a:solidFill>
                <a:latin typeface="Arial"/>
                <a:ea typeface="Arial"/>
                <a:cs typeface="Arial"/>
                <a:sym typeface="Arial"/>
              </a:rPr>
              <a:t>Greenwashing is not only </a:t>
            </a:r>
            <a:r>
              <a:rPr lang="en" sz="1400">
                <a:solidFill>
                  <a:schemeClr val="lt1"/>
                </a:solidFill>
                <a:latin typeface="Arial"/>
                <a:ea typeface="Arial"/>
                <a:cs typeface="Arial"/>
                <a:sym typeface="Arial"/>
              </a:rPr>
              <a:t>unethical</a:t>
            </a:r>
            <a:r>
              <a:rPr lang="en" sz="1400">
                <a:solidFill>
                  <a:schemeClr val="lt1"/>
                </a:solidFill>
                <a:latin typeface="Arial"/>
                <a:ea typeface="Arial"/>
                <a:cs typeface="Arial"/>
                <a:sym typeface="Arial"/>
              </a:rPr>
              <a:t>, but it is also illegal in the United States.</a:t>
            </a:r>
            <a:endParaRPr sz="1400">
              <a:solidFill>
                <a:schemeClr val="lt1"/>
              </a:solidFill>
              <a:latin typeface="Arial"/>
              <a:ea typeface="Arial"/>
              <a:cs typeface="Arial"/>
              <a:sym typeface="Arial"/>
            </a:endParaRPr>
          </a:p>
          <a:p>
            <a:pPr indent="0" lvl="0" marL="0" rtl="0" algn="l">
              <a:spcBef>
                <a:spcPts val="1000"/>
              </a:spcBef>
              <a:spcAft>
                <a:spcPts val="0"/>
              </a:spcAft>
              <a:buNone/>
            </a:pPr>
            <a:r>
              <a:rPr lang="en" sz="1400">
                <a:solidFill>
                  <a:schemeClr val="lt1"/>
                </a:solidFill>
                <a:latin typeface="Arial"/>
                <a:ea typeface="Arial"/>
                <a:cs typeface="Arial"/>
                <a:sym typeface="Arial"/>
              </a:rPr>
              <a:t>The U.S. Federal Trade Commission (FTC) and the U.S. Environmental Protection Agency establishes a set of "Green Guides" to provide guidance for companies to abide by the FTC Act when communicating environmental claims. </a:t>
            </a:r>
            <a:endParaRPr sz="1400">
              <a:solidFill>
                <a:schemeClr val="lt1"/>
              </a:solidFill>
              <a:latin typeface="Arial"/>
              <a:ea typeface="Arial"/>
              <a:cs typeface="Arial"/>
              <a:sym typeface="Arial"/>
            </a:endParaRPr>
          </a:p>
          <a:p>
            <a:pPr indent="0" lvl="0" marL="0" rtl="0" algn="l">
              <a:spcBef>
                <a:spcPts val="1000"/>
              </a:spcBef>
              <a:spcAft>
                <a:spcPts val="0"/>
              </a:spcAft>
              <a:buNone/>
            </a:pPr>
            <a:r>
              <a:rPr lang="en" sz="1400">
                <a:solidFill>
                  <a:schemeClr val="lt1"/>
                </a:solidFill>
                <a:latin typeface="Arial"/>
                <a:ea typeface="Arial"/>
                <a:cs typeface="Arial"/>
                <a:sym typeface="Arial"/>
              </a:rPr>
              <a:t>Refusal to follow those guidelines could result in significant fines and a public relations crisis for those businesses and brands that engage in greenwashing practices. </a:t>
            </a:r>
            <a:endParaRPr sz="1400">
              <a:solidFill>
                <a:schemeClr val="lt1"/>
              </a:solidFill>
              <a:latin typeface="Arial"/>
              <a:ea typeface="Arial"/>
              <a:cs typeface="Arial"/>
              <a:sym typeface="Arial"/>
            </a:endParaRPr>
          </a:p>
          <a:p>
            <a:pPr indent="0" lvl="0" marL="0" rtl="0" algn="l">
              <a:spcBef>
                <a:spcPts val="1000"/>
              </a:spcBef>
              <a:spcAft>
                <a:spcPts val="0"/>
              </a:spcAft>
              <a:buNone/>
            </a:pPr>
            <a:r>
              <a:t/>
            </a:r>
            <a:endParaRPr sz="1400">
              <a:solidFill>
                <a:schemeClr val="lt1"/>
              </a:solidFill>
              <a:latin typeface="Arial"/>
              <a:ea typeface="Arial"/>
              <a:cs typeface="Arial"/>
              <a:sym typeface="Arial"/>
            </a:endParaRPr>
          </a:p>
          <a:p>
            <a:pPr indent="0" lvl="0" marL="0" rtl="0" algn="l">
              <a:spcBef>
                <a:spcPts val="1000"/>
              </a:spcBef>
              <a:spcAft>
                <a:spcPts val="0"/>
              </a:spcAft>
              <a:buNone/>
            </a:pPr>
            <a:r>
              <a:t/>
            </a:r>
            <a:endParaRPr sz="1400">
              <a:solidFill>
                <a:schemeClr val="lt1"/>
              </a:solidFill>
              <a:latin typeface="Arial"/>
              <a:ea typeface="Arial"/>
              <a:cs typeface="Arial"/>
              <a:sym typeface="Arial"/>
            </a:endParaRPr>
          </a:p>
          <a:p>
            <a:pPr indent="0" lvl="0" marL="0" rtl="0" algn="l">
              <a:spcBef>
                <a:spcPts val="1000"/>
              </a:spcBef>
              <a:spcAft>
                <a:spcPts val="1000"/>
              </a:spcAft>
              <a:buNone/>
            </a:pPr>
            <a:r>
              <a:t/>
            </a:r>
            <a:endParaRPr sz="14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47"/>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700">
                <a:latin typeface="Arial"/>
                <a:ea typeface="Arial"/>
                <a:cs typeface="Arial"/>
                <a:sym typeface="Arial"/>
              </a:rPr>
              <a:t>Greenwashing:  </a:t>
            </a:r>
            <a:r>
              <a:rPr lang="en" sz="1700">
                <a:latin typeface="Arial"/>
                <a:ea typeface="Arial"/>
                <a:cs typeface="Arial"/>
                <a:sym typeface="Arial"/>
              </a:rPr>
              <a:t>A company’s efforts to position its business or brand as environmentally friendly when those claims are partially or totally false. </a:t>
            </a:r>
            <a:endParaRPr sz="1700">
              <a:latin typeface="Arial"/>
              <a:ea typeface="Arial"/>
              <a:cs typeface="Arial"/>
              <a:sym typeface="Arial"/>
            </a:endParaRPr>
          </a:p>
          <a:p>
            <a:pPr indent="0" lvl="0" marL="0" rtl="0" algn="l">
              <a:lnSpc>
                <a:spcPct val="115000"/>
              </a:lnSpc>
              <a:spcBef>
                <a:spcPts val="0"/>
              </a:spcBef>
              <a:spcAft>
                <a:spcPts val="0"/>
              </a:spcAft>
              <a:buNone/>
            </a:pPr>
            <a:r>
              <a:t/>
            </a:r>
            <a:endParaRPr b="1" sz="1700">
              <a:latin typeface="Arial"/>
              <a:ea typeface="Arial"/>
              <a:cs typeface="Arial"/>
              <a:sym typeface="Arial"/>
            </a:endParaRPr>
          </a:p>
          <a:p>
            <a:pPr indent="0" lvl="0" marL="0" rtl="0" algn="l">
              <a:lnSpc>
                <a:spcPct val="115000"/>
              </a:lnSpc>
              <a:spcBef>
                <a:spcPts val="0"/>
              </a:spcBef>
              <a:spcAft>
                <a:spcPts val="0"/>
              </a:spcAft>
              <a:buNone/>
            </a:pPr>
            <a:r>
              <a:rPr b="1" lang="en" sz="1700">
                <a:latin typeface="Arial"/>
                <a:ea typeface="Arial"/>
                <a:cs typeface="Arial"/>
                <a:sym typeface="Arial"/>
              </a:rPr>
              <a:t>Sustainability:  </a:t>
            </a:r>
            <a:r>
              <a:rPr lang="en" sz="1700">
                <a:latin typeface="Arial"/>
                <a:ea typeface="Arial"/>
                <a:cs typeface="Arial"/>
                <a:sym typeface="Arial"/>
              </a:rPr>
              <a:t>An approach to business where a company conducts its business in a way that minimizes any adverse impact on the environment or on society as a whole.</a:t>
            </a:r>
            <a:endParaRPr sz="1700">
              <a:latin typeface="Arial"/>
              <a:ea typeface="Arial"/>
              <a:cs typeface="Arial"/>
              <a:sym typeface="Arial"/>
            </a:endParaRPr>
          </a:p>
          <a:p>
            <a:pPr indent="0" lvl="0" marL="0" rtl="0" algn="l">
              <a:lnSpc>
                <a:spcPct val="115000"/>
              </a:lnSpc>
              <a:spcBef>
                <a:spcPts val="0"/>
              </a:spcBef>
              <a:spcAft>
                <a:spcPts val="0"/>
              </a:spcAft>
              <a:buNone/>
            </a:pPr>
            <a:r>
              <a:t/>
            </a:r>
            <a:endParaRPr sz="1700">
              <a:latin typeface="Arial"/>
              <a:ea typeface="Arial"/>
              <a:cs typeface="Arial"/>
              <a:sym typeface="Arial"/>
            </a:endParaRPr>
          </a:p>
          <a:p>
            <a:pPr indent="0" lvl="0" marL="0" rtl="0" algn="l">
              <a:lnSpc>
                <a:spcPct val="115000"/>
              </a:lnSpc>
              <a:spcBef>
                <a:spcPts val="0"/>
              </a:spcBef>
              <a:spcAft>
                <a:spcPts val="0"/>
              </a:spcAft>
              <a:buNone/>
            </a:pPr>
            <a:r>
              <a:rPr b="1" lang="en" sz="1700">
                <a:latin typeface="Arial"/>
                <a:ea typeface="Arial"/>
                <a:cs typeface="Arial"/>
                <a:sym typeface="Arial"/>
              </a:rPr>
              <a:t>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sz="1700">
              <a:latin typeface="Arial"/>
              <a:ea typeface="Arial"/>
              <a:cs typeface="Arial"/>
              <a:sym typeface="Arial"/>
            </a:endParaRPr>
          </a:p>
          <a:p>
            <a:pPr indent="0" lvl="0" marL="0" rtl="0" algn="l">
              <a:lnSpc>
                <a:spcPct val="100000"/>
              </a:lnSpc>
              <a:spcBef>
                <a:spcPts val="1500"/>
              </a:spcBef>
              <a:spcAft>
                <a:spcPts val="0"/>
              </a:spcAft>
              <a:buNone/>
            </a:pPr>
            <a:r>
              <a:t/>
            </a:r>
            <a:endParaRPr b="1" sz="1700">
              <a:latin typeface="Arial"/>
              <a:ea typeface="Arial"/>
              <a:cs typeface="Arial"/>
              <a:sym typeface="Arial"/>
            </a:endParaRPr>
          </a:p>
          <a:p>
            <a:pPr indent="0" lvl="0" marL="0" rtl="0" algn="l">
              <a:lnSpc>
                <a:spcPct val="100000"/>
              </a:lnSpc>
              <a:spcBef>
                <a:spcPts val="1500"/>
              </a:spcBef>
              <a:spcAft>
                <a:spcPts val="0"/>
              </a:spcAft>
              <a:buNone/>
            </a:pPr>
            <a:r>
              <a:t/>
            </a:r>
            <a:endParaRPr sz="1700">
              <a:latin typeface="Arial"/>
              <a:ea typeface="Arial"/>
              <a:cs typeface="Arial"/>
              <a:sym typeface="Arial"/>
            </a:endParaRPr>
          </a:p>
          <a:p>
            <a:pPr indent="0" lvl="0" marL="0" rtl="0" algn="l">
              <a:lnSpc>
                <a:spcPct val="100000"/>
              </a:lnSpc>
              <a:spcBef>
                <a:spcPts val="1500"/>
              </a:spcBef>
              <a:spcAft>
                <a:spcPts val="0"/>
              </a:spcAft>
              <a:buNone/>
            </a:pPr>
            <a:r>
              <a:t/>
            </a:r>
            <a:endParaRPr b="1" sz="1700">
              <a:latin typeface="Arial"/>
              <a:ea typeface="Arial"/>
              <a:cs typeface="Arial"/>
              <a:sym typeface="Arial"/>
            </a:endParaRPr>
          </a:p>
          <a:p>
            <a:pPr indent="0" lvl="0" marL="0" rtl="0" algn="l">
              <a:lnSpc>
                <a:spcPct val="100000"/>
              </a:lnSpc>
              <a:spcBef>
                <a:spcPts val="1500"/>
              </a:spcBef>
              <a:spcAft>
                <a:spcPts val="0"/>
              </a:spcAft>
              <a:buNone/>
            </a:pPr>
            <a:r>
              <a:t/>
            </a:r>
            <a:endParaRPr b="1" sz="1700">
              <a:latin typeface="Arial"/>
              <a:ea typeface="Arial"/>
              <a:cs typeface="Arial"/>
              <a:sym typeface="Arial"/>
            </a:endParaRPr>
          </a:p>
          <a:p>
            <a:pPr indent="0" lvl="0" marL="0" rtl="0" algn="l">
              <a:lnSpc>
                <a:spcPct val="100000"/>
              </a:lnSpc>
              <a:spcBef>
                <a:spcPts val="1500"/>
              </a:spcBef>
              <a:spcAft>
                <a:spcPts val="0"/>
              </a:spcAft>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1500"/>
              </a:spcAft>
              <a:buSzPts val="1400"/>
              <a:buNone/>
            </a:pPr>
            <a:r>
              <a:t/>
            </a:r>
            <a:endParaRPr sz="1700">
              <a:latin typeface="Arial"/>
              <a:ea typeface="Arial"/>
              <a:cs typeface="Arial"/>
              <a:sym typeface="Arial"/>
            </a:endParaRPr>
          </a:p>
        </p:txBody>
      </p:sp>
      <p:sp>
        <p:nvSpPr>
          <p:cNvPr id="259" name="Google Shape;259;p47"/>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260" name="Google Shape;260;p47"/>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261" name="Google Shape;261;p4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2" name="Google Shape;262;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4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8" name="Google Shape;268;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id="269" name="Google Shape;269;p48"/>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8"/>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WHAT IS SUSTAINABILITY?</a:t>
            </a:r>
            <a:endParaRPr b="1">
              <a:latin typeface="Arial"/>
              <a:ea typeface="Arial"/>
              <a:cs typeface="Arial"/>
              <a:sym typeface="Arial"/>
            </a:endParaRPr>
          </a:p>
        </p:txBody>
      </p:sp>
      <p:cxnSp>
        <p:nvCxnSpPr>
          <p:cNvPr id="172" name="Google Shape;172;p38"/>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3" name="Google Shape;173;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4" name="Google Shape;174;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75" name="Google Shape;175;p38"/>
          <p:cNvSpPr txBox="1"/>
          <p:nvPr>
            <p:ph idx="4294967295" type="body"/>
          </p:nvPr>
        </p:nvSpPr>
        <p:spPr>
          <a:xfrm>
            <a:off x="938500" y="1031450"/>
            <a:ext cx="43644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900">
                <a:latin typeface="Arial"/>
                <a:ea typeface="Arial"/>
                <a:cs typeface="Arial"/>
                <a:sym typeface="Arial"/>
              </a:rPr>
              <a:t>Sustainability</a:t>
            </a:r>
            <a:r>
              <a:rPr lang="en" sz="1900">
                <a:solidFill>
                  <a:schemeClr val="lt1"/>
                </a:solidFill>
                <a:latin typeface="Arial"/>
                <a:ea typeface="Arial"/>
                <a:cs typeface="Arial"/>
                <a:sym typeface="Arial"/>
              </a:rPr>
              <a:t>:  An approach to business where a company conducts its business in a way that minimizes any adverse impact on the environment or on society as a whole.  </a:t>
            </a:r>
            <a:endParaRPr sz="1900">
              <a:solidFill>
                <a:schemeClr val="lt1"/>
              </a:solidFill>
              <a:latin typeface="Arial"/>
              <a:ea typeface="Arial"/>
              <a:cs typeface="Arial"/>
              <a:sym typeface="Arial"/>
            </a:endParaRPr>
          </a:p>
          <a:p>
            <a:pPr indent="0" lvl="0" marL="0" rtl="0" algn="l">
              <a:spcBef>
                <a:spcPts val="1000"/>
              </a:spcBef>
              <a:spcAft>
                <a:spcPts val="1000"/>
              </a:spcAft>
              <a:buNone/>
            </a:pPr>
            <a:r>
              <a:rPr lang="en" sz="1900">
                <a:solidFill>
                  <a:schemeClr val="lt1"/>
                </a:solidFill>
                <a:latin typeface="Arial"/>
                <a:ea typeface="Arial"/>
                <a:cs typeface="Arial"/>
                <a:sym typeface="Arial"/>
              </a:rPr>
              <a:t>When you hear terms like “reducing the carbon footprint” or a business “going green”, the implication is that they are focusing on sustainability.</a:t>
            </a:r>
            <a:endParaRPr sz="1900">
              <a:solidFill>
                <a:schemeClr val="lt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9"/>
          <p:cNvSpPr txBox="1"/>
          <p:nvPr>
            <p:ph type="title"/>
          </p:nvPr>
        </p:nvSpPr>
        <p:spPr>
          <a:xfrm>
            <a:off x="4996750" y="309406"/>
            <a:ext cx="3159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4000">
                <a:latin typeface="Arial"/>
                <a:ea typeface="Arial"/>
                <a:cs typeface="Arial"/>
                <a:sym typeface="Arial"/>
              </a:rPr>
              <a:t>92%</a:t>
            </a:r>
            <a:endParaRPr b="1" sz="4000">
              <a:latin typeface="Arial"/>
              <a:ea typeface="Arial"/>
              <a:cs typeface="Arial"/>
              <a:sym typeface="Arial"/>
            </a:endParaRPr>
          </a:p>
        </p:txBody>
      </p:sp>
      <p:sp>
        <p:nvSpPr>
          <p:cNvPr id="181" name="Google Shape;181;p39"/>
          <p:cNvSpPr txBox="1"/>
          <p:nvPr>
            <p:ph idx="1" type="subTitle"/>
          </p:nvPr>
        </p:nvSpPr>
        <p:spPr>
          <a:xfrm>
            <a:off x="978200" y="2638238"/>
            <a:ext cx="3330900" cy="417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latin typeface="Arial"/>
              <a:ea typeface="Arial"/>
              <a:cs typeface="Arial"/>
              <a:sym typeface="Arial"/>
            </a:endParaRPr>
          </a:p>
          <a:p>
            <a:pPr indent="0" lvl="0" marL="0" rtl="0" algn="l">
              <a:lnSpc>
                <a:spcPct val="115000"/>
              </a:lnSpc>
              <a:spcBef>
                <a:spcPts val="0"/>
              </a:spcBef>
              <a:spcAft>
                <a:spcPts val="0"/>
              </a:spcAft>
              <a:buNone/>
            </a:pPr>
            <a:r>
              <a:t/>
            </a:r>
            <a:endParaRPr>
              <a:latin typeface="Arial"/>
              <a:ea typeface="Arial"/>
              <a:cs typeface="Arial"/>
              <a:sym typeface="Arial"/>
            </a:endParaRPr>
          </a:p>
          <a:p>
            <a:pPr indent="0" lvl="0" marL="0" rtl="0" algn="l">
              <a:lnSpc>
                <a:spcPct val="115000"/>
              </a:lnSpc>
              <a:spcBef>
                <a:spcPts val="0"/>
              </a:spcBef>
              <a:spcAft>
                <a:spcPts val="0"/>
              </a:spcAft>
              <a:buNone/>
            </a:pPr>
            <a:r>
              <a:t/>
            </a:r>
            <a:endParaRPr>
              <a:latin typeface="Arial"/>
              <a:ea typeface="Arial"/>
              <a:cs typeface="Arial"/>
              <a:sym typeface="Arial"/>
            </a:endParaRPr>
          </a:p>
        </p:txBody>
      </p:sp>
      <p:sp>
        <p:nvSpPr>
          <p:cNvPr id="182" name="Google Shape;182;p39"/>
          <p:cNvSpPr txBox="1"/>
          <p:nvPr>
            <p:ph idx="2" type="title"/>
          </p:nvPr>
        </p:nvSpPr>
        <p:spPr>
          <a:xfrm>
            <a:off x="4996800" y="1795406"/>
            <a:ext cx="3159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4200">
                <a:latin typeface="Arial"/>
                <a:ea typeface="Arial"/>
                <a:cs typeface="Arial"/>
                <a:sym typeface="Arial"/>
              </a:rPr>
              <a:t>88%</a:t>
            </a:r>
            <a:endParaRPr b="1" sz="4200">
              <a:latin typeface="Arial"/>
              <a:ea typeface="Arial"/>
              <a:cs typeface="Arial"/>
              <a:sym typeface="Arial"/>
            </a:endParaRPr>
          </a:p>
        </p:txBody>
      </p:sp>
      <p:sp>
        <p:nvSpPr>
          <p:cNvPr id="183" name="Google Shape;183;p39"/>
          <p:cNvSpPr txBox="1"/>
          <p:nvPr>
            <p:ph idx="3" type="subTitle"/>
          </p:nvPr>
        </p:nvSpPr>
        <p:spPr>
          <a:xfrm>
            <a:off x="4596451" y="2363100"/>
            <a:ext cx="3960000" cy="4173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300">
                <a:solidFill>
                  <a:schemeClr val="lt2"/>
                </a:solidFill>
                <a:latin typeface="Arial"/>
                <a:ea typeface="Arial"/>
                <a:cs typeface="Arial"/>
                <a:sym typeface="Arial"/>
              </a:rPr>
              <a:t>88% of consumers will be more loyal to a company that supports social or environmental issues. </a:t>
            </a:r>
            <a:endParaRPr sz="1300">
              <a:latin typeface="Arial"/>
              <a:ea typeface="Arial"/>
              <a:cs typeface="Arial"/>
              <a:sym typeface="Arial"/>
            </a:endParaRPr>
          </a:p>
        </p:txBody>
      </p:sp>
      <p:sp>
        <p:nvSpPr>
          <p:cNvPr id="184" name="Google Shape;184;p39"/>
          <p:cNvSpPr txBox="1"/>
          <p:nvPr>
            <p:ph idx="4" type="title"/>
          </p:nvPr>
        </p:nvSpPr>
        <p:spPr>
          <a:xfrm>
            <a:off x="4996800" y="3172781"/>
            <a:ext cx="3159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87%</a:t>
            </a:r>
            <a:endParaRPr b="1">
              <a:latin typeface="Arial"/>
              <a:ea typeface="Arial"/>
              <a:cs typeface="Arial"/>
              <a:sym typeface="Arial"/>
            </a:endParaRPr>
          </a:p>
        </p:txBody>
      </p:sp>
      <p:sp>
        <p:nvSpPr>
          <p:cNvPr id="185" name="Google Shape;185;p39"/>
          <p:cNvSpPr txBox="1"/>
          <p:nvPr>
            <p:ph idx="5" type="subTitle"/>
          </p:nvPr>
        </p:nvSpPr>
        <p:spPr>
          <a:xfrm>
            <a:off x="4911000" y="3786788"/>
            <a:ext cx="3330900" cy="4173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300">
                <a:solidFill>
                  <a:schemeClr val="lt2"/>
                </a:solidFill>
                <a:latin typeface="Arial"/>
                <a:ea typeface="Arial"/>
                <a:cs typeface="Arial"/>
                <a:sym typeface="Arial"/>
              </a:rPr>
              <a:t>87% of consumers would buy a product with a social and environmental benefit if given the opportunity.</a:t>
            </a:r>
            <a:endParaRPr sz="1300">
              <a:latin typeface="Arial"/>
              <a:ea typeface="Arial"/>
              <a:cs typeface="Arial"/>
              <a:sym typeface="Arial"/>
            </a:endParaRPr>
          </a:p>
        </p:txBody>
      </p:sp>
      <p:cxnSp>
        <p:nvCxnSpPr>
          <p:cNvPr id="186" name="Google Shape;186;p39"/>
          <p:cNvCxnSpPr/>
          <p:nvPr/>
        </p:nvCxnSpPr>
        <p:spPr>
          <a:xfrm>
            <a:off x="8843800" y="392547"/>
            <a:ext cx="0" cy="43584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sp>
        <p:nvSpPr>
          <p:cNvPr id="187" name="Google Shape;187;p39"/>
          <p:cNvSpPr txBox="1"/>
          <p:nvPr/>
        </p:nvSpPr>
        <p:spPr>
          <a:xfrm>
            <a:off x="5517600" y="4670088"/>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88" name="Google Shape;188;p39"/>
          <p:cNvSpPr txBox="1"/>
          <p:nvPr/>
        </p:nvSpPr>
        <p:spPr>
          <a:xfrm>
            <a:off x="803200" y="392550"/>
            <a:ext cx="3505800" cy="7773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2400">
                <a:solidFill>
                  <a:srgbClr val="FFAB40"/>
                </a:solidFill>
              </a:rPr>
              <a:t>SUSTAINABILITY IS GOOD FOR BUSINESS</a:t>
            </a:r>
            <a:endParaRPr b="1" sz="2400">
              <a:solidFill>
                <a:srgbClr val="FFAB40"/>
              </a:solidFill>
            </a:endParaRPr>
          </a:p>
        </p:txBody>
      </p:sp>
      <p:sp>
        <p:nvSpPr>
          <p:cNvPr id="189" name="Google Shape;189;p39"/>
          <p:cNvSpPr txBox="1"/>
          <p:nvPr/>
        </p:nvSpPr>
        <p:spPr>
          <a:xfrm>
            <a:off x="803200" y="1277800"/>
            <a:ext cx="3311700" cy="125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1600"/>
              </a:spcAft>
              <a:buNone/>
            </a:pPr>
            <a:r>
              <a:rPr lang="en" sz="1600">
                <a:solidFill>
                  <a:srgbClr val="FFFFFF"/>
                </a:solidFill>
              </a:rPr>
              <a:t>The concept of sustainability is not just ethical or an issue for organizations prioritizing corporate responsibility, it can be beneficial to companies from a business perspective.</a:t>
            </a:r>
            <a:endParaRPr sz="1600">
              <a:solidFill>
                <a:srgbClr val="FFFFFF"/>
              </a:solidFill>
            </a:endParaRPr>
          </a:p>
        </p:txBody>
      </p:sp>
      <p:sp>
        <p:nvSpPr>
          <p:cNvPr id="190" name="Google Shape;190;p39"/>
          <p:cNvSpPr txBox="1"/>
          <p:nvPr/>
        </p:nvSpPr>
        <p:spPr>
          <a:xfrm>
            <a:off x="4911000" y="899600"/>
            <a:ext cx="3482100" cy="845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300">
                <a:solidFill>
                  <a:schemeClr val="lt2"/>
                </a:solidFill>
              </a:rPr>
              <a:t>92% </a:t>
            </a:r>
            <a:r>
              <a:rPr lang="en" sz="1300">
                <a:solidFill>
                  <a:schemeClr val="lt2"/>
                </a:solidFill>
              </a:rPr>
              <a:t>of consumers say they’re more likely to trust brands that are environmentally or socially conscious.</a:t>
            </a:r>
            <a:endParaRPr sz="1300"/>
          </a:p>
        </p:txBody>
      </p:sp>
      <p:pic>
        <p:nvPicPr>
          <p:cNvPr id="191" name="Google Shape;191;p39"/>
          <p:cNvPicPr preferRelativeResize="0"/>
          <p:nvPr/>
        </p:nvPicPr>
        <p:blipFill>
          <a:blip r:embed="rId3">
            <a:alphaModFix/>
          </a:blip>
          <a:stretch>
            <a:fillRect/>
          </a:stretch>
        </p:blipFill>
        <p:spPr>
          <a:xfrm>
            <a:off x="8023500" y="4711125"/>
            <a:ext cx="1006524" cy="356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40"/>
          <p:cNvSpPr txBox="1"/>
          <p:nvPr>
            <p:ph idx="1" type="subTitle"/>
          </p:nvPr>
        </p:nvSpPr>
        <p:spPr>
          <a:xfrm>
            <a:off x="453175" y="1100200"/>
            <a:ext cx="5687400" cy="396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chemeClr val="lt1"/>
                </a:solidFill>
                <a:latin typeface="Arial"/>
                <a:ea typeface="Arial"/>
                <a:cs typeface="Arial"/>
                <a:sym typeface="Arial"/>
              </a:rPr>
              <a:t>Companies see benefits across the board by going green:</a:t>
            </a:r>
            <a:endParaRPr b="1" sz="1500">
              <a:solidFill>
                <a:schemeClr val="lt1"/>
              </a:solidFill>
              <a:latin typeface="Arial"/>
              <a:ea typeface="Arial"/>
              <a:cs typeface="Arial"/>
              <a:sym typeface="Arial"/>
            </a:endParaRPr>
          </a:p>
          <a:p>
            <a:pPr indent="0" lvl="0" marL="0" rtl="0" algn="l">
              <a:spcBef>
                <a:spcPts val="1500"/>
              </a:spcBef>
              <a:spcAft>
                <a:spcPts val="0"/>
              </a:spcAft>
              <a:buNone/>
            </a:pPr>
            <a:r>
              <a:rPr b="1" lang="en" sz="1500">
                <a:solidFill>
                  <a:schemeClr val="dk2"/>
                </a:solidFill>
                <a:latin typeface="Arial"/>
                <a:ea typeface="Arial"/>
                <a:cs typeface="Arial"/>
                <a:sym typeface="Arial"/>
              </a:rPr>
              <a:t>Sales:</a:t>
            </a:r>
            <a:r>
              <a:rPr lang="en" sz="1500">
                <a:solidFill>
                  <a:schemeClr val="dk2"/>
                </a:solidFill>
                <a:latin typeface="Arial"/>
                <a:ea typeface="Arial"/>
                <a:cs typeface="Arial"/>
                <a:sym typeface="Arial"/>
              </a:rPr>
              <a:t> </a:t>
            </a:r>
            <a:r>
              <a:rPr lang="en" sz="1500">
                <a:solidFill>
                  <a:schemeClr val="lt1"/>
                </a:solidFill>
                <a:latin typeface="Arial"/>
                <a:ea typeface="Arial"/>
                <a:cs typeface="Arial"/>
                <a:sym typeface="Arial"/>
              </a:rPr>
              <a:t>Overall sales revenue can increase up to 20% due to corporate responsibility practices.</a:t>
            </a:r>
            <a:endParaRPr sz="1500">
              <a:solidFill>
                <a:schemeClr val="lt1"/>
              </a:solidFill>
              <a:latin typeface="Arial"/>
              <a:ea typeface="Arial"/>
              <a:cs typeface="Arial"/>
              <a:sym typeface="Arial"/>
            </a:endParaRPr>
          </a:p>
          <a:p>
            <a:pPr indent="0" lvl="0" marL="0" rtl="0" algn="l">
              <a:spcBef>
                <a:spcPts val="500"/>
              </a:spcBef>
              <a:spcAft>
                <a:spcPts val="0"/>
              </a:spcAft>
              <a:buNone/>
            </a:pPr>
            <a:r>
              <a:rPr b="1" lang="en" sz="1500">
                <a:solidFill>
                  <a:schemeClr val="dk2"/>
                </a:solidFill>
                <a:latin typeface="Arial"/>
                <a:ea typeface="Arial"/>
                <a:cs typeface="Arial"/>
                <a:sym typeface="Arial"/>
              </a:rPr>
              <a:t>Productivity: </a:t>
            </a:r>
            <a:r>
              <a:rPr lang="en" sz="1500">
                <a:solidFill>
                  <a:schemeClr val="lt1"/>
                </a:solidFill>
                <a:latin typeface="Arial"/>
                <a:ea typeface="Arial"/>
                <a:cs typeface="Arial"/>
                <a:sym typeface="Arial"/>
              </a:rPr>
              <a:t>Employees at eco-friendly companies are 16% more productive than average.</a:t>
            </a:r>
            <a:endParaRPr sz="1500">
              <a:solidFill>
                <a:schemeClr val="lt1"/>
              </a:solidFill>
              <a:latin typeface="Arial"/>
              <a:ea typeface="Arial"/>
              <a:cs typeface="Arial"/>
              <a:sym typeface="Arial"/>
            </a:endParaRPr>
          </a:p>
          <a:p>
            <a:pPr indent="0" lvl="0" marL="0" rtl="0" algn="l">
              <a:spcBef>
                <a:spcPts val="500"/>
              </a:spcBef>
              <a:spcAft>
                <a:spcPts val="0"/>
              </a:spcAft>
              <a:buNone/>
            </a:pPr>
            <a:r>
              <a:rPr b="1" lang="en" sz="1500">
                <a:solidFill>
                  <a:schemeClr val="dk2"/>
                </a:solidFill>
                <a:latin typeface="Arial"/>
                <a:ea typeface="Arial"/>
                <a:cs typeface="Arial"/>
                <a:sym typeface="Arial"/>
              </a:rPr>
              <a:t>Employee satisfaction: </a:t>
            </a:r>
            <a:r>
              <a:rPr lang="en" sz="1500">
                <a:solidFill>
                  <a:schemeClr val="lt1"/>
                </a:solidFill>
                <a:latin typeface="Arial"/>
                <a:ea typeface="Arial"/>
                <a:cs typeface="Arial"/>
                <a:sym typeface="Arial"/>
              </a:rPr>
              <a:t>38% of employees are more likely to be loyal to a company that prioritizes sustainability.</a:t>
            </a:r>
            <a:endParaRPr sz="1500">
              <a:solidFill>
                <a:schemeClr val="lt1"/>
              </a:solidFill>
              <a:latin typeface="Arial"/>
              <a:ea typeface="Arial"/>
              <a:cs typeface="Arial"/>
              <a:sym typeface="Arial"/>
            </a:endParaRPr>
          </a:p>
          <a:p>
            <a:pPr indent="0" lvl="0" marL="0" rtl="0" algn="l">
              <a:spcBef>
                <a:spcPts val="500"/>
              </a:spcBef>
              <a:spcAft>
                <a:spcPts val="0"/>
              </a:spcAft>
              <a:buNone/>
            </a:pPr>
            <a:r>
              <a:rPr b="1" lang="en" sz="1500">
                <a:solidFill>
                  <a:schemeClr val="dk2"/>
                </a:solidFill>
                <a:latin typeface="Arial"/>
                <a:ea typeface="Arial"/>
                <a:cs typeface="Arial"/>
                <a:sym typeface="Arial"/>
              </a:rPr>
              <a:t>Brand loyalty: </a:t>
            </a:r>
            <a:r>
              <a:rPr lang="en" sz="1500">
                <a:solidFill>
                  <a:schemeClr val="lt1"/>
                </a:solidFill>
                <a:latin typeface="Arial"/>
                <a:ea typeface="Arial"/>
                <a:cs typeface="Arial"/>
                <a:sym typeface="Arial"/>
              </a:rPr>
              <a:t>77% of consumer products and retail organizations found that sustainability leads to increases in customer loyalty.</a:t>
            </a:r>
            <a:endParaRPr sz="1500">
              <a:solidFill>
                <a:schemeClr val="lt1"/>
              </a:solidFill>
              <a:latin typeface="Arial"/>
              <a:ea typeface="Arial"/>
              <a:cs typeface="Arial"/>
              <a:sym typeface="Arial"/>
            </a:endParaRPr>
          </a:p>
          <a:p>
            <a:pPr indent="0" lvl="0" marL="0" rtl="0" algn="l">
              <a:spcBef>
                <a:spcPts val="500"/>
              </a:spcBef>
              <a:spcAft>
                <a:spcPts val="0"/>
              </a:spcAft>
              <a:buNone/>
            </a:pPr>
            <a:r>
              <a:rPr b="1" lang="en" sz="1500">
                <a:solidFill>
                  <a:schemeClr val="dk2"/>
                </a:solidFill>
                <a:latin typeface="Arial"/>
                <a:ea typeface="Arial"/>
                <a:cs typeface="Arial"/>
                <a:sym typeface="Arial"/>
              </a:rPr>
              <a:t>Cost savings: </a:t>
            </a:r>
            <a:r>
              <a:rPr lang="en" sz="1500">
                <a:solidFill>
                  <a:schemeClr val="lt1"/>
                </a:solidFill>
                <a:latin typeface="Arial"/>
                <a:ea typeface="Arial"/>
                <a:cs typeface="Arial"/>
                <a:sym typeface="Arial"/>
              </a:rPr>
              <a:t>According to one study, more than 25% of businesses experienced cost savings by investing in sustainability. </a:t>
            </a:r>
            <a:endParaRPr sz="1500">
              <a:solidFill>
                <a:schemeClr val="lt1"/>
              </a:solidFill>
              <a:latin typeface="Arial"/>
              <a:ea typeface="Arial"/>
              <a:cs typeface="Arial"/>
              <a:sym typeface="Arial"/>
            </a:endParaRPr>
          </a:p>
          <a:p>
            <a:pPr indent="0" lvl="0" marL="0" rtl="0" algn="l">
              <a:spcBef>
                <a:spcPts val="500"/>
              </a:spcBef>
              <a:spcAft>
                <a:spcPts val="0"/>
              </a:spcAft>
              <a:buNone/>
            </a:pPr>
            <a:r>
              <a:t/>
            </a:r>
            <a:endParaRPr sz="1500">
              <a:solidFill>
                <a:schemeClr val="lt1"/>
              </a:solidFill>
              <a:latin typeface="Arial"/>
              <a:ea typeface="Arial"/>
              <a:cs typeface="Arial"/>
              <a:sym typeface="Arial"/>
            </a:endParaRPr>
          </a:p>
          <a:p>
            <a:pPr indent="0" lvl="0" marL="0" rtl="0" algn="l">
              <a:spcBef>
                <a:spcPts val="500"/>
              </a:spcBef>
              <a:spcAft>
                <a:spcPts val="500"/>
              </a:spcAft>
              <a:buNone/>
            </a:pPr>
            <a:r>
              <a:t/>
            </a:r>
            <a:endParaRPr sz="1500">
              <a:solidFill>
                <a:schemeClr val="lt1"/>
              </a:solidFill>
              <a:latin typeface="Arial"/>
              <a:ea typeface="Arial"/>
              <a:cs typeface="Arial"/>
              <a:sym typeface="Arial"/>
            </a:endParaRPr>
          </a:p>
        </p:txBody>
      </p:sp>
      <p:sp>
        <p:nvSpPr>
          <p:cNvPr id="197" name="Google Shape;197;p40"/>
          <p:cNvSpPr txBox="1"/>
          <p:nvPr>
            <p:ph type="title"/>
          </p:nvPr>
        </p:nvSpPr>
        <p:spPr>
          <a:xfrm>
            <a:off x="453175" y="445025"/>
            <a:ext cx="5426700" cy="47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BENEFITS OF GOING GREEN</a:t>
            </a:r>
            <a:endParaRPr b="1">
              <a:latin typeface="Arial"/>
              <a:ea typeface="Arial"/>
              <a:cs typeface="Arial"/>
              <a:sym typeface="Arial"/>
            </a:endParaRPr>
          </a:p>
        </p:txBody>
      </p:sp>
      <p:cxnSp>
        <p:nvCxnSpPr>
          <p:cNvPr id="198" name="Google Shape;198;p40"/>
          <p:cNvCxnSpPr/>
          <p:nvPr/>
        </p:nvCxnSpPr>
        <p:spPr>
          <a:xfrm>
            <a:off x="568725"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sp>
        <p:nvSpPr>
          <p:cNvPr id="199" name="Google Shape;199;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00" name="Google Shape;200;p40"/>
          <p:cNvPicPr preferRelativeResize="0"/>
          <p:nvPr/>
        </p:nvPicPr>
        <p:blipFill>
          <a:blip r:embed="rId3">
            <a:alphaModFix/>
          </a:blip>
          <a:stretch>
            <a:fillRect/>
          </a:stretch>
        </p:blipFill>
        <p:spPr>
          <a:xfrm>
            <a:off x="6140575" y="1197915"/>
            <a:ext cx="2763000" cy="2747660"/>
          </a:xfrm>
          <a:prstGeom prst="rect">
            <a:avLst/>
          </a:prstGeom>
          <a:noFill/>
          <a:ln>
            <a:noFill/>
          </a:ln>
        </p:spPr>
      </p:pic>
      <p:pic>
        <p:nvPicPr>
          <p:cNvPr id="201" name="Google Shape;201;p40"/>
          <p:cNvPicPr preferRelativeResize="0"/>
          <p:nvPr/>
        </p:nvPicPr>
        <p:blipFill>
          <a:blip r:embed="rId4">
            <a:alphaModFix/>
          </a:blip>
          <a:stretch>
            <a:fillRect/>
          </a:stretch>
        </p:blipFill>
        <p:spPr>
          <a:xfrm>
            <a:off x="8023500" y="4711125"/>
            <a:ext cx="1006524" cy="356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41"/>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MARKETING GREEN INITIATIVES</a:t>
            </a:r>
            <a:endParaRPr b="1">
              <a:latin typeface="Arial"/>
              <a:ea typeface="Arial"/>
              <a:cs typeface="Arial"/>
              <a:sym typeface="Arial"/>
            </a:endParaRPr>
          </a:p>
        </p:txBody>
      </p:sp>
      <p:cxnSp>
        <p:nvCxnSpPr>
          <p:cNvPr id="207" name="Google Shape;207;p41"/>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8" name="Google Shape;208;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9" name="Google Shape;209;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10" name="Google Shape;210;p41"/>
          <p:cNvSpPr txBox="1"/>
          <p:nvPr>
            <p:ph idx="4294967295" type="body"/>
          </p:nvPr>
        </p:nvSpPr>
        <p:spPr>
          <a:xfrm>
            <a:off x="938500" y="1050577"/>
            <a:ext cx="7581000" cy="3469800"/>
          </a:xfrm>
          <a:prstGeom prst="rect">
            <a:avLst/>
          </a:prstGeom>
        </p:spPr>
        <p:txBody>
          <a:bodyPr anchorCtr="0" anchor="t" bIns="91425" lIns="91425" spcFirstLastPara="1" rIns="91425" wrap="square" tIns="91425">
            <a:noAutofit/>
          </a:bodyPr>
          <a:lstStyle/>
          <a:p>
            <a:pPr indent="-336550" lvl="0" marL="457200" rtl="0" algn="l">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In addition to prioritizing </a:t>
            </a:r>
            <a:r>
              <a:rPr lang="en" sz="1700">
                <a:solidFill>
                  <a:schemeClr val="lt1"/>
                </a:solidFill>
                <a:latin typeface="Arial"/>
                <a:ea typeface="Arial"/>
                <a:cs typeface="Arial"/>
                <a:sym typeface="Arial"/>
              </a:rPr>
              <a:t>sustainability</a:t>
            </a:r>
            <a:r>
              <a:rPr lang="en" sz="1700">
                <a:solidFill>
                  <a:schemeClr val="lt1"/>
                </a:solidFill>
                <a:latin typeface="Arial"/>
                <a:ea typeface="Arial"/>
                <a:cs typeface="Arial"/>
                <a:sym typeface="Arial"/>
              </a:rPr>
              <a:t>, businesses need to communicate their green initiatives to consumers, media, and influencers. </a:t>
            </a:r>
            <a:endParaRPr sz="1700">
              <a:solidFill>
                <a:schemeClr val="lt1"/>
              </a:solidFill>
              <a:latin typeface="Arial"/>
              <a:ea typeface="Arial"/>
              <a:cs typeface="Arial"/>
              <a:sym typeface="Arial"/>
            </a:endParaRPr>
          </a:p>
          <a:p>
            <a:pPr indent="-336550" lvl="1" marL="9144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Businesses can encourage action from consumers and the general public that can lead to improved environmental conditions.  </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Today’s consumers consciously look for brands with values that align with their own. </a:t>
            </a:r>
            <a:endParaRPr sz="1700">
              <a:solidFill>
                <a:schemeClr val="lt1"/>
              </a:solidFill>
              <a:latin typeface="Arial"/>
              <a:ea typeface="Arial"/>
              <a:cs typeface="Arial"/>
              <a:sym typeface="Arial"/>
            </a:endParaRPr>
          </a:p>
          <a:p>
            <a:pPr indent="-336550" lvl="1" marL="9144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66% of shoppers seek out eco-friendly brands. </a:t>
            </a:r>
            <a:endParaRPr sz="1700">
              <a:solidFill>
                <a:schemeClr val="lt1"/>
              </a:solidFill>
              <a:latin typeface="Arial"/>
              <a:ea typeface="Arial"/>
              <a:cs typeface="Arial"/>
              <a:sym typeface="Arial"/>
            </a:endParaRPr>
          </a:p>
          <a:p>
            <a:pPr indent="-336550" lvl="1" marL="9144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Consumers make decisions about which brands to support and products to purchase based on how corporate or brand values align with their own values. </a:t>
            </a:r>
            <a:endParaRPr sz="1700">
              <a:solidFill>
                <a:schemeClr val="lt1"/>
              </a:solidFill>
              <a:latin typeface="Arial"/>
              <a:ea typeface="Arial"/>
              <a:cs typeface="Arial"/>
              <a:sym typeface="Arial"/>
            </a:endParaRPr>
          </a:p>
          <a:p>
            <a:pPr indent="0" lvl="0" marL="0" rtl="0" algn="l">
              <a:spcBef>
                <a:spcPts val="1000"/>
              </a:spcBef>
              <a:spcAft>
                <a:spcPts val="0"/>
              </a:spcAft>
              <a:buNone/>
            </a:pPr>
            <a:r>
              <a:t/>
            </a:r>
            <a:endParaRPr sz="1700">
              <a:solidFill>
                <a:schemeClr val="lt1"/>
              </a:solidFill>
              <a:latin typeface="Arial"/>
              <a:ea typeface="Arial"/>
              <a:cs typeface="Arial"/>
              <a:sym typeface="Arial"/>
            </a:endParaRPr>
          </a:p>
          <a:p>
            <a:pPr indent="0" lvl="0" marL="0" rtl="0" algn="l">
              <a:spcBef>
                <a:spcPts val="1000"/>
              </a:spcBef>
              <a:spcAft>
                <a:spcPts val="1000"/>
              </a:spcAft>
              <a:buNone/>
            </a:pPr>
            <a:r>
              <a:t/>
            </a:r>
            <a:endParaRPr sz="1700">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42"/>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GOING GREEN</a:t>
            </a:r>
            <a:endParaRPr b="1">
              <a:latin typeface="Arial"/>
              <a:ea typeface="Arial"/>
              <a:cs typeface="Arial"/>
              <a:sym typeface="Arial"/>
            </a:endParaRPr>
          </a:p>
        </p:txBody>
      </p:sp>
      <p:cxnSp>
        <p:nvCxnSpPr>
          <p:cNvPr id="216" name="Google Shape;216;p42"/>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7" name="Google Shape;217;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8" name="Google Shape;218;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19" name="Google Shape;219;p42"/>
          <p:cNvSpPr txBox="1"/>
          <p:nvPr>
            <p:ph idx="4294967295" type="body"/>
          </p:nvPr>
        </p:nvSpPr>
        <p:spPr>
          <a:xfrm>
            <a:off x="938500" y="1050577"/>
            <a:ext cx="7581000" cy="346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chemeClr val="lt1"/>
                </a:solidFill>
                <a:latin typeface="Arial"/>
                <a:ea typeface="Arial"/>
                <a:cs typeface="Arial"/>
                <a:sym typeface="Arial"/>
              </a:rPr>
              <a:t>Environmentally friendly business practices: </a:t>
            </a:r>
            <a:endParaRPr b="1"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Investing in renewable energy</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Reducing of carbon footprint</a:t>
            </a:r>
            <a:endParaRPr sz="1700">
              <a:solidFill>
                <a:schemeClr val="lt1"/>
              </a:solidFill>
              <a:latin typeface="Arial"/>
              <a:ea typeface="Arial"/>
              <a:cs typeface="Arial"/>
              <a:sym typeface="Arial"/>
            </a:endParaRPr>
          </a:p>
          <a:p>
            <a:pPr indent="-336550" lvl="1" marL="9144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Reducing energy use</a:t>
            </a:r>
            <a:endParaRPr sz="1700">
              <a:solidFill>
                <a:schemeClr val="lt1"/>
              </a:solidFill>
              <a:latin typeface="Arial"/>
              <a:ea typeface="Arial"/>
              <a:cs typeface="Arial"/>
              <a:sym typeface="Arial"/>
            </a:endParaRPr>
          </a:p>
          <a:p>
            <a:pPr indent="-336550" lvl="1" marL="9144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Cutting unnecessary travel</a:t>
            </a:r>
            <a:endParaRPr sz="1700">
              <a:solidFill>
                <a:schemeClr val="lt1"/>
              </a:solidFill>
              <a:latin typeface="Arial"/>
              <a:ea typeface="Arial"/>
              <a:cs typeface="Arial"/>
              <a:sym typeface="Arial"/>
            </a:endParaRPr>
          </a:p>
          <a:p>
            <a:pPr indent="-336550" lvl="1" marL="9144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Minimizing water consumption</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Recycling</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Repurposing of materials</a:t>
            </a:r>
            <a:endParaRPr sz="1700">
              <a:solidFill>
                <a:schemeClr val="lt1"/>
              </a:solidFill>
              <a:latin typeface="Arial"/>
              <a:ea typeface="Arial"/>
              <a:cs typeface="Arial"/>
              <a:sym typeface="Arial"/>
            </a:endParaRPr>
          </a:p>
          <a:p>
            <a:pPr indent="-336550" lvl="0" marL="457200" rtl="0" algn="l">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Reducing Packaging</a:t>
            </a:r>
            <a:endParaRPr sz="1700">
              <a:solidFill>
                <a:schemeClr val="lt1"/>
              </a:solidFill>
              <a:latin typeface="Arial"/>
              <a:ea typeface="Arial"/>
              <a:cs typeface="Arial"/>
              <a:sym typeface="Arial"/>
            </a:endParaRPr>
          </a:p>
          <a:p>
            <a:pPr indent="0" lvl="0" marL="0" rtl="0" algn="l">
              <a:spcBef>
                <a:spcPts val="1000"/>
              </a:spcBef>
              <a:spcAft>
                <a:spcPts val="1000"/>
              </a:spcAft>
              <a:buNone/>
            </a:pPr>
            <a:r>
              <a:t/>
            </a:r>
            <a:endParaRPr sz="1700">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25" name="Google Shape;225;p43"/>
          <p:cNvPicPr preferRelativeResize="0"/>
          <p:nvPr/>
        </p:nvPicPr>
        <p:blipFill>
          <a:blip r:embed="rId3">
            <a:alphaModFix/>
          </a:blip>
          <a:stretch>
            <a:fillRect/>
          </a:stretch>
        </p:blipFill>
        <p:spPr>
          <a:xfrm>
            <a:off x="161675" y="1336850"/>
            <a:ext cx="8820650" cy="2208143"/>
          </a:xfrm>
          <a:prstGeom prst="rect">
            <a:avLst/>
          </a:prstGeom>
          <a:noFill/>
          <a:ln>
            <a:noFill/>
          </a:ln>
        </p:spPr>
      </p:pic>
      <p:pic>
        <p:nvPicPr>
          <p:cNvPr id="226" name="Google Shape;226;p43"/>
          <p:cNvPicPr preferRelativeResize="0"/>
          <p:nvPr/>
        </p:nvPicPr>
        <p:blipFill>
          <a:blip r:embed="rId4">
            <a:alphaModFix/>
          </a:blip>
          <a:stretch>
            <a:fillRect/>
          </a:stretch>
        </p:blipFill>
        <p:spPr>
          <a:xfrm>
            <a:off x="8023500" y="4711125"/>
            <a:ext cx="1006524" cy="356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44"/>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GOING GREEN EXAMPLES</a:t>
            </a:r>
            <a:endParaRPr b="1">
              <a:latin typeface="Arial"/>
              <a:ea typeface="Arial"/>
              <a:cs typeface="Arial"/>
              <a:sym typeface="Arial"/>
            </a:endParaRPr>
          </a:p>
        </p:txBody>
      </p:sp>
      <p:cxnSp>
        <p:nvCxnSpPr>
          <p:cNvPr id="232" name="Google Shape;232;p44"/>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3" name="Google Shape;233;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4" name="Google Shape;234;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35" name="Google Shape;235;p44"/>
          <p:cNvSpPr txBox="1"/>
          <p:nvPr>
            <p:ph idx="4294967295" type="body"/>
          </p:nvPr>
        </p:nvSpPr>
        <p:spPr>
          <a:xfrm>
            <a:off x="938500" y="1050577"/>
            <a:ext cx="7581000" cy="346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chemeClr val="lt1"/>
                </a:solidFill>
                <a:latin typeface="Arial"/>
                <a:ea typeface="Arial"/>
                <a:cs typeface="Arial"/>
                <a:sym typeface="Arial"/>
              </a:rPr>
              <a:t>Coca-Cola Company</a:t>
            </a:r>
            <a:endParaRPr b="1" sz="1400">
              <a:solidFill>
                <a:schemeClr val="lt1"/>
              </a:solidFill>
              <a:latin typeface="Arial"/>
              <a:ea typeface="Arial"/>
              <a:cs typeface="Arial"/>
              <a:sym typeface="Arial"/>
            </a:endParaRPr>
          </a:p>
          <a:p>
            <a:pPr indent="0" lvl="0" marL="0" rtl="0" algn="l">
              <a:spcBef>
                <a:spcPts val="1000"/>
              </a:spcBef>
              <a:spcAft>
                <a:spcPts val="0"/>
              </a:spcAft>
              <a:buNone/>
            </a:pPr>
            <a:r>
              <a:rPr lang="en" sz="1400">
                <a:solidFill>
                  <a:schemeClr val="lt1"/>
                </a:solidFill>
                <a:latin typeface="Arial"/>
                <a:ea typeface="Arial"/>
                <a:cs typeface="Arial"/>
                <a:sym typeface="Arial"/>
              </a:rPr>
              <a:t>In 2022, Coca-Cola announced that Sprite would no longer be packaged in its iconic green bottles, replacing it with a more useful recyclable material with clear packaging featuring a more prominent “Recycle Me” messaging. </a:t>
            </a:r>
            <a:endParaRPr sz="1400">
              <a:solidFill>
                <a:schemeClr val="lt1"/>
              </a:solidFill>
              <a:latin typeface="Arial"/>
              <a:ea typeface="Arial"/>
              <a:cs typeface="Arial"/>
              <a:sym typeface="Arial"/>
            </a:endParaRPr>
          </a:p>
          <a:p>
            <a:pPr indent="0" lvl="0" marL="0" rtl="0" algn="l">
              <a:spcBef>
                <a:spcPts val="1000"/>
              </a:spcBef>
              <a:spcAft>
                <a:spcPts val="0"/>
              </a:spcAft>
              <a:buNone/>
            </a:pPr>
            <a:r>
              <a:rPr b="1" lang="en" sz="1400">
                <a:solidFill>
                  <a:schemeClr val="lt1"/>
                </a:solidFill>
                <a:latin typeface="Arial"/>
                <a:ea typeface="Arial"/>
                <a:cs typeface="Arial"/>
                <a:sym typeface="Arial"/>
              </a:rPr>
              <a:t>Nike</a:t>
            </a:r>
            <a:endParaRPr b="1" sz="1400">
              <a:solidFill>
                <a:schemeClr val="lt1"/>
              </a:solidFill>
              <a:latin typeface="Arial"/>
              <a:ea typeface="Arial"/>
              <a:cs typeface="Arial"/>
              <a:sym typeface="Arial"/>
            </a:endParaRPr>
          </a:p>
          <a:p>
            <a:pPr indent="0" lvl="0" marL="0" rtl="0" algn="l">
              <a:spcBef>
                <a:spcPts val="1000"/>
              </a:spcBef>
              <a:spcAft>
                <a:spcPts val="0"/>
              </a:spcAft>
              <a:buNone/>
            </a:pPr>
            <a:r>
              <a:rPr lang="en" sz="1400">
                <a:solidFill>
                  <a:schemeClr val="lt1"/>
                </a:solidFill>
                <a:latin typeface="Arial"/>
                <a:ea typeface="Arial"/>
                <a:cs typeface="Arial"/>
                <a:sym typeface="Arial"/>
              </a:rPr>
              <a:t>Since 2012, Nike has kept more than 3.5 million pounds of waste from reaching landfills in 2012 by reducing the amount of raw materials used and labor time necessary to manufacture its shoes. The company now uses primarily recycled materials to produce most of its products.</a:t>
            </a:r>
            <a:endParaRPr sz="1400">
              <a:solidFill>
                <a:schemeClr val="lt1"/>
              </a:solidFill>
              <a:latin typeface="Arial"/>
              <a:ea typeface="Arial"/>
              <a:cs typeface="Arial"/>
              <a:sym typeface="Arial"/>
            </a:endParaRPr>
          </a:p>
          <a:p>
            <a:pPr indent="0" lvl="0" marL="0" rtl="0" algn="l">
              <a:spcBef>
                <a:spcPts val="1000"/>
              </a:spcBef>
              <a:spcAft>
                <a:spcPts val="0"/>
              </a:spcAft>
              <a:buNone/>
            </a:pPr>
            <a:r>
              <a:rPr b="1" lang="en" sz="1400">
                <a:solidFill>
                  <a:schemeClr val="lt1"/>
                </a:solidFill>
                <a:latin typeface="Arial"/>
                <a:ea typeface="Arial"/>
                <a:cs typeface="Arial"/>
                <a:sym typeface="Arial"/>
              </a:rPr>
              <a:t>United Airlines</a:t>
            </a:r>
            <a:endParaRPr b="1" sz="1400">
              <a:solidFill>
                <a:schemeClr val="lt1"/>
              </a:solidFill>
              <a:latin typeface="Arial"/>
              <a:ea typeface="Arial"/>
              <a:cs typeface="Arial"/>
              <a:sym typeface="Arial"/>
            </a:endParaRPr>
          </a:p>
          <a:p>
            <a:pPr indent="0" lvl="0" marL="0" rtl="0" algn="l">
              <a:spcBef>
                <a:spcPts val="1000"/>
              </a:spcBef>
              <a:spcAft>
                <a:spcPts val="1000"/>
              </a:spcAft>
              <a:buNone/>
            </a:pPr>
            <a:r>
              <a:rPr lang="en" sz="1400">
                <a:solidFill>
                  <a:schemeClr val="lt1"/>
                </a:solidFill>
                <a:latin typeface="Arial"/>
                <a:ea typeface="Arial"/>
                <a:cs typeface="Arial"/>
                <a:sym typeface="Arial"/>
              </a:rPr>
              <a:t>Airlines account for 2.5 percent of all emissions contributions to climate change, according to a study in the journal Atmospheric Environment. To help reduce its emissions, United Airlines began took a few simple steps to make its planes lighter, which also saved the company millions in fuel costs. </a:t>
            </a:r>
            <a:endParaRPr sz="14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5"/>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GREENWASHING</a:t>
            </a:r>
            <a:endParaRPr b="1">
              <a:latin typeface="Arial"/>
              <a:ea typeface="Arial"/>
              <a:cs typeface="Arial"/>
              <a:sym typeface="Arial"/>
            </a:endParaRPr>
          </a:p>
        </p:txBody>
      </p:sp>
      <p:cxnSp>
        <p:nvCxnSpPr>
          <p:cNvPr id="241" name="Google Shape;241;p45"/>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42" name="Google Shape;242;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3" name="Google Shape;243;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44" name="Google Shape;244;p45"/>
          <p:cNvSpPr txBox="1"/>
          <p:nvPr>
            <p:ph idx="4294967295" type="body"/>
          </p:nvPr>
        </p:nvSpPr>
        <p:spPr>
          <a:xfrm>
            <a:off x="938500" y="1050577"/>
            <a:ext cx="7581000" cy="346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latin typeface="Arial"/>
                <a:ea typeface="Arial"/>
                <a:cs typeface="Arial"/>
                <a:sym typeface="Arial"/>
              </a:rPr>
              <a:t>Greenwashing</a:t>
            </a:r>
            <a:r>
              <a:rPr lang="en" sz="1400">
                <a:solidFill>
                  <a:schemeClr val="lt1"/>
                </a:solidFill>
                <a:latin typeface="Arial"/>
                <a:ea typeface="Arial"/>
                <a:cs typeface="Arial"/>
                <a:sym typeface="Arial"/>
              </a:rPr>
              <a:t>: a company’s efforts to position its business or brand as environmentally friendly when those claims are partially or totally false.</a:t>
            </a:r>
            <a:endParaRPr sz="1400">
              <a:solidFill>
                <a:schemeClr val="lt1"/>
              </a:solidFill>
              <a:latin typeface="Arial"/>
              <a:ea typeface="Arial"/>
              <a:cs typeface="Arial"/>
              <a:sym typeface="Arial"/>
            </a:endParaRPr>
          </a:p>
          <a:p>
            <a:pPr indent="0" lvl="0" marL="0" rtl="0" algn="l">
              <a:spcBef>
                <a:spcPts val="1000"/>
              </a:spcBef>
              <a:spcAft>
                <a:spcPts val="0"/>
              </a:spcAft>
              <a:buNone/>
            </a:pPr>
            <a:r>
              <a:rPr lang="en" sz="1400">
                <a:solidFill>
                  <a:schemeClr val="lt1"/>
                </a:solidFill>
                <a:latin typeface="Arial"/>
                <a:ea typeface="Arial"/>
                <a:cs typeface="Arial"/>
                <a:sym typeface="Arial"/>
              </a:rPr>
              <a:t>Greenwashing also includes false, misleading, or exaggerated claims about production methods and business operations being sustainable or eco-friendly. </a:t>
            </a:r>
            <a:endParaRPr sz="1400">
              <a:solidFill>
                <a:schemeClr val="lt1"/>
              </a:solidFill>
              <a:latin typeface="Arial"/>
              <a:ea typeface="Arial"/>
              <a:cs typeface="Arial"/>
              <a:sym typeface="Arial"/>
            </a:endParaRPr>
          </a:p>
          <a:p>
            <a:pPr indent="0" lvl="0" marL="0" rtl="0" algn="l">
              <a:spcBef>
                <a:spcPts val="1000"/>
              </a:spcBef>
              <a:spcAft>
                <a:spcPts val="0"/>
              </a:spcAft>
              <a:buNone/>
            </a:pPr>
            <a:r>
              <a:rPr b="1" lang="en" sz="1400">
                <a:solidFill>
                  <a:schemeClr val="lt1"/>
                </a:solidFill>
                <a:latin typeface="Arial"/>
                <a:ea typeface="Arial"/>
                <a:cs typeface="Arial"/>
                <a:sym typeface="Arial"/>
              </a:rPr>
              <a:t>Greenwashing Example: </a:t>
            </a:r>
            <a:endParaRPr b="1" sz="1400">
              <a:solidFill>
                <a:schemeClr val="lt1"/>
              </a:solidFill>
              <a:latin typeface="Arial"/>
              <a:ea typeface="Arial"/>
              <a:cs typeface="Arial"/>
              <a:sym typeface="Arial"/>
            </a:endParaRPr>
          </a:p>
          <a:p>
            <a:pPr indent="0" lvl="0" marL="0" rtl="0" algn="l">
              <a:spcBef>
                <a:spcPts val="1000"/>
              </a:spcBef>
              <a:spcAft>
                <a:spcPts val="0"/>
              </a:spcAft>
              <a:buNone/>
            </a:pPr>
            <a:r>
              <a:rPr lang="en" sz="1400">
                <a:solidFill>
                  <a:schemeClr val="lt1"/>
                </a:solidFill>
                <a:latin typeface="Arial"/>
                <a:ea typeface="Arial"/>
                <a:cs typeface="Arial"/>
                <a:sym typeface="Arial"/>
              </a:rPr>
              <a:t>A footwear brand launches a new sneaker and 5% of the product is made using recycled materials. </a:t>
            </a:r>
            <a:endParaRPr sz="1400">
              <a:solidFill>
                <a:schemeClr val="lt1"/>
              </a:solidFill>
              <a:latin typeface="Arial"/>
              <a:ea typeface="Arial"/>
              <a:cs typeface="Arial"/>
              <a:sym typeface="Arial"/>
            </a:endParaRPr>
          </a:p>
          <a:p>
            <a:pPr indent="0" lvl="0" marL="0" rtl="0" algn="l">
              <a:spcBef>
                <a:spcPts val="1000"/>
              </a:spcBef>
              <a:spcAft>
                <a:spcPts val="0"/>
              </a:spcAft>
              <a:buNone/>
            </a:pPr>
            <a:r>
              <a:rPr lang="en" sz="1400">
                <a:solidFill>
                  <a:schemeClr val="lt1"/>
                </a:solidFill>
                <a:latin typeface="Arial"/>
                <a:ea typeface="Arial"/>
                <a:cs typeface="Arial"/>
                <a:sym typeface="Arial"/>
              </a:rPr>
              <a:t>If the brand markets the new footwear product as “made from recycled materials”, consumers might be led to believe that the entire product was created using recycled materials because of the brand’s exaggerated marketing messaging. </a:t>
            </a:r>
            <a:endParaRPr sz="1400">
              <a:solidFill>
                <a:schemeClr val="lt1"/>
              </a:solidFill>
              <a:latin typeface="Arial"/>
              <a:ea typeface="Arial"/>
              <a:cs typeface="Arial"/>
              <a:sym typeface="Arial"/>
            </a:endParaRPr>
          </a:p>
          <a:p>
            <a:pPr indent="0" lvl="0" marL="0" rtl="0" algn="l">
              <a:spcBef>
                <a:spcPts val="1000"/>
              </a:spcBef>
              <a:spcAft>
                <a:spcPts val="0"/>
              </a:spcAft>
              <a:buNone/>
            </a:pPr>
            <a:r>
              <a:rPr lang="en" sz="1400">
                <a:solidFill>
                  <a:schemeClr val="lt1"/>
                </a:solidFill>
                <a:latin typeface="Arial"/>
                <a:ea typeface="Arial"/>
                <a:cs typeface="Arial"/>
                <a:sym typeface="Arial"/>
              </a:rPr>
              <a:t>This would be considered greenwashing. </a:t>
            </a:r>
            <a:endParaRPr sz="1400">
              <a:solidFill>
                <a:schemeClr val="lt1"/>
              </a:solidFill>
              <a:latin typeface="Arial"/>
              <a:ea typeface="Arial"/>
              <a:cs typeface="Arial"/>
              <a:sym typeface="Arial"/>
            </a:endParaRPr>
          </a:p>
          <a:p>
            <a:pPr indent="0" lvl="0" marL="0" rtl="0" algn="l">
              <a:spcBef>
                <a:spcPts val="1000"/>
              </a:spcBef>
              <a:spcAft>
                <a:spcPts val="0"/>
              </a:spcAft>
              <a:buNone/>
            </a:pPr>
            <a:r>
              <a:t/>
            </a:r>
            <a:endParaRPr sz="1400">
              <a:solidFill>
                <a:schemeClr val="lt1"/>
              </a:solidFill>
              <a:latin typeface="Arial"/>
              <a:ea typeface="Arial"/>
              <a:cs typeface="Arial"/>
              <a:sym typeface="Arial"/>
            </a:endParaRPr>
          </a:p>
          <a:p>
            <a:pPr indent="0" lvl="0" marL="0" rtl="0" algn="l">
              <a:spcBef>
                <a:spcPts val="1000"/>
              </a:spcBef>
              <a:spcAft>
                <a:spcPts val="1000"/>
              </a:spcAft>
              <a:buNone/>
            </a:pPr>
            <a:r>
              <a:t/>
            </a:r>
            <a:endParaRPr sz="1400">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