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73" r:id="rId7"/>
    <p:sldId id="264" r:id="rId8"/>
    <p:sldId id="275" r:id="rId9"/>
    <p:sldId id="271" r:id="rId10"/>
    <p:sldId id="276" r:id="rId11"/>
    <p:sldId id="267" r:id="rId12"/>
    <p:sldId id="278" r:id="rId13"/>
    <p:sldId id="263" r:id="rId14"/>
    <p:sldId id="279" r:id="rId15"/>
    <p:sldId id="269" r:id="rId16"/>
    <p:sldId id="280" r:id="rId17"/>
    <p:sldId id="270" r:id="rId18"/>
    <p:sldId id="281" r:id="rId19"/>
    <p:sldId id="272" r:id="rId20"/>
    <p:sldId id="260" r:id="rId21"/>
    <p:sldId id="261" r:id="rId22"/>
    <p:sldId id="262" r:id="rId23"/>
  </p:sldIdLst>
  <p:sldSz cx="18288000" cy="10287000"/>
  <p:notesSz cx="6858000" cy="9144000"/>
  <p:embeddedFontLst>
    <p:embeddedFont>
      <p:font typeface="Arimo" panose="020B0604020202020204" pitchFamily="34" charset="0"/>
      <p:regular r:id="rId24"/>
    </p:embeddedFont>
    <p:embeddedFont>
      <p:font typeface="Bebas Neue" panose="020B0606020202050201" pitchFamily="34" charset="77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Kollektif" panose="020B0604020101010102" pitchFamily="34" charset="77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066" autoAdjust="0"/>
    <p:restoredTop sz="94558" autoAdjust="0"/>
  </p:normalViewPr>
  <p:slideViewPr>
    <p:cSldViewPr>
      <p:cViewPr varScale="1">
        <p:scale>
          <a:sx n="42" d="100"/>
          <a:sy n="42" d="100"/>
        </p:scale>
        <p:origin x="208" y="14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-7tz16PBS4?feature=oembe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WIyc1CcMr2M?start=3&amp;feature=oembed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tCl89GcKd70?feature=oembe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sWzaOaIWf8?start=3&amp;feature=oembed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6Z5CSKEtuc?feature=oembed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etULbl_39F8?feature=oembed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pn4XSDnaiPY?start=1&amp;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kzJA288Kzk?feature=oemb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m4bhH9ZsVnQ?feature=oembe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788166" y="-739732"/>
            <a:ext cx="13042893" cy="65540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26709" r="26709"/>
          <a:stretch>
            <a:fillRect/>
          </a:stretch>
        </p:blipFill>
        <p:spPr>
          <a:xfrm>
            <a:off x="0" y="0"/>
            <a:ext cx="7187601" cy="10287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5608877" y="7365663"/>
            <a:ext cx="1704965" cy="81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26"/>
              </a:lnSpc>
            </a:pPr>
            <a:r>
              <a:rPr lang="en-US" sz="2374" spc="192">
                <a:solidFill>
                  <a:srgbClr val="737373"/>
                </a:solidFill>
                <a:latin typeface="Kollektif"/>
              </a:rPr>
              <a:t>5 JUNE 2022 </a:t>
            </a:r>
          </a:p>
        </p:txBody>
      </p:sp>
      <p:sp>
        <p:nvSpPr>
          <p:cNvPr id="5" name="AutoShape 5"/>
          <p:cNvSpPr/>
          <p:nvPr/>
        </p:nvSpPr>
        <p:spPr>
          <a:xfrm>
            <a:off x="0" y="0"/>
            <a:ext cx="525624" cy="10287000"/>
          </a:xfrm>
          <a:prstGeom prst="rect">
            <a:avLst/>
          </a:prstGeom>
          <a:solidFill>
            <a:srgbClr val="FEFFF6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870202" y="7930890"/>
            <a:ext cx="1182316" cy="1066234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7187601" y="8526073"/>
            <a:ext cx="7918360" cy="0"/>
          </a:xfrm>
          <a:prstGeom prst="line">
            <a:avLst/>
          </a:prstGeom>
          <a:ln w="28575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321990" y="8526073"/>
            <a:ext cx="3865612" cy="0"/>
          </a:xfrm>
          <a:prstGeom prst="line">
            <a:avLst/>
          </a:prstGeom>
          <a:ln w="28575" cap="flat">
            <a:solidFill>
              <a:srgbClr val="FEFFF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TextBox 9"/>
          <p:cNvSpPr txBox="1"/>
          <p:nvPr/>
        </p:nvSpPr>
        <p:spPr>
          <a:xfrm>
            <a:off x="8228148" y="3336053"/>
            <a:ext cx="8233211" cy="2149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00"/>
              </a:lnSpc>
              <a:spcBef>
                <a:spcPct val="0"/>
              </a:spcBef>
            </a:pPr>
            <a:r>
              <a:rPr lang="en-US" sz="12500">
                <a:solidFill>
                  <a:srgbClr val="000000"/>
                </a:solidFill>
                <a:latin typeface="Bebas Neue"/>
              </a:rPr>
              <a:t>EARTH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28148" y="5176606"/>
            <a:ext cx="6672962" cy="2149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00"/>
              </a:lnSpc>
              <a:spcBef>
                <a:spcPct val="0"/>
              </a:spcBef>
            </a:pPr>
            <a:r>
              <a:rPr lang="en-US" sz="12500" dirty="0">
                <a:solidFill>
                  <a:srgbClr val="000000"/>
                </a:solidFill>
                <a:latin typeface="Bebas Neue"/>
              </a:rPr>
              <a:t>DAY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28148" y="1434229"/>
            <a:ext cx="4871730" cy="2149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00"/>
              </a:lnSpc>
              <a:spcBef>
                <a:spcPct val="0"/>
              </a:spcBef>
            </a:pPr>
            <a:r>
              <a:rPr lang="en-US" sz="12500">
                <a:solidFill>
                  <a:srgbClr val="000000"/>
                </a:solidFill>
                <a:latin typeface="Bebas Neue"/>
              </a:rPr>
              <a:t>world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28148" y="7324725"/>
            <a:ext cx="6097452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45"/>
              </a:lnSpc>
            </a:pPr>
            <a:r>
              <a:rPr lang="en-US" sz="2735" dirty="0">
                <a:solidFill>
                  <a:srgbClr val="000000"/>
                </a:solidFill>
                <a:latin typeface="Kollektif"/>
              </a:rPr>
              <a:t>How do brands align with sustainability initiatives like Earth Day?</a:t>
            </a:r>
          </a:p>
        </p:txBody>
      </p:sp>
      <p:sp>
        <p:nvSpPr>
          <p:cNvPr id="13" name="TextBox 13"/>
          <p:cNvSpPr txBox="1"/>
          <p:nvPr/>
        </p:nvSpPr>
        <p:spPr>
          <a:xfrm rot="-5400000">
            <a:off x="-1938819" y="4973637"/>
            <a:ext cx="4365161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  <a:spcBef>
                <a:spcPct val="0"/>
              </a:spcBef>
            </a:pPr>
            <a:r>
              <a:rPr lang="en-US" sz="1999">
                <a:solidFill>
                  <a:srgbClr val="000000"/>
                </a:solidFill>
                <a:latin typeface="Arimo"/>
              </a:rPr>
              <a:t>www.sportscareerconsulting.com</a:t>
            </a:r>
          </a:p>
        </p:txBody>
      </p:sp>
      <p:pic>
        <p:nvPicPr>
          <p:cNvPr id="15" name="Picture 14" descr="Shape&#10;&#10;Description automatically generated">
            <a:extLst>
              <a:ext uri="{FF2B5EF4-FFF2-40B4-BE49-F238E27FC236}">
                <a16:creationId xmlns:a16="http://schemas.microsoft.com/office/drawing/2014/main" id="{45D8722B-E69C-582B-69C5-28A7E6FFD9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8845358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keeptheamazonprime.com | Allbirds">
            <a:hlinkClick r:id="" action="ppaction://media"/>
            <a:extLst>
              <a:ext uri="{FF2B5EF4-FFF2-40B4-BE49-F238E27FC236}">
                <a16:creationId xmlns:a16="http://schemas.microsoft.com/office/drawing/2014/main" id="{9821A297-C799-EA3C-5047-0D8715308E7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1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7057" b="1705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‘earth pants’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Wrangler jeans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Wrangler - The Earth Pant">
            <a:hlinkClick r:id="" action="ppaction://media"/>
            <a:extLst>
              <a:ext uri="{FF2B5EF4-FFF2-40B4-BE49-F238E27FC236}">
                <a16:creationId xmlns:a16="http://schemas.microsoft.com/office/drawing/2014/main" id="{A430ED5E-3E89-511E-8830-78DD26D5670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88000" cy="1033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7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996" b="799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‘the earth needs us’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hyundai</a:t>
            </a:r>
            <a:endParaRPr kumimoji="0" lang="en-US" sz="537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ebas Neue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Hyundai x BTS | For the Earth Full Version">
            <a:hlinkClick r:id="" action="ppaction://media"/>
            <a:extLst>
              <a:ext uri="{FF2B5EF4-FFF2-40B4-BE49-F238E27FC236}">
                <a16:creationId xmlns:a16="http://schemas.microsoft.com/office/drawing/2014/main" id="{190E19EC-34B4-CC63-0517-3A53FB8D3B9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88000" cy="1033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3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1250" b="3125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35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38"/>
              </a:lnSpc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‘Mastercard Priceless Planet Coalition’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MASTERCARD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Priceless Planet Coalition: Highlights from our restoration projects in Brazil, Kenya and Australia">
            <a:hlinkClick r:id="" action="ppaction://media"/>
            <a:extLst>
              <a:ext uri="{FF2B5EF4-FFF2-40B4-BE49-F238E27FC236}">
                <a16:creationId xmlns:a16="http://schemas.microsoft.com/office/drawing/2014/main" id="{69B3FF89-8800-363F-0E97-797C2BA2C5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7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0333" r="2033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‘SEA TURTLE CONSERVATION’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SODASTREAM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SodaStream Earth Day Campaign 2022">
            <a:hlinkClick r:id="" action="ppaction://media"/>
            <a:extLst>
              <a:ext uri="{FF2B5EF4-FFF2-40B4-BE49-F238E27FC236}">
                <a16:creationId xmlns:a16="http://schemas.microsoft.com/office/drawing/2014/main" id="{8F2872E6-A5A8-4868-F293-7D18B260AC5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1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‘SUSTAINABILITY REPORT’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IKEA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4755118" cy="10287000"/>
          </a:xfrm>
          <a:prstGeom prst="rect">
            <a:avLst/>
          </a:prstGeom>
          <a:solidFill>
            <a:srgbClr val="B7DF90"/>
          </a:solid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567911">
            <a:off x="476606" y="1129013"/>
            <a:ext cx="8143966" cy="6470635"/>
            <a:chOff x="0" y="0"/>
            <a:chExt cx="3901440" cy="3099816"/>
          </a:xfrm>
        </p:grpSpPr>
        <p:sp>
          <p:nvSpPr>
            <p:cNvPr id="4" name="Freeform 4"/>
            <p:cNvSpPr/>
            <p:nvPr/>
          </p:nvSpPr>
          <p:spPr>
            <a:xfrm>
              <a:off x="127000" y="190500"/>
              <a:ext cx="3657600" cy="2413000"/>
            </a:xfrm>
            <a:custGeom>
              <a:avLst/>
              <a:gdLst/>
              <a:ahLst/>
              <a:cxnLst/>
              <a:rect l="l" t="t" r="r" b="b"/>
              <a:pathLst>
                <a:path w="3657600" h="2413000">
                  <a:moveTo>
                    <a:pt x="3657600" y="2413000"/>
                  </a:moveTo>
                  <a:lnTo>
                    <a:pt x="0" y="2413000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2413000"/>
                  </a:lnTo>
                  <a:close/>
                </a:path>
              </a:pathLst>
            </a:custGeom>
            <a:blipFill>
              <a:blip r:embed="rId2"/>
              <a:stretch>
                <a:fillRect l="-8641" r="-8641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901440" cy="3099816"/>
            </a:xfrm>
            <a:custGeom>
              <a:avLst/>
              <a:gdLst/>
              <a:ahLst/>
              <a:cxnLst/>
              <a:rect l="l" t="t" r="r" b="b"/>
              <a:pathLst>
                <a:path w="3901440" h="3099816">
                  <a:moveTo>
                    <a:pt x="3901440" y="3099816"/>
                  </a:moveTo>
                  <a:lnTo>
                    <a:pt x="0" y="3099816"/>
                  </a:lnTo>
                  <a:lnTo>
                    <a:pt x="0" y="0"/>
                  </a:lnTo>
                  <a:lnTo>
                    <a:pt x="3901440" y="0"/>
                  </a:lnTo>
                  <a:lnTo>
                    <a:pt x="3901440" y="3099816"/>
                  </a:lnTo>
                  <a:close/>
                </a:path>
              </a:pathLst>
            </a:custGeom>
            <a:blipFill>
              <a:blip r:embed="rId3"/>
              <a:stretch>
                <a:fillRect t="-29" b="-29"/>
              </a:stretch>
            </a:blipFill>
          </p:spPr>
        </p:sp>
      </p:grpSp>
      <p:sp>
        <p:nvSpPr>
          <p:cNvPr id="6" name="AutoShape 6"/>
          <p:cNvSpPr/>
          <p:nvPr/>
        </p:nvSpPr>
        <p:spPr>
          <a:xfrm>
            <a:off x="17762376" y="0"/>
            <a:ext cx="525624" cy="10287000"/>
          </a:xfrm>
          <a:prstGeom prst="rect">
            <a:avLst/>
          </a:prstGeom>
          <a:solidFill>
            <a:srgbClr val="B7DF90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835545" y="9448212"/>
            <a:ext cx="847510" cy="74181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334822" y="2422108"/>
            <a:ext cx="7924478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790"/>
              </a:lnSpc>
            </a:pPr>
            <a:r>
              <a:rPr lang="en-US" sz="12000" dirty="0">
                <a:solidFill>
                  <a:srgbClr val="000000"/>
                </a:solidFill>
                <a:latin typeface="Bebas Neue"/>
              </a:rPr>
              <a:t>sustainability</a:t>
            </a:r>
          </a:p>
        </p:txBody>
      </p:sp>
      <p:sp>
        <p:nvSpPr>
          <p:cNvPr id="9" name="TextBox 9"/>
          <p:cNvSpPr txBox="1"/>
          <p:nvPr/>
        </p:nvSpPr>
        <p:spPr>
          <a:xfrm rot="-362389">
            <a:off x="9418745" y="3591982"/>
            <a:ext cx="7367033" cy="133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723"/>
              </a:lnSpc>
            </a:pPr>
            <a:r>
              <a:rPr lang="en-US" sz="10344" dirty="0">
                <a:solidFill>
                  <a:srgbClr val="92D050"/>
                </a:solidFill>
                <a:latin typeface="Bebas Neue"/>
              </a:rPr>
              <a:t>Marketing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334822" y="6209290"/>
            <a:ext cx="6674058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20"/>
              </a:lnSpc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REVIEW THE MARKETING CAMPAIGNS LAUNCHED FOR EARTH DAY IN THE FOLLOWING PRESENTATION FOR EXAMPLES OF HOW BUSINESSES AND BRANDS COMMUNICATE THEIR EFFORTS TO PROMOTE ISSUES THAT IMPACT OUR PLANET.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302307" y="5372542"/>
            <a:ext cx="7466403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49"/>
              </a:lnSpc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HOW ARE BRANDS ALIGNING WITH SUSTAINABILITY INITIATIVES LIKE EARTH DAY?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C9C60F-535B-DA9D-CAE5-FCD3F17D02DC}"/>
              </a:ext>
            </a:extLst>
          </p:cNvPr>
          <p:cNvSpPr txBox="1"/>
          <p:nvPr/>
        </p:nvSpPr>
        <p:spPr>
          <a:xfrm>
            <a:off x="11277600" y="9716944"/>
            <a:ext cx="9565025" cy="204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0"/>
              </a:lnSpc>
            </a:pPr>
            <a:r>
              <a:rPr lang="en-US" sz="1400" dirty="0">
                <a:solidFill>
                  <a:srgbClr val="737373"/>
                </a:solidFill>
                <a:latin typeface="Arimo"/>
              </a:rPr>
              <a:t>Marketing Insights from SCC - </a:t>
            </a:r>
            <a:r>
              <a:rPr lang="en-US" sz="1400" dirty="0" err="1">
                <a:solidFill>
                  <a:srgbClr val="737373"/>
                </a:solidFill>
                <a:latin typeface="Arimo"/>
              </a:rPr>
              <a:t>www.sportscareerconsulting.com</a:t>
            </a:r>
            <a:endParaRPr lang="en-US" sz="1400" dirty="0">
              <a:solidFill>
                <a:srgbClr val="737373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IKEA Sustainability Report FY21 highlights">
            <a:hlinkClick r:id="" action="ppaction://media"/>
            <a:extLst>
              <a:ext uri="{FF2B5EF4-FFF2-40B4-BE49-F238E27FC236}">
                <a16:creationId xmlns:a16="http://schemas.microsoft.com/office/drawing/2014/main" id="{B5D0C3A9-ED16-18A8-D5E9-C724A83286E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88000" cy="1033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532882" y="0"/>
            <a:ext cx="4755118" cy="10287000"/>
          </a:xfrm>
          <a:prstGeom prst="rect">
            <a:avLst/>
          </a:prstGeom>
          <a:solidFill>
            <a:srgbClr val="B7DF90"/>
          </a:solid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449523">
            <a:off x="13123551" y="665080"/>
            <a:ext cx="4822407" cy="4817891"/>
            <a:chOff x="0" y="0"/>
            <a:chExt cx="3255264" cy="325221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55264" cy="3252216"/>
            </a:xfrm>
            <a:custGeom>
              <a:avLst/>
              <a:gdLst/>
              <a:ahLst/>
              <a:cxnLst/>
              <a:rect l="l" t="t" r="r" b="b"/>
              <a:pathLst>
                <a:path w="3255264" h="3252216">
                  <a:moveTo>
                    <a:pt x="3255264" y="3252216"/>
                  </a:moveTo>
                  <a:lnTo>
                    <a:pt x="0" y="3252216"/>
                  </a:lnTo>
                  <a:lnTo>
                    <a:pt x="0" y="0"/>
                  </a:lnTo>
                  <a:lnTo>
                    <a:pt x="3255264" y="0"/>
                  </a:lnTo>
                  <a:lnTo>
                    <a:pt x="3255264" y="3252216"/>
                  </a:lnTo>
                  <a:close/>
                </a:path>
              </a:pathLst>
            </a:custGeom>
            <a:blipFill>
              <a:blip r:embed="rId2"/>
              <a:stretch>
                <a:fillRect l="-15" r="-1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78784" y="170440"/>
              <a:ext cx="2903731" cy="2875349"/>
            </a:xfrm>
            <a:custGeom>
              <a:avLst/>
              <a:gdLst/>
              <a:ahLst/>
              <a:cxnLst/>
              <a:rect l="l" t="t" r="r" b="b"/>
              <a:pathLst>
                <a:path w="2903731" h="2875349">
                  <a:moveTo>
                    <a:pt x="65607" y="158"/>
                  </a:moveTo>
                  <a:lnTo>
                    <a:pt x="2878476" y="31987"/>
                  </a:lnTo>
                  <a:cubicBezTo>
                    <a:pt x="2892501" y="32145"/>
                    <a:pt x="2903731" y="43665"/>
                    <a:pt x="2903531" y="57691"/>
                  </a:cubicBezTo>
                  <a:lnTo>
                    <a:pt x="2863754" y="2850091"/>
                  </a:lnTo>
                  <a:cubicBezTo>
                    <a:pt x="2863553" y="2864142"/>
                    <a:pt x="2851959" y="2875349"/>
                    <a:pt x="2837909" y="2875069"/>
                  </a:cubicBezTo>
                  <a:lnTo>
                    <a:pt x="25041" y="2819370"/>
                  </a:lnTo>
                  <a:cubicBezTo>
                    <a:pt x="11100" y="2819094"/>
                    <a:pt x="0" y="2807608"/>
                    <a:pt x="200" y="2793665"/>
                  </a:cubicBezTo>
                  <a:lnTo>
                    <a:pt x="39977" y="25136"/>
                  </a:lnTo>
                  <a:cubicBezTo>
                    <a:pt x="40179" y="11171"/>
                    <a:pt x="51641" y="0"/>
                    <a:pt x="65607" y="158"/>
                  </a:cubicBezTo>
                  <a:close/>
                </a:path>
              </a:pathLst>
            </a:custGeom>
            <a:blipFill>
              <a:blip r:embed="rId3"/>
              <a:stretch>
                <a:fillRect l="-24358" r="-24358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637961">
            <a:off x="12366481" y="4803251"/>
            <a:ext cx="4822407" cy="4817891"/>
            <a:chOff x="0" y="0"/>
            <a:chExt cx="3255264" cy="32522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255264" cy="3252216"/>
            </a:xfrm>
            <a:custGeom>
              <a:avLst/>
              <a:gdLst/>
              <a:ahLst/>
              <a:cxnLst/>
              <a:rect l="l" t="t" r="r" b="b"/>
              <a:pathLst>
                <a:path w="3255264" h="3252216">
                  <a:moveTo>
                    <a:pt x="3255264" y="3252216"/>
                  </a:moveTo>
                  <a:lnTo>
                    <a:pt x="0" y="3252216"/>
                  </a:lnTo>
                  <a:lnTo>
                    <a:pt x="0" y="0"/>
                  </a:lnTo>
                  <a:lnTo>
                    <a:pt x="3255264" y="0"/>
                  </a:lnTo>
                  <a:lnTo>
                    <a:pt x="3255264" y="3252216"/>
                  </a:lnTo>
                  <a:close/>
                </a:path>
              </a:pathLst>
            </a:custGeom>
            <a:blipFill>
              <a:blip r:embed="rId2"/>
              <a:stretch>
                <a:fillRect l="-15" r="-15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78784" y="170440"/>
              <a:ext cx="2903731" cy="2875349"/>
            </a:xfrm>
            <a:custGeom>
              <a:avLst/>
              <a:gdLst/>
              <a:ahLst/>
              <a:cxnLst/>
              <a:rect l="l" t="t" r="r" b="b"/>
              <a:pathLst>
                <a:path w="2903731" h="2875349">
                  <a:moveTo>
                    <a:pt x="65607" y="158"/>
                  </a:moveTo>
                  <a:lnTo>
                    <a:pt x="2878476" y="31987"/>
                  </a:lnTo>
                  <a:cubicBezTo>
                    <a:pt x="2892501" y="32145"/>
                    <a:pt x="2903731" y="43665"/>
                    <a:pt x="2903531" y="57691"/>
                  </a:cubicBezTo>
                  <a:lnTo>
                    <a:pt x="2863754" y="2850091"/>
                  </a:lnTo>
                  <a:cubicBezTo>
                    <a:pt x="2863553" y="2864142"/>
                    <a:pt x="2851959" y="2875349"/>
                    <a:pt x="2837909" y="2875069"/>
                  </a:cubicBezTo>
                  <a:lnTo>
                    <a:pt x="25041" y="2819370"/>
                  </a:lnTo>
                  <a:cubicBezTo>
                    <a:pt x="11100" y="2819094"/>
                    <a:pt x="0" y="2807608"/>
                    <a:pt x="200" y="2793665"/>
                  </a:cubicBezTo>
                  <a:lnTo>
                    <a:pt x="39977" y="25136"/>
                  </a:lnTo>
                  <a:cubicBezTo>
                    <a:pt x="40179" y="11171"/>
                    <a:pt x="51641" y="0"/>
                    <a:pt x="65607" y="158"/>
                  </a:cubicBezTo>
                  <a:close/>
                </a:path>
              </a:pathLst>
            </a:custGeom>
            <a:blipFill>
              <a:blip r:embed="rId4"/>
              <a:stretch>
                <a:fillRect l="-38018" r="-38018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715640" y="35971"/>
            <a:ext cx="8696776" cy="1646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393"/>
              </a:lnSpc>
            </a:pPr>
            <a:r>
              <a:rPr lang="en-US" sz="9600" dirty="0">
                <a:solidFill>
                  <a:srgbClr val="000000"/>
                </a:solidFill>
                <a:latin typeface="Bebas Neue"/>
              </a:rPr>
              <a:t>DISCUSSION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15640" y="1621816"/>
            <a:ext cx="11277601" cy="8309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WHAT IS SUSTAINABILITY?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WHY IS SUSTAINABILITY IMPORTANT TO BUSINESSES AND BRANDS?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IS IT IMPORTANT TO YOU AS A CONSUMER THAT YOUR FAVORITE BUSINESSES AND BRANDS COMMIT TO SUSTAINABILITY?  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WHY IS IT IMPORTANT FOR BUSINESSES AND BRANDS TO COMMUNICATE THEIR SUSTAINABILITY INITIATIVES TO CONSUMERS?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WHAT IS “GREENWASHING?”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WHY WOULD A BUSINESS OR BRAND ENGAGE IN “GREENWASHING” AND HOW DO YOU THINK THAT IMPACTS BRAND PERCEPTION?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DESCRIBE MASTERCARD’S EARTH DAY INITIATIVE. 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WHY DO YOU THINK THEY NAMED THE INITIATIVE  “PRICELESS PLANET COALITION”?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OF THE INITIATIVES REVIEWED IN THIS PRESENTATION, WHICH DO YOU THINK RESONATES MOST WITH CONSUMERS?  WHY?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FontTx/>
              <a:buAutoNum type="arabicParenR"/>
            </a:pPr>
            <a:r>
              <a:rPr lang="en-US" sz="2499" dirty="0">
                <a:solidFill>
                  <a:srgbClr val="000000"/>
                </a:solidFill>
                <a:latin typeface="Kollektif"/>
              </a:rPr>
              <a:t>OF THE INITIATIVES REVIEWED IN THIS PRESENTATION, WHICH DO YOU THINK WILL HAVE THE BIGGEST IMPACT ON THE ENVIRONMENT?</a:t>
            </a: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  <a:p>
            <a:pPr marL="457200" indent="-457200">
              <a:lnSpc>
                <a:spcPts val="2449"/>
              </a:lnSpc>
              <a:buAutoNum type="arabicParenR"/>
            </a:pPr>
            <a:endParaRPr lang="en-US" sz="2499" dirty="0">
              <a:solidFill>
                <a:srgbClr val="000000"/>
              </a:solidFill>
              <a:latin typeface="Kollektif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1190" y="9545184"/>
            <a:ext cx="847510" cy="741816"/>
          </a:xfrm>
          <a:prstGeom prst="rect">
            <a:avLst/>
          </a:prstGeom>
        </p:spPr>
      </p:pic>
      <p:sp>
        <p:nvSpPr>
          <p:cNvPr id="10" name="TextBox 12">
            <a:extLst>
              <a:ext uri="{FF2B5EF4-FFF2-40B4-BE49-F238E27FC236}">
                <a16:creationId xmlns:a16="http://schemas.microsoft.com/office/drawing/2014/main" id="{F5E18AAA-B80A-B270-D2B5-08CA82524308}"/>
              </a:ext>
            </a:extLst>
          </p:cNvPr>
          <p:cNvSpPr txBox="1"/>
          <p:nvPr/>
        </p:nvSpPr>
        <p:spPr>
          <a:xfrm>
            <a:off x="1429080" y="9813573"/>
            <a:ext cx="9565025" cy="204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0"/>
              </a:lnSpc>
            </a:pPr>
            <a:r>
              <a:rPr lang="en-US" sz="1400" dirty="0">
                <a:solidFill>
                  <a:srgbClr val="737373"/>
                </a:solidFill>
                <a:latin typeface="Arimo"/>
              </a:rPr>
              <a:t>Marketing Insights from SCC - </a:t>
            </a:r>
            <a:r>
              <a:rPr lang="en-US" sz="1400" dirty="0" err="1">
                <a:solidFill>
                  <a:srgbClr val="737373"/>
                </a:solidFill>
                <a:latin typeface="Arimo"/>
              </a:rPr>
              <a:t>www.sportscareerconsulting.com</a:t>
            </a:r>
            <a:endParaRPr lang="en-US" sz="1400" dirty="0">
              <a:solidFill>
                <a:srgbClr val="737373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4755118" cy="10287000"/>
          </a:xfrm>
          <a:prstGeom prst="rect">
            <a:avLst/>
          </a:prstGeom>
          <a:solidFill>
            <a:srgbClr val="B7DF90"/>
          </a:solid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567911">
            <a:off x="476606" y="1129013"/>
            <a:ext cx="8143966" cy="6470635"/>
            <a:chOff x="0" y="0"/>
            <a:chExt cx="3901440" cy="3099816"/>
          </a:xfrm>
        </p:grpSpPr>
        <p:sp>
          <p:nvSpPr>
            <p:cNvPr id="4" name="Freeform 4"/>
            <p:cNvSpPr/>
            <p:nvPr/>
          </p:nvSpPr>
          <p:spPr>
            <a:xfrm>
              <a:off x="127000" y="190500"/>
              <a:ext cx="3657600" cy="2413000"/>
            </a:xfrm>
            <a:custGeom>
              <a:avLst/>
              <a:gdLst/>
              <a:ahLst/>
              <a:cxnLst/>
              <a:rect l="l" t="t" r="r" b="b"/>
              <a:pathLst>
                <a:path w="3657600" h="2413000">
                  <a:moveTo>
                    <a:pt x="3657600" y="2413000"/>
                  </a:moveTo>
                  <a:lnTo>
                    <a:pt x="0" y="2413000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2413000"/>
                  </a:lnTo>
                  <a:close/>
                </a:path>
              </a:pathLst>
            </a:custGeom>
            <a:blipFill>
              <a:blip r:embed="rId2"/>
              <a:stretch>
                <a:fillRect l="-8641" r="-8641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901440" cy="3099816"/>
            </a:xfrm>
            <a:custGeom>
              <a:avLst/>
              <a:gdLst/>
              <a:ahLst/>
              <a:cxnLst/>
              <a:rect l="l" t="t" r="r" b="b"/>
              <a:pathLst>
                <a:path w="3901440" h="3099816">
                  <a:moveTo>
                    <a:pt x="3901440" y="3099816"/>
                  </a:moveTo>
                  <a:lnTo>
                    <a:pt x="0" y="3099816"/>
                  </a:lnTo>
                  <a:lnTo>
                    <a:pt x="0" y="0"/>
                  </a:lnTo>
                  <a:lnTo>
                    <a:pt x="3901440" y="0"/>
                  </a:lnTo>
                  <a:lnTo>
                    <a:pt x="3901440" y="3099816"/>
                  </a:lnTo>
                  <a:close/>
                </a:path>
              </a:pathLst>
            </a:custGeom>
            <a:blipFill>
              <a:blip r:embed="rId3"/>
              <a:stretch>
                <a:fillRect t="-29" b="-29"/>
              </a:stretch>
            </a:blipFill>
          </p:spPr>
        </p:sp>
      </p:grpSp>
      <p:sp>
        <p:nvSpPr>
          <p:cNvPr id="6" name="AutoShape 6"/>
          <p:cNvSpPr/>
          <p:nvPr/>
        </p:nvSpPr>
        <p:spPr>
          <a:xfrm>
            <a:off x="17762376" y="0"/>
            <a:ext cx="525624" cy="10287000"/>
          </a:xfrm>
          <a:prstGeom prst="rect">
            <a:avLst/>
          </a:prstGeom>
          <a:solidFill>
            <a:srgbClr val="B7DF90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835545" y="9448212"/>
            <a:ext cx="847510" cy="74181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364991" y="394009"/>
            <a:ext cx="7924478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790"/>
              </a:lnSpc>
            </a:pPr>
            <a:r>
              <a:rPr lang="en-US" sz="12000" dirty="0">
                <a:solidFill>
                  <a:srgbClr val="000000"/>
                </a:solidFill>
                <a:latin typeface="Bebas Neue"/>
              </a:rPr>
              <a:t>SOURCES</a:t>
            </a:r>
          </a:p>
        </p:txBody>
      </p:sp>
      <p:sp>
        <p:nvSpPr>
          <p:cNvPr id="9" name="TextBox 9"/>
          <p:cNvSpPr txBox="1"/>
          <p:nvPr/>
        </p:nvSpPr>
        <p:spPr>
          <a:xfrm rot="-362389">
            <a:off x="9418828" y="1571470"/>
            <a:ext cx="7367033" cy="133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723"/>
              </a:lnSpc>
            </a:pPr>
            <a:r>
              <a:rPr lang="en-US" sz="10344" dirty="0">
                <a:solidFill>
                  <a:srgbClr val="92D050"/>
                </a:solidFill>
                <a:latin typeface="Bebas Neue"/>
              </a:rPr>
              <a:t>website LINKS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364991" y="3298829"/>
            <a:ext cx="7864139" cy="5014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YouTube “Non-Fungible Planet”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=pn4XSDnaiPY&amp;t=1s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BWM “The Future Finds Us”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=UkzJA288Kzk&amp;t=3s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wherefrom “Stop the Wash”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=m4bhH9ZsVnQ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 err="1">
                <a:solidFill>
                  <a:srgbClr val="737373"/>
                </a:solidFill>
                <a:latin typeface="Arimo"/>
              </a:rPr>
              <a:t>Allbirds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 “Keep Amazon Prime”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youtu.be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/u-7tz16PBS4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Wrangler “Earth Pants”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=WIyc1CcMr2M&amp;t=3s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Hyundai “The Earth Needs Us”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www.hyundai.com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/worldwide/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en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/brand-journal/sustainable-vision/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hyundai-bts-earthday</a:t>
            </a:r>
            <a:endParaRPr lang="en-US" sz="2000" dirty="0">
              <a:solidFill>
                <a:srgbClr val="737373"/>
              </a:solidFill>
              <a:latin typeface="Arimo"/>
            </a:endParaRP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Mastercard “Priceless Planet Coalition”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=FsWzaOaIWf8&amp;t=3s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SodaStream Sea Turtle Conservation 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www.youtube.com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watch?v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=E6Z5CSKEtuc</a:t>
            </a:r>
          </a:p>
          <a:p>
            <a:pPr marL="457200" indent="-457200">
              <a:lnSpc>
                <a:spcPts val="2320"/>
              </a:lnSpc>
              <a:buFont typeface="+mj-lt"/>
              <a:buAutoNum type="arabicPeriod"/>
            </a:pPr>
            <a:r>
              <a:rPr lang="en-US" sz="2000" dirty="0">
                <a:solidFill>
                  <a:srgbClr val="737373"/>
                </a:solidFill>
                <a:latin typeface="Arimo"/>
              </a:rPr>
              <a:t>IKEA “Earth Month Activities” https://</a:t>
            </a:r>
            <a:r>
              <a:rPr lang="en-US" sz="2000" dirty="0" err="1">
                <a:solidFill>
                  <a:srgbClr val="737373"/>
                </a:solidFill>
                <a:latin typeface="Arimo"/>
              </a:rPr>
              <a:t>youtu.be</a:t>
            </a:r>
            <a:r>
              <a:rPr lang="en-US" sz="2000" dirty="0">
                <a:solidFill>
                  <a:srgbClr val="737373"/>
                </a:solidFill>
                <a:latin typeface="Arimo"/>
              </a:rPr>
              <a:t>/etULbl_39F8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277600" y="9716944"/>
            <a:ext cx="9565025" cy="204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0"/>
              </a:lnSpc>
            </a:pPr>
            <a:r>
              <a:rPr lang="en-US" sz="1400" dirty="0">
                <a:solidFill>
                  <a:srgbClr val="737373"/>
                </a:solidFill>
                <a:latin typeface="Arimo"/>
              </a:rPr>
              <a:t>Marketing Insights from SCC - </a:t>
            </a:r>
            <a:r>
              <a:rPr lang="en-US" sz="1400" dirty="0" err="1">
                <a:solidFill>
                  <a:srgbClr val="737373"/>
                </a:solidFill>
                <a:latin typeface="Arimo"/>
              </a:rPr>
              <a:t>www.sportscareerconsulting.com</a:t>
            </a:r>
            <a:endParaRPr lang="en-US" sz="1400" dirty="0">
              <a:solidFill>
                <a:srgbClr val="737373"/>
              </a:solidFill>
              <a:latin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64719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38"/>
              </a:lnSpc>
            </a:pPr>
            <a:r>
              <a:rPr lang="en-US" sz="5376">
                <a:solidFill>
                  <a:srgbClr val="000000"/>
                </a:solidFill>
                <a:latin typeface="Bebas Neue"/>
              </a:rPr>
              <a:t>'NON-FUNGIBLE PLANET'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38"/>
              </a:lnSpc>
            </a:pPr>
            <a:r>
              <a:rPr lang="en-US" sz="5376">
                <a:solidFill>
                  <a:srgbClr val="000000"/>
                </a:solidFill>
                <a:latin typeface="Bebas Neue"/>
              </a:rPr>
              <a:t>Youtube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Non-Fungible Planet | YouTube">
            <a:hlinkClick r:id="" action="ppaction://media"/>
            <a:extLst>
              <a:ext uri="{FF2B5EF4-FFF2-40B4-BE49-F238E27FC236}">
                <a16:creationId xmlns:a16="http://schemas.microsoft.com/office/drawing/2014/main" id="{5D5AA83B-B501-5B7D-74D4-F3B7BAFCDB3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460" y="0"/>
            <a:ext cx="1820708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‘THE FUTURE FINDS US'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BMW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6" descr="The Future Finds Us:  2022 BMW iX All-Electric Vehicle | BMW USA">
            <a:hlinkClick r:id="" action="ppaction://media"/>
            <a:extLst>
              <a:ext uri="{FF2B5EF4-FFF2-40B4-BE49-F238E27FC236}">
                <a16:creationId xmlns:a16="http://schemas.microsoft.com/office/drawing/2014/main" id="{8DCAD2A1-63F0-2BD5-3A14-CA4A5AA05DB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33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1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‘STOP THE WASH’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WHEREFROM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wherefrom presents STOP THE WASH">
            <a:hlinkClick r:id="" action="ppaction://media"/>
            <a:extLst>
              <a:ext uri="{FF2B5EF4-FFF2-40B4-BE49-F238E27FC236}">
                <a16:creationId xmlns:a16="http://schemas.microsoft.com/office/drawing/2014/main" id="{8FB3D86A-79A1-0F94-6E3B-008D8E19943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2860"/>
            <a:ext cx="18288000" cy="1033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2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261163" y="7258147"/>
            <a:ext cx="13129429" cy="2544109"/>
            <a:chOff x="0" y="0"/>
            <a:chExt cx="7746703" cy="150109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746703" cy="1501090"/>
            </a:xfrm>
            <a:custGeom>
              <a:avLst/>
              <a:gdLst/>
              <a:ahLst/>
              <a:cxnLst/>
              <a:rect l="l" t="t" r="r" b="b"/>
              <a:pathLst>
                <a:path w="7746703" h="1501090">
                  <a:moveTo>
                    <a:pt x="7622243" y="1501090"/>
                  </a:moveTo>
                  <a:lnTo>
                    <a:pt x="124460" y="1501090"/>
                  </a:lnTo>
                  <a:cubicBezTo>
                    <a:pt x="55880" y="1501090"/>
                    <a:pt x="0" y="1445210"/>
                    <a:pt x="0" y="1376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622243" y="0"/>
                  </a:lnTo>
                  <a:cubicBezTo>
                    <a:pt x="7690824" y="0"/>
                    <a:pt x="7746703" y="55880"/>
                    <a:pt x="7746703" y="124460"/>
                  </a:cubicBezTo>
                  <a:lnTo>
                    <a:pt x="7746703" y="1376630"/>
                  </a:lnTo>
                  <a:cubicBezTo>
                    <a:pt x="7746703" y="1445210"/>
                    <a:pt x="7690824" y="1501090"/>
                    <a:pt x="7622243" y="1501090"/>
                  </a:cubicBezTo>
                  <a:close/>
                </a:path>
              </a:pathLst>
            </a:custGeom>
            <a:solidFill>
              <a:srgbClr val="FEFFF6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53533" y="8486294"/>
            <a:ext cx="991983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‘KEEP THE AMAZON PRIME’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70963" y="7909830"/>
            <a:ext cx="9500385" cy="740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76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bas Neue"/>
                <a:ea typeface="+mn-ea"/>
                <a:cs typeface="+mn-cs"/>
              </a:rPr>
              <a:t>ALLBIRDS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450</Words>
  <Application>Microsoft Macintosh PowerPoint</Application>
  <PresentationFormat>Custom</PresentationFormat>
  <Paragraphs>62</Paragraphs>
  <Slides>22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Kollektif</vt:lpstr>
      <vt:lpstr>Bebas Neue</vt:lpstr>
      <vt:lpstr>Calibri</vt:lpstr>
      <vt:lpstr>Arimo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Day Marketing 2022</dc:title>
  <cp:lastModifiedBy>Chris Lindauer</cp:lastModifiedBy>
  <cp:revision>9</cp:revision>
  <dcterms:created xsi:type="dcterms:W3CDTF">2006-08-16T00:00:00Z</dcterms:created>
  <dcterms:modified xsi:type="dcterms:W3CDTF">2022-09-27T15:54:42Z</dcterms:modified>
  <dc:identifier>DAFNAU31K7w</dc:identifier>
</cp:coreProperties>
</file>