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3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5143500" type="screen16x9"/>
  <p:notesSz cx="6858000" cy="9144000"/>
  <p:embeddedFontLst>
    <p:embeddedFont>
      <p:font typeface="Montserrat" pitchFamily="2" charset="77"/>
      <p:regular r:id="rId20"/>
      <p:bold r:id="rId21"/>
      <p:italic r:id="rId22"/>
      <p:boldItalic r:id="rId23"/>
    </p:embeddedFont>
    <p:embeddedFont>
      <p:font typeface="Montserrat ExtraBold" panose="020F0502020204030204" pitchFamily="34" charset="0"/>
      <p:bold r:id="rId24"/>
      <p:italic r:id="rId25"/>
      <p:boldItalic r:id="rId26"/>
    </p:embeddedFont>
    <p:embeddedFont>
      <p:font typeface="Montserrat Medium" panose="020F0502020204030204" pitchFamily="34" charset="0"/>
      <p:regular r:id="rId27"/>
      <p:bold r:id="rId28"/>
      <p:italic r:id="rId29"/>
      <p:boldItalic r:id="rId30"/>
    </p:embeddedFont>
    <p:embeddedFont>
      <p:font typeface="Oswald" pitchFamily="2" charset="77"/>
      <p:regular r:id="rId31"/>
      <p:bold r:id="rId3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>
      <p:cViewPr varScale="1">
        <p:scale>
          <a:sx n="139" d="100"/>
          <a:sy n="139" d="100"/>
        </p:scale>
        <p:origin x="176" y="5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15741f7e6eb_0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Google Shape;241;g15741f7e6eb_0_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1450f2058e9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" name="Google Shape;250;g1450f2058e9_0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1450f2058e9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1450f2058e9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15741f7e6eb_0_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" name="Google Shape;268;g15741f7e6eb_0_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15741f7e6eb_0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" name="Google Shape;278;g15741f7e6eb_0_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15741f7e6eb_0_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Google Shape;288;g15741f7e6eb_0_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1450f2058e9_0_1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8" name="Google Shape;298;g1450f2058e9_0_1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1450f2058e9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7" name="Google Shape;307;g1450f2058e9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7f9262ee2f_0_26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7f9262ee2f_0_26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15741f7e6eb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15741f7e6eb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15741f7e6eb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15741f7e6eb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15741f7e6eb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15741f7e6eb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15741f7e6eb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15741f7e6eb_0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15741f7e6eb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Google Shape;214;g15741f7e6eb_0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15741f7e6eb_0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Google Shape;223;g15741f7e6eb_0_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7f9262ee2f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Google Shape;232;g7f9262ee2f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175900" y="1950100"/>
            <a:ext cx="4792200" cy="64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044200" y="3704650"/>
            <a:ext cx="50556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1"/>
          <p:cNvSpPr txBox="1">
            <a:spLocks noGrp="1"/>
          </p:cNvSpPr>
          <p:nvPr>
            <p:ph type="title" hasCustomPrompt="1"/>
          </p:nvPr>
        </p:nvSpPr>
        <p:spPr>
          <a:xfrm>
            <a:off x="1920750" y="1634425"/>
            <a:ext cx="5302500" cy="1116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9" name="Google Shape;39;p11"/>
          <p:cNvSpPr txBox="1">
            <a:spLocks noGrp="1"/>
          </p:cNvSpPr>
          <p:nvPr>
            <p:ph type="body" idx="1"/>
          </p:nvPr>
        </p:nvSpPr>
        <p:spPr>
          <a:xfrm>
            <a:off x="2786550" y="3094475"/>
            <a:ext cx="35709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marL="914400" lvl="1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2pPr>
            <a:lvl3pPr marL="1371600" lvl="2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3pPr>
            <a:lvl4pPr marL="1828800" lvl="3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 sz="1800">
                <a:solidFill>
                  <a:schemeClr val="accent1"/>
                </a:solidFill>
              </a:defRPr>
            </a:lvl4pPr>
            <a:lvl5pPr marL="2286000" lvl="4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5pPr>
            <a:lvl6pPr marL="2743200" lvl="5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6pPr>
            <a:lvl7pPr marL="3200400" lvl="6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 sz="1800">
                <a:solidFill>
                  <a:schemeClr val="accent1"/>
                </a:solidFill>
              </a:defRPr>
            </a:lvl7pPr>
            <a:lvl8pPr marL="3657600" lvl="7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8pPr>
            <a:lvl9pPr marL="4114800" lvl="8" indent="-342900" algn="ctr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ullet Points">
  <p:cSld name="CAPTION_ONLY_3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3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13"/>
          <p:cNvSpPr txBox="1">
            <a:spLocks noGrp="1"/>
          </p:cNvSpPr>
          <p:nvPr>
            <p:ph type="body" idx="1"/>
          </p:nvPr>
        </p:nvSpPr>
        <p:spPr>
          <a:xfrm>
            <a:off x="938500" y="1246025"/>
            <a:ext cx="7172100" cy="303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162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1pPr>
            <a:lvl2pPr marL="914400" lvl="1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2pPr>
            <a:lvl3pPr marL="1371600" lvl="2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3pPr>
            <a:lvl4pPr marL="1828800" lvl="3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4pPr>
            <a:lvl5pPr marL="2286000" lvl="4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5pPr>
            <a:lvl6pPr marL="2743200" lvl="5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6pPr>
            <a:lvl7pPr marL="3200400" lvl="6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7pPr>
            <a:lvl8pPr marL="3657600" lvl="7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8pPr>
            <a:lvl9pPr marL="4114800" lvl="8" indent="-301625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SECTION_TITLE_AND_DESCRIPTION_1_1_3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4"/>
          <p:cNvSpPr txBox="1">
            <a:spLocks noGrp="1"/>
          </p:cNvSpPr>
          <p:nvPr>
            <p:ph type="title"/>
          </p:nvPr>
        </p:nvSpPr>
        <p:spPr>
          <a:xfrm>
            <a:off x="3538497" y="26155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6" name="Google Shape;46;p14"/>
          <p:cNvSpPr txBox="1">
            <a:spLocks noGrp="1"/>
          </p:cNvSpPr>
          <p:nvPr>
            <p:ph type="subTitle" idx="1"/>
          </p:nvPr>
        </p:nvSpPr>
        <p:spPr>
          <a:xfrm>
            <a:off x="3538497" y="31480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14"/>
          <p:cNvSpPr txBox="1">
            <a:spLocks noGrp="1"/>
          </p:cNvSpPr>
          <p:nvPr>
            <p:ph type="title" idx="2"/>
          </p:nvPr>
        </p:nvSpPr>
        <p:spPr>
          <a:xfrm>
            <a:off x="6028553" y="26155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14"/>
          <p:cNvSpPr txBox="1">
            <a:spLocks noGrp="1"/>
          </p:cNvSpPr>
          <p:nvPr>
            <p:ph type="subTitle" idx="3"/>
          </p:nvPr>
        </p:nvSpPr>
        <p:spPr>
          <a:xfrm>
            <a:off x="6028553" y="31480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9" name="Google Shape;49;p14"/>
          <p:cNvSpPr txBox="1">
            <a:spLocks noGrp="1"/>
          </p:cNvSpPr>
          <p:nvPr>
            <p:ph type="title" idx="4"/>
          </p:nvPr>
        </p:nvSpPr>
        <p:spPr>
          <a:xfrm>
            <a:off x="1048447" y="26155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0" name="Google Shape;50;p14"/>
          <p:cNvSpPr txBox="1">
            <a:spLocks noGrp="1"/>
          </p:cNvSpPr>
          <p:nvPr>
            <p:ph type="subTitle" idx="5"/>
          </p:nvPr>
        </p:nvSpPr>
        <p:spPr>
          <a:xfrm>
            <a:off x="1048447" y="31480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1" name="Google Shape;51;p14"/>
          <p:cNvSpPr txBox="1">
            <a:spLocks noGrp="1"/>
          </p:cNvSpPr>
          <p:nvPr>
            <p:ph type="title" idx="6" hasCustomPrompt="1"/>
          </p:nvPr>
        </p:nvSpPr>
        <p:spPr>
          <a:xfrm>
            <a:off x="1048450" y="1770700"/>
            <a:ext cx="20670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 b="1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2" name="Google Shape;52;p14"/>
          <p:cNvSpPr txBox="1">
            <a:spLocks noGrp="1"/>
          </p:cNvSpPr>
          <p:nvPr>
            <p:ph type="title" idx="7" hasCustomPrompt="1"/>
          </p:nvPr>
        </p:nvSpPr>
        <p:spPr>
          <a:xfrm>
            <a:off x="3538500" y="1770700"/>
            <a:ext cx="20670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 b="1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3" name="Google Shape;53;p14"/>
          <p:cNvSpPr txBox="1">
            <a:spLocks noGrp="1"/>
          </p:cNvSpPr>
          <p:nvPr>
            <p:ph type="title" idx="8" hasCustomPrompt="1"/>
          </p:nvPr>
        </p:nvSpPr>
        <p:spPr>
          <a:xfrm>
            <a:off x="6028550" y="1770700"/>
            <a:ext cx="20670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 b="1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ext">
  <p:cSld name="TITLE_1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 txBox="1">
            <a:spLocks noGrp="1"/>
          </p:cNvSpPr>
          <p:nvPr>
            <p:ph type="ctrTitle"/>
          </p:nvPr>
        </p:nvSpPr>
        <p:spPr>
          <a:xfrm>
            <a:off x="4285500" y="2832875"/>
            <a:ext cx="3657300" cy="644700"/>
          </a:xfrm>
          <a:prstGeom prst="rect">
            <a:avLst/>
          </a:prstGeom>
          <a:effectLst>
            <a:outerShdw blurRad="100013" dist="19050" dir="5400000" algn="bl" rotWithShape="0">
              <a:srgbClr val="76A5AF">
                <a:alpha val="88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6" name="Google Shape;56;p15"/>
          <p:cNvSpPr txBox="1">
            <a:spLocks noGrp="1"/>
          </p:cNvSpPr>
          <p:nvPr>
            <p:ph type="subTitle" idx="1"/>
          </p:nvPr>
        </p:nvSpPr>
        <p:spPr>
          <a:xfrm>
            <a:off x="4144050" y="3549850"/>
            <a:ext cx="39402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6"/>
          <p:cNvSpPr txBox="1">
            <a:spLocks noGrp="1"/>
          </p:cNvSpPr>
          <p:nvPr>
            <p:ph type="ctrTitle"/>
          </p:nvPr>
        </p:nvSpPr>
        <p:spPr>
          <a:xfrm>
            <a:off x="1850525" y="1157925"/>
            <a:ext cx="5442900" cy="260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" name="Google Shape;59;p16"/>
          <p:cNvSpPr txBox="1">
            <a:spLocks noGrp="1"/>
          </p:cNvSpPr>
          <p:nvPr>
            <p:ph type="subTitle" idx="1"/>
          </p:nvPr>
        </p:nvSpPr>
        <p:spPr>
          <a:xfrm>
            <a:off x="2481900" y="3945600"/>
            <a:ext cx="41802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wo Columns">
  <p:cSld name="SECTION_TITLE_AND_DESCRIPTION_1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7"/>
          <p:cNvSpPr txBox="1">
            <a:spLocks noGrp="1"/>
          </p:cNvSpPr>
          <p:nvPr>
            <p:ph type="title"/>
          </p:nvPr>
        </p:nvSpPr>
        <p:spPr>
          <a:xfrm>
            <a:off x="1937338" y="2463175"/>
            <a:ext cx="23901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2" name="Google Shape;62;p17"/>
          <p:cNvSpPr txBox="1">
            <a:spLocks noGrp="1"/>
          </p:cNvSpPr>
          <p:nvPr>
            <p:ph type="subTitle" idx="1"/>
          </p:nvPr>
        </p:nvSpPr>
        <p:spPr>
          <a:xfrm>
            <a:off x="1937338" y="3148075"/>
            <a:ext cx="23901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7"/>
          <p:cNvSpPr txBox="1">
            <a:spLocks noGrp="1"/>
          </p:cNvSpPr>
          <p:nvPr>
            <p:ph type="title" idx="2"/>
          </p:nvPr>
        </p:nvSpPr>
        <p:spPr>
          <a:xfrm>
            <a:off x="4816563" y="2463175"/>
            <a:ext cx="23901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4" name="Google Shape;64;p17"/>
          <p:cNvSpPr txBox="1">
            <a:spLocks noGrp="1"/>
          </p:cNvSpPr>
          <p:nvPr>
            <p:ph type="subTitle" idx="3"/>
          </p:nvPr>
        </p:nvSpPr>
        <p:spPr>
          <a:xfrm>
            <a:off x="4816563" y="3148075"/>
            <a:ext cx="23901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5" name="Google Shape;65;p17"/>
          <p:cNvSpPr txBox="1">
            <a:spLocks noGrp="1"/>
          </p:cNvSpPr>
          <p:nvPr>
            <p:ph type="title" idx="4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hree Columns ">
  <p:cSld name="SECTION_TITLE_AND_DESCRIPTION_1_1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>
            <a:spLocks noGrp="1"/>
          </p:cNvSpPr>
          <p:nvPr>
            <p:ph type="title"/>
          </p:nvPr>
        </p:nvSpPr>
        <p:spPr>
          <a:xfrm>
            <a:off x="3538497" y="27679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8" name="Google Shape;68;p18"/>
          <p:cNvSpPr txBox="1">
            <a:spLocks noGrp="1"/>
          </p:cNvSpPr>
          <p:nvPr>
            <p:ph type="subTitle" idx="1"/>
          </p:nvPr>
        </p:nvSpPr>
        <p:spPr>
          <a:xfrm>
            <a:off x="3538497" y="34528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9" name="Google Shape;69;p18"/>
          <p:cNvSpPr txBox="1">
            <a:spLocks noGrp="1"/>
          </p:cNvSpPr>
          <p:nvPr>
            <p:ph type="title" idx="2"/>
          </p:nvPr>
        </p:nvSpPr>
        <p:spPr>
          <a:xfrm>
            <a:off x="6028553" y="27679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0" name="Google Shape;70;p18"/>
          <p:cNvSpPr txBox="1">
            <a:spLocks noGrp="1"/>
          </p:cNvSpPr>
          <p:nvPr>
            <p:ph type="subTitle" idx="3"/>
          </p:nvPr>
        </p:nvSpPr>
        <p:spPr>
          <a:xfrm>
            <a:off x="6028553" y="34528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1" name="Google Shape;71;p18"/>
          <p:cNvSpPr txBox="1">
            <a:spLocks noGrp="1"/>
          </p:cNvSpPr>
          <p:nvPr>
            <p:ph type="title" idx="4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2" name="Google Shape;72;p18"/>
          <p:cNvSpPr txBox="1">
            <a:spLocks noGrp="1"/>
          </p:cNvSpPr>
          <p:nvPr>
            <p:ph type="title" idx="5"/>
          </p:nvPr>
        </p:nvSpPr>
        <p:spPr>
          <a:xfrm>
            <a:off x="1048447" y="27679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3" name="Google Shape;73;p18"/>
          <p:cNvSpPr txBox="1">
            <a:spLocks noGrp="1"/>
          </p:cNvSpPr>
          <p:nvPr>
            <p:ph type="subTitle" idx="6"/>
          </p:nvPr>
        </p:nvSpPr>
        <p:spPr>
          <a:xfrm>
            <a:off x="1048447" y="34528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ext">
  <p:cSld name="TITLE_1_1_1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9"/>
          <p:cNvSpPr txBox="1">
            <a:spLocks noGrp="1"/>
          </p:cNvSpPr>
          <p:nvPr>
            <p:ph type="ctrTitle"/>
          </p:nvPr>
        </p:nvSpPr>
        <p:spPr>
          <a:xfrm>
            <a:off x="1273500" y="1369000"/>
            <a:ext cx="6597000" cy="210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None/>
              <a:defRPr sz="4500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6" name="Google Shape;76;p19"/>
          <p:cNvSpPr txBox="1">
            <a:spLocks noGrp="1"/>
          </p:cNvSpPr>
          <p:nvPr>
            <p:ph type="subTitle" idx="1"/>
          </p:nvPr>
        </p:nvSpPr>
        <p:spPr>
          <a:xfrm>
            <a:off x="2481900" y="2519525"/>
            <a:ext cx="41802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">
  <p:cSld name="CAPTION_ONLY_1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0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3762670" y="3177750"/>
            <a:ext cx="3068700" cy="59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title" idx="2" hasCustomPrompt="1"/>
          </p:nvPr>
        </p:nvSpPr>
        <p:spPr>
          <a:xfrm>
            <a:off x="1048270" y="3287500"/>
            <a:ext cx="2412900" cy="931500"/>
          </a:xfrm>
          <a:prstGeom prst="rect">
            <a:avLst/>
          </a:prstGeom>
          <a:effectLst>
            <a:outerShdw blurRad="114300" dist="28575" dir="6360000" algn="bl" rotWithShape="0">
              <a:schemeClr val="accent1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4" name="Google Shape;14;p3"/>
          <p:cNvSpPr txBox="1">
            <a:spLocks noGrp="1"/>
          </p:cNvSpPr>
          <p:nvPr>
            <p:ph type="subTitle" idx="1"/>
          </p:nvPr>
        </p:nvSpPr>
        <p:spPr>
          <a:xfrm>
            <a:off x="3762670" y="3720650"/>
            <a:ext cx="30687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1">
  <p:cSld name="CAPTION_ONLY_1_1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1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2">
  <p:cSld name="CAPTION_ONLY_1_1_1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2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3">
  <p:cSld name="CAPTION_ONLY_1_1_1_2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3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wo Lists">
  <p:cSld name="SECTION_TITLE_AND_DESCRIPTION_1_3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4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964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7" name="Google Shape;87;p24"/>
          <p:cNvSpPr txBox="1">
            <a:spLocks noGrp="1"/>
          </p:cNvSpPr>
          <p:nvPr>
            <p:ph type="body" idx="1"/>
          </p:nvPr>
        </p:nvSpPr>
        <p:spPr>
          <a:xfrm>
            <a:off x="1067241" y="2651775"/>
            <a:ext cx="3258900" cy="17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8" name="Google Shape;88;p24"/>
          <p:cNvSpPr txBox="1">
            <a:spLocks noGrp="1"/>
          </p:cNvSpPr>
          <p:nvPr>
            <p:ph type="body" idx="2"/>
          </p:nvPr>
        </p:nvSpPr>
        <p:spPr>
          <a:xfrm>
            <a:off x="4673852" y="2651775"/>
            <a:ext cx="3258900" cy="17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9" name="Google Shape;89;p24"/>
          <p:cNvSpPr txBox="1">
            <a:spLocks noGrp="1"/>
          </p:cNvSpPr>
          <p:nvPr>
            <p:ph type="title" idx="3"/>
          </p:nvPr>
        </p:nvSpPr>
        <p:spPr>
          <a:xfrm>
            <a:off x="1213499" y="1955125"/>
            <a:ext cx="32589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0" name="Google Shape;90;p24"/>
          <p:cNvSpPr txBox="1">
            <a:spLocks noGrp="1"/>
          </p:cNvSpPr>
          <p:nvPr>
            <p:ph type="title" idx="4"/>
          </p:nvPr>
        </p:nvSpPr>
        <p:spPr>
          <a:xfrm>
            <a:off x="4820099" y="1955125"/>
            <a:ext cx="32589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Four Columns">
  <p:cSld name="TITLE_1_1_2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5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3" name="Google Shape;93;p25"/>
          <p:cNvSpPr txBox="1">
            <a:spLocks noGrp="1"/>
          </p:cNvSpPr>
          <p:nvPr>
            <p:ph type="title" idx="2"/>
          </p:nvPr>
        </p:nvSpPr>
        <p:spPr>
          <a:xfrm>
            <a:off x="898386" y="3052625"/>
            <a:ext cx="16716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4" name="Google Shape;94;p25"/>
          <p:cNvSpPr txBox="1">
            <a:spLocks noGrp="1"/>
          </p:cNvSpPr>
          <p:nvPr>
            <p:ph type="subTitle" idx="1"/>
          </p:nvPr>
        </p:nvSpPr>
        <p:spPr>
          <a:xfrm>
            <a:off x="898389" y="3558837"/>
            <a:ext cx="1671600" cy="11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5" name="Google Shape;95;p25"/>
          <p:cNvSpPr txBox="1">
            <a:spLocks noGrp="1"/>
          </p:cNvSpPr>
          <p:nvPr>
            <p:ph type="title" idx="3"/>
          </p:nvPr>
        </p:nvSpPr>
        <p:spPr>
          <a:xfrm>
            <a:off x="2790261" y="3052625"/>
            <a:ext cx="16716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6" name="Google Shape;96;p25"/>
          <p:cNvSpPr txBox="1">
            <a:spLocks noGrp="1"/>
          </p:cNvSpPr>
          <p:nvPr>
            <p:ph type="subTitle" idx="4"/>
          </p:nvPr>
        </p:nvSpPr>
        <p:spPr>
          <a:xfrm>
            <a:off x="2790264" y="3558837"/>
            <a:ext cx="1671600" cy="11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7" name="Google Shape;97;p25"/>
          <p:cNvSpPr txBox="1">
            <a:spLocks noGrp="1"/>
          </p:cNvSpPr>
          <p:nvPr>
            <p:ph type="title" idx="5"/>
          </p:nvPr>
        </p:nvSpPr>
        <p:spPr>
          <a:xfrm>
            <a:off x="4682136" y="3052625"/>
            <a:ext cx="16716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5"/>
          <p:cNvSpPr txBox="1">
            <a:spLocks noGrp="1"/>
          </p:cNvSpPr>
          <p:nvPr>
            <p:ph type="subTitle" idx="6"/>
          </p:nvPr>
        </p:nvSpPr>
        <p:spPr>
          <a:xfrm>
            <a:off x="4682139" y="3558837"/>
            <a:ext cx="1671600" cy="11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9" name="Google Shape;99;p25"/>
          <p:cNvSpPr txBox="1">
            <a:spLocks noGrp="1"/>
          </p:cNvSpPr>
          <p:nvPr>
            <p:ph type="title" idx="7"/>
          </p:nvPr>
        </p:nvSpPr>
        <p:spPr>
          <a:xfrm>
            <a:off x="6574011" y="3052625"/>
            <a:ext cx="16716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0" name="Google Shape;100;p25"/>
          <p:cNvSpPr txBox="1">
            <a:spLocks noGrp="1"/>
          </p:cNvSpPr>
          <p:nvPr>
            <p:ph type="subTitle" idx="8"/>
          </p:nvPr>
        </p:nvSpPr>
        <p:spPr>
          <a:xfrm>
            <a:off x="6574014" y="3558837"/>
            <a:ext cx="1671600" cy="11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Numbers">
  <p:cSld name="CAPTION_ONLY_1_1_1_1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6"/>
          <p:cNvSpPr txBox="1">
            <a:spLocks noGrp="1"/>
          </p:cNvSpPr>
          <p:nvPr>
            <p:ph type="title" hasCustomPrompt="1"/>
          </p:nvPr>
        </p:nvSpPr>
        <p:spPr>
          <a:xfrm>
            <a:off x="4996800" y="661843"/>
            <a:ext cx="31593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3" name="Google Shape;103;p26"/>
          <p:cNvSpPr txBox="1">
            <a:spLocks noGrp="1"/>
          </p:cNvSpPr>
          <p:nvPr>
            <p:ph type="subTitle" idx="1"/>
          </p:nvPr>
        </p:nvSpPr>
        <p:spPr>
          <a:xfrm>
            <a:off x="4911000" y="1265850"/>
            <a:ext cx="3330900" cy="41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04" name="Google Shape;104;p26"/>
          <p:cNvSpPr txBox="1">
            <a:spLocks noGrp="1"/>
          </p:cNvSpPr>
          <p:nvPr>
            <p:ph type="title" idx="2" hasCustomPrompt="1"/>
          </p:nvPr>
        </p:nvSpPr>
        <p:spPr>
          <a:xfrm>
            <a:off x="4996800" y="2099193"/>
            <a:ext cx="31593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5" name="Google Shape;105;p26"/>
          <p:cNvSpPr txBox="1">
            <a:spLocks noGrp="1"/>
          </p:cNvSpPr>
          <p:nvPr>
            <p:ph type="subTitle" idx="3"/>
          </p:nvPr>
        </p:nvSpPr>
        <p:spPr>
          <a:xfrm>
            <a:off x="4911000" y="2703200"/>
            <a:ext cx="3330900" cy="41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06" name="Google Shape;106;p26"/>
          <p:cNvSpPr txBox="1">
            <a:spLocks noGrp="1"/>
          </p:cNvSpPr>
          <p:nvPr>
            <p:ph type="title" idx="4" hasCustomPrompt="1"/>
          </p:nvPr>
        </p:nvSpPr>
        <p:spPr>
          <a:xfrm>
            <a:off x="4996800" y="3536543"/>
            <a:ext cx="31593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7" name="Google Shape;107;p26"/>
          <p:cNvSpPr txBox="1">
            <a:spLocks noGrp="1"/>
          </p:cNvSpPr>
          <p:nvPr>
            <p:ph type="subTitle" idx="5"/>
          </p:nvPr>
        </p:nvSpPr>
        <p:spPr>
          <a:xfrm>
            <a:off x="4911000" y="4140550"/>
            <a:ext cx="3330900" cy="41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ix Columns  ">
  <p:cSld name="SECTION_TITLE_AND_DESCRIPTION_1_1_1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7"/>
          <p:cNvSpPr txBox="1">
            <a:spLocks noGrp="1"/>
          </p:cNvSpPr>
          <p:nvPr>
            <p:ph type="title"/>
          </p:nvPr>
        </p:nvSpPr>
        <p:spPr>
          <a:xfrm>
            <a:off x="3538497" y="1818541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0" name="Google Shape;110;p27"/>
          <p:cNvSpPr txBox="1">
            <a:spLocks noGrp="1"/>
          </p:cNvSpPr>
          <p:nvPr>
            <p:ph type="subTitle" idx="1"/>
          </p:nvPr>
        </p:nvSpPr>
        <p:spPr>
          <a:xfrm>
            <a:off x="3538498" y="2324765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1" name="Google Shape;111;p27"/>
          <p:cNvSpPr txBox="1">
            <a:spLocks noGrp="1"/>
          </p:cNvSpPr>
          <p:nvPr>
            <p:ph type="title" idx="2"/>
          </p:nvPr>
        </p:nvSpPr>
        <p:spPr>
          <a:xfrm>
            <a:off x="6028553" y="1818541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2" name="Google Shape;112;p27"/>
          <p:cNvSpPr txBox="1">
            <a:spLocks noGrp="1"/>
          </p:cNvSpPr>
          <p:nvPr>
            <p:ph type="subTitle" idx="3"/>
          </p:nvPr>
        </p:nvSpPr>
        <p:spPr>
          <a:xfrm>
            <a:off x="6028552" y="2324765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3" name="Google Shape;113;p27"/>
          <p:cNvSpPr txBox="1">
            <a:spLocks noGrp="1"/>
          </p:cNvSpPr>
          <p:nvPr>
            <p:ph type="title" idx="4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27"/>
          <p:cNvSpPr txBox="1">
            <a:spLocks noGrp="1"/>
          </p:cNvSpPr>
          <p:nvPr>
            <p:ph type="title" idx="5"/>
          </p:nvPr>
        </p:nvSpPr>
        <p:spPr>
          <a:xfrm>
            <a:off x="1048447" y="1818541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5" name="Google Shape;115;p27"/>
          <p:cNvSpPr txBox="1">
            <a:spLocks noGrp="1"/>
          </p:cNvSpPr>
          <p:nvPr>
            <p:ph type="subTitle" idx="6"/>
          </p:nvPr>
        </p:nvSpPr>
        <p:spPr>
          <a:xfrm>
            <a:off x="1048450" y="2324765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6" name="Google Shape;116;p27"/>
          <p:cNvSpPr txBox="1">
            <a:spLocks noGrp="1"/>
          </p:cNvSpPr>
          <p:nvPr>
            <p:ph type="title" idx="7"/>
          </p:nvPr>
        </p:nvSpPr>
        <p:spPr>
          <a:xfrm>
            <a:off x="3538497" y="332503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7" name="Google Shape;117;p27"/>
          <p:cNvSpPr txBox="1">
            <a:spLocks noGrp="1"/>
          </p:cNvSpPr>
          <p:nvPr>
            <p:ph type="subTitle" idx="8"/>
          </p:nvPr>
        </p:nvSpPr>
        <p:spPr>
          <a:xfrm>
            <a:off x="3538498" y="3831259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8" name="Google Shape;118;p27"/>
          <p:cNvSpPr txBox="1">
            <a:spLocks noGrp="1"/>
          </p:cNvSpPr>
          <p:nvPr>
            <p:ph type="title" idx="9"/>
          </p:nvPr>
        </p:nvSpPr>
        <p:spPr>
          <a:xfrm>
            <a:off x="6028553" y="332503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9" name="Google Shape;119;p27"/>
          <p:cNvSpPr txBox="1">
            <a:spLocks noGrp="1"/>
          </p:cNvSpPr>
          <p:nvPr>
            <p:ph type="subTitle" idx="13"/>
          </p:nvPr>
        </p:nvSpPr>
        <p:spPr>
          <a:xfrm>
            <a:off x="6028552" y="3831259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0" name="Google Shape;120;p27"/>
          <p:cNvSpPr txBox="1">
            <a:spLocks noGrp="1"/>
          </p:cNvSpPr>
          <p:nvPr>
            <p:ph type="title" idx="14"/>
          </p:nvPr>
        </p:nvSpPr>
        <p:spPr>
          <a:xfrm>
            <a:off x="1048447" y="332503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1" name="Google Shape;121;p27"/>
          <p:cNvSpPr txBox="1">
            <a:spLocks noGrp="1"/>
          </p:cNvSpPr>
          <p:nvPr>
            <p:ph type="subTitle" idx="15"/>
          </p:nvPr>
        </p:nvSpPr>
        <p:spPr>
          <a:xfrm>
            <a:off x="1048450" y="3831259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Four Columns 1">
  <p:cSld name="TITLE_1_1_2_1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8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0436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4" name="Google Shape;124;p28"/>
          <p:cNvSpPr txBox="1">
            <a:spLocks noGrp="1"/>
          </p:cNvSpPr>
          <p:nvPr>
            <p:ph type="title" idx="2"/>
          </p:nvPr>
        </p:nvSpPr>
        <p:spPr>
          <a:xfrm>
            <a:off x="1338238" y="2359825"/>
            <a:ext cx="2727600" cy="3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5" name="Google Shape;125;p28"/>
          <p:cNvSpPr txBox="1">
            <a:spLocks noGrp="1"/>
          </p:cNvSpPr>
          <p:nvPr>
            <p:ph type="subTitle" idx="1"/>
          </p:nvPr>
        </p:nvSpPr>
        <p:spPr>
          <a:xfrm>
            <a:off x="1338238" y="1713051"/>
            <a:ext cx="2727600" cy="60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6" name="Google Shape;126;p28"/>
          <p:cNvSpPr txBox="1">
            <a:spLocks noGrp="1"/>
          </p:cNvSpPr>
          <p:nvPr>
            <p:ph type="title" idx="3"/>
          </p:nvPr>
        </p:nvSpPr>
        <p:spPr>
          <a:xfrm>
            <a:off x="1338238" y="3988950"/>
            <a:ext cx="2727600" cy="3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7" name="Google Shape;127;p28"/>
          <p:cNvSpPr txBox="1">
            <a:spLocks noGrp="1"/>
          </p:cNvSpPr>
          <p:nvPr>
            <p:ph type="subTitle" idx="4"/>
          </p:nvPr>
        </p:nvSpPr>
        <p:spPr>
          <a:xfrm>
            <a:off x="1338238" y="3342176"/>
            <a:ext cx="2727600" cy="60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8" name="Google Shape;128;p28"/>
          <p:cNvSpPr txBox="1">
            <a:spLocks noGrp="1"/>
          </p:cNvSpPr>
          <p:nvPr>
            <p:ph type="title" idx="5"/>
          </p:nvPr>
        </p:nvSpPr>
        <p:spPr>
          <a:xfrm>
            <a:off x="5078163" y="2359825"/>
            <a:ext cx="2727600" cy="3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9" name="Google Shape;129;p28"/>
          <p:cNvSpPr txBox="1">
            <a:spLocks noGrp="1"/>
          </p:cNvSpPr>
          <p:nvPr>
            <p:ph type="subTitle" idx="6"/>
          </p:nvPr>
        </p:nvSpPr>
        <p:spPr>
          <a:xfrm>
            <a:off x="5078163" y="1713051"/>
            <a:ext cx="2727600" cy="60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0" name="Google Shape;130;p28"/>
          <p:cNvSpPr txBox="1">
            <a:spLocks noGrp="1"/>
          </p:cNvSpPr>
          <p:nvPr>
            <p:ph type="title" idx="7"/>
          </p:nvPr>
        </p:nvSpPr>
        <p:spPr>
          <a:xfrm>
            <a:off x="5078163" y="3988950"/>
            <a:ext cx="2727600" cy="3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1" name="Google Shape;131;p28"/>
          <p:cNvSpPr txBox="1">
            <a:spLocks noGrp="1"/>
          </p:cNvSpPr>
          <p:nvPr>
            <p:ph type="subTitle" idx="8"/>
          </p:nvPr>
        </p:nvSpPr>
        <p:spPr>
          <a:xfrm>
            <a:off x="5078163" y="3342176"/>
            <a:ext cx="2727600" cy="60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">
  <p:cSld name="SECTION_TITLE_AND_DESCRIPTION_1_2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9"/>
          <p:cNvSpPr txBox="1">
            <a:spLocks noGrp="1"/>
          </p:cNvSpPr>
          <p:nvPr>
            <p:ph type="subTitle" idx="1"/>
          </p:nvPr>
        </p:nvSpPr>
        <p:spPr>
          <a:xfrm>
            <a:off x="5817050" y="2435925"/>
            <a:ext cx="2556300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4" name="Google Shape;134;p2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1">
  <p:cSld name="TITLE_ONLY_1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0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7" name="Google Shape;137;p30"/>
          <p:cNvSpPr txBox="1">
            <a:spLocks noGrp="1"/>
          </p:cNvSpPr>
          <p:nvPr>
            <p:ph type="subTitle" idx="1"/>
          </p:nvPr>
        </p:nvSpPr>
        <p:spPr>
          <a:xfrm>
            <a:off x="938500" y="2435925"/>
            <a:ext cx="2556300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49464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2">
  <p:cSld name="CAPTION_ONLY_2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1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0" name="Google Shape;140;p31"/>
          <p:cNvSpPr txBox="1">
            <a:spLocks noGrp="1"/>
          </p:cNvSpPr>
          <p:nvPr>
            <p:ph type="subTitle" idx="1"/>
          </p:nvPr>
        </p:nvSpPr>
        <p:spPr>
          <a:xfrm>
            <a:off x="5817050" y="2435925"/>
            <a:ext cx="2556300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">
  <p:cSld name="SECTION_HEADER_2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32"/>
          <p:cNvSpPr txBox="1">
            <a:spLocks noGrp="1"/>
          </p:cNvSpPr>
          <p:nvPr>
            <p:ph type="title"/>
          </p:nvPr>
        </p:nvSpPr>
        <p:spPr>
          <a:xfrm>
            <a:off x="2062800" y="2442050"/>
            <a:ext cx="5018400" cy="59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3" name="Google Shape;143;p32"/>
          <p:cNvSpPr txBox="1">
            <a:spLocks noGrp="1"/>
          </p:cNvSpPr>
          <p:nvPr>
            <p:ph type="subTitle" idx="1"/>
          </p:nvPr>
        </p:nvSpPr>
        <p:spPr>
          <a:xfrm>
            <a:off x="2896500" y="3391325"/>
            <a:ext cx="3351000" cy="11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 + Credits">
  <p:cSld name="SECTION_HEADER_1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3"/>
          <p:cNvSpPr txBox="1">
            <a:spLocks noGrp="1"/>
          </p:cNvSpPr>
          <p:nvPr>
            <p:ph type="title"/>
          </p:nvPr>
        </p:nvSpPr>
        <p:spPr>
          <a:xfrm>
            <a:off x="924870" y="760375"/>
            <a:ext cx="3068700" cy="59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6" name="Google Shape;146;p33"/>
          <p:cNvSpPr txBox="1">
            <a:spLocks noGrp="1"/>
          </p:cNvSpPr>
          <p:nvPr>
            <p:ph type="subTitle" idx="1"/>
          </p:nvPr>
        </p:nvSpPr>
        <p:spPr>
          <a:xfrm>
            <a:off x="924875" y="1684275"/>
            <a:ext cx="3305400" cy="10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47" name="Google Shape;147;p33"/>
          <p:cNvSpPr txBox="1"/>
          <p:nvPr/>
        </p:nvSpPr>
        <p:spPr>
          <a:xfrm>
            <a:off x="924875" y="3570000"/>
            <a:ext cx="3305400" cy="66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CREDITS: This presentation template was created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Montserrat Medium"/>
                <a:ea typeface="Montserrat Medium"/>
                <a:cs typeface="Montserrat Medium"/>
                <a:sym typeface="Montserrat Medium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000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, including icons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Montserrat Medium"/>
                <a:ea typeface="Montserrat Medium"/>
                <a:cs typeface="Montserrat Medium"/>
                <a:sym typeface="Montserrat Medium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000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, and infographics &amp; images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Montserrat Medium"/>
                <a:ea typeface="Montserrat Medium"/>
                <a:cs typeface="Montserrat Medium"/>
                <a:sym typeface="Montserrat Medium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000">
                <a:solidFill>
                  <a:schemeClr val="accen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. </a:t>
            </a:r>
            <a:endParaRPr sz="1000">
              <a:solidFill>
                <a:schemeClr val="accen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marL="0" lvl="0" indent="0" algn="l" rtl="0">
              <a:spcBef>
                <a:spcPts val="300"/>
              </a:spcBef>
              <a:spcAft>
                <a:spcPts val="0"/>
              </a:spcAft>
              <a:buNone/>
            </a:pPr>
            <a:endParaRPr sz="1000">
              <a:solidFill>
                <a:schemeClr val="accen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ullet points 1">
  <p:cSld name="SECTION_TITLE_AND_DESCRIPTION_1_1_2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4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0" name="Google Shape;150;p34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49464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list">
  <p:cSld name="TITLE_AND_TWO_COLUMNS_1"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35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3" name="Google Shape;153;p35"/>
          <p:cNvSpPr txBox="1">
            <a:spLocks noGrp="1"/>
          </p:cNvSpPr>
          <p:nvPr>
            <p:ph type="body" idx="1"/>
          </p:nvPr>
        </p:nvSpPr>
        <p:spPr>
          <a:xfrm>
            <a:off x="5037525" y="1659275"/>
            <a:ext cx="31869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 1">
  <p:cSld name="SECTION_TITLE_AND_DESCRIPTION_2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36"/>
          <p:cNvSpPr txBox="1">
            <a:spLocks noGrp="1"/>
          </p:cNvSpPr>
          <p:nvPr>
            <p:ph type="subTitle" idx="1"/>
          </p:nvPr>
        </p:nvSpPr>
        <p:spPr>
          <a:xfrm>
            <a:off x="938500" y="1769575"/>
            <a:ext cx="28716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56" name="Google Shape;156;p36"/>
          <p:cNvSpPr txBox="1">
            <a:spLocks noGrp="1"/>
          </p:cNvSpPr>
          <p:nvPr>
            <p:ph type="body" idx="2"/>
          </p:nvPr>
        </p:nvSpPr>
        <p:spPr>
          <a:xfrm>
            <a:off x="4703375" y="909600"/>
            <a:ext cx="3468900" cy="332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7" name="Google Shape;157;p36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3223800" cy="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31869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body" idx="2"/>
          </p:nvPr>
        </p:nvSpPr>
        <p:spPr>
          <a:xfrm>
            <a:off x="5037525" y="1659275"/>
            <a:ext cx="31869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6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7"/>
          <p:cNvSpPr txBox="1">
            <a:spLocks noGrp="1"/>
          </p:cNvSpPr>
          <p:nvPr>
            <p:ph type="title"/>
          </p:nvPr>
        </p:nvSpPr>
        <p:spPr>
          <a:xfrm>
            <a:off x="5337175" y="1297125"/>
            <a:ext cx="2837400" cy="1252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7"/>
          <p:cNvSpPr txBox="1">
            <a:spLocks noGrp="1"/>
          </p:cNvSpPr>
          <p:nvPr>
            <p:ph type="body" idx="1"/>
          </p:nvPr>
        </p:nvSpPr>
        <p:spPr>
          <a:xfrm>
            <a:off x="5337175" y="2593875"/>
            <a:ext cx="2837400" cy="125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1pPr>
            <a:lvl2pPr marL="914400" lvl="1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2pPr>
            <a:lvl3pPr marL="1371600" lvl="2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3pPr>
            <a:lvl4pPr marL="1828800" lvl="3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4pPr>
            <a:lvl5pPr marL="2286000" lvl="4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5pPr>
            <a:lvl6pPr marL="2743200" lvl="5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6pPr>
            <a:lvl7pPr marL="3200400" lvl="6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7pPr>
            <a:lvl8pPr marL="3657600" lvl="7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8pPr>
            <a:lvl9pPr marL="4114800" lvl="8" indent="-3302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8"/>
          <p:cNvSpPr txBox="1">
            <a:spLocks noGrp="1"/>
          </p:cNvSpPr>
          <p:nvPr>
            <p:ph type="title"/>
          </p:nvPr>
        </p:nvSpPr>
        <p:spPr>
          <a:xfrm>
            <a:off x="929477" y="436183"/>
            <a:ext cx="2746500" cy="409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pic>
        <p:nvPicPr>
          <p:cNvPr id="29" name="Google Shape;29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3278924" y="414050"/>
            <a:ext cx="7626551" cy="2883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30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 flipH="1">
            <a:off x="4822414" y="-351911"/>
            <a:ext cx="9309797" cy="3520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9"/>
          <p:cNvSpPr txBox="1">
            <a:spLocks noGrp="1"/>
          </p:cNvSpPr>
          <p:nvPr>
            <p:ph type="subTitle" idx="1"/>
          </p:nvPr>
        </p:nvSpPr>
        <p:spPr>
          <a:xfrm>
            <a:off x="938500" y="1769575"/>
            <a:ext cx="28716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3" name="Google Shape;33;p9"/>
          <p:cNvSpPr txBox="1">
            <a:spLocks noGrp="1"/>
          </p:cNvSpPr>
          <p:nvPr>
            <p:ph type="body" idx="2"/>
          </p:nvPr>
        </p:nvSpPr>
        <p:spPr>
          <a:xfrm>
            <a:off x="4703375" y="909600"/>
            <a:ext cx="3468900" cy="332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32238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0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>
          <a:blip r:embed="rId37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 ExtraBold"/>
              <a:buNone/>
              <a:defRPr sz="280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7"/>
          <p:cNvSpPr txBox="1">
            <a:spLocks noGrp="1"/>
          </p:cNvSpPr>
          <p:nvPr>
            <p:ph type="ctrTitle"/>
          </p:nvPr>
        </p:nvSpPr>
        <p:spPr>
          <a:xfrm>
            <a:off x="1805550" y="1979675"/>
            <a:ext cx="5532900" cy="644700"/>
          </a:xfrm>
          <a:prstGeom prst="rect">
            <a:avLst/>
          </a:prstGeom>
          <a:effectLst>
            <a:outerShdw blurRad="142875" dist="19050" dir="8760000" algn="bl" rotWithShape="0">
              <a:srgbClr val="76A5AF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IMPORTANCE OF CUSTOMER SERVICE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37"/>
          <p:cNvSpPr txBox="1">
            <a:spLocks noGrp="1"/>
          </p:cNvSpPr>
          <p:nvPr>
            <p:ph type="ctrTitle"/>
          </p:nvPr>
        </p:nvSpPr>
        <p:spPr>
          <a:xfrm>
            <a:off x="2941650" y="2624375"/>
            <a:ext cx="3260700" cy="464700"/>
          </a:xfrm>
          <a:prstGeom prst="rect">
            <a:avLst/>
          </a:prstGeom>
          <a:effectLst>
            <a:outerShdw blurRad="100013" dist="19050" dir="8460000" algn="bl" rotWithShape="0">
              <a:srgbClr val="76A5AF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0">
                <a:latin typeface="Arial"/>
                <a:ea typeface="Arial"/>
                <a:cs typeface="Arial"/>
                <a:sym typeface="Arial"/>
              </a:rPr>
              <a:t>MODULE 8 LESSON 1</a:t>
            </a:r>
            <a:endParaRPr sz="2200" b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4" name="Google Shape;164;p37"/>
          <p:cNvCxnSpPr/>
          <p:nvPr/>
        </p:nvCxnSpPr>
        <p:spPr>
          <a:xfrm>
            <a:off x="3190500" y="256517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165" name="Google Shape;165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37"/>
          <p:cNvSpPr txBox="1"/>
          <p:nvPr/>
        </p:nvSpPr>
        <p:spPr>
          <a:xfrm>
            <a:off x="5577150" y="4689025"/>
            <a:ext cx="25059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accent5"/>
                </a:solidFill>
              </a:rPr>
              <a:t>©</a:t>
            </a:r>
            <a:r>
              <a:rPr lang="en" sz="1300">
                <a:solidFill>
                  <a:schemeClr val="accent5"/>
                </a:solidFill>
              </a:rPr>
              <a:t> </a:t>
            </a:r>
            <a:r>
              <a:rPr lang="en" sz="700">
                <a:solidFill>
                  <a:schemeClr val="accent5"/>
                </a:solidFill>
              </a:rPr>
              <a:t>Copyright 2022. Sports Career Consulting, LLC.</a:t>
            </a:r>
            <a:endParaRPr sz="70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46"/>
          <p:cNvSpPr txBox="1">
            <a:spLocks noGrp="1"/>
          </p:cNvSpPr>
          <p:nvPr>
            <p:ph type="title"/>
          </p:nvPr>
        </p:nvSpPr>
        <p:spPr>
          <a:xfrm>
            <a:off x="829175" y="287800"/>
            <a:ext cx="7735500" cy="1033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>
                <a:latin typeface="Arial"/>
                <a:ea typeface="Arial"/>
                <a:cs typeface="Arial"/>
                <a:sym typeface="Arial"/>
              </a:rPr>
              <a:t>CORE CUSTOMER SERVICE PRINCIPLES, cont.</a:t>
            </a:r>
            <a:endParaRPr sz="2200"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4" name="Google Shape;244;p46"/>
          <p:cNvSpPr txBox="1">
            <a:spLocks noGrp="1"/>
          </p:cNvSpPr>
          <p:nvPr>
            <p:ph type="body" idx="1"/>
          </p:nvPr>
        </p:nvSpPr>
        <p:spPr>
          <a:xfrm>
            <a:off x="829175" y="1562875"/>
            <a:ext cx="7735500" cy="295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Arial"/>
              <a:buAutoNum type="arabicPeriod" startAt="6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Reward loyalty.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0"/>
              </a:spcAft>
              <a:buSzPts val="1600"/>
              <a:buFont typeface="Arial"/>
              <a:buAutoNum type="arabicPeriod" startAt="6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Incorporate the customer service element into the organization’s mission statement.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0"/>
              </a:spcAft>
              <a:buSzPts val="1600"/>
              <a:buFont typeface="Arial"/>
              <a:buAutoNum type="arabicPeriod" startAt="6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Effectively utilize technology.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0"/>
              </a:spcAft>
              <a:buSzPts val="1600"/>
              <a:buFont typeface="Arial"/>
              <a:buAutoNum type="arabicPeriod" startAt="6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Maintain positive attitudes.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1000"/>
              </a:spcAft>
              <a:buSzPts val="1600"/>
              <a:buFont typeface="Arial"/>
              <a:buAutoNum type="arabicPeriod" startAt="6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Genuinely be grateful for and appreciate your customers.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45" name="Google Shape;245;p46"/>
          <p:cNvCxnSpPr/>
          <p:nvPr/>
        </p:nvCxnSpPr>
        <p:spPr>
          <a:xfrm>
            <a:off x="496225" y="1540302"/>
            <a:ext cx="0" cy="21897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46" name="Google Shape;246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46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47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77550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CHIEF CUSTOMER OFFICER (CCO)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3" name="Google Shape;253;p47"/>
          <p:cNvSpPr txBox="1">
            <a:spLocks noGrp="1"/>
          </p:cNvSpPr>
          <p:nvPr>
            <p:ph type="body" idx="1"/>
          </p:nvPr>
        </p:nvSpPr>
        <p:spPr>
          <a:xfrm>
            <a:off x="938500" y="1049425"/>
            <a:ext cx="7910400" cy="323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As more businesses commit to elevating customer service, some companies are investing in establishing a new “C-suite” position—the CCO, which stands for </a:t>
            </a:r>
            <a:r>
              <a:rPr lang="en" sz="1800" b="1">
                <a:latin typeface="Arial"/>
                <a:ea typeface="Arial"/>
                <a:cs typeface="Arial"/>
                <a:sym typeface="Arial"/>
              </a:rPr>
              <a:t>Chief Customer Officer.</a:t>
            </a:r>
            <a:r>
              <a:rPr lang="en" sz="1800">
                <a:latin typeface="Arial"/>
                <a:ea typeface="Arial"/>
                <a:cs typeface="Arial"/>
                <a:sym typeface="Arial"/>
              </a:rPr>
              <a:t> 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The CCO is dedicated to gaining a better understanding of the organization’s customers while managing the overall customer experience. 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800">
                <a:latin typeface="Arial"/>
                <a:ea typeface="Arial"/>
                <a:cs typeface="Arial"/>
                <a:sym typeface="Arial"/>
              </a:rPr>
              <a:t>Several Fortune 500 companies are among those who have recently created CCO positions, including McDonald’s, Walgreens, Under Armour, and CVS Health.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sz="18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54" name="Google Shape;254;p47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55" name="Google Shape;255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p47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48"/>
          <p:cNvSpPr txBox="1">
            <a:spLocks noGrp="1"/>
          </p:cNvSpPr>
          <p:nvPr>
            <p:ph type="title"/>
          </p:nvPr>
        </p:nvSpPr>
        <p:spPr>
          <a:xfrm>
            <a:off x="3866950" y="445025"/>
            <a:ext cx="5098500" cy="129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CUSTOMER SERVICE EXAMPLE:</a:t>
            </a:r>
            <a:br>
              <a:rPr lang="en" b="1">
                <a:latin typeface="Arial"/>
                <a:ea typeface="Arial"/>
                <a:cs typeface="Arial"/>
                <a:sym typeface="Arial"/>
              </a:rPr>
            </a:br>
            <a:r>
              <a:rPr lang="en" b="1">
                <a:latin typeface="Arial"/>
                <a:ea typeface="Arial"/>
                <a:cs typeface="Arial"/>
                <a:sym typeface="Arial"/>
              </a:rPr>
              <a:t>WALT DISNEY COMPANY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" name="Google Shape;262;p48"/>
          <p:cNvSpPr txBox="1">
            <a:spLocks noGrp="1"/>
          </p:cNvSpPr>
          <p:nvPr>
            <p:ph type="body" idx="1"/>
          </p:nvPr>
        </p:nvSpPr>
        <p:spPr>
          <a:xfrm>
            <a:off x="3866950" y="1554700"/>
            <a:ext cx="4995000" cy="273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2425" algn="l" rtl="0">
              <a:spcBef>
                <a:spcPts val="0"/>
              </a:spcBef>
              <a:spcAft>
                <a:spcPts val="0"/>
              </a:spcAft>
              <a:buSzPts val="1950"/>
              <a:buFont typeface="Arial"/>
              <a:buChar char="●"/>
            </a:pPr>
            <a:r>
              <a:rPr lang="en" sz="1950">
                <a:latin typeface="Arial"/>
                <a:ea typeface="Arial"/>
                <a:cs typeface="Arial"/>
                <a:sym typeface="Arial"/>
              </a:rPr>
              <a:t>Since its founding, Disney has prioritized achieving high levels of service by establishing a customer-first culture throughout the organization.</a:t>
            </a:r>
            <a:endParaRPr sz="1950">
              <a:latin typeface="Arial"/>
              <a:ea typeface="Arial"/>
              <a:cs typeface="Arial"/>
              <a:sym typeface="Arial"/>
            </a:endParaRPr>
          </a:p>
          <a:p>
            <a:pPr marL="457200" lvl="0" indent="-352425" algn="l" rtl="0">
              <a:spcBef>
                <a:spcPts val="1000"/>
              </a:spcBef>
              <a:spcAft>
                <a:spcPts val="1000"/>
              </a:spcAft>
              <a:buSzPts val="1950"/>
              <a:buFont typeface="Arial"/>
              <a:buChar char="●"/>
            </a:pPr>
            <a:r>
              <a:rPr lang="en" sz="1950">
                <a:latin typeface="Arial"/>
                <a:ea typeface="Arial"/>
                <a:cs typeface="Arial"/>
                <a:sym typeface="Arial"/>
              </a:rPr>
              <a:t>How do they accomplish this customer-first culture? It begins with the employees. </a:t>
            </a:r>
            <a:endParaRPr sz="195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63" name="Google Shape;263;p48"/>
          <p:cNvCxnSpPr/>
          <p:nvPr/>
        </p:nvCxnSpPr>
        <p:spPr>
          <a:xfrm rot="10800000">
            <a:off x="3672600" y="1386425"/>
            <a:ext cx="0" cy="29235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64" name="Google Shape;264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p48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" name="Google Shape;275;p49">
            <a:extLst>
              <a:ext uri="{FF2B5EF4-FFF2-40B4-BE49-F238E27FC236}">
                <a16:creationId xmlns:a16="http://schemas.microsoft.com/office/drawing/2014/main" id="{3A9837C7-1FFE-E4AB-2C5C-2489A0E43316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4">
            <a:alphaModFix/>
          </a:blip>
          <a:srcRect l="12937" t="23359"/>
          <a:stretch/>
        </p:blipFill>
        <p:spPr>
          <a:xfrm>
            <a:off x="727380" y="1408500"/>
            <a:ext cx="2180074" cy="2877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49"/>
          <p:cNvSpPr txBox="1">
            <a:spLocks noGrp="1"/>
          </p:cNvSpPr>
          <p:nvPr>
            <p:ph type="title"/>
          </p:nvPr>
        </p:nvSpPr>
        <p:spPr>
          <a:xfrm>
            <a:off x="181375" y="445025"/>
            <a:ext cx="8784000" cy="129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CUSTOMER SERVICE EXAMPLE: WALT DISNEY COMPANY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" name="Google Shape;271;p49"/>
          <p:cNvSpPr txBox="1">
            <a:spLocks noGrp="1"/>
          </p:cNvSpPr>
          <p:nvPr>
            <p:ph type="body" idx="1"/>
          </p:nvPr>
        </p:nvSpPr>
        <p:spPr>
          <a:xfrm>
            <a:off x="3967625" y="1503931"/>
            <a:ext cx="4995000" cy="268663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50" dirty="0">
                <a:latin typeface="Arial"/>
                <a:ea typeface="Arial"/>
                <a:cs typeface="Arial"/>
                <a:sym typeface="Arial"/>
              </a:rPr>
              <a:t>Since its founding, Disney has prioritized achieving high levels of service by establishing a customer-first culture throughout the organization.</a:t>
            </a:r>
            <a:endParaRPr sz="195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950" dirty="0">
                <a:latin typeface="Arial"/>
                <a:ea typeface="Arial"/>
                <a:cs typeface="Arial"/>
                <a:sym typeface="Arial"/>
              </a:rPr>
              <a:t>How do they accomplish this customer-first culture? </a:t>
            </a:r>
            <a:endParaRPr sz="195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1950" dirty="0">
                <a:latin typeface="Arial"/>
                <a:ea typeface="Arial"/>
                <a:cs typeface="Arial"/>
                <a:sym typeface="Arial"/>
              </a:rPr>
              <a:t>It begins with the employees. </a:t>
            </a:r>
            <a:endParaRPr sz="1950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72" name="Google Shape;272;p49"/>
          <p:cNvCxnSpPr/>
          <p:nvPr/>
        </p:nvCxnSpPr>
        <p:spPr>
          <a:xfrm rot="10800000">
            <a:off x="3672600" y="1386425"/>
            <a:ext cx="0" cy="29235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73" name="Google Shape;273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4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75" name="Google Shape;275;p49"/>
          <p:cNvPicPr preferRelativeResize="0">
            <a:picLocks noChangeAspect="1"/>
          </p:cNvPicPr>
          <p:nvPr/>
        </p:nvPicPr>
        <p:blipFill rotWithShape="1">
          <a:blip r:embed="rId4">
            <a:alphaModFix/>
          </a:blip>
          <a:srcRect l="12937" t="23359"/>
          <a:stretch/>
        </p:blipFill>
        <p:spPr>
          <a:xfrm>
            <a:off x="681660" y="1408550"/>
            <a:ext cx="2180074" cy="2877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50"/>
          <p:cNvSpPr txBox="1">
            <a:spLocks noGrp="1"/>
          </p:cNvSpPr>
          <p:nvPr>
            <p:ph type="title"/>
          </p:nvPr>
        </p:nvSpPr>
        <p:spPr>
          <a:xfrm>
            <a:off x="142525" y="445025"/>
            <a:ext cx="8823000" cy="129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CUSTOMER SERVICE EXAMPLE: WALT DISNEY COMPANY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1" name="Google Shape;281;p50"/>
          <p:cNvSpPr txBox="1">
            <a:spLocks noGrp="1"/>
          </p:cNvSpPr>
          <p:nvPr>
            <p:ph type="body" idx="1"/>
          </p:nvPr>
        </p:nvSpPr>
        <p:spPr>
          <a:xfrm>
            <a:off x="3866950" y="1114200"/>
            <a:ext cx="4995000" cy="317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Arial"/>
                <a:ea typeface="Arial"/>
                <a:cs typeface="Arial"/>
                <a:sym typeface="Arial"/>
              </a:rPr>
              <a:t>According to the Walt Disney World Info blog:</a:t>
            </a:r>
            <a:endParaRPr sz="1600" b="1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Employees are expected to do their part to make every guest feel special while they are visiting a Disney-owned property, even encouraged to “check their smiles” before entering the park.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100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Employees are encouraged to constantly wear a smile.</a:t>
            </a:r>
            <a:endParaRPr sz="16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82" name="Google Shape;282;p50"/>
          <p:cNvCxnSpPr/>
          <p:nvPr/>
        </p:nvCxnSpPr>
        <p:spPr>
          <a:xfrm rot="10800000">
            <a:off x="3672600" y="1386425"/>
            <a:ext cx="0" cy="29235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83" name="Google Shape;283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4" name="Google Shape;284;p50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85" name="Google Shape;285;p50"/>
          <p:cNvPicPr preferRelativeResize="0"/>
          <p:nvPr/>
        </p:nvPicPr>
        <p:blipFill rotWithShape="1">
          <a:blip r:embed="rId4">
            <a:alphaModFix/>
          </a:blip>
          <a:srcRect l="17627"/>
          <a:stretch/>
        </p:blipFill>
        <p:spPr>
          <a:xfrm>
            <a:off x="440500" y="1660799"/>
            <a:ext cx="2934124" cy="23747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51"/>
          <p:cNvSpPr txBox="1">
            <a:spLocks noGrp="1"/>
          </p:cNvSpPr>
          <p:nvPr>
            <p:ph type="title"/>
          </p:nvPr>
        </p:nvSpPr>
        <p:spPr>
          <a:xfrm>
            <a:off x="132775" y="445025"/>
            <a:ext cx="8832600" cy="70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CUSTOMER SERVICE EXAMPLE: WALT DISNEY COMPANY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1" name="Google Shape;291;p51"/>
          <p:cNvSpPr txBox="1">
            <a:spLocks noGrp="1"/>
          </p:cNvSpPr>
          <p:nvPr>
            <p:ph type="body" idx="1"/>
          </p:nvPr>
        </p:nvSpPr>
        <p:spPr>
          <a:xfrm>
            <a:off x="3866950" y="1153025"/>
            <a:ext cx="4995000" cy="296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Disney employees are told to never point with one finger. Instead, they must use their entire hands to indicate a certain direction, which is considered less threatening. 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If an employee sees any trash on park grounds, no matter how small, they are expected to pick it up to keep the property as clean as possible at all times.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100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The company welcomes feedback, positive or negative, from employees to help the company improve.</a:t>
            </a:r>
            <a:endParaRPr sz="16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92" name="Google Shape;292;p51"/>
          <p:cNvCxnSpPr/>
          <p:nvPr/>
        </p:nvCxnSpPr>
        <p:spPr>
          <a:xfrm rot="10800000">
            <a:off x="3866950" y="1344913"/>
            <a:ext cx="0" cy="29235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93" name="Google Shape;293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p51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95" name="Google Shape;295;p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6150" y="1623350"/>
            <a:ext cx="3232101" cy="2366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52"/>
          <p:cNvSpPr txBox="1">
            <a:spLocks noGrp="1"/>
          </p:cNvSpPr>
          <p:nvPr>
            <p:ph type="body" idx="2"/>
          </p:nvPr>
        </p:nvSpPr>
        <p:spPr>
          <a:xfrm>
            <a:off x="842125" y="1000825"/>
            <a:ext cx="7683000" cy="35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700" b="1">
                <a:latin typeface="Arial"/>
                <a:ea typeface="Arial"/>
                <a:cs typeface="Arial"/>
                <a:sym typeface="Arial"/>
              </a:rPr>
              <a:t>Customer Service:  </a:t>
            </a:r>
            <a:r>
              <a:rPr lang="en" sz="1700">
                <a:latin typeface="Arial"/>
                <a:ea typeface="Arial"/>
                <a:cs typeface="Arial"/>
                <a:sym typeface="Arial"/>
              </a:rPr>
              <a:t>The action taken by the seller to make the relationship between the organization and its customers satisfactory. </a:t>
            </a:r>
            <a:endParaRPr sz="17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700" b="1">
                <a:latin typeface="Arial"/>
                <a:ea typeface="Arial"/>
                <a:cs typeface="Arial"/>
                <a:sym typeface="Arial"/>
              </a:rPr>
              <a:t>Retention: </a:t>
            </a:r>
            <a:r>
              <a:rPr lang="en" sz="1700">
                <a:latin typeface="Arial"/>
                <a:ea typeface="Arial"/>
                <a:cs typeface="Arial"/>
                <a:sym typeface="Arial"/>
              </a:rPr>
              <a:t>The process a business engages in to earn repeat business from its existing customers. </a:t>
            </a:r>
            <a:endParaRPr sz="17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7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7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7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endParaRPr sz="17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endParaRPr sz="17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400"/>
              <a:buNone/>
            </a:pP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1" name="Google Shape;301;p52"/>
          <p:cNvSpPr txBox="1">
            <a:spLocks noGrp="1"/>
          </p:cNvSpPr>
          <p:nvPr>
            <p:ph type="title"/>
          </p:nvPr>
        </p:nvSpPr>
        <p:spPr>
          <a:xfrm>
            <a:off x="842125" y="445025"/>
            <a:ext cx="4806600" cy="5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KEY TERMS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02" name="Google Shape;302;p52"/>
          <p:cNvCxnSpPr/>
          <p:nvPr/>
        </p:nvCxnSpPr>
        <p:spPr>
          <a:xfrm>
            <a:off x="938500" y="445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FFFFFF">
                <a:alpha val="49800"/>
              </a:srgbClr>
            </a:outerShdw>
          </a:effectLst>
        </p:spPr>
      </p:cxnSp>
      <p:pic>
        <p:nvPicPr>
          <p:cNvPr id="303" name="Google Shape;303;p5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Google Shape;304;p52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" sz="800" b="0" i="0" u="none" strike="noStrike" cap="non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sz="1400" b="0" i="0" u="none" strike="noStrike" cap="non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 b="0" i="0" u="none" strike="noStrike" cap="non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 b="0" i="0" u="none" strike="noStrike" cap="non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" name="Google Shape;309;p5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0" name="Google Shape;310;p53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" sz="800" b="0" i="0" u="none" strike="noStrike" cap="non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sz="1400" b="0" i="0" u="none" strike="noStrike" cap="non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 b="0" i="0" u="none" strike="noStrike" cap="none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 Sports Career Consulting, LLC.</a:t>
            </a:r>
            <a:endParaRPr sz="800" b="0" i="0" u="none" strike="noStrike" cap="none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311" name="Google Shape;311;p5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939237" y="988362"/>
            <a:ext cx="5265526" cy="3166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8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71529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WHY IS CUSTOMER SERVICE IMPORTANT?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2" name="Google Shape;172;p38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173" name="Google Shape;173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38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75" name="Google Shape;175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52500" y="1417425"/>
            <a:ext cx="7038975" cy="1409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71529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WHY IS CUSTOMER SERVICE IMPORTANT?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81" name="Google Shape;181;p39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182" name="Google Shape;182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3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84" name="Google Shape;184;p39"/>
          <p:cNvSpPr txBox="1">
            <a:spLocks noGrp="1"/>
          </p:cNvSpPr>
          <p:nvPr>
            <p:ph type="body" idx="4294967295"/>
          </p:nvPr>
        </p:nvSpPr>
        <p:spPr>
          <a:xfrm>
            <a:off x="938500" y="1031450"/>
            <a:ext cx="7735500" cy="308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Customer service</a:t>
            </a:r>
            <a:r>
              <a:rPr lang="en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: action taken by a seller to make the relationship between a business and its customers satisfactory. </a:t>
            </a:r>
            <a:endParaRPr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Many businesses strive to meet and exceed customer expectations, often integrating service goals with company mission statements. </a:t>
            </a:r>
            <a:endParaRPr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Customer service represents a critical step in the sales process and is ultimately about gaining and retaining the customer base.</a:t>
            </a:r>
            <a:endParaRPr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It is much harder to find new customers than to keep the ones you already have, and exceeding customer expectations is critical to the success of any business.</a:t>
            </a:r>
            <a:endParaRPr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40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71529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CUSTOMER SERVICE PROFESSIONALS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90" name="Google Shape;190;p40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191" name="Google Shape;191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40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93" name="Google Shape;193;p40"/>
          <p:cNvSpPr txBox="1">
            <a:spLocks noGrp="1"/>
          </p:cNvSpPr>
          <p:nvPr>
            <p:ph type="body" idx="4294967295"/>
          </p:nvPr>
        </p:nvSpPr>
        <p:spPr>
          <a:xfrm>
            <a:off x="938500" y="1031450"/>
            <a:ext cx="7735500" cy="308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It is the role of the customer service professional to help customers enjoy and value their relationship with the business or brand. </a:t>
            </a:r>
            <a:endParaRPr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Customer Service is all about solving problems and increasing customer satisfaction. </a:t>
            </a:r>
            <a:endParaRPr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While customer service includes the service you provide helping a customer to make the right purchase for them, it also includes the service you provide post-purchase. </a:t>
            </a:r>
            <a:endParaRPr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41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71529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WHO ARE THE CUSTOMERS?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99" name="Google Shape;199;p41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00" name="Google Shape;200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41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02" name="Google Shape;202;p41"/>
          <p:cNvSpPr txBox="1">
            <a:spLocks noGrp="1"/>
          </p:cNvSpPr>
          <p:nvPr>
            <p:ph type="body" idx="4294967295"/>
          </p:nvPr>
        </p:nvSpPr>
        <p:spPr>
          <a:xfrm>
            <a:off x="938500" y="1031450"/>
            <a:ext cx="7735500" cy="308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 </a:t>
            </a:r>
            <a:r>
              <a:rPr lang="en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customer</a:t>
            </a:r>
            <a:r>
              <a:rPr lang="en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is anyone who purchases a product or service. This is the end-user for whatever product is being manufactured or the service that is being provided. </a:t>
            </a:r>
            <a:endParaRPr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Examples of customers:</a:t>
            </a:r>
            <a:endParaRPr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●"/>
            </a:pPr>
            <a:r>
              <a:rPr lang="en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 business professional purchasing a first-class ticket to London for a work meeting</a:t>
            </a:r>
            <a:endParaRPr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●"/>
            </a:pPr>
            <a:r>
              <a:rPr lang="en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 college student paying tuition</a:t>
            </a:r>
            <a:endParaRPr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●"/>
            </a:pPr>
            <a:r>
              <a:rPr lang="en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 family buying a Disney+ subscription</a:t>
            </a:r>
            <a:endParaRPr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●"/>
            </a:pPr>
            <a:r>
              <a:rPr lang="en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 gamer buying a Nintendo Switch</a:t>
            </a:r>
            <a:endParaRPr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42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71529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CUSTOMER SERVICE BENEFITS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08" name="Google Shape;208;p42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09" name="Google Shape;209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42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11" name="Google Shape;211;p42"/>
          <p:cNvSpPr txBox="1">
            <a:spLocks noGrp="1"/>
          </p:cNvSpPr>
          <p:nvPr>
            <p:ph type="body" idx="4294967295"/>
          </p:nvPr>
        </p:nvSpPr>
        <p:spPr>
          <a:xfrm>
            <a:off x="938500" y="1031450"/>
            <a:ext cx="8013900" cy="308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Excellent customer service benefits a business in the following ways:</a:t>
            </a:r>
            <a:endParaRPr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●"/>
            </a:pPr>
            <a:r>
              <a:rPr lang="en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Increased levels of customer retention and cost reduction</a:t>
            </a:r>
            <a:endParaRPr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●"/>
            </a:pPr>
            <a:r>
              <a:rPr lang="en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Decline in negative associations with the business or brand via word-of-mouth advertising</a:t>
            </a:r>
            <a:endParaRPr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●"/>
            </a:pPr>
            <a:r>
              <a:rPr lang="en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An opportunity to provide a source of differentiation</a:t>
            </a:r>
            <a:endParaRPr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●"/>
            </a:pPr>
            <a:r>
              <a:rPr lang="en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Amplified levels of profitability </a:t>
            </a:r>
            <a:endParaRPr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●"/>
            </a:pPr>
            <a:r>
              <a:rPr lang="en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Creation of brand loyalty</a:t>
            </a:r>
            <a:endParaRPr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●"/>
            </a:pPr>
            <a:r>
              <a:rPr lang="en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New sales opportunities through positive word-of-mouth associations</a:t>
            </a:r>
            <a:endParaRPr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43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71529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CUSTOMER RETENTION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17" name="Google Shape;217;p43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18" name="Google Shape;218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43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20" name="Google Shape;220;p43"/>
          <p:cNvSpPr txBox="1">
            <a:spLocks noGrp="1"/>
          </p:cNvSpPr>
          <p:nvPr>
            <p:ph type="body" idx="4294967295"/>
          </p:nvPr>
        </p:nvSpPr>
        <p:spPr>
          <a:xfrm>
            <a:off x="938500" y="1031450"/>
            <a:ext cx="8013900" cy="308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Once a business gains a new customer, it is important to build loyalty and trust to maintain a solid core customer base. </a:t>
            </a:r>
            <a:endParaRPr sz="1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Retention</a:t>
            </a:r>
            <a:r>
              <a:rPr lang="en"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is the process that helps a company earn repeat business from its existing customers.</a:t>
            </a:r>
            <a:endParaRPr sz="1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It is critical for any business to keep customers coming back.</a:t>
            </a:r>
            <a:r>
              <a:rPr lang="en"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To maximize retention, a business must meet and exceed customer expectations at every step along the way in the business/customer relationship. </a:t>
            </a:r>
            <a:endParaRPr sz="1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Increasing customer retention rates by just 5% can increase profits by between 25% and 95%, according to research from Bain and Company.</a:t>
            </a:r>
            <a:endParaRPr sz="1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 sz="16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sz="16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44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71529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CUSTOMER RETENTION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6" name="Google Shape;226;p44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27" name="Google Shape;227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44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29" name="Google Shape;229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52513" y="1417425"/>
            <a:ext cx="7038975" cy="2105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45"/>
          <p:cNvSpPr txBox="1">
            <a:spLocks noGrp="1"/>
          </p:cNvSpPr>
          <p:nvPr>
            <p:ph type="title"/>
          </p:nvPr>
        </p:nvSpPr>
        <p:spPr>
          <a:xfrm>
            <a:off x="829175" y="287800"/>
            <a:ext cx="7735500" cy="1033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>
                <a:latin typeface="Arial"/>
                <a:ea typeface="Arial"/>
                <a:cs typeface="Arial"/>
                <a:sym typeface="Arial"/>
              </a:rPr>
              <a:t>CORE CUSTOMER SERVICE PRINCIPLES</a:t>
            </a:r>
            <a:endParaRPr sz="2200"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" name="Google Shape;235;p45"/>
          <p:cNvSpPr txBox="1">
            <a:spLocks noGrp="1"/>
          </p:cNvSpPr>
          <p:nvPr>
            <p:ph type="body" idx="1"/>
          </p:nvPr>
        </p:nvSpPr>
        <p:spPr>
          <a:xfrm>
            <a:off x="829175" y="1321500"/>
            <a:ext cx="7735500" cy="31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Arial"/>
              <a:buAutoNum type="arabicPeriod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Know your product or service.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0"/>
              </a:spcAft>
              <a:buSzPts val="1600"/>
              <a:buFont typeface="Arial"/>
              <a:buAutoNum type="arabicPeriod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Create and maintain open lines of communication with customers.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0"/>
              </a:spcAft>
              <a:buSzPts val="1600"/>
              <a:buFont typeface="Arial"/>
              <a:buAutoNum type="arabicPeriod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Get to know your customers; build quality relationships that last.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0"/>
              </a:spcAft>
              <a:buSzPts val="1600"/>
              <a:buFont typeface="Arial"/>
              <a:buAutoNum type="arabicPeriod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Actively listen and empathize with customer concerns and don’t be afraid to apologize.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1000"/>
              </a:spcAft>
              <a:buSzPts val="1600"/>
              <a:buFont typeface="Arial"/>
              <a:buAutoNum type="arabicPeriod"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Respond quickly to customer feedback (includes suggestions, criticism, compliments, and complaints) and do all you can to right any wrongs.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36" name="Google Shape;236;p45"/>
          <p:cNvCxnSpPr/>
          <p:nvPr/>
        </p:nvCxnSpPr>
        <p:spPr>
          <a:xfrm>
            <a:off x="496225" y="1540302"/>
            <a:ext cx="0" cy="21897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37" name="Google Shape;237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45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uturistic Background by Slidesgo">
  <a:themeElements>
    <a:clrScheme name="Simple Light">
      <a:dk1>
        <a:srgbClr val="001633"/>
      </a:dk1>
      <a:lt1>
        <a:srgbClr val="FFFFFF"/>
      </a:lt1>
      <a:dk2>
        <a:srgbClr val="85D5E6"/>
      </a:dk2>
      <a:lt2>
        <a:srgbClr val="FFAB40"/>
      </a:lt2>
      <a:accent1>
        <a:srgbClr val="FFAB40"/>
      </a:accent1>
      <a:accent2>
        <a:srgbClr val="85D5E6"/>
      </a:accent2>
      <a:accent3>
        <a:srgbClr val="78909C"/>
      </a:accent3>
      <a:accent4>
        <a:srgbClr val="FFAB40"/>
      </a:accent4>
      <a:accent5>
        <a:srgbClr val="3D85C6"/>
      </a:accent5>
      <a:accent6>
        <a:srgbClr val="001633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1046</Words>
  <Application>Microsoft Macintosh PowerPoint</Application>
  <PresentationFormat>On-screen Show (16:9)</PresentationFormat>
  <Paragraphs>89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Montserrat</vt:lpstr>
      <vt:lpstr>Montserrat Medium</vt:lpstr>
      <vt:lpstr>Arial</vt:lpstr>
      <vt:lpstr>Oswald</vt:lpstr>
      <vt:lpstr>Montserrat ExtraBold</vt:lpstr>
      <vt:lpstr>Futuristic Background by Slidesgo</vt:lpstr>
      <vt:lpstr>IMPORTANCE OF CUSTOMER SERVICE</vt:lpstr>
      <vt:lpstr>WHY IS CUSTOMER SERVICE IMPORTANT?</vt:lpstr>
      <vt:lpstr>WHY IS CUSTOMER SERVICE IMPORTANT?</vt:lpstr>
      <vt:lpstr>CUSTOMER SERVICE PROFESSIONALS</vt:lpstr>
      <vt:lpstr>WHO ARE THE CUSTOMERS?</vt:lpstr>
      <vt:lpstr>CUSTOMER SERVICE BENEFITS</vt:lpstr>
      <vt:lpstr>CUSTOMER RETENTION</vt:lpstr>
      <vt:lpstr>CUSTOMER RETENTION</vt:lpstr>
      <vt:lpstr>CORE CUSTOMER SERVICE PRINCIPLES</vt:lpstr>
      <vt:lpstr>CORE CUSTOMER SERVICE PRINCIPLES, cont.</vt:lpstr>
      <vt:lpstr>CHIEF CUSTOMER OFFICER (CCO)</vt:lpstr>
      <vt:lpstr>CUSTOMER SERVICE EXAMPLE: WALT DISNEY COMPANY</vt:lpstr>
      <vt:lpstr>CUSTOMER SERVICE EXAMPLE: WALT DISNEY COMPANY</vt:lpstr>
      <vt:lpstr>CUSTOMER SERVICE EXAMPLE: WALT DISNEY COMPANY</vt:lpstr>
      <vt:lpstr>CUSTOMER SERVICE EXAMPLE: WALT DISNEY COMPANY</vt:lpstr>
      <vt:lpstr>KEY TERMS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IMPORTANCE OF CUSTOMER SERVICE</dc:title>
  <cp:lastModifiedBy>Chris Lindauer</cp:lastModifiedBy>
  <cp:revision>1</cp:revision>
  <dcterms:modified xsi:type="dcterms:W3CDTF">2022-09-22T04:43:49Z</dcterms:modified>
</cp:coreProperties>
</file>