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0" r:id="rId5"/>
  </p:sldMasterIdLst>
  <p:sldIdLst>
    <p:sldId id="265" r:id="rId6"/>
    <p:sldId id="288" r:id="rId7"/>
    <p:sldId id="315" r:id="rId8"/>
    <p:sldId id="316" r:id="rId9"/>
    <p:sldId id="317" r:id="rId10"/>
    <p:sldId id="312" r:id="rId11"/>
    <p:sldId id="289" r:id="rId12"/>
    <p:sldId id="295" r:id="rId13"/>
    <p:sldId id="330" r:id="rId14"/>
    <p:sldId id="332" r:id="rId15"/>
    <p:sldId id="296" r:id="rId16"/>
    <p:sldId id="297" r:id="rId17"/>
    <p:sldId id="329" r:id="rId18"/>
    <p:sldId id="333" r:id="rId19"/>
    <p:sldId id="334" r:id="rId20"/>
    <p:sldId id="307" r:id="rId21"/>
    <p:sldId id="311" r:id="rId22"/>
    <p:sldId id="331" r:id="rId23"/>
    <p:sldId id="322" r:id="rId24"/>
    <p:sldId id="323" r:id="rId25"/>
    <p:sldId id="326" r:id="rId26"/>
    <p:sldId id="308" r:id="rId27"/>
    <p:sldId id="30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156" autoAdjust="0"/>
    <p:restoredTop sz="94619" autoAdjust="0"/>
  </p:normalViewPr>
  <p:slideViewPr>
    <p:cSldViewPr snapToGrid="0">
      <p:cViewPr varScale="1">
        <p:scale>
          <a:sx n="128" d="100"/>
          <a:sy n="128" d="100"/>
        </p:scale>
        <p:origin x="3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9/16/22</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4141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9/16/22</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74721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9/16/22</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49357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9/16/22</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0582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9/16/22</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77778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9/16/22</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97733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9/16/22</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08425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9/16/22</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04936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9/16/22</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699449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9/16/22</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71122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9/16/22</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38705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9/16/22</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0427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9/16/22</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2490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9/16/22</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4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9/16/22</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94820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9/16/22</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6209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9/16/22</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951615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9/16/22</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6089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9/16/22</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27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9/16/22</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435202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3.xml"/><Relationship Id="rId5" Type="http://schemas.openxmlformats.org/officeDocument/2006/relationships/image" Target="../media/image3.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4.xml"/><Relationship Id="rId5" Type="http://schemas.openxmlformats.org/officeDocument/2006/relationships/image" Target="../media/image3.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5.xml"/><Relationship Id="rId5" Type="http://schemas.openxmlformats.org/officeDocument/2006/relationships/image" Target="../media/image3.pn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hyperlink" Target="https://frontofficesports.com/homage-unveils-pop-up-shop-at-mlb-asg/" TargetMode="External"/><Relationship Id="rId13" Type="http://schemas.openxmlformats.org/officeDocument/2006/relationships/image" Target="../media/image15.gif"/><Relationship Id="rId3" Type="http://schemas.openxmlformats.org/officeDocument/2006/relationships/hyperlink" Target="https://www.nike.com/launch/t/snkrs-atlanta-southern-sneaker-hospitality" TargetMode="External"/><Relationship Id="rId7" Type="http://schemas.openxmlformats.org/officeDocument/2006/relationships/hyperlink" Target="https://www.highsnobiety.com/p/nike-air-max-270-paris-pop-up/" TargetMode="External"/><Relationship Id="rId12" Type="http://schemas.openxmlformats.org/officeDocument/2006/relationships/hyperlink" Target="https://www.baltimoreravens.com/news/ravens-launch-pop-up-shop-with-exclusive-merchandise" TargetMode="External"/><Relationship Id="rId2" Type="http://schemas.openxmlformats.org/officeDocument/2006/relationships/hyperlink" Target="https://www.usatoday.com/story/money/2020/02/13/nintendo-opens-game-lounges-at-us-airports/41220321/" TargetMode="External"/><Relationship Id="rId1" Type="http://schemas.openxmlformats.org/officeDocument/2006/relationships/slideLayout" Target="../slideLayouts/slideLayout11.xml"/><Relationship Id="rId6" Type="http://schemas.openxmlformats.org/officeDocument/2006/relationships/hyperlink" Target="https://www.engadget.com/2019-02-03-nike-snkrs-atlanta-pop-up-store.html" TargetMode="External"/><Relationship Id="rId11" Type="http://schemas.openxmlformats.org/officeDocument/2006/relationships/hyperlink" Target="https://www.lagalaxy.com/post/2020/03/07/la-galaxy-open-pop-shop-venice-beach-vbfc" TargetMode="External"/><Relationship Id="rId5" Type="http://schemas.openxmlformats.org/officeDocument/2006/relationships/hyperlink" Target="https://www.thestorefront.com/mag/4-pop-up-stores-sur-le-theme-du-sport/" TargetMode="External"/><Relationship Id="rId10" Type="http://schemas.openxmlformats.org/officeDocument/2006/relationships/hyperlink" Target="https://www.edsheeran.com/popups" TargetMode="External"/><Relationship Id="rId4" Type="http://schemas.openxmlformats.org/officeDocument/2006/relationships/hyperlink" Target="https://www.commarts.com/exhibit/nike-pop-up-store" TargetMode="External"/><Relationship Id="rId9" Type="http://schemas.openxmlformats.org/officeDocument/2006/relationships/hyperlink" Target="https://magazine.promomarketing.com/article/pop-up-stores-are-the-new-normal-in-music-merch/"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3.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MODULE 9, LESSON 1</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6" name="Picture 6" descr="Nintendo will host Switch pop-up lounges in four US airports ...">
            <a:extLst>
              <a:ext uri="{FF2B5EF4-FFF2-40B4-BE49-F238E27FC236}">
                <a16:creationId xmlns:a16="http://schemas.microsoft.com/office/drawing/2014/main" id="{A89BE787-312A-4CBA-8311-0695C707DB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Shape&#10;&#10;Description automatically generated">
            <a:extLst>
              <a:ext uri="{FF2B5EF4-FFF2-40B4-BE49-F238E27FC236}">
                <a16:creationId xmlns:a16="http://schemas.microsoft.com/office/drawing/2014/main" id="{78139D72-A226-DFD7-7793-32CC98E3064E}"/>
              </a:ext>
            </a:extLst>
          </p:cNvPr>
          <p:cNvPicPr>
            <a:picLocks noChangeAspect="1"/>
          </p:cNvPicPr>
          <p:nvPr/>
        </p:nvPicPr>
        <p:blipFill>
          <a:blip r:embed="rId5"/>
          <a:stretch>
            <a:fillRect/>
          </a:stretch>
        </p:blipFill>
        <p:spPr>
          <a:xfrm>
            <a:off x="3029781" y="5393160"/>
            <a:ext cx="1237120" cy="1237120"/>
          </a:xfrm>
          <a:prstGeom prst="rect">
            <a:avLst/>
          </a:prstGeom>
        </p:spPr>
      </p:pic>
    </p:spTree>
    <p:extLst>
      <p:ext uri="{BB962C8B-B14F-4D97-AF65-F5344CB8AC3E}">
        <p14:creationId xmlns:p14="http://schemas.microsoft.com/office/powerpoint/2010/main" val="355033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Louis Vuitton Opens Pop-up in New York SOHO</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r>
              <a:rPr lang="en-US" dirty="0"/>
              <a:t>Louis Vuitton opened a pop-up shop in New York Soho that featuring Fall/Winter 2021 ready-to-wear, accessories, leather goods, and other pieces.</a:t>
            </a:r>
          </a:p>
          <a:p>
            <a:endParaRPr lang="en-US" dirty="0"/>
          </a:p>
          <a:p>
            <a:r>
              <a:rPr lang="en-US" dirty="0"/>
              <a:t>Dubbed “Louis Vuitton: Walk in the Park,” the pop-up was designed to mirror those outdoor aesthetics that consumers might come across while walking through Central Park on a warm summer afternoon.</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3074" name="Picture 2" descr="lv">
            <a:extLst>
              <a:ext uri="{FF2B5EF4-FFF2-40B4-BE49-F238E27FC236}">
                <a16:creationId xmlns:a16="http://schemas.microsoft.com/office/drawing/2014/main" id="{583FAF82-F8DB-5301-37C0-87AD70DBA3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9043" y="803641"/>
            <a:ext cx="6650077" cy="4987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8041158"/>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 Pop-Ups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721078"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 has launched pop-ups around the world, including a shipping container converted into a Nike “store” in Berlin, a SNKRS-branded (a Nike app) retail experience at the Super Bowl in Atlanta, and dropped an exclusive Air-Max sneaker at a pop-up in France.</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 sold </a:t>
            </a:r>
            <a:r>
              <a:rPr lang="en-US" dirty="0">
                <a:solidFill>
                  <a:srgbClr val="FFFFFF"/>
                </a:solidFill>
                <a:latin typeface="Franklin Gothic Book" panose="020F0502020204030204"/>
              </a:rPr>
              <a:t>exclusive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SNKRS merchandise at its SNKRS pop-up.  The pop-up also featured a vending machine that served SNKRS and city of Atlanta-themed swag for free, such as stickers, pins and smartphone cases. To </a:t>
            </a:r>
            <a:r>
              <a:rPr lang="en-US" dirty="0">
                <a:solidFill>
                  <a:srgbClr val="FFFFFF"/>
                </a:solidFill>
                <a:latin typeface="Franklin Gothic Book" panose="020F0502020204030204"/>
              </a:rPr>
              <a:t>get the freebies, consumers had to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scan their “Nike+ Pass”, a QR code in the profile section of the consumers’ SNKRS app.</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Nike Opens SNKRS Pop-Up Shop In Atlanta">
            <a:extLst>
              <a:ext uri="{FF2B5EF4-FFF2-40B4-BE49-F238E27FC236}">
                <a16:creationId xmlns:a16="http://schemas.microsoft.com/office/drawing/2014/main" id="{184CCF90-42CC-455A-B302-07B0C7876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502" y="3998899"/>
            <a:ext cx="4062569" cy="23042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950852E8-A860-47FE-A0B5-28BE1CBF3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0645" y="3998896"/>
            <a:ext cx="3280374" cy="23033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Nike's Coolest Pop-Up Shops and Retail Environments | Pop up shops ...">
            <a:extLst>
              <a:ext uri="{FF2B5EF4-FFF2-40B4-BE49-F238E27FC236}">
                <a16:creationId xmlns:a16="http://schemas.microsoft.com/office/drawing/2014/main" id="{8421F82B-209B-4679-8BFF-297956E4E0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6415" y="-96583"/>
            <a:ext cx="5774966" cy="3233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034587"/>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Ed Sheeran “No. 6 Collaborations Project”</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Ed Sheeran opened pop-up stores that coincided with the release of his album, the “No. 6 Collaborations Project.” Each store was only open for a few hours.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Sheeran branded pop-up stores included city-centric signage and limited-edition apparel, as well as interactive experiences and appeared in the United States (including NYC, Philadelphia, Boston, Detroit, Chicago, Seattle, LA among others), as well as Spain, the Netherlands, Japan, South Africa, France, Ireland, Brazil, Belgium, New Zealand, Australia, Canada, Malaysia and the United Kingdom.</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Image">
            <a:extLst>
              <a:ext uri="{FF2B5EF4-FFF2-40B4-BE49-F238E27FC236}">
                <a16:creationId xmlns:a16="http://schemas.microsoft.com/office/drawing/2014/main" id="{ECA82F40-02BD-4328-8FFB-9CF571A532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1803" y="164267"/>
            <a:ext cx="4896721" cy="3667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68C7052-197E-41F5-A1AA-9964A970C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803" y="3884743"/>
            <a:ext cx="4897632" cy="2746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66579"/>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Vans Celebrates Skate Culture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Vans opened a pop-up store that returns to his first love: skateboarding, in the popular and trendy 10th district of Paris. Those who came to visit the space could not miss the theme: skate videos, photo exhibitions, skateboarding sessions … the customer found the entire Vans Skate collection and a wide range of equipment.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a:extLst>
              <a:ext uri="{FF2B5EF4-FFF2-40B4-BE49-F238E27FC236}">
                <a16:creationId xmlns:a16="http://schemas.microsoft.com/office/drawing/2014/main" id="{2ADC3646-40BC-4F76-A00A-A5291E66F6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0341" y="1198927"/>
            <a:ext cx="6687115" cy="4460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52246"/>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Hulu’s ‘Only Murders in the Building’ Pop-Up </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lvl="0">
              <a:lnSpc>
                <a:spcPct val="90000"/>
              </a:lnSpc>
              <a:spcAft>
                <a:spcPts val="600"/>
              </a:spcAft>
              <a:defRPr/>
            </a:pPr>
            <a:r>
              <a:rPr lang="en-US" dirty="0"/>
              <a:t>To celebrate the season two finale of </a:t>
            </a:r>
            <a:r>
              <a:rPr lang="en-US" i="1" dirty="0"/>
              <a:t>Only Murders in the Building</a:t>
            </a:r>
            <a:r>
              <a:rPr lang="en-US" dirty="0"/>
              <a:t> starring Steve Martin, Martin Short, and Selena Gomez, Hulu hosted the “Third Arm Gallery” pop-up activation in New York. </a:t>
            </a:r>
          </a:p>
          <a:p>
            <a:pPr lvl="0">
              <a:lnSpc>
                <a:spcPct val="90000"/>
              </a:lnSpc>
              <a:spcAft>
                <a:spcPts val="600"/>
              </a:spcAft>
              <a:defRPr/>
            </a:pPr>
            <a:endParaRPr lang="en-US" dirty="0"/>
          </a:p>
          <a:p>
            <a:pPr lvl="0">
              <a:lnSpc>
                <a:spcPct val="90000"/>
              </a:lnSpc>
              <a:spcAft>
                <a:spcPts val="600"/>
              </a:spcAft>
              <a:defRPr/>
            </a:pPr>
            <a:r>
              <a:rPr lang="en-US" dirty="0"/>
              <a:t>Open to the public for just two days, the exhibit was filled with installations and “Easter eggs” inspired by the series, such as Bunny’s painting, Mabel’s chopped statue, and the Pickle Diner. Fans could even color in Mabel’s mural using products from Selena Gomez’s Rare Beauty brand.</a:t>
            </a: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67366" y="2020535"/>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Hulu's Third Arm Gallery for ‘Only Murders in the Building’">
            <a:extLst>
              <a:ext uri="{FF2B5EF4-FFF2-40B4-BE49-F238E27FC236}">
                <a16:creationId xmlns:a16="http://schemas.microsoft.com/office/drawing/2014/main" id="{50C6A376-C827-F6B9-EC27-E21B3DEB25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6131" y="1330486"/>
            <a:ext cx="6295534" cy="4197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983675"/>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0" y="1228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55519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PEBBLES Cereal Brand Pop-Up </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031388"/>
            <a:ext cx="4439805" cy="4169535"/>
          </a:xfrm>
          <a:prstGeom prst="rect">
            <a:avLst/>
          </a:prstGeom>
        </p:spPr>
        <p:txBody>
          <a:bodyPr vert="horz" lIns="0" tIns="45720" rIns="0" bIns="45720" rtlCol="0">
            <a:noAutofit/>
          </a:bodyPr>
          <a:lstStyle/>
          <a:p>
            <a:pPr lvl="0">
              <a:lnSpc>
                <a:spcPct val="90000"/>
              </a:lnSpc>
              <a:spcAft>
                <a:spcPts val="600"/>
              </a:spcAft>
              <a:defRPr/>
            </a:pPr>
            <a:r>
              <a:rPr lang="en-US" dirty="0"/>
              <a:t>On the heels of the launch of the PEBBLES brand in the Canadian market, the cereal company created the PEBBLES Playground, an experiential pop-up that invited kids to get creative and engage with various arts and crafts stations while also earning branded tokens and bringing home PEBBLES-themed swag. </a:t>
            </a: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3074" name="Picture 2" descr="PEBBLES Playground">
            <a:extLst>
              <a:ext uri="{FF2B5EF4-FFF2-40B4-BE49-F238E27FC236}">
                <a16:creationId xmlns:a16="http://schemas.microsoft.com/office/drawing/2014/main" id="{781CDDFD-4C91-BA07-DD35-1988BA356E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969" y="1347892"/>
            <a:ext cx="6243319" cy="4162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542281"/>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Discussion questions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Nintendo will host Switch pop-up lounges in four US airports ...">
            <a:extLst>
              <a:ext uri="{FF2B5EF4-FFF2-40B4-BE49-F238E27FC236}">
                <a16:creationId xmlns:a16="http://schemas.microsoft.com/office/drawing/2014/main" id="{7F245A88-FEC1-4769-BD94-886132E14B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hape&#10;&#10;Description automatically generated">
            <a:extLst>
              <a:ext uri="{FF2B5EF4-FFF2-40B4-BE49-F238E27FC236}">
                <a16:creationId xmlns:a16="http://schemas.microsoft.com/office/drawing/2014/main" id="{9B0F3598-20A4-663B-3DE3-2CBE22A1F0F4}"/>
              </a:ext>
            </a:extLst>
          </p:cNvPr>
          <p:cNvPicPr>
            <a:picLocks noChangeAspect="1"/>
          </p:cNvPicPr>
          <p:nvPr/>
        </p:nvPicPr>
        <p:blipFill>
          <a:blip r:embed="rId5"/>
          <a:stretch>
            <a:fillRect/>
          </a:stretch>
        </p:blipFill>
        <p:spPr>
          <a:xfrm>
            <a:off x="3029781" y="5393160"/>
            <a:ext cx="1237120" cy="1237120"/>
          </a:xfrm>
          <a:prstGeom prst="rect">
            <a:avLst/>
          </a:prstGeom>
        </p:spPr>
      </p:pic>
    </p:spTree>
    <p:extLst>
      <p:ext uri="{BB962C8B-B14F-4D97-AF65-F5344CB8AC3E}">
        <p14:creationId xmlns:p14="http://schemas.microsoft.com/office/powerpoint/2010/main" val="1651250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Discussion Questions</a:t>
            </a:r>
          </a:p>
        </p:txBody>
      </p:sp>
      <p:sp>
        <p:nvSpPr>
          <p:cNvPr id="5" name="TextBox 4">
            <a:extLst>
              <a:ext uri="{FF2B5EF4-FFF2-40B4-BE49-F238E27FC236}">
                <a16:creationId xmlns:a16="http://schemas.microsoft.com/office/drawing/2014/main" id="{A1C3FF4A-E9B3-4A81-AE49-73BA90F80067}"/>
              </a:ext>
            </a:extLst>
          </p:cNvPr>
          <p:cNvSpPr txBox="1"/>
          <p:nvPr/>
        </p:nvSpPr>
        <p:spPr>
          <a:xfrm>
            <a:off x="4440857" y="372778"/>
            <a:ext cx="7400676" cy="6961906"/>
          </a:xfrm>
          <a:prstGeom prst="rect">
            <a:avLst/>
          </a:prstGeom>
          <a:noFill/>
        </p:spPr>
        <p:txBody>
          <a:bodyPr wrap="square">
            <a:spAutoFit/>
          </a:bodyPr>
          <a:lstStyle/>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400" b="1"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is it important for industry professionals to monitor industry trends?</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How long are pop-ups usually open?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you think pop-up stores are such a popular trend in the industry?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would a sports or entertainment brand open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4" name="Picture 3" descr="Shape&#10;&#10;Description automatically generated">
            <a:extLst>
              <a:ext uri="{FF2B5EF4-FFF2-40B4-BE49-F238E27FC236}">
                <a16:creationId xmlns:a16="http://schemas.microsoft.com/office/drawing/2014/main" id="{BFD18BD1-D2F7-3831-7794-F4FDC427A32E}"/>
              </a:ext>
            </a:extLst>
          </p:cNvPr>
          <p:cNvPicPr>
            <a:picLocks noChangeAspect="1"/>
          </p:cNvPicPr>
          <p:nvPr/>
        </p:nvPicPr>
        <p:blipFill>
          <a:blip r:embed="rId2"/>
          <a:stretch>
            <a:fillRect/>
          </a:stretch>
        </p:blipFill>
        <p:spPr>
          <a:xfrm>
            <a:off x="11309683" y="6235398"/>
            <a:ext cx="704525" cy="704525"/>
          </a:xfrm>
          <a:prstGeom prst="rect">
            <a:avLst/>
          </a:prstGeom>
        </p:spPr>
      </p:pic>
    </p:spTree>
    <p:extLst>
      <p:ext uri="{BB962C8B-B14F-4D97-AF65-F5344CB8AC3E}">
        <p14:creationId xmlns:p14="http://schemas.microsoft.com/office/powerpoint/2010/main" val="4274306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a:solidFill>
                  <a:schemeClr val="bg1"/>
                </a:solidFill>
              </a:rPr>
              <a:t>Student activity</a:t>
            </a:r>
            <a:endParaRPr lang="en-US" dirty="0">
              <a:solidFill>
                <a:schemeClr val="bg1"/>
              </a:solidFill>
            </a:endParaRP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Nintendo will host Switch pop-up lounges in four US airports ...">
            <a:extLst>
              <a:ext uri="{FF2B5EF4-FFF2-40B4-BE49-F238E27FC236}">
                <a16:creationId xmlns:a16="http://schemas.microsoft.com/office/drawing/2014/main" id="{7F245A88-FEC1-4769-BD94-886132E14B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hape&#10;&#10;Description automatically generated">
            <a:extLst>
              <a:ext uri="{FF2B5EF4-FFF2-40B4-BE49-F238E27FC236}">
                <a16:creationId xmlns:a16="http://schemas.microsoft.com/office/drawing/2014/main" id="{9AB2A6F5-9534-7739-286E-B229FC2EF877}"/>
              </a:ext>
            </a:extLst>
          </p:cNvPr>
          <p:cNvPicPr>
            <a:picLocks noChangeAspect="1"/>
          </p:cNvPicPr>
          <p:nvPr/>
        </p:nvPicPr>
        <p:blipFill>
          <a:blip r:embed="rId5"/>
          <a:stretch>
            <a:fillRect/>
          </a:stretch>
        </p:blipFill>
        <p:spPr>
          <a:xfrm>
            <a:off x="3029781" y="5393160"/>
            <a:ext cx="1237120" cy="1237120"/>
          </a:xfrm>
          <a:prstGeom prst="rect">
            <a:avLst/>
          </a:prstGeom>
        </p:spPr>
      </p:pic>
    </p:spTree>
    <p:extLst>
      <p:ext uri="{BB962C8B-B14F-4D97-AF65-F5344CB8AC3E}">
        <p14:creationId xmlns:p14="http://schemas.microsoft.com/office/powerpoint/2010/main" val="1051537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383443"/>
            <a:ext cx="7400676" cy="5601533"/>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Activity Instructions:</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1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Imagine you are a marketing professional working for your favorite brand.  At the latest meeting, the company discussed the possibility of opening a pop-up store and </a:t>
            </a:r>
            <a:r>
              <a:rPr lang="en-US" sz="2200" dirty="0">
                <a:solidFill>
                  <a:prstClr val="black"/>
                </a:solidFill>
                <a:latin typeface="Franklin Gothic Book" panose="020F0502020204030204"/>
              </a:rPr>
              <a:t>the CEO has decided it would be a good idea.  They </a:t>
            </a: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assigned you with the task of determining </a:t>
            </a:r>
            <a:r>
              <a:rPr lang="en-US" sz="2200" dirty="0">
                <a:solidFill>
                  <a:prstClr val="black"/>
                </a:solidFill>
                <a:latin typeface="Franklin Gothic Book" panose="020F0502020204030204"/>
              </a:rPr>
              <a:t>a strategy for opening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Create a presentation that you can use when you brief the CEO on your plan, following the guidelines provided in the following slide.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In your presentation, be sure to offer not only creative solutions for your store planning, but a solid explanation for how the pop-up will benefit the company.</a:t>
            </a:r>
          </a:p>
        </p:txBody>
      </p:sp>
      <p:pic>
        <p:nvPicPr>
          <p:cNvPr id="4" name="Picture 3" descr="Shape&#10;&#10;Description automatically generated">
            <a:extLst>
              <a:ext uri="{FF2B5EF4-FFF2-40B4-BE49-F238E27FC236}">
                <a16:creationId xmlns:a16="http://schemas.microsoft.com/office/drawing/2014/main" id="{451E9DD4-2E36-5C3A-644A-E34D273F84FF}"/>
              </a:ext>
            </a:extLst>
          </p:cNvPr>
          <p:cNvPicPr>
            <a:picLocks noChangeAspect="1"/>
          </p:cNvPicPr>
          <p:nvPr/>
        </p:nvPicPr>
        <p:blipFill>
          <a:blip r:embed="rId2"/>
          <a:stretch>
            <a:fillRect/>
          </a:stretch>
        </p:blipFill>
        <p:spPr>
          <a:xfrm>
            <a:off x="11185033" y="6110748"/>
            <a:ext cx="829176" cy="829176"/>
          </a:xfrm>
          <a:prstGeom prst="rect">
            <a:avLst/>
          </a:prstGeom>
        </p:spPr>
      </p:pic>
    </p:spTree>
    <p:extLst>
      <p:ext uri="{BB962C8B-B14F-4D97-AF65-F5344CB8AC3E}">
        <p14:creationId xmlns:p14="http://schemas.microsoft.com/office/powerpoint/2010/main" val="3370566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1310374"/>
            <a:ext cx="7400676" cy="4185761"/>
          </a:xfrm>
          <a:prstGeom prst="rect">
            <a:avLst/>
          </a:prstGeom>
          <a:noFill/>
        </p:spPr>
        <p:txBody>
          <a:bodyPr wrap="square">
            <a:spAutoFit/>
          </a:bodyPr>
          <a:lstStyle/>
          <a:p>
            <a:pPr lvl="0" algn="l" defTabSz="666750">
              <a:lnSpc>
                <a:spcPct val="90000"/>
              </a:lnSpc>
              <a:spcBef>
                <a:spcPct val="0"/>
              </a:spcBef>
              <a:spcAft>
                <a:spcPct val="35000"/>
              </a:spcAft>
            </a:pPr>
            <a:r>
              <a:rPr lang="en-US" sz="2800" kern="1200" dirty="0"/>
              <a:t>What are </a:t>
            </a:r>
            <a:r>
              <a:rPr lang="en-US" sz="2800" b="1" u="sng" kern="1200" dirty="0"/>
              <a:t>industry trends</a:t>
            </a:r>
            <a:r>
              <a:rPr lang="en-US" sz="2800" kern="1200" dirty="0"/>
              <a:t>?</a:t>
            </a:r>
          </a:p>
          <a:p>
            <a:pPr lvl="0" algn="l" defTabSz="666750">
              <a:lnSpc>
                <a:spcPct val="90000"/>
              </a:lnSpc>
              <a:spcBef>
                <a:spcPct val="0"/>
              </a:spcBef>
              <a:spcAft>
                <a:spcPct val="35000"/>
              </a:spcAft>
            </a:pPr>
            <a:endParaRPr lang="en-US" sz="2800" dirty="0"/>
          </a:p>
          <a:p>
            <a:pPr lvl="0" algn="l" defTabSz="666750">
              <a:lnSpc>
                <a:spcPct val="90000"/>
              </a:lnSpc>
              <a:spcBef>
                <a:spcPct val="0"/>
              </a:spcBef>
              <a:spcAft>
                <a:spcPct val="35000"/>
              </a:spcAft>
            </a:pPr>
            <a:r>
              <a:rPr lang="en-US" sz="2800" kern="1200" dirty="0"/>
              <a:t>Industry trends are patterns that occur within a specific industry. </a:t>
            </a:r>
          </a:p>
          <a:p>
            <a:pPr lvl="0" algn="l" defTabSz="666750">
              <a:lnSpc>
                <a:spcPct val="90000"/>
              </a:lnSpc>
              <a:spcBef>
                <a:spcPct val="0"/>
              </a:spcBef>
              <a:spcAft>
                <a:spcPct val="35000"/>
              </a:spcAft>
            </a:pPr>
            <a:endParaRPr lang="en-US" sz="2800" dirty="0"/>
          </a:p>
          <a:p>
            <a:pPr lvl="0" algn="l" defTabSz="666750">
              <a:lnSpc>
                <a:spcPct val="90000"/>
              </a:lnSpc>
              <a:spcBef>
                <a:spcPct val="0"/>
              </a:spcBef>
              <a:spcAft>
                <a:spcPct val="35000"/>
              </a:spcAft>
            </a:pPr>
            <a:r>
              <a:rPr lang="en-US" sz="2800" kern="1200" dirty="0"/>
              <a:t>These patterns could relate to pricing, costs, consumer behavior, manufacturing, promotions/sales strategies, distribution channels or any function of marketing.</a:t>
            </a:r>
          </a:p>
        </p:txBody>
      </p:sp>
      <p:pic>
        <p:nvPicPr>
          <p:cNvPr id="6" name="Picture 5" descr="Shape&#10;&#10;Description automatically generated">
            <a:extLst>
              <a:ext uri="{FF2B5EF4-FFF2-40B4-BE49-F238E27FC236}">
                <a16:creationId xmlns:a16="http://schemas.microsoft.com/office/drawing/2014/main" id="{26B23D46-D18D-B05E-35E3-5523FADEE7AE}"/>
              </a:ext>
            </a:extLst>
          </p:cNvPr>
          <p:cNvPicPr>
            <a:picLocks noChangeAspect="1"/>
          </p:cNvPicPr>
          <p:nvPr/>
        </p:nvPicPr>
        <p:blipFill>
          <a:blip r:embed="rId2"/>
          <a:stretch>
            <a:fillRect/>
          </a:stretch>
        </p:blipFill>
        <p:spPr>
          <a:xfrm>
            <a:off x="11185033" y="6110748"/>
            <a:ext cx="829176" cy="829176"/>
          </a:xfrm>
          <a:prstGeom prst="rect">
            <a:avLst/>
          </a:prstGeom>
        </p:spPr>
      </p:pic>
    </p:spTree>
    <p:extLst>
      <p:ext uri="{BB962C8B-B14F-4D97-AF65-F5344CB8AC3E}">
        <p14:creationId xmlns:p14="http://schemas.microsoft.com/office/powerpoint/2010/main" val="2442089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440857" y="240851"/>
            <a:ext cx="7400676" cy="6324808"/>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Explain advantages and disadvantages of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Describe, in detail, how your plan for a pop-up store will benefit the company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How long will the store be open?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What will you sell at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Where will the store(s) open geographically (smaller U.S. cities, how many cities, will they open globally)?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Where will the store(s) physical location be (for example, a former restaurant space downtown, a shipping container in a trendy area, a location in the suburbs etc.)?  Why?</a:t>
            </a: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4" name="Picture 3" descr="Shape&#10;&#10;Description automatically generated">
            <a:extLst>
              <a:ext uri="{FF2B5EF4-FFF2-40B4-BE49-F238E27FC236}">
                <a16:creationId xmlns:a16="http://schemas.microsoft.com/office/drawing/2014/main" id="{899C9671-4E3B-CB75-5655-AA54DE93BD34}"/>
              </a:ext>
            </a:extLst>
          </p:cNvPr>
          <p:cNvPicPr>
            <a:picLocks noChangeAspect="1"/>
          </p:cNvPicPr>
          <p:nvPr/>
        </p:nvPicPr>
        <p:blipFill>
          <a:blip r:embed="rId2"/>
          <a:stretch>
            <a:fillRect/>
          </a:stretch>
        </p:blipFill>
        <p:spPr>
          <a:xfrm>
            <a:off x="11363959" y="6289674"/>
            <a:ext cx="650249" cy="650249"/>
          </a:xfrm>
          <a:prstGeom prst="rect">
            <a:avLst/>
          </a:prstGeom>
        </p:spPr>
      </p:pic>
    </p:spTree>
    <p:extLst>
      <p:ext uri="{BB962C8B-B14F-4D97-AF65-F5344CB8AC3E}">
        <p14:creationId xmlns:p14="http://schemas.microsoft.com/office/powerpoint/2010/main" val="1551952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516835"/>
            <a:ext cx="7400676" cy="4431983"/>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 (continued):</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R="0" lvl="0" algn="l" defTabSz="666750" rtl="0" eaLnBrk="1" fontAlgn="auto" latinLnBrk="0" hangingPunct="1">
              <a:lnSpc>
                <a:spcPct val="90000"/>
              </a:lnSpc>
              <a:spcBef>
                <a:spcPct val="0"/>
              </a:spcBef>
              <a:spcAft>
                <a:spcPct val="35000"/>
              </a:spcAft>
              <a:buClrTx/>
              <a:buSzTx/>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When will the pop-up stores open?  What time of year and why?</a:t>
            </a: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Sketch of design of both the outside and inside of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Communications plan:  How will consumers know about your pop-up store?  What will you do to encourage consumers to visit the store?  </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Who is your target consumer?</a:t>
            </a:r>
          </a:p>
        </p:txBody>
      </p:sp>
      <p:pic>
        <p:nvPicPr>
          <p:cNvPr id="4" name="Picture 3" descr="Shape&#10;&#10;Description automatically generated">
            <a:extLst>
              <a:ext uri="{FF2B5EF4-FFF2-40B4-BE49-F238E27FC236}">
                <a16:creationId xmlns:a16="http://schemas.microsoft.com/office/drawing/2014/main" id="{1CE15DAE-F02C-CE22-C75B-3171E478B28E}"/>
              </a:ext>
            </a:extLst>
          </p:cNvPr>
          <p:cNvPicPr>
            <a:picLocks noChangeAspect="1"/>
          </p:cNvPicPr>
          <p:nvPr/>
        </p:nvPicPr>
        <p:blipFill>
          <a:blip r:embed="rId2"/>
          <a:stretch>
            <a:fillRect/>
          </a:stretch>
        </p:blipFill>
        <p:spPr>
          <a:xfrm>
            <a:off x="11185033" y="6110748"/>
            <a:ext cx="829176" cy="829176"/>
          </a:xfrm>
          <a:prstGeom prst="rect">
            <a:avLst/>
          </a:prstGeom>
        </p:spPr>
      </p:pic>
    </p:spTree>
    <p:extLst>
      <p:ext uri="{BB962C8B-B14F-4D97-AF65-F5344CB8AC3E}">
        <p14:creationId xmlns:p14="http://schemas.microsoft.com/office/powerpoint/2010/main" val="3505335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sources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2054" name="Picture 6" descr="Nintendo will host Switch pop-up lounges in four US airports ...">
            <a:extLst>
              <a:ext uri="{FF2B5EF4-FFF2-40B4-BE49-F238E27FC236}">
                <a16:creationId xmlns:a16="http://schemas.microsoft.com/office/drawing/2014/main" id="{9BA584C8-D9E1-48A0-BD26-FE1AD94381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hape&#10;&#10;Description automatically generated">
            <a:extLst>
              <a:ext uri="{FF2B5EF4-FFF2-40B4-BE49-F238E27FC236}">
                <a16:creationId xmlns:a16="http://schemas.microsoft.com/office/drawing/2014/main" id="{F3DD6FB4-E3E3-06B7-4C21-52DB0E8033B1}"/>
              </a:ext>
            </a:extLst>
          </p:cNvPr>
          <p:cNvPicPr>
            <a:picLocks noChangeAspect="1"/>
          </p:cNvPicPr>
          <p:nvPr/>
        </p:nvPicPr>
        <p:blipFill>
          <a:blip r:embed="rId5"/>
          <a:stretch>
            <a:fillRect/>
          </a:stretch>
        </p:blipFill>
        <p:spPr>
          <a:xfrm>
            <a:off x="3029781" y="5393160"/>
            <a:ext cx="1237120" cy="1237120"/>
          </a:xfrm>
          <a:prstGeom prst="rect">
            <a:avLst/>
          </a:prstGeom>
        </p:spPr>
      </p:pic>
    </p:spTree>
    <p:extLst>
      <p:ext uri="{BB962C8B-B14F-4D97-AF65-F5344CB8AC3E}">
        <p14:creationId xmlns:p14="http://schemas.microsoft.com/office/powerpoint/2010/main" val="1023861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800" dirty="0">
                <a:solidFill>
                  <a:schemeClr val="bg1"/>
                </a:solidFill>
              </a:rPr>
              <a:t>Sources</a:t>
            </a:r>
          </a:p>
        </p:txBody>
      </p:sp>
      <p:sp>
        <p:nvSpPr>
          <p:cNvPr id="3" name="TextBox 2">
            <a:extLst>
              <a:ext uri="{FF2B5EF4-FFF2-40B4-BE49-F238E27FC236}">
                <a16:creationId xmlns:a16="http://schemas.microsoft.com/office/drawing/2014/main" id="{D5446071-2D19-44EF-AA1E-54D7E6CC6728}"/>
              </a:ext>
            </a:extLst>
          </p:cNvPr>
          <p:cNvSpPr txBox="1"/>
          <p:nvPr/>
        </p:nvSpPr>
        <p:spPr>
          <a:xfrm>
            <a:off x="4397630" y="279323"/>
            <a:ext cx="7302000" cy="6247864"/>
          </a:xfrm>
          <a:prstGeom prst="rect">
            <a:avLst/>
          </a:prstGeom>
          <a:noFill/>
        </p:spPr>
        <p:txBody>
          <a:bodyPr wrap="square">
            <a:spAutoFit/>
          </a:bodyPr>
          <a:lstStyle/>
          <a:p>
            <a:pPr marL="0" marR="0">
              <a:spcBef>
                <a:spcPts val="0"/>
              </a:spcBef>
              <a:spcAft>
                <a:spcPts val="0"/>
              </a:spcAft>
            </a:pPr>
            <a:r>
              <a:rPr lang="en-US" sz="1600" dirty="0">
                <a:hlinkClick r:id="rId2"/>
              </a:rPr>
              <a:t>https://www.usatoday.com/story/money/2020/02/13/nintendo-opens-game-lounges-at-us-airports/41220321/</a:t>
            </a:r>
            <a:r>
              <a:rPr lang="en-US" sz="1600" dirty="0"/>
              <a:t> </a:t>
            </a:r>
          </a:p>
          <a:p>
            <a:pPr marL="0" marR="0">
              <a:spcBef>
                <a:spcPts val="0"/>
              </a:spcBef>
              <a:spcAft>
                <a:spcPts val="0"/>
              </a:spcAft>
            </a:pPr>
            <a:endParaRPr lang="en-US" sz="1600" dirty="0"/>
          </a:p>
          <a:p>
            <a:pPr marL="0" marR="0">
              <a:spcBef>
                <a:spcPts val="0"/>
              </a:spcBef>
              <a:spcAft>
                <a:spcPts val="0"/>
              </a:spcAft>
            </a:pPr>
            <a:r>
              <a:rPr lang="en-US" sz="1600" dirty="0">
                <a:hlinkClick r:id="rId3"/>
              </a:rPr>
              <a:t>https://www.nike.com/launch/t/snkrs-atlanta-southern-sneaker-hospitality</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4"/>
              </a:rPr>
              <a:t>https://www.commarts.com/exhibit/nike-pop-up-store</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5"/>
              </a:rPr>
              <a:t>https://www.thestorefront.com/mag/4-pop-up-stores-sur-le-theme-du-sport/</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6"/>
              </a:rPr>
              <a:t>https://www.engadget.com/2019-02-03-nike-snkrs-atlanta-pop-up-store.html</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7"/>
              </a:rPr>
              <a:t>https://www.highsnobiety.com/p/nike-air-max-270-paris-pop-up/</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8"/>
              </a:rPr>
              <a:t>https://frontofficesports.com/homage-unveils-pop-up-shop-at-mlb-asg/</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9"/>
              </a:rPr>
              <a:t>https://magazine.promomarketing.com/article/pop-up-stores-are-the-new-normal-in-music-merch/</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10"/>
              </a:rPr>
              <a:t>https://www.edsheeran.com/popups</a:t>
            </a:r>
            <a:endParaRPr lang="en-US" sz="16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hlinkClick r:id="rId11"/>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hlinkClick r:id="rId11"/>
              </a:rPr>
              <a:t>https://www.lagalaxy.com/post/2020/03/07/la-galaxy-open-pop-shop-venice-beach-vbfc</a:t>
            </a:r>
            <a:endParaRPr lang="en-US" sz="16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hlinkClick r:id="rId12"/>
              </a:rPr>
              <a:t>https://www.baltimoreravens.com/news/ravens-launch-pop-up-shop-with-exclusive-merchandise</a:t>
            </a:r>
            <a:endParaRPr lang="en-US" sz="1600" dirty="0"/>
          </a:p>
        </p:txBody>
      </p:sp>
      <p:pic>
        <p:nvPicPr>
          <p:cNvPr id="4" name="Picture 3" descr="A close up of a logo&#10;&#10;Description automatically generated">
            <a:extLst>
              <a:ext uri="{FF2B5EF4-FFF2-40B4-BE49-F238E27FC236}">
                <a16:creationId xmlns:a16="http://schemas.microsoft.com/office/drawing/2014/main" id="{4E6B4998-488F-4B1A-8177-35317D976A5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04323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739449"/>
            <a:ext cx="7400676" cy="532761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shifts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in </a:t>
            </a:r>
            <a:r>
              <a:rPr kumimoji="0" lang="en-US" sz="2800" i="0"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Examples of shifts in industry trends:</a:t>
            </a: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sz="28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Customer buying patterns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Consumer preferences / distastes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Effective marketing techniques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Product and/or service modifications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New technology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Efficient communication tools</a:t>
            </a:r>
          </a:p>
        </p:txBody>
      </p:sp>
      <p:pic>
        <p:nvPicPr>
          <p:cNvPr id="4" name="Picture 3" descr="Shape&#10;&#10;Description automatically generated">
            <a:extLst>
              <a:ext uri="{FF2B5EF4-FFF2-40B4-BE49-F238E27FC236}">
                <a16:creationId xmlns:a16="http://schemas.microsoft.com/office/drawing/2014/main" id="{EBA2C827-F483-AE8D-F70B-981DADDF84B3}"/>
              </a:ext>
            </a:extLst>
          </p:cNvPr>
          <p:cNvPicPr>
            <a:picLocks noChangeAspect="1"/>
          </p:cNvPicPr>
          <p:nvPr/>
        </p:nvPicPr>
        <p:blipFill>
          <a:blip r:embed="rId2"/>
          <a:stretch>
            <a:fillRect/>
          </a:stretch>
        </p:blipFill>
        <p:spPr>
          <a:xfrm>
            <a:off x="11185033" y="6110748"/>
            <a:ext cx="829176" cy="829176"/>
          </a:xfrm>
          <a:prstGeom prst="rect">
            <a:avLst/>
          </a:prstGeom>
        </p:spPr>
      </p:pic>
    </p:spTree>
    <p:extLst>
      <p:ext uri="{BB962C8B-B14F-4D97-AF65-F5344CB8AC3E}">
        <p14:creationId xmlns:p14="http://schemas.microsoft.com/office/powerpoint/2010/main" val="2010972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516835"/>
            <a:ext cx="7400676" cy="5524589"/>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How do marketers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track</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a:t>
            </a:r>
            <a:r>
              <a:rPr kumimoji="0" lang="en-US" sz="2800"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Monitor sports and entertainment news online</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Read trade or business magazines, journals, websites or newsletters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Consider the marketing efforts involved when attending competitor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Attend sports/entertainment business conventions, exhibitions and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Obtain research from sports/entertainment marketing firms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Observe activity of competitors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Communicate with others within the industry</a:t>
            </a:r>
          </a:p>
        </p:txBody>
      </p:sp>
      <p:pic>
        <p:nvPicPr>
          <p:cNvPr id="4" name="Picture 3" descr="Shape&#10;&#10;Description automatically generated">
            <a:extLst>
              <a:ext uri="{FF2B5EF4-FFF2-40B4-BE49-F238E27FC236}">
                <a16:creationId xmlns:a16="http://schemas.microsoft.com/office/drawing/2014/main" id="{DA9C69C5-554A-50D9-99F7-0A8D65C6FAC1}"/>
              </a:ext>
            </a:extLst>
          </p:cNvPr>
          <p:cNvPicPr>
            <a:picLocks noChangeAspect="1"/>
          </p:cNvPicPr>
          <p:nvPr/>
        </p:nvPicPr>
        <p:blipFill>
          <a:blip r:embed="rId2"/>
          <a:stretch>
            <a:fillRect/>
          </a:stretch>
        </p:blipFill>
        <p:spPr>
          <a:xfrm>
            <a:off x="11185033" y="6110748"/>
            <a:ext cx="829176" cy="829176"/>
          </a:xfrm>
          <a:prstGeom prst="rect">
            <a:avLst/>
          </a:prstGeom>
        </p:spPr>
      </p:pic>
    </p:spTree>
    <p:extLst>
      <p:ext uri="{BB962C8B-B14F-4D97-AF65-F5344CB8AC3E}">
        <p14:creationId xmlns:p14="http://schemas.microsoft.com/office/powerpoint/2010/main" val="1347160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278296"/>
            <a:ext cx="7400676" cy="6761851"/>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some </a:t>
            </a:r>
            <a:r>
              <a:rPr lang="en-US" sz="2800" dirty="0">
                <a:solidFill>
                  <a:prstClr val="black"/>
                </a:solidFill>
                <a:latin typeface="Franklin Gothic Book" panose="020F0502020204030204"/>
              </a:rPr>
              <a:t>examples of </a:t>
            </a:r>
            <a:r>
              <a:rPr lang="en-US" sz="2800" b="1" u="sng" dirty="0">
                <a:solidFill>
                  <a:prstClr val="black"/>
                </a:solidFill>
                <a:latin typeface="Franklin Gothic Book" panose="020F0502020204030204"/>
              </a:rPr>
              <a:t>current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 stores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US" sz="2400" dirty="0">
                <a:solidFill>
                  <a:prstClr val="black"/>
                </a:solidFill>
                <a:latin typeface="Franklin Gothic Book" panose="020F0502020204030204"/>
              </a:rPr>
              <a:t>Augmented/Virtual Reality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r>
              <a:rPr lang="en-US" sz="2400" dirty="0">
                <a:solidFill>
                  <a:prstClr val="black"/>
                </a:solidFill>
                <a:latin typeface="Franklin Gothic Book" panose="020F0502020204030204"/>
              </a:rPr>
              <a:t>B</a:t>
            </a:r>
            <a:r>
              <a:rPr kumimoji="0" lang="en-US" sz="2400" b="0" i="0" u="none" strike="noStrike" kern="1200" cap="none" spc="0" normalizeH="0" baseline="0" noProof="0" dirty="0" err="1">
                <a:ln>
                  <a:noFill/>
                </a:ln>
                <a:solidFill>
                  <a:prstClr val="black"/>
                </a:solidFill>
                <a:effectLst/>
                <a:uLnTx/>
                <a:uFillTx/>
                <a:latin typeface="Franklin Gothic Book" panose="020F0502020204030204"/>
                <a:ea typeface="+mn-ea"/>
                <a:cs typeface="+mn-cs"/>
              </a:rPr>
              <a:t>lockbuster</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 worlds” at theme parks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Creative approaches to footwear and apparel</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Targeting of the female demographic</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More and more tech in stadiums and arenas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Promotions celebrating franchise history and community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“One-off” re-brands in MiLB</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 Culture Themed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Gamification</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4" name="Picture 3" descr="Shape&#10;&#10;Description automatically generated">
            <a:extLst>
              <a:ext uri="{FF2B5EF4-FFF2-40B4-BE49-F238E27FC236}">
                <a16:creationId xmlns:a16="http://schemas.microsoft.com/office/drawing/2014/main" id="{924D8023-3414-CD0E-0FF9-1ED545F01FA8}"/>
              </a:ext>
            </a:extLst>
          </p:cNvPr>
          <p:cNvPicPr>
            <a:picLocks noChangeAspect="1"/>
          </p:cNvPicPr>
          <p:nvPr/>
        </p:nvPicPr>
        <p:blipFill>
          <a:blip r:embed="rId2"/>
          <a:stretch>
            <a:fillRect/>
          </a:stretch>
        </p:blipFill>
        <p:spPr>
          <a:xfrm>
            <a:off x="11185033" y="6110748"/>
            <a:ext cx="829176" cy="829176"/>
          </a:xfrm>
          <a:prstGeom prst="rect">
            <a:avLst/>
          </a:prstGeom>
        </p:spPr>
      </p:pic>
    </p:spTree>
    <p:extLst>
      <p:ext uri="{BB962C8B-B14F-4D97-AF65-F5344CB8AC3E}">
        <p14:creationId xmlns:p14="http://schemas.microsoft.com/office/powerpoint/2010/main" val="1090059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What is a pop-up store?</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372778"/>
            <a:ext cx="7400676" cy="6315575"/>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 </a:t>
            </a:r>
            <a:r>
              <a:rPr kumimoji="0" lang="en-US" sz="2400" b="1" i="0" u="sng" strike="noStrike" kern="1200" cap="none" spc="0" normalizeH="0" baseline="0" noProof="0" dirty="0">
                <a:ln>
                  <a:noFill/>
                </a:ln>
                <a:solidFill>
                  <a:prstClr val="black"/>
                </a:solidFill>
                <a:effectLst/>
                <a:uLnTx/>
                <a:uFillTx/>
                <a:latin typeface="Franklin Gothic Book" panose="020F0502020204030204"/>
                <a:ea typeface="+mn-ea"/>
                <a:cs typeface="+mn-cs"/>
              </a:rPr>
              <a:t>pop-up</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 refers to the concept of opening a short-term sales space, often launched as a promotional tool to create awareness and build interest for new products</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Pop-ups are typically only open from a few days to a month but provide opportunities for consumers to physically interact with a product </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Pop-ups provide a less expensive alternative to retail because a business does not commit to a long-term lease </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According to the American Marketing Association, the pop-up concept is now estimated to be a $50 billion industry</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4" name="Picture 3" descr="Shape&#10;&#10;Description automatically generated">
            <a:extLst>
              <a:ext uri="{FF2B5EF4-FFF2-40B4-BE49-F238E27FC236}">
                <a16:creationId xmlns:a16="http://schemas.microsoft.com/office/drawing/2014/main" id="{FFB19240-2477-793D-FEB6-BCA3CB551E35}"/>
              </a:ext>
            </a:extLst>
          </p:cNvPr>
          <p:cNvPicPr>
            <a:picLocks noChangeAspect="1"/>
          </p:cNvPicPr>
          <p:nvPr/>
        </p:nvPicPr>
        <p:blipFill>
          <a:blip r:embed="rId2"/>
          <a:stretch>
            <a:fillRect/>
          </a:stretch>
        </p:blipFill>
        <p:spPr>
          <a:xfrm>
            <a:off x="11185033" y="6110748"/>
            <a:ext cx="829176" cy="829176"/>
          </a:xfrm>
          <a:prstGeom prst="rect">
            <a:avLst/>
          </a:prstGeom>
        </p:spPr>
      </p:pic>
    </p:spTree>
    <p:extLst>
      <p:ext uri="{BB962C8B-B14F-4D97-AF65-F5344CB8AC3E}">
        <p14:creationId xmlns:p14="http://schemas.microsoft.com/office/powerpoint/2010/main" val="1554149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Pop-Up Stores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a:solidFill>
                  <a:schemeClr val="bg1"/>
                </a:solidFill>
              </a:rPr>
              <a:t>Industry trends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6" name="Picture 6" descr="Nintendo will host Switch pop-up lounges in four US airports ...">
            <a:extLst>
              <a:ext uri="{FF2B5EF4-FFF2-40B4-BE49-F238E27FC236}">
                <a16:creationId xmlns:a16="http://schemas.microsoft.com/office/drawing/2014/main" id="{7C2A59FB-DE89-4CB7-98CE-1552D22AA2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hape&#10;&#10;Description automatically generated">
            <a:extLst>
              <a:ext uri="{FF2B5EF4-FFF2-40B4-BE49-F238E27FC236}">
                <a16:creationId xmlns:a16="http://schemas.microsoft.com/office/drawing/2014/main" id="{E55A3088-1865-33C7-4889-C5965A43C729}"/>
              </a:ext>
            </a:extLst>
          </p:cNvPr>
          <p:cNvPicPr>
            <a:picLocks noChangeAspect="1"/>
          </p:cNvPicPr>
          <p:nvPr/>
        </p:nvPicPr>
        <p:blipFill>
          <a:blip r:embed="rId5"/>
          <a:stretch>
            <a:fillRect/>
          </a:stretch>
        </p:blipFill>
        <p:spPr>
          <a:xfrm>
            <a:off x="2983832" y="5265452"/>
            <a:ext cx="1356260" cy="1356260"/>
          </a:xfrm>
          <a:prstGeom prst="rect">
            <a:avLst/>
          </a:prstGeom>
        </p:spPr>
      </p:pic>
    </p:spTree>
    <p:extLst>
      <p:ext uri="{BB962C8B-B14F-4D97-AF65-F5344CB8AC3E}">
        <p14:creationId xmlns:p14="http://schemas.microsoft.com/office/powerpoint/2010/main" val="4240338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Nintendo Switch Airport “Lounge”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Nintendo opened “Switch On The Go pop-up lounges” at several U.S. airports, including Dulles International, Tacoma International &amp; O'Hare.  They were open for about six weeks, and offered travelers access to charging ports along with playable Switch demos in both handheld and TV mode.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Some of Nintendo's most popular games were available, including "The Legend of Zelda: Breath of the Wild," "Mario Kart 8 Deluxe" and "Super Mario Odyssey.“</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Travelers who visited the lounge were given a free Switch-branded luggage handle wrap and a $10 coupon to use at Target on a Nintendo purchase of $75 or more. Visitors were also able to place orders for Switch, Switch Lite and a selection of games and merchandise.</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descr="Nintendo will host Switch pop-up lounges in four US airports ...">
            <a:extLst>
              <a:ext uri="{FF2B5EF4-FFF2-40B4-BE49-F238E27FC236}">
                <a16:creationId xmlns:a16="http://schemas.microsoft.com/office/drawing/2014/main" id="{0894A294-0BD6-4772-9DDB-7E28E4C048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9847" y="164267"/>
            <a:ext cx="5908102" cy="344626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intendo Opening Pop-Up Lounge At O'Hare">
            <a:extLst>
              <a:ext uri="{FF2B5EF4-FFF2-40B4-BE49-F238E27FC236}">
                <a16:creationId xmlns:a16="http://schemas.microsoft.com/office/drawing/2014/main" id="{7C13DE15-046E-4D2B-ADAE-CC9B8C3D0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956" y="3702717"/>
            <a:ext cx="4598504" cy="3064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514898"/>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Burger King Opens Vegan Pop-Up in London</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lvl="0">
              <a:lnSpc>
                <a:spcPct val="90000"/>
              </a:lnSpc>
              <a:spcAft>
                <a:spcPts val="600"/>
              </a:spcAft>
              <a:defRPr/>
            </a:pPr>
            <a:r>
              <a:rPr lang="en-US" dirty="0">
                <a:solidFill>
                  <a:srgbClr val="FFFFFF"/>
                </a:solidFill>
              </a:rPr>
              <a:t>Burger King tested a vegan location in London, UK, by transforming its menu to be 100 percent vegan, offering 25 plant-based options including vegan bacon double cheeseburgers, chili cheese bites, and its popular Plant-Based Whopper. </a:t>
            </a:r>
          </a:p>
          <a:p>
            <a:pPr lvl="0">
              <a:lnSpc>
                <a:spcPct val="90000"/>
              </a:lnSpc>
              <a:spcAft>
                <a:spcPts val="600"/>
              </a:spcAft>
              <a:defRPr/>
            </a:pPr>
            <a:endParaRPr lang="en-US" dirty="0">
              <a:solidFill>
                <a:srgbClr val="FFFFFF"/>
              </a:solidFill>
            </a:endParaRPr>
          </a:p>
          <a:p>
            <a:pPr lvl="0">
              <a:lnSpc>
                <a:spcPct val="90000"/>
              </a:lnSpc>
              <a:spcAft>
                <a:spcPts val="600"/>
              </a:spcAft>
              <a:defRPr/>
            </a:pPr>
            <a:r>
              <a:rPr lang="en-US" dirty="0">
                <a:solidFill>
                  <a:srgbClr val="FFFFFF"/>
                </a:solidFill>
              </a:rPr>
              <a:t>The one-month trial was meant to help inform the company about whether there is a demand for permanent meat-free locations. </a:t>
            </a: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VegNews.BurgerKingSpain">
            <a:extLst>
              <a:ext uri="{FF2B5EF4-FFF2-40B4-BE49-F238E27FC236}">
                <a16:creationId xmlns:a16="http://schemas.microsoft.com/office/drawing/2014/main" id="{8FDD4577-7D47-980A-8C1F-0DD0ED4023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677" y="1594176"/>
            <a:ext cx="6523809" cy="3669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417781"/>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1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2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2.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3.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4.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5.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7A26AAF5-6CFC-4C52-B7DF-08410EDE67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5ECA37-C458-4BA2-A090-D7A19E07B434}">
  <ds:schemaRefs>
    <ds:schemaRef ds:uri="http://schemas.microsoft.com/sharepoint/v3/contenttype/forms"/>
  </ds:schemaRefs>
</ds:datastoreItem>
</file>

<file path=customXml/itemProps3.xml><?xml version="1.0" encoding="utf-8"?>
<ds:datastoreItem xmlns:ds="http://schemas.openxmlformats.org/officeDocument/2006/customXml" ds:itemID="{84F503EC-3FFF-4193-A86F-39150E2BAC75}">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otalTime>5496</TotalTime>
  <Words>1539</Words>
  <Application>Microsoft Macintosh PowerPoint</Application>
  <PresentationFormat>Widescreen</PresentationFormat>
  <Paragraphs>154</Paragraphs>
  <Slides>23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Bookman Old Style</vt:lpstr>
      <vt:lpstr>Calibri</vt:lpstr>
      <vt:lpstr>Franklin Gothic Book</vt:lpstr>
      <vt:lpstr>1_RetrospectVTI</vt:lpstr>
      <vt:lpstr>2_RetrospectVTI</vt:lpstr>
      <vt:lpstr>Industry Trends</vt:lpstr>
      <vt:lpstr>Industry Trends</vt:lpstr>
      <vt:lpstr>Industry Trends</vt:lpstr>
      <vt:lpstr>Industry Trends</vt:lpstr>
      <vt:lpstr>Industry Trends</vt:lpstr>
      <vt:lpstr>What is a pop-up store?</vt:lpstr>
      <vt:lpstr>Pop-Up Stores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Trends</vt:lpstr>
      <vt:lpstr>Discussion Questions</vt:lpstr>
      <vt:lpstr>Industry Trends</vt:lpstr>
      <vt:lpstr>Student Activity</vt:lpstr>
      <vt:lpstr>Student Activity</vt:lpstr>
      <vt:lpstr>Student Activity</vt:lpstr>
      <vt:lpstr>Industry Trends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Trends</dc:title>
  <dc:creator>Chris Lindauer</dc:creator>
  <cp:lastModifiedBy>Chris Lindauer</cp:lastModifiedBy>
  <cp:revision>43</cp:revision>
  <dcterms:created xsi:type="dcterms:W3CDTF">2020-08-09T22:30:43Z</dcterms:created>
  <dcterms:modified xsi:type="dcterms:W3CDTF">2022-09-17T02:01:50Z</dcterms:modified>
</cp:coreProperties>
</file>