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Montserrat"/>
      <p:regular r:id="rId15"/>
      <p:bold r:id="rId16"/>
      <p:italic r:id="rId17"/>
      <p:boldItalic r:id="rId18"/>
    </p:embeddedFont>
    <p:embeddedFont>
      <p:font typeface="Montserrat Medium"/>
      <p:regular r:id="rId19"/>
      <p:bold r:id="rId20"/>
      <p:italic r:id="rId21"/>
      <p:boldItalic r:id="rId22"/>
    </p:embeddedFont>
    <p:embeddedFont>
      <p:font typeface="Montserrat ExtraBold"/>
      <p:bold r:id="rId23"/>
      <p:boldItalic r:id="rId24"/>
    </p:embeddedFont>
    <p:embeddedFont>
      <p:font typeface="Oswald"/>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Medium-bold.fntdata"/><Relationship Id="rId22" Type="http://schemas.openxmlformats.org/officeDocument/2006/relationships/font" Target="fonts/MontserratMedium-boldItalic.fntdata"/><Relationship Id="rId21" Type="http://schemas.openxmlformats.org/officeDocument/2006/relationships/font" Target="fonts/MontserratMedium-italic.fntdata"/><Relationship Id="rId24" Type="http://schemas.openxmlformats.org/officeDocument/2006/relationships/font" Target="fonts/MontserratExtraBold-boldItalic.fntdata"/><Relationship Id="rId23" Type="http://schemas.openxmlformats.org/officeDocument/2006/relationships/font" Target="fonts/MontserratExtraBold-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swald-bold.fntdata"/><Relationship Id="rId25" Type="http://schemas.openxmlformats.org/officeDocument/2006/relationships/font" Target="fonts/Oswald-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font" Target="fonts/Montserrat-regular.fntdata"/><Relationship Id="rId14" Type="http://schemas.openxmlformats.org/officeDocument/2006/relationships/slide" Target="slides/slide10.xml"/><Relationship Id="rId17" Type="http://schemas.openxmlformats.org/officeDocument/2006/relationships/font" Target="fonts/Montserrat-italic.fntdata"/><Relationship Id="rId16" Type="http://schemas.openxmlformats.org/officeDocument/2006/relationships/font" Target="fonts/Montserrat-bold.fntdata"/><Relationship Id="rId19" Type="http://schemas.openxmlformats.org/officeDocument/2006/relationships/font" Target="fonts/MontserratMedium-regular.fntdata"/><Relationship Id="rId18" Type="http://schemas.openxmlformats.org/officeDocument/2006/relationships/font" Target="fonts/Montserrat-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16aa8ca21b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2" name="Google Shape;242;g116aa8ca21b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6aa8c9e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6aa8c9e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16aa8c9ee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16aa8c9ee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16aa8c9ee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16aa8c9ee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420ea0461d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420ea0461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4211a4479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4211a4479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4211a4479d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4211a4479d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4211a4479d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4211a4479d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3654328b9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3654328b9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2175900" y="1950100"/>
            <a:ext cx="47922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WHAT IS A BRAND?</a:t>
            </a:r>
            <a:endParaRPr>
              <a:latin typeface="Arial"/>
              <a:ea typeface="Arial"/>
              <a:cs typeface="Arial"/>
              <a:sym typeface="Arial"/>
            </a:endParaRPr>
          </a:p>
        </p:txBody>
      </p:sp>
      <p:sp>
        <p:nvSpPr>
          <p:cNvPr id="159" name="Google Shape;159;p36"/>
          <p:cNvSpPr txBox="1"/>
          <p:nvPr>
            <p:ph type="ctrTitle"/>
          </p:nvPr>
        </p:nvSpPr>
        <p:spPr>
          <a:xfrm>
            <a:off x="2941650" y="2705350"/>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3 - LESSON 1</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p4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5" name="Google Shape;245;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46" name="Google Shape;246;p45"/>
          <p:cNvPicPr preferRelativeResize="0"/>
          <p:nvPr/>
        </p:nvPicPr>
        <p:blipFill>
          <a:blip r:embed="rId4">
            <a:alphaModFix/>
          </a:blip>
          <a:stretch>
            <a:fillRect/>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4483125" y="559475"/>
            <a:ext cx="2837400" cy="77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BRANDING</a:t>
            </a:r>
            <a:endParaRPr b="1">
              <a:latin typeface="Arial"/>
              <a:ea typeface="Arial"/>
              <a:cs typeface="Arial"/>
              <a:sym typeface="Arial"/>
            </a:endParaRPr>
          </a:p>
        </p:txBody>
      </p:sp>
      <p:sp>
        <p:nvSpPr>
          <p:cNvPr id="168" name="Google Shape;168;p37"/>
          <p:cNvSpPr txBox="1"/>
          <p:nvPr>
            <p:ph idx="1" type="body"/>
          </p:nvPr>
        </p:nvSpPr>
        <p:spPr>
          <a:xfrm>
            <a:off x="4483125" y="1457475"/>
            <a:ext cx="4165800" cy="268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Branding </a:t>
            </a:r>
            <a:r>
              <a:rPr lang="en">
                <a:latin typeface="Arial"/>
                <a:ea typeface="Arial"/>
                <a:cs typeface="Arial"/>
                <a:sym typeface="Arial"/>
              </a:rPr>
              <a:t>is the use of a name, design, symbol, or a combination of those elements that a business uses to help differentiate its products from the competition. </a:t>
            </a:r>
            <a:endParaRPr>
              <a:latin typeface="Arial"/>
              <a:ea typeface="Arial"/>
              <a:cs typeface="Arial"/>
              <a:sym typeface="Arial"/>
            </a:endParaRPr>
          </a:p>
          <a:p>
            <a:pPr indent="0" lvl="0" marL="0" rtl="0" algn="l">
              <a:spcBef>
                <a:spcPts val="1600"/>
              </a:spcBef>
              <a:spcAft>
                <a:spcPts val="1600"/>
              </a:spcAft>
              <a:buNone/>
            </a:pPr>
            <a:r>
              <a:rPr b="1" lang="en">
                <a:latin typeface="Arial"/>
                <a:ea typeface="Arial"/>
                <a:cs typeface="Arial"/>
                <a:sym typeface="Arial"/>
              </a:rPr>
              <a:t>Branding </a:t>
            </a:r>
            <a:r>
              <a:rPr lang="en">
                <a:latin typeface="Arial"/>
                <a:ea typeface="Arial"/>
                <a:cs typeface="Arial"/>
                <a:sym typeface="Arial"/>
              </a:rPr>
              <a:t>describes a company’s or event’s efforts to develop a personality and make its products or services different from the competition.</a:t>
            </a:r>
            <a:endParaRPr>
              <a:latin typeface="Arial"/>
              <a:ea typeface="Arial"/>
              <a:cs typeface="Arial"/>
              <a:sym typeface="Arial"/>
            </a:endParaRPr>
          </a:p>
        </p:txBody>
      </p:sp>
      <p:cxnSp>
        <p:nvCxnSpPr>
          <p:cNvPr id="169" name="Google Shape;169;p37"/>
          <p:cNvCxnSpPr/>
          <p:nvPr/>
        </p:nvCxnSpPr>
        <p:spPr>
          <a:xfrm>
            <a:off x="4259675" y="1563177"/>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172" name="Google Shape;172;p37"/>
          <p:cNvPicPr preferRelativeResize="0"/>
          <p:nvPr/>
        </p:nvPicPr>
        <p:blipFill>
          <a:blip r:embed="rId4">
            <a:alphaModFix/>
          </a:blip>
          <a:stretch>
            <a:fillRect/>
          </a:stretch>
        </p:blipFill>
        <p:spPr>
          <a:xfrm>
            <a:off x="260675" y="1347150"/>
            <a:ext cx="3669325" cy="24491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8"/>
          <p:cNvSpPr txBox="1"/>
          <p:nvPr>
            <p:ph idx="2" type="body"/>
          </p:nvPr>
        </p:nvSpPr>
        <p:spPr>
          <a:xfrm>
            <a:off x="600425" y="928325"/>
            <a:ext cx="8023800" cy="37176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Font typeface="Arial"/>
              <a:buAutoNum type="arabicPeriod"/>
            </a:pPr>
            <a:r>
              <a:rPr b="1" lang="en" sz="1500">
                <a:latin typeface="Arial"/>
                <a:ea typeface="Arial"/>
                <a:cs typeface="Arial"/>
                <a:sym typeface="Arial"/>
              </a:rPr>
              <a:t>Corporate brand:</a:t>
            </a:r>
            <a:r>
              <a:rPr lang="en" sz="1500">
                <a:latin typeface="Arial"/>
                <a:ea typeface="Arial"/>
                <a:cs typeface="Arial"/>
                <a:sym typeface="Arial"/>
              </a:rPr>
              <a:t> Represents an entire </a:t>
            </a:r>
            <a:r>
              <a:rPr lang="en" sz="1500">
                <a:latin typeface="Arial"/>
                <a:ea typeface="Arial"/>
                <a:cs typeface="Arial"/>
                <a:sym typeface="Arial"/>
              </a:rPr>
              <a:t>company</a:t>
            </a:r>
            <a:r>
              <a:rPr lang="en" sz="1500">
                <a:latin typeface="Arial"/>
                <a:ea typeface="Arial"/>
                <a:cs typeface="Arial"/>
                <a:sym typeface="Arial"/>
              </a:rPr>
              <a:t> or organization</a:t>
            </a:r>
            <a:endParaRPr sz="1500">
              <a:latin typeface="Arial"/>
              <a:ea typeface="Arial"/>
              <a:cs typeface="Arial"/>
              <a:sym typeface="Arial"/>
            </a:endParaRPr>
          </a:p>
          <a:p>
            <a:pPr indent="-323850" lvl="1" marL="914400" rtl="0" algn="l">
              <a:spcBef>
                <a:spcPts val="0"/>
              </a:spcBef>
              <a:spcAft>
                <a:spcPts val="0"/>
              </a:spcAft>
              <a:buSzPts val="1500"/>
              <a:buFont typeface="Arial"/>
              <a:buChar char="○"/>
            </a:pPr>
            <a:r>
              <a:rPr lang="en" sz="1500">
                <a:latin typeface="Arial"/>
                <a:ea typeface="Arial"/>
                <a:cs typeface="Arial"/>
                <a:sym typeface="Arial"/>
              </a:rPr>
              <a:t>Crocs, Ulta, Apple, etc.</a:t>
            </a:r>
            <a:endParaRPr sz="1500">
              <a:latin typeface="Arial"/>
              <a:ea typeface="Arial"/>
              <a:cs typeface="Arial"/>
              <a:sym typeface="Arial"/>
            </a:endParaRPr>
          </a:p>
          <a:p>
            <a:pPr indent="-323850" lvl="0" marL="457200" rtl="0" algn="l">
              <a:spcBef>
                <a:spcPts val="1000"/>
              </a:spcBef>
              <a:spcAft>
                <a:spcPts val="0"/>
              </a:spcAft>
              <a:buSzPts val="1500"/>
              <a:buFont typeface="Arial"/>
              <a:buAutoNum type="arabicPeriod"/>
            </a:pPr>
            <a:r>
              <a:rPr b="1" lang="en" sz="1500">
                <a:latin typeface="Arial"/>
                <a:ea typeface="Arial"/>
                <a:cs typeface="Arial"/>
                <a:sym typeface="Arial"/>
              </a:rPr>
              <a:t>Product brand:</a:t>
            </a:r>
            <a:r>
              <a:rPr lang="en" sz="1500">
                <a:latin typeface="Arial"/>
                <a:ea typeface="Arial"/>
                <a:cs typeface="Arial"/>
                <a:sym typeface="Arial"/>
              </a:rPr>
              <a:t> Represents a particular product </a:t>
            </a:r>
            <a:endParaRPr sz="1500">
              <a:latin typeface="Arial"/>
              <a:ea typeface="Arial"/>
              <a:cs typeface="Arial"/>
              <a:sym typeface="Arial"/>
            </a:endParaRPr>
          </a:p>
          <a:p>
            <a:pPr indent="-323850" lvl="1" marL="914400" rtl="0" algn="l">
              <a:spcBef>
                <a:spcPts val="0"/>
              </a:spcBef>
              <a:spcAft>
                <a:spcPts val="0"/>
              </a:spcAft>
              <a:buSzPts val="1500"/>
              <a:buFont typeface="Arial"/>
              <a:buChar char="○"/>
            </a:pPr>
            <a:r>
              <a:rPr lang="en" sz="1500">
                <a:latin typeface="Arial"/>
                <a:ea typeface="Arial"/>
                <a:cs typeface="Arial"/>
                <a:sym typeface="Arial"/>
              </a:rPr>
              <a:t>MTN Dew, PlayStation, iPhone, iPad, etc.</a:t>
            </a:r>
            <a:endParaRPr sz="1500">
              <a:latin typeface="Arial"/>
              <a:ea typeface="Arial"/>
              <a:cs typeface="Arial"/>
              <a:sym typeface="Arial"/>
            </a:endParaRPr>
          </a:p>
          <a:p>
            <a:pPr indent="-323850" lvl="0" marL="457200" rtl="0" algn="l">
              <a:spcBef>
                <a:spcPts val="1000"/>
              </a:spcBef>
              <a:spcAft>
                <a:spcPts val="0"/>
              </a:spcAft>
              <a:buSzPts val="1500"/>
              <a:buFont typeface="Arial"/>
              <a:buAutoNum type="arabicPeriod"/>
            </a:pPr>
            <a:r>
              <a:rPr b="1" lang="en" sz="1500">
                <a:latin typeface="Arial"/>
                <a:ea typeface="Arial"/>
                <a:cs typeface="Arial"/>
                <a:sym typeface="Arial"/>
              </a:rPr>
              <a:t>Store brand: </a:t>
            </a:r>
            <a:r>
              <a:rPr lang="en" sz="1500">
                <a:latin typeface="Arial"/>
                <a:ea typeface="Arial"/>
                <a:cs typeface="Arial"/>
                <a:sym typeface="Arial"/>
              </a:rPr>
              <a:t>Products retailers sell as their own brands (also known as private labels)</a:t>
            </a:r>
            <a:endParaRPr sz="1500">
              <a:latin typeface="Arial"/>
              <a:ea typeface="Arial"/>
              <a:cs typeface="Arial"/>
              <a:sym typeface="Arial"/>
            </a:endParaRPr>
          </a:p>
          <a:p>
            <a:pPr indent="-323850" lvl="1" marL="914400" rtl="0" algn="l">
              <a:spcBef>
                <a:spcPts val="0"/>
              </a:spcBef>
              <a:spcAft>
                <a:spcPts val="0"/>
              </a:spcAft>
              <a:buSzPts val="1500"/>
              <a:buFont typeface="Arial"/>
              <a:buChar char="○"/>
            </a:pPr>
            <a:r>
              <a:rPr lang="en" sz="1500">
                <a:latin typeface="Arial"/>
                <a:ea typeface="Arial"/>
                <a:cs typeface="Arial"/>
                <a:sym typeface="Arial"/>
              </a:rPr>
              <a:t>Target’s grocery brand Good &amp; Gather, Costco’s private label brand Kirkland Signature</a:t>
            </a:r>
            <a:endParaRPr sz="1500">
              <a:latin typeface="Arial"/>
              <a:ea typeface="Arial"/>
              <a:cs typeface="Arial"/>
              <a:sym typeface="Arial"/>
            </a:endParaRPr>
          </a:p>
          <a:p>
            <a:pPr indent="-323850" lvl="0" marL="457200" rtl="0" algn="l">
              <a:spcBef>
                <a:spcPts val="1000"/>
              </a:spcBef>
              <a:spcAft>
                <a:spcPts val="0"/>
              </a:spcAft>
              <a:buSzPts val="1500"/>
              <a:buFont typeface="Arial"/>
              <a:buAutoNum type="arabicPeriod"/>
            </a:pPr>
            <a:r>
              <a:rPr b="1" lang="en" sz="1500">
                <a:latin typeface="Arial"/>
                <a:ea typeface="Arial"/>
                <a:cs typeface="Arial"/>
                <a:sym typeface="Arial"/>
              </a:rPr>
              <a:t>Personal brand: </a:t>
            </a:r>
            <a:r>
              <a:rPr lang="en" sz="1500">
                <a:latin typeface="Arial"/>
                <a:ea typeface="Arial"/>
                <a:cs typeface="Arial"/>
                <a:sym typeface="Arial"/>
              </a:rPr>
              <a:t>Represents an individual</a:t>
            </a:r>
            <a:endParaRPr sz="1500">
              <a:latin typeface="Arial"/>
              <a:ea typeface="Arial"/>
              <a:cs typeface="Arial"/>
              <a:sym typeface="Arial"/>
            </a:endParaRPr>
          </a:p>
          <a:p>
            <a:pPr indent="-323850" lvl="1" marL="914400" rtl="0" algn="l">
              <a:spcBef>
                <a:spcPts val="0"/>
              </a:spcBef>
              <a:spcAft>
                <a:spcPts val="0"/>
              </a:spcAft>
              <a:buSzPts val="1500"/>
              <a:buFont typeface="Arial"/>
              <a:buChar char="○"/>
            </a:pPr>
            <a:r>
              <a:rPr lang="en" sz="1500">
                <a:latin typeface="Arial"/>
                <a:ea typeface="Arial"/>
                <a:cs typeface="Arial"/>
                <a:sym typeface="Arial"/>
              </a:rPr>
              <a:t>Beyoncé, Elon Musk</a:t>
            </a:r>
            <a:endParaRPr sz="1500">
              <a:latin typeface="Arial"/>
              <a:ea typeface="Arial"/>
              <a:cs typeface="Arial"/>
              <a:sym typeface="Arial"/>
            </a:endParaRPr>
          </a:p>
          <a:p>
            <a:pPr indent="-323850" lvl="0" marL="457200" rtl="0" algn="l">
              <a:spcBef>
                <a:spcPts val="1000"/>
              </a:spcBef>
              <a:spcAft>
                <a:spcPts val="0"/>
              </a:spcAft>
              <a:buSzPts val="1500"/>
              <a:buFont typeface="Arial"/>
              <a:buAutoNum type="arabicPeriod"/>
            </a:pPr>
            <a:r>
              <a:rPr b="1" lang="en" sz="1500">
                <a:latin typeface="Arial"/>
                <a:ea typeface="Arial"/>
                <a:cs typeface="Arial"/>
                <a:sym typeface="Arial"/>
              </a:rPr>
              <a:t>Nonprofit brand: </a:t>
            </a:r>
            <a:r>
              <a:rPr lang="en" sz="1500">
                <a:latin typeface="Arial"/>
                <a:ea typeface="Arial"/>
                <a:cs typeface="Arial"/>
                <a:sym typeface="Arial"/>
              </a:rPr>
              <a:t>Represents any nonprofit charitable organization.</a:t>
            </a:r>
            <a:endParaRPr sz="1500">
              <a:latin typeface="Arial"/>
              <a:ea typeface="Arial"/>
              <a:cs typeface="Arial"/>
              <a:sym typeface="Arial"/>
            </a:endParaRPr>
          </a:p>
          <a:p>
            <a:pPr indent="-323850" lvl="1" marL="914400" rtl="0" algn="l">
              <a:spcBef>
                <a:spcPts val="0"/>
              </a:spcBef>
              <a:spcAft>
                <a:spcPts val="0"/>
              </a:spcAft>
              <a:buSzPts val="1500"/>
              <a:buFont typeface="Arial"/>
              <a:buChar char="○"/>
            </a:pPr>
            <a:r>
              <a:rPr lang="en" sz="1500">
                <a:latin typeface="Arial"/>
                <a:ea typeface="Arial"/>
                <a:cs typeface="Arial"/>
                <a:sym typeface="Arial"/>
              </a:rPr>
              <a:t>American Cancer Society, PETA (People for the Ethical Treatment of Animals)</a:t>
            </a:r>
            <a:endParaRPr sz="1500">
              <a:latin typeface="Arial"/>
              <a:ea typeface="Arial"/>
              <a:cs typeface="Arial"/>
              <a:sym typeface="Arial"/>
            </a:endParaRPr>
          </a:p>
          <a:p>
            <a:pPr indent="-323850" lvl="0" marL="457200" rtl="0" algn="l">
              <a:spcBef>
                <a:spcPts val="1000"/>
              </a:spcBef>
              <a:spcAft>
                <a:spcPts val="1000"/>
              </a:spcAft>
              <a:buSzPts val="1500"/>
              <a:buFont typeface="Arial"/>
              <a:buAutoNum type="arabicPeriod"/>
            </a:pPr>
            <a:r>
              <a:rPr b="1" lang="en" sz="1500">
                <a:latin typeface="Arial"/>
                <a:ea typeface="Arial"/>
                <a:cs typeface="Arial"/>
                <a:sym typeface="Arial"/>
              </a:rPr>
              <a:t>Other types of brands:</a:t>
            </a:r>
            <a:r>
              <a:rPr lang="en" sz="1500">
                <a:latin typeface="Arial"/>
                <a:ea typeface="Arial"/>
                <a:cs typeface="Arial"/>
                <a:sym typeface="Arial"/>
              </a:rPr>
              <a:t> Service brand, activist brand, luxury brand, value brand, destination brand.</a:t>
            </a:r>
            <a:endParaRPr sz="1500">
              <a:latin typeface="Arial"/>
              <a:ea typeface="Arial"/>
              <a:cs typeface="Arial"/>
              <a:sym typeface="Arial"/>
            </a:endParaRPr>
          </a:p>
        </p:txBody>
      </p:sp>
      <p:sp>
        <p:nvSpPr>
          <p:cNvPr id="178" name="Google Shape;178;p38"/>
          <p:cNvSpPr txBox="1"/>
          <p:nvPr>
            <p:ph type="title"/>
          </p:nvPr>
        </p:nvSpPr>
        <p:spPr>
          <a:xfrm>
            <a:off x="383875" y="445025"/>
            <a:ext cx="7639800" cy="48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TYPES OF BRANDS</a:t>
            </a:r>
            <a:endParaRPr b="1">
              <a:latin typeface="Arial"/>
              <a:ea typeface="Arial"/>
              <a:cs typeface="Arial"/>
              <a:sym typeface="Arial"/>
            </a:endParaRPr>
          </a:p>
        </p:txBody>
      </p:sp>
      <p:cxnSp>
        <p:nvCxnSpPr>
          <p:cNvPr id="179" name="Google Shape;179;p38"/>
          <p:cNvCxnSpPr/>
          <p:nvPr/>
        </p:nvCxnSpPr>
        <p:spPr>
          <a:xfrm>
            <a:off x="534050" y="445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0" name="Google Shape;180;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1" name="Google Shape;181;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txBox="1"/>
          <p:nvPr>
            <p:ph type="title"/>
          </p:nvPr>
        </p:nvSpPr>
        <p:spPr>
          <a:xfrm>
            <a:off x="807125" y="65762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BRANDING MECHANISMS</a:t>
            </a:r>
            <a:endParaRPr b="1">
              <a:latin typeface="Arial"/>
              <a:ea typeface="Arial"/>
              <a:cs typeface="Arial"/>
              <a:sym typeface="Arial"/>
            </a:endParaRPr>
          </a:p>
        </p:txBody>
      </p:sp>
      <p:sp>
        <p:nvSpPr>
          <p:cNvPr id="187" name="Google Shape;187;p39"/>
          <p:cNvSpPr txBox="1"/>
          <p:nvPr>
            <p:ph idx="1" type="body"/>
          </p:nvPr>
        </p:nvSpPr>
        <p:spPr>
          <a:xfrm>
            <a:off x="807125" y="1135800"/>
            <a:ext cx="7856400" cy="346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latin typeface="Arial"/>
                <a:ea typeface="Arial"/>
                <a:cs typeface="Arial"/>
                <a:sym typeface="Arial"/>
              </a:rPr>
              <a:t>There are several mechanisms that a business might use when developing, establishing, or repositioning its brands including: </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Brand mark</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Logo</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Trademark</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Slogans and taglines</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Phrases</a:t>
            </a:r>
            <a:endParaRPr sz="1900">
              <a:latin typeface="Arial"/>
              <a:ea typeface="Arial"/>
              <a:cs typeface="Arial"/>
              <a:sym typeface="Arial"/>
            </a:endParaRPr>
          </a:p>
          <a:p>
            <a:pPr indent="-349250" lvl="0" marL="457200" rtl="0" algn="l">
              <a:spcBef>
                <a:spcPts val="1000"/>
              </a:spcBef>
              <a:spcAft>
                <a:spcPts val="0"/>
              </a:spcAft>
              <a:buSzPts val="1900"/>
              <a:buFont typeface="Arial"/>
              <a:buChar char="●"/>
            </a:pPr>
            <a:r>
              <a:rPr lang="en" sz="1900">
                <a:latin typeface="Arial"/>
                <a:ea typeface="Arial"/>
                <a:cs typeface="Arial"/>
                <a:sym typeface="Arial"/>
              </a:rPr>
              <a:t>Mascots	</a:t>
            </a:r>
            <a:endParaRPr sz="1900">
              <a:latin typeface="Arial"/>
              <a:ea typeface="Arial"/>
              <a:cs typeface="Arial"/>
              <a:sym typeface="Arial"/>
            </a:endParaRPr>
          </a:p>
        </p:txBody>
      </p:sp>
      <p:cxnSp>
        <p:nvCxnSpPr>
          <p:cNvPr id="188" name="Google Shape;188;p39"/>
          <p:cNvCxnSpPr/>
          <p:nvPr/>
        </p:nvCxnSpPr>
        <p:spPr>
          <a:xfrm>
            <a:off x="555338"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9" name="Google Shape;189;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0"/>
          <p:cNvSpPr txBox="1"/>
          <p:nvPr>
            <p:ph type="title"/>
          </p:nvPr>
        </p:nvSpPr>
        <p:spPr>
          <a:xfrm>
            <a:off x="4555900" y="64777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BRAND MARKS &amp; LOGOS</a:t>
            </a:r>
            <a:endParaRPr b="1">
              <a:latin typeface="Arial"/>
              <a:ea typeface="Arial"/>
              <a:cs typeface="Arial"/>
              <a:sym typeface="Arial"/>
            </a:endParaRPr>
          </a:p>
        </p:txBody>
      </p:sp>
      <p:sp>
        <p:nvSpPr>
          <p:cNvPr id="196" name="Google Shape;196;p40"/>
          <p:cNvSpPr txBox="1"/>
          <p:nvPr>
            <p:ph idx="1" type="body"/>
          </p:nvPr>
        </p:nvSpPr>
        <p:spPr>
          <a:xfrm>
            <a:off x="4555888" y="1135788"/>
            <a:ext cx="4107600" cy="287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A </a:t>
            </a:r>
            <a:r>
              <a:rPr b="1" lang="en">
                <a:latin typeface="Arial"/>
                <a:ea typeface="Arial"/>
                <a:cs typeface="Arial"/>
                <a:sym typeface="Arial"/>
              </a:rPr>
              <a:t>brand mark</a:t>
            </a:r>
            <a:r>
              <a:rPr lang="en">
                <a:latin typeface="Arial"/>
                <a:ea typeface="Arial"/>
                <a:cs typeface="Arial"/>
                <a:sym typeface="Arial"/>
              </a:rPr>
              <a:t> is a symbol, artwork, design element, or other visual that helps consumers to identify a company.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A </a:t>
            </a:r>
            <a:r>
              <a:rPr b="1" lang="en">
                <a:latin typeface="Arial"/>
                <a:ea typeface="Arial"/>
                <a:cs typeface="Arial"/>
                <a:sym typeface="Arial"/>
              </a:rPr>
              <a:t>logo</a:t>
            </a:r>
            <a:r>
              <a:rPr lang="en">
                <a:latin typeface="Arial"/>
                <a:ea typeface="Arial"/>
                <a:cs typeface="Arial"/>
                <a:sym typeface="Arial"/>
              </a:rPr>
              <a:t> is a graphic mark, emblem, or symbol used to aid and promote public identification and recognition. It may be of an abstract or figurative design or include the text of the name it represents as in a wordmark.</a:t>
            </a:r>
            <a:endParaRPr>
              <a:latin typeface="Arial"/>
              <a:ea typeface="Arial"/>
              <a:cs typeface="Arial"/>
              <a:sym typeface="Arial"/>
            </a:endParaRPr>
          </a:p>
          <a:p>
            <a:pPr indent="0" lvl="0" marL="0" rtl="0" algn="l">
              <a:spcBef>
                <a:spcPts val="1000"/>
              </a:spcBef>
              <a:spcAft>
                <a:spcPts val="0"/>
              </a:spcAft>
              <a:buNone/>
            </a:pPr>
            <a:r>
              <a:t/>
            </a:r>
            <a:endParaRPr>
              <a:latin typeface="Arial"/>
              <a:ea typeface="Arial"/>
              <a:cs typeface="Arial"/>
              <a:sym typeface="Arial"/>
            </a:endParaRPr>
          </a:p>
          <a:p>
            <a:pPr indent="0" lvl="0" marL="0" rtl="0" algn="l">
              <a:spcBef>
                <a:spcPts val="1000"/>
              </a:spcBef>
              <a:spcAft>
                <a:spcPts val="1000"/>
              </a:spcAft>
              <a:buNone/>
            </a:pPr>
            <a:r>
              <a:t/>
            </a:r>
            <a:endParaRPr>
              <a:latin typeface="Arial"/>
              <a:ea typeface="Arial"/>
              <a:cs typeface="Arial"/>
              <a:sym typeface="Arial"/>
            </a:endParaRPr>
          </a:p>
        </p:txBody>
      </p:sp>
      <p:cxnSp>
        <p:nvCxnSpPr>
          <p:cNvPr id="197" name="Google Shape;197;p40"/>
          <p:cNvCxnSpPr/>
          <p:nvPr/>
        </p:nvCxnSpPr>
        <p:spPr>
          <a:xfrm>
            <a:off x="4236563"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8" name="Google Shape;198;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00" name="Google Shape;200;p40"/>
          <p:cNvPicPr preferRelativeResize="0"/>
          <p:nvPr/>
        </p:nvPicPr>
        <p:blipFill>
          <a:blip r:embed="rId4">
            <a:alphaModFix/>
          </a:blip>
          <a:stretch>
            <a:fillRect/>
          </a:stretch>
        </p:blipFill>
        <p:spPr>
          <a:xfrm>
            <a:off x="289588" y="1843450"/>
            <a:ext cx="3718975" cy="1456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41"/>
          <p:cNvSpPr txBox="1"/>
          <p:nvPr>
            <p:ph type="title"/>
          </p:nvPr>
        </p:nvSpPr>
        <p:spPr>
          <a:xfrm>
            <a:off x="3304025" y="64777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TRADEMARKS</a:t>
            </a:r>
            <a:endParaRPr b="1">
              <a:latin typeface="Arial"/>
              <a:ea typeface="Arial"/>
              <a:cs typeface="Arial"/>
              <a:sym typeface="Arial"/>
            </a:endParaRPr>
          </a:p>
        </p:txBody>
      </p:sp>
      <p:sp>
        <p:nvSpPr>
          <p:cNvPr id="206" name="Google Shape;206;p41"/>
          <p:cNvSpPr txBox="1"/>
          <p:nvPr>
            <p:ph idx="1" type="body"/>
          </p:nvPr>
        </p:nvSpPr>
        <p:spPr>
          <a:xfrm>
            <a:off x="3304025" y="1135800"/>
            <a:ext cx="5387100" cy="322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Trademarks </a:t>
            </a:r>
            <a:r>
              <a:rPr lang="en" sz="1500">
                <a:latin typeface="Arial"/>
                <a:ea typeface="Arial"/>
                <a:cs typeface="Arial"/>
                <a:sym typeface="Arial"/>
              </a:rPr>
              <a:t>legally identify ownership of a registered brand or trade name. A business must register their brand name or trade name with the federal government. </a:t>
            </a:r>
            <a:endParaRPr sz="1500">
              <a:latin typeface="Arial"/>
              <a:ea typeface="Arial"/>
              <a:cs typeface="Arial"/>
              <a:sym typeface="Arial"/>
            </a:endParaRPr>
          </a:p>
          <a:p>
            <a:pPr indent="0" lvl="0" marL="0" rtl="0" algn="l">
              <a:spcBef>
                <a:spcPts val="1000"/>
              </a:spcBef>
              <a:spcAft>
                <a:spcPts val="0"/>
              </a:spcAft>
              <a:buNone/>
            </a:pPr>
            <a:r>
              <a:rPr lang="en" sz="1500">
                <a:latin typeface="Arial"/>
                <a:ea typeface="Arial"/>
                <a:cs typeface="Arial"/>
                <a:sym typeface="Arial"/>
              </a:rPr>
              <a:t>Trademarks are indicated by a small “TM” symbol. When the symbol is a circled “R”, the logo has been registered with the United States Patent and Trademark Office.</a:t>
            </a:r>
            <a:endParaRPr sz="1500">
              <a:latin typeface="Arial"/>
              <a:ea typeface="Arial"/>
              <a:cs typeface="Arial"/>
              <a:sym typeface="Arial"/>
            </a:endParaRPr>
          </a:p>
          <a:p>
            <a:pPr indent="0" lvl="0" marL="0" rtl="0" algn="l">
              <a:spcBef>
                <a:spcPts val="1000"/>
              </a:spcBef>
              <a:spcAft>
                <a:spcPts val="0"/>
              </a:spcAft>
              <a:buNone/>
            </a:pPr>
            <a:r>
              <a:rPr lang="en" sz="1500">
                <a:latin typeface="Arial"/>
                <a:ea typeface="Arial"/>
                <a:cs typeface="Arial"/>
                <a:sym typeface="Arial"/>
              </a:rPr>
              <a:t>Words and phrases also represent intellectual property and can be protected through the trademark process. </a:t>
            </a:r>
            <a:endParaRPr sz="1500">
              <a:latin typeface="Arial"/>
              <a:ea typeface="Arial"/>
              <a:cs typeface="Arial"/>
              <a:sym typeface="Arial"/>
            </a:endParaRPr>
          </a:p>
          <a:p>
            <a:pPr indent="0" lvl="0" marL="0" rtl="0" algn="l">
              <a:spcBef>
                <a:spcPts val="1000"/>
              </a:spcBef>
              <a:spcAft>
                <a:spcPts val="1000"/>
              </a:spcAft>
              <a:buNone/>
            </a:pPr>
            <a:r>
              <a:rPr b="1" lang="en" sz="1500">
                <a:latin typeface="Arial"/>
                <a:ea typeface="Arial"/>
                <a:cs typeface="Arial"/>
                <a:sym typeface="Arial"/>
              </a:rPr>
              <a:t>Example: </a:t>
            </a:r>
            <a:r>
              <a:rPr lang="en" sz="1500">
                <a:latin typeface="Arial"/>
                <a:ea typeface="Arial"/>
                <a:cs typeface="Arial"/>
                <a:sym typeface="Arial"/>
              </a:rPr>
              <a:t>McDonald’s trademarked the phrase “I’m Lovin’ It” in 2003 and still uses the iconic slogan in its advertising today. </a:t>
            </a:r>
            <a:endParaRPr sz="1500">
              <a:latin typeface="Arial"/>
              <a:ea typeface="Arial"/>
              <a:cs typeface="Arial"/>
              <a:sym typeface="Arial"/>
            </a:endParaRPr>
          </a:p>
        </p:txBody>
      </p:sp>
      <p:cxnSp>
        <p:nvCxnSpPr>
          <p:cNvPr id="207" name="Google Shape;207;p41"/>
          <p:cNvCxnSpPr/>
          <p:nvPr/>
        </p:nvCxnSpPr>
        <p:spPr>
          <a:xfrm>
            <a:off x="2986513" y="1195639"/>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8" name="Google Shape;20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9" name="Google Shape;209;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10" name="Google Shape;210;p41"/>
          <p:cNvPicPr preferRelativeResize="0"/>
          <p:nvPr/>
        </p:nvPicPr>
        <p:blipFill rotWithShape="1">
          <a:blip r:embed="rId4">
            <a:alphaModFix/>
          </a:blip>
          <a:srcRect b="4570" l="0" r="0" t="4570"/>
          <a:stretch/>
        </p:blipFill>
        <p:spPr>
          <a:xfrm>
            <a:off x="294822" y="1599925"/>
            <a:ext cx="2374200" cy="1943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42"/>
          <p:cNvSpPr txBox="1"/>
          <p:nvPr>
            <p:ph type="title"/>
          </p:nvPr>
        </p:nvSpPr>
        <p:spPr>
          <a:xfrm>
            <a:off x="629950" y="63792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SLOGANS &amp; TAGLINES</a:t>
            </a:r>
            <a:endParaRPr b="1">
              <a:latin typeface="Arial"/>
              <a:ea typeface="Arial"/>
              <a:cs typeface="Arial"/>
              <a:sym typeface="Arial"/>
            </a:endParaRPr>
          </a:p>
        </p:txBody>
      </p:sp>
      <p:sp>
        <p:nvSpPr>
          <p:cNvPr id="216" name="Google Shape;216;p42"/>
          <p:cNvSpPr txBox="1"/>
          <p:nvPr>
            <p:ph idx="1" type="body"/>
          </p:nvPr>
        </p:nvSpPr>
        <p:spPr>
          <a:xfrm>
            <a:off x="629950" y="1135800"/>
            <a:ext cx="3582300" cy="322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Slogans: </a:t>
            </a:r>
            <a:r>
              <a:rPr lang="en">
                <a:latin typeface="Arial"/>
                <a:ea typeface="Arial"/>
                <a:cs typeface="Arial"/>
                <a:sym typeface="Arial"/>
              </a:rPr>
              <a:t>short, memorable catch phrases used in advertising campaigns designed to create product affiliations among consumers.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Slogans are typically expected to have a shorter shelf life, often developed specifically for an advertising campaign, while </a:t>
            </a:r>
            <a:r>
              <a:rPr b="1" lang="en">
                <a:latin typeface="Arial"/>
                <a:ea typeface="Arial"/>
                <a:cs typeface="Arial"/>
                <a:sym typeface="Arial"/>
              </a:rPr>
              <a:t>taglines</a:t>
            </a:r>
            <a:r>
              <a:rPr lang="en">
                <a:latin typeface="Arial"/>
                <a:ea typeface="Arial"/>
                <a:cs typeface="Arial"/>
                <a:sym typeface="Arial"/>
              </a:rPr>
              <a:t> are designed with long-term branding in mind.</a:t>
            </a:r>
            <a:endParaRPr>
              <a:latin typeface="Arial"/>
              <a:ea typeface="Arial"/>
              <a:cs typeface="Arial"/>
              <a:sym typeface="Arial"/>
            </a:endParaRPr>
          </a:p>
          <a:p>
            <a:pPr indent="0" lvl="0" marL="0" rtl="0" algn="l">
              <a:spcBef>
                <a:spcPts val="1000"/>
              </a:spcBef>
              <a:spcAft>
                <a:spcPts val="1000"/>
              </a:spcAft>
              <a:buNone/>
            </a:pPr>
            <a:r>
              <a:t/>
            </a:r>
            <a:endParaRPr>
              <a:latin typeface="Arial"/>
              <a:ea typeface="Arial"/>
              <a:cs typeface="Arial"/>
              <a:sym typeface="Arial"/>
            </a:endParaRPr>
          </a:p>
        </p:txBody>
      </p:sp>
      <p:cxnSp>
        <p:nvCxnSpPr>
          <p:cNvPr id="217" name="Google Shape;217;p42"/>
          <p:cNvCxnSpPr/>
          <p:nvPr/>
        </p:nvCxnSpPr>
        <p:spPr>
          <a:xfrm>
            <a:off x="427388" y="1195652"/>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8" name="Google Shape;218;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20" name="Google Shape;220;p42"/>
          <p:cNvPicPr preferRelativeResize="0"/>
          <p:nvPr/>
        </p:nvPicPr>
        <p:blipFill>
          <a:blip r:embed="rId4">
            <a:alphaModFix/>
          </a:blip>
          <a:stretch>
            <a:fillRect/>
          </a:stretch>
        </p:blipFill>
        <p:spPr>
          <a:xfrm>
            <a:off x="4384825" y="1324088"/>
            <a:ext cx="4433326" cy="24953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43"/>
          <p:cNvSpPr txBox="1"/>
          <p:nvPr>
            <p:ph type="title"/>
          </p:nvPr>
        </p:nvSpPr>
        <p:spPr>
          <a:xfrm>
            <a:off x="629950" y="637925"/>
            <a:ext cx="4638300" cy="35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MASCOTS</a:t>
            </a:r>
            <a:endParaRPr b="1">
              <a:latin typeface="Arial"/>
              <a:ea typeface="Arial"/>
              <a:cs typeface="Arial"/>
              <a:sym typeface="Arial"/>
            </a:endParaRPr>
          </a:p>
        </p:txBody>
      </p:sp>
      <p:sp>
        <p:nvSpPr>
          <p:cNvPr id="226" name="Google Shape;226;p43"/>
          <p:cNvSpPr txBox="1"/>
          <p:nvPr>
            <p:ph idx="1" type="body"/>
          </p:nvPr>
        </p:nvSpPr>
        <p:spPr>
          <a:xfrm>
            <a:off x="629950" y="1135800"/>
            <a:ext cx="3582300" cy="322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Mascots</a:t>
            </a:r>
            <a:r>
              <a:rPr lang="en">
                <a:latin typeface="Arial"/>
                <a:ea typeface="Arial"/>
                <a:cs typeface="Arial"/>
                <a:sym typeface="Arial"/>
              </a:rPr>
              <a:t> are characters created to represent a brand. These characters are often created to help establish brand image and provide opportunities for a business to boost brand awareness and recognition. </a:t>
            </a:r>
            <a:endParaRPr>
              <a:latin typeface="Arial"/>
              <a:ea typeface="Arial"/>
              <a:cs typeface="Arial"/>
              <a:sym typeface="Arial"/>
            </a:endParaRPr>
          </a:p>
          <a:p>
            <a:pPr indent="0" lvl="0" marL="0" rtl="0" algn="l">
              <a:spcBef>
                <a:spcPts val="1000"/>
              </a:spcBef>
              <a:spcAft>
                <a:spcPts val="0"/>
              </a:spcAft>
              <a:buNone/>
            </a:pPr>
            <a:r>
              <a:rPr lang="en">
                <a:latin typeface="Arial"/>
                <a:ea typeface="Arial"/>
                <a:cs typeface="Arial"/>
                <a:sym typeface="Arial"/>
              </a:rPr>
              <a:t>Mascots can be a very effective tool for capturing consumer attention. For example, Energizer has been using its mascot, The Energizer Bunny, as part of its marketing since 1998. </a:t>
            </a:r>
            <a:endParaRPr>
              <a:latin typeface="Arial"/>
              <a:ea typeface="Arial"/>
              <a:cs typeface="Arial"/>
              <a:sym typeface="Arial"/>
            </a:endParaRPr>
          </a:p>
          <a:p>
            <a:pPr indent="0" lvl="0" marL="0" rtl="0" algn="l">
              <a:spcBef>
                <a:spcPts val="1000"/>
              </a:spcBef>
              <a:spcAft>
                <a:spcPts val="0"/>
              </a:spcAft>
              <a:buNone/>
            </a:pPr>
            <a:r>
              <a:t/>
            </a:r>
            <a:endParaRPr>
              <a:latin typeface="Arial"/>
              <a:ea typeface="Arial"/>
              <a:cs typeface="Arial"/>
              <a:sym typeface="Arial"/>
            </a:endParaRPr>
          </a:p>
          <a:p>
            <a:pPr indent="0" lvl="0" marL="0" rtl="0" algn="l">
              <a:spcBef>
                <a:spcPts val="1000"/>
              </a:spcBef>
              <a:spcAft>
                <a:spcPts val="1000"/>
              </a:spcAft>
              <a:buNone/>
            </a:pPr>
            <a:r>
              <a:t/>
            </a:r>
            <a:endParaRPr b="1">
              <a:latin typeface="Arial"/>
              <a:ea typeface="Arial"/>
              <a:cs typeface="Arial"/>
              <a:sym typeface="Arial"/>
            </a:endParaRPr>
          </a:p>
        </p:txBody>
      </p:sp>
      <p:cxnSp>
        <p:nvCxnSpPr>
          <p:cNvPr id="227" name="Google Shape;227;p43"/>
          <p:cNvCxnSpPr/>
          <p:nvPr/>
        </p:nvCxnSpPr>
        <p:spPr>
          <a:xfrm>
            <a:off x="427388" y="1195652"/>
            <a:ext cx="0" cy="27522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8" name="Google Shape;228;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30" name="Google Shape;230;p43"/>
          <p:cNvPicPr preferRelativeResize="0"/>
          <p:nvPr/>
        </p:nvPicPr>
        <p:blipFill>
          <a:blip r:embed="rId4">
            <a:alphaModFix/>
          </a:blip>
          <a:stretch>
            <a:fillRect/>
          </a:stretch>
        </p:blipFill>
        <p:spPr>
          <a:xfrm>
            <a:off x="4876850" y="1269900"/>
            <a:ext cx="3906499" cy="2603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4"/>
          <p:cNvSpPr txBox="1"/>
          <p:nvPr>
            <p:ph idx="2" type="body"/>
          </p:nvPr>
        </p:nvSpPr>
        <p:spPr>
          <a:xfrm>
            <a:off x="842125" y="1000825"/>
            <a:ext cx="7683000" cy="355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Branding: </a:t>
            </a:r>
            <a:r>
              <a:rPr lang="en" sz="1500">
                <a:latin typeface="Arial"/>
                <a:ea typeface="Arial"/>
                <a:cs typeface="Arial"/>
                <a:sym typeface="Arial"/>
              </a:rPr>
              <a:t>The use of a name, design, symbol, or a combination of those elements that a sports or entertainment organization uses to help differentiate its products from the competition.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Brand Mark: </a:t>
            </a:r>
            <a:r>
              <a:rPr lang="en" sz="1500">
                <a:latin typeface="Arial"/>
                <a:ea typeface="Arial"/>
                <a:cs typeface="Arial"/>
                <a:sym typeface="Arial"/>
              </a:rPr>
              <a:t>A symbol, artwork, design element, or other visual that helps consumers to identify a company.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Logo:  </a:t>
            </a:r>
            <a:r>
              <a:rPr lang="en" sz="1500">
                <a:latin typeface="Arial"/>
                <a:ea typeface="Arial"/>
                <a:cs typeface="Arial"/>
                <a:sym typeface="Arial"/>
              </a:rPr>
              <a:t>A graphic mark, emblem, or symbol used to aid and promote public identification and recognition. It may be of an abstract or figurative design or include the text of the name it represents as in a wordmark.</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Trademark:  </a:t>
            </a:r>
            <a:r>
              <a:rPr lang="en" sz="1500">
                <a:latin typeface="Arial"/>
                <a:ea typeface="Arial"/>
                <a:cs typeface="Arial"/>
                <a:sym typeface="Arial"/>
              </a:rPr>
              <a:t>Legally identifies ownership of a registered brand or trade name and allows for the owner of the trademark to protect the brand.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Mascot: </a:t>
            </a:r>
            <a:r>
              <a:rPr lang="en" sz="1500">
                <a:latin typeface="Arial"/>
                <a:ea typeface="Arial"/>
                <a:cs typeface="Arial"/>
                <a:sym typeface="Arial"/>
              </a:rPr>
              <a:t>Characters created to represent a brand. </a:t>
            </a:r>
            <a:endParaRPr sz="1500">
              <a:latin typeface="Arial"/>
              <a:ea typeface="Arial"/>
              <a:cs typeface="Arial"/>
              <a:sym typeface="Arial"/>
            </a:endParaRPr>
          </a:p>
          <a:p>
            <a:pPr indent="0" lvl="0" marL="0" rtl="0" algn="l">
              <a:spcBef>
                <a:spcPts val="1000"/>
              </a:spcBef>
              <a:spcAft>
                <a:spcPts val="0"/>
              </a:spcAft>
              <a:buNone/>
            </a:pPr>
            <a:r>
              <a:t/>
            </a:r>
            <a:endParaRPr b="1" sz="1500">
              <a:latin typeface="Arial"/>
              <a:ea typeface="Arial"/>
              <a:cs typeface="Arial"/>
              <a:sym typeface="Arial"/>
            </a:endParaRPr>
          </a:p>
          <a:p>
            <a:pPr indent="0" lvl="0" marL="0" rtl="0" algn="l">
              <a:spcBef>
                <a:spcPts val="1000"/>
              </a:spcBef>
              <a:spcAft>
                <a:spcPts val="1000"/>
              </a:spcAft>
              <a:buNone/>
            </a:pPr>
            <a:r>
              <a:t/>
            </a:r>
            <a:endParaRPr b="1" sz="1500">
              <a:latin typeface="Arial"/>
              <a:ea typeface="Arial"/>
              <a:cs typeface="Arial"/>
              <a:sym typeface="Arial"/>
            </a:endParaRPr>
          </a:p>
        </p:txBody>
      </p:sp>
      <p:sp>
        <p:nvSpPr>
          <p:cNvPr id="236" name="Google Shape;236;p44"/>
          <p:cNvSpPr txBox="1"/>
          <p:nvPr>
            <p:ph type="title"/>
          </p:nvPr>
        </p:nvSpPr>
        <p:spPr>
          <a:xfrm>
            <a:off x="842125" y="445025"/>
            <a:ext cx="4806600" cy="55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KEY TERMS</a:t>
            </a:r>
            <a:endParaRPr b="1">
              <a:latin typeface="Arial"/>
              <a:ea typeface="Arial"/>
              <a:cs typeface="Arial"/>
              <a:sym typeface="Arial"/>
            </a:endParaRPr>
          </a:p>
        </p:txBody>
      </p:sp>
      <p:cxnSp>
        <p:nvCxnSpPr>
          <p:cNvPr id="237" name="Google Shape;237;p44"/>
          <p:cNvCxnSpPr/>
          <p:nvPr/>
        </p:nvCxnSpPr>
        <p:spPr>
          <a:xfrm>
            <a:off x="938500" y="445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8" name="Google Shape;23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