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Lst>
  <p:notesMasterIdLst>
    <p:notesMasterId r:id="rId26"/>
  </p:notesMasterIdLst>
  <p:sldIdLst>
    <p:sldId id="256" r:id="rId2"/>
    <p:sldId id="258" r:id="rId3"/>
    <p:sldId id="276" r:id="rId4"/>
    <p:sldId id="259" r:id="rId5"/>
    <p:sldId id="260" r:id="rId6"/>
    <p:sldId id="261" r:id="rId7"/>
    <p:sldId id="262" r:id="rId8"/>
    <p:sldId id="277" r:id="rId9"/>
    <p:sldId id="278" r:id="rId10"/>
    <p:sldId id="281" r:id="rId11"/>
    <p:sldId id="279" r:id="rId12"/>
    <p:sldId id="280" r:id="rId13"/>
    <p:sldId id="282" r:id="rId14"/>
    <p:sldId id="283" r:id="rId15"/>
    <p:sldId id="264" r:id="rId16"/>
    <p:sldId id="292" r:id="rId17"/>
    <p:sldId id="284" r:id="rId18"/>
    <p:sldId id="285" r:id="rId19"/>
    <p:sldId id="290" r:id="rId20"/>
    <p:sldId id="291" r:id="rId21"/>
    <p:sldId id="286" r:id="rId22"/>
    <p:sldId id="288" r:id="rId23"/>
    <p:sldId id="287" r:id="rId24"/>
    <p:sldId id="265" r:id="rId25"/>
  </p:sldIdLst>
  <p:sldSz cx="9144000" cy="5143500" type="screen16x9"/>
  <p:notesSz cx="6858000" cy="9144000"/>
  <p:embeddedFontLst>
    <p:embeddedFont>
      <p:font typeface="Montserrat" pitchFamily="2" charset="77"/>
      <p:regular r:id="rId27"/>
      <p:bold r:id="rId28"/>
      <p:italic r:id="rId29"/>
      <p:boldItalic r:id="rId30"/>
    </p:embeddedFont>
    <p:embeddedFont>
      <p:font typeface="Montserrat ExtraBold" panose="020F0502020204030204" pitchFamily="34" charset="0"/>
      <p:bold r:id="rId31"/>
      <p:italic r:id="rId32"/>
      <p:boldItalic r:id="rId33"/>
    </p:embeddedFont>
    <p:embeddedFont>
      <p:font typeface="Montserrat Medium" panose="020F0502020204030204" pitchFamily="34" charset="0"/>
      <p:regular r:id="rId34"/>
      <p:bold r:id="rId35"/>
      <p:italic r:id="rId36"/>
      <p:boldItalic r:id="rId37"/>
    </p:embeddedFont>
    <p:embeddedFont>
      <p:font typeface="Oswald" pitchFamily="2" charset="77"/>
      <p:regular r:id="rId38"/>
      <p:bold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26"/>
  </p:normalViewPr>
  <p:slideViewPr>
    <p:cSldViewPr snapToGrid="0">
      <p:cViewPr varScale="1">
        <p:scale>
          <a:sx n="120" d="100"/>
          <a:sy n="120" d="100"/>
        </p:scale>
        <p:origin x="200" y="4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13b987d435e_1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13b987d435e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80139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f455cf16c6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f455cf16c6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42718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f455cf16c6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f455cf16c6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090214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f455cf16c6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f455cf16c6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32697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f455cf16c6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f455cf16c6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85035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116aa8c9ee2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116aa8c9ee2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f455cf16c6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f455cf16c6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981203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f455cf16c6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f455cf16c6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76828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116aa8c9ee2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116aa8c9ee2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336149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f455cf16c6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f455cf16c6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38191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116aa8c9ee2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116aa8c9ee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f455cf16c6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f455cf16c6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10554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116aa8c9ee2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116aa8c9ee2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974773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1450f2058e9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3" name="Google Shape;353;g1450f2058e9_0_1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922189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1450f2058e9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3" name="Google Shape;353;g1450f2058e9_0_1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116aa8ca21b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2" name="Google Shape;262;g116aa8ca21b_0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116aa8c9ee2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116aa8c9ee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38749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116aa8c9ee2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116aa8c9ee2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f455cf16c6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f455cf16c6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f455cf16c6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f455cf16c6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f455cf16c6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f455cf16c6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65754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f455cf16c6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f455cf16c6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4543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6" name="Google Shape;46;p14"/>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7" name="Google Shape;47;p14"/>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8" name="Google Shape;48;p14"/>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9" name="Google Shape;49;p14"/>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50" name="Google Shape;50;p14"/>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1" name="Google Shape;51;p14"/>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100013"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latin typeface="Arial"/>
                <a:ea typeface="Arial"/>
                <a:cs typeface="Arial"/>
                <a:sym typeface="Aria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81"/>
        <p:cNvGrpSpPr/>
        <p:nvPr/>
      </p:nvGrpSpPr>
      <p:grpSpPr>
        <a:xfrm>
          <a:off x="0" y="0"/>
          <a:ext cx="0" cy="0"/>
          <a:chOff x="0" y="0"/>
          <a:chExt cx="0" cy="0"/>
        </a:xfrm>
      </p:grpSpPr>
      <p:sp>
        <p:nvSpPr>
          <p:cNvPr id="82" name="Google Shape;82;p22"/>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85"/>
        <p:cNvGrpSpPr/>
        <p:nvPr/>
      </p:nvGrpSpPr>
      <p:grpSpPr>
        <a:xfrm>
          <a:off x="0" y="0"/>
          <a:ext cx="0" cy="0"/>
          <a:chOff x="0" y="0"/>
          <a:chExt cx="0" cy="0"/>
        </a:xfrm>
      </p:grpSpPr>
      <p:sp>
        <p:nvSpPr>
          <p:cNvPr id="86" name="Google Shape;86;p24"/>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87" name="Google Shape;87;p24"/>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8" name="Google Shape;88;p24"/>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9" name="Google Shape;89;p24"/>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90" name="Google Shape;90;p24"/>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0" name="Google Shape;110;p27"/>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27"/>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2" name="Google Shape;112;p27"/>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2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14" name="Google Shape;114;p27"/>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5" name="Google Shape;115;p27"/>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27"/>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7" name="Google Shape;117;p27"/>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27"/>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9" name="Google Shape;119;p27"/>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27"/>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21" name="Google Shape;121;p27"/>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24" name="Google Shape;124;p28"/>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5" name="Google Shape;125;p28"/>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28"/>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7" name="Google Shape;127;p28"/>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28"/>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9" name="Google Shape;129;p28"/>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28"/>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31" name="Google Shape;131;p28"/>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32"/>
        <p:cNvGrpSpPr/>
        <p:nvPr/>
      </p:nvGrpSpPr>
      <p:grpSpPr>
        <a:xfrm>
          <a:off x="0" y="0"/>
          <a:ext cx="0" cy="0"/>
          <a:chOff x="0" y="0"/>
          <a:chExt cx="0" cy="0"/>
        </a:xfrm>
      </p:grpSpPr>
      <p:sp>
        <p:nvSpPr>
          <p:cNvPr id="133" name="Google Shape;133;p29"/>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4" name="Google Shape;134;p29"/>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138"/>
        <p:cNvGrpSpPr/>
        <p:nvPr/>
      </p:nvGrpSpPr>
      <p:grpSpPr>
        <a:xfrm>
          <a:off x="0" y="0"/>
          <a:ext cx="0" cy="0"/>
          <a:chOff x="0" y="0"/>
          <a:chExt cx="0" cy="0"/>
        </a:xfrm>
      </p:grpSpPr>
      <p:sp>
        <p:nvSpPr>
          <p:cNvPr id="139" name="Google Shape;139;p31"/>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40" name="Google Shape;140;p31"/>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3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Medium"/>
                <a:ea typeface="Montserrat Medium"/>
                <a:cs typeface="Montserrat Medium"/>
                <a:sym typeface="Montserrat Medium"/>
              </a:rPr>
              <a:t>CREDITS: This presentation template was created by </a:t>
            </a:r>
            <a:r>
              <a:rPr lang="en" sz="1000">
                <a:solidFill>
                  <a:schemeClr val="accent1"/>
                </a:solidFill>
                <a:uFill>
                  <a:noFill/>
                </a:uFill>
                <a:latin typeface="Montserrat Medium"/>
                <a:ea typeface="Montserrat Medium"/>
                <a:cs typeface="Montserrat Medium"/>
                <a:sym typeface="Montserrat Medium"/>
                <a:hlinkClick r:id="rId2">
                  <a:extLst>
                    <a:ext uri="{A12FA001-AC4F-418D-AE19-62706E023703}">
                      <ahyp:hlinkClr xmlns:ahyp="http://schemas.microsoft.com/office/drawing/2018/hyperlinkcolor" val="tx"/>
                    </a:ext>
                  </a:extLst>
                </a:hlinkClick>
              </a:rPr>
              <a:t>Slidesgo</a:t>
            </a:r>
            <a:r>
              <a:rPr lang="en" sz="1000">
                <a:solidFill>
                  <a:schemeClr val="accent1"/>
                </a:solidFill>
                <a:latin typeface="Montserrat Medium"/>
                <a:ea typeface="Montserrat Medium"/>
                <a:cs typeface="Montserrat Medium"/>
                <a:sym typeface="Montserrat Medium"/>
              </a:rPr>
              <a:t>, including icons by </a:t>
            </a:r>
            <a:r>
              <a:rPr lang="en" sz="1000">
                <a:solidFill>
                  <a:schemeClr val="accent1"/>
                </a:solidFill>
                <a:uFill>
                  <a:noFill/>
                </a:uFill>
                <a:latin typeface="Montserrat Medium"/>
                <a:ea typeface="Montserrat Medium"/>
                <a:cs typeface="Montserrat Medium"/>
                <a:sym typeface="Montserrat Medium"/>
                <a:hlinkClick r:id="rId3">
                  <a:extLst>
                    <a:ext uri="{A12FA001-AC4F-418D-AE19-62706E023703}">
                      <ahyp:hlinkClr xmlns:ahyp="http://schemas.microsoft.com/office/drawing/2018/hyperlinkcolor" val="tx"/>
                    </a:ext>
                  </a:extLst>
                </a:hlinkClick>
              </a:rPr>
              <a:t>Flaticon</a:t>
            </a:r>
            <a:r>
              <a:rPr lang="en" sz="1000">
                <a:solidFill>
                  <a:schemeClr val="accent1"/>
                </a:solidFill>
                <a:latin typeface="Montserrat Medium"/>
                <a:ea typeface="Montserrat Medium"/>
                <a:cs typeface="Montserrat Medium"/>
                <a:sym typeface="Montserrat Medium"/>
              </a:rPr>
              <a:t>, and infographics &amp; images by </a:t>
            </a:r>
            <a:r>
              <a:rPr lang="en" sz="1000">
                <a:solidFill>
                  <a:schemeClr val="accent1"/>
                </a:solidFill>
                <a:uFill>
                  <a:noFill/>
                </a:uFill>
                <a:latin typeface="Montserrat Medium"/>
                <a:ea typeface="Montserrat Medium"/>
                <a:cs typeface="Montserrat Medium"/>
                <a:sym typeface="Montserrat Medium"/>
                <a:hlinkClick r:id="rId4">
                  <a:extLst>
                    <a:ext uri="{A12FA001-AC4F-418D-AE19-62706E023703}">
                      <ahyp:hlinkClr xmlns:ahyp="http://schemas.microsoft.com/office/drawing/2018/hyperlinkcolor" val="tx"/>
                    </a:ext>
                  </a:extLst>
                </a:hlinkClick>
              </a:rPr>
              <a:t>Freepik</a:t>
            </a:r>
            <a:r>
              <a:rPr lang="en" sz="1000">
                <a:solidFill>
                  <a:schemeClr val="accent1"/>
                </a:solidFill>
                <a:latin typeface="Montserrat Medium"/>
                <a:ea typeface="Montserrat Medium"/>
                <a:cs typeface="Montserrat Medium"/>
                <a:sym typeface="Montserrat Medium"/>
              </a:rPr>
              <a:t>. </a:t>
            </a:r>
            <a:endParaRPr sz="1000">
              <a:solidFill>
                <a:schemeClr val="accent1"/>
              </a:solidFill>
              <a:latin typeface="Montserrat Medium"/>
              <a:ea typeface="Montserrat Medium"/>
              <a:cs typeface="Montserrat Medium"/>
              <a:sym typeface="Montserrat Medium"/>
            </a:endParaRPr>
          </a:p>
          <a:p>
            <a:pPr marL="0" lvl="0" indent="0" algn="l" rtl="0">
              <a:spcBef>
                <a:spcPts val="300"/>
              </a:spcBef>
              <a:spcAft>
                <a:spcPts val="0"/>
              </a:spcAft>
              <a:buNone/>
            </a:pPr>
            <a:endParaRPr sz="1000">
              <a:solidFill>
                <a:schemeClr val="accent1"/>
              </a:solidFill>
              <a:latin typeface="Montserrat Medium"/>
              <a:ea typeface="Montserrat Medium"/>
              <a:cs typeface="Montserrat Medium"/>
              <a:sym typeface="Montserrat Medium"/>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148"/>
        <p:cNvGrpSpPr/>
        <p:nvPr/>
      </p:nvGrpSpPr>
      <p:grpSpPr>
        <a:xfrm>
          <a:off x="0" y="0"/>
          <a:ext cx="0" cy="0"/>
          <a:chOff x="0" y="0"/>
          <a:chExt cx="0" cy="0"/>
        </a:xfrm>
      </p:grpSpPr>
      <p:sp>
        <p:nvSpPr>
          <p:cNvPr id="149" name="Google Shape;149;p3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0" name="Google Shape;150;p3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tion title and description 1">
  <p:cSld name="Section title and description 1">
    <p:spTree>
      <p:nvGrpSpPr>
        <p:cNvPr id="1" name="Shape 154"/>
        <p:cNvGrpSpPr/>
        <p:nvPr/>
      </p:nvGrpSpPr>
      <p:grpSpPr>
        <a:xfrm>
          <a:off x="0" y="0"/>
          <a:ext cx="0" cy="0"/>
          <a:chOff x="0" y="0"/>
          <a:chExt cx="0" cy="0"/>
        </a:xfrm>
      </p:grpSpPr>
      <p:sp>
        <p:nvSpPr>
          <p:cNvPr id="155" name="Google Shape;155;p36"/>
          <p:cNvSpPr txBox="1">
            <a:spLocks noGrp="1"/>
          </p:cNvSpPr>
          <p:nvPr>
            <p:ph type="subTitle" idx="1"/>
          </p:nvPr>
        </p:nvSpPr>
        <p:spPr>
          <a:xfrm>
            <a:off x="938500" y="1769575"/>
            <a:ext cx="2871600" cy="12351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chemeClr val="lt2"/>
              </a:buClr>
              <a:buSzPts val="1600"/>
              <a:buNone/>
              <a:defRPr sz="1600">
                <a:solidFill>
                  <a:schemeClr val="lt2"/>
                </a:solidFill>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56" name="Google Shape;156;p36"/>
          <p:cNvSpPr txBox="1">
            <a:spLocks noGrp="1"/>
          </p:cNvSpPr>
          <p:nvPr>
            <p:ph type="body" idx="2"/>
          </p:nvPr>
        </p:nvSpPr>
        <p:spPr>
          <a:xfrm>
            <a:off x="4703375" y="909600"/>
            <a:ext cx="3468900" cy="3324300"/>
          </a:xfrm>
          <a:prstGeom prst="rect">
            <a:avLst/>
          </a:prstGeom>
          <a:noFill/>
          <a:ln>
            <a:noFill/>
          </a:ln>
        </p:spPr>
        <p:txBody>
          <a:bodyPr spcFirstLastPara="1" wrap="square" lIns="91425" tIns="91425" rIns="91425" bIns="91425" anchor="t" anchorCtr="0">
            <a:noAutofit/>
          </a:bodyPr>
          <a:lstStyle>
            <a:lvl1pPr marL="457200" lvl="0" indent="-317500" algn="l" rtl="0">
              <a:lnSpc>
                <a:spcPct val="100000"/>
              </a:lnSpc>
              <a:spcBef>
                <a:spcPts val="0"/>
              </a:spcBef>
              <a:spcAft>
                <a:spcPts val="0"/>
              </a:spcAft>
              <a:buClr>
                <a:schemeClr val="lt1"/>
              </a:buClr>
              <a:buSzPts val="1400"/>
              <a:buChar char="●"/>
              <a:defRPr sz="1400">
                <a:solidFill>
                  <a:schemeClr val="lt1"/>
                </a:solidFill>
              </a:defRPr>
            </a:lvl1pPr>
            <a:lvl2pPr marL="914400" lvl="1" indent="-317500" algn="l" rtl="0">
              <a:lnSpc>
                <a:spcPct val="100000"/>
              </a:lnSpc>
              <a:spcBef>
                <a:spcPts val="1600"/>
              </a:spcBef>
              <a:spcAft>
                <a:spcPts val="0"/>
              </a:spcAft>
              <a:buClr>
                <a:schemeClr val="lt1"/>
              </a:buClr>
              <a:buSzPts val="1400"/>
              <a:buChar char="○"/>
              <a:defRPr>
                <a:solidFill>
                  <a:schemeClr val="lt1"/>
                </a:solidFill>
              </a:defRPr>
            </a:lvl2pPr>
            <a:lvl3pPr marL="1371600" lvl="2" indent="-317500" algn="l" rtl="0">
              <a:lnSpc>
                <a:spcPct val="100000"/>
              </a:lnSpc>
              <a:spcBef>
                <a:spcPts val="1600"/>
              </a:spcBef>
              <a:spcAft>
                <a:spcPts val="0"/>
              </a:spcAft>
              <a:buClr>
                <a:schemeClr val="lt1"/>
              </a:buClr>
              <a:buSzPts val="1400"/>
              <a:buChar char="■"/>
              <a:defRPr>
                <a:solidFill>
                  <a:schemeClr val="lt1"/>
                </a:solidFill>
              </a:defRPr>
            </a:lvl3pPr>
            <a:lvl4pPr marL="1828800" lvl="3" indent="-317500" algn="l" rtl="0">
              <a:lnSpc>
                <a:spcPct val="100000"/>
              </a:lnSpc>
              <a:spcBef>
                <a:spcPts val="1600"/>
              </a:spcBef>
              <a:spcAft>
                <a:spcPts val="0"/>
              </a:spcAft>
              <a:buClr>
                <a:schemeClr val="lt1"/>
              </a:buClr>
              <a:buSzPts val="1400"/>
              <a:buChar char="●"/>
              <a:defRPr>
                <a:solidFill>
                  <a:schemeClr val="lt1"/>
                </a:solidFill>
              </a:defRPr>
            </a:lvl4pPr>
            <a:lvl5pPr marL="2286000" lvl="4" indent="-317500" algn="l" rtl="0">
              <a:lnSpc>
                <a:spcPct val="100000"/>
              </a:lnSpc>
              <a:spcBef>
                <a:spcPts val="1600"/>
              </a:spcBef>
              <a:spcAft>
                <a:spcPts val="0"/>
              </a:spcAft>
              <a:buClr>
                <a:schemeClr val="lt1"/>
              </a:buClr>
              <a:buSzPts val="1400"/>
              <a:buChar char="○"/>
              <a:defRPr>
                <a:solidFill>
                  <a:schemeClr val="lt1"/>
                </a:solidFill>
              </a:defRPr>
            </a:lvl5pPr>
            <a:lvl6pPr marL="2743200" lvl="5" indent="-317500" algn="l" rtl="0">
              <a:lnSpc>
                <a:spcPct val="100000"/>
              </a:lnSpc>
              <a:spcBef>
                <a:spcPts val="1600"/>
              </a:spcBef>
              <a:spcAft>
                <a:spcPts val="0"/>
              </a:spcAft>
              <a:buClr>
                <a:schemeClr val="lt1"/>
              </a:buClr>
              <a:buSzPts val="1400"/>
              <a:buChar char="■"/>
              <a:defRPr>
                <a:solidFill>
                  <a:schemeClr val="lt1"/>
                </a:solidFill>
              </a:defRPr>
            </a:lvl6pPr>
            <a:lvl7pPr marL="3200400" lvl="6" indent="-317500" algn="l" rtl="0">
              <a:lnSpc>
                <a:spcPct val="100000"/>
              </a:lnSpc>
              <a:spcBef>
                <a:spcPts val="1600"/>
              </a:spcBef>
              <a:spcAft>
                <a:spcPts val="0"/>
              </a:spcAft>
              <a:buClr>
                <a:schemeClr val="lt1"/>
              </a:buClr>
              <a:buSzPts val="1400"/>
              <a:buChar char="●"/>
              <a:defRPr>
                <a:solidFill>
                  <a:schemeClr val="lt1"/>
                </a:solidFill>
              </a:defRPr>
            </a:lvl7pPr>
            <a:lvl8pPr marL="3657600" lvl="7" indent="-317500" algn="l" rtl="0">
              <a:lnSpc>
                <a:spcPct val="100000"/>
              </a:lnSpc>
              <a:spcBef>
                <a:spcPts val="1600"/>
              </a:spcBef>
              <a:spcAft>
                <a:spcPts val="0"/>
              </a:spcAft>
              <a:buClr>
                <a:schemeClr val="lt1"/>
              </a:buClr>
              <a:buSzPts val="1400"/>
              <a:buChar char="○"/>
              <a:defRPr>
                <a:solidFill>
                  <a:schemeClr val="lt1"/>
                </a:solidFill>
              </a:defRPr>
            </a:lvl8pPr>
            <a:lvl9pPr marL="4114800" lvl="8" indent="-317500" algn="l" rtl="0">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57" name="Google Shape;157;p36"/>
          <p:cNvSpPr txBox="1">
            <a:spLocks noGrp="1"/>
          </p:cNvSpPr>
          <p:nvPr>
            <p:ph type="title"/>
          </p:nvPr>
        </p:nvSpPr>
        <p:spPr>
          <a:xfrm>
            <a:off x="938500" y="445025"/>
            <a:ext cx="3223800" cy="9414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chemeClr val="accent1"/>
              </a:buClr>
              <a:buSzPts val="2400"/>
              <a:buNone/>
              <a:defRPr sz="2400">
                <a:solidFill>
                  <a:schemeClr val="accent1"/>
                </a:solidFill>
              </a:defRPr>
            </a:lvl1pPr>
            <a:lvl2pPr lvl="1" algn="l" rtl="0">
              <a:lnSpc>
                <a:spcPct val="100000"/>
              </a:lnSpc>
              <a:spcBef>
                <a:spcPts val="0"/>
              </a:spcBef>
              <a:spcAft>
                <a:spcPts val="0"/>
              </a:spcAft>
              <a:buClr>
                <a:schemeClr val="lt1"/>
              </a:buClr>
              <a:buSzPts val="2800"/>
              <a:buNone/>
              <a:defRPr>
                <a:solidFill>
                  <a:schemeClr val="lt1"/>
                </a:solidFill>
              </a:defRPr>
            </a:lvl2pPr>
            <a:lvl3pPr lvl="2" algn="l" rtl="0">
              <a:lnSpc>
                <a:spcPct val="100000"/>
              </a:lnSpc>
              <a:spcBef>
                <a:spcPts val="0"/>
              </a:spcBef>
              <a:spcAft>
                <a:spcPts val="0"/>
              </a:spcAft>
              <a:buClr>
                <a:schemeClr val="lt1"/>
              </a:buClr>
              <a:buSzPts val="2800"/>
              <a:buNone/>
              <a:defRPr>
                <a:solidFill>
                  <a:schemeClr val="lt1"/>
                </a:solidFill>
              </a:defRPr>
            </a:lvl3pPr>
            <a:lvl4pPr lvl="3" algn="l" rtl="0">
              <a:lnSpc>
                <a:spcPct val="100000"/>
              </a:lnSpc>
              <a:spcBef>
                <a:spcPts val="0"/>
              </a:spcBef>
              <a:spcAft>
                <a:spcPts val="0"/>
              </a:spcAft>
              <a:buClr>
                <a:schemeClr val="lt1"/>
              </a:buClr>
              <a:buSzPts val="2800"/>
              <a:buNone/>
              <a:defRPr>
                <a:solidFill>
                  <a:schemeClr val="lt1"/>
                </a:solidFill>
              </a:defRPr>
            </a:lvl4pPr>
            <a:lvl5pPr lvl="4" algn="l" rtl="0">
              <a:lnSpc>
                <a:spcPct val="100000"/>
              </a:lnSpc>
              <a:spcBef>
                <a:spcPts val="0"/>
              </a:spcBef>
              <a:spcAft>
                <a:spcPts val="0"/>
              </a:spcAft>
              <a:buClr>
                <a:schemeClr val="lt1"/>
              </a:buClr>
              <a:buSzPts val="2800"/>
              <a:buNone/>
              <a:defRPr>
                <a:solidFill>
                  <a:schemeClr val="lt1"/>
                </a:solidFill>
              </a:defRPr>
            </a:lvl5pPr>
            <a:lvl6pPr lvl="5" algn="l" rtl="0">
              <a:lnSpc>
                <a:spcPct val="100000"/>
              </a:lnSpc>
              <a:spcBef>
                <a:spcPts val="0"/>
              </a:spcBef>
              <a:spcAft>
                <a:spcPts val="0"/>
              </a:spcAft>
              <a:buClr>
                <a:schemeClr val="lt1"/>
              </a:buClr>
              <a:buSzPts val="2800"/>
              <a:buNone/>
              <a:defRPr>
                <a:solidFill>
                  <a:schemeClr val="lt1"/>
                </a:solidFill>
              </a:defRPr>
            </a:lvl6pPr>
            <a:lvl7pPr lvl="6" algn="l" rtl="0">
              <a:lnSpc>
                <a:spcPct val="100000"/>
              </a:lnSpc>
              <a:spcBef>
                <a:spcPts val="0"/>
              </a:spcBef>
              <a:spcAft>
                <a:spcPts val="0"/>
              </a:spcAft>
              <a:buClr>
                <a:schemeClr val="lt1"/>
              </a:buClr>
              <a:buSzPts val="2800"/>
              <a:buNone/>
              <a:defRPr>
                <a:solidFill>
                  <a:schemeClr val="lt1"/>
                </a:solidFill>
              </a:defRPr>
            </a:lvl7pPr>
            <a:lvl8pPr lvl="7" algn="l" rtl="0">
              <a:lnSpc>
                <a:spcPct val="100000"/>
              </a:lnSpc>
              <a:spcBef>
                <a:spcPts val="0"/>
              </a:spcBef>
              <a:spcAft>
                <a:spcPts val="0"/>
              </a:spcAft>
              <a:buClr>
                <a:schemeClr val="lt1"/>
              </a:buClr>
              <a:buSzPts val="2800"/>
              <a:buNone/>
              <a:defRPr>
                <a:solidFill>
                  <a:schemeClr val="lt1"/>
                </a:solidFill>
              </a:defRPr>
            </a:lvl8pPr>
            <a:lvl9pPr lvl="8" algn="l" rtl="0">
              <a:lnSpc>
                <a:spcPct val="100000"/>
              </a:lnSpc>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3932297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extLst>
      <p:ext uri="{BB962C8B-B14F-4D97-AF65-F5344CB8AC3E}">
        <p14:creationId xmlns:p14="http://schemas.microsoft.com/office/powerpoint/2010/main" val="1590614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a:endParaRPr/>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
        <p:cNvGrpSpPr/>
        <p:nvPr/>
      </p:nvGrpSpPr>
      <p:grpSpPr>
        <a:xfrm>
          <a:off x="0" y="0"/>
          <a:ext cx="0" cy="0"/>
          <a:chOff x="0" y="0"/>
          <a:chExt cx="0" cy="0"/>
        </a:xfrm>
      </p:grpSpPr>
      <p:sp>
        <p:nvSpPr>
          <p:cNvPr id="32" name="Google Shape;32;p9"/>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3" name="Google Shape;33;p9"/>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34" name="Google Shape;34;p9"/>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5"/>
        <p:cNvGrpSpPr/>
        <p:nvPr/>
      </p:nvGrpSpPr>
      <p:grpSpPr>
        <a:xfrm>
          <a:off x="0" y="0"/>
          <a:ext cx="0" cy="0"/>
          <a:chOff x="0" y="0"/>
          <a:chExt cx="0" cy="0"/>
        </a:xfrm>
      </p:grpSpPr>
      <p:sp>
        <p:nvSpPr>
          <p:cNvPr id="36" name="Google Shape;36;p1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ExtraBold"/>
              <a:buNone/>
              <a:defRPr sz="2800">
                <a:solidFill>
                  <a:schemeClr val="lt1"/>
                </a:solidFill>
                <a:latin typeface="Montserrat ExtraBold"/>
                <a:ea typeface="Montserrat ExtraBold"/>
                <a:cs typeface="Montserrat ExtraBold"/>
                <a:sym typeface="Montserrat ExtraBold"/>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9" r:id="rId30"/>
    <p:sldLayoutId id="2147483680" r:id="rId31"/>
    <p:sldLayoutId id="2147483681" r:id="rId32"/>
    <p:sldLayoutId id="2147483683" r:id="rId33"/>
    <p:sldLayoutId id="2147483684"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5.xml"/><Relationship Id="rId1" Type="http://schemas.openxmlformats.org/officeDocument/2006/relationships/video" Target="https://www.youtube.com/embed/_IR9uzD4lgg?feature=oembed" TargetMode="Externa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1.jp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5.xml"/><Relationship Id="rId1" Type="http://schemas.openxmlformats.org/officeDocument/2006/relationships/video" Target="https://www.youtube.com/embed/WjrZvFab8u4?start=84&amp;feature=oembed" TargetMode="Externa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34.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36"/>
          <p:cNvSpPr txBox="1">
            <a:spLocks noGrp="1"/>
          </p:cNvSpPr>
          <p:nvPr>
            <p:ph type="ctrTitle"/>
          </p:nvPr>
        </p:nvSpPr>
        <p:spPr>
          <a:xfrm>
            <a:off x="2175900" y="1950100"/>
            <a:ext cx="47922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endParaRPr>
              <a:latin typeface="Arial"/>
              <a:ea typeface="Arial"/>
              <a:cs typeface="Arial"/>
              <a:sym typeface="Arial"/>
            </a:endParaRPr>
          </a:p>
          <a:p>
            <a:pPr marL="0" lvl="0" indent="0" algn="ctr" rtl="0">
              <a:spcBef>
                <a:spcPts val="0"/>
              </a:spcBef>
              <a:spcAft>
                <a:spcPts val="0"/>
              </a:spcAft>
              <a:buNone/>
            </a:pPr>
            <a:r>
              <a:rPr lang="en">
                <a:latin typeface="Arial"/>
                <a:ea typeface="Arial"/>
                <a:cs typeface="Arial"/>
                <a:sym typeface="Arial"/>
              </a:rPr>
              <a:t>BRAND BUILDING</a:t>
            </a:r>
            <a:endParaRPr>
              <a:latin typeface="Arial"/>
              <a:ea typeface="Arial"/>
              <a:cs typeface="Arial"/>
              <a:sym typeface="Arial"/>
            </a:endParaRPr>
          </a:p>
        </p:txBody>
      </p:sp>
      <p:sp>
        <p:nvSpPr>
          <p:cNvPr id="159" name="Google Shape;159;p36"/>
          <p:cNvSpPr txBox="1">
            <a:spLocks noGrp="1"/>
          </p:cNvSpPr>
          <p:nvPr>
            <p:ph type="ctrTitle"/>
          </p:nvPr>
        </p:nvSpPr>
        <p:spPr>
          <a:xfrm>
            <a:off x="2674350" y="2594800"/>
            <a:ext cx="3795300" cy="5016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dirty="0">
                <a:latin typeface="Arial"/>
                <a:ea typeface="Arial"/>
                <a:cs typeface="Arial"/>
                <a:sym typeface="Arial"/>
              </a:rPr>
              <a:t>MODULE 3 – LESSON 2</a:t>
            </a:r>
            <a:endParaRPr sz="2200" b="0" dirty="0">
              <a:latin typeface="Arial"/>
              <a:ea typeface="Arial"/>
              <a:cs typeface="Arial"/>
              <a:sym typeface="Arial"/>
            </a:endParaRPr>
          </a:p>
        </p:txBody>
      </p:sp>
      <p:cxnSp>
        <p:nvCxnSpPr>
          <p:cNvPr id="160" name="Google Shape;160;p36"/>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1" name="Google Shape;161;p3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2" name="Google Shape;162;p36"/>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a:solidFill>
                  <a:schemeClr val="accent5"/>
                </a:solidFill>
              </a:rPr>
              <a:t>©</a:t>
            </a:r>
            <a:r>
              <a:rPr lang="en" sz="1300">
                <a:solidFill>
                  <a:schemeClr val="accent5"/>
                </a:solidFill>
              </a:rPr>
              <a:t> </a:t>
            </a:r>
            <a:r>
              <a:rPr lang="en" sz="700">
                <a:solidFill>
                  <a:schemeClr val="accent5"/>
                </a:solidFill>
              </a:rPr>
              <a:t>Copyright 2022. Sports Career Consulting, LLC.</a:t>
            </a:r>
            <a:endParaRPr sz="70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9" name="Google Shape;279;p49"/>
          <p:cNvSpPr txBox="1">
            <a:spLocks noGrp="1"/>
          </p:cNvSpPr>
          <p:nvPr>
            <p:ph type="title"/>
          </p:nvPr>
        </p:nvSpPr>
        <p:spPr>
          <a:xfrm>
            <a:off x="669738" y="299603"/>
            <a:ext cx="7804500" cy="1187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5400" b="1" dirty="0">
                <a:latin typeface="Arial"/>
                <a:ea typeface="Arial"/>
                <a:cs typeface="Arial"/>
                <a:sym typeface="Arial"/>
              </a:rPr>
              <a:t>$8.7 TRILLION</a:t>
            </a:r>
            <a:endParaRPr sz="5400" b="1" dirty="0">
              <a:latin typeface="Arial"/>
              <a:ea typeface="Arial"/>
              <a:cs typeface="Arial"/>
              <a:sym typeface="Arial"/>
            </a:endParaRPr>
          </a:p>
        </p:txBody>
      </p:sp>
      <p:cxnSp>
        <p:nvCxnSpPr>
          <p:cNvPr id="280" name="Google Shape;280;p49"/>
          <p:cNvCxnSpPr/>
          <p:nvPr/>
        </p:nvCxnSpPr>
        <p:spPr>
          <a:xfrm>
            <a:off x="3534750" y="1892167"/>
            <a:ext cx="2042400" cy="108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81" name="Google Shape;281;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82" name="Google Shape;282;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
        <p:nvSpPr>
          <p:cNvPr id="283" name="Google Shape;283;p49"/>
          <p:cNvSpPr txBox="1"/>
          <p:nvPr/>
        </p:nvSpPr>
        <p:spPr>
          <a:xfrm>
            <a:off x="902838" y="2368585"/>
            <a:ext cx="7338300" cy="1492686"/>
          </a:xfrm>
          <a:prstGeom prst="rect">
            <a:avLst/>
          </a:prstGeom>
          <a:no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700" b="0" i="0" u="none" strike="noStrike" kern="0" cap="none" spc="0" normalizeH="0" baseline="0" noProof="0" dirty="0">
                <a:ln>
                  <a:noFill/>
                </a:ln>
                <a:solidFill>
                  <a:srgbClr val="FFFFFF"/>
                </a:solidFill>
                <a:effectLst/>
                <a:uLnTx/>
                <a:uFillTx/>
                <a:latin typeface="Arial"/>
                <a:cs typeface="Arial"/>
                <a:sym typeface="Arial"/>
              </a:rPr>
              <a:t>According to the Kantar </a:t>
            </a:r>
            <a:r>
              <a:rPr kumimoji="0" lang="en-US" sz="1700" b="0" i="0" u="none" strike="noStrike" kern="0" cap="none" spc="0" normalizeH="0" baseline="0" noProof="0" dirty="0" err="1">
                <a:ln>
                  <a:noFill/>
                </a:ln>
                <a:solidFill>
                  <a:srgbClr val="FFFFFF"/>
                </a:solidFill>
                <a:effectLst/>
                <a:uLnTx/>
                <a:uFillTx/>
                <a:latin typeface="Arial"/>
                <a:cs typeface="Arial"/>
                <a:sym typeface="Arial"/>
              </a:rPr>
              <a:t>BrandZ</a:t>
            </a:r>
            <a:r>
              <a:rPr kumimoji="0" lang="en-US" sz="1700" b="0" i="0" u="none" strike="noStrike" kern="0" cap="none" spc="0" normalizeH="0" baseline="0" noProof="0" dirty="0">
                <a:ln>
                  <a:noFill/>
                </a:ln>
                <a:solidFill>
                  <a:srgbClr val="FFFFFF"/>
                </a:solidFill>
                <a:effectLst/>
                <a:uLnTx/>
                <a:uFillTx/>
                <a:latin typeface="Arial"/>
                <a:cs typeface="Arial"/>
                <a:sym typeface="Arial"/>
              </a:rPr>
              <a:t> Most Valuable Global Brands 2022 report, the combined value of the world’s 100 most valuable brands increased by 23% to $8.7 trillion in the last year. Media &amp; Entertainment, Business Solutions &amp; Technology Providers, and Retail categories account for over half of the total value of the Top 100 ranking.</a:t>
            </a:r>
            <a:endParaRPr kumimoji="0" sz="1700" b="0" i="0" u="none" strike="noStrike" kern="0" cap="none" spc="0" normalizeH="0" baseline="3000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31998403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42"/>
          <p:cNvSpPr txBox="1">
            <a:spLocks noGrp="1"/>
          </p:cNvSpPr>
          <p:nvPr>
            <p:ph type="title" idx="4"/>
          </p:nvPr>
        </p:nvSpPr>
        <p:spPr>
          <a:xfrm>
            <a:off x="938497" y="430888"/>
            <a:ext cx="7535753" cy="619111"/>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Arial"/>
                <a:ea typeface="Arial"/>
                <a:cs typeface="Arial"/>
                <a:sym typeface="Arial"/>
              </a:rPr>
              <a:t>DISCUSSION:</a:t>
            </a:r>
            <a:br>
              <a:rPr lang="en" b="1" dirty="0">
                <a:latin typeface="Arial"/>
                <a:ea typeface="Arial"/>
                <a:cs typeface="Arial"/>
                <a:sym typeface="Arial"/>
              </a:rPr>
            </a:br>
            <a:r>
              <a:rPr lang="en" b="1" dirty="0">
                <a:latin typeface="Arial"/>
                <a:ea typeface="Arial"/>
                <a:cs typeface="Arial"/>
                <a:sym typeface="Arial"/>
              </a:rPr>
              <a:t>MOST VALUABLE BRANDS IN THE WORLD</a:t>
            </a:r>
            <a:endParaRPr b="1" dirty="0">
              <a:latin typeface="Arial"/>
              <a:ea typeface="Arial"/>
              <a:cs typeface="Arial"/>
              <a:sym typeface="Arial"/>
            </a:endParaRPr>
          </a:p>
        </p:txBody>
      </p:sp>
      <p:sp>
        <p:nvSpPr>
          <p:cNvPr id="215" name="Google Shape;215;p42"/>
          <p:cNvSpPr txBox="1">
            <a:spLocks noGrp="1"/>
          </p:cNvSpPr>
          <p:nvPr>
            <p:ph type="title"/>
          </p:nvPr>
        </p:nvSpPr>
        <p:spPr>
          <a:xfrm>
            <a:off x="669750" y="2884754"/>
            <a:ext cx="7804500" cy="492613"/>
          </a:xfrm>
          <a:prstGeom prst="rect">
            <a:avLst/>
          </a:prstGeom>
        </p:spPr>
        <p:txBody>
          <a:bodyPr spcFirstLastPara="1" wrap="square" lIns="91425" tIns="91425" rIns="91425" bIns="91425" anchor="b" anchorCtr="0">
            <a:noAutofit/>
          </a:bodyPr>
          <a:lstStyle/>
          <a:p>
            <a:pPr algn="just"/>
            <a:r>
              <a:rPr lang="en-US" sz="1600" b="1" dirty="0">
                <a:latin typeface="Arial"/>
                <a:ea typeface="Arial"/>
                <a:cs typeface="Arial"/>
                <a:sym typeface="Arial"/>
              </a:rPr>
              <a:t>Each year, brand analyst and strategy company (Kantar </a:t>
            </a:r>
            <a:r>
              <a:rPr lang="en-US" sz="1600" b="1" dirty="0" err="1">
                <a:latin typeface="Arial"/>
                <a:ea typeface="Arial"/>
                <a:cs typeface="Arial"/>
                <a:sym typeface="Arial"/>
              </a:rPr>
              <a:t>Millward</a:t>
            </a:r>
            <a:r>
              <a:rPr lang="en-US" sz="1600" b="1" dirty="0">
                <a:latin typeface="Arial"/>
                <a:ea typeface="Arial"/>
                <a:cs typeface="Arial"/>
                <a:sym typeface="Arial"/>
              </a:rPr>
              <a:t> Brown) ranks the world's most powerful brands measured by their dollar value.</a:t>
            </a:r>
            <a:br>
              <a:rPr lang="en-US" sz="1600" b="1" dirty="0">
                <a:latin typeface="Arial"/>
                <a:ea typeface="Arial"/>
                <a:cs typeface="Arial"/>
                <a:sym typeface="Arial"/>
              </a:rPr>
            </a:br>
            <a:br>
              <a:rPr lang="en-US" sz="1600" b="1" dirty="0">
                <a:latin typeface="Arial"/>
                <a:ea typeface="Arial"/>
                <a:cs typeface="Arial"/>
                <a:sym typeface="Arial"/>
              </a:rPr>
            </a:br>
            <a:r>
              <a:rPr lang="en-US" sz="1600" b="1" dirty="0">
                <a:latin typeface="Arial"/>
                <a:ea typeface="Arial"/>
                <a:cs typeface="Arial"/>
                <a:sym typeface="Arial"/>
              </a:rPr>
              <a:t>Which brands do you think might have made the list in 2022?  What factors make those brands so valuable and how might what you have learned about brand building apply?</a:t>
            </a:r>
            <a:endParaRPr sz="1600" b="1" dirty="0">
              <a:latin typeface="Arial"/>
              <a:ea typeface="Arial"/>
              <a:cs typeface="Arial"/>
              <a:sym typeface="Arial"/>
            </a:endParaRPr>
          </a:p>
        </p:txBody>
      </p:sp>
      <p:cxnSp>
        <p:nvCxnSpPr>
          <p:cNvPr id="216" name="Google Shape;216;p42"/>
          <p:cNvCxnSpPr/>
          <p:nvPr/>
        </p:nvCxnSpPr>
        <p:spPr>
          <a:xfrm>
            <a:off x="3550800" y="1585335"/>
            <a:ext cx="2042400" cy="108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7" name="Google Shape;217;p4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8" name="Google Shape;218;p4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Tree>
    <p:extLst>
      <p:ext uri="{BB962C8B-B14F-4D97-AF65-F5344CB8AC3E}">
        <p14:creationId xmlns:p14="http://schemas.microsoft.com/office/powerpoint/2010/main" val="5716399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42"/>
          <p:cNvSpPr txBox="1">
            <a:spLocks noGrp="1"/>
          </p:cNvSpPr>
          <p:nvPr>
            <p:ph type="title" idx="4"/>
          </p:nvPr>
        </p:nvSpPr>
        <p:spPr>
          <a:xfrm>
            <a:off x="938500" y="462023"/>
            <a:ext cx="7535753" cy="64690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Arial"/>
                <a:ea typeface="Arial"/>
                <a:cs typeface="Arial"/>
                <a:sym typeface="Arial"/>
              </a:rPr>
              <a:t>MOST VALUABLE BRANDS IN THE WORLD</a:t>
            </a:r>
            <a:endParaRPr b="1" dirty="0">
              <a:latin typeface="Arial"/>
              <a:ea typeface="Arial"/>
              <a:cs typeface="Arial"/>
              <a:sym typeface="Arial"/>
            </a:endParaRPr>
          </a:p>
        </p:txBody>
      </p:sp>
      <p:sp>
        <p:nvSpPr>
          <p:cNvPr id="215" name="Google Shape;215;p42"/>
          <p:cNvSpPr txBox="1">
            <a:spLocks noGrp="1"/>
          </p:cNvSpPr>
          <p:nvPr>
            <p:ph type="title"/>
          </p:nvPr>
        </p:nvSpPr>
        <p:spPr>
          <a:xfrm>
            <a:off x="669750" y="1417408"/>
            <a:ext cx="7804500" cy="492613"/>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1600" b="1" dirty="0">
                <a:latin typeface="Arial"/>
                <a:ea typeface="Arial"/>
                <a:cs typeface="Arial"/>
                <a:sym typeface="Arial"/>
              </a:rPr>
              <a:t>In 2022, the following brands were ranked as the world’s most valuable:</a:t>
            </a:r>
            <a:endParaRPr sz="1600" b="1" dirty="0">
              <a:latin typeface="Arial"/>
              <a:ea typeface="Arial"/>
              <a:cs typeface="Arial"/>
              <a:sym typeface="Arial"/>
            </a:endParaRPr>
          </a:p>
        </p:txBody>
      </p:sp>
      <p:cxnSp>
        <p:nvCxnSpPr>
          <p:cNvPr id="216" name="Google Shape;216;p42"/>
          <p:cNvCxnSpPr/>
          <p:nvPr/>
        </p:nvCxnSpPr>
        <p:spPr>
          <a:xfrm>
            <a:off x="3550800" y="1313353"/>
            <a:ext cx="2042400" cy="108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7" name="Google Shape;217;p4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8" name="Google Shape;218;p4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 name="TextBox 2">
            <a:extLst>
              <a:ext uri="{FF2B5EF4-FFF2-40B4-BE49-F238E27FC236}">
                <a16:creationId xmlns:a16="http://schemas.microsoft.com/office/drawing/2014/main" id="{987AFEA5-EBAA-F621-CF74-2C9E6050DB0D}"/>
              </a:ext>
            </a:extLst>
          </p:cNvPr>
          <p:cNvSpPr txBox="1"/>
          <p:nvPr/>
        </p:nvSpPr>
        <p:spPr>
          <a:xfrm>
            <a:off x="1005150" y="2110095"/>
            <a:ext cx="4572000" cy="2246769"/>
          </a:xfrm>
          <a:prstGeom prst="rect">
            <a:avLst/>
          </a:prstGeom>
          <a:noFill/>
        </p:spPr>
        <p:txBody>
          <a:bodyPr wrap="square">
            <a:spAutoFit/>
          </a:bodyPr>
          <a:lstStyle/>
          <a:p>
            <a:pPr marL="342900" indent="-342900">
              <a:buClr>
                <a:schemeClr val="bg1"/>
              </a:buClr>
              <a:buFont typeface="+mj-lt"/>
              <a:buAutoNum type="arabicPeriod"/>
            </a:pPr>
            <a:r>
              <a:rPr lang="en-US" dirty="0">
                <a:solidFill>
                  <a:schemeClr val="bg1"/>
                </a:solidFill>
              </a:rPr>
              <a:t>Apple</a:t>
            </a:r>
          </a:p>
          <a:p>
            <a:pPr marL="342900" indent="-342900">
              <a:buClr>
                <a:schemeClr val="bg1"/>
              </a:buClr>
              <a:buFont typeface="+mj-lt"/>
              <a:buAutoNum type="arabicPeriod"/>
            </a:pPr>
            <a:r>
              <a:rPr lang="en-US" dirty="0">
                <a:solidFill>
                  <a:schemeClr val="bg1"/>
                </a:solidFill>
              </a:rPr>
              <a:t>Google</a:t>
            </a:r>
          </a:p>
          <a:p>
            <a:pPr marL="342900" indent="-342900">
              <a:buClr>
                <a:schemeClr val="bg1"/>
              </a:buClr>
              <a:buFont typeface="+mj-lt"/>
              <a:buAutoNum type="arabicPeriod"/>
            </a:pPr>
            <a:r>
              <a:rPr lang="en-US" dirty="0">
                <a:solidFill>
                  <a:schemeClr val="bg1"/>
                </a:solidFill>
              </a:rPr>
              <a:t>Amazon</a:t>
            </a:r>
          </a:p>
          <a:p>
            <a:pPr marL="342900" indent="-342900">
              <a:buClr>
                <a:schemeClr val="bg1"/>
              </a:buClr>
              <a:buFont typeface="+mj-lt"/>
              <a:buAutoNum type="arabicPeriod"/>
            </a:pPr>
            <a:r>
              <a:rPr lang="en-US" dirty="0">
                <a:solidFill>
                  <a:schemeClr val="bg1"/>
                </a:solidFill>
              </a:rPr>
              <a:t>Microsoft</a:t>
            </a:r>
          </a:p>
          <a:p>
            <a:pPr marL="342900" indent="-342900">
              <a:buClr>
                <a:schemeClr val="bg1"/>
              </a:buClr>
              <a:buFont typeface="+mj-lt"/>
              <a:buAutoNum type="arabicPeriod"/>
            </a:pPr>
            <a:r>
              <a:rPr lang="en-US" dirty="0">
                <a:solidFill>
                  <a:schemeClr val="bg1"/>
                </a:solidFill>
              </a:rPr>
              <a:t>Tencent</a:t>
            </a:r>
          </a:p>
          <a:p>
            <a:pPr marL="342900" indent="-342900">
              <a:buClr>
                <a:schemeClr val="bg1"/>
              </a:buClr>
              <a:buFont typeface="+mj-lt"/>
              <a:buAutoNum type="arabicPeriod"/>
            </a:pPr>
            <a:r>
              <a:rPr lang="en-US" dirty="0">
                <a:solidFill>
                  <a:schemeClr val="bg1"/>
                </a:solidFill>
              </a:rPr>
              <a:t>McDonald’s</a:t>
            </a:r>
          </a:p>
          <a:p>
            <a:pPr marL="342900" indent="-342900">
              <a:buClr>
                <a:schemeClr val="bg1"/>
              </a:buClr>
              <a:buFont typeface="+mj-lt"/>
              <a:buAutoNum type="arabicPeriod"/>
            </a:pPr>
            <a:r>
              <a:rPr lang="en-US" dirty="0">
                <a:solidFill>
                  <a:schemeClr val="bg1"/>
                </a:solidFill>
              </a:rPr>
              <a:t>Visa</a:t>
            </a:r>
          </a:p>
          <a:p>
            <a:pPr marL="342900" indent="-342900">
              <a:buClr>
                <a:schemeClr val="bg1"/>
              </a:buClr>
              <a:buFont typeface="+mj-lt"/>
              <a:buAutoNum type="arabicPeriod"/>
            </a:pPr>
            <a:r>
              <a:rPr lang="en-US" dirty="0">
                <a:solidFill>
                  <a:schemeClr val="bg1"/>
                </a:solidFill>
              </a:rPr>
              <a:t>Facebook</a:t>
            </a:r>
          </a:p>
          <a:p>
            <a:pPr marL="342900" indent="-342900">
              <a:buClr>
                <a:schemeClr val="bg1"/>
              </a:buClr>
              <a:buFont typeface="+mj-lt"/>
              <a:buAutoNum type="arabicPeriod"/>
            </a:pPr>
            <a:r>
              <a:rPr lang="en-US" dirty="0">
                <a:solidFill>
                  <a:schemeClr val="bg1"/>
                </a:solidFill>
              </a:rPr>
              <a:t>Alibaba</a:t>
            </a:r>
          </a:p>
          <a:p>
            <a:pPr marL="342900" indent="-342900">
              <a:buClr>
                <a:schemeClr val="bg1"/>
              </a:buClr>
              <a:buFont typeface="+mj-lt"/>
              <a:buAutoNum type="arabicPeriod"/>
            </a:pPr>
            <a:r>
              <a:rPr lang="en-US" dirty="0">
                <a:solidFill>
                  <a:schemeClr val="bg1"/>
                </a:solidFill>
              </a:rPr>
              <a:t>Louis Vuitton</a:t>
            </a:r>
          </a:p>
        </p:txBody>
      </p:sp>
    </p:spTree>
    <p:extLst>
      <p:ext uri="{BB962C8B-B14F-4D97-AF65-F5344CB8AC3E}">
        <p14:creationId xmlns:p14="http://schemas.microsoft.com/office/powerpoint/2010/main" val="16834085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1"/>
          <p:cNvSpPr txBox="1">
            <a:spLocks noGrp="1"/>
          </p:cNvSpPr>
          <p:nvPr>
            <p:ph type="title"/>
          </p:nvPr>
        </p:nvSpPr>
        <p:spPr>
          <a:xfrm>
            <a:off x="5337175" y="763002"/>
            <a:ext cx="2837400" cy="777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dirty="0">
                <a:latin typeface="Arial"/>
                <a:ea typeface="Arial"/>
                <a:cs typeface="Arial"/>
                <a:sym typeface="Arial"/>
              </a:rPr>
              <a:t>BRAND LOYALTY</a:t>
            </a:r>
            <a:endParaRPr b="1" dirty="0">
              <a:latin typeface="Arial"/>
              <a:ea typeface="Arial"/>
              <a:cs typeface="Arial"/>
              <a:sym typeface="Arial"/>
            </a:endParaRPr>
          </a:p>
        </p:txBody>
      </p:sp>
      <p:sp>
        <p:nvSpPr>
          <p:cNvPr id="205" name="Google Shape;205;p41"/>
          <p:cNvSpPr txBox="1">
            <a:spLocks noGrp="1"/>
          </p:cNvSpPr>
          <p:nvPr>
            <p:ph type="body" idx="1"/>
          </p:nvPr>
        </p:nvSpPr>
        <p:spPr>
          <a:xfrm>
            <a:off x="5337175" y="1746785"/>
            <a:ext cx="3395344" cy="1180089"/>
          </a:xfrm>
          <a:prstGeom prst="rect">
            <a:avLst/>
          </a:prstGeom>
        </p:spPr>
        <p:txBody>
          <a:bodyPr spcFirstLastPara="1" wrap="square" lIns="91425" tIns="91425" rIns="91425" bIns="91425" anchor="t" anchorCtr="0">
            <a:noAutofit/>
          </a:bodyPr>
          <a:lstStyle/>
          <a:p>
            <a:pPr marL="0" indent="0">
              <a:buNone/>
            </a:pPr>
            <a:r>
              <a:rPr lang="en-US" sz="1400" b="1" dirty="0">
                <a:latin typeface="Arial"/>
                <a:ea typeface="Arial"/>
                <a:cs typeface="Arial"/>
                <a:sym typeface="Arial"/>
              </a:rPr>
              <a:t>Brand loyalty </a:t>
            </a:r>
            <a:r>
              <a:rPr lang="en-US" sz="1400" dirty="0">
                <a:latin typeface="Arial"/>
                <a:ea typeface="Arial"/>
                <a:cs typeface="Arial"/>
                <a:sym typeface="Arial"/>
              </a:rPr>
              <a:t>describes consumer preferences for a particular brand as compared to competitor products or services. </a:t>
            </a:r>
          </a:p>
          <a:p>
            <a:pPr marL="0" indent="0">
              <a:buNone/>
            </a:pPr>
            <a:endParaRPr lang="en-US" sz="1400" dirty="0">
              <a:latin typeface="Arial"/>
              <a:ea typeface="Arial"/>
              <a:cs typeface="Arial"/>
              <a:sym typeface="Arial"/>
            </a:endParaRPr>
          </a:p>
          <a:p>
            <a:pPr marL="0" indent="0">
              <a:buNone/>
            </a:pPr>
            <a:r>
              <a:rPr lang="en-US" sz="1400" dirty="0">
                <a:latin typeface="Arial"/>
                <a:ea typeface="Arial"/>
                <a:cs typeface="Arial"/>
                <a:sym typeface="Arial"/>
              </a:rPr>
              <a:t>When a company enjoys high levels of brand loyalty, its customer base has a favorable association with a specific product or the brand itself when compared to competing products or brands. </a:t>
            </a:r>
          </a:p>
        </p:txBody>
      </p:sp>
      <p:cxnSp>
        <p:nvCxnSpPr>
          <p:cNvPr id="206" name="Google Shape;206;p41"/>
          <p:cNvCxnSpPr/>
          <p:nvPr/>
        </p:nvCxnSpPr>
        <p:spPr>
          <a:xfrm>
            <a:off x="5108192"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07" name="Google Shape;207;p41"/>
          <p:cNvPicPr preferRelativeResize="0"/>
          <p:nvPr/>
        </p:nvPicPr>
        <p:blipFill>
          <a:blip r:embed="rId3"/>
          <a:srcRect l="20272" r="20272"/>
          <a:stretch/>
        </p:blipFill>
        <p:spPr>
          <a:xfrm>
            <a:off x="-946800" y="-360526"/>
            <a:ext cx="5518800" cy="6574800"/>
          </a:xfrm>
          <a:prstGeom prst="flowChartDelay">
            <a:avLst/>
          </a:prstGeom>
          <a:noFill/>
          <a:ln>
            <a:noFill/>
          </a:ln>
        </p:spPr>
      </p:pic>
      <p:pic>
        <p:nvPicPr>
          <p:cNvPr id="208" name="Google Shape;208;p41"/>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09" name="Google Shape;209;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Tree>
    <p:extLst>
      <p:ext uri="{BB962C8B-B14F-4D97-AF65-F5344CB8AC3E}">
        <p14:creationId xmlns:p14="http://schemas.microsoft.com/office/powerpoint/2010/main" val="29702966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1"/>
          <p:cNvSpPr txBox="1">
            <a:spLocks noGrp="1"/>
          </p:cNvSpPr>
          <p:nvPr>
            <p:ph type="title"/>
          </p:nvPr>
        </p:nvSpPr>
        <p:spPr>
          <a:xfrm>
            <a:off x="5337175" y="1420143"/>
            <a:ext cx="3253932" cy="602864"/>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dirty="0">
                <a:latin typeface="Arial"/>
                <a:ea typeface="Arial"/>
                <a:cs typeface="Arial"/>
                <a:sym typeface="Arial"/>
              </a:rPr>
              <a:t>BRAND EXTENSION</a:t>
            </a:r>
            <a:endParaRPr b="1" dirty="0">
              <a:latin typeface="Arial"/>
              <a:ea typeface="Arial"/>
              <a:cs typeface="Arial"/>
              <a:sym typeface="Arial"/>
            </a:endParaRPr>
          </a:p>
        </p:txBody>
      </p:sp>
      <p:sp>
        <p:nvSpPr>
          <p:cNvPr id="205" name="Google Shape;205;p41"/>
          <p:cNvSpPr txBox="1">
            <a:spLocks noGrp="1"/>
          </p:cNvSpPr>
          <p:nvPr>
            <p:ph type="body" idx="1"/>
          </p:nvPr>
        </p:nvSpPr>
        <p:spPr>
          <a:xfrm>
            <a:off x="5337175" y="2045107"/>
            <a:ext cx="3395344" cy="1180089"/>
          </a:xfrm>
          <a:prstGeom prst="rect">
            <a:avLst/>
          </a:prstGeom>
        </p:spPr>
        <p:txBody>
          <a:bodyPr spcFirstLastPara="1" wrap="square" lIns="91425" tIns="91425" rIns="91425" bIns="91425" anchor="t" anchorCtr="0">
            <a:noAutofit/>
          </a:bodyPr>
          <a:lstStyle/>
          <a:p>
            <a:pPr marL="0" indent="0">
              <a:buNone/>
            </a:pPr>
            <a:r>
              <a:rPr lang="en-US" sz="1400" b="1" dirty="0">
                <a:latin typeface="Arial"/>
                <a:ea typeface="Arial"/>
                <a:cs typeface="Arial"/>
                <a:sym typeface="Arial"/>
              </a:rPr>
              <a:t>Brand extension </a:t>
            </a:r>
            <a:r>
              <a:rPr lang="en-US" sz="1400" dirty="0">
                <a:latin typeface="Arial"/>
                <a:ea typeface="Arial"/>
                <a:cs typeface="Arial"/>
                <a:sym typeface="Arial"/>
              </a:rPr>
              <a:t>refers to the use of a successful brand name to launch a new or modified product or service in a new market. Leveraging the strength of a brand allows companies to create new revenue streams with the introduction of new products or services.</a:t>
            </a:r>
          </a:p>
        </p:txBody>
      </p:sp>
      <p:cxnSp>
        <p:nvCxnSpPr>
          <p:cNvPr id="206" name="Google Shape;206;p41"/>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08" name="Google Shape;208;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09" name="Google Shape;209;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pic>
        <p:nvPicPr>
          <p:cNvPr id="5" name="Picture 4">
            <a:extLst>
              <a:ext uri="{FF2B5EF4-FFF2-40B4-BE49-F238E27FC236}">
                <a16:creationId xmlns:a16="http://schemas.microsoft.com/office/drawing/2014/main" id="{1A18EFDB-8494-83F6-8377-172C48446322}"/>
              </a:ext>
            </a:extLst>
          </p:cNvPr>
          <p:cNvPicPr>
            <a:picLocks noChangeAspect="1"/>
          </p:cNvPicPr>
          <p:nvPr/>
        </p:nvPicPr>
        <p:blipFill>
          <a:blip r:embed="rId4"/>
          <a:stretch>
            <a:fillRect/>
          </a:stretch>
        </p:blipFill>
        <p:spPr>
          <a:xfrm>
            <a:off x="287079" y="1325140"/>
            <a:ext cx="4615712" cy="2596338"/>
          </a:xfrm>
          <a:prstGeom prst="rect">
            <a:avLst/>
          </a:prstGeom>
        </p:spPr>
      </p:pic>
    </p:spTree>
    <p:extLst>
      <p:ext uri="{BB962C8B-B14F-4D97-AF65-F5344CB8AC3E}">
        <p14:creationId xmlns:p14="http://schemas.microsoft.com/office/powerpoint/2010/main" val="5686912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44"/>
          <p:cNvSpPr txBox="1">
            <a:spLocks noGrp="1"/>
          </p:cNvSpPr>
          <p:nvPr>
            <p:ph type="subTitle" idx="1"/>
          </p:nvPr>
        </p:nvSpPr>
        <p:spPr>
          <a:xfrm>
            <a:off x="862172" y="1010577"/>
            <a:ext cx="7051600" cy="3545100"/>
          </a:xfrm>
          <a:prstGeom prst="rect">
            <a:avLst/>
          </a:prstGeom>
        </p:spPr>
        <p:txBody>
          <a:bodyPr spcFirstLastPara="1" wrap="square" lIns="91425" tIns="91425" rIns="91425" bIns="91425" anchor="t" anchorCtr="0">
            <a:noAutofit/>
          </a:bodyPr>
          <a:lstStyle/>
          <a:p>
            <a:pPr marL="107950" lvl="0" indent="0" algn="l" rtl="0">
              <a:spcBef>
                <a:spcPts val="0"/>
              </a:spcBef>
              <a:spcAft>
                <a:spcPts val="0"/>
              </a:spcAft>
              <a:buClr>
                <a:schemeClr val="lt1"/>
              </a:buClr>
              <a:buSzPts val="1900"/>
            </a:pPr>
            <a:r>
              <a:rPr lang="en-US" sz="1400" dirty="0">
                <a:solidFill>
                  <a:schemeClr val="lt1"/>
                </a:solidFill>
                <a:latin typeface="Arial"/>
                <a:ea typeface="Arial"/>
                <a:cs typeface="Arial"/>
                <a:sym typeface="Arial"/>
              </a:rPr>
              <a:t>Opportunities exist for two strong brands to collaborate on a marketing initiative. Co-branding is the practice of using multiple brand names to jointly promote or market a single product or service. This is often referred to as brand collaboration.  Recent examples include: </a:t>
            </a:r>
          </a:p>
          <a:p>
            <a:pPr marL="457200" lvl="0" indent="-349250" algn="l" rtl="0">
              <a:spcBef>
                <a:spcPts val="0"/>
              </a:spcBef>
              <a:spcAft>
                <a:spcPts val="0"/>
              </a:spcAft>
              <a:buClr>
                <a:schemeClr val="lt1"/>
              </a:buClr>
              <a:buSzPts val="1900"/>
              <a:buFont typeface="Arial"/>
              <a:buChar char="●"/>
            </a:pPr>
            <a:endParaRPr lang="en-US" sz="1400" dirty="0">
              <a:solidFill>
                <a:schemeClr val="lt1"/>
              </a:solidFill>
              <a:latin typeface="Arial"/>
              <a:ea typeface="Arial"/>
              <a:cs typeface="Arial"/>
              <a:sym typeface="Arial"/>
            </a:endParaRPr>
          </a:p>
          <a:p>
            <a:pPr marL="457200" lvl="0" indent="-349250" algn="l" rtl="0">
              <a:spcBef>
                <a:spcPts val="0"/>
              </a:spcBef>
              <a:spcAft>
                <a:spcPts val="0"/>
              </a:spcAft>
              <a:buClr>
                <a:schemeClr val="lt1"/>
              </a:buClr>
              <a:buSzPts val="1900"/>
              <a:buFont typeface="Arial"/>
              <a:buChar char="●"/>
            </a:pPr>
            <a:r>
              <a:rPr lang="en-US" sz="1400" dirty="0">
                <a:solidFill>
                  <a:schemeClr val="lt1"/>
                </a:solidFill>
                <a:latin typeface="Arial"/>
                <a:ea typeface="Arial"/>
                <a:cs typeface="Arial"/>
                <a:sym typeface="Arial"/>
              </a:rPr>
              <a:t>NERF (a Hasbro brand) partnered with </a:t>
            </a:r>
            <a:r>
              <a:rPr lang="en-US" sz="1400" dirty="0" err="1">
                <a:solidFill>
                  <a:schemeClr val="lt1"/>
                </a:solidFill>
                <a:latin typeface="Arial"/>
                <a:ea typeface="Arial"/>
                <a:cs typeface="Arial"/>
                <a:sym typeface="Arial"/>
              </a:rPr>
              <a:t>Vrbo</a:t>
            </a:r>
            <a:r>
              <a:rPr lang="en-US" sz="1400" dirty="0">
                <a:solidFill>
                  <a:schemeClr val="lt1"/>
                </a:solidFill>
                <a:latin typeface="Arial"/>
                <a:ea typeface="Arial"/>
                <a:cs typeface="Arial"/>
                <a:sym typeface="Arial"/>
              </a:rPr>
              <a:t> to create a NERF-themed lakefront vacation property. </a:t>
            </a:r>
          </a:p>
          <a:p>
            <a:pPr marL="457200" lvl="0" indent="-349250" algn="l" rtl="0">
              <a:spcBef>
                <a:spcPts val="0"/>
              </a:spcBef>
              <a:spcAft>
                <a:spcPts val="0"/>
              </a:spcAft>
              <a:buClr>
                <a:schemeClr val="lt1"/>
              </a:buClr>
              <a:buSzPts val="1900"/>
              <a:buFont typeface="Arial"/>
              <a:buChar char="●"/>
            </a:pPr>
            <a:endParaRPr lang="en-US" sz="1400" dirty="0">
              <a:solidFill>
                <a:schemeClr val="lt1"/>
              </a:solidFill>
              <a:latin typeface="Arial"/>
              <a:ea typeface="Arial"/>
              <a:cs typeface="Arial"/>
              <a:sym typeface="Arial"/>
            </a:endParaRPr>
          </a:p>
          <a:p>
            <a:pPr marL="457200" lvl="0" indent="-349250" algn="l" rtl="0">
              <a:spcBef>
                <a:spcPts val="0"/>
              </a:spcBef>
              <a:spcAft>
                <a:spcPts val="0"/>
              </a:spcAft>
              <a:buClr>
                <a:schemeClr val="lt1"/>
              </a:buClr>
              <a:buSzPts val="1900"/>
              <a:buFont typeface="Arial"/>
              <a:buChar char="●"/>
            </a:pPr>
            <a:endParaRPr lang="en-US" sz="1400" dirty="0">
              <a:solidFill>
                <a:schemeClr val="lt1"/>
              </a:solidFill>
              <a:latin typeface="Arial"/>
              <a:ea typeface="Arial"/>
              <a:cs typeface="Arial"/>
              <a:sym typeface="Arial"/>
            </a:endParaRPr>
          </a:p>
          <a:p>
            <a:pPr marL="457200" lvl="0" indent="-349250" algn="l" rtl="0">
              <a:spcBef>
                <a:spcPts val="0"/>
              </a:spcBef>
              <a:spcAft>
                <a:spcPts val="0"/>
              </a:spcAft>
              <a:buClr>
                <a:schemeClr val="lt1"/>
              </a:buClr>
              <a:buSzPts val="1900"/>
              <a:buFont typeface="Arial"/>
              <a:buChar char="●"/>
            </a:pPr>
            <a:r>
              <a:rPr lang="en-US" sz="1400" dirty="0">
                <a:solidFill>
                  <a:schemeClr val="lt1"/>
                </a:solidFill>
                <a:latin typeface="Arial"/>
                <a:ea typeface="Arial"/>
                <a:cs typeface="Arial"/>
                <a:sym typeface="Arial"/>
              </a:rPr>
              <a:t>Vans teamed up with Crayola for the first time in more than a decade for family-friendly Crayola-branded footwear, apparel, and accessories collection. </a:t>
            </a:r>
          </a:p>
          <a:p>
            <a:pPr marL="457200" lvl="0" indent="-349250" algn="l" rtl="0">
              <a:spcBef>
                <a:spcPts val="0"/>
              </a:spcBef>
              <a:spcAft>
                <a:spcPts val="0"/>
              </a:spcAft>
              <a:buClr>
                <a:schemeClr val="lt1"/>
              </a:buClr>
              <a:buSzPts val="1900"/>
              <a:buFont typeface="Arial"/>
              <a:buChar char="●"/>
            </a:pPr>
            <a:endParaRPr lang="en-US" sz="1400" dirty="0">
              <a:solidFill>
                <a:schemeClr val="lt1"/>
              </a:solidFill>
              <a:latin typeface="Arial"/>
              <a:ea typeface="Arial"/>
              <a:cs typeface="Arial"/>
              <a:sym typeface="Arial"/>
            </a:endParaRPr>
          </a:p>
          <a:p>
            <a:pPr marL="457200" lvl="0" indent="-349250" algn="l" rtl="0">
              <a:spcBef>
                <a:spcPts val="0"/>
              </a:spcBef>
              <a:spcAft>
                <a:spcPts val="0"/>
              </a:spcAft>
              <a:buClr>
                <a:schemeClr val="lt1"/>
              </a:buClr>
              <a:buSzPts val="1900"/>
              <a:buFont typeface="Arial"/>
              <a:buChar char="●"/>
            </a:pPr>
            <a:endParaRPr lang="en-US" sz="1400" dirty="0">
              <a:solidFill>
                <a:schemeClr val="lt1"/>
              </a:solidFill>
              <a:latin typeface="Arial"/>
              <a:ea typeface="Arial"/>
              <a:cs typeface="Arial"/>
              <a:sym typeface="Arial"/>
            </a:endParaRPr>
          </a:p>
          <a:p>
            <a:pPr marL="457200" lvl="0" indent="-349250" algn="l" rtl="0">
              <a:spcBef>
                <a:spcPts val="0"/>
              </a:spcBef>
              <a:spcAft>
                <a:spcPts val="0"/>
              </a:spcAft>
              <a:buClr>
                <a:schemeClr val="lt1"/>
              </a:buClr>
              <a:buSzPts val="1900"/>
              <a:buFont typeface="Arial"/>
              <a:buChar char="●"/>
            </a:pPr>
            <a:r>
              <a:rPr lang="en-US" sz="1400" dirty="0">
                <a:solidFill>
                  <a:schemeClr val="lt1"/>
                </a:solidFill>
                <a:latin typeface="Arial"/>
                <a:ea typeface="Arial"/>
                <a:cs typeface="Arial"/>
                <a:sym typeface="Arial"/>
              </a:rPr>
              <a:t>Pepperidge Farm, makers of the popular snack Goldfish, teamed up with spice-maker Old Bay for a limited-edition release of an Old Bay-flavored Goldfish cracker</a:t>
            </a:r>
            <a:endParaRPr sz="1400" dirty="0">
              <a:solidFill>
                <a:schemeClr val="lt1"/>
              </a:solidFill>
              <a:latin typeface="Arial"/>
              <a:ea typeface="Arial"/>
              <a:cs typeface="Arial"/>
              <a:sym typeface="Arial"/>
            </a:endParaRPr>
          </a:p>
        </p:txBody>
      </p:sp>
      <p:sp>
        <p:nvSpPr>
          <p:cNvPr id="232" name="Google Shape;232;p44"/>
          <p:cNvSpPr txBox="1">
            <a:spLocks noGrp="1"/>
          </p:cNvSpPr>
          <p:nvPr>
            <p:ph type="title"/>
          </p:nvPr>
        </p:nvSpPr>
        <p:spPr>
          <a:xfrm>
            <a:off x="938500" y="445025"/>
            <a:ext cx="588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CO-BRANDING</a:t>
            </a:r>
            <a:endParaRPr b="1" dirty="0">
              <a:latin typeface="Arial"/>
              <a:ea typeface="Arial"/>
              <a:cs typeface="Arial"/>
              <a:sym typeface="Arial"/>
            </a:endParaRPr>
          </a:p>
        </p:txBody>
      </p:sp>
      <p:cxnSp>
        <p:nvCxnSpPr>
          <p:cNvPr id="233" name="Google Shape;233;p44"/>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 name="Google Shape;234;p4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5" name="Google Shape;235;p4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42"/>
          <p:cNvSpPr txBox="1">
            <a:spLocks noGrp="1"/>
          </p:cNvSpPr>
          <p:nvPr>
            <p:ph type="title" idx="4"/>
          </p:nvPr>
        </p:nvSpPr>
        <p:spPr>
          <a:xfrm>
            <a:off x="938497" y="175706"/>
            <a:ext cx="7535753" cy="619111"/>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Arial"/>
                <a:ea typeface="Arial"/>
                <a:cs typeface="Arial"/>
                <a:sym typeface="Arial"/>
              </a:rPr>
              <a:t>VRBO X NERF CO-BRANDING</a:t>
            </a:r>
            <a:endParaRPr b="1" dirty="0">
              <a:latin typeface="Arial"/>
              <a:ea typeface="Arial"/>
              <a:cs typeface="Arial"/>
              <a:sym typeface="Arial"/>
            </a:endParaRPr>
          </a:p>
        </p:txBody>
      </p:sp>
      <p:sp>
        <p:nvSpPr>
          <p:cNvPr id="218" name="Google Shape;218;p42"/>
          <p:cNvSpPr txBox="1"/>
          <p:nvPr/>
        </p:nvSpPr>
        <p:spPr>
          <a:xfrm>
            <a:off x="3554046" y="4660048"/>
            <a:ext cx="2035908" cy="307746"/>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3D85C6"/>
                </a:solidFill>
                <a:effectLst/>
                <a:uLnTx/>
                <a:uFillTx/>
                <a:latin typeface="Oswald"/>
                <a:ea typeface="Oswald"/>
                <a:cs typeface="Oswald"/>
                <a:sym typeface="Oswald"/>
              </a:rPr>
              <a:t>https://</a:t>
            </a:r>
            <a:r>
              <a:rPr kumimoji="0" lang="en-US" sz="800" b="0" i="0" u="none" strike="noStrike" kern="0" cap="none" spc="0" normalizeH="0" baseline="0" noProof="0" dirty="0" err="1">
                <a:ln>
                  <a:noFill/>
                </a:ln>
                <a:solidFill>
                  <a:srgbClr val="3D85C6"/>
                </a:solidFill>
                <a:effectLst/>
                <a:uLnTx/>
                <a:uFillTx/>
                <a:latin typeface="Oswald"/>
                <a:ea typeface="Oswald"/>
                <a:cs typeface="Oswald"/>
                <a:sym typeface="Oswald"/>
              </a:rPr>
              <a:t>www.youtube.com</a:t>
            </a:r>
            <a:r>
              <a:rPr kumimoji="0" lang="en-US" sz="800" b="0" i="0" u="none" strike="noStrike" kern="0" cap="none" spc="0" normalizeH="0" baseline="0" noProof="0" dirty="0">
                <a:ln>
                  <a:noFill/>
                </a:ln>
                <a:solidFill>
                  <a:srgbClr val="3D85C6"/>
                </a:solidFill>
                <a:effectLst/>
                <a:uLnTx/>
                <a:uFillTx/>
                <a:latin typeface="Oswald"/>
                <a:ea typeface="Oswald"/>
                <a:cs typeface="Oswald"/>
                <a:sym typeface="Oswald"/>
              </a:rPr>
              <a:t>/</a:t>
            </a:r>
            <a:r>
              <a:rPr kumimoji="0" lang="en-US" sz="800" b="0" i="0" u="none" strike="noStrike" kern="0" cap="none" spc="0" normalizeH="0" baseline="0" noProof="0" dirty="0" err="1">
                <a:ln>
                  <a:noFill/>
                </a:ln>
                <a:solidFill>
                  <a:srgbClr val="3D85C6"/>
                </a:solidFill>
                <a:effectLst/>
                <a:uLnTx/>
                <a:uFillTx/>
                <a:latin typeface="Oswald"/>
                <a:ea typeface="Oswald"/>
                <a:cs typeface="Oswald"/>
                <a:sym typeface="Oswald"/>
              </a:rPr>
              <a:t>watch?v</a:t>
            </a:r>
            <a:r>
              <a:rPr kumimoji="0" lang="en-US" sz="800" b="0" i="0" u="none" strike="noStrike" kern="0" cap="none" spc="0" normalizeH="0" baseline="0" noProof="0" dirty="0">
                <a:ln>
                  <a:noFill/>
                </a:ln>
                <a:solidFill>
                  <a:srgbClr val="3D85C6"/>
                </a:solidFill>
                <a:effectLst/>
                <a:uLnTx/>
                <a:uFillTx/>
                <a:latin typeface="Oswald"/>
                <a:ea typeface="Oswald"/>
                <a:cs typeface="Oswald"/>
                <a:sym typeface="Oswald"/>
              </a:rPr>
              <a:t>=_IR9uzD4lgg</a:t>
            </a:r>
            <a:endParaRPr kumimoji="0" sz="800" b="0" i="0" u="none" strike="noStrike" kern="0" cap="none" spc="0" normalizeH="0" baseline="0" noProof="0" dirty="0">
              <a:ln>
                <a:noFill/>
              </a:ln>
              <a:solidFill>
                <a:srgbClr val="3D85C6"/>
              </a:solidFill>
              <a:effectLst/>
              <a:uLnTx/>
              <a:uFillTx/>
              <a:latin typeface="Oswald"/>
              <a:ea typeface="Oswald"/>
              <a:cs typeface="Oswald"/>
              <a:sym typeface="Oswald"/>
            </a:endParaRPr>
          </a:p>
        </p:txBody>
      </p:sp>
      <p:pic>
        <p:nvPicPr>
          <p:cNvPr id="5" name="Online Media 4">
            <a:hlinkClick r:id="" action="ppaction://media"/>
            <a:extLst>
              <a:ext uri="{FF2B5EF4-FFF2-40B4-BE49-F238E27FC236}">
                <a16:creationId xmlns:a16="http://schemas.microsoft.com/office/drawing/2014/main" id="{684BCA51-E2BE-69C6-B660-5DBD0B889284}"/>
              </a:ext>
            </a:extLst>
          </p:cNvPr>
          <p:cNvPicPr>
            <a:picLocks noRot="1" noChangeAspect="1"/>
          </p:cNvPicPr>
          <p:nvPr>
            <a:videoFile r:link="rId1"/>
          </p:nvPr>
        </p:nvPicPr>
        <p:blipFill>
          <a:blip r:embed="rId4"/>
          <a:stretch>
            <a:fillRect/>
          </a:stretch>
        </p:blipFill>
        <p:spPr>
          <a:xfrm>
            <a:off x="1164876" y="794817"/>
            <a:ext cx="6814247" cy="3850050"/>
          </a:xfrm>
          <a:prstGeom prst="rect">
            <a:avLst/>
          </a:prstGeom>
        </p:spPr>
      </p:pic>
    </p:spTree>
    <p:extLst>
      <p:ext uri="{BB962C8B-B14F-4D97-AF65-F5344CB8AC3E}">
        <p14:creationId xmlns:p14="http://schemas.microsoft.com/office/powerpoint/2010/main" val="392897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1"/>
          <p:cNvSpPr txBox="1">
            <a:spLocks noGrp="1"/>
          </p:cNvSpPr>
          <p:nvPr>
            <p:ph type="title"/>
          </p:nvPr>
        </p:nvSpPr>
        <p:spPr>
          <a:xfrm>
            <a:off x="5337175" y="832736"/>
            <a:ext cx="2837400" cy="777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dirty="0">
                <a:latin typeface="Arial"/>
                <a:ea typeface="Arial"/>
                <a:cs typeface="Arial"/>
                <a:sym typeface="Arial"/>
              </a:rPr>
              <a:t>REBRANDING</a:t>
            </a:r>
            <a:endParaRPr b="1" dirty="0">
              <a:latin typeface="Arial"/>
              <a:ea typeface="Arial"/>
              <a:cs typeface="Arial"/>
              <a:sym typeface="Arial"/>
            </a:endParaRPr>
          </a:p>
        </p:txBody>
      </p:sp>
      <p:sp>
        <p:nvSpPr>
          <p:cNvPr id="205" name="Google Shape;205;p41"/>
          <p:cNvSpPr txBox="1">
            <a:spLocks noGrp="1"/>
          </p:cNvSpPr>
          <p:nvPr>
            <p:ph type="body" idx="1"/>
          </p:nvPr>
        </p:nvSpPr>
        <p:spPr>
          <a:xfrm>
            <a:off x="5337175" y="1805938"/>
            <a:ext cx="3395344" cy="1180089"/>
          </a:xfrm>
          <a:prstGeom prst="rect">
            <a:avLst/>
          </a:prstGeom>
        </p:spPr>
        <p:txBody>
          <a:bodyPr spcFirstLastPara="1" wrap="square" lIns="91425" tIns="91425" rIns="91425" bIns="91425" anchor="t" anchorCtr="0">
            <a:noAutofit/>
          </a:bodyPr>
          <a:lstStyle/>
          <a:p>
            <a:pPr marL="0" indent="0">
              <a:buNone/>
            </a:pPr>
            <a:r>
              <a:rPr lang="en-US" sz="1400" b="1" dirty="0">
                <a:latin typeface="Arial"/>
                <a:ea typeface="Arial"/>
                <a:cs typeface="Arial"/>
                <a:sym typeface="Arial"/>
              </a:rPr>
              <a:t>Rebranding</a:t>
            </a:r>
            <a:r>
              <a:rPr lang="en-US" sz="1400" dirty="0">
                <a:latin typeface="Arial"/>
                <a:ea typeface="Arial"/>
                <a:cs typeface="Arial"/>
                <a:sym typeface="Arial"/>
              </a:rPr>
              <a:t> is the updating or creation of a new name, term, symbol, design, or a combination thereof for an established brand with the intention of developing a differentiated (new) position in the mind of stakeholders and competitors. </a:t>
            </a:r>
          </a:p>
          <a:p>
            <a:pPr marL="0" indent="0">
              <a:buNone/>
            </a:pPr>
            <a:endParaRPr lang="en-US" sz="1400" dirty="0">
              <a:latin typeface="Arial"/>
              <a:ea typeface="Arial"/>
              <a:cs typeface="Arial"/>
              <a:sym typeface="Arial"/>
            </a:endParaRPr>
          </a:p>
          <a:p>
            <a:pPr marL="0" indent="0">
              <a:buNone/>
            </a:pPr>
            <a:r>
              <a:rPr lang="en-US" sz="1400" dirty="0">
                <a:latin typeface="Arial"/>
                <a:ea typeface="Arial"/>
                <a:cs typeface="Arial"/>
                <a:sym typeface="Arial"/>
              </a:rPr>
              <a:t>Often, a rebranding effort includes the development of a new logo, the introduction of a secondary logo or mark, and/or the alteration of an existing logo. </a:t>
            </a:r>
          </a:p>
        </p:txBody>
      </p:sp>
      <p:cxnSp>
        <p:nvCxnSpPr>
          <p:cNvPr id="206" name="Google Shape;206;p41"/>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08" name="Google Shape;208;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09" name="Google Shape;209;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pic>
        <p:nvPicPr>
          <p:cNvPr id="3" name="Picture 2">
            <a:extLst>
              <a:ext uri="{FF2B5EF4-FFF2-40B4-BE49-F238E27FC236}">
                <a16:creationId xmlns:a16="http://schemas.microsoft.com/office/drawing/2014/main" id="{A0C89636-FFA8-4B8B-47DE-47B8ECA1D167}"/>
              </a:ext>
            </a:extLst>
          </p:cNvPr>
          <p:cNvPicPr>
            <a:picLocks noChangeAspect="1"/>
          </p:cNvPicPr>
          <p:nvPr/>
        </p:nvPicPr>
        <p:blipFill>
          <a:blip r:embed="rId4"/>
          <a:stretch>
            <a:fillRect/>
          </a:stretch>
        </p:blipFill>
        <p:spPr>
          <a:xfrm>
            <a:off x="184298" y="832736"/>
            <a:ext cx="4811105" cy="3478028"/>
          </a:xfrm>
          <a:prstGeom prst="rect">
            <a:avLst/>
          </a:prstGeom>
        </p:spPr>
      </p:pic>
    </p:spTree>
    <p:extLst>
      <p:ext uri="{BB962C8B-B14F-4D97-AF65-F5344CB8AC3E}">
        <p14:creationId xmlns:p14="http://schemas.microsoft.com/office/powerpoint/2010/main" val="25139965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44"/>
          <p:cNvSpPr txBox="1">
            <a:spLocks noGrp="1"/>
          </p:cNvSpPr>
          <p:nvPr>
            <p:ph type="subTitle" idx="1"/>
          </p:nvPr>
        </p:nvSpPr>
        <p:spPr>
          <a:xfrm>
            <a:off x="862172" y="1010577"/>
            <a:ext cx="7051600" cy="3545100"/>
          </a:xfrm>
          <a:prstGeom prst="rect">
            <a:avLst/>
          </a:prstGeom>
        </p:spPr>
        <p:txBody>
          <a:bodyPr spcFirstLastPara="1" wrap="square" lIns="91425" tIns="91425" rIns="91425" bIns="91425" anchor="t" anchorCtr="0">
            <a:noAutofit/>
          </a:bodyPr>
          <a:lstStyle/>
          <a:p>
            <a:pPr marL="107950" lvl="0" indent="0" algn="l" rtl="0">
              <a:spcBef>
                <a:spcPts val="0"/>
              </a:spcBef>
              <a:spcAft>
                <a:spcPts val="0"/>
              </a:spcAft>
              <a:buClr>
                <a:schemeClr val="lt1"/>
              </a:buClr>
              <a:buSzPts val="1900"/>
            </a:pPr>
            <a:r>
              <a:rPr lang="en-US" sz="1400" dirty="0">
                <a:solidFill>
                  <a:schemeClr val="lt1"/>
                </a:solidFill>
                <a:latin typeface="Arial"/>
                <a:ea typeface="Arial"/>
                <a:cs typeface="Arial"/>
                <a:sym typeface="Arial"/>
              </a:rPr>
              <a:t>Recent examples of rebranding include: </a:t>
            </a:r>
          </a:p>
          <a:p>
            <a:pPr marL="457200" lvl="0" indent="-349250" algn="l" rtl="0">
              <a:spcBef>
                <a:spcPts val="0"/>
              </a:spcBef>
              <a:spcAft>
                <a:spcPts val="0"/>
              </a:spcAft>
              <a:buClr>
                <a:schemeClr val="lt1"/>
              </a:buClr>
              <a:buSzPts val="1900"/>
              <a:buFont typeface="Arial"/>
              <a:buChar char="●"/>
            </a:pPr>
            <a:endParaRPr lang="en-US" sz="1400" dirty="0">
              <a:solidFill>
                <a:schemeClr val="lt1"/>
              </a:solidFill>
              <a:latin typeface="Arial"/>
              <a:ea typeface="Arial"/>
              <a:cs typeface="Arial"/>
              <a:sym typeface="Arial"/>
            </a:endParaRPr>
          </a:p>
          <a:p>
            <a:pPr marL="457200" lvl="0" indent="-349250" algn="l" rtl="0">
              <a:spcBef>
                <a:spcPts val="0"/>
              </a:spcBef>
              <a:spcAft>
                <a:spcPts val="0"/>
              </a:spcAft>
              <a:buClr>
                <a:schemeClr val="lt1"/>
              </a:buClr>
              <a:buSzPts val="1900"/>
              <a:buFont typeface="Arial"/>
              <a:buChar char="●"/>
            </a:pPr>
            <a:endParaRPr lang="en-US" sz="1400" dirty="0">
              <a:solidFill>
                <a:schemeClr val="lt1"/>
              </a:solidFill>
              <a:latin typeface="Arial"/>
              <a:ea typeface="Arial"/>
              <a:cs typeface="Arial"/>
              <a:sym typeface="Arial"/>
            </a:endParaRPr>
          </a:p>
          <a:p>
            <a:pPr marL="457200" lvl="0" indent="-349250" algn="l" rtl="0">
              <a:spcBef>
                <a:spcPts val="0"/>
              </a:spcBef>
              <a:spcAft>
                <a:spcPts val="0"/>
              </a:spcAft>
              <a:buClr>
                <a:schemeClr val="lt1"/>
              </a:buClr>
              <a:buSzPts val="1900"/>
              <a:buFont typeface="Arial"/>
              <a:buChar char="●"/>
            </a:pPr>
            <a:endParaRPr lang="en-US" sz="1400" dirty="0">
              <a:solidFill>
                <a:schemeClr val="lt1"/>
              </a:solidFill>
              <a:latin typeface="Arial"/>
              <a:ea typeface="Arial"/>
              <a:cs typeface="Arial"/>
              <a:sym typeface="Arial"/>
            </a:endParaRPr>
          </a:p>
          <a:p>
            <a:pPr marL="457200" lvl="0" indent="-349250" algn="l" rtl="0">
              <a:spcBef>
                <a:spcPts val="0"/>
              </a:spcBef>
              <a:spcAft>
                <a:spcPts val="0"/>
              </a:spcAft>
              <a:buClr>
                <a:schemeClr val="lt1"/>
              </a:buClr>
              <a:buSzPts val="1900"/>
              <a:buFont typeface="Arial"/>
              <a:buChar char="●"/>
            </a:pPr>
            <a:endParaRPr lang="en-US" sz="1400" dirty="0">
              <a:solidFill>
                <a:schemeClr val="lt1"/>
              </a:solidFill>
              <a:latin typeface="Arial"/>
              <a:ea typeface="Arial"/>
              <a:cs typeface="Arial"/>
              <a:sym typeface="Arial"/>
            </a:endParaRPr>
          </a:p>
          <a:p>
            <a:pPr marL="457200" lvl="0" indent="-349250" algn="l" rtl="0">
              <a:spcBef>
                <a:spcPts val="0"/>
              </a:spcBef>
              <a:spcAft>
                <a:spcPts val="0"/>
              </a:spcAft>
              <a:buClr>
                <a:schemeClr val="lt1"/>
              </a:buClr>
              <a:buSzPts val="1900"/>
              <a:buFont typeface="Arial"/>
              <a:buChar char="●"/>
            </a:pPr>
            <a:endParaRPr lang="en-US" sz="1400" dirty="0">
              <a:solidFill>
                <a:schemeClr val="lt1"/>
              </a:solidFill>
              <a:latin typeface="Arial"/>
              <a:ea typeface="Arial"/>
              <a:cs typeface="Arial"/>
              <a:sym typeface="Arial"/>
            </a:endParaRPr>
          </a:p>
          <a:p>
            <a:pPr marL="457200" lvl="0" indent="-349250" algn="l" rtl="0">
              <a:spcBef>
                <a:spcPts val="0"/>
              </a:spcBef>
              <a:spcAft>
                <a:spcPts val="0"/>
              </a:spcAft>
              <a:buClr>
                <a:schemeClr val="lt1"/>
              </a:buClr>
              <a:buSzPts val="1900"/>
              <a:buFont typeface="Arial"/>
              <a:buChar char="●"/>
            </a:pPr>
            <a:endParaRPr lang="en-US" sz="1400" dirty="0">
              <a:solidFill>
                <a:schemeClr val="lt1"/>
              </a:solidFill>
              <a:latin typeface="Arial"/>
              <a:ea typeface="Arial"/>
              <a:cs typeface="Arial"/>
              <a:sym typeface="Arial"/>
            </a:endParaRPr>
          </a:p>
          <a:p>
            <a:pPr marL="457200" lvl="0" indent="-349250" algn="l" rtl="0">
              <a:spcBef>
                <a:spcPts val="0"/>
              </a:spcBef>
              <a:spcAft>
                <a:spcPts val="0"/>
              </a:spcAft>
              <a:buClr>
                <a:schemeClr val="lt1"/>
              </a:buClr>
              <a:buSzPts val="1900"/>
              <a:buFont typeface="Arial"/>
              <a:buChar char="●"/>
            </a:pPr>
            <a:r>
              <a:rPr lang="en-US" sz="1400" dirty="0">
                <a:solidFill>
                  <a:schemeClr val="lt1"/>
                </a:solidFill>
                <a:latin typeface="Arial"/>
                <a:ea typeface="Arial"/>
                <a:cs typeface="Arial"/>
                <a:sym typeface="Arial"/>
              </a:rPr>
              <a:t>To help usher in a new era of electric vehicles, the brand also announced plans to introduce a new name for the new division of products, calling the EV vehicles “Electra”.</a:t>
            </a:r>
          </a:p>
          <a:p>
            <a:pPr marL="107950" lvl="0" indent="0" algn="l" rtl="0">
              <a:spcBef>
                <a:spcPts val="0"/>
              </a:spcBef>
              <a:spcAft>
                <a:spcPts val="0"/>
              </a:spcAft>
              <a:buClr>
                <a:schemeClr val="lt1"/>
              </a:buClr>
              <a:buSzPts val="1900"/>
            </a:pPr>
            <a:endParaRPr lang="en-US" sz="1400" dirty="0">
              <a:solidFill>
                <a:schemeClr val="lt1"/>
              </a:solidFill>
              <a:latin typeface="Arial"/>
              <a:ea typeface="Arial"/>
              <a:cs typeface="Arial"/>
              <a:sym typeface="Arial"/>
            </a:endParaRPr>
          </a:p>
          <a:p>
            <a:pPr marL="457200" lvl="0" indent="-349250" algn="l" rtl="0">
              <a:spcBef>
                <a:spcPts val="0"/>
              </a:spcBef>
              <a:spcAft>
                <a:spcPts val="0"/>
              </a:spcAft>
              <a:buClr>
                <a:schemeClr val="lt1"/>
              </a:buClr>
              <a:buSzPts val="1900"/>
              <a:buFont typeface="Arial"/>
              <a:buChar char="●"/>
            </a:pPr>
            <a:r>
              <a:rPr lang="en-US" sz="1400" dirty="0">
                <a:solidFill>
                  <a:schemeClr val="lt1"/>
                </a:solidFill>
                <a:latin typeface="Arial"/>
                <a:ea typeface="Arial"/>
                <a:cs typeface="Arial"/>
                <a:sym typeface="Arial"/>
              </a:rPr>
              <a:t>The brand dropped the familiar circular logo in favor of a modernized horizontal logo which will be affixed to the front fascia of Buick vehicles beginning in 2023.</a:t>
            </a:r>
          </a:p>
          <a:p>
            <a:pPr marL="457200" lvl="0" indent="-349250" algn="l" rtl="0">
              <a:spcBef>
                <a:spcPts val="0"/>
              </a:spcBef>
              <a:spcAft>
                <a:spcPts val="0"/>
              </a:spcAft>
              <a:buClr>
                <a:schemeClr val="lt1"/>
              </a:buClr>
              <a:buSzPts val="1900"/>
              <a:buFont typeface="Arial"/>
              <a:buChar char="●"/>
            </a:pPr>
            <a:endParaRPr lang="en-US" sz="1400" dirty="0">
              <a:solidFill>
                <a:schemeClr val="lt1"/>
              </a:solidFill>
              <a:latin typeface="Arial"/>
              <a:ea typeface="Arial"/>
              <a:cs typeface="Arial"/>
              <a:sym typeface="Arial"/>
            </a:endParaRPr>
          </a:p>
          <a:p>
            <a:pPr marL="457200" lvl="0" indent="-349250" algn="l" rtl="0">
              <a:spcBef>
                <a:spcPts val="0"/>
              </a:spcBef>
              <a:spcAft>
                <a:spcPts val="0"/>
              </a:spcAft>
              <a:buClr>
                <a:schemeClr val="lt1"/>
              </a:buClr>
              <a:buSzPts val="1900"/>
              <a:buFont typeface="Arial"/>
              <a:buChar char="●"/>
            </a:pPr>
            <a:r>
              <a:rPr lang="en-US" sz="1400" dirty="0">
                <a:solidFill>
                  <a:schemeClr val="lt1"/>
                </a:solidFill>
                <a:latin typeface="Arial"/>
                <a:ea typeface="Arial"/>
                <a:cs typeface="Arial"/>
                <a:sym typeface="Arial"/>
              </a:rPr>
              <a:t>In a press release, the company said, “Buick’s new logo, use of the Electra naming series, and a new design look for our future products will transform the brand.”</a:t>
            </a:r>
          </a:p>
        </p:txBody>
      </p:sp>
      <p:sp>
        <p:nvSpPr>
          <p:cNvPr id="232" name="Google Shape;232;p44"/>
          <p:cNvSpPr txBox="1">
            <a:spLocks noGrp="1"/>
          </p:cNvSpPr>
          <p:nvPr>
            <p:ph type="title"/>
          </p:nvPr>
        </p:nvSpPr>
        <p:spPr>
          <a:xfrm>
            <a:off x="938500" y="445025"/>
            <a:ext cx="5889300" cy="56554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REBRANDING</a:t>
            </a:r>
            <a:endParaRPr b="1" dirty="0">
              <a:latin typeface="Arial"/>
              <a:ea typeface="Arial"/>
              <a:cs typeface="Arial"/>
              <a:sym typeface="Arial"/>
            </a:endParaRPr>
          </a:p>
        </p:txBody>
      </p:sp>
      <p:cxnSp>
        <p:nvCxnSpPr>
          <p:cNvPr id="233" name="Google Shape;233;p44"/>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 name="Google Shape;234;p4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5" name="Google Shape;235;p4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pic>
        <p:nvPicPr>
          <p:cNvPr id="2050" name="Picture 2">
            <a:extLst>
              <a:ext uri="{FF2B5EF4-FFF2-40B4-BE49-F238E27FC236}">
                <a16:creationId xmlns:a16="http://schemas.microsoft.com/office/drawing/2014/main" id="{78248F13-283C-DD24-1A15-6B01231707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0992" y="414022"/>
            <a:ext cx="2962936" cy="19817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84C67F6-89A8-7678-5DF0-27C9AEC4CF9D}"/>
              </a:ext>
            </a:extLst>
          </p:cNvPr>
          <p:cNvSpPr txBox="1"/>
          <p:nvPr/>
        </p:nvSpPr>
        <p:spPr>
          <a:xfrm>
            <a:off x="862172" y="1513773"/>
            <a:ext cx="4788820" cy="954107"/>
          </a:xfrm>
          <a:prstGeom prst="rect">
            <a:avLst/>
          </a:prstGeom>
          <a:noFill/>
        </p:spPr>
        <p:txBody>
          <a:bodyPr wrap="square">
            <a:spAutoFit/>
          </a:bodyPr>
          <a:lstStyle/>
          <a:p>
            <a:pPr marL="457200" lvl="0" indent="-349250" algn="l" rtl="0">
              <a:spcBef>
                <a:spcPts val="0"/>
              </a:spcBef>
              <a:spcAft>
                <a:spcPts val="0"/>
              </a:spcAft>
              <a:buClr>
                <a:schemeClr val="lt1"/>
              </a:buClr>
              <a:buSzPts val="1900"/>
              <a:buFont typeface="Arial"/>
              <a:buChar char="●"/>
            </a:pPr>
            <a:r>
              <a:rPr lang="en-US" sz="1400" dirty="0">
                <a:solidFill>
                  <a:schemeClr val="lt1"/>
                </a:solidFill>
                <a:latin typeface="Arial"/>
                <a:ea typeface="Arial"/>
                <a:cs typeface="Arial"/>
                <a:sym typeface="Arial"/>
              </a:rPr>
              <a:t>In preparation for the introduction of its first electric vehicle (coming to the market in 2024), Buick launched a new logo and brand identity, the first significant alteration to the brand’s logo since 1990.</a:t>
            </a:r>
          </a:p>
        </p:txBody>
      </p:sp>
    </p:spTree>
    <p:extLst>
      <p:ext uri="{BB962C8B-B14F-4D97-AF65-F5344CB8AC3E}">
        <p14:creationId xmlns:p14="http://schemas.microsoft.com/office/powerpoint/2010/main" val="2699414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42"/>
          <p:cNvSpPr txBox="1">
            <a:spLocks noGrp="1"/>
          </p:cNvSpPr>
          <p:nvPr>
            <p:ph type="title" idx="4"/>
          </p:nvPr>
        </p:nvSpPr>
        <p:spPr>
          <a:xfrm>
            <a:off x="938497" y="175706"/>
            <a:ext cx="7535753" cy="619111"/>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Arial"/>
                <a:ea typeface="Arial"/>
                <a:cs typeface="Arial"/>
                <a:sym typeface="Arial"/>
              </a:rPr>
              <a:t>BUICK’S REBRAND</a:t>
            </a:r>
            <a:endParaRPr b="1" dirty="0">
              <a:latin typeface="Arial"/>
              <a:ea typeface="Arial"/>
              <a:cs typeface="Arial"/>
              <a:sym typeface="Arial"/>
            </a:endParaRPr>
          </a:p>
        </p:txBody>
      </p:sp>
      <p:sp>
        <p:nvSpPr>
          <p:cNvPr id="218" name="Google Shape;218;p42"/>
          <p:cNvSpPr txBox="1"/>
          <p:nvPr/>
        </p:nvSpPr>
        <p:spPr>
          <a:xfrm>
            <a:off x="3453422" y="4751136"/>
            <a:ext cx="2505900" cy="307746"/>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3D85C6"/>
                </a:solidFill>
                <a:effectLst/>
                <a:uLnTx/>
                <a:uFillTx/>
                <a:latin typeface="Oswald"/>
                <a:ea typeface="Oswald"/>
                <a:cs typeface="Oswald"/>
                <a:sym typeface="Oswald"/>
              </a:rPr>
              <a:t>https://</a:t>
            </a:r>
            <a:r>
              <a:rPr kumimoji="0" lang="en-US" sz="800" b="0" i="0" u="none" strike="noStrike" kern="0" cap="none" spc="0" normalizeH="0" baseline="0" noProof="0" dirty="0" err="1">
                <a:ln>
                  <a:noFill/>
                </a:ln>
                <a:solidFill>
                  <a:srgbClr val="3D85C6"/>
                </a:solidFill>
                <a:effectLst/>
                <a:uLnTx/>
                <a:uFillTx/>
                <a:latin typeface="Oswald"/>
                <a:ea typeface="Oswald"/>
                <a:cs typeface="Oswald"/>
                <a:sym typeface="Oswald"/>
              </a:rPr>
              <a:t>www.youtube.com</a:t>
            </a:r>
            <a:r>
              <a:rPr kumimoji="0" lang="en-US" sz="800" b="0" i="0" u="none" strike="noStrike" kern="0" cap="none" spc="0" normalizeH="0" baseline="0" noProof="0" dirty="0">
                <a:ln>
                  <a:noFill/>
                </a:ln>
                <a:solidFill>
                  <a:srgbClr val="3D85C6"/>
                </a:solidFill>
                <a:effectLst/>
                <a:uLnTx/>
                <a:uFillTx/>
                <a:latin typeface="Oswald"/>
                <a:ea typeface="Oswald"/>
                <a:cs typeface="Oswald"/>
                <a:sym typeface="Oswald"/>
              </a:rPr>
              <a:t>/</a:t>
            </a:r>
            <a:r>
              <a:rPr kumimoji="0" lang="en-US" sz="800" b="0" i="0" u="none" strike="noStrike" kern="0" cap="none" spc="0" normalizeH="0" baseline="0" noProof="0" dirty="0" err="1">
                <a:ln>
                  <a:noFill/>
                </a:ln>
                <a:solidFill>
                  <a:srgbClr val="3D85C6"/>
                </a:solidFill>
                <a:effectLst/>
                <a:uLnTx/>
                <a:uFillTx/>
                <a:latin typeface="Oswald"/>
                <a:ea typeface="Oswald"/>
                <a:cs typeface="Oswald"/>
                <a:sym typeface="Oswald"/>
              </a:rPr>
              <a:t>watch?v</a:t>
            </a:r>
            <a:r>
              <a:rPr kumimoji="0" lang="en-US" sz="800" b="0" i="0" u="none" strike="noStrike" kern="0" cap="none" spc="0" normalizeH="0" baseline="0" noProof="0" dirty="0">
                <a:ln>
                  <a:noFill/>
                </a:ln>
                <a:solidFill>
                  <a:srgbClr val="3D85C6"/>
                </a:solidFill>
                <a:effectLst/>
                <a:uLnTx/>
                <a:uFillTx/>
                <a:latin typeface="Oswald"/>
                <a:ea typeface="Oswald"/>
                <a:cs typeface="Oswald"/>
                <a:sym typeface="Oswald"/>
              </a:rPr>
              <a:t>=WjrZvFab8u4&amp;t=84s</a:t>
            </a:r>
            <a:endParaRPr kumimoji="0" sz="800" b="0" i="0" u="none" strike="noStrike" kern="0" cap="none" spc="0" normalizeH="0" baseline="0" noProof="0" dirty="0">
              <a:ln>
                <a:noFill/>
              </a:ln>
              <a:solidFill>
                <a:srgbClr val="3D85C6"/>
              </a:solidFill>
              <a:effectLst/>
              <a:uLnTx/>
              <a:uFillTx/>
              <a:latin typeface="Oswald"/>
              <a:ea typeface="Oswald"/>
              <a:cs typeface="Oswald"/>
              <a:sym typeface="Oswald"/>
            </a:endParaRPr>
          </a:p>
        </p:txBody>
      </p:sp>
      <p:pic>
        <p:nvPicPr>
          <p:cNvPr id="4" name="Online Media 3">
            <a:hlinkClick r:id="" action="ppaction://media"/>
            <a:extLst>
              <a:ext uri="{FF2B5EF4-FFF2-40B4-BE49-F238E27FC236}">
                <a16:creationId xmlns:a16="http://schemas.microsoft.com/office/drawing/2014/main" id="{3F1DCAD3-75FD-F1EF-B09D-882D39754CBB}"/>
              </a:ext>
            </a:extLst>
          </p:cNvPr>
          <p:cNvPicPr>
            <a:picLocks noRot="1" noChangeAspect="1"/>
          </p:cNvPicPr>
          <p:nvPr>
            <a:videoFile r:link="rId1"/>
          </p:nvPr>
        </p:nvPicPr>
        <p:blipFill>
          <a:blip r:embed="rId4"/>
          <a:stretch>
            <a:fillRect/>
          </a:stretch>
        </p:blipFill>
        <p:spPr>
          <a:xfrm>
            <a:off x="1213582" y="742171"/>
            <a:ext cx="6985581" cy="3946854"/>
          </a:xfrm>
          <a:prstGeom prst="rect">
            <a:avLst/>
          </a:prstGeom>
        </p:spPr>
      </p:pic>
    </p:spTree>
    <p:extLst>
      <p:ext uri="{BB962C8B-B14F-4D97-AF65-F5344CB8AC3E}">
        <p14:creationId xmlns:p14="http://schemas.microsoft.com/office/powerpoint/2010/main" val="868970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38"/>
          <p:cNvSpPr txBox="1">
            <a:spLocks noGrp="1"/>
          </p:cNvSpPr>
          <p:nvPr>
            <p:ph type="body" idx="2"/>
          </p:nvPr>
        </p:nvSpPr>
        <p:spPr>
          <a:xfrm>
            <a:off x="938500" y="1095077"/>
            <a:ext cx="7626000" cy="3348900"/>
          </a:xfrm>
          <a:prstGeom prst="rect">
            <a:avLst/>
          </a:prstGeom>
        </p:spPr>
        <p:txBody>
          <a:bodyPr spcFirstLastPara="1" wrap="square" lIns="91425" tIns="91425" rIns="91425" bIns="91425" anchor="t" anchorCtr="0">
            <a:noAutofit/>
          </a:bodyPr>
          <a:lstStyle/>
          <a:p>
            <a:pPr marL="457200" lvl="0" indent="-330200" algn="l" rtl="0">
              <a:spcBef>
                <a:spcPts val="1000"/>
              </a:spcBef>
              <a:spcAft>
                <a:spcPts val="0"/>
              </a:spcAft>
              <a:buSzPts val="1600"/>
              <a:buFont typeface="Arial"/>
              <a:buChar char="●"/>
            </a:pPr>
            <a:r>
              <a:rPr lang="en-US" sz="1600" dirty="0">
                <a:latin typeface="Arial"/>
                <a:ea typeface="Arial"/>
                <a:cs typeface="Arial"/>
                <a:sym typeface="Arial"/>
              </a:rPr>
              <a:t>Has a positive, distinctive image and generates positive feelings and associations.</a:t>
            </a:r>
          </a:p>
          <a:p>
            <a:pPr marL="457200" lvl="0" indent="-330200" algn="l" rtl="0">
              <a:spcBef>
                <a:spcPts val="1000"/>
              </a:spcBef>
              <a:spcAft>
                <a:spcPts val="0"/>
              </a:spcAft>
              <a:buSzPts val="1600"/>
              <a:buFont typeface="Arial"/>
              <a:buChar char="●"/>
            </a:pPr>
            <a:r>
              <a:rPr lang="en-US" sz="1600" dirty="0">
                <a:latin typeface="Arial"/>
                <a:ea typeface="Arial"/>
                <a:cs typeface="Arial"/>
                <a:sym typeface="Arial"/>
              </a:rPr>
              <a:t>Is easy to remember and the name is easy to pronounce.</a:t>
            </a:r>
          </a:p>
          <a:p>
            <a:pPr marL="457200" lvl="0" indent="-330200" algn="l" rtl="0">
              <a:spcBef>
                <a:spcPts val="1000"/>
              </a:spcBef>
              <a:spcAft>
                <a:spcPts val="0"/>
              </a:spcAft>
              <a:buSzPts val="1600"/>
              <a:buFont typeface="Arial"/>
              <a:buChar char="●"/>
            </a:pPr>
            <a:r>
              <a:rPr lang="en-US" sz="1600" dirty="0">
                <a:latin typeface="Arial"/>
                <a:ea typeface="Arial"/>
                <a:cs typeface="Arial"/>
                <a:sym typeface="Arial"/>
              </a:rPr>
              <a:t>Has a logo that is easily recognizable.</a:t>
            </a:r>
          </a:p>
          <a:p>
            <a:pPr marL="457200" lvl="0" indent="-330200" algn="l" rtl="0">
              <a:spcBef>
                <a:spcPts val="1000"/>
              </a:spcBef>
              <a:spcAft>
                <a:spcPts val="0"/>
              </a:spcAft>
              <a:buSzPts val="1600"/>
              <a:buFont typeface="Arial"/>
              <a:buChar char="●"/>
            </a:pPr>
            <a:r>
              <a:rPr lang="en-US" sz="1600" dirty="0">
                <a:latin typeface="Arial"/>
                <a:ea typeface="Arial"/>
                <a:cs typeface="Arial"/>
                <a:sym typeface="Arial"/>
              </a:rPr>
              <a:t>Implies the benefits the product delivers.</a:t>
            </a:r>
          </a:p>
          <a:p>
            <a:pPr marL="457200" lvl="0" indent="-330200" algn="l" rtl="0">
              <a:spcBef>
                <a:spcPts val="1000"/>
              </a:spcBef>
              <a:spcAft>
                <a:spcPts val="0"/>
              </a:spcAft>
              <a:buSzPts val="1600"/>
              <a:buFont typeface="Arial"/>
              <a:buChar char="●"/>
            </a:pPr>
            <a:r>
              <a:rPr lang="en-US" sz="1600" dirty="0">
                <a:latin typeface="Arial"/>
                <a:ea typeface="Arial"/>
                <a:cs typeface="Arial"/>
                <a:sym typeface="Arial"/>
              </a:rPr>
              <a:t>Is consistent with the image of other product lines within the company.</a:t>
            </a:r>
          </a:p>
          <a:p>
            <a:pPr marL="457200" lvl="0" indent="-330200" algn="l" rtl="0">
              <a:spcBef>
                <a:spcPts val="1000"/>
              </a:spcBef>
              <a:spcAft>
                <a:spcPts val="0"/>
              </a:spcAft>
              <a:buSzPts val="1600"/>
              <a:buFont typeface="Arial"/>
              <a:buChar char="●"/>
            </a:pPr>
            <a:r>
              <a:rPr lang="en-US" sz="1600" dirty="0">
                <a:latin typeface="Arial"/>
                <a:ea typeface="Arial"/>
                <a:cs typeface="Arial"/>
                <a:sym typeface="Arial"/>
              </a:rPr>
              <a:t>Is legally and ethically permissible.</a:t>
            </a:r>
          </a:p>
        </p:txBody>
      </p:sp>
      <p:sp>
        <p:nvSpPr>
          <p:cNvPr id="177" name="Google Shape;177;p38"/>
          <p:cNvSpPr txBox="1">
            <a:spLocks noGrp="1"/>
          </p:cNvSpPr>
          <p:nvPr>
            <p:ph type="title"/>
          </p:nvPr>
        </p:nvSpPr>
        <p:spPr>
          <a:xfrm>
            <a:off x="938500" y="445025"/>
            <a:ext cx="7267000" cy="62794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A SUCCESSFUL BRAND:</a:t>
            </a:r>
            <a:endParaRPr b="1" dirty="0">
              <a:latin typeface="Arial"/>
              <a:ea typeface="Arial"/>
              <a:cs typeface="Arial"/>
              <a:sym typeface="Arial"/>
            </a:endParaRPr>
          </a:p>
        </p:txBody>
      </p:sp>
      <p:cxnSp>
        <p:nvCxnSpPr>
          <p:cNvPr id="178" name="Google Shape;178;p38"/>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9" name="Google Shape;179;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80" name="Google Shape;180;p3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42"/>
          <p:cNvSpPr txBox="1">
            <a:spLocks noGrp="1"/>
          </p:cNvSpPr>
          <p:nvPr>
            <p:ph type="title" idx="4"/>
          </p:nvPr>
        </p:nvSpPr>
        <p:spPr>
          <a:xfrm>
            <a:off x="938497" y="175706"/>
            <a:ext cx="7535753" cy="619111"/>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Arial"/>
                <a:ea typeface="Arial"/>
                <a:cs typeface="Arial"/>
                <a:sym typeface="Arial"/>
              </a:rPr>
              <a:t>DISCUSSION:</a:t>
            </a:r>
            <a:br>
              <a:rPr lang="en" b="1" dirty="0">
                <a:latin typeface="Arial"/>
                <a:ea typeface="Arial"/>
                <a:cs typeface="Arial"/>
                <a:sym typeface="Arial"/>
              </a:rPr>
            </a:br>
            <a:r>
              <a:rPr lang="en" b="1" dirty="0">
                <a:latin typeface="Arial"/>
                <a:ea typeface="Arial"/>
                <a:cs typeface="Arial"/>
                <a:sym typeface="Arial"/>
              </a:rPr>
              <a:t>BUICK’S REBRAND</a:t>
            </a:r>
            <a:endParaRPr b="1" dirty="0">
              <a:latin typeface="Arial"/>
              <a:ea typeface="Arial"/>
              <a:cs typeface="Arial"/>
              <a:sym typeface="Arial"/>
            </a:endParaRPr>
          </a:p>
        </p:txBody>
      </p:sp>
      <p:sp>
        <p:nvSpPr>
          <p:cNvPr id="215" name="Google Shape;215;p42"/>
          <p:cNvSpPr txBox="1">
            <a:spLocks noGrp="1"/>
          </p:cNvSpPr>
          <p:nvPr>
            <p:ph type="title"/>
          </p:nvPr>
        </p:nvSpPr>
        <p:spPr>
          <a:xfrm>
            <a:off x="552792" y="3683998"/>
            <a:ext cx="7804500" cy="492613"/>
          </a:xfrm>
          <a:prstGeom prst="rect">
            <a:avLst/>
          </a:prstGeom>
        </p:spPr>
        <p:txBody>
          <a:bodyPr spcFirstLastPara="1" wrap="square" lIns="91425" tIns="91425" rIns="91425" bIns="91425" anchor="b" anchorCtr="0">
            <a:noAutofit/>
          </a:bodyPr>
          <a:lstStyle/>
          <a:p>
            <a:pPr algn="l"/>
            <a:r>
              <a:rPr lang="en-US" sz="1600" dirty="0">
                <a:latin typeface="Arial"/>
                <a:ea typeface="Arial"/>
                <a:cs typeface="Arial"/>
                <a:sym typeface="Arial"/>
              </a:rPr>
              <a:t>Why do you think Buick is rebranding?</a:t>
            </a:r>
            <a:br>
              <a:rPr lang="en-US" sz="1600" dirty="0">
                <a:latin typeface="Arial"/>
                <a:ea typeface="Arial"/>
                <a:cs typeface="Arial"/>
                <a:sym typeface="Arial"/>
              </a:rPr>
            </a:br>
            <a:br>
              <a:rPr lang="en-US" sz="1600" dirty="0">
                <a:latin typeface="Arial"/>
                <a:ea typeface="Arial"/>
                <a:cs typeface="Arial"/>
                <a:sym typeface="Arial"/>
              </a:rPr>
            </a:br>
            <a:r>
              <a:rPr lang="en-US" sz="1600" dirty="0">
                <a:latin typeface="Arial"/>
                <a:ea typeface="Arial"/>
                <a:cs typeface="Arial"/>
                <a:sym typeface="Arial"/>
              </a:rPr>
              <a:t>What do you think they hope to accomplish with the rebrand?</a:t>
            </a:r>
            <a:br>
              <a:rPr lang="en-US" sz="1600" dirty="0">
                <a:latin typeface="Arial"/>
                <a:ea typeface="Arial"/>
                <a:cs typeface="Arial"/>
                <a:sym typeface="Arial"/>
              </a:rPr>
            </a:br>
            <a:br>
              <a:rPr lang="en-US" sz="1600" dirty="0">
                <a:latin typeface="Arial"/>
                <a:ea typeface="Arial"/>
                <a:cs typeface="Arial"/>
                <a:sym typeface="Arial"/>
              </a:rPr>
            </a:br>
            <a:r>
              <a:rPr lang="en-US" sz="1600" dirty="0">
                <a:latin typeface="Arial"/>
                <a:ea typeface="Arial"/>
                <a:cs typeface="Arial"/>
                <a:sym typeface="Arial"/>
              </a:rPr>
              <a:t>Why do you think they introduced a new logo?</a:t>
            </a:r>
            <a:br>
              <a:rPr lang="en-US" sz="1600" dirty="0">
                <a:latin typeface="Arial"/>
                <a:ea typeface="Arial"/>
                <a:cs typeface="Arial"/>
                <a:sym typeface="Arial"/>
              </a:rPr>
            </a:br>
            <a:br>
              <a:rPr lang="en-US" sz="1600" dirty="0">
                <a:latin typeface="Arial"/>
                <a:ea typeface="Arial"/>
                <a:cs typeface="Arial"/>
                <a:sym typeface="Arial"/>
              </a:rPr>
            </a:br>
            <a:r>
              <a:rPr lang="en-US" sz="1600" dirty="0">
                <a:latin typeface="Arial"/>
                <a:ea typeface="Arial"/>
                <a:cs typeface="Arial"/>
                <a:sym typeface="Arial"/>
              </a:rPr>
              <a:t>How is the new logo being featured in the concept vehicle from the video?</a:t>
            </a:r>
            <a:br>
              <a:rPr lang="en-US" sz="1600" dirty="0">
                <a:latin typeface="Arial"/>
                <a:ea typeface="Arial"/>
                <a:cs typeface="Arial"/>
                <a:sym typeface="Arial"/>
              </a:rPr>
            </a:br>
            <a:br>
              <a:rPr lang="en-US" sz="1600" dirty="0">
                <a:latin typeface="Arial"/>
                <a:ea typeface="Arial"/>
                <a:cs typeface="Arial"/>
                <a:sym typeface="Arial"/>
              </a:rPr>
            </a:br>
            <a:r>
              <a:rPr lang="en-US" sz="1600" dirty="0">
                <a:latin typeface="Arial"/>
                <a:ea typeface="Arial"/>
                <a:cs typeface="Arial"/>
                <a:sym typeface="Arial"/>
              </a:rPr>
              <a:t>Based on what you learned in this lesson, what brand building elements do you recognize in Buick’s rebranding campaign?</a:t>
            </a:r>
            <a:endParaRPr sz="1600" dirty="0">
              <a:latin typeface="Arial"/>
              <a:ea typeface="Arial"/>
              <a:cs typeface="Arial"/>
              <a:sym typeface="Arial"/>
            </a:endParaRPr>
          </a:p>
        </p:txBody>
      </p:sp>
      <p:cxnSp>
        <p:nvCxnSpPr>
          <p:cNvPr id="216" name="Google Shape;216;p42"/>
          <p:cNvCxnSpPr/>
          <p:nvPr/>
        </p:nvCxnSpPr>
        <p:spPr>
          <a:xfrm>
            <a:off x="3550800" y="1213195"/>
            <a:ext cx="2042400" cy="108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7" name="Google Shape;217;p4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8" name="Google Shape;218;p4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Tree>
    <p:extLst>
      <p:ext uri="{BB962C8B-B14F-4D97-AF65-F5344CB8AC3E}">
        <p14:creationId xmlns:p14="http://schemas.microsoft.com/office/powerpoint/2010/main" val="34493630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44"/>
          <p:cNvSpPr txBox="1">
            <a:spLocks noGrp="1"/>
          </p:cNvSpPr>
          <p:nvPr>
            <p:ph type="subTitle" idx="1"/>
          </p:nvPr>
        </p:nvSpPr>
        <p:spPr>
          <a:xfrm>
            <a:off x="862172" y="1010577"/>
            <a:ext cx="3636143" cy="3545100"/>
          </a:xfrm>
          <a:prstGeom prst="rect">
            <a:avLst/>
          </a:prstGeom>
        </p:spPr>
        <p:txBody>
          <a:bodyPr spcFirstLastPara="1" wrap="square" lIns="91425" tIns="91425" rIns="91425" bIns="91425" anchor="t" anchorCtr="0">
            <a:noAutofit/>
          </a:bodyPr>
          <a:lstStyle/>
          <a:p>
            <a:pPr marL="107950" lvl="0" indent="0" algn="l" rtl="0">
              <a:spcBef>
                <a:spcPts val="0"/>
              </a:spcBef>
              <a:spcAft>
                <a:spcPts val="0"/>
              </a:spcAft>
              <a:buClr>
                <a:schemeClr val="lt1"/>
              </a:buClr>
              <a:buSzPts val="1900"/>
            </a:pPr>
            <a:r>
              <a:rPr lang="en-US" sz="1400" dirty="0">
                <a:solidFill>
                  <a:schemeClr val="lt1"/>
                </a:solidFill>
                <a:latin typeface="Arial"/>
                <a:ea typeface="Arial"/>
                <a:cs typeface="Arial"/>
                <a:sym typeface="Arial"/>
              </a:rPr>
              <a:t>Rebranding, however, can come with some risk and can be expensive and very time consuming. In many cases, a rebrand will take years and could cost millions of dollars.</a:t>
            </a:r>
          </a:p>
          <a:p>
            <a:pPr marL="107950" lvl="0" indent="0" algn="l" rtl="0">
              <a:spcBef>
                <a:spcPts val="0"/>
              </a:spcBef>
              <a:spcAft>
                <a:spcPts val="0"/>
              </a:spcAft>
              <a:buClr>
                <a:schemeClr val="lt1"/>
              </a:buClr>
              <a:buSzPts val="1900"/>
            </a:pPr>
            <a:br>
              <a:rPr lang="en-US" sz="1400" dirty="0">
                <a:solidFill>
                  <a:schemeClr val="lt1"/>
                </a:solidFill>
                <a:latin typeface="Arial"/>
                <a:ea typeface="Arial"/>
                <a:cs typeface="Arial"/>
                <a:sym typeface="Arial"/>
              </a:rPr>
            </a:br>
            <a:endParaRPr lang="en-US" sz="1400" dirty="0">
              <a:solidFill>
                <a:schemeClr val="lt1"/>
              </a:solidFill>
              <a:latin typeface="Arial"/>
              <a:ea typeface="Arial"/>
              <a:cs typeface="Arial"/>
              <a:sym typeface="Arial"/>
            </a:endParaRPr>
          </a:p>
          <a:p>
            <a:pPr marL="457200" lvl="0" indent="-349250" algn="l" rtl="0">
              <a:spcBef>
                <a:spcPts val="0"/>
              </a:spcBef>
              <a:spcAft>
                <a:spcPts val="0"/>
              </a:spcAft>
              <a:buClr>
                <a:schemeClr val="lt1"/>
              </a:buClr>
              <a:buSzPts val="1900"/>
              <a:buFont typeface="Arial"/>
              <a:buChar char="●"/>
            </a:pPr>
            <a:r>
              <a:rPr lang="en-US" sz="1400" dirty="0">
                <a:solidFill>
                  <a:schemeClr val="lt1"/>
                </a:solidFill>
                <a:latin typeface="Arial"/>
                <a:ea typeface="Arial"/>
                <a:cs typeface="Arial"/>
                <a:sym typeface="Arial"/>
              </a:rPr>
              <a:t>The iconic fruit juice brand, Tropicana, invested $35 million in the rebranding project, introducing new packaging that did not resonate with consumers.</a:t>
            </a:r>
          </a:p>
          <a:p>
            <a:pPr marL="457200" lvl="0" indent="-349250" algn="l" rtl="0">
              <a:spcBef>
                <a:spcPts val="0"/>
              </a:spcBef>
              <a:spcAft>
                <a:spcPts val="0"/>
              </a:spcAft>
              <a:buClr>
                <a:schemeClr val="lt1"/>
              </a:buClr>
              <a:buSzPts val="1900"/>
              <a:buFont typeface="Arial"/>
              <a:buChar char="●"/>
            </a:pPr>
            <a:endParaRPr lang="en-US" sz="1400" dirty="0">
              <a:solidFill>
                <a:schemeClr val="lt1"/>
              </a:solidFill>
              <a:latin typeface="Arial"/>
              <a:ea typeface="Arial"/>
              <a:cs typeface="Arial"/>
              <a:sym typeface="Arial"/>
            </a:endParaRPr>
          </a:p>
          <a:p>
            <a:pPr marL="457200" lvl="0" indent="-349250" algn="l" rtl="0">
              <a:spcBef>
                <a:spcPts val="0"/>
              </a:spcBef>
              <a:spcAft>
                <a:spcPts val="0"/>
              </a:spcAft>
              <a:buClr>
                <a:schemeClr val="lt1"/>
              </a:buClr>
              <a:buSzPts val="1900"/>
              <a:buFont typeface="Arial"/>
              <a:buChar char="●"/>
            </a:pPr>
            <a:r>
              <a:rPr lang="en-US" sz="1400" dirty="0">
                <a:solidFill>
                  <a:schemeClr val="lt1"/>
                </a:solidFill>
                <a:latin typeface="Arial"/>
                <a:ea typeface="Arial"/>
                <a:cs typeface="Arial"/>
                <a:sym typeface="Arial"/>
              </a:rPr>
              <a:t>After sales plunged 20%, costing the company a reported $30 million in sales, Tropicana reverted back to the old packaging. </a:t>
            </a:r>
          </a:p>
        </p:txBody>
      </p:sp>
      <p:sp>
        <p:nvSpPr>
          <p:cNvPr id="232" name="Google Shape;232;p44"/>
          <p:cNvSpPr txBox="1">
            <a:spLocks noGrp="1"/>
          </p:cNvSpPr>
          <p:nvPr>
            <p:ph type="title"/>
          </p:nvPr>
        </p:nvSpPr>
        <p:spPr>
          <a:xfrm>
            <a:off x="938500" y="445025"/>
            <a:ext cx="5889300" cy="56554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REBRANDING RISKS</a:t>
            </a:r>
            <a:endParaRPr b="1" dirty="0">
              <a:latin typeface="Arial"/>
              <a:ea typeface="Arial"/>
              <a:cs typeface="Arial"/>
              <a:sym typeface="Arial"/>
            </a:endParaRPr>
          </a:p>
        </p:txBody>
      </p:sp>
      <p:cxnSp>
        <p:nvCxnSpPr>
          <p:cNvPr id="233" name="Google Shape;233;p44"/>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 name="Google Shape;234;p4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5" name="Google Shape;235;p4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pic>
        <p:nvPicPr>
          <p:cNvPr id="3074" name="Picture 2">
            <a:extLst>
              <a:ext uri="{FF2B5EF4-FFF2-40B4-BE49-F238E27FC236}">
                <a16:creationId xmlns:a16="http://schemas.microsoft.com/office/drawing/2014/main" id="{123B30C5-EB7B-342A-79DA-1C5668F4FD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1058" y="1384001"/>
            <a:ext cx="3953483" cy="24775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37458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58"/>
          <p:cNvSpPr txBox="1">
            <a:spLocks noGrp="1"/>
          </p:cNvSpPr>
          <p:nvPr>
            <p:ph type="body" idx="2"/>
          </p:nvPr>
        </p:nvSpPr>
        <p:spPr>
          <a:xfrm>
            <a:off x="842125" y="1000825"/>
            <a:ext cx="7683000" cy="355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1000"/>
              </a:spcBef>
              <a:spcAft>
                <a:spcPts val="0"/>
              </a:spcAft>
              <a:buNone/>
            </a:pPr>
            <a:r>
              <a:rPr lang="en-US" sz="1700" b="1" dirty="0">
                <a:latin typeface="Arial"/>
                <a:ea typeface="Arial"/>
                <a:cs typeface="Arial"/>
                <a:sym typeface="Arial"/>
              </a:rPr>
              <a:t>Brand awareness:  </a:t>
            </a:r>
            <a:r>
              <a:rPr lang="en-US" sz="1700" dirty="0">
                <a:latin typeface="Arial"/>
                <a:ea typeface="Arial"/>
                <a:cs typeface="Arial"/>
                <a:sym typeface="Arial"/>
              </a:rPr>
              <a:t>The process of maximizing the levels of recognition of a brand. Awareness describes the extent to which consumers are familiar with the name, image or other distinctive qualities of a brand. </a:t>
            </a:r>
          </a:p>
          <a:p>
            <a:pPr marL="0" lvl="0" indent="0" algn="l" rtl="0">
              <a:lnSpc>
                <a:spcPct val="100000"/>
              </a:lnSpc>
              <a:spcBef>
                <a:spcPts val="1000"/>
              </a:spcBef>
              <a:spcAft>
                <a:spcPts val="0"/>
              </a:spcAft>
              <a:buNone/>
            </a:pPr>
            <a:r>
              <a:rPr lang="en-US" sz="1700" b="1" dirty="0">
                <a:latin typeface="Arial"/>
                <a:ea typeface="Arial"/>
                <a:cs typeface="Arial"/>
                <a:sym typeface="Arial"/>
              </a:rPr>
              <a:t>Brand equity:  </a:t>
            </a:r>
            <a:r>
              <a:rPr lang="en-US" sz="1700" dirty="0">
                <a:latin typeface="Arial"/>
                <a:ea typeface="Arial"/>
                <a:cs typeface="Arial"/>
                <a:sym typeface="Arial"/>
              </a:rPr>
              <a:t>The value placed on a brand by consumers.</a:t>
            </a:r>
          </a:p>
          <a:p>
            <a:pPr marL="0" lvl="0" indent="0" algn="l" rtl="0">
              <a:lnSpc>
                <a:spcPct val="100000"/>
              </a:lnSpc>
              <a:spcBef>
                <a:spcPts val="1000"/>
              </a:spcBef>
              <a:spcAft>
                <a:spcPts val="0"/>
              </a:spcAft>
              <a:buNone/>
            </a:pPr>
            <a:r>
              <a:rPr lang="en-US" sz="1700" b="1" dirty="0">
                <a:latin typeface="Arial"/>
                <a:ea typeface="Arial"/>
                <a:cs typeface="Arial"/>
                <a:sym typeface="Arial"/>
              </a:rPr>
              <a:t>Brand extension:  </a:t>
            </a:r>
            <a:r>
              <a:rPr lang="en-US" sz="1700" dirty="0">
                <a:latin typeface="Arial"/>
                <a:ea typeface="Arial"/>
                <a:cs typeface="Arial"/>
                <a:sym typeface="Arial"/>
              </a:rPr>
              <a:t>The use of a successful brand name to launch a new or modified product or service in a new market.</a:t>
            </a:r>
          </a:p>
          <a:p>
            <a:pPr marL="0" lvl="0" indent="0" algn="l" rtl="0">
              <a:lnSpc>
                <a:spcPct val="100000"/>
              </a:lnSpc>
              <a:spcBef>
                <a:spcPts val="1000"/>
              </a:spcBef>
              <a:spcAft>
                <a:spcPts val="0"/>
              </a:spcAft>
              <a:buNone/>
            </a:pPr>
            <a:r>
              <a:rPr lang="en-US" sz="1700" b="1" dirty="0">
                <a:latin typeface="Arial"/>
                <a:ea typeface="Arial"/>
                <a:cs typeface="Arial"/>
                <a:sym typeface="Arial"/>
              </a:rPr>
              <a:t>Brand image:  </a:t>
            </a:r>
            <a:r>
              <a:rPr lang="en-US" sz="1700" dirty="0">
                <a:latin typeface="Arial"/>
                <a:ea typeface="Arial"/>
                <a:cs typeface="Arial"/>
                <a:sym typeface="Arial"/>
              </a:rPr>
              <a:t>Describes consumer perceptions linked to a particular brand.</a:t>
            </a:r>
          </a:p>
        </p:txBody>
      </p:sp>
      <p:sp>
        <p:nvSpPr>
          <p:cNvPr id="356" name="Google Shape;356;p58"/>
          <p:cNvSpPr txBox="1">
            <a:spLocks noGrp="1"/>
          </p:cNvSpPr>
          <p:nvPr>
            <p:ph type="title"/>
          </p:nvPr>
        </p:nvSpPr>
        <p:spPr>
          <a:xfrm>
            <a:off x="842125" y="445025"/>
            <a:ext cx="4806600" cy="555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KEY TERMS</a:t>
            </a:r>
            <a:endParaRPr b="1">
              <a:latin typeface="Arial"/>
              <a:ea typeface="Arial"/>
              <a:cs typeface="Arial"/>
              <a:sym typeface="Arial"/>
            </a:endParaRPr>
          </a:p>
        </p:txBody>
      </p:sp>
      <p:cxnSp>
        <p:nvCxnSpPr>
          <p:cNvPr id="357" name="Google Shape;357;p58"/>
          <p:cNvCxnSpPr/>
          <p:nvPr/>
        </p:nvCxnSpPr>
        <p:spPr>
          <a:xfrm>
            <a:off x="938500" y="445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358" name="Google Shape;358;p5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59" name="Google Shape;359;p5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Pts val="800"/>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Tree>
    <p:extLst>
      <p:ext uri="{BB962C8B-B14F-4D97-AF65-F5344CB8AC3E}">
        <p14:creationId xmlns:p14="http://schemas.microsoft.com/office/powerpoint/2010/main" val="17933462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58"/>
          <p:cNvSpPr txBox="1">
            <a:spLocks noGrp="1"/>
          </p:cNvSpPr>
          <p:nvPr>
            <p:ph type="body" idx="2"/>
          </p:nvPr>
        </p:nvSpPr>
        <p:spPr>
          <a:xfrm>
            <a:off x="842125" y="1000825"/>
            <a:ext cx="7683000" cy="355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1000"/>
              </a:spcBef>
              <a:spcAft>
                <a:spcPts val="0"/>
              </a:spcAft>
              <a:buNone/>
            </a:pPr>
            <a:r>
              <a:rPr lang="en-US" sz="1700" b="1" dirty="0">
                <a:latin typeface="Arial"/>
                <a:ea typeface="Arial"/>
                <a:cs typeface="Arial"/>
                <a:sym typeface="Arial"/>
              </a:rPr>
              <a:t>Co-branding:  </a:t>
            </a:r>
            <a:r>
              <a:rPr lang="en-US" sz="1700" dirty="0">
                <a:latin typeface="Arial"/>
                <a:ea typeface="Arial"/>
                <a:cs typeface="Arial"/>
                <a:sym typeface="Arial"/>
              </a:rPr>
              <a:t>The practice of using multiple brand names to jointly promote or market a single product or service.</a:t>
            </a:r>
          </a:p>
          <a:p>
            <a:pPr marL="0" lvl="0" indent="0" algn="l" rtl="0">
              <a:lnSpc>
                <a:spcPct val="100000"/>
              </a:lnSpc>
              <a:spcBef>
                <a:spcPts val="1000"/>
              </a:spcBef>
              <a:spcAft>
                <a:spcPts val="0"/>
              </a:spcAft>
              <a:buNone/>
            </a:pPr>
            <a:r>
              <a:rPr lang="en-US" sz="1700" b="1" dirty="0">
                <a:latin typeface="Arial"/>
                <a:ea typeface="Arial"/>
                <a:cs typeface="Arial"/>
                <a:sym typeface="Arial"/>
              </a:rPr>
              <a:t>Rebranding:  </a:t>
            </a:r>
            <a:r>
              <a:rPr lang="en-US" sz="1700" dirty="0">
                <a:latin typeface="Arial"/>
                <a:ea typeface="Arial"/>
                <a:cs typeface="Arial"/>
                <a:sym typeface="Arial"/>
              </a:rPr>
              <a:t>The updating or creation of a new name, term, symbol, design, or a combination thereof for an established brand with the intention of developing a differentiated (new) position in the mind of stakeholders and competitors.</a:t>
            </a:r>
          </a:p>
        </p:txBody>
      </p:sp>
      <p:sp>
        <p:nvSpPr>
          <p:cNvPr id="356" name="Google Shape;356;p58"/>
          <p:cNvSpPr txBox="1">
            <a:spLocks noGrp="1"/>
          </p:cNvSpPr>
          <p:nvPr>
            <p:ph type="title"/>
          </p:nvPr>
        </p:nvSpPr>
        <p:spPr>
          <a:xfrm>
            <a:off x="842125" y="445025"/>
            <a:ext cx="4806600" cy="555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 b="1">
                <a:latin typeface="Arial"/>
                <a:ea typeface="Arial"/>
                <a:cs typeface="Arial"/>
                <a:sym typeface="Arial"/>
              </a:rPr>
              <a:t>KEY TERMS</a:t>
            </a:r>
            <a:endParaRPr b="1">
              <a:latin typeface="Arial"/>
              <a:ea typeface="Arial"/>
              <a:cs typeface="Arial"/>
              <a:sym typeface="Arial"/>
            </a:endParaRPr>
          </a:p>
        </p:txBody>
      </p:sp>
      <p:cxnSp>
        <p:nvCxnSpPr>
          <p:cNvPr id="357" name="Google Shape;357;p58"/>
          <p:cNvCxnSpPr/>
          <p:nvPr/>
        </p:nvCxnSpPr>
        <p:spPr>
          <a:xfrm>
            <a:off x="938500" y="445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358" name="Google Shape;358;p5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59" name="Google Shape;359;p5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Pts val="800"/>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pic>
        <p:nvPicPr>
          <p:cNvPr id="264" name="Google Shape;264;p4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65" name="Google Shape;265;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a:t>
            </a:r>
            <a:r>
              <a:rPr lang="en" sz="800">
                <a:solidFill>
                  <a:schemeClr val="accent5"/>
                </a:solidFill>
                <a:latin typeface="Oswald"/>
                <a:ea typeface="Oswald"/>
                <a:cs typeface="Oswald"/>
                <a:sym typeface="Oswald"/>
              </a:rPr>
              <a:t>2. </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266" name="Google Shape;266;p45"/>
          <p:cNvPicPr preferRelativeResize="0"/>
          <p:nvPr/>
        </p:nvPicPr>
        <p:blipFill>
          <a:blip r:embed="rId4">
            <a:alphaModFix/>
          </a:blip>
          <a:stretch>
            <a:fillRect/>
          </a:stretch>
        </p:blipFill>
        <p:spPr>
          <a:xfrm>
            <a:off x="2152650" y="152400"/>
            <a:ext cx="4838700" cy="48387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38"/>
          <p:cNvSpPr txBox="1">
            <a:spLocks noGrp="1"/>
          </p:cNvSpPr>
          <p:nvPr>
            <p:ph type="body" idx="2"/>
          </p:nvPr>
        </p:nvSpPr>
        <p:spPr>
          <a:xfrm>
            <a:off x="938500" y="1095077"/>
            <a:ext cx="7626000" cy="3348900"/>
          </a:xfrm>
          <a:prstGeom prst="rect">
            <a:avLst/>
          </a:prstGeom>
        </p:spPr>
        <p:txBody>
          <a:bodyPr spcFirstLastPara="1" wrap="square" lIns="91425" tIns="91425" rIns="91425" bIns="91425" anchor="t" anchorCtr="0">
            <a:noAutofit/>
          </a:bodyPr>
          <a:lstStyle/>
          <a:p>
            <a:pPr marL="457200" lvl="0" indent="-330200" algn="l" rtl="0">
              <a:spcBef>
                <a:spcPts val="1000"/>
              </a:spcBef>
              <a:spcAft>
                <a:spcPts val="0"/>
              </a:spcAft>
              <a:buSzPts val="1600"/>
              <a:buFont typeface="Arial"/>
              <a:buChar char="●"/>
            </a:pPr>
            <a:r>
              <a:rPr lang="en-US" sz="1600" dirty="0">
                <a:latin typeface="Arial"/>
                <a:ea typeface="Arial"/>
                <a:cs typeface="Arial"/>
                <a:sym typeface="Arial"/>
              </a:rPr>
              <a:t>Strong brands have the power to create business value and impact more than just corporate revenues and profit margins.</a:t>
            </a:r>
          </a:p>
          <a:p>
            <a:pPr marL="457200" lvl="0" indent="-330200" algn="l" rtl="0">
              <a:spcBef>
                <a:spcPts val="1000"/>
              </a:spcBef>
              <a:spcAft>
                <a:spcPts val="0"/>
              </a:spcAft>
              <a:buSzPts val="1600"/>
              <a:buFont typeface="Arial"/>
              <a:buChar char="●"/>
            </a:pPr>
            <a:r>
              <a:rPr lang="en-US" sz="1600" dirty="0">
                <a:latin typeface="Arial"/>
                <a:ea typeface="Arial"/>
                <a:cs typeface="Arial"/>
                <a:sym typeface="Arial"/>
              </a:rPr>
              <a:t>Strong brands can also help establish a competitive advantage, command price premiums, and decrease the cost of entry into new markets and/or categories.</a:t>
            </a:r>
          </a:p>
          <a:p>
            <a:pPr marL="457200" lvl="0" indent="-330200" algn="l" rtl="0">
              <a:spcBef>
                <a:spcPts val="1000"/>
              </a:spcBef>
              <a:spcAft>
                <a:spcPts val="0"/>
              </a:spcAft>
              <a:buSzPts val="1600"/>
              <a:buFont typeface="Arial"/>
              <a:buChar char="●"/>
            </a:pPr>
            <a:r>
              <a:rPr lang="en-US" sz="1600" dirty="0">
                <a:latin typeface="Arial"/>
                <a:ea typeface="Arial"/>
                <a:cs typeface="Arial"/>
                <a:sym typeface="Arial"/>
              </a:rPr>
              <a:t>Strong brands reduce business risk and attract and retain talented staff.</a:t>
            </a:r>
          </a:p>
          <a:p>
            <a:pPr marL="457200" lvl="0" indent="-330200" algn="l" rtl="0">
              <a:spcBef>
                <a:spcPts val="1000"/>
              </a:spcBef>
              <a:spcAft>
                <a:spcPts val="0"/>
              </a:spcAft>
              <a:buSzPts val="1600"/>
              <a:buFont typeface="Arial"/>
              <a:buChar char="●"/>
            </a:pPr>
            <a:r>
              <a:rPr lang="en-US" sz="1600" dirty="0">
                <a:latin typeface="Arial"/>
                <a:ea typeface="Arial"/>
                <a:cs typeface="Arial"/>
                <a:sym typeface="Arial"/>
              </a:rPr>
              <a:t>A brand’s strength can help carry the brand in a tough economy. </a:t>
            </a:r>
          </a:p>
        </p:txBody>
      </p:sp>
      <p:sp>
        <p:nvSpPr>
          <p:cNvPr id="177" name="Google Shape;177;p38"/>
          <p:cNvSpPr txBox="1">
            <a:spLocks noGrp="1"/>
          </p:cNvSpPr>
          <p:nvPr>
            <p:ph type="title"/>
          </p:nvPr>
        </p:nvSpPr>
        <p:spPr>
          <a:xfrm>
            <a:off x="938500" y="445025"/>
            <a:ext cx="7267000" cy="62794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BENEFITS OF A STRONG BRAND:</a:t>
            </a:r>
            <a:endParaRPr b="1" dirty="0">
              <a:latin typeface="Arial"/>
              <a:ea typeface="Arial"/>
              <a:cs typeface="Arial"/>
              <a:sym typeface="Arial"/>
            </a:endParaRPr>
          </a:p>
        </p:txBody>
      </p:sp>
      <p:cxnSp>
        <p:nvCxnSpPr>
          <p:cNvPr id="178" name="Google Shape;178;p38"/>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9" name="Google Shape;179;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80" name="Google Shape;180;p3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Tree>
    <p:extLst>
      <p:ext uri="{BB962C8B-B14F-4D97-AF65-F5344CB8AC3E}">
        <p14:creationId xmlns:p14="http://schemas.microsoft.com/office/powerpoint/2010/main" val="3019628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9"/>
          <p:cNvSpPr txBox="1">
            <a:spLocks noGrp="1"/>
          </p:cNvSpPr>
          <p:nvPr>
            <p:ph type="title"/>
          </p:nvPr>
        </p:nvSpPr>
        <p:spPr>
          <a:xfrm>
            <a:off x="938500" y="445025"/>
            <a:ext cx="7973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STRONG BRANDS</a:t>
            </a:r>
            <a:endParaRPr b="1" dirty="0">
              <a:latin typeface="Arial"/>
              <a:ea typeface="Arial"/>
              <a:cs typeface="Arial"/>
              <a:sym typeface="Arial"/>
            </a:endParaRPr>
          </a:p>
        </p:txBody>
      </p:sp>
      <p:sp>
        <p:nvSpPr>
          <p:cNvPr id="186" name="Google Shape;186;p39"/>
          <p:cNvSpPr txBox="1">
            <a:spLocks noGrp="1"/>
          </p:cNvSpPr>
          <p:nvPr>
            <p:ph type="body" idx="1"/>
          </p:nvPr>
        </p:nvSpPr>
        <p:spPr>
          <a:xfrm>
            <a:off x="985950" y="112337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sz="1450" dirty="0">
                <a:latin typeface="Arial"/>
                <a:ea typeface="Arial"/>
                <a:cs typeface="Arial"/>
                <a:sym typeface="Arial"/>
              </a:rPr>
              <a:t>Companies invest a great amount of time and money into strategically building their brands. Logos are essentially the face of the company, and effective branding will build positive relationships with consumers, leading to opportunities for the business to grow. </a:t>
            </a:r>
          </a:p>
          <a:p>
            <a:pPr marL="0" lvl="0" indent="0" algn="l" rtl="0">
              <a:spcBef>
                <a:spcPts val="0"/>
              </a:spcBef>
              <a:spcAft>
                <a:spcPts val="1600"/>
              </a:spcAft>
              <a:buNone/>
            </a:pPr>
            <a:r>
              <a:rPr lang="en-US" sz="1450" b="1" dirty="0">
                <a:latin typeface="Arial"/>
                <a:ea typeface="Arial"/>
                <a:cs typeface="Arial"/>
                <a:sym typeface="Arial"/>
              </a:rPr>
              <a:t>To build a successful brand, organizations focus on the development of:</a:t>
            </a:r>
          </a:p>
          <a:p>
            <a:pPr marL="285750" indent="-285750">
              <a:spcAft>
                <a:spcPts val="1600"/>
              </a:spcAft>
            </a:pPr>
            <a:r>
              <a:rPr lang="en-US" sz="1450" dirty="0">
                <a:latin typeface="Arial"/>
                <a:ea typeface="Arial"/>
                <a:cs typeface="Arial"/>
                <a:sym typeface="Arial"/>
              </a:rPr>
              <a:t>Brand awareness</a:t>
            </a:r>
          </a:p>
          <a:p>
            <a:pPr marL="285750" indent="-285750">
              <a:spcAft>
                <a:spcPts val="1600"/>
              </a:spcAft>
            </a:pPr>
            <a:r>
              <a:rPr lang="en-US" sz="1450" dirty="0">
                <a:latin typeface="Arial"/>
                <a:ea typeface="Arial"/>
                <a:cs typeface="Arial"/>
                <a:sym typeface="Arial"/>
              </a:rPr>
              <a:t>Brand image</a:t>
            </a:r>
          </a:p>
          <a:p>
            <a:pPr marL="285750" indent="-285750">
              <a:spcAft>
                <a:spcPts val="1600"/>
              </a:spcAft>
            </a:pPr>
            <a:r>
              <a:rPr lang="en-US" sz="1450" dirty="0">
                <a:latin typeface="Arial"/>
                <a:ea typeface="Arial"/>
                <a:cs typeface="Arial"/>
                <a:sym typeface="Arial"/>
              </a:rPr>
              <a:t>Brand equity</a:t>
            </a:r>
          </a:p>
          <a:p>
            <a:pPr marL="285750" indent="-285750">
              <a:spcAft>
                <a:spcPts val="1600"/>
              </a:spcAft>
            </a:pPr>
            <a:r>
              <a:rPr lang="en-US" sz="1450" dirty="0">
                <a:latin typeface="Arial"/>
                <a:ea typeface="Arial"/>
                <a:cs typeface="Arial"/>
                <a:sym typeface="Arial"/>
              </a:rPr>
              <a:t>Brand loyalty</a:t>
            </a:r>
            <a:endParaRPr lang="en-US" sz="1450" b="1" dirty="0">
              <a:latin typeface="Arial"/>
              <a:ea typeface="Arial"/>
              <a:cs typeface="Arial"/>
              <a:sym typeface="Arial"/>
            </a:endParaRPr>
          </a:p>
        </p:txBody>
      </p:sp>
      <p:cxnSp>
        <p:nvCxnSpPr>
          <p:cNvPr id="187" name="Google Shape;187;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88" name="Google Shape;188;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89" name="Google Shape;189;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40"/>
          <p:cNvSpPr txBox="1">
            <a:spLocks noGrp="1"/>
          </p:cNvSpPr>
          <p:nvPr>
            <p:ph type="title"/>
          </p:nvPr>
        </p:nvSpPr>
        <p:spPr>
          <a:xfrm>
            <a:off x="5337175" y="1352133"/>
            <a:ext cx="2837400" cy="777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dirty="0">
                <a:latin typeface="Arial"/>
                <a:ea typeface="Arial"/>
                <a:cs typeface="Arial"/>
                <a:sym typeface="Arial"/>
              </a:rPr>
              <a:t>BRAND AWARENESS</a:t>
            </a:r>
            <a:endParaRPr b="1" dirty="0">
              <a:latin typeface="Arial"/>
              <a:ea typeface="Arial"/>
              <a:cs typeface="Arial"/>
              <a:sym typeface="Arial"/>
            </a:endParaRPr>
          </a:p>
        </p:txBody>
      </p:sp>
      <p:sp>
        <p:nvSpPr>
          <p:cNvPr id="195" name="Google Shape;195;p40"/>
          <p:cNvSpPr txBox="1">
            <a:spLocks noGrp="1"/>
          </p:cNvSpPr>
          <p:nvPr>
            <p:ph type="body" idx="1"/>
          </p:nvPr>
        </p:nvSpPr>
        <p:spPr>
          <a:xfrm>
            <a:off x="5337175" y="2151533"/>
            <a:ext cx="3477641" cy="1252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latin typeface="Arial"/>
                <a:ea typeface="Arial"/>
                <a:cs typeface="Arial"/>
                <a:sym typeface="Arial"/>
              </a:rPr>
              <a:t>Refers to the process of maximizing the levels of recognition of a brand. </a:t>
            </a:r>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r>
              <a:rPr lang="en-US" dirty="0">
                <a:latin typeface="Arial"/>
                <a:ea typeface="Arial"/>
                <a:cs typeface="Arial"/>
                <a:sym typeface="Arial"/>
              </a:rPr>
              <a:t>Awareness describes the extent to which consumers are familiar with the name, image, or other distinctive qualities of a brand. </a:t>
            </a:r>
            <a:br>
              <a:rPr lang="en-US" dirty="0">
                <a:latin typeface="Arial"/>
                <a:ea typeface="Arial"/>
                <a:cs typeface="Arial"/>
                <a:sym typeface="Arial"/>
              </a:rPr>
            </a:br>
            <a:br>
              <a:rPr lang="en-US" dirty="0">
                <a:latin typeface="Arial"/>
                <a:ea typeface="Arial"/>
                <a:cs typeface="Arial"/>
                <a:sym typeface="Arial"/>
              </a:rPr>
            </a:br>
            <a:endParaRPr dirty="0">
              <a:latin typeface="Arial"/>
              <a:ea typeface="Arial"/>
              <a:cs typeface="Arial"/>
              <a:sym typeface="Arial"/>
            </a:endParaRPr>
          </a:p>
        </p:txBody>
      </p:sp>
      <p:cxnSp>
        <p:nvCxnSpPr>
          <p:cNvPr id="196" name="Google Shape;196;p40"/>
          <p:cNvCxnSpPr/>
          <p:nvPr/>
        </p:nvCxnSpPr>
        <p:spPr>
          <a:xfrm>
            <a:off x="5086927" y="1516867"/>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98" name="Google Shape;198;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9" name="Google Shape;199;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591C4C52-7384-517E-270D-7B206363E109}"/>
              </a:ext>
            </a:extLst>
          </p:cNvPr>
          <p:cNvPicPr>
            <a:picLocks noChangeAspect="1"/>
          </p:cNvPicPr>
          <p:nvPr/>
        </p:nvPicPr>
        <p:blipFill rotWithShape="1">
          <a:blip r:embed="rId4"/>
          <a:srcRect l="2534" r="3687"/>
          <a:stretch/>
        </p:blipFill>
        <p:spPr>
          <a:xfrm>
            <a:off x="510365" y="1352133"/>
            <a:ext cx="4199860" cy="251916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1"/>
          <p:cNvSpPr txBox="1">
            <a:spLocks noGrp="1"/>
          </p:cNvSpPr>
          <p:nvPr>
            <p:ph type="title"/>
          </p:nvPr>
        </p:nvSpPr>
        <p:spPr>
          <a:xfrm>
            <a:off x="5337175" y="1517988"/>
            <a:ext cx="2837400" cy="777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dirty="0">
                <a:latin typeface="Arial"/>
                <a:ea typeface="Arial"/>
                <a:cs typeface="Arial"/>
                <a:sym typeface="Arial"/>
              </a:rPr>
              <a:t>BRAND IMAGE</a:t>
            </a:r>
            <a:endParaRPr b="1" dirty="0">
              <a:latin typeface="Arial"/>
              <a:ea typeface="Arial"/>
              <a:cs typeface="Arial"/>
              <a:sym typeface="Arial"/>
            </a:endParaRPr>
          </a:p>
        </p:txBody>
      </p:sp>
      <p:sp>
        <p:nvSpPr>
          <p:cNvPr id="205" name="Google Shape;205;p41"/>
          <p:cNvSpPr txBox="1">
            <a:spLocks noGrp="1"/>
          </p:cNvSpPr>
          <p:nvPr>
            <p:ph type="body" idx="1"/>
          </p:nvPr>
        </p:nvSpPr>
        <p:spPr>
          <a:xfrm>
            <a:off x="5337175" y="2460655"/>
            <a:ext cx="3311700" cy="1180089"/>
          </a:xfrm>
          <a:prstGeom prst="rect">
            <a:avLst/>
          </a:prstGeom>
        </p:spPr>
        <p:txBody>
          <a:bodyPr spcFirstLastPara="1" wrap="square" lIns="91425" tIns="91425" rIns="91425" bIns="91425" anchor="t" anchorCtr="0">
            <a:noAutofit/>
          </a:bodyPr>
          <a:lstStyle/>
          <a:p>
            <a:pPr marL="0" indent="0">
              <a:buNone/>
            </a:pPr>
            <a:r>
              <a:rPr lang="en-US" sz="1400" dirty="0">
                <a:latin typeface="Arial"/>
                <a:ea typeface="Arial"/>
                <a:cs typeface="Arial"/>
                <a:sym typeface="Arial"/>
              </a:rPr>
              <a:t>Consumer perceptions linked to a particular brand (health, excitement, fun, family, etc</a:t>
            </a:r>
            <a:r>
              <a:rPr lang="en-US" dirty="0">
                <a:latin typeface="Arial"/>
                <a:ea typeface="Arial"/>
                <a:cs typeface="Arial"/>
                <a:sym typeface="Arial"/>
              </a:rPr>
              <a:t>.)</a:t>
            </a:r>
            <a:r>
              <a:rPr lang="en-US" sz="1400" dirty="0">
                <a:latin typeface="Arial"/>
                <a:ea typeface="Arial"/>
                <a:cs typeface="Arial"/>
                <a:sym typeface="Arial"/>
              </a:rPr>
              <a:t> describe its brand image.</a:t>
            </a:r>
          </a:p>
        </p:txBody>
      </p:sp>
      <p:cxnSp>
        <p:nvCxnSpPr>
          <p:cNvPr id="206" name="Google Shape;206;p41"/>
          <p:cNvCxnSpPr/>
          <p:nvPr/>
        </p:nvCxnSpPr>
        <p:spPr>
          <a:xfrm>
            <a:off x="5118824" y="1517988"/>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08" name="Google Shape;208;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09" name="Google Shape;209;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E30CBAD8-7095-A4FB-3DD8-B3D40B1973CD}"/>
              </a:ext>
            </a:extLst>
          </p:cNvPr>
          <p:cNvPicPr>
            <a:picLocks noChangeAspect="1"/>
          </p:cNvPicPr>
          <p:nvPr/>
        </p:nvPicPr>
        <p:blipFill rotWithShape="1">
          <a:blip r:embed="rId4"/>
          <a:srcRect l="16972" r="15305"/>
          <a:stretch/>
        </p:blipFill>
        <p:spPr>
          <a:xfrm>
            <a:off x="703618" y="965237"/>
            <a:ext cx="3868382" cy="321302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42"/>
          <p:cNvSpPr txBox="1">
            <a:spLocks noGrp="1"/>
          </p:cNvSpPr>
          <p:nvPr>
            <p:ph type="title" idx="4"/>
          </p:nvPr>
        </p:nvSpPr>
        <p:spPr>
          <a:xfrm>
            <a:off x="938500" y="167525"/>
            <a:ext cx="7535753" cy="941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Arial"/>
                <a:ea typeface="Arial"/>
                <a:cs typeface="Arial"/>
                <a:sym typeface="Arial"/>
              </a:rPr>
              <a:t>BRANDS WITH A STRONG IMAGE ARE PERCEIVED BY CONSUMERS AS “REPUTABLE”</a:t>
            </a:r>
            <a:endParaRPr b="1" dirty="0">
              <a:latin typeface="Arial"/>
              <a:ea typeface="Arial"/>
              <a:cs typeface="Arial"/>
              <a:sym typeface="Arial"/>
            </a:endParaRPr>
          </a:p>
        </p:txBody>
      </p:sp>
      <p:sp>
        <p:nvSpPr>
          <p:cNvPr id="215" name="Google Shape;215;p42"/>
          <p:cNvSpPr txBox="1">
            <a:spLocks noGrp="1"/>
          </p:cNvSpPr>
          <p:nvPr>
            <p:ph type="title"/>
          </p:nvPr>
        </p:nvSpPr>
        <p:spPr>
          <a:xfrm>
            <a:off x="669750" y="1417408"/>
            <a:ext cx="7804500" cy="492613"/>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1600" b="1" dirty="0">
                <a:latin typeface="Arial"/>
                <a:ea typeface="Arial"/>
                <a:cs typeface="Arial"/>
                <a:sym typeface="Arial"/>
              </a:rPr>
              <a:t>In 2022, the following brands were ranked as the top ten most reputable:</a:t>
            </a:r>
            <a:endParaRPr sz="1600" b="1" dirty="0">
              <a:latin typeface="Arial"/>
              <a:ea typeface="Arial"/>
              <a:cs typeface="Arial"/>
              <a:sym typeface="Arial"/>
            </a:endParaRPr>
          </a:p>
        </p:txBody>
      </p:sp>
      <p:cxnSp>
        <p:nvCxnSpPr>
          <p:cNvPr id="216" name="Google Shape;216;p42"/>
          <p:cNvCxnSpPr/>
          <p:nvPr/>
        </p:nvCxnSpPr>
        <p:spPr>
          <a:xfrm>
            <a:off x="3550800" y="1313353"/>
            <a:ext cx="2042400" cy="108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7" name="Google Shape;217;p4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8" name="Google Shape;218;p4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 name="TextBox 2">
            <a:extLst>
              <a:ext uri="{FF2B5EF4-FFF2-40B4-BE49-F238E27FC236}">
                <a16:creationId xmlns:a16="http://schemas.microsoft.com/office/drawing/2014/main" id="{987AFEA5-EBAA-F621-CF74-2C9E6050DB0D}"/>
              </a:ext>
            </a:extLst>
          </p:cNvPr>
          <p:cNvSpPr txBox="1"/>
          <p:nvPr/>
        </p:nvSpPr>
        <p:spPr>
          <a:xfrm>
            <a:off x="1005150" y="2110095"/>
            <a:ext cx="4572000" cy="2246769"/>
          </a:xfrm>
          <a:prstGeom prst="rect">
            <a:avLst/>
          </a:prstGeom>
          <a:noFill/>
        </p:spPr>
        <p:txBody>
          <a:bodyPr wrap="square">
            <a:spAutoFit/>
          </a:bodyPr>
          <a:lstStyle/>
          <a:p>
            <a:pPr marL="342900" indent="-342900">
              <a:buClr>
                <a:schemeClr val="bg1"/>
              </a:buClr>
              <a:buFont typeface="+mj-lt"/>
              <a:buAutoNum type="arabicPeriod"/>
            </a:pPr>
            <a:r>
              <a:rPr lang="en-US" dirty="0">
                <a:solidFill>
                  <a:schemeClr val="bg1"/>
                </a:solidFill>
              </a:rPr>
              <a:t>Trader Joe’s</a:t>
            </a:r>
          </a:p>
          <a:p>
            <a:pPr marL="342900" indent="-342900">
              <a:buClr>
                <a:schemeClr val="bg1"/>
              </a:buClr>
              <a:buFont typeface="+mj-lt"/>
              <a:buAutoNum type="arabicPeriod"/>
            </a:pPr>
            <a:r>
              <a:rPr lang="en-US" dirty="0">
                <a:solidFill>
                  <a:schemeClr val="bg1"/>
                </a:solidFill>
              </a:rPr>
              <a:t>HEB Grocery</a:t>
            </a:r>
          </a:p>
          <a:p>
            <a:pPr marL="342900" indent="-342900">
              <a:buClr>
                <a:schemeClr val="bg1"/>
              </a:buClr>
              <a:buFont typeface="+mj-lt"/>
              <a:buAutoNum type="arabicPeriod"/>
            </a:pPr>
            <a:r>
              <a:rPr lang="en-US" dirty="0">
                <a:solidFill>
                  <a:schemeClr val="bg1"/>
                </a:solidFill>
              </a:rPr>
              <a:t>Patagonia</a:t>
            </a:r>
          </a:p>
          <a:p>
            <a:pPr marL="342900" indent="-342900">
              <a:buClr>
                <a:schemeClr val="bg1"/>
              </a:buClr>
              <a:buFont typeface="+mj-lt"/>
              <a:buAutoNum type="arabicPeriod"/>
            </a:pPr>
            <a:r>
              <a:rPr lang="en-US" dirty="0">
                <a:solidFill>
                  <a:schemeClr val="bg1"/>
                </a:solidFill>
              </a:rPr>
              <a:t>The Hershey Company</a:t>
            </a:r>
          </a:p>
          <a:p>
            <a:pPr marL="342900" indent="-342900">
              <a:buClr>
                <a:schemeClr val="bg1"/>
              </a:buClr>
              <a:buFont typeface="+mj-lt"/>
              <a:buAutoNum type="arabicPeriod"/>
            </a:pPr>
            <a:r>
              <a:rPr lang="en-US" dirty="0">
                <a:solidFill>
                  <a:schemeClr val="bg1"/>
                </a:solidFill>
              </a:rPr>
              <a:t>Wegmans</a:t>
            </a:r>
          </a:p>
          <a:p>
            <a:pPr marL="342900" indent="-342900">
              <a:buClr>
                <a:schemeClr val="bg1"/>
              </a:buClr>
              <a:buFont typeface="+mj-lt"/>
              <a:buAutoNum type="arabicPeriod"/>
            </a:pPr>
            <a:r>
              <a:rPr lang="en-US" dirty="0">
                <a:solidFill>
                  <a:schemeClr val="bg1"/>
                </a:solidFill>
              </a:rPr>
              <a:t>Samsung</a:t>
            </a:r>
          </a:p>
          <a:p>
            <a:pPr marL="342900" indent="-342900">
              <a:buClr>
                <a:schemeClr val="bg1"/>
              </a:buClr>
              <a:buFont typeface="+mj-lt"/>
              <a:buAutoNum type="arabicPeriod"/>
            </a:pPr>
            <a:r>
              <a:rPr lang="en-US" dirty="0">
                <a:solidFill>
                  <a:schemeClr val="bg1"/>
                </a:solidFill>
              </a:rPr>
              <a:t>Toyota</a:t>
            </a:r>
          </a:p>
          <a:p>
            <a:pPr marL="342900" indent="-342900">
              <a:buClr>
                <a:schemeClr val="bg1"/>
              </a:buClr>
              <a:buFont typeface="+mj-lt"/>
              <a:buAutoNum type="arabicPeriod"/>
            </a:pPr>
            <a:r>
              <a:rPr lang="en-US" dirty="0">
                <a:solidFill>
                  <a:schemeClr val="bg1"/>
                </a:solidFill>
              </a:rPr>
              <a:t>Honda</a:t>
            </a:r>
          </a:p>
          <a:p>
            <a:pPr marL="342900" indent="-342900">
              <a:buClr>
                <a:schemeClr val="bg1"/>
              </a:buClr>
              <a:buFont typeface="+mj-lt"/>
              <a:buAutoNum type="arabicPeriod"/>
            </a:pPr>
            <a:r>
              <a:rPr lang="en-US" dirty="0">
                <a:solidFill>
                  <a:schemeClr val="bg1"/>
                </a:solidFill>
              </a:rPr>
              <a:t>Amazon</a:t>
            </a:r>
          </a:p>
          <a:p>
            <a:pPr marL="342900" indent="-342900">
              <a:buClr>
                <a:schemeClr val="bg1"/>
              </a:buClr>
              <a:buFont typeface="+mj-lt"/>
              <a:buAutoNum type="arabicPeriod"/>
            </a:pPr>
            <a:r>
              <a:rPr lang="en-US" dirty="0">
                <a:solidFill>
                  <a:schemeClr val="bg1"/>
                </a:solidFill>
              </a:rPr>
              <a:t>Sony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41"/>
          <p:cNvSpPr txBox="1">
            <a:spLocks noGrp="1"/>
          </p:cNvSpPr>
          <p:nvPr>
            <p:ph type="title"/>
          </p:nvPr>
        </p:nvSpPr>
        <p:spPr>
          <a:xfrm>
            <a:off x="5337175" y="98773"/>
            <a:ext cx="2837400" cy="777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dirty="0">
                <a:latin typeface="Arial"/>
                <a:ea typeface="Arial"/>
                <a:cs typeface="Arial"/>
                <a:sym typeface="Arial"/>
              </a:rPr>
              <a:t>BRAND EQUITY</a:t>
            </a:r>
            <a:endParaRPr b="1" dirty="0">
              <a:latin typeface="Arial"/>
              <a:ea typeface="Arial"/>
              <a:cs typeface="Arial"/>
              <a:sym typeface="Arial"/>
            </a:endParaRPr>
          </a:p>
        </p:txBody>
      </p:sp>
      <p:sp>
        <p:nvSpPr>
          <p:cNvPr id="205" name="Google Shape;205;p41"/>
          <p:cNvSpPr txBox="1">
            <a:spLocks noGrp="1"/>
          </p:cNvSpPr>
          <p:nvPr>
            <p:ph type="body" idx="1"/>
          </p:nvPr>
        </p:nvSpPr>
        <p:spPr>
          <a:xfrm>
            <a:off x="5337175" y="1098199"/>
            <a:ext cx="3395344" cy="1180089"/>
          </a:xfrm>
          <a:prstGeom prst="rect">
            <a:avLst/>
          </a:prstGeom>
        </p:spPr>
        <p:txBody>
          <a:bodyPr spcFirstLastPara="1" wrap="square" lIns="91425" tIns="91425" rIns="91425" bIns="91425" anchor="t" anchorCtr="0">
            <a:noAutofit/>
          </a:bodyPr>
          <a:lstStyle/>
          <a:p>
            <a:pPr marL="0" indent="0">
              <a:buNone/>
            </a:pPr>
            <a:r>
              <a:rPr lang="en-US" sz="1400" dirty="0">
                <a:latin typeface="Arial"/>
                <a:ea typeface="Arial"/>
                <a:cs typeface="Arial"/>
                <a:sym typeface="Arial"/>
              </a:rPr>
              <a:t>Brand equity refers to the value placed on a brand by consumers.</a:t>
            </a:r>
          </a:p>
          <a:p>
            <a:pPr marL="0" indent="0">
              <a:buNone/>
            </a:pPr>
            <a:endParaRPr lang="en-US" sz="1400" dirty="0">
              <a:latin typeface="Arial"/>
              <a:ea typeface="Arial"/>
              <a:cs typeface="Arial"/>
              <a:sym typeface="Arial"/>
            </a:endParaRPr>
          </a:p>
          <a:p>
            <a:pPr marL="0" indent="0">
              <a:buNone/>
            </a:pPr>
            <a:r>
              <a:rPr lang="en-US" sz="1400" dirty="0">
                <a:latin typeface="Arial"/>
                <a:ea typeface="Arial"/>
                <a:cs typeface="Arial"/>
                <a:sym typeface="Arial"/>
              </a:rPr>
              <a:t>Nike has strong brand equity because consumers have long associated the brand with top-level athletes and quality products. Thanks to its brand strength, Nike can charge $300 for a pair of soccer shoes. Compare that to the shoes made by </a:t>
            </a:r>
            <a:r>
              <a:rPr lang="en-US" sz="1400" dirty="0" err="1">
                <a:latin typeface="Arial"/>
                <a:ea typeface="Arial"/>
                <a:cs typeface="Arial"/>
                <a:sym typeface="Arial"/>
              </a:rPr>
              <a:t>Diadora</a:t>
            </a:r>
            <a:r>
              <a:rPr lang="en-US" sz="1400" dirty="0">
                <a:latin typeface="Arial"/>
                <a:ea typeface="Arial"/>
                <a:cs typeface="Arial"/>
                <a:sym typeface="Arial"/>
              </a:rPr>
              <a:t>, one of Nike’s competitors that focuses on soccer shoes and apparel, which top out at $120 for a pair. Typically, a good pair of cleats from any brand can run $150, but Nike's brand equity allows them to sell them at a higher price point.</a:t>
            </a:r>
          </a:p>
          <a:p>
            <a:pPr marL="0" indent="0">
              <a:buNone/>
            </a:pPr>
            <a:br>
              <a:rPr lang="en-US" sz="1400" dirty="0">
                <a:latin typeface="Arial"/>
                <a:ea typeface="Arial"/>
                <a:cs typeface="Arial"/>
                <a:sym typeface="Arial"/>
              </a:rPr>
            </a:br>
            <a:br>
              <a:rPr lang="en-US" sz="1400" dirty="0">
                <a:latin typeface="Arial"/>
                <a:ea typeface="Arial"/>
                <a:cs typeface="Arial"/>
                <a:sym typeface="Arial"/>
              </a:rPr>
            </a:br>
            <a:endParaRPr lang="en-US" sz="1400" dirty="0">
              <a:latin typeface="Arial"/>
              <a:ea typeface="Arial"/>
              <a:cs typeface="Arial"/>
              <a:sym typeface="Arial"/>
            </a:endParaRPr>
          </a:p>
        </p:txBody>
      </p:sp>
      <p:cxnSp>
        <p:nvCxnSpPr>
          <p:cNvPr id="206" name="Google Shape;206;p41"/>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08" name="Google Shape;208;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09" name="Google Shape;209;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pic>
        <p:nvPicPr>
          <p:cNvPr id="3" name="Picture 2">
            <a:extLst>
              <a:ext uri="{FF2B5EF4-FFF2-40B4-BE49-F238E27FC236}">
                <a16:creationId xmlns:a16="http://schemas.microsoft.com/office/drawing/2014/main" id="{B1FA84B1-E474-F281-7188-D9A5263483B2}"/>
              </a:ext>
            </a:extLst>
          </p:cNvPr>
          <p:cNvPicPr>
            <a:picLocks noChangeAspect="1"/>
          </p:cNvPicPr>
          <p:nvPr/>
        </p:nvPicPr>
        <p:blipFill>
          <a:blip r:embed="rId4"/>
          <a:stretch>
            <a:fillRect/>
          </a:stretch>
        </p:blipFill>
        <p:spPr>
          <a:xfrm>
            <a:off x="545804" y="885382"/>
            <a:ext cx="4215920" cy="3372736"/>
          </a:xfrm>
          <a:prstGeom prst="rect">
            <a:avLst/>
          </a:prstGeom>
        </p:spPr>
      </p:pic>
    </p:spTree>
    <p:extLst>
      <p:ext uri="{BB962C8B-B14F-4D97-AF65-F5344CB8AC3E}">
        <p14:creationId xmlns:p14="http://schemas.microsoft.com/office/powerpoint/2010/main" val="16195666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42"/>
          <p:cNvSpPr txBox="1">
            <a:spLocks noGrp="1"/>
          </p:cNvSpPr>
          <p:nvPr>
            <p:ph type="title" idx="4"/>
          </p:nvPr>
        </p:nvSpPr>
        <p:spPr>
          <a:xfrm>
            <a:off x="956788" y="399528"/>
            <a:ext cx="7535753" cy="59511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Arial"/>
                <a:ea typeface="Arial"/>
                <a:cs typeface="Arial"/>
                <a:sym typeface="Arial"/>
              </a:rPr>
              <a:t>BRAND EQUITY </a:t>
            </a:r>
            <a:r>
              <a:rPr lang="en" b="1" dirty="0">
                <a:solidFill>
                  <a:schemeClr val="bg1"/>
                </a:solidFill>
                <a:latin typeface="Arial"/>
                <a:ea typeface="Arial"/>
                <a:cs typeface="Arial"/>
                <a:sym typeface="Arial"/>
              </a:rPr>
              <a:t>VS. </a:t>
            </a:r>
            <a:r>
              <a:rPr lang="en" b="1" dirty="0">
                <a:latin typeface="Arial"/>
                <a:ea typeface="Arial"/>
                <a:cs typeface="Arial"/>
                <a:sym typeface="Arial"/>
              </a:rPr>
              <a:t>BRAND VALUE</a:t>
            </a:r>
            <a:endParaRPr b="1" dirty="0">
              <a:latin typeface="Arial"/>
              <a:ea typeface="Arial"/>
              <a:cs typeface="Arial"/>
              <a:sym typeface="Arial"/>
            </a:endParaRPr>
          </a:p>
        </p:txBody>
      </p:sp>
      <p:cxnSp>
        <p:nvCxnSpPr>
          <p:cNvPr id="216" name="Google Shape;216;p42"/>
          <p:cNvCxnSpPr/>
          <p:nvPr/>
        </p:nvCxnSpPr>
        <p:spPr>
          <a:xfrm>
            <a:off x="3550800" y="1183163"/>
            <a:ext cx="2042400" cy="108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7" name="Google Shape;217;p4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8" name="Google Shape;218;p4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 name="TextBox 2">
            <a:extLst>
              <a:ext uri="{FF2B5EF4-FFF2-40B4-BE49-F238E27FC236}">
                <a16:creationId xmlns:a16="http://schemas.microsoft.com/office/drawing/2014/main" id="{987AFEA5-EBAA-F621-CF74-2C9E6050DB0D}"/>
              </a:ext>
            </a:extLst>
          </p:cNvPr>
          <p:cNvSpPr txBox="1"/>
          <p:nvPr/>
        </p:nvSpPr>
        <p:spPr>
          <a:xfrm>
            <a:off x="1033050" y="1530443"/>
            <a:ext cx="7077900" cy="738664"/>
          </a:xfrm>
          <a:prstGeom prst="rect">
            <a:avLst/>
          </a:prstGeom>
          <a:noFill/>
        </p:spPr>
        <p:txBody>
          <a:bodyPr wrap="square">
            <a:spAutoFit/>
          </a:bodyPr>
          <a:lstStyle/>
          <a:p>
            <a:pPr algn="just">
              <a:buClr>
                <a:schemeClr val="bg1"/>
              </a:buClr>
            </a:pPr>
            <a:r>
              <a:rPr lang="en-US" dirty="0">
                <a:solidFill>
                  <a:schemeClr val="bg1"/>
                </a:solidFill>
              </a:rPr>
              <a:t>Brand equity describes the level of swagger and legitimacy the brand has in the minds of consumers while brand value is the financial significance the brand carries. Both brand equity and brand value provide an estimate of how much a brand is worth.</a:t>
            </a:r>
          </a:p>
        </p:txBody>
      </p:sp>
      <p:pic>
        <p:nvPicPr>
          <p:cNvPr id="6" name="Picture 5">
            <a:extLst>
              <a:ext uri="{FF2B5EF4-FFF2-40B4-BE49-F238E27FC236}">
                <a16:creationId xmlns:a16="http://schemas.microsoft.com/office/drawing/2014/main" id="{8D009962-D351-C0F4-8F6D-8A56A1B2BC79}"/>
              </a:ext>
            </a:extLst>
          </p:cNvPr>
          <p:cNvPicPr>
            <a:picLocks noChangeAspect="1"/>
          </p:cNvPicPr>
          <p:nvPr/>
        </p:nvPicPr>
        <p:blipFill rotWithShape="1">
          <a:blip r:embed="rId4"/>
          <a:srcRect t="25420" b="23899"/>
          <a:stretch/>
        </p:blipFill>
        <p:spPr>
          <a:xfrm>
            <a:off x="2479548" y="2354092"/>
            <a:ext cx="4184904" cy="2120938"/>
          </a:xfrm>
          <a:prstGeom prst="rect">
            <a:avLst/>
          </a:prstGeom>
        </p:spPr>
      </p:pic>
    </p:spTree>
    <p:extLst>
      <p:ext uri="{BB962C8B-B14F-4D97-AF65-F5344CB8AC3E}">
        <p14:creationId xmlns:p14="http://schemas.microsoft.com/office/powerpoint/2010/main" val="3100825946"/>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TotalTime>
  <Words>1666</Words>
  <Application>Microsoft Macintosh PowerPoint</Application>
  <PresentationFormat>On-screen Show (16:9)</PresentationFormat>
  <Paragraphs>139</Paragraphs>
  <Slides>24</Slides>
  <Notes>24</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Montserrat ExtraBold</vt:lpstr>
      <vt:lpstr>Arial</vt:lpstr>
      <vt:lpstr>Montserrat Medium</vt:lpstr>
      <vt:lpstr>Montserrat</vt:lpstr>
      <vt:lpstr>Oswald</vt:lpstr>
      <vt:lpstr>Futuristic Background by Slidesgo</vt:lpstr>
      <vt:lpstr> BRAND BUILDING</vt:lpstr>
      <vt:lpstr>A SUCCESSFUL BRAND:</vt:lpstr>
      <vt:lpstr>BENEFITS OF A STRONG BRAND:</vt:lpstr>
      <vt:lpstr>STRONG BRANDS</vt:lpstr>
      <vt:lpstr>BRAND AWARENESS</vt:lpstr>
      <vt:lpstr>BRAND IMAGE</vt:lpstr>
      <vt:lpstr>BRANDS WITH A STRONG IMAGE ARE PERCEIVED BY CONSUMERS AS “REPUTABLE”</vt:lpstr>
      <vt:lpstr>BRAND EQUITY</vt:lpstr>
      <vt:lpstr>BRAND EQUITY VS. BRAND VALUE</vt:lpstr>
      <vt:lpstr>$8.7 TRILLION</vt:lpstr>
      <vt:lpstr>DISCUSSION: MOST VALUABLE BRANDS IN THE WORLD</vt:lpstr>
      <vt:lpstr>MOST VALUABLE BRANDS IN THE WORLD</vt:lpstr>
      <vt:lpstr>BRAND LOYALTY</vt:lpstr>
      <vt:lpstr>BRAND EXTENSION</vt:lpstr>
      <vt:lpstr>CO-BRANDING</vt:lpstr>
      <vt:lpstr>VRBO X NERF CO-BRANDING</vt:lpstr>
      <vt:lpstr>REBRANDING</vt:lpstr>
      <vt:lpstr>REBRANDING</vt:lpstr>
      <vt:lpstr>BUICK’S REBRAND</vt:lpstr>
      <vt:lpstr>DISCUSSION: BUICK’S REBRAND</vt:lpstr>
      <vt:lpstr>REBRANDING RISKS</vt:lpstr>
      <vt:lpstr>KEY TERMS</vt:lpstr>
      <vt:lpstr>KEY TERMS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BRAND BUILDING</dc:title>
  <cp:lastModifiedBy>Chris Lindauer</cp:lastModifiedBy>
  <cp:revision>4</cp:revision>
  <dcterms:modified xsi:type="dcterms:W3CDTF">2022-10-24T20:25:02Z</dcterms:modified>
</cp:coreProperties>
</file>