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Bangers" charset="1" panose="020B0603050302020204"/>
      <p:regular r:id="rId12"/>
    </p:embeddedFont>
    <p:embeddedFont>
      <p:font typeface="Flat" charset="1" panose="020005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24" Target="slides/slide11.xml" Type="http://schemas.openxmlformats.org/officeDocument/2006/relationships/slide"/><Relationship Id="rId25" Target="slides/slide12.xml" Type="http://schemas.openxmlformats.org/officeDocument/2006/relationships/slide"/><Relationship Id="rId26" Target="slides/slide13.xml" Type="http://schemas.openxmlformats.org/officeDocument/2006/relationships/slide"/><Relationship Id="rId27" Target="slides/slide14.xml" Type="http://schemas.openxmlformats.org/officeDocument/2006/relationships/slide"/><Relationship Id="rId28" Target="slides/slide15.xml" Type="http://schemas.openxmlformats.org/officeDocument/2006/relationships/slide"/><Relationship Id="rId29" Target="slides/slide16.xml" Type="http://schemas.openxmlformats.org/officeDocument/2006/relationships/slide"/><Relationship Id="rId3" Target="viewProps.xml" Type="http://schemas.openxmlformats.org/officeDocument/2006/relationships/viewProps"/><Relationship Id="rId30" Target="slides/slide17.xml" Type="http://schemas.openxmlformats.org/officeDocument/2006/relationships/slide"/><Relationship Id="rId31" Target="slides/slide18.xml" Type="http://schemas.openxmlformats.org/officeDocument/2006/relationships/slide"/><Relationship Id="rId32" Target="slides/slide1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33.png" Type="http://schemas.openxmlformats.org/officeDocument/2006/relationships/image"/><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34.png" Type="http://schemas.openxmlformats.org/officeDocument/2006/relationships/image"/><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35.png" Type="http://schemas.openxmlformats.org/officeDocument/2006/relationships/image"/><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36.png" Type="http://schemas.openxmlformats.org/officeDocument/2006/relationships/image"/><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37.png" Type="http://schemas.openxmlformats.org/officeDocument/2006/relationships/image"/><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38.png" Type="http://schemas.openxmlformats.org/officeDocument/2006/relationships/image"/><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3.png" Type="http://schemas.openxmlformats.org/officeDocument/2006/relationships/image"/><Relationship Id="rId8" Target="../media/image1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3.png" Type="http://schemas.openxmlformats.org/officeDocument/2006/relationships/image"/><Relationship Id="rId8"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3.png" Type="http://schemas.openxmlformats.org/officeDocument/2006/relationships/image"/><Relationship Id="rId8" Target="../media/image18.png" Type="http://schemas.openxmlformats.org/officeDocument/2006/relationships/image"/><Relationship Id="rId9"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 Id="rId9"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10.png" Type="http://schemas.openxmlformats.org/officeDocument/2006/relationships/image"/><Relationship Id="rId16" Target="../media/image11.svg" Type="http://schemas.openxmlformats.org/officeDocument/2006/relationships/image"/><Relationship Id="rId17" Target="../media/image18.png" Type="http://schemas.openxmlformats.org/officeDocument/2006/relationships/image"/><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10.png" Type="http://schemas.openxmlformats.org/officeDocument/2006/relationships/image"/><Relationship Id="rId16" Target="../media/image11.svg" Type="http://schemas.openxmlformats.org/officeDocument/2006/relationships/image"/><Relationship Id="rId17" Target="../media/image18.png" Type="http://schemas.openxmlformats.org/officeDocument/2006/relationships/image"/><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10.png" Type="http://schemas.openxmlformats.org/officeDocument/2006/relationships/image"/><Relationship Id="rId16" Target="../media/image11.svg" Type="http://schemas.openxmlformats.org/officeDocument/2006/relationships/image"/><Relationship Id="rId17" Target="../media/image18.png" Type="http://schemas.openxmlformats.org/officeDocument/2006/relationships/image"/><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10.png" Type="http://schemas.openxmlformats.org/officeDocument/2006/relationships/image"/><Relationship Id="rId16" Target="../media/image11.svg" Type="http://schemas.openxmlformats.org/officeDocument/2006/relationships/image"/><Relationship Id="rId17" Target="../media/image18.png" Type="http://schemas.openxmlformats.org/officeDocument/2006/relationships/image"/><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10.png" Type="http://schemas.openxmlformats.org/officeDocument/2006/relationships/image"/><Relationship Id="rId16" Target="../media/image11.svg" Type="http://schemas.openxmlformats.org/officeDocument/2006/relationships/image"/><Relationship Id="rId17" Target="../media/image18.png" Type="http://schemas.openxmlformats.org/officeDocument/2006/relationships/image"/><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10.png" Type="http://schemas.openxmlformats.org/officeDocument/2006/relationships/image"/><Relationship Id="rId16" Target="../media/image11.svg" Type="http://schemas.openxmlformats.org/officeDocument/2006/relationships/image"/><Relationship Id="rId17" Target="../media/image18.png" Type="http://schemas.openxmlformats.org/officeDocument/2006/relationships/image"/><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10.png" Type="http://schemas.openxmlformats.org/officeDocument/2006/relationships/image"/><Relationship Id="rId16" Target="../media/image11.svg" Type="http://schemas.openxmlformats.org/officeDocument/2006/relationships/image"/><Relationship Id="rId17" Target="../media/image18.png" Type="http://schemas.openxmlformats.org/officeDocument/2006/relationships/image"/><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18.png" Type="http://schemas.openxmlformats.org/officeDocument/2006/relationships/image"/><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227971">
            <a:off x="-439949" y="1629007"/>
            <a:ext cx="14071117" cy="9312057"/>
            <a:chOff x="0" y="0"/>
            <a:chExt cx="5340856" cy="3534500"/>
          </a:xfrm>
        </p:grpSpPr>
        <p:sp>
          <p:nvSpPr>
            <p:cNvPr name="Freeform 4" id="4"/>
            <p:cNvSpPr/>
            <p:nvPr/>
          </p:nvSpPr>
          <p:spPr>
            <a:xfrm>
              <a:off x="16510" y="11430"/>
              <a:ext cx="5310376" cy="3510370"/>
            </a:xfrm>
            <a:custGeom>
              <a:avLst/>
              <a:gdLst/>
              <a:ahLst/>
              <a:cxnLst/>
              <a:rect r="r" b="b" t="t" l="l"/>
              <a:pathLst>
                <a:path h="3510370" w="5310376">
                  <a:moveTo>
                    <a:pt x="1270" y="0"/>
                  </a:moveTo>
                  <a:lnTo>
                    <a:pt x="5310376" y="15240"/>
                  </a:lnTo>
                  <a:lnTo>
                    <a:pt x="5278626" y="3510370"/>
                  </a:lnTo>
                  <a:lnTo>
                    <a:pt x="1921683" y="3510370"/>
                  </a:lnTo>
                  <a:lnTo>
                    <a:pt x="0" y="3483700"/>
                  </a:lnTo>
                  <a:lnTo>
                    <a:pt x="11430" y="1115374"/>
                  </a:lnTo>
                  <a:close/>
                </a:path>
              </a:pathLst>
            </a:custGeom>
            <a:solidFill>
              <a:srgbClr val="FFFFFF"/>
            </a:solidFill>
          </p:spPr>
        </p:sp>
        <p:sp>
          <p:nvSpPr>
            <p:cNvPr name="Freeform 5" id="5"/>
            <p:cNvSpPr/>
            <p:nvPr/>
          </p:nvSpPr>
          <p:spPr>
            <a:xfrm>
              <a:off x="0" y="-1270"/>
              <a:ext cx="5339586" cy="3535770"/>
            </a:xfrm>
            <a:custGeom>
              <a:avLst/>
              <a:gdLst/>
              <a:ahLst/>
              <a:cxnLst/>
              <a:rect r="r" b="b" t="t" l="l"/>
              <a:pathLst>
                <a:path h="3535770" w="5339586">
                  <a:moveTo>
                    <a:pt x="5305296" y="3510370"/>
                  </a:moveTo>
                  <a:cubicBezTo>
                    <a:pt x="5302756" y="3514180"/>
                    <a:pt x="5298946" y="3519260"/>
                    <a:pt x="5295136" y="3523070"/>
                  </a:cubicBezTo>
                  <a:cubicBezTo>
                    <a:pt x="5291326" y="3525610"/>
                    <a:pt x="5286246" y="3528150"/>
                    <a:pt x="5282436" y="3528150"/>
                  </a:cubicBezTo>
                  <a:cubicBezTo>
                    <a:pt x="5118159" y="3526880"/>
                    <a:pt x="4890114" y="3533230"/>
                    <a:pt x="4657846" y="3535770"/>
                  </a:cubicBezTo>
                  <a:cubicBezTo>
                    <a:pt x="4586053" y="3535770"/>
                    <a:pt x="4510038" y="3534500"/>
                    <a:pt x="4438247" y="3534500"/>
                  </a:cubicBezTo>
                  <a:cubicBezTo>
                    <a:pt x="4277770" y="3533230"/>
                    <a:pt x="4117294" y="3531960"/>
                    <a:pt x="3956817" y="3531960"/>
                  </a:cubicBezTo>
                  <a:lnTo>
                    <a:pt x="3433157" y="3531960"/>
                  </a:lnTo>
                  <a:cubicBezTo>
                    <a:pt x="3314912" y="3531960"/>
                    <a:pt x="3200889" y="3530690"/>
                    <a:pt x="3082643" y="3530690"/>
                  </a:cubicBezTo>
                  <a:cubicBezTo>
                    <a:pt x="2981290" y="3530690"/>
                    <a:pt x="2875713" y="3530690"/>
                    <a:pt x="2774360" y="3531960"/>
                  </a:cubicBezTo>
                  <a:lnTo>
                    <a:pt x="2711014" y="3531960"/>
                  </a:lnTo>
                  <a:cubicBezTo>
                    <a:pt x="2563206" y="3530690"/>
                    <a:pt x="916212" y="3529420"/>
                    <a:pt x="768405" y="3526880"/>
                  </a:cubicBezTo>
                  <a:cubicBezTo>
                    <a:pt x="679720" y="3525610"/>
                    <a:pt x="591036" y="3520530"/>
                    <a:pt x="502352" y="3517990"/>
                  </a:cubicBezTo>
                  <a:cubicBezTo>
                    <a:pt x="341875" y="3512910"/>
                    <a:pt x="181399" y="3509100"/>
                    <a:pt x="41910" y="3504020"/>
                  </a:cubicBezTo>
                  <a:cubicBezTo>
                    <a:pt x="33020" y="3502750"/>
                    <a:pt x="24130" y="3500210"/>
                    <a:pt x="16510" y="3496400"/>
                  </a:cubicBezTo>
                  <a:cubicBezTo>
                    <a:pt x="5080" y="3491320"/>
                    <a:pt x="0" y="3479890"/>
                    <a:pt x="1270" y="3458265"/>
                  </a:cubicBezTo>
                  <a:cubicBezTo>
                    <a:pt x="2540" y="3299076"/>
                    <a:pt x="3810" y="3137143"/>
                    <a:pt x="3810" y="2977955"/>
                  </a:cubicBezTo>
                  <a:cubicBezTo>
                    <a:pt x="5080" y="2816021"/>
                    <a:pt x="17780" y="1117095"/>
                    <a:pt x="17780" y="955162"/>
                  </a:cubicBezTo>
                  <a:cubicBezTo>
                    <a:pt x="19050" y="798718"/>
                    <a:pt x="20320" y="642274"/>
                    <a:pt x="19050" y="483086"/>
                  </a:cubicBezTo>
                  <a:cubicBezTo>
                    <a:pt x="17780" y="326642"/>
                    <a:pt x="16510" y="172942"/>
                    <a:pt x="6350" y="48260"/>
                  </a:cubicBezTo>
                  <a:cubicBezTo>
                    <a:pt x="5080" y="35560"/>
                    <a:pt x="2540" y="22860"/>
                    <a:pt x="1270" y="10160"/>
                  </a:cubicBezTo>
                  <a:cubicBezTo>
                    <a:pt x="3810" y="8890"/>
                    <a:pt x="5080" y="7620"/>
                    <a:pt x="6350" y="7620"/>
                  </a:cubicBezTo>
                  <a:cubicBezTo>
                    <a:pt x="34290" y="6350"/>
                    <a:pt x="92715" y="5080"/>
                    <a:pt x="185622" y="3810"/>
                  </a:cubicBezTo>
                  <a:cubicBezTo>
                    <a:pt x="316537" y="1270"/>
                    <a:pt x="451675" y="1270"/>
                    <a:pt x="582590" y="1270"/>
                  </a:cubicBezTo>
                  <a:cubicBezTo>
                    <a:pt x="747289" y="2540"/>
                    <a:pt x="2411176" y="5080"/>
                    <a:pt x="2575876" y="6350"/>
                  </a:cubicBezTo>
                  <a:cubicBezTo>
                    <a:pt x="2736352" y="7620"/>
                    <a:pt x="2896828" y="7620"/>
                    <a:pt x="3057305" y="7620"/>
                  </a:cubicBezTo>
                  <a:cubicBezTo>
                    <a:pt x="3145989" y="7620"/>
                    <a:pt x="3234673" y="7620"/>
                    <a:pt x="3323358" y="8890"/>
                  </a:cubicBezTo>
                  <a:cubicBezTo>
                    <a:pt x="3496503" y="11430"/>
                    <a:pt x="3673872" y="10160"/>
                    <a:pt x="3847018" y="2540"/>
                  </a:cubicBezTo>
                  <a:cubicBezTo>
                    <a:pt x="3918810" y="0"/>
                    <a:pt x="3990601" y="2540"/>
                    <a:pt x="4062394" y="2540"/>
                  </a:cubicBezTo>
                  <a:cubicBezTo>
                    <a:pt x="4222870" y="2540"/>
                    <a:pt x="4383346" y="1270"/>
                    <a:pt x="4543823" y="3810"/>
                  </a:cubicBezTo>
                  <a:cubicBezTo>
                    <a:pt x="4746530" y="6350"/>
                    <a:pt x="4945014" y="13970"/>
                    <a:pt x="5147721" y="17780"/>
                  </a:cubicBezTo>
                  <a:cubicBezTo>
                    <a:pt x="5236405" y="20320"/>
                    <a:pt x="5273546" y="19050"/>
                    <a:pt x="5300216" y="21590"/>
                  </a:cubicBezTo>
                  <a:cubicBezTo>
                    <a:pt x="5309106" y="22860"/>
                    <a:pt x="5317996" y="25400"/>
                    <a:pt x="5326886" y="27940"/>
                  </a:cubicBezTo>
                  <a:cubicBezTo>
                    <a:pt x="5334506" y="30480"/>
                    <a:pt x="5338316" y="36830"/>
                    <a:pt x="5338316" y="46990"/>
                  </a:cubicBezTo>
                  <a:cubicBezTo>
                    <a:pt x="5339586" y="98837"/>
                    <a:pt x="5335776" y="181176"/>
                    <a:pt x="5331966" y="263515"/>
                  </a:cubicBezTo>
                  <a:cubicBezTo>
                    <a:pt x="5328156" y="332131"/>
                    <a:pt x="5326886" y="403491"/>
                    <a:pt x="5325616" y="472107"/>
                  </a:cubicBezTo>
                  <a:cubicBezTo>
                    <a:pt x="5323076" y="587381"/>
                    <a:pt x="5321806" y="702656"/>
                    <a:pt x="5320536" y="817930"/>
                  </a:cubicBezTo>
                  <a:cubicBezTo>
                    <a:pt x="5319266" y="924971"/>
                    <a:pt x="5317996" y="1032012"/>
                    <a:pt x="5317996" y="1139052"/>
                  </a:cubicBezTo>
                  <a:cubicBezTo>
                    <a:pt x="5317996" y="1317453"/>
                    <a:pt x="5306566" y="3030102"/>
                    <a:pt x="5305296" y="3208503"/>
                  </a:cubicBezTo>
                  <a:cubicBezTo>
                    <a:pt x="5307836" y="3323778"/>
                    <a:pt x="5306566" y="3439052"/>
                    <a:pt x="5305296" y="3510370"/>
                  </a:cubicBezTo>
                  <a:close/>
                  <a:moveTo>
                    <a:pt x="17780" y="3479890"/>
                  </a:moveTo>
                  <a:cubicBezTo>
                    <a:pt x="22860" y="3481160"/>
                    <a:pt x="29210" y="3483700"/>
                    <a:pt x="36830" y="3483700"/>
                  </a:cubicBezTo>
                  <a:cubicBezTo>
                    <a:pt x="177176" y="3488780"/>
                    <a:pt x="350322" y="3493860"/>
                    <a:pt x="519244" y="3497670"/>
                  </a:cubicBezTo>
                  <a:cubicBezTo>
                    <a:pt x="599482" y="3500210"/>
                    <a:pt x="679720" y="3504020"/>
                    <a:pt x="764182" y="3505290"/>
                  </a:cubicBezTo>
                  <a:cubicBezTo>
                    <a:pt x="819081" y="3506560"/>
                    <a:pt x="2373169" y="3502750"/>
                    <a:pt x="2423845" y="3504020"/>
                  </a:cubicBezTo>
                  <a:cubicBezTo>
                    <a:pt x="2512530" y="3505290"/>
                    <a:pt x="2601214" y="3507830"/>
                    <a:pt x="2689898" y="3509100"/>
                  </a:cubicBezTo>
                  <a:cubicBezTo>
                    <a:pt x="2732129" y="3510370"/>
                    <a:pt x="2770137" y="3510370"/>
                    <a:pt x="2812367" y="3510370"/>
                  </a:cubicBezTo>
                  <a:cubicBezTo>
                    <a:pt x="3002405" y="3510370"/>
                    <a:pt x="3188220" y="3509100"/>
                    <a:pt x="3378257" y="3510370"/>
                  </a:cubicBezTo>
                  <a:cubicBezTo>
                    <a:pt x="3450049" y="3510370"/>
                    <a:pt x="3526065" y="3512910"/>
                    <a:pt x="3597857" y="3512910"/>
                  </a:cubicBezTo>
                  <a:cubicBezTo>
                    <a:pt x="3707656" y="3512910"/>
                    <a:pt x="3813233" y="3509100"/>
                    <a:pt x="3923033" y="3509100"/>
                  </a:cubicBezTo>
                  <a:cubicBezTo>
                    <a:pt x="4053948" y="3509100"/>
                    <a:pt x="4180639" y="3510370"/>
                    <a:pt x="4311554" y="3510370"/>
                  </a:cubicBezTo>
                  <a:cubicBezTo>
                    <a:pt x="4484700" y="3510370"/>
                    <a:pt x="4662069" y="3510370"/>
                    <a:pt x="4835214" y="3509100"/>
                  </a:cubicBezTo>
                  <a:cubicBezTo>
                    <a:pt x="4991467" y="3507830"/>
                    <a:pt x="5143498" y="3505290"/>
                    <a:pt x="5267196" y="3502750"/>
                  </a:cubicBezTo>
                  <a:cubicBezTo>
                    <a:pt x="5272276" y="3502750"/>
                    <a:pt x="5277356" y="3500210"/>
                    <a:pt x="5283706" y="3498940"/>
                  </a:cubicBezTo>
                  <a:cubicBezTo>
                    <a:pt x="5283706" y="3486240"/>
                    <a:pt x="5284976" y="3473540"/>
                    <a:pt x="5284976" y="3450031"/>
                  </a:cubicBezTo>
                  <a:lnTo>
                    <a:pt x="5284976" y="3364947"/>
                  </a:lnTo>
                  <a:cubicBezTo>
                    <a:pt x="5286246" y="3224971"/>
                    <a:pt x="5288786" y="3082250"/>
                    <a:pt x="5287516" y="2942274"/>
                  </a:cubicBezTo>
                  <a:cubicBezTo>
                    <a:pt x="5286246" y="2744661"/>
                    <a:pt x="5298946" y="1015544"/>
                    <a:pt x="5302756" y="817930"/>
                  </a:cubicBezTo>
                  <a:cubicBezTo>
                    <a:pt x="5305296" y="702656"/>
                    <a:pt x="5307836" y="587381"/>
                    <a:pt x="5307836" y="472107"/>
                  </a:cubicBezTo>
                  <a:cubicBezTo>
                    <a:pt x="5307836" y="376045"/>
                    <a:pt x="5309106" y="282727"/>
                    <a:pt x="5316726" y="189410"/>
                  </a:cubicBezTo>
                  <a:cubicBezTo>
                    <a:pt x="5320536" y="134517"/>
                    <a:pt x="5323076" y="79625"/>
                    <a:pt x="5317996" y="49530"/>
                  </a:cubicBezTo>
                  <a:cubicBezTo>
                    <a:pt x="5310376" y="49530"/>
                    <a:pt x="5304026" y="48260"/>
                    <a:pt x="5296406" y="48260"/>
                  </a:cubicBezTo>
                  <a:cubicBezTo>
                    <a:pt x="5263386" y="45720"/>
                    <a:pt x="5177282" y="45720"/>
                    <a:pt x="5063260" y="40640"/>
                  </a:cubicBezTo>
                  <a:cubicBezTo>
                    <a:pt x="4852106" y="33020"/>
                    <a:pt x="4636730" y="27940"/>
                    <a:pt x="4425577" y="27940"/>
                  </a:cubicBezTo>
                  <a:cubicBezTo>
                    <a:pt x="4277770" y="27940"/>
                    <a:pt x="4125740" y="31750"/>
                    <a:pt x="3977932" y="24130"/>
                  </a:cubicBezTo>
                  <a:lnTo>
                    <a:pt x="3935702" y="24130"/>
                  </a:lnTo>
                  <a:cubicBezTo>
                    <a:pt x="3813233" y="27940"/>
                    <a:pt x="3682318" y="33020"/>
                    <a:pt x="3555626" y="34290"/>
                  </a:cubicBezTo>
                  <a:cubicBezTo>
                    <a:pt x="3416265" y="35560"/>
                    <a:pt x="3281127" y="31750"/>
                    <a:pt x="3141766" y="30480"/>
                  </a:cubicBezTo>
                  <a:cubicBezTo>
                    <a:pt x="3010851" y="29210"/>
                    <a:pt x="2879936" y="27940"/>
                    <a:pt x="2753244" y="27940"/>
                  </a:cubicBezTo>
                  <a:cubicBezTo>
                    <a:pt x="2706790" y="27940"/>
                    <a:pt x="2664560" y="29210"/>
                    <a:pt x="2618106" y="27940"/>
                  </a:cubicBezTo>
                  <a:cubicBezTo>
                    <a:pt x="2457630" y="26670"/>
                    <a:pt x="797966" y="24130"/>
                    <a:pt x="633267" y="24130"/>
                  </a:cubicBezTo>
                  <a:cubicBezTo>
                    <a:pt x="489683" y="22860"/>
                    <a:pt x="346098" y="24130"/>
                    <a:pt x="202514" y="24130"/>
                  </a:cubicBezTo>
                  <a:cubicBezTo>
                    <a:pt x="126499" y="24130"/>
                    <a:pt x="45720" y="24130"/>
                    <a:pt x="21590" y="25400"/>
                  </a:cubicBezTo>
                  <a:cubicBezTo>
                    <a:pt x="20320" y="25400"/>
                    <a:pt x="21590" y="36830"/>
                    <a:pt x="22860" y="41910"/>
                  </a:cubicBezTo>
                  <a:cubicBezTo>
                    <a:pt x="26670" y="90603"/>
                    <a:pt x="31750" y="178431"/>
                    <a:pt x="34290" y="263515"/>
                  </a:cubicBezTo>
                  <a:cubicBezTo>
                    <a:pt x="36830" y="417214"/>
                    <a:pt x="38100" y="570913"/>
                    <a:pt x="38100" y="724613"/>
                  </a:cubicBezTo>
                  <a:cubicBezTo>
                    <a:pt x="38100" y="823419"/>
                    <a:pt x="36830" y="919481"/>
                    <a:pt x="35560" y="1018288"/>
                  </a:cubicBezTo>
                  <a:cubicBezTo>
                    <a:pt x="34290" y="1114350"/>
                    <a:pt x="22860" y="2741916"/>
                    <a:pt x="21590" y="2835233"/>
                  </a:cubicBezTo>
                  <a:lnTo>
                    <a:pt x="21590" y="3016379"/>
                  </a:lnTo>
                  <a:cubicBezTo>
                    <a:pt x="21590" y="3153611"/>
                    <a:pt x="20320" y="3293586"/>
                    <a:pt x="20320" y="3430818"/>
                  </a:cubicBezTo>
                  <a:cubicBezTo>
                    <a:pt x="20320" y="3450030"/>
                    <a:pt x="19050" y="3466498"/>
                    <a:pt x="17780" y="3479890"/>
                  </a:cubicBezTo>
                  <a:close/>
                </a:path>
              </a:pathLst>
            </a:custGeom>
            <a:solidFill>
              <a:srgbClr val="929208"/>
            </a:solidFill>
          </p:spPr>
        </p:sp>
      </p:grpSp>
      <p:grpSp>
        <p:nvGrpSpPr>
          <p:cNvPr name="Group 6" id="6"/>
          <p:cNvGrpSpPr>
            <a:grpSpLocks noChangeAspect="true"/>
          </p:cNvGrpSpPr>
          <p:nvPr/>
        </p:nvGrpSpPr>
        <p:grpSpPr>
          <a:xfrm rot="0">
            <a:off x="9334529" y="1036611"/>
            <a:ext cx="8103792" cy="5520494"/>
            <a:chOff x="0" y="0"/>
            <a:chExt cx="6019800" cy="4100830"/>
          </a:xfrm>
        </p:grpSpPr>
        <p:sp>
          <p:nvSpPr>
            <p:cNvPr name="Freeform 7" id="7"/>
            <p:cNvSpPr/>
            <p:nvPr/>
          </p:nvSpPr>
          <p:spPr>
            <a:xfrm>
              <a:off x="105410" y="105410"/>
              <a:ext cx="5572760" cy="3653790"/>
            </a:xfrm>
            <a:custGeom>
              <a:avLst/>
              <a:gdLst/>
              <a:ahLst/>
              <a:cxnLst/>
              <a:rect r="r" b="b" t="t" l="l"/>
              <a:pathLst>
                <a:path h="3653790" w="5572760">
                  <a:moveTo>
                    <a:pt x="5572760" y="3653790"/>
                  </a:moveTo>
                  <a:lnTo>
                    <a:pt x="0" y="3653790"/>
                  </a:lnTo>
                  <a:lnTo>
                    <a:pt x="0" y="0"/>
                  </a:lnTo>
                  <a:lnTo>
                    <a:pt x="5572760" y="0"/>
                  </a:lnTo>
                  <a:lnTo>
                    <a:pt x="5572760" y="3653790"/>
                  </a:lnTo>
                  <a:close/>
                </a:path>
              </a:pathLst>
            </a:custGeom>
            <a:blipFill>
              <a:blip r:embed="rId3"/>
              <a:stretch>
                <a:fillRect l="0" r="0" t="-808" b="-808"/>
              </a:stretch>
            </a:blipFill>
          </p:spPr>
        </p:sp>
        <p:sp>
          <p:nvSpPr>
            <p:cNvPr name="Freeform 8" id="8"/>
            <p:cNvSpPr/>
            <p:nvPr/>
          </p:nvSpPr>
          <p:spPr>
            <a:xfrm>
              <a:off x="0" y="0"/>
              <a:ext cx="6019800" cy="4100830"/>
            </a:xfrm>
            <a:custGeom>
              <a:avLst/>
              <a:gdLst/>
              <a:ahLst/>
              <a:cxnLst/>
              <a:rect r="r" b="b" t="t" l="l"/>
              <a:pathLst>
                <a:path h="4100830" w="6019800">
                  <a:moveTo>
                    <a:pt x="6019800" y="4100830"/>
                  </a:moveTo>
                  <a:lnTo>
                    <a:pt x="0" y="4100830"/>
                  </a:lnTo>
                  <a:lnTo>
                    <a:pt x="0" y="0"/>
                  </a:lnTo>
                  <a:lnTo>
                    <a:pt x="6019800" y="0"/>
                  </a:lnTo>
                  <a:lnTo>
                    <a:pt x="6019800" y="4100830"/>
                  </a:lnTo>
                  <a:close/>
                </a:path>
              </a:pathLst>
            </a:custGeom>
            <a:blipFill>
              <a:blip r:embed="rId4"/>
              <a:stretch>
                <a:fillRect l="-182" r="-182" t="0" b="0"/>
              </a:stretch>
            </a:blipFill>
          </p:spPr>
        </p:sp>
      </p:grpSp>
      <p:sp>
        <p:nvSpPr>
          <p:cNvPr name="TextBox 9" id="9"/>
          <p:cNvSpPr txBox="true"/>
          <p:nvPr/>
        </p:nvSpPr>
        <p:spPr>
          <a:xfrm rot="-243247">
            <a:off x="537641" y="1943913"/>
            <a:ext cx="7374955" cy="3409950"/>
          </a:xfrm>
          <a:prstGeom prst="rect">
            <a:avLst/>
          </a:prstGeom>
        </p:spPr>
        <p:txBody>
          <a:bodyPr anchor="t" rtlCol="false" tIns="0" lIns="0" bIns="0" rIns="0">
            <a:spAutoFit/>
          </a:bodyPr>
          <a:lstStyle/>
          <a:p>
            <a:pPr algn="l" marL="0" indent="0" lvl="0">
              <a:lnSpc>
                <a:spcPts val="13200"/>
              </a:lnSpc>
            </a:pPr>
            <a:r>
              <a:rPr lang="en-US" sz="12000">
                <a:solidFill>
                  <a:srgbClr val="CD6F2E"/>
                </a:solidFill>
                <a:latin typeface="Bangers Bold"/>
              </a:rPr>
              <a:t>"HEALTHY" CEREALS?</a:t>
            </a:r>
          </a:p>
        </p:txBody>
      </p:sp>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79563">
            <a:off x="16707143" y="6132374"/>
            <a:ext cx="1104313" cy="1691845"/>
          </a:xfrm>
          <a:prstGeom prst="rect">
            <a:avLst/>
          </a:prstGeom>
        </p:spPr>
      </p:pic>
      <p:pic>
        <p:nvPicPr>
          <p:cNvPr name="Picture 11" id="1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719904">
            <a:off x="8703258" y="4101816"/>
            <a:ext cx="1262542" cy="920508"/>
          </a:xfrm>
          <a:prstGeom prst="rect">
            <a:avLst/>
          </a:prstGeom>
        </p:spPr>
      </p:pic>
      <p:pic>
        <p:nvPicPr>
          <p:cNvPr name="Picture 12" id="12"/>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265481" y="7615647"/>
            <a:ext cx="2304042" cy="2671353"/>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2783983" y="8607655"/>
            <a:ext cx="2284823" cy="1679345"/>
          </a:xfrm>
          <a:prstGeom prst="rect">
            <a:avLst/>
          </a:prstGeom>
        </p:spPr>
      </p:pic>
      <p:pic>
        <p:nvPicPr>
          <p:cNvPr name="Picture 14" id="14"/>
          <p:cNvPicPr>
            <a:picLocks noChangeAspect="true"/>
          </p:cNvPicPr>
          <p:nvPr/>
        </p:nvPicPr>
        <p:blipFill>
          <a:blip r:embed="rId13"/>
          <a:srcRect l="0" t="0" r="0" b="0"/>
          <a:stretch>
            <a:fillRect/>
          </a:stretch>
        </p:blipFill>
        <p:spPr>
          <a:xfrm flipH="false" flipV="false" rot="0">
            <a:off x="5473704" y="7109711"/>
            <a:ext cx="2550250" cy="2995888"/>
          </a:xfrm>
          <a:prstGeom prst="rect">
            <a:avLst/>
          </a:prstGeom>
        </p:spPr>
      </p:pic>
      <p:pic>
        <p:nvPicPr>
          <p:cNvPr name="Picture 15" id="15"/>
          <p:cNvPicPr>
            <a:picLocks noChangeAspect="true"/>
          </p:cNvPicPr>
          <p:nvPr/>
        </p:nvPicPr>
        <p:blipFill>
          <a:blip r:embed="rId14"/>
          <a:srcRect l="0" t="0" r="0" b="0"/>
          <a:stretch>
            <a:fillRect/>
          </a:stretch>
        </p:blipFill>
        <p:spPr>
          <a:xfrm flipH="false" flipV="false" rot="0">
            <a:off x="8656408" y="7428964"/>
            <a:ext cx="2168787" cy="2724686"/>
          </a:xfrm>
          <a:prstGeom prst="rect">
            <a:avLst/>
          </a:prstGeom>
        </p:spPr>
      </p:pic>
      <p:pic>
        <p:nvPicPr>
          <p:cNvPr name="Picture 16" id="16"/>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4524004" y="6489150"/>
            <a:ext cx="3137973" cy="3797850"/>
          </a:xfrm>
          <a:prstGeom prst="rect">
            <a:avLst/>
          </a:prstGeom>
        </p:spPr>
      </p:pic>
      <p:pic>
        <p:nvPicPr>
          <p:cNvPr name="Picture 17" id="17"/>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11327094" y="6799392"/>
            <a:ext cx="2415066" cy="3354258"/>
          </a:xfrm>
          <a:prstGeom prst="rect">
            <a:avLst/>
          </a:prstGeom>
        </p:spPr>
      </p:pic>
      <p:sp>
        <p:nvSpPr>
          <p:cNvPr name="TextBox 18" id="18"/>
          <p:cNvSpPr txBox="true"/>
          <p:nvPr/>
        </p:nvSpPr>
        <p:spPr>
          <a:xfrm rot="-243247">
            <a:off x="699229" y="5208770"/>
            <a:ext cx="7913747" cy="1510030"/>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929208"/>
                </a:solidFill>
                <a:latin typeface="Flat"/>
              </a:rPr>
              <a:t>The U.S. FDA has proposed new criteria for labeling cereals as "healthy"....which cereal brands would be impacted by the new guidelines?</a:t>
            </a:r>
          </a:p>
        </p:txBody>
      </p:sp>
      <p:pic>
        <p:nvPicPr>
          <p:cNvPr name="Picture 19" id="19"/>
          <p:cNvPicPr>
            <a:picLocks noChangeAspect="true"/>
          </p:cNvPicPr>
          <p:nvPr/>
        </p:nvPicPr>
        <p:blipFill>
          <a:blip r:embed="rId19"/>
          <a:srcRect l="0" t="0" r="0" b="0"/>
          <a:stretch>
            <a:fillRect/>
          </a:stretch>
        </p:blipFill>
        <p:spPr>
          <a:xfrm flipH="false" flipV="false" rot="0">
            <a:off x="265481" y="240733"/>
            <a:ext cx="1767657" cy="1547210"/>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847987" y="6498080"/>
            <a:ext cx="1053315" cy="13663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382613" y="-155377"/>
            <a:ext cx="2822626" cy="94558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47847">
            <a:off x="501626" y="8594468"/>
            <a:ext cx="1503195" cy="109596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2771194" y="7208315"/>
            <a:ext cx="3179166" cy="2682421"/>
          </a:xfrm>
          <a:prstGeom prst="rect">
            <a:avLst/>
          </a:prstGeom>
        </p:spPr>
      </p:pic>
      <p:sp>
        <p:nvSpPr>
          <p:cNvPr name="TextBox 10" id="10"/>
          <p:cNvSpPr txBox="true"/>
          <p:nvPr/>
        </p:nvSpPr>
        <p:spPr>
          <a:xfrm rot="0">
            <a:off x="8287687" y="3144977"/>
            <a:ext cx="7204134" cy="2243234"/>
          </a:xfrm>
          <a:prstGeom prst="rect">
            <a:avLst/>
          </a:prstGeom>
        </p:spPr>
        <p:txBody>
          <a:bodyPr anchor="t" rtlCol="false" tIns="0" lIns="0" bIns="0" rIns="0">
            <a:spAutoFit/>
          </a:bodyPr>
          <a:lstStyle/>
          <a:p>
            <a:pPr marL="0" indent="0" lvl="0">
              <a:lnSpc>
                <a:spcPts val="4479"/>
              </a:lnSpc>
              <a:spcBef>
                <a:spcPct val="0"/>
              </a:spcBef>
            </a:pPr>
            <a:r>
              <a:rPr lang="en-US" sz="3199">
                <a:solidFill>
                  <a:srgbClr val="929208"/>
                </a:solidFill>
                <a:latin typeface="Flat"/>
              </a:rPr>
              <a:t>Corn Flakes has 4 grams of added sugars which means it would no longer be considered “healthy” under the FDA’s proposed criteria.</a:t>
            </a:r>
          </a:p>
        </p:txBody>
      </p:sp>
      <p:sp>
        <p:nvSpPr>
          <p:cNvPr name="TextBox 11" id="11"/>
          <p:cNvSpPr txBox="true"/>
          <p:nvPr/>
        </p:nvSpPr>
        <p:spPr>
          <a:xfrm rot="0">
            <a:off x="8287687" y="1463800"/>
            <a:ext cx="7204134" cy="1102829"/>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CD6F2E"/>
                </a:solidFill>
                <a:latin typeface="Bangers Bold"/>
              </a:rPr>
              <a:t>corn flakes</a:t>
            </a:r>
          </a:p>
        </p:txBody>
      </p:sp>
      <p:pic>
        <p:nvPicPr>
          <p:cNvPr name="Picture 12" id="12"/>
          <p:cNvPicPr>
            <a:picLocks noChangeAspect="true"/>
          </p:cNvPicPr>
          <p:nvPr/>
        </p:nvPicPr>
        <p:blipFill>
          <a:blip r:embed="rId10"/>
          <a:srcRect l="0" t="0" r="0" b="0"/>
          <a:stretch>
            <a:fillRect/>
          </a:stretch>
        </p:blipFill>
        <p:spPr>
          <a:xfrm flipH="false" flipV="false" rot="0">
            <a:off x="16901302" y="16598"/>
            <a:ext cx="1240999" cy="1086233"/>
          </a:xfrm>
          <a:prstGeom prst="rect">
            <a:avLst/>
          </a:prstGeom>
        </p:spPr>
      </p:pic>
      <p:pic>
        <p:nvPicPr>
          <p:cNvPr name="Picture 13" id="13"/>
          <p:cNvPicPr>
            <a:picLocks noChangeAspect="true"/>
          </p:cNvPicPr>
          <p:nvPr/>
        </p:nvPicPr>
        <p:blipFill>
          <a:blip r:embed="rId11"/>
          <a:srcRect l="0" t="0" r="0" b="0"/>
          <a:stretch>
            <a:fillRect/>
          </a:stretch>
        </p:blipFill>
        <p:spPr>
          <a:xfrm flipH="false" flipV="false" rot="0">
            <a:off x="0" y="1169353"/>
            <a:ext cx="7973098" cy="7973098"/>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847987" y="6498080"/>
            <a:ext cx="1053315" cy="13663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382613" y="-155377"/>
            <a:ext cx="2822626" cy="94558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47847">
            <a:off x="501626" y="8594468"/>
            <a:ext cx="1503195" cy="109596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2771194" y="7208315"/>
            <a:ext cx="3179166" cy="2682421"/>
          </a:xfrm>
          <a:prstGeom prst="rect">
            <a:avLst/>
          </a:prstGeom>
        </p:spPr>
      </p:pic>
      <p:sp>
        <p:nvSpPr>
          <p:cNvPr name="TextBox 10" id="10"/>
          <p:cNvSpPr txBox="true"/>
          <p:nvPr/>
        </p:nvSpPr>
        <p:spPr>
          <a:xfrm rot="0">
            <a:off x="8073654" y="3144977"/>
            <a:ext cx="7512543" cy="3353104"/>
          </a:xfrm>
          <a:prstGeom prst="rect">
            <a:avLst/>
          </a:prstGeom>
        </p:spPr>
        <p:txBody>
          <a:bodyPr anchor="t" rtlCol="false" tIns="0" lIns="0" bIns="0" rIns="0">
            <a:spAutoFit/>
          </a:bodyPr>
          <a:lstStyle/>
          <a:p>
            <a:pPr marL="0" indent="0" lvl="0">
              <a:lnSpc>
                <a:spcPts val="4479"/>
              </a:lnSpc>
              <a:spcBef>
                <a:spcPct val="0"/>
              </a:spcBef>
            </a:pPr>
            <a:r>
              <a:rPr lang="en-US" sz="3199">
                <a:solidFill>
                  <a:srgbClr val="929208"/>
                </a:solidFill>
                <a:latin typeface="Flat"/>
              </a:rPr>
              <a:t>Life has 8 grams of added sugars which means it would no longer be considered “healthy” under the FDA’s proposed criteria, despite the packaging that uses terms like "Heart Healthy" and "NO Artificial Preservatives"</a:t>
            </a:r>
            <a:r>
              <a:rPr lang="en-US" sz="3199">
                <a:solidFill>
                  <a:srgbClr val="929208"/>
                </a:solidFill>
                <a:latin typeface="Flat"/>
              </a:rPr>
              <a:t> </a:t>
            </a:r>
          </a:p>
        </p:txBody>
      </p:sp>
      <p:sp>
        <p:nvSpPr>
          <p:cNvPr name="TextBox 11" id="11"/>
          <p:cNvSpPr txBox="true"/>
          <p:nvPr/>
        </p:nvSpPr>
        <p:spPr>
          <a:xfrm rot="0">
            <a:off x="8073654" y="1463800"/>
            <a:ext cx="7512543" cy="1102829"/>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CD6F2E"/>
                </a:solidFill>
                <a:latin typeface="Bangers Bold"/>
              </a:rPr>
              <a:t>life</a:t>
            </a:r>
          </a:p>
        </p:txBody>
      </p:sp>
      <p:pic>
        <p:nvPicPr>
          <p:cNvPr name="Picture 12" id="12"/>
          <p:cNvPicPr>
            <a:picLocks noChangeAspect="true"/>
          </p:cNvPicPr>
          <p:nvPr/>
        </p:nvPicPr>
        <p:blipFill>
          <a:blip r:embed="rId10"/>
          <a:srcRect l="0" t="0" r="0" b="0"/>
          <a:stretch>
            <a:fillRect/>
          </a:stretch>
        </p:blipFill>
        <p:spPr>
          <a:xfrm flipH="false" flipV="false" rot="0">
            <a:off x="16901302" y="16598"/>
            <a:ext cx="1240999" cy="1086233"/>
          </a:xfrm>
          <a:prstGeom prst="rect">
            <a:avLst/>
          </a:prstGeom>
        </p:spPr>
      </p:pic>
      <p:pic>
        <p:nvPicPr>
          <p:cNvPr name="Picture 13" id="13"/>
          <p:cNvPicPr>
            <a:picLocks noChangeAspect="true"/>
          </p:cNvPicPr>
          <p:nvPr/>
        </p:nvPicPr>
        <p:blipFill>
          <a:blip r:embed="rId11"/>
          <a:srcRect l="0" t="0" r="0" b="0"/>
          <a:stretch>
            <a:fillRect/>
          </a:stretch>
        </p:blipFill>
        <p:spPr>
          <a:xfrm flipH="false" flipV="false" rot="0">
            <a:off x="371817" y="1264641"/>
            <a:ext cx="7701837" cy="7701837"/>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847987" y="6498080"/>
            <a:ext cx="1053315" cy="13663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382613" y="-155377"/>
            <a:ext cx="2822626" cy="94558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47847">
            <a:off x="501626" y="8594468"/>
            <a:ext cx="1503195" cy="109596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2771194" y="7208315"/>
            <a:ext cx="3179166" cy="2682421"/>
          </a:xfrm>
          <a:prstGeom prst="rect">
            <a:avLst/>
          </a:prstGeom>
        </p:spPr>
      </p:pic>
      <p:sp>
        <p:nvSpPr>
          <p:cNvPr name="TextBox 10" id="10"/>
          <p:cNvSpPr txBox="true"/>
          <p:nvPr/>
        </p:nvSpPr>
        <p:spPr>
          <a:xfrm rot="0">
            <a:off x="8317264" y="3828141"/>
            <a:ext cx="7300392" cy="3353104"/>
          </a:xfrm>
          <a:prstGeom prst="rect">
            <a:avLst/>
          </a:prstGeom>
        </p:spPr>
        <p:txBody>
          <a:bodyPr anchor="t" rtlCol="false" tIns="0" lIns="0" bIns="0" rIns="0">
            <a:spAutoFit/>
          </a:bodyPr>
          <a:lstStyle/>
          <a:p>
            <a:pPr marL="0" indent="0" lvl="0">
              <a:lnSpc>
                <a:spcPts val="4479"/>
              </a:lnSpc>
              <a:spcBef>
                <a:spcPct val="0"/>
              </a:spcBef>
            </a:pPr>
            <a:r>
              <a:rPr lang="en-US" sz="3199">
                <a:solidFill>
                  <a:srgbClr val="929208"/>
                </a:solidFill>
                <a:latin typeface="Flat"/>
              </a:rPr>
              <a:t>Honey Bunches of Oats, Honey Roasted has 8 grams of added sugars which means it would no longer be considered “healthy” under the FDA’s proposed criteria, despite the packaging that uses terms like "4 Wholesome Grains."</a:t>
            </a:r>
            <a:r>
              <a:rPr lang="en-US" sz="3199">
                <a:solidFill>
                  <a:srgbClr val="929208"/>
                </a:solidFill>
                <a:latin typeface="Flat"/>
              </a:rPr>
              <a:t> </a:t>
            </a:r>
          </a:p>
        </p:txBody>
      </p:sp>
      <p:sp>
        <p:nvSpPr>
          <p:cNvPr name="TextBox 11" id="11"/>
          <p:cNvSpPr txBox="true"/>
          <p:nvPr/>
        </p:nvSpPr>
        <p:spPr>
          <a:xfrm rot="0">
            <a:off x="8317264" y="1376434"/>
            <a:ext cx="7633096" cy="2196134"/>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CD6F2E"/>
                </a:solidFill>
                <a:latin typeface="Bangers Bold"/>
              </a:rPr>
              <a:t>honey bunches of oats, honey roasted</a:t>
            </a:r>
          </a:p>
        </p:txBody>
      </p:sp>
      <p:pic>
        <p:nvPicPr>
          <p:cNvPr name="Picture 12" id="12"/>
          <p:cNvPicPr>
            <a:picLocks noChangeAspect="true"/>
          </p:cNvPicPr>
          <p:nvPr/>
        </p:nvPicPr>
        <p:blipFill>
          <a:blip r:embed="rId10"/>
          <a:srcRect l="0" t="0" r="0" b="0"/>
          <a:stretch>
            <a:fillRect/>
          </a:stretch>
        </p:blipFill>
        <p:spPr>
          <a:xfrm flipH="false" flipV="false" rot="0">
            <a:off x="16901302" y="16598"/>
            <a:ext cx="1240999" cy="1086233"/>
          </a:xfrm>
          <a:prstGeom prst="rect">
            <a:avLst/>
          </a:prstGeom>
        </p:spPr>
      </p:pic>
      <p:pic>
        <p:nvPicPr>
          <p:cNvPr name="Picture 13" id="13"/>
          <p:cNvPicPr>
            <a:picLocks noChangeAspect="true"/>
          </p:cNvPicPr>
          <p:nvPr/>
        </p:nvPicPr>
        <p:blipFill>
          <a:blip r:embed="rId11"/>
          <a:srcRect l="0" t="0" r="0" b="0"/>
          <a:stretch>
            <a:fillRect/>
          </a:stretch>
        </p:blipFill>
        <p:spPr>
          <a:xfrm flipH="false" flipV="false" rot="0">
            <a:off x="371817" y="1028700"/>
            <a:ext cx="7945447" cy="7945447"/>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847987" y="6498080"/>
            <a:ext cx="1053315" cy="13663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382613" y="-155377"/>
            <a:ext cx="2822626" cy="94558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47847">
            <a:off x="501626" y="8594468"/>
            <a:ext cx="1503195" cy="109596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2771194" y="7208315"/>
            <a:ext cx="3179166" cy="2682421"/>
          </a:xfrm>
          <a:prstGeom prst="rect">
            <a:avLst/>
          </a:prstGeom>
        </p:spPr>
      </p:pic>
      <p:sp>
        <p:nvSpPr>
          <p:cNvPr name="TextBox 10" id="10"/>
          <p:cNvSpPr txBox="true"/>
          <p:nvPr/>
        </p:nvSpPr>
        <p:spPr>
          <a:xfrm rot="0">
            <a:off x="8513004" y="3144977"/>
            <a:ext cx="7334982" cy="3353104"/>
          </a:xfrm>
          <a:prstGeom prst="rect">
            <a:avLst/>
          </a:prstGeom>
        </p:spPr>
        <p:txBody>
          <a:bodyPr anchor="t" rtlCol="false" tIns="0" lIns="0" bIns="0" rIns="0">
            <a:spAutoFit/>
          </a:bodyPr>
          <a:lstStyle/>
          <a:p>
            <a:pPr marL="0" indent="0" lvl="0">
              <a:lnSpc>
                <a:spcPts val="4479"/>
              </a:lnSpc>
              <a:spcBef>
                <a:spcPct val="0"/>
              </a:spcBef>
            </a:pPr>
            <a:r>
              <a:rPr lang="en-US" sz="3199">
                <a:solidFill>
                  <a:srgbClr val="929208"/>
                </a:solidFill>
                <a:latin typeface="Flat"/>
              </a:rPr>
              <a:t>Raisin Bran has 9 grams of added sugars which means it would no longer be considered “healthy” under the FDA’s proposed criteria, despite the packaging that uses terms like "Heart Healthy" and "Made with Real Fruit."</a:t>
            </a:r>
            <a:r>
              <a:rPr lang="en-US" sz="3199">
                <a:solidFill>
                  <a:srgbClr val="929208"/>
                </a:solidFill>
                <a:latin typeface="Flat"/>
              </a:rPr>
              <a:t> </a:t>
            </a:r>
          </a:p>
        </p:txBody>
      </p:sp>
      <p:sp>
        <p:nvSpPr>
          <p:cNvPr name="TextBox 11" id="11"/>
          <p:cNvSpPr txBox="true"/>
          <p:nvPr/>
        </p:nvSpPr>
        <p:spPr>
          <a:xfrm rot="0">
            <a:off x="8513004" y="1432547"/>
            <a:ext cx="7334982" cy="1102829"/>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CD6F2E"/>
                </a:solidFill>
                <a:latin typeface="Bangers Bold"/>
              </a:rPr>
              <a:t>Raisin Bran</a:t>
            </a:r>
          </a:p>
        </p:txBody>
      </p:sp>
      <p:pic>
        <p:nvPicPr>
          <p:cNvPr name="Picture 12" id="12"/>
          <p:cNvPicPr>
            <a:picLocks noChangeAspect="true"/>
          </p:cNvPicPr>
          <p:nvPr/>
        </p:nvPicPr>
        <p:blipFill>
          <a:blip r:embed="rId10"/>
          <a:srcRect l="0" t="0" r="0" b="0"/>
          <a:stretch>
            <a:fillRect/>
          </a:stretch>
        </p:blipFill>
        <p:spPr>
          <a:xfrm flipH="false" flipV="false" rot="0">
            <a:off x="16901302" y="16598"/>
            <a:ext cx="1240999" cy="1086233"/>
          </a:xfrm>
          <a:prstGeom prst="rect">
            <a:avLst/>
          </a:prstGeom>
        </p:spPr>
      </p:pic>
      <p:pic>
        <p:nvPicPr>
          <p:cNvPr name="Picture 13" id="13"/>
          <p:cNvPicPr>
            <a:picLocks noChangeAspect="true"/>
          </p:cNvPicPr>
          <p:nvPr/>
        </p:nvPicPr>
        <p:blipFill>
          <a:blip r:embed="rId11"/>
          <a:srcRect l="0" t="0" r="0" b="0"/>
          <a:stretch>
            <a:fillRect/>
          </a:stretch>
        </p:blipFill>
        <p:spPr>
          <a:xfrm flipH="false" flipV="false" rot="0">
            <a:off x="371817" y="1102830"/>
            <a:ext cx="7658882" cy="7658882"/>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847987" y="6498080"/>
            <a:ext cx="1053315" cy="13663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382613" y="-155377"/>
            <a:ext cx="2822626" cy="94558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47847">
            <a:off x="501626" y="8594468"/>
            <a:ext cx="1503195" cy="109596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2771194" y="7208315"/>
            <a:ext cx="3179166" cy="2682421"/>
          </a:xfrm>
          <a:prstGeom prst="rect">
            <a:avLst/>
          </a:prstGeom>
        </p:spPr>
      </p:pic>
      <p:sp>
        <p:nvSpPr>
          <p:cNvPr name="TextBox 10" id="10"/>
          <p:cNvSpPr txBox="true"/>
          <p:nvPr/>
        </p:nvSpPr>
        <p:spPr>
          <a:xfrm rot="0">
            <a:off x="8513004" y="3144977"/>
            <a:ext cx="7334982" cy="3353104"/>
          </a:xfrm>
          <a:prstGeom prst="rect">
            <a:avLst/>
          </a:prstGeom>
        </p:spPr>
        <p:txBody>
          <a:bodyPr anchor="t" rtlCol="false" tIns="0" lIns="0" bIns="0" rIns="0">
            <a:spAutoFit/>
          </a:bodyPr>
          <a:lstStyle/>
          <a:p>
            <a:pPr marL="0" indent="0" lvl="0">
              <a:lnSpc>
                <a:spcPts val="4479"/>
              </a:lnSpc>
              <a:spcBef>
                <a:spcPct val="0"/>
              </a:spcBef>
            </a:pPr>
            <a:r>
              <a:rPr lang="en-US" sz="3199">
                <a:solidFill>
                  <a:srgbClr val="929208"/>
                </a:solidFill>
                <a:latin typeface="Flat"/>
              </a:rPr>
              <a:t>Frosted mini wheats has 12 grams of added sugars which means it would no longer be considered “healthy” under the FDA’s proposed criteria, despite the packaging that uses terms like "Perfectly Sweet Wholesome Wheat."</a:t>
            </a:r>
          </a:p>
        </p:txBody>
      </p:sp>
      <p:sp>
        <p:nvSpPr>
          <p:cNvPr name="TextBox 11" id="11"/>
          <p:cNvSpPr txBox="true"/>
          <p:nvPr/>
        </p:nvSpPr>
        <p:spPr>
          <a:xfrm rot="0">
            <a:off x="8513004" y="1432547"/>
            <a:ext cx="7334982" cy="1102829"/>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CD6F2E"/>
                </a:solidFill>
                <a:latin typeface="Bangers Bold"/>
              </a:rPr>
              <a:t>frosted mini wheats</a:t>
            </a:r>
          </a:p>
        </p:txBody>
      </p:sp>
      <p:pic>
        <p:nvPicPr>
          <p:cNvPr name="Picture 12" id="12"/>
          <p:cNvPicPr>
            <a:picLocks noChangeAspect="true"/>
          </p:cNvPicPr>
          <p:nvPr/>
        </p:nvPicPr>
        <p:blipFill>
          <a:blip r:embed="rId10"/>
          <a:srcRect l="0" t="0" r="0" b="0"/>
          <a:stretch>
            <a:fillRect/>
          </a:stretch>
        </p:blipFill>
        <p:spPr>
          <a:xfrm flipH="false" flipV="false" rot="0">
            <a:off x="16901302" y="16598"/>
            <a:ext cx="1240999" cy="1086233"/>
          </a:xfrm>
          <a:prstGeom prst="rect">
            <a:avLst/>
          </a:prstGeom>
        </p:spPr>
      </p:pic>
      <p:pic>
        <p:nvPicPr>
          <p:cNvPr name="Picture 13" id="13"/>
          <p:cNvPicPr>
            <a:picLocks noChangeAspect="true"/>
          </p:cNvPicPr>
          <p:nvPr/>
        </p:nvPicPr>
        <p:blipFill>
          <a:blip r:embed="rId11"/>
          <a:srcRect l="0" t="0" r="0" b="0"/>
          <a:stretch>
            <a:fillRect/>
          </a:stretch>
        </p:blipFill>
        <p:spPr>
          <a:xfrm flipH="false" flipV="false" rot="0">
            <a:off x="668555" y="1442072"/>
            <a:ext cx="7352355" cy="7352355"/>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847987" y="6498080"/>
            <a:ext cx="1053315" cy="13663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382613" y="-155377"/>
            <a:ext cx="2822626" cy="94558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47847">
            <a:off x="501626" y="8594468"/>
            <a:ext cx="1503195" cy="109596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2771194" y="7208315"/>
            <a:ext cx="3179166" cy="2682421"/>
          </a:xfrm>
          <a:prstGeom prst="rect">
            <a:avLst/>
          </a:prstGeom>
        </p:spPr>
      </p:pic>
      <p:pic>
        <p:nvPicPr>
          <p:cNvPr name="Picture 10" id="10"/>
          <p:cNvPicPr>
            <a:picLocks noChangeAspect="true"/>
          </p:cNvPicPr>
          <p:nvPr/>
        </p:nvPicPr>
        <p:blipFill>
          <a:blip r:embed="rId10"/>
          <a:srcRect l="0" t="0" r="0" b="0"/>
          <a:stretch>
            <a:fillRect/>
          </a:stretch>
        </p:blipFill>
        <p:spPr>
          <a:xfrm flipH="false" flipV="false" rot="0">
            <a:off x="16901302" y="16598"/>
            <a:ext cx="1240999" cy="1086233"/>
          </a:xfrm>
          <a:prstGeom prst="rect">
            <a:avLst/>
          </a:prstGeom>
        </p:spPr>
      </p:pic>
      <p:pic>
        <p:nvPicPr>
          <p:cNvPr name="Picture 11" id="11"/>
          <p:cNvPicPr>
            <a:picLocks noChangeAspect="true"/>
          </p:cNvPicPr>
          <p:nvPr/>
        </p:nvPicPr>
        <p:blipFill>
          <a:blip r:embed="rId11"/>
          <a:srcRect l="0" t="0" r="0" b="0"/>
          <a:stretch>
            <a:fillRect/>
          </a:stretch>
        </p:blipFill>
        <p:spPr>
          <a:xfrm flipH="false" flipV="false" rot="0">
            <a:off x="587377" y="1102830"/>
            <a:ext cx="8039621" cy="8039621"/>
          </a:xfrm>
          <a:prstGeom prst="rect">
            <a:avLst/>
          </a:prstGeom>
        </p:spPr>
      </p:pic>
      <p:sp>
        <p:nvSpPr>
          <p:cNvPr name="TextBox 12" id="12"/>
          <p:cNvSpPr txBox="true"/>
          <p:nvPr/>
        </p:nvSpPr>
        <p:spPr>
          <a:xfrm rot="0">
            <a:off x="8513004" y="3102735"/>
            <a:ext cx="7334982" cy="3395345"/>
          </a:xfrm>
          <a:prstGeom prst="rect">
            <a:avLst/>
          </a:prstGeom>
        </p:spPr>
        <p:txBody>
          <a:bodyPr anchor="t" rtlCol="false" tIns="0" lIns="0" bIns="0" rIns="0">
            <a:spAutoFit/>
          </a:bodyPr>
          <a:lstStyle/>
          <a:p>
            <a:pPr marL="0" indent="0" lvl="0">
              <a:lnSpc>
                <a:spcPts val="4479"/>
              </a:lnSpc>
              <a:spcBef>
                <a:spcPct val="0"/>
              </a:spcBef>
            </a:pPr>
            <a:r>
              <a:rPr lang="en-US" sz="3199">
                <a:solidFill>
                  <a:srgbClr val="929208"/>
                </a:solidFill>
                <a:latin typeface="Flat"/>
              </a:rPr>
              <a:t>Honey Nut Cheerios has 12 grams of added sugars which means it would no longer be considered “healthy” under the FDA’s proposed criteria, despite the packaging that uses terms like "Can help lower cholesterol."</a:t>
            </a:r>
            <a:r>
              <a:rPr lang="en-US" sz="3199">
                <a:solidFill>
                  <a:srgbClr val="929208"/>
                </a:solidFill>
                <a:latin typeface="Flat"/>
              </a:rPr>
              <a:t> </a:t>
            </a:r>
          </a:p>
        </p:txBody>
      </p:sp>
      <p:sp>
        <p:nvSpPr>
          <p:cNvPr name="TextBox 13" id="13"/>
          <p:cNvSpPr txBox="true"/>
          <p:nvPr/>
        </p:nvSpPr>
        <p:spPr>
          <a:xfrm rot="0">
            <a:off x="8513004" y="1432547"/>
            <a:ext cx="7334982" cy="1102829"/>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CD6F2E"/>
                </a:solidFill>
                <a:latin typeface="Bangers Bold"/>
              </a:rPr>
              <a:t>Honey Nut Cheerios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0800000">
            <a:off x="5810476" y="1897800"/>
            <a:ext cx="6667049" cy="1321288"/>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221070" y="355800"/>
            <a:ext cx="1845861" cy="1345800"/>
          </a:xfrm>
          <a:prstGeom prst="rect">
            <a:avLst/>
          </a:prstGeom>
        </p:spPr>
      </p:pic>
      <p:pic>
        <p:nvPicPr>
          <p:cNvPr name="Picture 8" id="8"/>
          <p:cNvPicPr>
            <a:picLocks noChangeAspect="true"/>
          </p:cNvPicPr>
          <p:nvPr/>
        </p:nvPicPr>
        <p:blipFill>
          <a:blip r:embed="rId7"/>
          <a:srcRect l="0" t="0" r="0" b="0"/>
          <a:stretch>
            <a:fillRect/>
          </a:stretch>
        </p:blipFill>
        <p:spPr>
          <a:xfrm flipH="false" flipV="false" rot="0">
            <a:off x="15781037" y="7178294"/>
            <a:ext cx="2168787" cy="2724686"/>
          </a:xfrm>
          <a:prstGeom prst="rect">
            <a:avLst/>
          </a:prstGeom>
        </p:spPr>
      </p:pic>
      <p:sp>
        <p:nvSpPr>
          <p:cNvPr name="TextBox 9" id="9"/>
          <p:cNvSpPr txBox="true"/>
          <p:nvPr/>
        </p:nvSpPr>
        <p:spPr>
          <a:xfrm rot="0">
            <a:off x="6553133" y="2170814"/>
            <a:ext cx="5181735" cy="661035"/>
          </a:xfrm>
          <a:prstGeom prst="rect">
            <a:avLst/>
          </a:prstGeom>
        </p:spPr>
        <p:txBody>
          <a:bodyPr anchor="t" rtlCol="false" tIns="0" lIns="0" bIns="0" rIns="0">
            <a:spAutoFit/>
          </a:bodyPr>
          <a:lstStyle/>
          <a:p>
            <a:pPr algn="ctr" marL="0" indent="0" lvl="0">
              <a:lnSpc>
                <a:spcPts val="5040"/>
              </a:lnSpc>
              <a:spcBef>
                <a:spcPct val="0"/>
              </a:spcBef>
            </a:pPr>
            <a:r>
              <a:rPr lang="en-US" sz="3600">
                <a:solidFill>
                  <a:srgbClr val="FFFFFF"/>
                </a:solidFill>
                <a:latin typeface="Flat"/>
              </a:rPr>
              <a:t>DISCUSSION QUESTIONS</a:t>
            </a:r>
          </a:p>
        </p:txBody>
      </p:sp>
      <p:sp>
        <p:nvSpPr>
          <p:cNvPr name="TextBox 10" id="10"/>
          <p:cNvSpPr txBox="true"/>
          <p:nvPr/>
        </p:nvSpPr>
        <p:spPr>
          <a:xfrm rot="0">
            <a:off x="2181869" y="3400063"/>
            <a:ext cx="14338055" cy="5095875"/>
          </a:xfrm>
          <a:prstGeom prst="rect">
            <a:avLst/>
          </a:prstGeom>
        </p:spPr>
        <p:txBody>
          <a:bodyPr anchor="t" rtlCol="false" tIns="0" lIns="0" bIns="0" rIns="0">
            <a:spAutoFit/>
          </a:bodyPr>
          <a:lstStyle/>
          <a:p>
            <a:pPr>
              <a:lnSpc>
                <a:spcPts val="3119"/>
              </a:lnSpc>
            </a:pPr>
            <a:r>
              <a:rPr lang="en-US" sz="2599">
                <a:solidFill>
                  <a:srgbClr val="CD6F2E"/>
                </a:solidFill>
                <a:latin typeface="Bangers Bold"/>
              </a:rPr>
              <a:t>1) Who is the U.S. FDA?</a:t>
            </a:r>
          </a:p>
          <a:p>
            <a:pPr>
              <a:lnSpc>
                <a:spcPts val="3119"/>
              </a:lnSpc>
            </a:pPr>
          </a:p>
          <a:p>
            <a:pPr>
              <a:lnSpc>
                <a:spcPts val="3119"/>
              </a:lnSpc>
            </a:pPr>
            <a:r>
              <a:rPr lang="en-US" sz="2599">
                <a:solidFill>
                  <a:srgbClr val="CD6F2E"/>
                </a:solidFill>
                <a:latin typeface="Bangers Bold"/>
              </a:rPr>
              <a:t>2) What does the U.S. FDA do?</a:t>
            </a:r>
          </a:p>
          <a:p>
            <a:pPr>
              <a:lnSpc>
                <a:spcPts val="3119"/>
              </a:lnSpc>
            </a:pPr>
          </a:p>
          <a:p>
            <a:pPr>
              <a:lnSpc>
                <a:spcPts val="3119"/>
              </a:lnSpc>
            </a:pPr>
            <a:r>
              <a:rPr lang="en-US" sz="2599">
                <a:solidFill>
                  <a:srgbClr val="CD6F2E"/>
                </a:solidFill>
                <a:latin typeface="Bangers Bold"/>
              </a:rPr>
              <a:t>3) Why does the organization exist?</a:t>
            </a:r>
          </a:p>
          <a:p>
            <a:pPr>
              <a:lnSpc>
                <a:spcPts val="3119"/>
              </a:lnSpc>
            </a:pPr>
          </a:p>
          <a:p>
            <a:pPr>
              <a:lnSpc>
                <a:spcPts val="3119"/>
              </a:lnSpc>
            </a:pPr>
            <a:r>
              <a:rPr lang="en-US" sz="2599">
                <a:solidFill>
                  <a:srgbClr val="CD6F2E"/>
                </a:solidFill>
                <a:latin typeface="Bangers Bold"/>
              </a:rPr>
              <a:t>4) How does marketing influence packaging decisions?</a:t>
            </a:r>
          </a:p>
          <a:p>
            <a:pPr>
              <a:lnSpc>
                <a:spcPts val="3119"/>
              </a:lnSpc>
            </a:pPr>
          </a:p>
          <a:p>
            <a:pPr>
              <a:lnSpc>
                <a:spcPts val="3119"/>
              </a:lnSpc>
            </a:pPr>
            <a:r>
              <a:rPr lang="en-US" sz="2599">
                <a:solidFill>
                  <a:srgbClr val="CD6F2E"/>
                </a:solidFill>
                <a:latin typeface="Bangers Bold"/>
              </a:rPr>
              <a:t>5) How does marketing influence the labels that appear on product packaging?</a:t>
            </a:r>
          </a:p>
          <a:p>
            <a:pPr>
              <a:lnSpc>
                <a:spcPts val="3119"/>
              </a:lnSpc>
            </a:pPr>
          </a:p>
          <a:p>
            <a:pPr>
              <a:lnSpc>
                <a:spcPts val="3119"/>
              </a:lnSpc>
            </a:pPr>
            <a:r>
              <a:rPr lang="en-US" sz="2599">
                <a:solidFill>
                  <a:srgbClr val="CD6F2E"/>
                </a:solidFill>
                <a:latin typeface="Bangers Bold"/>
              </a:rPr>
              <a:t>6) What is product positioning?</a:t>
            </a:r>
          </a:p>
          <a:p>
            <a:pPr>
              <a:lnSpc>
                <a:spcPts val="3119"/>
              </a:lnSpc>
            </a:pPr>
          </a:p>
          <a:p>
            <a:pPr marL="0" indent="0" lvl="0">
              <a:lnSpc>
                <a:spcPts val="3119"/>
              </a:lnSpc>
              <a:spcBef>
                <a:spcPct val="0"/>
              </a:spcBef>
            </a:pPr>
            <a:r>
              <a:rPr lang="en-US" sz="2599">
                <a:solidFill>
                  <a:srgbClr val="CD6F2E"/>
                </a:solidFill>
                <a:latin typeface="Bangers Bold"/>
              </a:rPr>
              <a:t>7) How might labeling explain a brand's positioning strategy?</a:t>
            </a:r>
          </a:p>
        </p:txBody>
      </p:sp>
      <p:pic>
        <p:nvPicPr>
          <p:cNvPr name="Picture 11" id="11"/>
          <p:cNvPicPr>
            <a:picLocks noChangeAspect="true"/>
          </p:cNvPicPr>
          <p:nvPr/>
        </p:nvPicPr>
        <p:blipFill>
          <a:blip r:embed="rId8"/>
          <a:srcRect l="0" t="0" r="0" b="0"/>
          <a:stretch>
            <a:fillRect/>
          </a:stretch>
        </p:blipFill>
        <p:spPr>
          <a:xfrm flipH="false" flipV="false" rot="0">
            <a:off x="1028700" y="19344"/>
            <a:ext cx="1153169" cy="1009356"/>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0800000">
            <a:off x="5810476" y="1897800"/>
            <a:ext cx="6667049" cy="1321288"/>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221070" y="355800"/>
            <a:ext cx="1845861" cy="1345800"/>
          </a:xfrm>
          <a:prstGeom prst="rect">
            <a:avLst/>
          </a:prstGeom>
        </p:spPr>
      </p:pic>
      <p:pic>
        <p:nvPicPr>
          <p:cNvPr name="Picture 8" id="8"/>
          <p:cNvPicPr>
            <a:picLocks noChangeAspect="true"/>
          </p:cNvPicPr>
          <p:nvPr/>
        </p:nvPicPr>
        <p:blipFill>
          <a:blip r:embed="rId7"/>
          <a:srcRect l="0" t="0" r="0" b="0"/>
          <a:stretch>
            <a:fillRect/>
          </a:stretch>
        </p:blipFill>
        <p:spPr>
          <a:xfrm flipH="false" flipV="false" rot="0">
            <a:off x="15781037" y="7178294"/>
            <a:ext cx="2168787" cy="2724686"/>
          </a:xfrm>
          <a:prstGeom prst="rect">
            <a:avLst/>
          </a:prstGeom>
        </p:spPr>
      </p:pic>
      <p:sp>
        <p:nvSpPr>
          <p:cNvPr name="TextBox 9" id="9"/>
          <p:cNvSpPr txBox="true"/>
          <p:nvPr/>
        </p:nvSpPr>
        <p:spPr>
          <a:xfrm rot="0">
            <a:off x="6553133" y="2170814"/>
            <a:ext cx="5181735" cy="661035"/>
          </a:xfrm>
          <a:prstGeom prst="rect">
            <a:avLst/>
          </a:prstGeom>
        </p:spPr>
        <p:txBody>
          <a:bodyPr anchor="t" rtlCol="false" tIns="0" lIns="0" bIns="0" rIns="0">
            <a:spAutoFit/>
          </a:bodyPr>
          <a:lstStyle/>
          <a:p>
            <a:pPr algn="ctr" marL="0" indent="0" lvl="0">
              <a:lnSpc>
                <a:spcPts val="5040"/>
              </a:lnSpc>
              <a:spcBef>
                <a:spcPct val="0"/>
              </a:spcBef>
            </a:pPr>
            <a:r>
              <a:rPr lang="en-US" sz="3600">
                <a:solidFill>
                  <a:srgbClr val="FFFFFF"/>
                </a:solidFill>
                <a:latin typeface="Flat"/>
              </a:rPr>
              <a:t>DISCUSSION QUESTIONS</a:t>
            </a:r>
          </a:p>
        </p:txBody>
      </p:sp>
      <p:sp>
        <p:nvSpPr>
          <p:cNvPr name="TextBox 10" id="10"/>
          <p:cNvSpPr txBox="true"/>
          <p:nvPr/>
        </p:nvSpPr>
        <p:spPr>
          <a:xfrm rot="0">
            <a:off x="2181869" y="3400063"/>
            <a:ext cx="14338055" cy="4705350"/>
          </a:xfrm>
          <a:prstGeom prst="rect">
            <a:avLst/>
          </a:prstGeom>
        </p:spPr>
        <p:txBody>
          <a:bodyPr anchor="t" rtlCol="false" tIns="0" lIns="0" bIns="0" rIns="0">
            <a:spAutoFit/>
          </a:bodyPr>
          <a:lstStyle/>
          <a:p>
            <a:pPr>
              <a:lnSpc>
                <a:spcPts val="3119"/>
              </a:lnSpc>
            </a:pPr>
            <a:r>
              <a:rPr lang="en-US" sz="2599">
                <a:solidFill>
                  <a:srgbClr val="CD6F2E"/>
                </a:solidFill>
                <a:latin typeface="Bangers Bold"/>
              </a:rPr>
              <a:t>8) How do you think brands are positioning their product with "healthy" claims on packaging and labels?</a:t>
            </a:r>
          </a:p>
          <a:p>
            <a:pPr>
              <a:lnSpc>
                <a:spcPts val="3119"/>
              </a:lnSpc>
            </a:pPr>
          </a:p>
          <a:p>
            <a:pPr>
              <a:lnSpc>
                <a:spcPts val="3119"/>
              </a:lnSpc>
            </a:pPr>
            <a:r>
              <a:rPr lang="en-US" sz="2599">
                <a:solidFill>
                  <a:srgbClr val="CD6F2E"/>
                </a:solidFill>
                <a:latin typeface="Bangers Bold"/>
              </a:rPr>
              <a:t>9) Why is the FDA proposing new guidelines on what constitutes healthy packaging and labeling?</a:t>
            </a:r>
          </a:p>
          <a:p>
            <a:pPr>
              <a:lnSpc>
                <a:spcPts val="3119"/>
              </a:lnSpc>
            </a:pPr>
          </a:p>
          <a:p>
            <a:pPr>
              <a:lnSpc>
                <a:spcPts val="3119"/>
              </a:lnSpc>
            </a:pPr>
            <a:r>
              <a:rPr lang="en-US" sz="2599">
                <a:solidFill>
                  <a:srgbClr val="CD6F2E"/>
                </a:solidFill>
                <a:latin typeface="Bangers Bold"/>
              </a:rPr>
              <a:t>10) How will the new guidelines, if instituted, impact some food products?</a:t>
            </a:r>
          </a:p>
          <a:p>
            <a:pPr>
              <a:lnSpc>
                <a:spcPts val="3119"/>
              </a:lnSpc>
            </a:pPr>
          </a:p>
          <a:p>
            <a:pPr>
              <a:lnSpc>
                <a:spcPts val="3119"/>
              </a:lnSpc>
            </a:pPr>
            <a:r>
              <a:rPr lang="en-US" sz="2599">
                <a:solidFill>
                  <a:srgbClr val="CD6F2E"/>
                </a:solidFill>
                <a:latin typeface="Bangers Bold"/>
              </a:rPr>
              <a:t>11) What are three examples of cereal brands that would be impacted by the new proposed guidelines?</a:t>
            </a:r>
          </a:p>
          <a:p>
            <a:pPr>
              <a:lnSpc>
                <a:spcPts val="3119"/>
              </a:lnSpc>
            </a:pPr>
          </a:p>
          <a:p>
            <a:pPr>
              <a:lnSpc>
                <a:spcPts val="3119"/>
              </a:lnSpc>
            </a:pPr>
            <a:r>
              <a:rPr lang="en-US" sz="2599">
                <a:solidFill>
                  <a:srgbClr val="CD6F2E"/>
                </a:solidFill>
                <a:latin typeface="Bangers Bold"/>
              </a:rPr>
              <a:t>12) How might a shift in packaging and labeling impact product sales for those affected by the new proposed guidelines?</a:t>
            </a:r>
          </a:p>
          <a:p>
            <a:pPr>
              <a:lnSpc>
                <a:spcPts val="3119"/>
              </a:lnSpc>
            </a:pPr>
          </a:p>
          <a:p>
            <a:pPr marL="0" indent="0" lvl="0">
              <a:lnSpc>
                <a:spcPts val="3119"/>
              </a:lnSpc>
              <a:spcBef>
                <a:spcPct val="0"/>
              </a:spcBef>
            </a:pPr>
            <a:r>
              <a:rPr lang="en-US" sz="2599">
                <a:solidFill>
                  <a:srgbClr val="CD6F2E"/>
                </a:solidFill>
                <a:latin typeface="Bangers Bold"/>
              </a:rPr>
              <a:t>13) How might that impact the way those brands market the product?</a:t>
            </a:r>
          </a:p>
        </p:txBody>
      </p:sp>
      <p:pic>
        <p:nvPicPr>
          <p:cNvPr name="Picture 11" id="11"/>
          <p:cNvPicPr>
            <a:picLocks noChangeAspect="true"/>
          </p:cNvPicPr>
          <p:nvPr/>
        </p:nvPicPr>
        <p:blipFill>
          <a:blip r:embed="rId8"/>
          <a:srcRect l="0" t="0" r="0" b="0"/>
          <a:stretch>
            <a:fillRect/>
          </a:stretch>
        </p:blipFill>
        <p:spPr>
          <a:xfrm flipH="false" flipV="false" rot="0">
            <a:off x="1028700" y="19344"/>
            <a:ext cx="1153169" cy="1009356"/>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0800000">
            <a:off x="5810476" y="1897800"/>
            <a:ext cx="6667049" cy="1321288"/>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221070" y="355800"/>
            <a:ext cx="1845861" cy="1345800"/>
          </a:xfrm>
          <a:prstGeom prst="rect">
            <a:avLst/>
          </a:prstGeom>
        </p:spPr>
      </p:pic>
      <p:pic>
        <p:nvPicPr>
          <p:cNvPr name="Picture 8" id="8"/>
          <p:cNvPicPr>
            <a:picLocks noChangeAspect="true"/>
          </p:cNvPicPr>
          <p:nvPr/>
        </p:nvPicPr>
        <p:blipFill>
          <a:blip r:embed="rId7"/>
          <a:srcRect l="0" t="0" r="0" b="0"/>
          <a:stretch>
            <a:fillRect/>
          </a:stretch>
        </p:blipFill>
        <p:spPr>
          <a:xfrm flipH="false" flipV="false" rot="0">
            <a:off x="15781037" y="7178294"/>
            <a:ext cx="2168787" cy="2724686"/>
          </a:xfrm>
          <a:prstGeom prst="rect">
            <a:avLst/>
          </a:prstGeom>
        </p:spPr>
      </p:pic>
      <p:sp>
        <p:nvSpPr>
          <p:cNvPr name="TextBox 9" id="9"/>
          <p:cNvSpPr txBox="true"/>
          <p:nvPr/>
        </p:nvSpPr>
        <p:spPr>
          <a:xfrm rot="0">
            <a:off x="6553133" y="2170814"/>
            <a:ext cx="5181735" cy="661035"/>
          </a:xfrm>
          <a:prstGeom prst="rect">
            <a:avLst/>
          </a:prstGeom>
        </p:spPr>
        <p:txBody>
          <a:bodyPr anchor="t" rtlCol="false" tIns="0" lIns="0" bIns="0" rIns="0">
            <a:spAutoFit/>
          </a:bodyPr>
          <a:lstStyle/>
          <a:p>
            <a:pPr algn="ctr" marL="0" indent="0" lvl="0">
              <a:lnSpc>
                <a:spcPts val="5040"/>
              </a:lnSpc>
              <a:spcBef>
                <a:spcPct val="0"/>
              </a:spcBef>
            </a:pPr>
            <a:r>
              <a:rPr lang="en-US" sz="3600">
                <a:solidFill>
                  <a:srgbClr val="FFFFFF"/>
                </a:solidFill>
                <a:latin typeface="Flat"/>
              </a:rPr>
              <a:t>DISCUSSION QUESTIONS</a:t>
            </a:r>
          </a:p>
        </p:txBody>
      </p:sp>
      <p:sp>
        <p:nvSpPr>
          <p:cNvPr name="TextBox 10" id="10"/>
          <p:cNvSpPr txBox="true"/>
          <p:nvPr/>
        </p:nvSpPr>
        <p:spPr>
          <a:xfrm rot="0">
            <a:off x="2181869" y="3400063"/>
            <a:ext cx="14338055" cy="3143250"/>
          </a:xfrm>
          <a:prstGeom prst="rect">
            <a:avLst/>
          </a:prstGeom>
        </p:spPr>
        <p:txBody>
          <a:bodyPr anchor="t" rtlCol="false" tIns="0" lIns="0" bIns="0" rIns="0">
            <a:spAutoFit/>
          </a:bodyPr>
          <a:lstStyle/>
          <a:p>
            <a:pPr>
              <a:lnSpc>
                <a:spcPts val="3119"/>
              </a:lnSpc>
            </a:pPr>
            <a:r>
              <a:rPr lang="en-US" sz="2599">
                <a:solidFill>
                  <a:srgbClr val="CD6F2E"/>
                </a:solidFill>
                <a:latin typeface="Bangers Bold"/>
              </a:rPr>
              <a:t>14) According to this news story, what are some additional future planned actions from the FDA as it relates to packaging and labeling food products?</a:t>
            </a:r>
          </a:p>
          <a:p>
            <a:pPr>
              <a:lnSpc>
                <a:spcPts val="3119"/>
              </a:lnSpc>
            </a:pPr>
          </a:p>
          <a:p>
            <a:pPr>
              <a:lnSpc>
                <a:spcPts val="3119"/>
              </a:lnSpc>
            </a:pPr>
            <a:r>
              <a:rPr lang="en-US" sz="2599">
                <a:solidFill>
                  <a:srgbClr val="CD6F2E"/>
                </a:solidFill>
                <a:latin typeface="Bangers Bold"/>
              </a:rPr>
              <a:t>15) Do you think the proposed guidelines might force some brands to actually change the product so that it fits the new proposed guidelines?  Why or why not?</a:t>
            </a:r>
          </a:p>
          <a:p>
            <a:pPr>
              <a:lnSpc>
                <a:spcPts val="3119"/>
              </a:lnSpc>
            </a:pPr>
          </a:p>
          <a:p>
            <a:pPr marL="0" indent="0" lvl="0">
              <a:lnSpc>
                <a:spcPts val="3119"/>
              </a:lnSpc>
              <a:spcBef>
                <a:spcPct val="0"/>
              </a:spcBef>
            </a:pPr>
            <a:r>
              <a:rPr lang="en-US" sz="2599">
                <a:solidFill>
                  <a:srgbClr val="CD6F2E"/>
                </a:solidFill>
                <a:latin typeface="Bangers Bold"/>
              </a:rPr>
              <a:t>16) If you were responsible for marketing a cereal product that no longer qualified as "healthy" under the proposed new guidelines, what would you recommend?  Be prepared to discuss your ideas in class. </a:t>
            </a:r>
          </a:p>
        </p:txBody>
      </p:sp>
      <p:pic>
        <p:nvPicPr>
          <p:cNvPr name="Picture 11" id="11"/>
          <p:cNvPicPr>
            <a:picLocks noChangeAspect="true"/>
          </p:cNvPicPr>
          <p:nvPr/>
        </p:nvPicPr>
        <p:blipFill>
          <a:blip r:embed="rId8"/>
          <a:srcRect l="0" t="0" r="0" b="0"/>
          <a:stretch>
            <a:fillRect/>
          </a:stretch>
        </p:blipFill>
        <p:spPr>
          <a:xfrm flipH="false" flipV="false" rot="0">
            <a:off x="1028700" y="19344"/>
            <a:ext cx="1153169" cy="1009356"/>
          </a:xfrm>
          <a:prstGeom prst="rect">
            <a:avLst/>
          </a:prstGeom>
        </p:spPr>
      </p:pic>
      <p:pic>
        <p:nvPicPr>
          <p:cNvPr name="Picture 12" id="12"/>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208715" y="7178294"/>
            <a:ext cx="2653134" cy="1950053"/>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0800000">
            <a:off x="5810476" y="1897800"/>
            <a:ext cx="6667049" cy="1321288"/>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221070" y="355800"/>
            <a:ext cx="1845861" cy="134580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09892" y="7812231"/>
            <a:ext cx="2278746" cy="2090749"/>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5781037" y="7178294"/>
            <a:ext cx="2168787" cy="2724686"/>
          </a:xfrm>
          <a:prstGeom prst="rect">
            <a:avLst/>
          </a:prstGeom>
        </p:spPr>
      </p:pic>
      <p:sp>
        <p:nvSpPr>
          <p:cNvPr name="TextBox 10" id="10"/>
          <p:cNvSpPr txBox="true"/>
          <p:nvPr/>
        </p:nvSpPr>
        <p:spPr>
          <a:xfrm rot="0">
            <a:off x="6553133" y="2132714"/>
            <a:ext cx="5181735" cy="911226"/>
          </a:xfrm>
          <a:prstGeom prst="rect">
            <a:avLst/>
          </a:prstGeom>
        </p:spPr>
        <p:txBody>
          <a:bodyPr anchor="t" rtlCol="false" tIns="0" lIns="0" bIns="0" rIns="0">
            <a:spAutoFit/>
          </a:bodyPr>
          <a:lstStyle/>
          <a:p>
            <a:pPr algn="ctr" marL="0" indent="0" lvl="0">
              <a:lnSpc>
                <a:spcPts val="6999"/>
              </a:lnSpc>
              <a:spcBef>
                <a:spcPct val="0"/>
              </a:spcBef>
            </a:pPr>
            <a:r>
              <a:rPr lang="en-US" sz="4999">
                <a:solidFill>
                  <a:srgbClr val="FFFFFF"/>
                </a:solidFill>
                <a:latin typeface="Flat"/>
              </a:rPr>
              <a:t>SOURCES</a:t>
            </a:r>
          </a:p>
        </p:txBody>
      </p:sp>
      <p:sp>
        <p:nvSpPr>
          <p:cNvPr name="TextBox 11" id="11"/>
          <p:cNvSpPr txBox="true"/>
          <p:nvPr/>
        </p:nvSpPr>
        <p:spPr>
          <a:xfrm rot="0">
            <a:off x="1974972" y="3419113"/>
            <a:ext cx="14338055" cy="723900"/>
          </a:xfrm>
          <a:prstGeom prst="rect">
            <a:avLst/>
          </a:prstGeom>
        </p:spPr>
        <p:txBody>
          <a:bodyPr anchor="t" rtlCol="false" tIns="0" lIns="0" bIns="0" rIns="0">
            <a:spAutoFit/>
          </a:bodyPr>
          <a:lstStyle/>
          <a:p>
            <a:pPr marL="0" indent="0" lvl="0">
              <a:lnSpc>
                <a:spcPts val="2879"/>
              </a:lnSpc>
              <a:spcBef>
                <a:spcPct val="0"/>
              </a:spcBef>
            </a:pPr>
            <a:r>
              <a:rPr lang="en-US" sz="2400">
                <a:solidFill>
                  <a:srgbClr val="CD6F2E"/>
                </a:solidFill>
                <a:latin typeface="Bangers Bold"/>
              </a:rPr>
              <a:t>https://www.silive.com/news/2022/10/under-new-fda-proposed-guidelines-these-10-cereals-would-no-longer-be-labeled-healthy.html</a:t>
            </a:r>
          </a:p>
        </p:txBody>
      </p:sp>
      <p:pic>
        <p:nvPicPr>
          <p:cNvPr name="Picture 12" id="12"/>
          <p:cNvPicPr>
            <a:picLocks noChangeAspect="true"/>
          </p:cNvPicPr>
          <p:nvPr/>
        </p:nvPicPr>
        <p:blipFill>
          <a:blip r:embed="rId10"/>
          <a:srcRect l="0" t="0" r="0" b="0"/>
          <a:stretch>
            <a:fillRect/>
          </a:stretch>
        </p:blipFill>
        <p:spPr>
          <a:xfrm flipH="false" flipV="false" rot="0">
            <a:off x="1028700" y="19344"/>
            <a:ext cx="1153169" cy="1009356"/>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9144000" y="-661791"/>
            <a:ext cx="9791700" cy="7543800"/>
            <a:chOff x="0" y="0"/>
            <a:chExt cx="3824264" cy="2946320"/>
          </a:xfrm>
        </p:grpSpPr>
        <p:sp>
          <p:nvSpPr>
            <p:cNvPr name="Freeform 4" id="4"/>
            <p:cNvSpPr/>
            <p:nvPr/>
          </p:nvSpPr>
          <p:spPr>
            <a:xfrm>
              <a:off x="10160" y="16510"/>
              <a:ext cx="3801404" cy="2918380"/>
            </a:xfrm>
            <a:custGeom>
              <a:avLst/>
              <a:gdLst/>
              <a:ahLst/>
              <a:cxnLst/>
              <a:rect r="r" b="b" t="t" l="l"/>
              <a:pathLst>
                <a:path h="2918380" w="3801404">
                  <a:moveTo>
                    <a:pt x="3801404" y="2918380"/>
                  </a:moveTo>
                  <a:lnTo>
                    <a:pt x="0" y="2910760"/>
                  </a:lnTo>
                  <a:lnTo>
                    <a:pt x="0" y="1025397"/>
                  </a:lnTo>
                  <a:lnTo>
                    <a:pt x="17780" y="19050"/>
                  </a:lnTo>
                  <a:lnTo>
                    <a:pt x="1893536" y="0"/>
                  </a:lnTo>
                  <a:lnTo>
                    <a:pt x="3782354" y="5080"/>
                  </a:lnTo>
                  <a:close/>
                </a:path>
              </a:pathLst>
            </a:custGeom>
            <a:solidFill>
              <a:srgbClr val="FFFFFF"/>
            </a:solidFill>
          </p:spPr>
        </p:sp>
        <p:sp>
          <p:nvSpPr>
            <p:cNvPr name="Freeform 5" id="5"/>
            <p:cNvSpPr/>
            <p:nvPr/>
          </p:nvSpPr>
          <p:spPr>
            <a:xfrm>
              <a:off x="-3810" y="0"/>
              <a:ext cx="3830614" cy="2945050"/>
            </a:xfrm>
            <a:custGeom>
              <a:avLst/>
              <a:gdLst/>
              <a:ahLst/>
              <a:cxnLst/>
              <a:rect r="r" b="b" t="t" l="l"/>
              <a:pathLst>
                <a:path h="2945050" w="3830614">
                  <a:moveTo>
                    <a:pt x="3796324" y="21590"/>
                  </a:moveTo>
                  <a:cubicBezTo>
                    <a:pt x="3797594" y="34290"/>
                    <a:pt x="3797594" y="44450"/>
                    <a:pt x="3798864" y="54610"/>
                  </a:cubicBezTo>
                  <a:cubicBezTo>
                    <a:pt x="3801404" y="107960"/>
                    <a:pt x="3802674" y="171125"/>
                    <a:pt x="3805214" y="232035"/>
                  </a:cubicBezTo>
                  <a:cubicBezTo>
                    <a:pt x="3805214" y="320016"/>
                    <a:pt x="3817914" y="2054812"/>
                    <a:pt x="3824264" y="2142792"/>
                  </a:cubicBezTo>
                  <a:cubicBezTo>
                    <a:pt x="3830614" y="2275891"/>
                    <a:pt x="3826804" y="2411246"/>
                    <a:pt x="3826804" y="2544344"/>
                  </a:cubicBezTo>
                  <a:cubicBezTo>
                    <a:pt x="3826804" y="2661652"/>
                    <a:pt x="3828074" y="2769936"/>
                    <a:pt x="3829344" y="2884090"/>
                  </a:cubicBezTo>
                  <a:cubicBezTo>
                    <a:pt x="3829344" y="2905680"/>
                    <a:pt x="3829344" y="2919650"/>
                    <a:pt x="3829344" y="2943780"/>
                  </a:cubicBezTo>
                  <a:cubicBezTo>
                    <a:pt x="3806484" y="2943780"/>
                    <a:pt x="3786164" y="2945050"/>
                    <a:pt x="3758980" y="2943780"/>
                  </a:cubicBezTo>
                  <a:cubicBezTo>
                    <a:pt x="3567347" y="2938700"/>
                    <a:pt x="3372765" y="2945050"/>
                    <a:pt x="3181132" y="2939970"/>
                  </a:cubicBezTo>
                  <a:cubicBezTo>
                    <a:pt x="3066151" y="2936160"/>
                    <a:pt x="2954120" y="2938700"/>
                    <a:pt x="2839139" y="2936160"/>
                  </a:cubicBezTo>
                  <a:cubicBezTo>
                    <a:pt x="2786072" y="2934890"/>
                    <a:pt x="2733004" y="2933620"/>
                    <a:pt x="2679936" y="2932350"/>
                  </a:cubicBezTo>
                  <a:cubicBezTo>
                    <a:pt x="2647506" y="2932350"/>
                    <a:pt x="2618024" y="2933620"/>
                    <a:pt x="2585594" y="2933620"/>
                  </a:cubicBezTo>
                  <a:cubicBezTo>
                    <a:pt x="2503044" y="2932350"/>
                    <a:pt x="2276032" y="2933620"/>
                    <a:pt x="2193482" y="2932350"/>
                  </a:cubicBezTo>
                  <a:cubicBezTo>
                    <a:pt x="2134518" y="2931080"/>
                    <a:pt x="955235" y="2939970"/>
                    <a:pt x="896271" y="2938700"/>
                  </a:cubicBezTo>
                  <a:cubicBezTo>
                    <a:pt x="881530" y="2938700"/>
                    <a:pt x="863841" y="2939970"/>
                    <a:pt x="849100" y="2939970"/>
                  </a:cubicBezTo>
                  <a:cubicBezTo>
                    <a:pt x="813722" y="2939970"/>
                    <a:pt x="781291" y="2941240"/>
                    <a:pt x="745913" y="2941240"/>
                  </a:cubicBezTo>
                  <a:cubicBezTo>
                    <a:pt x="657467" y="2941240"/>
                    <a:pt x="571969" y="2939970"/>
                    <a:pt x="483522" y="2938700"/>
                  </a:cubicBezTo>
                  <a:cubicBezTo>
                    <a:pt x="430455" y="2937430"/>
                    <a:pt x="377387" y="2936160"/>
                    <a:pt x="327267" y="2934890"/>
                  </a:cubicBezTo>
                  <a:cubicBezTo>
                    <a:pt x="232925" y="2933620"/>
                    <a:pt x="138582" y="2932350"/>
                    <a:pt x="48260" y="2932350"/>
                  </a:cubicBezTo>
                  <a:cubicBezTo>
                    <a:pt x="38100" y="2932350"/>
                    <a:pt x="29210" y="2932350"/>
                    <a:pt x="19050" y="2931080"/>
                  </a:cubicBezTo>
                  <a:cubicBezTo>
                    <a:pt x="10160" y="2929810"/>
                    <a:pt x="5080" y="2923460"/>
                    <a:pt x="7620" y="2914570"/>
                  </a:cubicBezTo>
                  <a:cubicBezTo>
                    <a:pt x="16510" y="2882731"/>
                    <a:pt x="12700" y="2826333"/>
                    <a:pt x="11430" y="2767680"/>
                  </a:cubicBezTo>
                  <a:cubicBezTo>
                    <a:pt x="10160" y="2648116"/>
                    <a:pt x="6350" y="2530809"/>
                    <a:pt x="7620" y="2411246"/>
                  </a:cubicBezTo>
                  <a:cubicBezTo>
                    <a:pt x="5080" y="2262356"/>
                    <a:pt x="0" y="419275"/>
                    <a:pt x="7620" y="268129"/>
                  </a:cubicBezTo>
                  <a:cubicBezTo>
                    <a:pt x="8890" y="238803"/>
                    <a:pt x="7620" y="207220"/>
                    <a:pt x="8890" y="177893"/>
                  </a:cubicBezTo>
                  <a:cubicBezTo>
                    <a:pt x="10160" y="130519"/>
                    <a:pt x="12700" y="78633"/>
                    <a:pt x="13970" y="44450"/>
                  </a:cubicBezTo>
                  <a:cubicBezTo>
                    <a:pt x="13970" y="41910"/>
                    <a:pt x="15240" y="39370"/>
                    <a:pt x="16510" y="38100"/>
                  </a:cubicBezTo>
                  <a:cubicBezTo>
                    <a:pt x="38100" y="35560"/>
                    <a:pt x="64877" y="30480"/>
                    <a:pt x="112048" y="29210"/>
                  </a:cubicBezTo>
                  <a:cubicBezTo>
                    <a:pt x="191650" y="25400"/>
                    <a:pt x="271252" y="22860"/>
                    <a:pt x="353801" y="20320"/>
                  </a:cubicBezTo>
                  <a:cubicBezTo>
                    <a:pt x="409817" y="17780"/>
                    <a:pt x="465833" y="16510"/>
                    <a:pt x="518901" y="13970"/>
                  </a:cubicBezTo>
                  <a:cubicBezTo>
                    <a:pt x="571969" y="11430"/>
                    <a:pt x="627985" y="8890"/>
                    <a:pt x="681052" y="8890"/>
                  </a:cubicBezTo>
                  <a:cubicBezTo>
                    <a:pt x="740016" y="7620"/>
                    <a:pt x="798981" y="10160"/>
                    <a:pt x="857945" y="8890"/>
                  </a:cubicBezTo>
                  <a:cubicBezTo>
                    <a:pt x="931650" y="8890"/>
                    <a:pt x="2267187" y="6350"/>
                    <a:pt x="2340893" y="5080"/>
                  </a:cubicBezTo>
                  <a:cubicBezTo>
                    <a:pt x="2411649" y="3810"/>
                    <a:pt x="2482407" y="2540"/>
                    <a:pt x="2556112" y="2540"/>
                  </a:cubicBezTo>
                  <a:cubicBezTo>
                    <a:pt x="2676988" y="1270"/>
                    <a:pt x="2794916" y="0"/>
                    <a:pt x="2915793" y="0"/>
                  </a:cubicBezTo>
                  <a:cubicBezTo>
                    <a:pt x="2965912" y="0"/>
                    <a:pt x="3018980" y="2540"/>
                    <a:pt x="3069100" y="2540"/>
                  </a:cubicBezTo>
                  <a:cubicBezTo>
                    <a:pt x="3207665" y="3810"/>
                    <a:pt x="3349179" y="5080"/>
                    <a:pt x="3487745" y="7620"/>
                  </a:cubicBezTo>
                  <a:cubicBezTo>
                    <a:pt x="3561450" y="8890"/>
                    <a:pt x="3635155" y="12700"/>
                    <a:pt x="3708861" y="16510"/>
                  </a:cubicBezTo>
                  <a:cubicBezTo>
                    <a:pt x="3726550" y="16510"/>
                    <a:pt x="3744239" y="16510"/>
                    <a:pt x="3758980" y="16510"/>
                  </a:cubicBezTo>
                  <a:cubicBezTo>
                    <a:pt x="3777274" y="17780"/>
                    <a:pt x="3786164" y="20320"/>
                    <a:pt x="3796324" y="21590"/>
                  </a:cubicBezTo>
                  <a:close/>
                  <a:moveTo>
                    <a:pt x="3806484" y="2927270"/>
                  </a:moveTo>
                  <a:cubicBezTo>
                    <a:pt x="3807754" y="2910760"/>
                    <a:pt x="3809024" y="2898060"/>
                    <a:pt x="3809024" y="2885360"/>
                  </a:cubicBezTo>
                  <a:cubicBezTo>
                    <a:pt x="3807754" y="2758656"/>
                    <a:pt x="3806484" y="2639093"/>
                    <a:pt x="3806484" y="2510506"/>
                  </a:cubicBezTo>
                  <a:cubicBezTo>
                    <a:pt x="3806484" y="2451852"/>
                    <a:pt x="3809024" y="2393198"/>
                    <a:pt x="3807754" y="2334545"/>
                  </a:cubicBezTo>
                  <a:cubicBezTo>
                    <a:pt x="3807754" y="2280403"/>
                    <a:pt x="3806484" y="2224005"/>
                    <a:pt x="3805214" y="2169863"/>
                  </a:cubicBezTo>
                  <a:cubicBezTo>
                    <a:pt x="3800134" y="2086394"/>
                    <a:pt x="3788704" y="358366"/>
                    <a:pt x="3788704" y="274897"/>
                  </a:cubicBezTo>
                  <a:cubicBezTo>
                    <a:pt x="3786164" y="204964"/>
                    <a:pt x="3783624" y="132775"/>
                    <a:pt x="3781084" y="63500"/>
                  </a:cubicBezTo>
                  <a:cubicBezTo>
                    <a:pt x="3779814" y="44450"/>
                    <a:pt x="3778544" y="43180"/>
                    <a:pt x="3750136" y="41910"/>
                  </a:cubicBezTo>
                  <a:cubicBezTo>
                    <a:pt x="3741291" y="41910"/>
                    <a:pt x="3735394" y="41910"/>
                    <a:pt x="3726550" y="40640"/>
                  </a:cubicBezTo>
                  <a:cubicBezTo>
                    <a:pt x="3652845" y="36830"/>
                    <a:pt x="3576191" y="31750"/>
                    <a:pt x="3502486" y="30480"/>
                  </a:cubicBezTo>
                  <a:cubicBezTo>
                    <a:pt x="3322645" y="26670"/>
                    <a:pt x="3139857" y="25400"/>
                    <a:pt x="2960016" y="22860"/>
                  </a:cubicBezTo>
                  <a:cubicBezTo>
                    <a:pt x="2933482" y="22860"/>
                    <a:pt x="2904000" y="22860"/>
                    <a:pt x="2877466" y="22860"/>
                  </a:cubicBezTo>
                  <a:cubicBezTo>
                    <a:pt x="2833243" y="22860"/>
                    <a:pt x="2789020" y="22860"/>
                    <a:pt x="2747745" y="22860"/>
                  </a:cubicBezTo>
                  <a:cubicBezTo>
                    <a:pt x="2653403" y="22860"/>
                    <a:pt x="2559060" y="22860"/>
                    <a:pt x="2467666" y="24130"/>
                  </a:cubicBezTo>
                  <a:cubicBezTo>
                    <a:pt x="2388064" y="25400"/>
                    <a:pt x="1046630" y="29210"/>
                    <a:pt x="967028" y="29210"/>
                  </a:cubicBezTo>
                  <a:cubicBezTo>
                    <a:pt x="837307" y="29210"/>
                    <a:pt x="707586" y="26670"/>
                    <a:pt x="577865" y="33020"/>
                  </a:cubicBezTo>
                  <a:cubicBezTo>
                    <a:pt x="510056" y="36830"/>
                    <a:pt x="445196" y="36830"/>
                    <a:pt x="380335" y="38100"/>
                  </a:cubicBezTo>
                  <a:cubicBezTo>
                    <a:pt x="268303" y="41910"/>
                    <a:pt x="156271" y="45720"/>
                    <a:pt x="49530" y="50800"/>
                  </a:cubicBezTo>
                  <a:cubicBezTo>
                    <a:pt x="36830" y="50800"/>
                    <a:pt x="34290" y="53340"/>
                    <a:pt x="33020" y="71865"/>
                  </a:cubicBezTo>
                  <a:cubicBezTo>
                    <a:pt x="31750" y="112472"/>
                    <a:pt x="31750" y="153078"/>
                    <a:pt x="30480" y="193684"/>
                  </a:cubicBezTo>
                  <a:cubicBezTo>
                    <a:pt x="29210" y="261362"/>
                    <a:pt x="26670" y="326783"/>
                    <a:pt x="25400" y="394461"/>
                  </a:cubicBezTo>
                  <a:cubicBezTo>
                    <a:pt x="20320" y="466650"/>
                    <a:pt x="26670" y="2230773"/>
                    <a:pt x="29210" y="2302962"/>
                  </a:cubicBezTo>
                  <a:cubicBezTo>
                    <a:pt x="29210" y="2379663"/>
                    <a:pt x="29210" y="2458620"/>
                    <a:pt x="30480" y="2535321"/>
                  </a:cubicBezTo>
                  <a:cubicBezTo>
                    <a:pt x="30480" y="2591719"/>
                    <a:pt x="33020" y="2648116"/>
                    <a:pt x="33020" y="2704514"/>
                  </a:cubicBezTo>
                  <a:cubicBezTo>
                    <a:pt x="33020" y="2765424"/>
                    <a:pt x="33020" y="2826333"/>
                    <a:pt x="31750" y="2885360"/>
                  </a:cubicBezTo>
                  <a:cubicBezTo>
                    <a:pt x="31750" y="2889170"/>
                    <a:pt x="31750" y="2891710"/>
                    <a:pt x="31750" y="2895520"/>
                  </a:cubicBezTo>
                  <a:cubicBezTo>
                    <a:pt x="31750" y="2905680"/>
                    <a:pt x="35560" y="2909490"/>
                    <a:pt x="44450" y="2909490"/>
                  </a:cubicBezTo>
                  <a:cubicBezTo>
                    <a:pt x="70773" y="2909490"/>
                    <a:pt x="112048" y="2910760"/>
                    <a:pt x="150375" y="2910760"/>
                  </a:cubicBezTo>
                  <a:cubicBezTo>
                    <a:pt x="206391" y="2910760"/>
                    <a:pt x="265355" y="2908220"/>
                    <a:pt x="321371" y="2910760"/>
                  </a:cubicBezTo>
                  <a:cubicBezTo>
                    <a:pt x="412765" y="2914570"/>
                    <a:pt x="504160" y="2917110"/>
                    <a:pt x="595554" y="2915840"/>
                  </a:cubicBezTo>
                  <a:cubicBezTo>
                    <a:pt x="654518" y="2914570"/>
                    <a:pt x="710534" y="2917110"/>
                    <a:pt x="769498" y="2917110"/>
                  </a:cubicBezTo>
                  <a:cubicBezTo>
                    <a:pt x="854996" y="2917110"/>
                    <a:pt x="940494" y="2915840"/>
                    <a:pt x="1025992" y="2917110"/>
                  </a:cubicBezTo>
                  <a:cubicBezTo>
                    <a:pt x="1152765" y="2918380"/>
                    <a:pt x="2544319" y="2908220"/>
                    <a:pt x="2674040" y="2910760"/>
                  </a:cubicBezTo>
                  <a:cubicBezTo>
                    <a:pt x="2730056" y="2912030"/>
                    <a:pt x="2786072" y="2913300"/>
                    <a:pt x="2839140" y="2913300"/>
                  </a:cubicBezTo>
                  <a:cubicBezTo>
                    <a:pt x="2936430" y="2915840"/>
                    <a:pt x="3030773" y="2912030"/>
                    <a:pt x="3128064" y="2915840"/>
                  </a:cubicBezTo>
                  <a:cubicBezTo>
                    <a:pt x="3207665" y="2918380"/>
                    <a:pt x="3287267" y="2918380"/>
                    <a:pt x="3366869" y="2920920"/>
                  </a:cubicBezTo>
                  <a:cubicBezTo>
                    <a:pt x="3484797" y="2924730"/>
                    <a:pt x="3602725" y="2927270"/>
                    <a:pt x="3720653" y="2928540"/>
                  </a:cubicBezTo>
                  <a:cubicBezTo>
                    <a:pt x="3764877" y="2928540"/>
                    <a:pt x="3786164" y="2927270"/>
                    <a:pt x="3806484" y="2927270"/>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4785" r="0" b="53145"/>
          <a:stretch>
            <a:fillRect/>
          </a:stretch>
        </p:blipFill>
        <p:spPr>
          <a:xfrm flipH="false" flipV="false" rot="0">
            <a:off x="8999840" y="7304163"/>
            <a:ext cx="8354710" cy="3709522"/>
          </a:xfrm>
          <a:prstGeom prst="rect">
            <a:avLst/>
          </a:prstGeom>
        </p:spPr>
      </p:pic>
      <p:grpSp>
        <p:nvGrpSpPr>
          <p:cNvPr name="Group 7" id="7"/>
          <p:cNvGrpSpPr>
            <a:grpSpLocks noChangeAspect="true"/>
          </p:cNvGrpSpPr>
          <p:nvPr/>
        </p:nvGrpSpPr>
        <p:grpSpPr>
          <a:xfrm rot="0">
            <a:off x="1252225" y="1329121"/>
            <a:ext cx="7214037" cy="8339162"/>
            <a:chOff x="0" y="0"/>
            <a:chExt cx="2768600" cy="3200400"/>
          </a:xfrm>
        </p:grpSpPr>
        <p:sp>
          <p:nvSpPr>
            <p:cNvPr name="Freeform 8" id="8"/>
            <p:cNvSpPr/>
            <p:nvPr/>
          </p:nvSpPr>
          <p:spPr>
            <a:xfrm>
              <a:off x="38100" y="38100"/>
              <a:ext cx="2578100" cy="2959100"/>
            </a:xfrm>
            <a:custGeom>
              <a:avLst/>
              <a:gdLst/>
              <a:ahLst/>
              <a:cxnLst/>
              <a:rect r="r" b="b" t="t" l="l"/>
              <a:pathLst>
                <a:path h="2959100" w="2578100">
                  <a:moveTo>
                    <a:pt x="2578100" y="2959100"/>
                  </a:moveTo>
                  <a:lnTo>
                    <a:pt x="0" y="2959100"/>
                  </a:lnTo>
                  <a:lnTo>
                    <a:pt x="0" y="0"/>
                  </a:lnTo>
                  <a:lnTo>
                    <a:pt x="2578100" y="0"/>
                  </a:lnTo>
                  <a:lnTo>
                    <a:pt x="2578100" y="2959100"/>
                  </a:lnTo>
                  <a:close/>
                </a:path>
              </a:pathLst>
            </a:custGeom>
            <a:blipFill>
              <a:blip r:embed="rId5"/>
              <a:stretch>
                <a:fillRect l="-27579" r="-23942" t="0" b="0"/>
              </a:stretch>
            </a:blipFill>
          </p:spPr>
        </p:sp>
        <p:sp>
          <p:nvSpPr>
            <p:cNvPr name="Freeform 9" id="9"/>
            <p:cNvSpPr/>
            <p:nvPr/>
          </p:nvSpPr>
          <p:spPr>
            <a:xfrm>
              <a:off x="0" y="0"/>
              <a:ext cx="2768600" cy="3200400"/>
            </a:xfrm>
            <a:custGeom>
              <a:avLst/>
              <a:gdLst/>
              <a:ahLst/>
              <a:cxnLst/>
              <a:rect r="r" b="b" t="t" l="l"/>
              <a:pathLst>
                <a:path h="3200400" w="2768600">
                  <a:moveTo>
                    <a:pt x="2768600" y="3200400"/>
                  </a:moveTo>
                  <a:lnTo>
                    <a:pt x="0" y="3200400"/>
                  </a:lnTo>
                  <a:lnTo>
                    <a:pt x="0" y="0"/>
                  </a:lnTo>
                  <a:lnTo>
                    <a:pt x="2768600" y="0"/>
                  </a:lnTo>
                  <a:lnTo>
                    <a:pt x="2768600" y="3200400"/>
                  </a:lnTo>
                  <a:close/>
                </a:path>
              </a:pathLst>
            </a:custGeom>
            <a:blipFill>
              <a:blip r:embed="rId6"/>
              <a:stretch>
                <a:fillRect l="0" r="0" t="-76" b="-76"/>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961962" y="990600"/>
            <a:ext cx="3362325" cy="800845"/>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706509" y="5143500"/>
            <a:ext cx="1296082" cy="1414375"/>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55300" y="9474098"/>
            <a:ext cx="2822626" cy="945580"/>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89926" y="9474098"/>
            <a:ext cx="2822626" cy="94558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84710" y="5850687"/>
            <a:ext cx="2939066" cy="3407613"/>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719727" y="7108338"/>
            <a:ext cx="2653134" cy="1950053"/>
          </a:xfrm>
          <a:prstGeom prst="rect">
            <a:avLst/>
          </a:prstGeom>
        </p:spPr>
      </p:pic>
      <p:sp>
        <p:nvSpPr>
          <p:cNvPr name="TextBox 16" id="16"/>
          <p:cNvSpPr txBox="true"/>
          <p:nvPr/>
        </p:nvSpPr>
        <p:spPr>
          <a:xfrm rot="0">
            <a:off x="9916474" y="1410376"/>
            <a:ext cx="7723950" cy="4540396"/>
          </a:xfrm>
          <a:prstGeom prst="rect">
            <a:avLst/>
          </a:prstGeom>
        </p:spPr>
        <p:txBody>
          <a:bodyPr anchor="t" rtlCol="false" tIns="0" lIns="0" bIns="0" rIns="0">
            <a:spAutoFit/>
          </a:bodyPr>
          <a:lstStyle/>
          <a:p>
            <a:pPr>
              <a:lnSpc>
                <a:spcPts val="3640"/>
              </a:lnSpc>
            </a:pPr>
            <a:r>
              <a:rPr lang="en-US" sz="2600">
                <a:solidFill>
                  <a:srgbClr val="929208"/>
                </a:solidFill>
                <a:latin typeface="Flat"/>
              </a:rPr>
              <a:t>In marketing, packaging refers to the process of designing and producing the container for a product. The container could be anything from a candy bar wrapper to the packaging surrounding a new Android device.  </a:t>
            </a:r>
          </a:p>
          <a:p>
            <a:pPr>
              <a:lnSpc>
                <a:spcPts val="3640"/>
              </a:lnSpc>
            </a:pPr>
          </a:p>
          <a:p>
            <a:pPr>
              <a:lnSpc>
                <a:spcPts val="3640"/>
              </a:lnSpc>
            </a:pPr>
            <a:r>
              <a:rPr lang="en-US" sz="2600">
                <a:solidFill>
                  <a:srgbClr val="929208"/>
                </a:solidFill>
                <a:latin typeface="Flat"/>
              </a:rPr>
              <a:t>Packaging can serve two basic purposes, it offers both functional benefits as well as branding and marketing opportunities for a company.</a:t>
            </a:r>
          </a:p>
          <a:p>
            <a:pPr algn="l" marL="0" indent="0" lvl="0">
              <a:lnSpc>
                <a:spcPts val="3640"/>
              </a:lnSpc>
              <a:spcBef>
                <a:spcPct val="0"/>
              </a:spcBef>
            </a:pPr>
          </a:p>
        </p:txBody>
      </p:sp>
      <p:sp>
        <p:nvSpPr>
          <p:cNvPr name="TextBox 17" id="17"/>
          <p:cNvSpPr txBox="true"/>
          <p:nvPr/>
        </p:nvSpPr>
        <p:spPr>
          <a:xfrm rot="0">
            <a:off x="9983856" y="224221"/>
            <a:ext cx="6778009" cy="1104900"/>
          </a:xfrm>
          <a:prstGeom prst="rect">
            <a:avLst/>
          </a:prstGeom>
        </p:spPr>
        <p:txBody>
          <a:bodyPr anchor="t" rtlCol="false" tIns="0" lIns="0" bIns="0" rIns="0">
            <a:spAutoFit/>
          </a:bodyPr>
          <a:lstStyle/>
          <a:p>
            <a:pPr algn="l" marL="0" indent="0" lvl="0">
              <a:lnSpc>
                <a:spcPts val="8640"/>
              </a:lnSpc>
              <a:spcBef>
                <a:spcPct val="0"/>
              </a:spcBef>
            </a:pPr>
            <a:r>
              <a:rPr lang="en-US" sz="7200">
                <a:solidFill>
                  <a:srgbClr val="CD6F2E"/>
                </a:solidFill>
                <a:latin typeface="Bangers Bold"/>
              </a:rPr>
              <a:t>packaging</a:t>
            </a:r>
          </a:p>
        </p:txBody>
      </p:sp>
      <p:sp>
        <p:nvSpPr>
          <p:cNvPr name="TextBox 18" id="18"/>
          <p:cNvSpPr txBox="true"/>
          <p:nvPr/>
        </p:nvSpPr>
        <p:spPr>
          <a:xfrm rot="0">
            <a:off x="5589751" y="2815060"/>
            <a:ext cx="2321082" cy="1621252"/>
          </a:xfrm>
          <a:prstGeom prst="rect">
            <a:avLst/>
          </a:prstGeom>
        </p:spPr>
        <p:txBody>
          <a:bodyPr anchor="t" rtlCol="false" tIns="0" lIns="0" bIns="0" rIns="0">
            <a:spAutoFit/>
          </a:bodyPr>
          <a:lstStyle/>
          <a:p>
            <a:pPr algn="ctr">
              <a:lnSpc>
                <a:spcPts val="4314"/>
              </a:lnSpc>
            </a:pPr>
            <a:r>
              <a:rPr lang="en-US" sz="3081">
                <a:solidFill>
                  <a:srgbClr val="000000"/>
                </a:solidFill>
                <a:latin typeface="Montserrat Classic Bold"/>
              </a:rPr>
              <a:t>Am I</a:t>
            </a:r>
          </a:p>
          <a:p>
            <a:pPr algn="ctr">
              <a:lnSpc>
                <a:spcPts val="4314"/>
              </a:lnSpc>
            </a:pPr>
            <a:r>
              <a:rPr lang="en-US" sz="3081">
                <a:solidFill>
                  <a:srgbClr val="000000"/>
                </a:solidFill>
                <a:latin typeface="Montserrat Classic Bold"/>
              </a:rPr>
              <a:t>Really</a:t>
            </a:r>
          </a:p>
          <a:p>
            <a:pPr algn="ctr">
              <a:lnSpc>
                <a:spcPts val="4314"/>
              </a:lnSpc>
            </a:pPr>
            <a:r>
              <a:rPr lang="en-US" sz="3081">
                <a:solidFill>
                  <a:srgbClr val="000000"/>
                </a:solidFill>
                <a:latin typeface="Montserrat Classic Bold"/>
              </a:rPr>
              <a:t>Healthy?</a:t>
            </a:r>
          </a:p>
        </p:txBody>
      </p:sp>
      <p:pic>
        <p:nvPicPr>
          <p:cNvPr name="Picture 19" id="19"/>
          <p:cNvPicPr>
            <a:picLocks noChangeAspect="true"/>
          </p:cNvPicPr>
          <p:nvPr/>
        </p:nvPicPr>
        <p:blipFill>
          <a:blip r:embed="rId17"/>
          <a:srcRect l="0" t="0" r="0" b="0"/>
          <a:stretch>
            <a:fillRect/>
          </a:stretch>
        </p:blipFill>
        <p:spPr>
          <a:xfrm flipH="false" flipV="false" rot="0">
            <a:off x="344803" y="150496"/>
            <a:ext cx="1153169" cy="100935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9144000" y="-661791"/>
            <a:ext cx="9791700" cy="7543800"/>
            <a:chOff x="0" y="0"/>
            <a:chExt cx="3824264" cy="2946320"/>
          </a:xfrm>
        </p:grpSpPr>
        <p:sp>
          <p:nvSpPr>
            <p:cNvPr name="Freeform 4" id="4"/>
            <p:cNvSpPr/>
            <p:nvPr/>
          </p:nvSpPr>
          <p:spPr>
            <a:xfrm>
              <a:off x="10160" y="16510"/>
              <a:ext cx="3801404" cy="2918380"/>
            </a:xfrm>
            <a:custGeom>
              <a:avLst/>
              <a:gdLst/>
              <a:ahLst/>
              <a:cxnLst/>
              <a:rect r="r" b="b" t="t" l="l"/>
              <a:pathLst>
                <a:path h="2918380" w="3801404">
                  <a:moveTo>
                    <a:pt x="3801404" y="2918380"/>
                  </a:moveTo>
                  <a:lnTo>
                    <a:pt x="0" y="2910760"/>
                  </a:lnTo>
                  <a:lnTo>
                    <a:pt x="0" y="1025397"/>
                  </a:lnTo>
                  <a:lnTo>
                    <a:pt x="17780" y="19050"/>
                  </a:lnTo>
                  <a:lnTo>
                    <a:pt x="1893536" y="0"/>
                  </a:lnTo>
                  <a:lnTo>
                    <a:pt x="3782354" y="5080"/>
                  </a:lnTo>
                  <a:close/>
                </a:path>
              </a:pathLst>
            </a:custGeom>
            <a:solidFill>
              <a:srgbClr val="FFFFFF"/>
            </a:solidFill>
          </p:spPr>
        </p:sp>
        <p:sp>
          <p:nvSpPr>
            <p:cNvPr name="Freeform 5" id="5"/>
            <p:cNvSpPr/>
            <p:nvPr/>
          </p:nvSpPr>
          <p:spPr>
            <a:xfrm>
              <a:off x="-3810" y="0"/>
              <a:ext cx="3830614" cy="2945050"/>
            </a:xfrm>
            <a:custGeom>
              <a:avLst/>
              <a:gdLst/>
              <a:ahLst/>
              <a:cxnLst/>
              <a:rect r="r" b="b" t="t" l="l"/>
              <a:pathLst>
                <a:path h="2945050" w="3830614">
                  <a:moveTo>
                    <a:pt x="3796324" y="21590"/>
                  </a:moveTo>
                  <a:cubicBezTo>
                    <a:pt x="3797594" y="34290"/>
                    <a:pt x="3797594" y="44450"/>
                    <a:pt x="3798864" y="54610"/>
                  </a:cubicBezTo>
                  <a:cubicBezTo>
                    <a:pt x="3801404" y="107960"/>
                    <a:pt x="3802674" y="171125"/>
                    <a:pt x="3805214" y="232035"/>
                  </a:cubicBezTo>
                  <a:cubicBezTo>
                    <a:pt x="3805214" y="320016"/>
                    <a:pt x="3817914" y="2054812"/>
                    <a:pt x="3824264" y="2142792"/>
                  </a:cubicBezTo>
                  <a:cubicBezTo>
                    <a:pt x="3830614" y="2275891"/>
                    <a:pt x="3826804" y="2411246"/>
                    <a:pt x="3826804" y="2544344"/>
                  </a:cubicBezTo>
                  <a:cubicBezTo>
                    <a:pt x="3826804" y="2661652"/>
                    <a:pt x="3828074" y="2769936"/>
                    <a:pt x="3829344" y="2884090"/>
                  </a:cubicBezTo>
                  <a:cubicBezTo>
                    <a:pt x="3829344" y="2905680"/>
                    <a:pt x="3829344" y="2919650"/>
                    <a:pt x="3829344" y="2943780"/>
                  </a:cubicBezTo>
                  <a:cubicBezTo>
                    <a:pt x="3806484" y="2943780"/>
                    <a:pt x="3786164" y="2945050"/>
                    <a:pt x="3758980" y="2943780"/>
                  </a:cubicBezTo>
                  <a:cubicBezTo>
                    <a:pt x="3567347" y="2938700"/>
                    <a:pt x="3372765" y="2945050"/>
                    <a:pt x="3181132" y="2939970"/>
                  </a:cubicBezTo>
                  <a:cubicBezTo>
                    <a:pt x="3066151" y="2936160"/>
                    <a:pt x="2954120" y="2938700"/>
                    <a:pt x="2839139" y="2936160"/>
                  </a:cubicBezTo>
                  <a:cubicBezTo>
                    <a:pt x="2786072" y="2934890"/>
                    <a:pt x="2733004" y="2933620"/>
                    <a:pt x="2679936" y="2932350"/>
                  </a:cubicBezTo>
                  <a:cubicBezTo>
                    <a:pt x="2647506" y="2932350"/>
                    <a:pt x="2618024" y="2933620"/>
                    <a:pt x="2585594" y="2933620"/>
                  </a:cubicBezTo>
                  <a:cubicBezTo>
                    <a:pt x="2503044" y="2932350"/>
                    <a:pt x="2276032" y="2933620"/>
                    <a:pt x="2193482" y="2932350"/>
                  </a:cubicBezTo>
                  <a:cubicBezTo>
                    <a:pt x="2134518" y="2931080"/>
                    <a:pt x="955235" y="2939970"/>
                    <a:pt x="896271" y="2938700"/>
                  </a:cubicBezTo>
                  <a:cubicBezTo>
                    <a:pt x="881530" y="2938700"/>
                    <a:pt x="863841" y="2939970"/>
                    <a:pt x="849100" y="2939970"/>
                  </a:cubicBezTo>
                  <a:cubicBezTo>
                    <a:pt x="813722" y="2939970"/>
                    <a:pt x="781291" y="2941240"/>
                    <a:pt x="745913" y="2941240"/>
                  </a:cubicBezTo>
                  <a:cubicBezTo>
                    <a:pt x="657467" y="2941240"/>
                    <a:pt x="571969" y="2939970"/>
                    <a:pt x="483522" y="2938700"/>
                  </a:cubicBezTo>
                  <a:cubicBezTo>
                    <a:pt x="430455" y="2937430"/>
                    <a:pt x="377387" y="2936160"/>
                    <a:pt x="327267" y="2934890"/>
                  </a:cubicBezTo>
                  <a:cubicBezTo>
                    <a:pt x="232925" y="2933620"/>
                    <a:pt x="138582" y="2932350"/>
                    <a:pt x="48260" y="2932350"/>
                  </a:cubicBezTo>
                  <a:cubicBezTo>
                    <a:pt x="38100" y="2932350"/>
                    <a:pt x="29210" y="2932350"/>
                    <a:pt x="19050" y="2931080"/>
                  </a:cubicBezTo>
                  <a:cubicBezTo>
                    <a:pt x="10160" y="2929810"/>
                    <a:pt x="5080" y="2923460"/>
                    <a:pt x="7620" y="2914570"/>
                  </a:cubicBezTo>
                  <a:cubicBezTo>
                    <a:pt x="16510" y="2882731"/>
                    <a:pt x="12700" y="2826333"/>
                    <a:pt x="11430" y="2767680"/>
                  </a:cubicBezTo>
                  <a:cubicBezTo>
                    <a:pt x="10160" y="2648116"/>
                    <a:pt x="6350" y="2530809"/>
                    <a:pt x="7620" y="2411246"/>
                  </a:cubicBezTo>
                  <a:cubicBezTo>
                    <a:pt x="5080" y="2262356"/>
                    <a:pt x="0" y="419275"/>
                    <a:pt x="7620" y="268129"/>
                  </a:cubicBezTo>
                  <a:cubicBezTo>
                    <a:pt x="8890" y="238803"/>
                    <a:pt x="7620" y="207220"/>
                    <a:pt x="8890" y="177893"/>
                  </a:cubicBezTo>
                  <a:cubicBezTo>
                    <a:pt x="10160" y="130519"/>
                    <a:pt x="12700" y="78633"/>
                    <a:pt x="13970" y="44450"/>
                  </a:cubicBezTo>
                  <a:cubicBezTo>
                    <a:pt x="13970" y="41910"/>
                    <a:pt x="15240" y="39370"/>
                    <a:pt x="16510" y="38100"/>
                  </a:cubicBezTo>
                  <a:cubicBezTo>
                    <a:pt x="38100" y="35560"/>
                    <a:pt x="64877" y="30480"/>
                    <a:pt x="112048" y="29210"/>
                  </a:cubicBezTo>
                  <a:cubicBezTo>
                    <a:pt x="191650" y="25400"/>
                    <a:pt x="271252" y="22860"/>
                    <a:pt x="353801" y="20320"/>
                  </a:cubicBezTo>
                  <a:cubicBezTo>
                    <a:pt x="409817" y="17780"/>
                    <a:pt x="465833" y="16510"/>
                    <a:pt x="518901" y="13970"/>
                  </a:cubicBezTo>
                  <a:cubicBezTo>
                    <a:pt x="571969" y="11430"/>
                    <a:pt x="627985" y="8890"/>
                    <a:pt x="681052" y="8890"/>
                  </a:cubicBezTo>
                  <a:cubicBezTo>
                    <a:pt x="740016" y="7620"/>
                    <a:pt x="798981" y="10160"/>
                    <a:pt x="857945" y="8890"/>
                  </a:cubicBezTo>
                  <a:cubicBezTo>
                    <a:pt x="931650" y="8890"/>
                    <a:pt x="2267187" y="6350"/>
                    <a:pt x="2340893" y="5080"/>
                  </a:cubicBezTo>
                  <a:cubicBezTo>
                    <a:pt x="2411649" y="3810"/>
                    <a:pt x="2482407" y="2540"/>
                    <a:pt x="2556112" y="2540"/>
                  </a:cubicBezTo>
                  <a:cubicBezTo>
                    <a:pt x="2676988" y="1270"/>
                    <a:pt x="2794916" y="0"/>
                    <a:pt x="2915793" y="0"/>
                  </a:cubicBezTo>
                  <a:cubicBezTo>
                    <a:pt x="2965912" y="0"/>
                    <a:pt x="3018980" y="2540"/>
                    <a:pt x="3069100" y="2540"/>
                  </a:cubicBezTo>
                  <a:cubicBezTo>
                    <a:pt x="3207665" y="3810"/>
                    <a:pt x="3349179" y="5080"/>
                    <a:pt x="3487745" y="7620"/>
                  </a:cubicBezTo>
                  <a:cubicBezTo>
                    <a:pt x="3561450" y="8890"/>
                    <a:pt x="3635155" y="12700"/>
                    <a:pt x="3708861" y="16510"/>
                  </a:cubicBezTo>
                  <a:cubicBezTo>
                    <a:pt x="3726550" y="16510"/>
                    <a:pt x="3744239" y="16510"/>
                    <a:pt x="3758980" y="16510"/>
                  </a:cubicBezTo>
                  <a:cubicBezTo>
                    <a:pt x="3777274" y="17780"/>
                    <a:pt x="3786164" y="20320"/>
                    <a:pt x="3796324" y="21590"/>
                  </a:cubicBezTo>
                  <a:close/>
                  <a:moveTo>
                    <a:pt x="3806484" y="2927270"/>
                  </a:moveTo>
                  <a:cubicBezTo>
                    <a:pt x="3807754" y="2910760"/>
                    <a:pt x="3809024" y="2898060"/>
                    <a:pt x="3809024" y="2885360"/>
                  </a:cubicBezTo>
                  <a:cubicBezTo>
                    <a:pt x="3807754" y="2758656"/>
                    <a:pt x="3806484" y="2639093"/>
                    <a:pt x="3806484" y="2510506"/>
                  </a:cubicBezTo>
                  <a:cubicBezTo>
                    <a:pt x="3806484" y="2451852"/>
                    <a:pt x="3809024" y="2393198"/>
                    <a:pt x="3807754" y="2334545"/>
                  </a:cubicBezTo>
                  <a:cubicBezTo>
                    <a:pt x="3807754" y="2280403"/>
                    <a:pt x="3806484" y="2224005"/>
                    <a:pt x="3805214" y="2169863"/>
                  </a:cubicBezTo>
                  <a:cubicBezTo>
                    <a:pt x="3800134" y="2086394"/>
                    <a:pt x="3788704" y="358366"/>
                    <a:pt x="3788704" y="274897"/>
                  </a:cubicBezTo>
                  <a:cubicBezTo>
                    <a:pt x="3786164" y="204964"/>
                    <a:pt x="3783624" y="132775"/>
                    <a:pt x="3781084" y="63500"/>
                  </a:cubicBezTo>
                  <a:cubicBezTo>
                    <a:pt x="3779814" y="44450"/>
                    <a:pt x="3778544" y="43180"/>
                    <a:pt x="3750136" y="41910"/>
                  </a:cubicBezTo>
                  <a:cubicBezTo>
                    <a:pt x="3741291" y="41910"/>
                    <a:pt x="3735394" y="41910"/>
                    <a:pt x="3726550" y="40640"/>
                  </a:cubicBezTo>
                  <a:cubicBezTo>
                    <a:pt x="3652845" y="36830"/>
                    <a:pt x="3576191" y="31750"/>
                    <a:pt x="3502486" y="30480"/>
                  </a:cubicBezTo>
                  <a:cubicBezTo>
                    <a:pt x="3322645" y="26670"/>
                    <a:pt x="3139857" y="25400"/>
                    <a:pt x="2960016" y="22860"/>
                  </a:cubicBezTo>
                  <a:cubicBezTo>
                    <a:pt x="2933482" y="22860"/>
                    <a:pt x="2904000" y="22860"/>
                    <a:pt x="2877466" y="22860"/>
                  </a:cubicBezTo>
                  <a:cubicBezTo>
                    <a:pt x="2833243" y="22860"/>
                    <a:pt x="2789020" y="22860"/>
                    <a:pt x="2747745" y="22860"/>
                  </a:cubicBezTo>
                  <a:cubicBezTo>
                    <a:pt x="2653403" y="22860"/>
                    <a:pt x="2559060" y="22860"/>
                    <a:pt x="2467666" y="24130"/>
                  </a:cubicBezTo>
                  <a:cubicBezTo>
                    <a:pt x="2388064" y="25400"/>
                    <a:pt x="1046630" y="29210"/>
                    <a:pt x="967028" y="29210"/>
                  </a:cubicBezTo>
                  <a:cubicBezTo>
                    <a:pt x="837307" y="29210"/>
                    <a:pt x="707586" y="26670"/>
                    <a:pt x="577865" y="33020"/>
                  </a:cubicBezTo>
                  <a:cubicBezTo>
                    <a:pt x="510056" y="36830"/>
                    <a:pt x="445196" y="36830"/>
                    <a:pt x="380335" y="38100"/>
                  </a:cubicBezTo>
                  <a:cubicBezTo>
                    <a:pt x="268303" y="41910"/>
                    <a:pt x="156271" y="45720"/>
                    <a:pt x="49530" y="50800"/>
                  </a:cubicBezTo>
                  <a:cubicBezTo>
                    <a:pt x="36830" y="50800"/>
                    <a:pt x="34290" y="53340"/>
                    <a:pt x="33020" y="71865"/>
                  </a:cubicBezTo>
                  <a:cubicBezTo>
                    <a:pt x="31750" y="112472"/>
                    <a:pt x="31750" y="153078"/>
                    <a:pt x="30480" y="193684"/>
                  </a:cubicBezTo>
                  <a:cubicBezTo>
                    <a:pt x="29210" y="261362"/>
                    <a:pt x="26670" y="326783"/>
                    <a:pt x="25400" y="394461"/>
                  </a:cubicBezTo>
                  <a:cubicBezTo>
                    <a:pt x="20320" y="466650"/>
                    <a:pt x="26670" y="2230773"/>
                    <a:pt x="29210" y="2302962"/>
                  </a:cubicBezTo>
                  <a:cubicBezTo>
                    <a:pt x="29210" y="2379663"/>
                    <a:pt x="29210" y="2458620"/>
                    <a:pt x="30480" y="2535321"/>
                  </a:cubicBezTo>
                  <a:cubicBezTo>
                    <a:pt x="30480" y="2591719"/>
                    <a:pt x="33020" y="2648116"/>
                    <a:pt x="33020" y="2704514"/>
                  </a:cubicBezTo>
                  <a:cubicBezTo>
                    <a:pt x="33020" y="2765424"/>
                    <a:pt x="33020" y="2826333"/>
                    <a:pt x="31750" y="2885360"/>
                  </a:cubicBezTo>
                  <a:cubicBezTo>
                    <a:pt x="31750" y="2889170"/>
                    <a:pt x="31750" y="2891710"/>
                    <a:pt x="31750" y="2895520"/>
                  </a:cubicBezTo>
                  <a:cubicBezTo>
                    <a:pt x="31750" y="2905680"/>
                    <a:pt x="35560" y="2909490"/>
                    <a:pt x="44450" y="2909490"/>
                  </a:cubicBezTo>
                  <a:cubicBezTo>
                    <a:pt x="70773" y="2909490"/>
                    <a:pt x="112048" y="2910760"/>
                    <a:pt x="150375" y="2910760"/>
                  </a:cubicBezTo>
                  <a:cubicBezTo>
                    <a:pt x="206391" y="2910760"/>
                    <a:pt x="265355" y="2908220"/>
                    <a:pt x="321371" y="2910760"/>
                  </a:cubicBezTo>
                  <a:cubicBezTo>
                    <a:pt x="412765" y="2914570"/>
                    <a:pt x="504160" y="2917110"/>
                    <a:pt x="595554" y="2915840"/>
                  </a:cubicBezTo>
                  <a:cubicBezTo>
                    <a:pt x="654518" y="2914570"/>
                    <a:pt x="710534" y="2917110"/>
                    <a:pt x="769498" y="2917110"/>
                  </a:cubicBezTo>
                  <a:cubicBezTo>
                    <a:pt x="854996" y="2917110"/>
                    <a:pt x="940494" y="2915840"/>
                    <a:pt x="1025992" y="2917110"/>
                  </a:cubicBezTo>
                  <a:cubicBezTo>
                    <a:pt x="1152765" y="2918380"/>
                    <a:pt x="2544319" y="2908220"/>
                    <a:pt x="2674040" y="2910760"/>
                  </a:cubicBezTo>
                  <a:cubicBezTo>
                    <a:pt x="2730056" y="2912030"/>
                    <a:pt x="2786072" y="2913300"/>
                    <a:pt x="2839140" y="2913300"/>
                  </a:cubicBezTo>
                  <a:cubicBezTo>
                    <a:pt x="2936430" y="2915840"/>
                    <a:pt x="3030773" y="2912030"/>
                    <a:pt x="3128064" y="2915840"/>
                  </a:cubicBezTo>
                  <a:cubicBezTo>
                    <a:pt x="3207665" y="2918380"/>
                    <a:pt x="3287267" y="2918380"/>
                    <a:pt x="3366869" y="2920920"/>
                  </a:cubicBezTo>
                  <a:cubicBezTo>
                    <a:pt x="3484797" y="2924730"/>
                    <a:pt x="3602725" y="2927270"/>
                    <a:pt x="3720653" y="2928540"/>
                  </a:cubicBezTo>
                  <a:cubicBezTo>
                    <a:pt x="3764877" y="2928540"/>
                    <a:pt x="3786164" y="2927270"/>
                    <a:pt x="3806484" y="2927270"/>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4785" r="0" b="53145"/>
          <a:stretch>
            <a:fillRect/>
          </a:stretch>
        </p:blipFill>
        <p:spPr>
          <a:xfrm flipH="false" flipV="false" rot="0">
            <a:off x="8999840" y="7304163"/>
            <a:ext cx="8354710" cy="3709522"/>
          </a:xfrm>
          <a:prstGeom prst="rect">
            <a:avLst/>
          </a:prstGeom>
        </p:spPr>
      </p:pic>
      <p:grpSp>
        <p:nvGrpSpPr>
          <p:cNvPr name="Group 7" id="7"/>
          <p:cNvGrpSpPr>
            <a:grpSpLocks noChangeAspect="true"/>
          </p:cNvGrpSpPr>
          <p:nvPr/>
        </p:nvGrpSpPr>
        <p:grpSpPr>
          <a:xfrm rot="0">
            <a:off x="1252225" y="1329121"/>
            <a:ext cx="7214037" cy="8339162"/>
            <a:chOff x="0" y="0"/>
            <a:chExt cx="2768600" cy="3200400"/>
          </a:xfrm>
        </p:grpSpPr>
        <p:sp>
          <p:nvSpPr>
            <p:cNvPr name="Freeform 8" id="8"/>
            <p:cNvSpPr/>
            <p:nvPr/>
          </p:nvSpPr>
          <p:spPr>
            <a:xfrm>
              <a:off x="38100" y="38100"/>
              <a:ext cx="2578100" cy="2959100"/>
            </a:xfrm>
            <a:custGeom>
              <a:avLst/>
              <a:gdLst/>
              <a:ahLst/>
              <a:cxnLst/>
              <a:rect r="r" b="b" t="t" l="l"/>
              <a:pathLst>
                <a:path h="2959100" w="2578100">
                  <a:moveTo>
                    <a:pt x="2578100" y="2959100"/>
                  </a:moveTo>
                  <a:lnTo>
                    <a:pt x="0" y="2959100"/>
                  </a:lnTo>
                  <a:lnTo>
                    <a:pt x="0" y="0"/>
                  </a:lnTo>
                  <a:lnTo>
                    <a:pt x="2578100" y="0"/>
                  </a:lnTo>
                  <a:lnTo>
                    <a:pt x="2578100" y="2959100"/>
                  </a:lnTo>
                  <a:close/>
                </a:path>
              </a:pathLst>
            </a:custGeom>
            <a:blipFill>
              <a:blip r:embed="rId5"/>
              <a:stretch>
                <a:fillRect l="-27579" r="-23942" t="0" b="0"/>
              </a:stretch>
            </a:blipFill>
          </p:spPr>
        </p:sp>
        <p:sp>
          <p:nvSpPr>
            <p:cNvPr name="Freeform 9" id="9"/>
            <p:cNvSpPr/>
            <p:nvPr/>
          </p:nvSpPr>
          <p:spPr>
            <a:xfrm>
              <a:off x="0" y="0"/>
              <a:ext cx="2768600" cy="3200400"/>
            </a:xfrm>
            <a:custGeom>
              <a:avLst/>
              <a:gdLst/>
              <a:ahLst/>
              <a:cxnLst/>
              <a:rect r="r" b="b" t="t" l="l"/>
              <a:pathLst>
                <a:path h="3200400" w="2768600">
                  <a:moveTo>
                    <a:pt x="2768600" y="3200400"/>
                  </a:moveTo>
                  <a:lnTo>
                    <a:pt x="0" y="3200400"/>
                  </a:lnTo>
                  <a:lnTo>
                    <a:pt x="0" y="0"/>
                  </a:lnTo>
                  <a:lnTo>
                    <a:pt x="2768600" y="0"/>
                  </a:lnTo>
                  <a:lnTo>
                    <a:pt x="2768600" y="3200400"/>
                  </a:lnTo>
                  <a:close/>
                </a:path>
              </a:pathLst>
            </a:custGeom>
            <a:blipFill>
              <a:blip r:embed="rId6"/>
              <a:stretch>
                <a:fillRect l="0" r="0" t="-76" b="-76"/>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961962" y="990600"/>
            <a:ext cx="3362325" cy="800845"/>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706509" y="5143500"/>
            <a:ext cx="1296082" cy="1414375"/>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55300" y="9474098"/>
            <a:ext cx="2822626" cy="945580"/>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89926" y="9474098"/>
            <a:ext cx="2822626" cy="94558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84710" y="5850687"/>
            <a:ext cx="2939066" cy="3407613"/>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719727" y="7108338"/>
            <a:ext cx="2653134" cy="1950053"/>
          </a:xfrm>
          <a:prstGeom prst="rect">
            <a:avLst/>
          </a:prstGeom>
        </p:spPr>
      </p:pic>
      <p:sp>
        <p:nvSpPr>
          <p:cNvPr name="TextBox 16" id="16"/>
          <p:cNvSpPr txBox="true"/>
          <p:nvPr/>
        </p:nvSpPr>
        <p:spPr>
          <a:xfrm rot="0">
            <a:off x="9916474" y="1410376"/>
            <a:ext cx="7723950" cy="3184183"/>
          </a:xfrm>
          <a:prstGeom prst="rect">
            <a:avLst/>
          </a:prstGeom>
        </p:spPr>
        <p:txBody>
          <a:bodyPr anchor="t" rtlCol="false" tIns="0" lIns="0" bIns="0" rIns="0">
            <a:spAutoFit/>
          </a:bodyPr>
          <a:lstStyle/>
          <a:p>
            <a:pPr marL="561341" indent="-280671" lvl="1">
              <a:lnSpc>
                <a:spcPts val="3640"/>
              </a:lnSpc>
              <a:buFont typeface="Arial"/>
              <a:buChar char="•"/>
            </a:pPr>
            <a:r>
              <a:rPr lang="en-US" sz="2600">
                <a:solidFill>
                  <a:srgbClr val="929208"/>
                </a:solidFill>
                <a:latin typeface="Flat"/>
              </a:rPr>
              <a:t>Protection of the product itself during shipping and delivery</a:t>
            </a:r>
          </a:p>
          <a:p>
            <a:pPr marL="561341" indent="-280671" lvl="1">
              <a:lnSpc>
                <a:spcPts val="3640"/>
              </a:lnSpc>
              <a:buFont typeface="Arial"/>
              <a:buChar char="•"/>
            </a:pPr>
            <a:r>
              <a:rPr lang="en-US" sz="2600">
                <a:solidFill>
                  <a:srgbClr val="929208"/>
                </a:solidFill>
                <a:latin typeface="Flat"/>
              </a:rPr>
              <a:t>Proper storage to prevent breakage or spoilage</a:t>
            </a:r>
          </a:p>
          <a:p>
            <a:pPr marL="561341" indent="-280671" lvl="1">
              <a:lnSpc>
                <a:spcPts val="3640"/>
              </a:lnSpc>
              <a:buFont typeface="Arial"/>
              <a:buChar char="•"/>
            </a:pPr>
            <a:r>
              <a:rPr lang="en-US" sz="2600">
                <a:solidFill>
                  <a:srgbClr val="929208"/>
                </a:solidFill>
                <a:latin typeface="Flat"/>
              </a:rPr>
              <a:t>Consumer safety</a:t>
            </a:r>
          </a:p>
          <a:p>
            <a:pPr marL="561341" indent="-280671" lvl="1">
              <a:lnSpc>
                <a:spcPts val="3640"/>
              </a:lnSpc>
              <a:buFont typeface="Arial"/>
              <a:buChar char="•"/>
            </a:pPr>
            <a:r>
              <a:rPr lang="en-US" sz="2600">
                <a:solidFill>
                  <a:srgbClr val="929208"/>
                </a:solidFill>
                <a:latin typeface="Flat"/>
              </a:rPr>
              <a:t>Product guarantees</a:t>
            </a:r>
          </a:p>
          <a:p>
            <a:pPr algn="l" marL="0" indent="0" lvl="0">
              <a:lnSpc>
                <a:spcPts val="3640"/>
              </a:lnSpc>
              <a:spcBef>
                <a:spcPct val="0"/>
              </a:spcBef>
            </a:pPr>
          </a:p>
        </p:txBody>
      </p:sp>
      <p:sp>
        <p:nvSpPr>
          <p:cNvPr name="TextBox 17" id="17"/>
          <p:cNvSpPr txBox="true"/>
          <p:nvPr/>
        </p:nvSpPr>
        <p:spPr>
          <a:xfrm rot="0">
            <a:off x="9983856" y="224221"/>
            <a:ext cx="6778009" cy="1104900"/>
          </a:xfrm>
          <a:prstGeom prst="rect">
            <a:avLst/>
          </a:prstGeom>
        </p:spPr>
        <p:txBody>
          <a:bodyPr anchor="t" rtlCol="false" tIns="0" lIns="0" bIns="0" rIns="0">
            <a:spAutoFit/>
          </a:bodyPr>
          <a:lstStyle/>
          <a:p>
            <a:pPr algn="l" marL="0" indent="0" lvl="0">
              <a:lnSpc>
                <a:spcPts val="8640"/>
              </a:lnSpc>
              <a:spcBef>
                <a:spcPct val="0"/>
              </a:spcBef>
            </a:pPr>
            <a:r>
              <a:rPr lang="en-US" sz="7200">
                <a:solidFill>
                  <a:srgbClr val="CD6F2E"/>
                </a:solidFill>
                <a:latin typeface="Bangers Bold"/>
              </a:rPr>
              <a:t>functional benefits</a:t>
            </a:r>
          </a:p>
        </p:txBody>
      </p:sp>
      <p:sp>
        <p:nvSpPr>
          <p:cNvPr name="TextBox 18" id="18"/>
          <p:cNvSpPr txBox="true"/>
          <p:nvPr/>
        </p:nvSpPr>
        <p:spPr>
          <a:xfrm rot="0">
            <a:off x="5589751" y="2815060"/>
            <a:ext cx="2321082" cy="1621252"/>
          </a:xfrm>
          <a:prstGeom prst="rect">
            <a:avLst/>
          </a:prstGeom>
        </p:spPr>
        <p:txBody>
          <a:bodyPr anchor="t" rtlCol="false" tIns="0" lIns="0" bIns="0" rIns="0">
            <a:spAutoFit/>
          </a:bodyPr>
          <a:lstStyle/>
          <a:p>
            <a:pPr algn="ctr">
              <a:lnSpc>
                <a:spcPts val="4314"/>
              </a:lnSpc>
            </a:pPr>
            <a:r>
              <a:rPr lang="en-US" sz="3081">
                <a:solidFill>
                  <a:srgbClr val="000000"/>
                </a:solidFill>
                <a:latin typeface="Montserrat Classic Bold"/>
              </a:rPr>
              <a:t>Am I</a:t>
            </a:r>
          </a:p>
          <a:p>
            <a:pPr algn="ctr">
              <a:lnSpc>
                <a:spcPts val="4314"/>
              </a:lnSpc>
            </a:pPr>
            <a:r>
              <a:rPr lang="en-US" sz="3081">
                <a:solidFill>
                  <a:srgbClr val="000000"/>
                </a:solidFill>
                <a:latin typeface="Montserrat Classic Bold"/>
              </a:rPr>
              <a:t>Really</a:t>
            </a:r>
          </a:p>
          <a:p>
            <a:pPr algn="ctr">
              <a:lnSpc>
                <a:spcPts val="4314"/>
              </a:lnSpc>
            </a:pPr>
            <a:r>
              <a:rPr lang="en-US" sz="3081">
                <a:solidFill>
                  <a:srgbClr val="000000"/>
                </a:solidFill>
                <a:latin typeface="Montserrat Classic Bold"/>
              </a:rPr>
              <a:t>Healthy?</a:t>
            </a:r>
          </a:p>
        </p:txBody>
      </p:sp>
      <p:pic>
        <p:nvPicPr>
          <p:cNvPr name="Picture 19" id="19"/>
          <p:cNvPicPr>
            <a:picLocks noChangeAspect="true"/>
          </p:cNvPicPr>
          <p:nvPr/>
        </p:nvPicPr>
        <p:blipFill>
          <a:blip r:embed="rId17"/>
          <a:srcRect l="0" t="0" r="0" b="0"/>
          <a:stretch>
            <a:fillRect/>
          </a:stretch>
        </p:blipFill>
        <p:spPr>
          <a:xfrm flipH="false" flipV="false" rot="0">
            <a:off x="344803" y="150496"/>
            <a:ext cx="1153169" cy="1009356"/>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9144000" y="-661791"/>
            <a:ext cx="9791700" cy="7543800"/>
            <a:chOff x="0" y="0"/>
            <a:chExt cx="3824264" cy="2946320"/>
          </a:xfrm>
        </p:grpSpPr>
        <p:sp>
          <p:nvSpPr>
            <p:cNvPr name="Freeform 4" id="4"/>
            <p:cNvSpPr/>
            <p:nvPr/>
          </p:nvSpPr>
          <p:spPr>
            <a:xfrm>
              <a:off x="10160" y="16510"/>
              <a:ext cx="3801404" cy="2918380"/>
            </a:xfrm>
            <a:custGeom>
              <a:avLst/>
              <a:gdLst/>
              <a:ahLst/>
              <a:cxnLst/>
              <a:rect r="r" b="b" t="t" l="l"/>
              <a:pathLst>
                <a:path h="2918380" w="3801404">
                  <a:moveTo>
                    <a:pt x="3801404" y="2918380"/>
                  </a:moveTo>
                  <a:lnTo>
                    <a:pt x="0" y="2910760"/>
                  </a:lnTo>
                  <a:lnTo>
                    <a:pt x="0" y="1025397"/>
                  </a:lnTo>
                  <a:lnTo>
                    <a:pt x="17780" y="19050"/>
                  </a:lnTo>
                  <a:lnTo>
                    <a:pt x="1893536" y="0"/>
                  </a:lnTo>
                  <a:lnTo>
                    <a:pt x="3782354" y="5080"/>
                  </a:lnTo>
                  <a:close/>
                </a:path>
              </a:pathLst>
            </a:custGeom>
            <a:solidFill>
              <a:srgbClr val="FFFFFF"/>
            </a:solidFill>
          </p:spPr>
        </p:sp>
        <p:sp>
          <p:nvSpPr>
            <p:cNvPr name="Freeform 5" id="5"/>
            <p:cNvSpPr/>
            <p:nvPr/>
          </p:nvSpPr>
          <p:spPr>
            <a:xfrm>
              <a:off x="-3810" y="0"/>
              <a:ext cx="3830614" cy="2945050"/>
            </a:xfrm>
            <a:custGeom>
              <a:avLst/>
              <a:gdLst/>
              <a:ahLst/>
              <a:cxnLst/>
              <a:rect r="r" b="b" t="t" l="l"/>
              <a:pathLst>
                <a:path h="2945050" w="3830614">
                  <a:moveTo>
                    <a:pt x="3796324" y="21590"/>
                  </a:moveTo>
                  <a:cubicBezTo>
                    <a:pt x="3797594" y="34290"/>
                    <a:pt x="3797594" y="44450"/>
                    <a:pt x="3798864" y="54610"/>
                  </a:cubicBezTo>
                  <a:cubicBezTo>
                    <a:pt x="3801404" y="107960"/>
                    <a:pt x="3802674" y="171125"/>
                    <a:pt x="3805214" y="232035"/>
                  </a:cubicBezTo>
                  <a:cubicBezTo>
                    <a:pt x="3805214" y="320016"/>
                    <a:pt x="3817914" y="2054812"/>
                    <a:pt x="3824264" y="2142792"/>
                  </a:cubicBezTo>
                  <a:cubicBezTo>
                    <a:pt x="3830614" y="2275891"/>
                    <a:pt x="3826804" y="2411246"/>
                    <a:pt x="3826804" y="2544344"/>
                  </a:cubicBezTo>
                  <a:cubicBezTo>
                    <a:pt x="3826804" y="2661652"/>
                    <a:pt x="3828074" y="2769936"/>
                    <a:pt x="3829344" y="2884090"/>
                  </a:cubicBezTo>
                  <a:cubicBezTo>
                    <a:pt x="3829344" y="2905680"/>
                    <a:pt x="3829344" y="2919650"/>
                    <a:pt x="3829344" y="2943780"/>
                  </a:cubicBezTo>
                  <a:cubicBezTo>
                    <a:pt x="3806484" y="2943780"/>
                    <a:pt x="3786164" y="2945050"/>
                    <a:pt x="3758980" y="2943780"/>
                  </a:cubicBezTo>
                  <a:cubicBezTo>
                    <a:pt x="3567347" y="2938700"/>
                    <a:pt x="3372765" y="2945050"/>
                    <a:pt x="3181132" y="2939970"/>
                  </a:cubicBezTo>
                  <a:cubicBezTo>
                    <a:pt x="3066151" y="2936160"/>
                    <a:pt x="2954120" y="2938700"/>
                    <a:pt x="2839139" y="2936160"/>
                  </a:cubicBezTo>
                  <a:cubicBezTo>
                    <a:pt x="2786072" y="2934890"/>
                    <a:pt x="2733004" y="2933620"/>
                    <a:pt x="2679936" y="2932350"/>
                  </a:cubicBezTo>
                  <a:cubicBezTo>
                    <a:pt x="2647506" y="2932350"/>
                    <a:pt x="2618024" y="2933620"/>
                    <a:pt x="2585594" y="2933620"/>
                  </a:cubicBezTo>
                  <a:cubicBezTo>
                    <a:pt x="2503044" y="2932350"/>
                    <a:pt x="2276032" y="2933620"/>
                    <a:pt x="2193482" y="2932350"/>
                  </a:cubicBezTo>
                  <a:cubicBezTo>
                    <a:pt x="2134518" y="2931080"/>
                    <a:pt x="955235" y="2939970"/>
                    <a:pt x="896271" y="2938700"/>
                  </a:cubicBezTo>
                  <a:cubicBezTo>
                    <a:pt x="881530" y="2938700"/>
                    <a:pt x="863841" y="2939970"/>
                    <a:pt x="849100" y="2939970"/>
                  </a:cubicBezTo>
                  <a:cubicBezTo>
                    <a:pt x="813722" y="2939970"/>
                    <a:pt x="781291" y="2941240"/>
                    <a:pt x="745913" y="2941240"/>
                  </a:cubicBezTo>
                  <a:cubicBezTo>
                    <a:pt x="657467" y="2941240"/>
                    <a:pt x="571969" y="2939970"/>
                    <a:pt x="483522" y="2938700"/>
                  </a:cubicBezTo>
                  <a:cubicBezTo>
                    <a:pt x="430455" y="2937430"/>
                    <a:pt x="377387" y="2936160"/>
                    <a:pt x="327267" y="2934890"/>
                  </a:cubicBezTo>
                  <a:cubicBezTo>
                    <a:pt x="232925" y="2933620"/>
                    <a:pt x="138582" y="2932350"/>
                    <a:pt x="48260" y="2932350"/>
                  </a:cubicBezTo>
                  <a:cubicBezTo>
                    <a:pt x="38100" y="2932350"/>
                    <a:pt x="29210" y="2932350"/>
                    <a:pt x="19050" y="2931080"/>
                  </a:cubicBezTo>
                  <a:cubicBezTo>
                    <a:pt x="10160" y="2929810"/>
                    <a:pt x="5080" y="2923460"/>
                    <a:pt x="7620" y="2914570"/>
                  </a:cubicBezTo>
                  <a:cubicBezTo>
                    <a:pt x="16510" y="2882731"/>
                    <a:pt x="12700" y="2826333"/>
                    <a:pt x="11430" y="2767680"/>
                  </a:cubicBezTo>
                  <a:cubicBezTo>
                    <a:pt x="10160" y="2648116"/>
                    <a:pt x="6350" y="2530809"/>
                    <a:pt x="7620" y="2411246"/>
                  </a:cubicBezTo>
                  <a:cubicBezTo>
                    <a:pt x="5080" y="2262356"/>
                    <a:pt x="0" y="419275"/>
                    <a:pt x="7620" y="268129"/>
                  </a:cubicBezTo>
                  <a:cubicBezTo>
                    <a:pt x="8890" y="238803"/>
                    <a:pt x="7620" y="207220"/>
                    <a:pt x="8890" y="177893"/>
                  </a:cubicBezTo>
                  <a:cubicBezTo>
                    <a:pt x="10160" y="130519"/>
                    <a:pt x="12700" y="78633"/>
                    <a:pt x="13970" y="44450"/>
                  </a:cubicBezTo>
                  <a:cubicBezTo>
                    <a:pt x="13970" y="41910"/>
                    <a:pt x="15240" y="39370"/>
                    <a:pt x="16510" y="38100"/>
                  </a:cubicBezTo>
                  <a:cubicBezTo>
                    <a:pt x="38100" y="35560"/>
                    <a:pt x="64877" y="30480"/>
                    <a:pt x="112048" y="29210"/>
                  </a:cubicBezTo>
                  <a:cubicBezTo>
                    <a:pt x="191650" y="25400"/>
                    <a:pt x="271252" y="22860"/>
                    <a:pt x="353801" y="20320"/>
                  </a:cubicBezTo>
                  <a:cubicBezTo>
                    <a:pt x="409817" y="17780"/>
                    <a:pt x="465833" y="16510"/>
                    <a:pt x="518901" y="13970"/>
                  </a:cubicBezTo>
                  <a:cubicBezTo>
                    <a:pt x="571969" y="11430"/>
                    <a:pt x="627985" y="8890"/>
                    <a:pt x="681052" y="8890"/>
                  </a:cubicBezTo>
                  <a:cubicBezTo>
                    <a:pt x="740016" y="7620"/>
                    <a:pt x="798981" y="10160"/>
                    <a:pt x="857945" y="8890"/>
                  </a:cubicBezTo>
                  <a:cubicBezTo>
                    <a:pt x="931650" y="8890"/>
                    <a:pt x="2267187" y="6350"/>
                    <a:pt x="2340893" y="5080"/>
                  </a:cubicBezTo>
                  <a:cubicBezTo>
                    <a:pt x="2411649" y="3810"/>
                    <a:pt x="2482407" y="2540"/>
                    <a:pt x="2556112" y="2540"/>
                  </a:cubicBezTo>
                  <a:cubicBezTo>
                    <a:pt x="2676988" y="1270"/>
                    <a:pt x="2794916" y="0"/>
                    <a:pt x="2915793" y="0"/>
                  </a:cubicBezTo>
                  <a:cubicBezTo>
                    <a:pt x="2965912" y="0"/>
                    <a:pt x="3018980" y="2540"/>
                    <a:pt x="3069100" y="2540"/>
                  </a:cubicBezTo>
                  <a:cubicBezTo>
                    <a:pt x="3207665" y="3810"/>
                    <a:pt x="3349179" y="5080"/>
                    <a:pt x="3487745" y="7620"/>
                  </a:cubicBezTo>
                  <a:cubicBezTo>
                    <a:pt x="3561450" y="8890"/>
                    <a:pt x="3635155" y="12700"/>
                    <a:pt x="3708861" y="16510"/>
                  </a:cubicBezTo>
                  <a:cubicBezTo>
                    <a:pt x="3726550" y="16510"/>
                    <a:pt x="3744239" y="16510"/>
                    <a:pt x="3758980" y="16510"/>
                  </a:cubicBezTo>
                  <a:cubicBezTo>
                    <a:pt x="3777274" y="17780"/>
                    <a:pt x="3786164" y="20320"/>
                    <a:pt x="3796324" y="21590"/>
                  </a:cubicBezTo>
                  <a:close/>
                  <a:moveTo>
                    <a:pt x="3806484" y="2927270"/>
                  </a:moveTo>
                  <a:cubicBezTo>
                    <a:pt x="3807754" y="2910760"/>
                    <a:pt x="3809024" y="2898060"/>
                    <a:pt x="3809024" y="2885360"/>
                  </a:cubicBezTo>
                  <a:cubicBezTo>
                    <a:pt x="3807754" y="2758656"/>
                    <a:pt x="3806484" y="2639093"/>
                    <a:pt x="3806484" y="2510506"/>
                  </a:cubicBezTo>
                  <a:cubicBezTo>
                    <a:pt x="3806484" y="2451852"/>
                    <a:pt x="3809024" y="2393198"/>
                    <a:pt x="3807754" y="2334545"/>
                  </a:cubicBezTo>
                  <a:cubicBezTo>
                    <a:pt x="3807754" y="2280403"/>
                    <a:pt x="3806484" y="2224005"/>
                    <a:pt x="3805214" y="2169863"/>
                  </a:cubicBezTo>
                  <a:cubicBezTo>
                    <a:pt x="3800134" y="2086394"/>
                    <a:pt x="3788704" y="358366"/>
                    <a:pt x="3788704" y="274897"/>
                  </a:cubicBezTo>
                  <a:cubicBezTo>
                    <a:pt x="3786164" y="204964"/>
                    <a:pt x="3783624" y="132775"/>
                    <a:pt x="3781084" y="63500"/>
                  </a:cubicBezTo>
                  <a:cubicBezTo>
                    <a:pt x="3779814" y="44450"/>
                    <a:pt x="3778544" y="43180"/>
                    <a:pt x="3750136" y="41910"/>
                  </a:cubicBezTo>
                  <a:cubicBezTo>
                    <a:pt x="3741291" y="41910"/>
                    <a:pt x="3735394" y="41910"/>
                    <a:pt x="3726550" y="40640"/>
                  </a:cubicBezTo>
                  <a:cubicBezTo>
                    <a:pt x="3652845" y="36830"/>
                    <a:pt x="3576191" y="31750"/>
                    <a:pt x="3502486" y="30480"/>
                  </a:cubicBezTo>
                  <a:cubicBezTo>
                    <a:pt x="3322645" y="26670"/>
                    <a:pt x="3139857" y="25400"/>
                    <a:pt x="2960016" y="22860"/>
                  </a:cubicBezTo>
                  <a:cubicBezTo>
                    <a:pt x="2933482" y="22860"/>
                    <a:pt x="2904000" y="22860"/>
                    <a:pt x="2877466" y="22860"/>
                  </a:cubicBezTo>
                  <a:cubicBezTo>
                    <a:pt x="2833243" y="22860"/>
                    <a:pt x="2789020" y="22860"/>
                    <a:pt x="2747745" y="22860"/>
                  </a:cubicBezTo>
                  <a:cubicBezTo>
                    <a:pt x="2653403" y="22860"/>
                    <a:pt x="2559060" y="22860"/>
                    <a:pt x="2467666" y="24130"/>
                  </a:cubicBezTo>
                  <a:cubicBezTo>
                    <a:pt x="2388064" y="25400"/>
                    <a:pt x="1046630" y="29210"/>
                    <a:pt x="967028" y="29210"/>
                  </a:cubicBezTo>
                  <a:cubicBezTo>
                    <a:pt x="837307" y="29210"/>
                    <a:pt x="707586" y="26670"/>
                    <a:pt x="577865" y="33020"/>
                  </a:cubicBezTo>
                  <a:cubicBezTo>
                    <a:pt x="510056" y="36830"/>
                    <a:pt x="445196" y="36830"/>
                    <a:pt x="380335" y="38100"/>
                  </a:cubicBezTo>
                  <a:cubicBezTo>
                    <a:pt x="268303" y="41910"/>
                    <a:pt x="156271" y="45720"/>
                    <a:pt x="49530" y="50800"/>
                  </a:cubicBezTo>
                  <a:cubicBezTo>
                    <a:pt x="36830" y="50800"/>
                    <a:pt x="34290" y="53340"/>
                    <a:pt x="33020" y="71865"/>
                  </a:cubicBezTo>
                  <a:cubicBezTo>
                    <a:pt x="31750" y="112472"/>
                    <a:pt x="31750" y="153078"/>
                    <a:pt x="30480" y="193684"/>
                  </a:cubicBezTo>
                  <a:cubicBezTo>
                    <a:pt x="29210" y="261362"/>
                    <a:pt x="26670" y="326783"/>
                    <a:pt x="25400" y="394461"/>
                  </a:cubicBezTo>
                  <a:cubicBezTo>
                    <a:pt x="20320" y="466650"/>
                    <a:pt x="26670" y="2230773"/>
                    <a:pt x="29210" y="2302962"/>
                  </a:cubicBezTo>
                  <a:cubicBezTo>
                    <a:pt x="29210" y="2379663"/>
                    <a:pt x="29210" y="2458620"/>
                    <a:pt x="30480" y="2535321"/>
                  </a:cubicBezTo>
                  <a:cubicBezTo>
                    <a:pt x="30480" y="2591719"/>
                    <a:pt x="33020" y="2648116"/>
                    <a:pt x="33020" y="2704514"/>
                  </a:cubicBezTo>
                  <a:cubicBezTo>
                    <a:pt x="33020" y="2765424"/>
                    <a:pt x="33020" y="2826333"/>
                    <a:pt x="31750" y="2885360"/>
                  </a:cubicBezTo>
                  <a:cubicBezTo>
                    <a:pt x="31750" y="2889170"/>
                    <a:pt x="31750" y="2891710"/>
                    <a:pt x="31750" y="2895520"/>
                  </a:cubicBezTo>
                  <a:cubicBezTo>
                    <a:pt x="31750" y="2905680"/>
                    <a:pt x="35560" y="2909490"/>
                    <a:pt x="44450" y="2909490"/>
                  </a:cubicBezTo>
                  <a:cubicBezTo>
                    <a:pt x="70773" y="2909490"/>
                    <a:pt x="112048" y="2910760"/>
                    <a:pt x="150375" y="2910760"/>
                  </a:cubicBezTo>
                  <a:cubicBezTo>
                    <a:pt x="206391" y="2910760"/>
                    <a:pt x="265355" y="2908220"/>
                    <a:pt x="321371" y="2910760"/>
                  </a:cubicBezTo>
                  <a:cubicBezTo>
                    <a:pt x="412765" y="2914570"/>
                    <a:pt x="504160" y="2917110"/>
                    <a:pt x="595554" y="2915840"/>
                  </a:cubicBezTo>
                  <a:cubicBezTo>
                    <a:pt x="654518" y="2914570"/>
                    <a:pt x="710534" y="2917110"/>
                    <a:pt x="769498" y="2917110"/>
                  </a:cubicBezTo>
                  <a:cubicBezTo>
                    <a:pt x="854996" y="2917110"/>
                    <a:pt x="940494" y="2915840"/>
                    <a:pt x="1025992" y="2917110"/>
                  </a:cubicBezTo>
                  <a:cubicBezTo>
                    <a:pt x="1152765" y="2918380"/>
                    <a:pt x="2544319" y="2908220"/>
                    <a:pt x="2674040" y="2910760"/>
                  </a:cubicBezTo>
                  <a:cubicBezTo>
                    <a:pt x="2730056" y="2912030"/>
                    <a:pt x="2786072" y="2913300"/>
                    <a:pt x="2839140" y="2913300"/>
                  </a:cubicBezTo>
                  <a:cubicBezTo>
                    <a:pt x="2936430" y="2915840"/>
                    <a:pt x="3030773" y="2912030"/>
                    <a:pt x="3128064" y="2915840"/>
                  </a:cubicBezTo>
                  <a:cubicBezTo>
                    <a:pt x="3207665" y="2918380"/>
                    <a:pt x="3287267" y="2918380"/>
                    <a:pt x="3366869" y="2920920"/>
                  </a:cubicBezTo>
                  <a:cubicBezTo>
                    <a:pt x="3484797" y="2924730"/>
                    <a:pt x="3602725" y="2927270"/>
                    <a:pt x="3720653" y="2928540"/>
                  </a:cubicBezTo>
                  <a:cubicBezTo>
                    <a:pt x="3764877" y="2928540"/>
                    <a:pt x="3786164" y="2927270"/>
                    <a:pt x="3806484" y="2927270"/>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4785" r="0" b="53145"/>
          <a:stretch>
            <a:fillRect/>
          </a:stretch>
        </p:blipFill>
        <p:spPr>
          <a:xfrm flipH="false" flipV="false" rot="0">
            <a:off x="8999840" y="7304163"/>
            <a:ext cx="8354710" cy="3709522"/>
          </a:xfrm>
          <a:prstGeom prst="rect">
            <a:avLst/>
          </a:prstGeom>
        </p:spPr>
      </p:pic>
      <p:grpSp>
        <p:nvGrpSpPr>
          <p:cNvPr name="Group 7" id="7"/>
          <p:cNvGrpSpPr>
            <a:grpSpLocks noChangeAspect="true"/>
          </p:cNvGrpSpPr>
          <p:nvPr/>
        </p:nvGrpSpPr>
        <p:grpSpPr>
          <a:xfrm rot="0">
            <a:off x="1252225" y="1329121"/>
            <a:ext cx="7214037" cy="8339162"/>
            <a:chOff x="0" y="0"/>
            <a:chExt cx="2768600" cy="3200400"/>
          </a:xfrm>
        </p:grpSpPr>
        <p:sp>
          <p:nvSpPr>
            <p:cNvPr name="Freeform 8" id="8"/>
            <p:cNvSpPr/>
            <p:nvPr/>
          </p:nvSpPr>
          <p:spPr>
            <a:xfrm>
              <a:off x="38100" y="38100"/>
              <a:ext cx="2578100" cy="2959100"/>
            </a:xfrm>
            <a:custGeom>
              <a:avLst/>
              <a:gdLst/>
              <a:ahLst/>
              <a:cxnLst/>
              <a:rect r="r" b="b" t="t" l="l"/>
              <a:pathLst>
                <a:path h="2959100" w="2578100">
                  <a:moveTo>
                    <a:pt x="2578100" y="2959100"/>
                  </a:moveTo>
                  <a:lnTo>
                    <a:pt x="0" y="2959100"/>
                  </a:lnTo>
                  <a:lnTo>
                    <a:pt x="0" y="0"/>
                  </a:lnTo>
                  <a:lnTo>
                    <a:pt x="2578100" y="0"/>
                  </a:lnTo>
                  <a:lnTo>
                    <a:pt x="2578100" y="2959100"/>
                  </a:lnTo>
                  <a:close/>
                </a:path>
              </a:pathLst>
            </a:custGeom>
            <a:blipFill>
              <a:blip r:embed="rId5"/>
              <a:stretch>
                <a:fillRect l="-27579" r="-23942" t="0" b="0"/>
              </a:stretch>
            </a:blipFill>
          </p:spPr>
        </p:sp>
        <p:sp>
          <p:nvSpPr>
            <p:cNvPr name="Freeform 9" id="9"/>
            <p:cNvSpPr/>
            <p:nvPr/>
          </p:nvSpPr>
          <p:spPr>
            <a:xfrm>
              <a:off x="0" y="0"/>
              <a:ext cx="2768600" cy="3200400"/>
            </a:xfrm>
            <a:custGeom>
              <a:avLst/>
              <a:gdLst/>
              <a:ahLst/>
              <a:cxnLst/>
              <a:rect r="r" b="b" t="t" l="l"/>
              <a:pathLst>
                <a:path h="3200400" w="2768600">
                  <a:moveTo>
                    <a:pt x="2768600" y="3200400"/>
                  </a:moveTo>
                  <a:lnTo>
                    <a:pt x="0" y="3200400"/>
                  </a:lnTo>
                  <a:lnTo>
                    <a:pt x="0" y="0"/>
                  </a:lnTo>
                  <a:lnTo>
                    <a:pt x="2768600" y="0"/>
                  </a:lnTo>
                  <a:lnTo>
                    <a:pt x="2768600" y="3200400"/>
                  </a:lnTo>
                  <a:close/>
                </a:path>
              </a:pathLst>
            </a:custGeom>
            <a:blipFill>
              <a:blip r:embed="rId6"/>
              <a:stretch>
                <a:fillRect l="0" r="0" t="-76" b="-76"/>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961962" y="990600"/>
            <a:ext cx="3362325" cy="800845"/>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706509" y="5143500"/>
            <a:ext cx="1296082" cy="1414375"/>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55300" y="9474098"/>
            <a:ext cx="2822626" cy="945580"/>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89926" y="9474098"/>
            <a:ext cx="2822626" cy="94558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84710" y="5850687"/>
            <a:ext cx="2939066" cy="3407613"/>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719727" y="7108338"/>
            <a:ext cx="2653134" cy="1950053"/>
          </a:xfrm>
          <a:prstGeom prst="rect">
            <a:avLst/>
          </a:prstGeom>
        </p:spPr>
      </p:pic>
      <p:sp>
        <p:nvSpPr>
          <p:cNvPr name="TextBox 16" id="16"/>
          <p:cNvSpPr txBox="true"/>
          <p:nvPr/>
        </p:nvSpPr>
        <p:spPr>
          <a:xfrm rot="0">
            <a:off x="9916474" y="1410376"/>
            <a:ext cx="7723950" cy="4088325"/>
          </a:xfrm>
          <a:prstGeom prst="rect">
            <a:avLst/>
          </a:prstGeom>
        </p:spPr>
        <p:txBody>
          <a:bodyPr anchor="t" rtlCol="false" tIns="0" lIns="0" bIns="0" rIns="0">
            <a:spAutoFit/>
          </a:bodyPr>
          <a:lstStyle/>
          <a:p>
            <a:pPr marL="561341" indent="-280671" lvl="1">
              <a:lnSpc>
                <a:spcPts val="3640"/>
              </a:lnSpc>
              <a:buFont typeface="Arial"/>
              <a:buChar char="•"/>
            </a:pPr>
            <a:r>
              <a:rPr lang="en-US" sz="2600">
                <a:solidFill>
                  <a:srgbClr val="929208"/>
                </a:solidFill>
                <a:latin typeface="Flat"/>
              </a:rPr>
              <a:t>Differentiation</a:t>
            </a:r>
          </a:p>
          <a:p>
            <a:pPr marL="561341" indent="-280671" lvl="1">
              <a:lnSpc>
                <a:spcPts val="3640"/>
              </a:lnSpc>
              <a:buFont typeface="Arial"/>
              <a:buChar char="•"/>
            </a:pPr>
            <a:r>
              <a:rPr lang="en-US" sz="2600">
                <a:solidFill>
                  <a:srgbClr val="929208"/>
                </a:solidFill>
                <a:latin typeface="Flat"/>
              </a:rPr>
              <a:t>Positioning</a:t>
            </a:r>
          </a:p>
          <a:p>
            <a:pPr marL="561341" indent="-280671" lvl="1">
              <a:lnSpc>
                <a:spcPts val="3640"/>
              </a:lnSpc>
              <a:buFont typeface="Arial"/>
              <a:buChar char="•"/>
            </a:pPr>
            <a:r>
              <a:rPr lang="en-US" sz="2600">
                <a:solidFill>
                  <a:srgbClr val="929208"/>
                </a:solidFill>
                <a:latin typeface="Flat"/>
              </a:rPr>
              <a:t>Rebranding</a:t>
            </a:r>
          </a:p>
          <a:p>
            <a:pPr marL="561341" indent="-280671" lvl="1">
              <a:lnSpc>
                <a:spcPts val="3640"/>
              </a:lnSpc>
              <a:buFont typeface="Arial"/>
              <a:buChar char="•"/>
            </a:pPr>
            <a:r>
              <a:rPr lang="en-US" sz="2600">
                <a:solidFill>
                  <a:srgbClr val="929208"/>
                </a:solidFill>
                <a:latin typeface="Flat Light"/>
              </a:rPr>
              <a:t>Attract the attention of consumers</a:t>
            </a:r>
          </a:p>
          <a:p>
            <a:pPr marL="561341" indent="-280671" lvl="1">
              <a:lnSpc>
                <a:spcPts val="3640"/>
              </a:lnSpc>
              <a:buFont typeface="Arial"/>
              <a:buChar char="•"/>
            </a:pPr>
            <a:r>
              <a:rPr lang="en-US" sz="2600">
                <a:solidFill>
                  <a:srgbClr val="929208"/>
                </a:solidFill>
                <a:latin typeface="Flat Light"/>
              </a:rPr>
              <a:t>Communicate important information about the product</a:t>
            </a:r>
          </a:p>
          <a:p>
            <a:pPr marL="561341" indent="-280671" lvl="1">
              <a:lnSpc>
                <a:spcPts val="3640"/>
              </a:lnSpc>
              <a:buFont typeface="Arial"/>
              <a:buChar char="•"/>
            </a:pPr>
            <a:r>
              <a:rPr lang="en-US" sz="2600">
                <a:solidFill>
                  <a:srgbClr val="929208"/>
                </a:solidFill>
                <a:latin typeface="Flat Light"/>
              </a:rPr>
              <a:t>Innovation</a:t>
            </a:r>
          </a:p>
          <a:p>
            <a:pPr marL="561341" indent="-280671" lvl="1">
              <a:lnSpc>
                <a:spcPts val="3640"/>
              </a:lnSpc>
              <a:buFont typeface="Arial"/>
              <a:buChar char="•"/>
            </a:pPr>
            <a:r>
              <a:rPr lang="en-US" sz="2600">
                <a:solidFill>
                  <a:srgbClr val="929208"/>
                </a:solidFill>
                <a:latin typeface="Flat Light"/>
              </a:rPr>
              <a:t>Marketing and promotions</a:t>
            </a:r>
          </a:p>
          <a:p>
            <a:pPr algn="l" marL="0" indent="0" lvl="0">
              <a:lnSpc>
                <a:spcPts val="3640"/>
              </a:lnSpc>
              <a:spcBef>
                <a:spcPct val="0"/>
              </a:spcBef>
            </a:pPr>
          </a:p>
        </p:txBody>
      </p:sp>
      <p:sp>
        <p:nvSpPr>
          <p:cNvPr name="TextBox 17" id="17"/>
          <p:cNvSpPr txBox="true"/>
          <p:nvPr/>
        </p:nvSpPr>
        <p:spPr>
          <a:xfrm rot="0">
            <a:off x="9983856" y="224221"/>
            <a:ext cx="6778009" cy="1104900"/>
          </a:xfrm>
          <a:prstGeom prst="rect">
            <a:avLst/>
          </a:prstGeom>
        </p:spPr>
        <p:txBody>
          <a:bodyPr anchor="t" rtlCol="false" tIns="0" lIns="0" bIns="0" rIns="0">
            <a:spAutoFit/>
          </a:bodyPr>
          <a:lstStyle/>
          <a:p>
            <a:pPr algn="l" marL="0" indent="0" lvl="0">
              <a:lnSpc>
                <a:spcPts val="8640"/>
              </a:lnSpc>
              <a:spcBef>
                <a:spcPct val="0"/>
              </a:spcBef>
            </a:pPr>
            <a:r>
              <a:rPr lang="en-US" sz="7200">
                <a:solidFill>
                  <a:srgbClr val="CD6F2E"/>
                </a:solidFill>
                <a:latin typeface="Bangers Bold"/>
              </a:rPr>
              <a:t>marketing benefits</a:t>
            </a:r>
          </a:p>
        </p:txBody>
      </p:sp>
      <p:sp>
        <p:nvSpPr>
          <p:cNvPr name="TextBox 18" id="18"/>
          <p:cNvSpPr txBox="true"/>
          <p:nvPr/>
        </p:nvSpPr>
        <p:spPr>
          <a:xfrm rot="0">
            <a:off x="5589751" y="2815060"/>
            <a:ext cx="2321082" cy="1621252"/>
          </a:xfrm>
          <a:prstGeom prst="rect">
            <a:avLst/>
          </a:prstGeom>
        </p:spPr>
        <p:txBody>
          <a:bodyPr anchor="t" rtlCol="false" tIns="0" lIns="0" bIns="0" rIns="0">
            <a:spAutoFit/>
          </a:bodyPr>
          <a:lstStyle/>
          <a:p>
            <a:pPr algn="ctr">
              <a:lnSpc>
                <a:spcPts val="4314"/>
              </a:lnSpc>
            </a:pPr>
            <a:r>
              <a:rPr lang="en-US" sz="3081">
                <a:solidFill>
                  <a:srgbClr val="000000"/>
                </a:solidFill>
                <a:latin typeface="Montserrat Classic Bold"/>
              </a:rPr>
              <a:t>Am I</a:t>
            </a:r>
          </a:p>
          <a:p>
            <a:pPr algn="ctr">
              <a:lnSpc>
                <a:spcPts val="4314"/>
              </a:lnSpc>
            </a:pPr>
            <a:r>
              <a:rPr lang="en-US" sz="3081">
                <a:solidFill>
                  <a:srgbClr val="000000"/>
                </a:solidFill>
                <a:latin typeface="Montserrat Classic Bold"/>
              </a:rPr>
              <a:t>Really</a:t>
            </a:r>
          </a:p>
          <a:p>
            <a:pPr algn="ctr">
              <a:lnSpc>
                <a:spcPts val="4314"/>
              </a:lnSpc>
            </a:pPr>
            <a:r>
              <a:rPr lang="en-US" sz="3081">
                <a:solidFill>
                  <a:srgbClr val="000000"/>
                </a:solidFill>
                <a:latin typeface="Montserrat Classic Bold"/>
              </a:rPr>
              <a:t>Healthy?</a:t>
            </a:r>
          </a:p>
        </p:txBody>
      </p:sp>
      <p:pic>
        <p:nvPicPr>
          <p:cNvPr name="Picture 19" id="19"/>
          <p:cNvPicPr>
            <a:picLocks noChangeAspect="true"/>
          </p:cNvPicPr>
          <p:nvPr/>
        </p:nvPicPr>
        <p:blipFill>
          <a:blip r:embed="rId17"/>
          <a:srcRect l="0" t="0" r="0" b="0"/>
          <a:stretch>
            <a:fillRect/>
          </a:stretch>
        </p:blipFill>
        <p:spPr>
          <a:xfrm flipH="false" flipV="false" rot="0">
            <a:off x="344803" y="150496"/>
            <a:ext cx="1153169" cy="1009356"/>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9144000" y="-661791"/>
            <a:ext cx="9791700" cy="7543800"/>
            <a:chOff x="0" y="0"/>
            <a:chExt cx="3824264" cy="2946320"/>
          </a:xfrm>
        </p:grpSpPr>
        <p:sp>
          <p:nvSpPr>
            <p:cNvPr name="Freeform 4" id="4"/>
            <p:cNvSpPr/>
            <p:nvPr/>
          </p:nvSpPr>
          <p:spPr>
            <a:xfrm>
              <a:off x="10160" y="16510"/>
              <a:ext cx="3801404" cy="2918380"/>
            </a:xfrm>
            <a:custGeom>
              <a:avLst/>
              <a:gdLst/>
              <a:ahLst/>
              <a:cxnLst/>
              <a:rect r="r" b="b" t="t" l="l"/>
              <a:pathLst>
                <a:path h="2918380" w="3801404">
                  <a:moveTo>
                    <a:pt x="3801404" y="2918380"/>
                  </a:moveTo>
                  <a:lnTo>
                    <a:pt x="0" y="2910760"/>
                  </a:lnTo>
                  <a:lnTo>
                    <a:pt x="0" y="1025397"/>
                  </a:lnTo>
                  <a:lnTo>
                    <a:pt x="17780" y="19050"/>
                  </a:lnTo>
                  <a:lnTo>
                    <a:pt x="1893536" y="0"/>
                  </a:lnTo>
                  <a:lnTo>
                    <a:pt x="3782354" y="5080"/>
                  </a:lnTo>
                  <a:close/>
                </a:path>
              </a:pathLst>
            </a:custGeom>
            <a:solidFill>
              <a:srgbClr val="FFFFFF"/>
            </a:solidFill>
          </p:spPr>
        </p:sp>
        <p:sp>
          <p:nvSpPr>
            <p:cNvPr name="Freeform 5" id="5"/>
            <p:cNvSpPr/>
            <p:nvPr/>
          </p:nvSpPr>
          <p:spPr>
            <a:xfrm>
              <a:off x="-3810" y="0"/>
              <a:ext cx="3830614" cy="2945050"/>
            </a:xfrm>
            <a:custGeom>
              <a:avLst/>
              <a:gdLst/>
              <a:ahLst/>
              <a:cxnLst/>
              <a:rect r="r" b="b" t="t" l="l"/>
              <a:pathLst>
                <a:path h="2945050" w="3830614">
                  <a:moveTo>
                    <a:pt x="3796324" y="21590"/>
                  </a:moveTo>
                  <a:cubicBezTo>
                    <a:pt x="3797594" y="34290"/>
                    <a:pt x="3797594" y="44450"/>
                    <a:pt x="3798864" y="54610"/>
                  </a:cubicBezTo>
                  <a:cubicBezTo>
                    <a:pt x="3801404" y="107960"/>
                    <a:pt x="3802674" y="171125"/>
                    <a:pt x="3805214" y="232035"/>
                  </a:cubicBezTo>
                  <a:cubicBezTo>
                    <a:pt x="3805214" y="320016"/>
                    <a:pt x="3817914" y="2054812"/>
                    <a:pt x="3824264" y="2142792"/>
                  </a:cubicBezTo>
                  <a:cubicBezTo>
                    <a:pt x="3830614" y="2275891"/>
                    <a:pt x="3826804" y="2411246"/>
                    <a:pt x="3826804" y="2544344"/>
                  </a:cubicBezTo>
                  <a:cubicBezTo>
                    <a:pt x="3826804" y="2661652"/>
                    <a:pt x="3828074" y="2769936"/>
                    <a:pt x="3829344" y="2884090"/>
                  </a:cubicBezTo>
                  <a:cubicBezTo>
                    <a:pt x="3829344" y="2905680"/>
                    <a:pt x="3829344" y="2919650"/>
                    <a:pt x="3829344" y="2943780"/>
                  </a:cubicBezTo>
                  <a:cubicBezTo>
                    <a:pt x="3806484" y="2943780"/>
                    <a:pt x="3786164" y="2945050"/>
                    <a:pt x="3758980" y="2943780"/>
                  </a:cubicBezTo>
                  <a:cubicBezTo>
                    <a:pt x="3567347" y="2938700"/>
                    <a:pt x="3372765" y="2945050"/>
                    <a:pt x="3181132" y="2939970"/>
                  </a:cubicBezTo>
                  <a:cubicBezTo>
                    <a:pt x="3066151" y="2936160"/>
                    <a:pt x="2954120" y="2938700"/>
                    <a:pt x="2839139" y="2936160"/>
                  </a:cubicBezTo>
                  <a:cubicBezTo>
                    <a:pt x="2786072" y="2934890"/>
                    <a:pt x="2733004" y="2933620"/>
                    <a:pt x="2679936" y="2932350"/>
                  </a:cubicBezTo>
                  <a:cubicBezTo>
                    <a:pt x="2647506" y="2932350"/>
                    <a:pt x="2618024" y="2933620"/>
                    <a:pt x="2585594" y="2933620"/>
                  </a:cubicBezTo>
                  <a:cubicBezTo>
                    <a:pt x="2503044" y="2932350"/>
                    <a:pt x="2276032" y="2933620"/>
                    <a:pt x="2193482" y="2932350"/>
                  </a:cubicBezTo>
                  <a:cubicBezTo>
                    <a:pt x="2134518" y="2931080"/>
                    <a:pt x="955235" y="2939970"/>
                    <a:pt x="896271" y="2938700"/>
                  </a:cubicBezTo>
                  <a:cubicBezTo>
                    <a:pt x="881530" y="2938700"/>
                    <a:pt x="863841" y="2939970"/>
                    <a:pt x="849100" y="2939970"/>
                  </a:cubicBezTo>
                  <a:cubicBezTo>
                    <a:pt x="813722" y="2939970"/>
                    <a:pt x="781291" y="2941240"/>
                    <a:pt x="745913" y="2941240"/>
                  </a:cubicBezTo>
                  <a:cubicBezTo>
                    <a:pt x="657467" y="2941240"/>
                    <a:pt x="571969" y="2939970"/>
                    <a:pt x="483522" y="2938700"/>
                  </a:cubicBezTo>
                  <a:cubicBezTo>
                    <a:pt x="430455" y="2937430"/>
                    <a:pt x="377387" y="2936160"/>
                    <a:pt x="327267" y="2934890"/>
                  </a:cubicBezTo>
                  <a:cubicBezTo>
                    <a:pt x="232925" y="2933620"/>
                    <a:pt x="138582" y="2932350"/>
                    <a:pt x="48260" y="2932350"/>
                  </a:cubicBezTo>
                  <a:cubicBezTo>
                    <a:pt x="38100" y="2932350"/>
                    <a:pt x="29210" y="2932350"/>
                    <a:pt x="19050" y="2931080"/>
                  </a:cubicBezTo>
                  <a:cubicBezTo>
                    <a:pt x="10160" y="2929810"/>
                    <a:pt x="5080" y="2923460"/>
                    <a:pt x="7620" y="2914570"/>
                  </a:cubicBezTo>
                  <a:cubicBezTo>
                    <a:pt x="16510" y="2882731"/>
                    <a:pt x="12700" y="2826333"/>
                    <a:pt x="11430" y="2767680"/>
                  </a:cubicBezTo>
                  <a:cubicBezTo>
                    <a:pt x="10160" y="2648116"/>
                    <a:pt x="6350" y="2530809"/>
                    <a:pt x="7620" y="2411246"/>
                  </a:cubicBezTo>
                  <a:cubicBezTo>
                    <a:pt x="5080" y="2262356"/>
                    <a:pt x="0" y="419275"/>
                    <a:pt x="7620" y="268129"/>
                  </a:cubicBezTo>
                  <a:cubicBezTo>
                    <a:pt x="8890" y="238803"/>
                    <a:pt x="7620" y="207220"/>
                    <a:pt x="8890" y="177893"/>
                  </a:cubicBezTo>
                  <a:cubicBezTo>
                    <a:pt x="10160" y="130519"/>
                    <a:pt x="12700" y="78633"/>
                    <a:pt x="13970" y="44450"/>
                  </a:cubicBezTo>
                  <a:cubicBezTo>
                    <a:pt x="13970" y="41910"/>
                    <a:pt x="15240" y="39370"/>
                    <a:pt x="16510" y="38100"/>
                  </a:cubicBezTo>
                  <a:cubicBezTo>
                    <a:pt x="38100" y="35560"/>
                    <a:pt x="64877" y="30480"/>
                    <a:pt x="112048" y="29210"/>
                  </a:cubicBezTo>
                  <a:cubicBezTo>
                    <a:pt x="191650" y="25400"/>
                    <a:pt x="271252" y="22860"/>
                    <a:pt x="353801" y="20320"/>
                  </a:cubicBezTo>
                  <a:cubicBezTo>
                    <a:pt x="409817" y="17780"/>
                    <a:pt x="465833" y="16510"/>
                    <a:pt x="518901" y="13970"/>
                  </a:cubicBezTo>
                  <a:cubicBezTo>
                    <a:pt x="571969" y="11430"/>
                    <a:pt x="627985" y="8890"/>
                    <a:pt x="681052" y="8890"/>
                  </a:cubicBezTo>
                  <a:cubicBezTo>
                    <a:pt x="740016" y="7620"/>
                    <a:pt x="798981" y="10160"/>
                    <a:pt x="857945" y="8890"/>
                  </a:cubicBezTo>
                  <a:cubicBezTo>
                    <a:pt x="931650" y="8890"/>
                    <a:pt x="2267187" y="6350"/>
                    <a:pt x="2340893" y="5080"/>
                  </a:cubicBezTo>
                  <a:cubicBezTo>
                    <a:pt x="2411649" y="3810"/>
                    <a:pt x="2482407" y="2540"/>
                    <a:pt x="2556112" y="2540"/>
                  </a:cubicBezTo>
                  <a:cubicBezTo>
                    <a:pt x="2676988" y="1270"/>
                    <a:pt x="2794916" y="0"/>
                    <a:pt x="2915793" y="0"/>
                  </a:cubicBezTo>
                  <a:cubicBezTo>
                    <a:pt x="2965912" y="0"/>
                    <a:pt x="3018980" y="2540"/>
                    <a:pt x="3069100" y="2540"/>
                  </a:cubicBezTo>
                  <a:cubicBezTo>
                    <a:pt x="3207665" y="3810"/>
                    <a:pt x="3349179" y="5080"/>
                    <a:pt x="3487745" y="7620"/>
                  </a:cubicBezTo>
                  <a:cubicBezTo>
                    <a:pt x="3561450" y="8890"/>
                    <a:pt x="3635155" y="12700"/>
                    <a:pt x="3708861" y="16510"/>
                  </a:cubicBezTo>
                  <a:cubicBezTo>
                    <a:pt x="3726550" y="16510"/>
                    <a:pt x="3744239" y="16510"/>
                    <a:pt x="3758980" y="16510"/>
                  </a:cubicBezTo>
                  <a:cubicBezTo>
                    <a:pt x="3777274" y="17780"/>
                    <a:pt x="3786164" y="20320"/>
                    <a:pt x="3796324" y="21590"/>
                  </a:cubicBezTo>
                  <a:close/>
                  <a:moveTo>
                    <a:pt x="3806484" y="2927270"/>
                  </a:moveTo>
                  <a:cubicBezTo>
                    <a:pt x="3807754" y="2910760"/>
                    <a:pt x="3809024" y="2898060"/>
                    <a:pt x="3809024" y="2885360"/>
                  </a:cubicBezTo>
                  <a:cubicBezTo>
                    <a:pt x="3807754" y="2758656"/>
                    <a:pt x="3806484" y="2639093"/>
                    <a:pt x="3806484" y="2510506"/>
                  </a:cubicBezTo>
                  <a:cubicBezTo>
                    <a:pt x="3806484" y="2451852"/>
                    <a:pt x="3809024" y="2393198"/>
                    <a:pt x="3807754" y="2334545"/>
                  </a:cubicBezTo>
                  <a:cubicBezTo>
                    <a:pt x="3807754" y="2280403"/>
                    <a:pt x="3806484" y="2224005"/>
                    <a:pt x="3805214" y="2169863"/>
                  </a:cubicBezTo>
                  <a:cubicBezTo>
                    <a:pt x="3800134" y="2086394"/>
                    <a:pt x="3788704" y="358366"/>
                    <a:pt x="3788704" y="274897"/>
                  </a:cubicBezTo>
                  <a:cubicBezTo>
                    <a:pt x="3786164" y="204964"/>
                    <a:pt x="3783624" y="132775"/>
                    <a:pt x="3781084" y="63500"/>
                  </a:cubicBezTo>
                  <a:cubicBezTo>
                    <a:pt x="3779814" y="44450"/>
                    <a:pt x="3778544" y="43180"/>
                    <a:pt x="3750136" y="41910"/>
                  </a:cubicBezTo>
                  <a:cubicBezTo>
                    <a:pt x="3741291" y="41910"/>
                    <a:pt x="3735394" y="41910"/>
                    <a:pt x="3726550" y="40640"/>
                  </a:cubicBezTo>
                  <a:cubicBezTo>
                    <a:pt x="3652845" y="36830"/>
                    <a:pt x="3576191" y="31750"/>
                    <a:pt x="3502486" y="30480"/>
                  </a:cubicBezTo>
                  <a:cubicBezTo>
                    <a:pt x="3322645" y="26670"/>
                    <a:pt x="3139857" y="25400"/>
                    <a:pt x="2960016" y="22860"/>
                  </a:cubicBezTo>
                  <a:cubicBezTo>
                    <a:pt x="2933482" y="22860"/>
                    <a:pt x="2904000" y="22860"/>
                    <a:pt x="2877466" y="22860"/>
                  </a:cubicBezTo>
                  <a:cubicBezTo>
                    <a:pt x="2833243" y="22860"/>
                    <a:pt x="2789020" y="22860"/>
                    <a:pt x="2747745" y="22860"/>
                  </a:cubicBezTo>
                  <a:cubicBezTo>
                    <a:pt x="2653403" y="22860"/>
                    <a:pt x="2559060" y="22860"/>
                    <a:pt x="2467666" y="24130"/>
                  </a:cubicBezTo>
                  <a:cubicBezTo>
                    <a:pt x="2388064" y="25400"/>
                    <a:pt x="1046630" y="29210"/>
                    <a:pt x="967028" y="29210"/>
                  </a:cubicBezTo>
                  <a:cubicBezTo>
                    <a:pt x="837307" y="29210"/>
                    <a:pt x="707586" y="26670"/>
                    <a:pt x="577865" y="33020"/>
                  </a:cubicBezTo>
                  <a:cubicBezTo>
                    <a:pt x="510056" y="36830"/>
                    <a:pt x="445196" y="36830"/>
                    <a:pt x="380335" y="38100"/>
                  </a:cubicBezTo>
                  <a:cubicBezTo>
                    <a:pt x="268303" y="41910"/>
                    <a:pt x="156271" y="45720"/>
                    <a:pt x="49530" y="50800"/>
                  </a:cubicBezTo>
                  <a:cubicBezTo>
                    <a:pt x="36830" y="50800"/>
                    <a:pt x="34290" y="53340"/>
                    <a:pt x="33020" y="71865"/>
                  </a:cubicBezTo>
                  <a:cubicBezTo>
                    <a:pt x="31750" y="112472"/>
                    <a:pt x="31750" y="153078"/>
                    <a:pt x="30480" y="193684"/>
                  </a:cubicBezTo>
                  <a:cubicBezTo>
                    <a:pt x="29210" y="261362"/>
                    <a:pt x="26670" y="326783"/>
                    <a:pt x="25400" y="394461"/>
                  </a:cubicBezTo>
                  <a:cubicBezTo>
                    <a:pt x="20320" y="466650"/>
                    <a:pt x="26670" y="2230773"/>
                    <a:pt x="29210" y="2302962"/>
                  </a:cubicBezTo>
                  <a:cubicBezTo>
                    <a:pt x="29210" y="2379663"/>
                    <a:pt x="29210" y="2458620"/>
                    <a:pt x="30480" y="2535321"/>
                  </a:cubicBezTo>
                  <a:cubicBezTo>
                    <a:pt x="30480" y="2591719"/>
                    <a:pt x="33020" y="2648116"/>
                    <a:pt x="33020" y="2704514"/>
                  </a:cubicBezTo>
                  <a:cubicBezTo>
                    <a:pt x="33020" y="2765424"/>
                    <a:pt x="33020" y="2826333"/>
                    <a:pt x="31750" y="2885360"/>
                  </a:cubicBezTo>
                  <a:cubicBezTo>
                    <a:pt x="31750" y="2889170"/>
                    <a:pt x="31750" y="2891710"/>
                    <a:pt x="31750" y="2895520"/>
                  </a:cubicBezTo>
                  <a:cubicBezTo>
                    <a:pt x="31750" y="2905680"/>
                    <a:pt x="35560" y="2909490"/>
                    <a:pt x="44450" y="2909490"/>
                  </a:cubicBezTo>
                  <a:cubicBezTo>
                    <a:pt x="70773" y="2909490"/>
                    <a:pt x="112048" y="2910760"/>
                    <a:pt x="150375" y="2910760"/>
                  </a:cubicBezTo>
                  <a:cubicBezTo>
                    <a:pt x="206391" y="2910760"/>
                    <a:pt x="265355" y="2908220"/>
                    <a:pt x="321371" y="2910760"/>
                  </a:cubicBezTo>
                  <a:cubicBezTo>
                    <a:pt x="412765" y="2914570"/>
                    <a:pt x="504160" y="2917110"/>
                    <a:pt x="595554" y="2915840"/>
                  </a:cubicBezTo>
                  <a:cubicBezTo>
                    <a:pt x="654518" y="2914570"/>
                    <a:pt x="710534" y="2917110"/>
                    <a:pt x="769498" y="2917110"/>
                  </a:cubicBezTo>
                  <a:cubicBezTo>
                    <a:pt x="854996" y="2917110"/>
                    <a:pt x="940494" y="2915840"/>
                    <a:pt x="1025992" y="2917110"/>
                  </a:cubicBezTo>
                  <a:cubicBezTo>
                    <a:pt x="1152765" y="2918380"/>
                    <a:pt x="2544319" y="2908220"/>
                    <a:pt x="2674040" y="2910760"/>
                  </a:cubicBezTo>
                  <a:cubicBezTo>
                    <a:pt x="2730056" y="2912030"/>
                    <a:pt x="2786072" y="2913300"/>
                    <a:pt x="2839140" y="2913300"/>
                  </a:cubicBezTo>
                  <a:cubicBezTo>
                    <a:pt x="2936430" y="2915840"/>
                    <a:pt x="3030773" y="2912030"/>
                    <a:pt x="3128064" y="2915840"/>
                  </a:cubicBezTo>
                  <a:cubicBezTo>
                    <a:pt x="3207665" y="2918380"/>
                    <a:pt x="3287267" y="2918380"/>
                    <a:pt x="3366869" y="2920920"/>
                  </a:cubicBezTo>
                  <a:cubicBezTo>
                    <a:pt x="3484797" y="2924730"/>
                    <a:pt x="3602725" y="2927270"/>
                    <a:pt x="3720653" y="2928540"/>
                  </a:cubicBezTo>
                  <a:cubicBezTo>
                    <a:pt x="3764877" y="2928540"/>
                    <a:pt x="3786164" y="2927270"/>
                    <a:pt x="3806484" y="2927270"/>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4785" r="0" b="53145"/>
          <a:stretch>
            <a:fillRect/>
          </a:stretch>
        </p:blipFill>
        <p:spPr>
          <a:xfrm flipH="false" flipV="false" rot="0">
            <a:off x="8999840" y="7304163"/>
            <a:ext cx="8354710" cy="3709522"/>
          </a:xfrm>
          <a:prstGeom prst="rect">
            <a:avLst/>
          </a:prstGeom>
        </p:spPr>
      </p:pic>
      <p:grpSp>
        <p:nvGrpSpPr>
          <p:cNvPr name="Group 7" id="7"/>
          <p:cNvGrpSpPr>
            <a:grpSpLocks noChangeAspect="true"/>
          </p:cNvGrpSpPr>
          <p:nvPr/>
        </p:nvGrpSpPr>
        <p:grpSpPr>
          <a:xfrm rot="0">
            <a:off x="1252225" y="1329121"/>
            <a:ext cx="7214037" cy="8339162"/>
            <a:chOff x="0" y="0"/>
            <a:chExt cx="2768600" cy="3200400"/>
          </a:xfrm>
        </p:grpSpPr>
        <p:sp>
          <p:nvSpPr>
            <p:cNvPr name="Freeform 8" id="8"/>
            <p:cNvSpPr/>
            <p:nvPr/>
          </p:nvSpPr>
          <p:spPr>
            <a:xfrm>
              <a:off x="38100" y="38100"/>
              <a:ext cx="2578100" cy="2959100"/>
            </a:xfrm>
            <a:custGeom>
              <a:avLst/>
              <a:gdLst/>
              <a:ahLst/>
              <a:cxnLst/>
              <a:rect r="r" b="b" t="t" l="l"/>
              <a:pathLst>
                <a:path h="2959100" w="2578100">
                  <a:moveTo>
                    <a:pt x="2578100" y="2959100"/>
                  </a:moveTo>
                  <a:lnTo>
                    <a:pt x="0" y="2959100"/>
                  </a:lnTo>
                  <a:lnTo>
                    <a:pt x="0" y="0"/>
                  </a:lnTo>
                  <a:lnTo>
                    <a:pt x="2578100" y="0"/>
                  </a:lnTo>
                  <a:lnTo>
                    <a:pt x="2578100" y="2959100"/>
                  </a:lnTo>
                  <a:close/>
                </a:path>
              </a:pathLst>
            </a:custGeom>
            <a:blipFill>
              <a:blip r:embed="rId5"/>
              <a:stretch>
                <a:fillRect l="-27579" r="-23942" t="0" b="0"/>
              </a:stretch>
            </a:blipFill>
          </p:spPr>
        </p:sp>
        <p:sp>
          <p:nvSpPr>
            <p:cNvPr name="Freeform 9" id="9"/>
            <p:cNvSpPr/>
            <p:nvPr/>
          </p:nvSpPr>
          <p:spPr>
            <a:xfrm>
              <a:off x="0" y="0"/>
              <a:ext cx="2768600" cy="3200400"/>
            </a:xfrm>
            <a:custGeom>
              <a:avLst/>
              <a:gdLst/>
              <a:ahLst/>
              <a:cxnLst/>
              <a:rect r="r" b="b" t="t" l="l"/>
              <a:pathLst>
                <a:path h="3200400" w="2768600">
                  <a:moveTo>
                    <a:pt x="2768600" y="3200400"/>
                  </a:moveTo>
                  <a:lnTo>
                    <a:pt x="0" y="3200400"/>
                  </a:lnTo>
                  <a:lnTo>
                    <a:pt x="0" y="0"/>
                  </a:lnTo>
                  <a:lnTo>
                    <a:pt x="2768600" y="0"/>
                  </a:lnTo>
                  <a:lnTo>
                    <a:pt x="2768600" y="3200400"/>
                  </a:lnTo>
                  <a:close/>
                </a:path>
              </a:pathLst>
            </a:custGeom>
            <a:blipFill>
              <a:blip r:embed="rId6"/>
              <a:stretch>
                <a:fillRect l="0" r="0" t="-76" b="-76"/>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961962" y="990600"/>
            <a:ext cx="3362325" cy="800845"/>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706509" y="5143500"/>
            <a:ext cx="1296082" cy="1414375"/>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55300" y="9474098"/>
            <a:ext cx="2822626" cy="945580"/>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89926" y="9474098"/>
            <a:ext cx="2822626" cy="94558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84710" y="5850687"/>
            <a:ext cx="2939066" cy="3407613"/>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719727" y="7108338"/>
            <a:ext cx="2653134" cy="1950053"/>
          </a:xfrm>
          <a:prstGeom prst="rect">
            <a:avLst/>
          </a:prstGeom>
        </p:spPr>
      </p:pic>
      <p:sp>
        <p:nvSpPr>
          <p:cNvPr name="TextBox 16" id="16"/>
          <p:cNvSpPr txBox="true"/>
          <p:nvPr/>
        </p:nvSpPr>
        <p:spPr>
          <a:xfrm rot="0">
            <a:off x="9916474" y="1410376"/>
            <a:ext cx="7723950" cy="4540396"/>
          </a:xfrm>
          <a:prstGeom prst="rect">
            <a:avLst/>
          </a:prstGeom>
        </p:spPr>
        <p:txBody>
          <a:bodyPr anchor="t" rtlCol="false" tIns="0" lIns="0" bIns="0" rIns="0">
            <a:spAutoFit/>
          </a:bodyPr>
          <a:lstStyle/>
          <a:p>
            <a:pPr>
              <a:lnSpc>
                <a:spcPts val="3640"/>
              </a:lnSpc>
            </a:pPr>
            <a:r>
              <a:rPr lang="en-US" sz="2600">
                <a:solidFill>
                  <a:srgbClr val="929208"/>
                </a:solidFill>
                <a:latin typeface="Flat"/>
              </a:rPr>
              <a:t>In marketing, labeling is the attaching of messaging to packaging that communicates key product information to consumers. Its main function is to inform customers about the product’s contents and give directions for its use.</a:t>
            </a:r>
          </a:p>
          <a:p>
            <a:pPr>
              <a:lnSpc>
                <a:spcPts val="3640"/>
              </a:lnSpc>
            </a:pPr>
          </a:p>
          <a:p>
            <a:pPr>
              <a:lnSpc>
                <a:spcPts val="3640"/>
              </a:lnSpc>
            </a:pPr>
            <a:r>
              <a:rPr lang="en-US" sz="2600">
                <a:solidFill>
                  <a:srgbClr val="929208"/>
                </a:solidFill>
                <a:latin typeface="Flat"/>
              </a:rPr>
              <a:t>Like packaging, when used properly, labeling provides a business with a variety of branding benefits. </a:t>
            </a:r>
          </a:p>
          <a:p>
            <a:pPr algn="l" marL="0" indent="0" lvl="0">
              <a:lnSpc>
                <a:spcPts val="3640"/>
              </a:lnSpc>
              <a:spcBef>
                <a:spcPct val="0"/>
              </a:spcBef>
            </a:pPr>
          </a:p>
        </p:txBody>
      </p:sp>
      <p:sp>
        <p:nvSpPr>
          <p:cNvPr name="TextBox 17" id="17"/>
          <p:cNvSpPr txBox="true"/>
          <p:nvPr/>
        </p:nvSpPr>
        <p:spPr>
          <a:xfrm rot="0">
            <a:off x="9983856" y="224221"/>
            <a:ext cx="6778009" cy="1104900"/>
          </a:xfrm>
          <a:prstGeom prst="rect">
            <a:avLst/>
          </a:prstGeom>
        </p:spPr>
        <p:txBody>
          <a:bodyPr anchor="t" rtlCol="false" tIns="0" lIns="0" bIns="0" rIns="0">
            <a:spAutoFit/>
          </a:bodyPr>
          <a:lstStyle/>
          <a:p>
            <a:pPr algn="l" marL="0" indent="0" lvl="0">
              <a:lnSpc>
                <a:spcPts val="8640"/>
              </a:lnSpc>
              <a:spcBef>
                <a:spcPct val="0"/>
              </a:spcBef>
            </a:pPr>
            <a:r>
              <a:rPr lang="en-US" sz="7200">
                <a:solidFill>
                  <a:srgbClr val="CD6F2E"/>
                </a:solidFill>
                <a:latin typeface="Bangers Bold"/>
              </a:rPr>
              <a:t>labeling</a:t>
            </a:r>
          </a:p>
        </p:txBody>
      </p:sp>
      <p:sp>
        <p:nvSpPr>
          <p:cNvPr name="TextBox 18" id="18"/>
          <p:cNvSpPr txBox="true"/>
          <p:nvPr/>
        </p:nvSpPr>
        <p:spPr>
          <a:xfrm rot="0">
            <a:off x="5589751" y="2815060"/>
            <a:ext cx="2321082" cy="1621252"/>
          </a:xfrm>
          <a:prstGeom prst="rect">
            <a:avLst/>
          </a:prstGeom>
        </p:spPr>
        <p:txBody>
          <a:bodyPr anchor="t" rtlCol="false" tIns="0" lIns="0" bIns="0" rIns="0">
            <a:spAutoFit/>
          </a:bodyPr>
          <a:lstStyle/>
          <a:p>
            <a:pPr algn="ctr">
              <a:lnSpc>
                <a:spcPts val="4314"/>
              </a:lnSpc>
            </a:pPr>
            <a:r>
              <a:rPr lang="en-US" sz="3081">
                <a:solidFill>
                  <a:srgbClr val="000000"/>
                </a:solidFill>
                <a:latin typeface="Montserrat Classic Bold"/>
              </a:rPr>
              <a:t>Am I</a:t>
            </a:r>
          </a:p>
          <a:p>
            <a:pPr algn="ctr">
              <a:lnSpc>
                <a:spcPts val="4314"/>
              </a:lnSpc>
            </a:pPr>
            <a:r>
              <a:rPr lang="en-US" sz="3081">
                <a:solidFill>
                  <a:srgbClr val="000000"/>
                </a:solidFill>
                <a:latin typeface="Montserrat Classic Bold"/>
              </a:rPr>
              <a:t>Really</a:t>
            </a:r>
          </a:p>
          <a:p>
            <a:pPr algn="ctr">
              <a:lnSpc>
                <a:spcPts val="4314"/>
              </a:lnSpc>
            </a:pPr>
            <a:r>
              <a:rPr lang="en-US" sz="3081">
                <a:solidFill>
                  <a:srgbClr val="000000"/>
                </a:solidFill>
                <a:latin typeface="Montserrat Classic Bold"/>
              </a:rPr>
              <a:t>Healthy?</a:t>
            </a:r>
          </a:p>
        </p:txBody>
      </p:sp>
      <p:pic>
        <p:nvPicPr>
          <p:cNvPr name="Picture 19" id="19"/>
          <p:cNvPicPr>
            <a:picLocks noChangeAspect="true"/>
          </p:cNvPicPr>
          <p:nvPr/>
        </p:nvPicPr>
        <p:blipFill>
          <a:blip r:embed="rId17"/>
          <a:srcRect l="0" t="0" r="0" b="0"/>
          <a:stretch>
            <a:fillRect/>
          </a:stretch>
        </p:blipFill>
        <p:spPr>
          <a:xfrm flipH="false" flipV="false" rot="0">
            <a:off x="344803" y="150496"/>
            <a:ext cx="1153169" cy="1009356"/>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9144000" y="-661791"/>
            <a:ext cx="9791700" cy="7543800"/>
            <a:chOff x="0" y="0"/>
            <a:chExt cx="3824264" cy="2946320"/>
          </a:xfrm>
        </p:grpSpPr>
        <p:sp>
          <p:nvSpPr>
            <p:cNvPr name="Freeform 4" id="4"/>
            <p:cNvSpPr/>
            <p:nvPr/>
          </p:nvSpPr>
          <p:spPr>
            <a:xfrm>
              <a:off x="10160" y="16510"/>
              <a:ext cx="3801404" cy="2918380"/>
            </a:xfrm>
            <a:custGeom>
              <a:avLst/>
              <a:gdLst/>
              <a:ahLst/>
              <a:cxnLst/>
              <a:rect r="r" b="b" t="t" l="l"/>
              <a:pathLst>
                <a:path h="2918380" w="3801404">
                  <a:moveTo>
                    <a:pt x="3801404" y="2918380"/>
                  </a:moveTo>
                  <a:lnTo>
                    <a:pt x="0" y="2910760"/>
                  </a:lnTo>
                  <a:lnTo>
                    <a:pt x="0" y="1025397"/>
                  </a:lnTo>
                  <a:lnTo>
                    <a:pt x="17780" y="19050"/>
                  </a:lnTo>
                  <a:lnTo>
                    <a:pt x="1893536" y="0"/>
                  </a:lnTo>
                  <a:lnTo>
                    <a:pt x="3782354" y="5080"/>
                  </a:lnTo>
                  <a:close/>
                </a:path>
              </a:pathLst>
            </a:custGeom>
            <a:solidFill>
              <a:srgbClr val="FFFFFF"/>
            </a:solidFill>
          </p:spPr>
        </p:sp>
        <p:sp>
          <p:nvSpPr>
            <p:cNvPr name="Freeform 5" id="5"/>
            <p:cNvSpPr/>
            <p:nvPr/>
          </p:nvSpPr>
          <p:spPr>
            <a:xfrm>
              <a:off x="-3810" y="0"/>
              <a:ext cx="3830614" cy="2945050"/>
            </a:xfrm>
            <a:custGeom>
              <a:avLst/>
              <a:gdLst/>
              <a:ahLst/>
              <a:cxnLst/>
              <a:rect r="r" b="b" t="t" l="l"/>
              <a:pathLst>
                <a:path h="2945050" w="3830614">
                  <a:moveTo>
                    <a:pt x="3796324" y="21590"/>
                  </a:moveTo>
                  <a:cubicBezTo>
                    <a:pt x="3797594" y="34290"/>
                    <a:pt x="3797594" y="44450"/>
                    <a:pt x="3798864" y="54610"/>
                  </a:cubicBezTo>
                  <a:cubicBezTo>
                    <a:pt x="3801404" y="107960"/>
                    <a:pt x="3802674" y="171125"/>
                    <a:pt x="3805214" y="232035"/>
                  </a:cubicBezTo>
                  <a:cubicBezTo>
                    <a:pt x="3805214" y="320016"/>
                    <a:pt x="3817914" y="2054812"/>
                    <a:pt x="3824264" y="2142792"/>
                  </a:cubicBezTo>
                  <a:cubicBezTo>
                    <a:pt x="3830614" y="2275891"/>
                    <a:pt x="3826804" y="2411246"/>
                    <a:pt x="3826804" y="2544344"/>
                  </a:cubicBezTo>
                  <a:cubicBezTo>
                    <a:pt x="3826804" y="2661652"/>
                    <a:pt x="3828074" y="2769936"/>
                    <a:pt x="3829344" y="2884090"/>
                  </a:cubicBezTo>
                  <a:cubicBezTo>
                    <a:pt x="3829344" y="2905680"/>
                    <a:pt x="3829344" y="2919650"/>
                    <a:pt x="3829344" y="2943780"/>
                  </a:cubicBezTo>
                  <a:cubicBezTo>
                    <a:pt x="3806484" y="2943780"/>
                    <a:pt x="3786164" y="2945050"/>
                    <a:pt x="3758980" y="2943780"/>
                  </a:cubicBezTo>
                  <a:cubicBezTo>
                    <a:pt x="3567347" y="2938700"/>
                    <a:pt x="3372765" y="2945050"/>
                    <a:pt x="3181132" y="2939970"/>
                  </a:cubicBezTo>
                  <a:cubicBezTo>
                    <a:pt x="3066151" y="2936160"/>
                    <a:pt x="2954120" y="2938700"/>
                    <a:pt x="2839139" y="2936160"/>
                  </a:cubicBezTo>
                  <a:cubicBezTo>
                    <a:pt x="2786072" y="2934890"/>
                    <a:pt x="2733004" y="2933620"/>
                    <a:pt x="2679936" y="2932350"/>
                  </a:cubicBezTo>
                  <a:cubicBezTo>
                    <a:pt x="2647506" y="2932350"/>
                    <a:pt x="2618024" y="2933620"/>
                    <a:pt x="2585594" y="2933620"/>
                  </a:cubicBezTo>
                  <a:cubicBezTo>
                    <a:pt x="2503044" y="2932350"/>
                    <a:pt x="2276032" y="2933620"/>
                    <a:pt x="2193482" y="2932350"/>
                  </a:cubicBezTo>
                  <a:cubicBezTo>
                    <a:pt x="2134518" y="2931080"/>
                    <a:pt x="955235" y="2939970"/>
                    <a:pt x="896271" y="2938700"/>
                  </a:cubicBezTo>
                  <a:cubicBezTo>
                    <a:pt x="881530" y="2938700"/>
                    <a:pt x="863841" y="2939970"/>
                    <a:pt x="849100" y="2939970"/>
                  </a:cubicBezTo>
                  <a:cubicBezTo>
                    <a:pt x="813722" y="2939970"/>
                    <a:pt x="781291" y="2941240"/>
                    <a:pt x="745913" y="2941240"/>
                  </a:cubicBezTo>
                  <a:cubicBezTo>
                    <a:pt x="657467" y="2941240"/>
                    <a:pt x="571969" y="2939970"/>
                    <a:pt x="483522" y="2938700"/>
                  </a:cubicBezTo>
                  <a:cubicBezTo>
                    <a:pt x="430455" y="2937430"/>
                    <a:pt x="377387" y="2936160"/>
                    <a:pt x="327267" y="2934890"/>
                  </a:cubicBezTo>
                  <a:cubicBezTo>
                    <a:pt x="232925" y="2933620"/>
                    <a:pt x="138582" y="2932350"/>
                    <a:pt x="48260" y="2932350"/>
                  </a:cubicBezTo>
                  <a:cubicBezTo>
                    <a:pt x="38100" y="2932350"/>
                    <a:pt x="29210" y="2932350"/>
                    <a:pt x="19050" y="2931080"/>
                  </a:cubicBezTo>
                  <a:cubicBezTo>
                    <a:pt x="10160" y="2929810"/>
                    <a:pt x="5080" y="2923460"/>
                    <a:pt x="7620" y="2914570"/>
                  </a:cubicBezTo>
                  <a:cubicBezTo>
                    <a:pt x="16510" y="2882731"/>
                    <a:pt x="12700" y="2826333"/>
                    <a:pt x="11430" y="2767680"/>
                  </a:cubicBezTo>
                  <a:cubicBezTo>
                    <a:pt x="10160" y="2648116"/>
                    <a:pt x="6350" y="2530809"/>
                    <a:pt x="7620" y="2411246"/>
                  </a:cubicBezTo>
                  <a:cubicBezTo>
                    <a:pt x="5080" y="2262356"/>
                    <a:pt x="0" y="419275"/>
                    <a:pt x="7620" y="268129"/>
                  </a:cubicBezTo>
                  <a:cubicBezTo>
                    <a:pt x="8890" y="238803"/>
                    <a:pt x="7620" y="207220"/>
                    <a:pt x="8890" y="177893"/>
                  </a:cubicBezTo>
                  <a:cubicBezTo>
                    <a:pt x="10160" y="130519"/>
                    <a:pt x="12700" y="78633"/>
                    <a:pt x="13970" y="44450"/>
                  </a:cubicBezTo>
                  <a:cubicBezTo>
                    <a:pt x="13970" y="41910"/>
                    <a:pt x="15240" y="39370"/>
                    <a:pt x="16510" y="38100"/>
                  </a:cubicBezTo>
                  <a:cubicBezTo>
                    <a:pt x="38100" y="35560"/>
                    <a:pt x="64877" y="30480"/>
                    <a:pt x="112048" y="29210"/>
                  </a:cubicBezTo>
                  <a:cubicBezTo>
                    <a:pt x="191650" y="25400"/>
                    <a:pt x="271252" y="22860"/>
                    <a:pt x="353801" y="20320"/>
                  </a:cubicBezTo>
                  <a:cubicBezTo>
                    <a:pt x="409817" y="17780"/>
                    <a:pt x="465833" y="16510"/>
                    <a:pt x="518901" y="13970"/>
                  </a:cubicBezTo>
                  <a:cubicBezTo>
                    <a:pt x="571969" y="11430"/>
                    <a:pt x="627985" y="8890"/>
                    <a:pt x="681052" y="8890"/>
                  </a:cubicBezTo>
                  <a:cubicBezTo>
                    <a:pt x="740016" y="7620"/>
                    <a:pt x="798981" y="10160"/>
                    <a:pt x="857945" y="8890"/>
                  </a:cubicBezTo>
                  <a:cubicBezTo>
                    <a:pt x="931650" y="8890"/>
                    <a:pt x="2267187" y="6350"/>
                    <a:pt x="2340893" y="5080"/>
                  </a:cubicBezTo>
                  <a:cubicBezTo>
                    <a:pt x="2411649" y="3810"/>
                    <a:pt x="2482407" y="2540"/>
                    <a:pt x="2556112" y="2540"/>
                  </a:cubicBezTo>
                  <a:cubicBezTo>
                    <a:pt x="2676988" y="1270"/>
                    <a:pt x="2794916" y="0"/>
                    <a:pt x="2915793" y="0"/>
                  </a:cubicBezTo>
                  <a:cubicBezTo>
                    <a:pt x="2965912" y="0"/>
                    <a:pt x="3018980" y="2540"/>
                    <a:pt x="3069100" y="2540"/>
                  </a:cubicBezTo>
                  <a:cubicBezTo>
                    <a:pt x="3207665" y="3810"/>
                    <a:pt x="3349179" y="5080"/>
                    <a:pt x="3487745" y="7620"/>
                  </a:cubicBezTo>
                  <a:cubicBezTo>
                    <a:pt x="3561450" y="8890"/>
                    <a:pt x="3635155" y="12700"/>
                    <a:pt x="3708861" y="16510"/>
                  </a:cubicBezTo>
                  <a:cubicBezTo>
                    <a:pt x="3726550" y="16510"/>
                    <a:pt x="3744239" y="16510"/>
                    <a:pt x="3758980" y="16510"/>
                  </a:cubicBezTo>
                  <a:cubicBezTo>
                    <a:pt x="3777274" y="17780"/>
                    <a:pt x="3786164" y="20320"/>
                    <a:pt x="3796324" y="21590"/>
                  </a:cubicBezTo>
                  <a:close/>
                  <a:moveTo>
                    <a:pt x="3806484" y="2927270"/>
                  </a:moveTo>
                  <a:cubicBezTo>
                    <a:pt x="3807754" y="2910760"/>
                    <a:pt x="3809024" y="2898060"/>
                    <a:pt x="3809024" y="2885360"/>
                  </a:cubicBezTo>
                  <a:cubicBezTo>
                    <a:pt x="3807754" y="2758656"/>
                    <a:pt x="3806484" y="2639093"/>
                    <a:pt x="3806484" y="2510506"/>
                  </a:cubicBezTo>
                  <a:cubicBezTo>
                    <a:pt x="3806484" y="2451852"/>
                    <a:pt x="3809024" y="2393198"/>
                    <a:pt x="3807754" y="2334545"/>
                  </a:cubicBezTo>
                  <a:cubicBezTo>
                    <a:pt x="3807754" y="2280403"/>
                    <a:pt x="3806484" y="2224005"/>
                    <a:pt x="3805214" y="2169863"/>
                  </a:cubicBezTo>
                  <a:cubicBezTo>
                    <a:pt x="3800134" y="2086394"/>
                    <a:pt x="3788704" y="358366"/>
                    <a:pt x="3788704" y="274897"/>
                  </a:cubicBezTo>
                  <a:cubicBezTo>
                    <a:pt x="3786164" y="204964"/>
                    <a:pt x="3783624" y="132775"/>
                    <a:pt x="3781084" y="63500"/>
                  </a:cubicBezTo>
                  <a:cubicBezTo>
                    <a:pt x="3779814" y="44450"/>
                    <a:pt x="3778544" y="43180"/>
                    <a:pt x="3750136" y="41910"/>
                  </a:cubicBezTo>
                  <a:cubicBezTo>
                    <a:pt x="3741291" y="41910"/>
                    <a:pt x="3735394" y="41910"/>
                    <a:pt x="3726550" y="40640"/>
                  </a:cubicBezTo>
                  <a:cubicBezTo>
                    <a:pt x="3652845" y="36830"/>
                    <a:pt x="3576191" y="31750"/>
                    <a:pt x="3502486" y="30480"/>
                  </a:cubicBezTo>
                  <a:cubicBezTo>
                    <a:pt x="3322645" y="26670"/>
                    <a:pt x="3139857" y="25400"/>
                    <a:pt x="2960016" y="22860"/>
                  </a:cubicBezTo>
                  <a:cubicBezTo>
                    <a:pt x="2933482" y="22860"/>
                    <a:pt x="2904000" y="22860"/>
                    <a:pt x="2877466" y="22860"/>
                  </a:cubicBezTo>
                  <a:cubicBezTo>
                    <a:pt x="2833243" y="22860"/>
                    <a:pt x="2789020" y="22860"/>
                    <a:pt x="2747745" y="22860"/>
                  </a:cubicBezTo>
                  <a:cubicBezTo>
                    <a:pt x="2653403" y="22860"/>
                    <a:pt x="2559060" y="22860"/>
                    <a:pt x="2467666" y="24130"/>
                  </a:cubicBezTo>
                  <a:cubicBezTo>
                    <a:pt x="2388064" y="25400"/>
                    <a:pt x="1046630" y="29210"/>
                    <a:pt x="967028" y="29210"/>
                  </a:cubicBezTo>
                  <a:cubicBezTo>
                    <a:pt x="837307" y="29210"/>
                    <a:pt x="707586" y="26670"/>
                    <a:pt x="577865" y="33020"/>
                  </a:cubicBezTo>
                  <a:cubicBezTo>
                    <a:pt x="510056" y="36830"/>
                    <a:pt x="445196" y="36830"/>
                    <a:pt x="380335" y="38100"/>
                  </a:cubicBezTo>
                  <a:cubicBezTo>
                    <a:pt x="268303" y="41910"/>
                    <a:pt x="156271" y="45720"/>
                    <a:pt x="49530" y="50800"/>
                  </a:cubicBezTo>
                  <a:cubicBezTo>
                    <a:pt x="36830" y="50800"/>
                    <a:pt x="34290" y="53340"/>
                    <a:pt x="33020" y="71865"/>
                  </a:cubicBezTo>
                  <a:cubicBezTo>
                    <a:pt x="31750" y="112472"/>
                    <a:pt x="31750" y="153078"/>
                    <a:pt x="30480" y="193684"/>
                  </a:cubicBezTo>
                  <a:cubicBezTo>
                    <a:pt x="29210" y="261362"/>
                    <a:pt x="26670" y="326783"/>
                    <a:pt x="25400" y="394461"/>
                  </a:cubicBezTo>
                  <a:cubicBezTo>
                    <a:pt x="20320" y="466650"/>
                    <a:pt x="26670" y="2230773"/>
                    <a:pt x="29210" y="2302962"/>
                  </a:cubicBezTo>
                  <a:cubicBezTo>
                    <a:pt x="29210" y="2379663"/>
                    <a:pt x="29210" y="2458620"/>
                    <a:pt x="30480" y="2535321"/>
                  </a:cubicBezTo>
                  <a:cubicBezTo>
                    <a:pt x="30480" y="2591719"/>
                    <a:pt x="33020" y="2648116"/>
                    <a:pt x="33020" y="2704514"/>
                  </a:cubicBezTo>
                  <a:cubicBezTo>
                    <a:pt x="33020" y="2765424"/>
                    <a:pt x="33020" y="2826333"/>
                    <a:pt x="31750" y="2885360"/>
                  </a:cubicBezTo>
                  <a:cubicBezTo>
                    <a:pt x="31750" y="2889170"/>
                    <a:pt x="31750" y="2891710"/>
                    <a:pt x="31750" y="2895520"/>
                  </a:cubicBezTo>
                  <a:cubicBezTo>
                    <a:pt x="31750" y="2905680"/>
                    <a:pt x="35560" y="2909490"/>
                    <a:pt x="44450" y="2909490"/>
                  </a:cubicBezTo>
                  <a:cubicBezTo>
                    <a:pt x="70773" y="2909490"/>
                    <a:pt x="112048" y="2910760"/>
                    <a:pt x="150375" y="2910760"/>
                  </a:cubicBezTo>
                  <a:cubicBezTo>
                    <a:pt x="206391" y="2910760"/>
                    <a:pt x="265355" y="2908220"/>
                    <a:pt x="321371" y="2910760"/>
                  </a:cubicBezTo>
                  <a:cubicBezTo>
                    <a:pt x="412765" y="2914570"/>
                    <a:pt x="504160" y="2917110"/>
                    <a:pt x="595554" y="2915840"/>
                  </a:cubicBezTo>
                  <a:cubicBezTo>
                    <a:pt x="654518" y="2914570"/>
                    <a:pt x="710534" y="2917110"/>
                    <a:pt x="769498" y="2917110"/>
                  </a:cubicBezTo>
                  <a:cubicBezTo>
                    <a:pt x="854996" y="2917110"/>
                    <a:pt x="940494" y="2915840"/>
                    <a:pt x="1025992" y="2917110"/>
                  </a:cubicBezTo>
                  <a:cubicBezTo>
                    <a:pt x="1152765" y="2918380"/>
                    <a:pt x="2544319" y="2908220"/>
                    <a:pt x="2674040" y="2910760"/>
                  </a:cubicBezTo>
                  <a:cubicBezTo>
                    <a:pt x="2730056" y="2912030"/>
                    <a:pt x="2786072" y="2913300"/>
                    <a:pt x="2839140" y="2913300"/>
                  </a:cubicBezTo>
                  <a:cubicBezTo>
                    <a:pt x="2936430" y="2915840"/>
                    <a:pt x="3030773" y="2912030"/>
                    <a:pt x="3128064" y="2915840"/>
                  </a:cubicBezTo>
                  <a:cubicBezTo>
                    <a:pt x="3207665" y="2918380"/>
                    <a:pt x="3287267" y="2918380"/>
                    <a:pt x="3366869" y="2920920"/>
                  </a:cubicBezTo>
                  <a:cubicBezTo>
                    <a:pt x="3484797" y="2924730"/>
                    <a:pt x="3602725" y="2927270"/>
                    <a:pt x="3720653" y="2928540"/>
                  </a:cubicBezTo>
                  <a:cubicBezTo>
                    <a:pt x="3764877" y="2928540"/>
                    <a:pt x="3786164" y="2927270"/>
                    <a:pt x="3806484" y="2927270"/>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4785" r="0" b="53145"/>
          <a:stretch>
            <a:fillRect/>
          </a:stretch>
        </p:blipFill>
        <p:spPr>
          <a:xfrm flipH="false" flipV="false" rot="0">
            <a:off x="8999840" y="7304163"/>
            <a:ext cx="8354710" cy="3709522"/>
          </a:xfrm>
          <a:prstGeom prst="rect">
            <a:avLst/>
          </a:prstGeom>
        </p:spPr>
      </p:pic>
      <p:grpSp>
        <p:nvGrpSpPr>
          <p:cNvPr name="Group 7" id="7"/>
          <p:cNvGrpSpPr>
            <a:grpSpLocks noChangeAspect="true"/>
          </p:cNvGrpSpPr>
          <p:nvPr/>
        </p:nvGrpSpPr>
        <p:grpSpPr>
          <a:xfrm rot="0">
            <a:off x="1252225" y="1329121"/>
            <a:ext cx="7214037" cy="8339162"/>
            <a:chOff x="0" y="0"/>
            <a:chExt cx="2768600" cy="3200400"/>
          </a:xfrm>
        </p:grpSpPr>
        <p:sp>
          <p:nvSpPr>
            <p:cNvPr name="Freeform 8" id="8"/>
            <p:cNvSpPr/>
            <p:nvPr/>
          </p:nvSpPr>
          <p:spPr>
            <a:xfrm>
              <a:off x="38100" y="38100"/>
              <a:ext cx="2578100" cy="2959100"/>
            </a:xfrm>
            <a:custGeom>
              <a:avLst/>
              <a:gdLst/>
              <a:ahLst/>
              <a:cxnLst/>
              <a:rect r="r" b="b" t="t" l="l"/>
              <a:pathLst>
                <a:path h="2959100" w="2578100">
                  <a:moveTo>
                    <a:pt x="2578100" y="2959100"/>
                  </a:moveTo>
                  <a:lnTo>
                    <a:pt x="0" y="2959100"/>
                  </a:lnTo>
                  <a:lnTo>
                    <a:pt x="0" y="0"/>
                  </a:lnTo>
                  <a:lnTo>
                    <a:pt x="2578100" y="0"/>
                  </a:lnTo>
                  <a:lnTo>
                    <a:pt x="2578100" y="2959100"/>
                  </a:lnTo>
                  <a:close/>
                </a:path>
              </a:pathLst>
            </a:custGeom>
            <a:blipFill>
              <a:blip r:embed="rId5"/>
              <a:stretch>
                <a:fillRect l="-27579" r="-23942" t="0" b="0"/>
              </a:stretch>
            </a:blipFill>
          </p:spPr>
        </p:sp>
        <p:sp>
          <p:nvSpPr>
            <p:cNvPr name="Freeform 9" id="9"/>
            <p:cNvSpPr/>
            <p:nvPr/>
          </p:nvSpPr>
          <p:spPr>
            <a:xfrm>
              <a:off x="0" y="0"/>
              <a:ext cx="2768600" cy="3200400"/>
            </a:xfrm>
            <a:custGeom>
              <a:avLst/>
              <a:gdLst/>
              <a:ahLst/>
              <a:cxnLst/>
              <a:rect r="r" b="b" t="t" l="l"/>
              <a:pathLst>
                <a:path h="3200400" w="2768600">
                  <a:moveTo>
                    <a:pt x="2768600" y="3200400"/>
                  </a:moveTo>
                  <a:lnTo>
                    <a:pt x="0" y="3200400"/>
                  </a:lnTo>
                  <a:lnTo>
                    <a:pt x="0" y="0"/>
                  </a:lnTo>
                  <a:lnTo>
                    <a:pt x="2768600" y="0"/>
                  </a:lnTo>
                  <a:lnTo>
                    <a:pt x="2768600" y="3200400"/>
                  </a:lnTo>
                  <a:close/>
                </a:path>
              </a:pathLst>
            </a:custGeom>
            <a:blipFill>
              <a:blip r:embed="rId6"/>
              <a:stretch>
                <a:fillRect l="0" r="0" t="-76" b="-76"/>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961962" y="990600"/>
            <a:ext cx="3362325" cy="800845"/>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706509" y="5143500"/>
            <a:ext cx="1296082" cy="1414375"/>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55300" y="9474098"/>
            <a:ext cx="2822626" cy="945580"/>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89926" y="9474098"/>
            <a:ext cx="2822626" cy="94558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84710" y="5850687"/>
            <a:ext cx="2939066" cy="3407613"/>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719727" y="7108338"/>
            <a:ext cx="2653134" cy="1950053"/>
          </a:xfrm>
          <a:prstGeom prst="rect">
            <a:avLst/>
          </a:prstGeom>
        </p:spPr>
      </p:pic>
      <p:sp>
        <p:nvSpPr>
          <p:cNvPr name="TextBox 16" id="16"/>
          <p:cNvSpPr txBox="true"/>
          <p:nvPr/>
        </p:nvSpPr>
        <p:spPr>
          <a:xfrm rot="0">
            <a:off x="9916474" y="1410376"/>
            <a:ext cx="7723950" cy="4088325"/>
          </a:xfrm>
          <a:prstGeom prst="rect">
            <a:avLst/>
          </a:prstGeom>
        </p:spPr>
        <p:txBody>
          <a:bodyPr anchor="t" rtlCol="false" tIns="0" lIns="0" bIns="0" rIns="0">
            <a:spAutoFit/>
          </a:bodyPr>
          <a:lstStyle/>
          <a:p>
            <a:pPr>
              <a:lnSpc>
                <a:spcPts val="3640"/>
              </a:lnSpc>
            </a:pPr>
            <a:r>
              <a:rPr lang="en-US" sz="2600">
                <a:solidFill>
                  <a:srgbClr val="929208"/>
                </a:solidFill>
                <a:latin typeface="Flat"/>
              </a:rPr>
              <a:t>Consumers are protected from false, misleading, or deceptive claims from brands by a variety of government agencies.</a:t>
            </a:r>
          </a:p>
          <a:p>
            <a:pPr>
              <a:lnSpc>
                <a:spcPts val="3640"/>
              </a:lnSpc>
            </a:pPr>
          </a:p>
          <a:p>
            <a:pPr marL="561341" indent="-280671" lvl="1">
              <a:lnSpc>
                <a:spcPts val="3640"/>
              </a:lnSpc>
              <a:buFont typeface="Arial"/>
              <a:buChar char="•"/>
            </a:pPr>
            <a:r>
              <a:rPr lang="en-US" sz="2600">
                <a:solidFill>
                  <a:srgbClr val="929208"/>
                </a:solidFill>
                <a:latin typeface="Flat"/>
              </a:rPr>
              <a:t>The Fair Packaging and Labeling Act (FPLA)</a:t>
            </a:r>
          </a:p>
          <a:p>
            <a:pPr marL="561341" indent="-280671" lvl="1">
              <a:lnSpc>
                <a:spcPts val="3640"/>
              </a:lnSpc>
              <a:buFont typeface="Arial"/>
              <a:buChar char="•"/>
            </a:pPr>
            <a:r>
              <a:rPr lang="en-US" sz="2600">
                <a:solidFill>
                  <a:srgbClr val="929208"/>
                </a:solidFill>
                <a:latin typeface="Flat"/>
              </a:rPr>
              <a:t>U.S. Food and Drug Administration (FDA)</a:t>
            </a:r>
          </a:p>
          <a:p>
            <a:pPr marL="561341" indent="-280671" lvl="1">
              <a:lnSpc>
                <a:spcPts val="3640"/>
              </a:lnSpc>
              <a:buFont typeface="Arial"/>
              <a:buChar char="•"/>
            </a:pPr>
            <a:r>
              <a:rPr lang="en-US" sz="2600">
                <a:solidFill>
                  <a:srgbClr val="929208"/>
                </a:solidFill>
                <a:latin typeface="Flat"/>
              </a:rPr>
              <a:t>T</a:t>
            </a:r>
            <a:r>
              <a:rPr lang="en-US" sz="2600">
                <a:solidFill>
                  <a:srgbClr val="929208"/>
                </a:solidFill>
                <a:latin typeface="Flat"/>
              </a:rPr>
              <a:t>he Federal Trade Commission (FTC)</a:t>
            </a:r>
          </a:p>
          <a:p>
            <a:pPr marL="561341" indent="-280671" lvl="1">
              <a:lnSpc>
                <a:spcPts val="3640"/>
              </a:lnSpc>
              <a:buFont typeface="Arial"/>
              <a:buChar char="•"/>
            </a:pPr>
            <a:r>
              <a:rPr lang="en-US" sz="2600">
                <a:solidFill>
                  <a:srgbClr val="929208"/>
                </a:solidFill>
                <a:latin typeface="Flat"/>
              </a:rPr>
              <a:t>The U.S. Department of Agriculture (USDA)</a:t>
            </a:r>
          </a:p>
          <a:p>
            <a:pPr algn="l" marL="0" indent="0" lvl="0">
              <a:lnSpc>
                <a:spcPts val="3640"/>
              </a:lnSpc>
              <a:spcBef>
                <a:spcPct val="0"/>
              </a:spcBef>
            </a:pPr>
          </a:p>
        </p:txBody>
      </p:sp>
      <p:sp>
        <p:nvSpPr>
          <p:cNvPr name="TextBox 17" id="17"/>
          <p:cNvSpPr txBox="true"/>
          <p:nvPr/>
        </p:nvSpPr>
        <p:spPr>
          <a:xfrm rot="0">
            <a:off x="9983856" y="224221"/>
            <a:ext cx="7824396" cy="1104900"/>
          </a:xfrm>
          <a:prstGeom prst="rect">
            <a:avLst/>
          </a:prstGeom>
        </p:spPr>
        <p:txBody>
          <a:bodyPr anchor="t" rtlCol="false" tIns="0" lIns="0" bIns="0" rIns="0">
            <a:spAutoFit/>
          </a:bodyPr>
          <a:lstStyle/>
          <a:p>
            <a:pPr algn="l" marL="0" indent="0" lvl="0">
              <a:lnSpc>
                <a:spcPts val="8640"/>
              </a:lnSpc>
              <a:spcBef>
                <a:spcPct val="0"/>
              </a:spcBef>
            </a:pPr>
            <a:r>
              <a:rPr lang="en-US" sz="7200">
                <a:solidFill>
                  <a:srgbClr val="CD6F2E"/>
                </a:solidFill>
                <a:latin typeface="Bangers Bold"/>
              </a:rPr>
              <a:t>consumer protection</a:t>
            </a:r>
          </a:p>
        </p:txBody>
      </p:sp>
      <p:sp>
        <p:nvSpPr>
          <p:cNvPr name="TextBox 18" id="18"/>
          <p:cNvSpPr txBox="true"/>
          <p:nvPr/>
        </p:nvSpPr>
        <p:spPr>
          <a:xfrm rot="0">
            <a:off x="5589751" y="2815060"/>
            <a:ext cx="2321082" cy="1621252"/>
          </a:xfrm>
          <a:prstGeom prst="rect">
            <a:avLst/>
          </a:prstGeom>
        </p:spPr>
        <p:txBody>
          <a:bodyPr anchor="t" rtlCol="false" tIns="0" lIns="0" bIns="0" rIns="0">
            <a:spAutoFit/>
          </a:bodyPr>
          <a:lstStyle/>
          <a:p>
            <a:pPr algn="ctr">
              <a:lnSpc>
                <a:spcPts val="4314"/>
              </a:lnSpc>
            </a:pPr>
            <a:r>
              <a:rPr lang="en-US" sz="3081">
                <a:solidFill>
                  <a:srgbClr val="000000"/>
                </a:solidFill>
                <a:latin typeface="Montserrat Classic Bold"/>
              </a:rPr>
              <a:t>Am I</a:t>
            </a:r>
          </a:p>
          <a:p>
            <a:pPr algn="ctr">
              <a:lnSpc>
                <a:spcPts val="4314"/>
              </a:lnSpc>
            </a:pPr>
            <a:r>
              <a:rPr lang="en-US" sz="3081">
                <a:solidFill>
                  <a:srgbClr val="000000"/>
                </a:solidFill>
                <a:latin typeface="Montserrat Classic Bold"/>
              </a:rPr>
              <a:t>Really</a:t>
            </a:r>
          </a:p>
          <a:p>
            <a:pPr algn="ctr">
              <a:lnSpc>
                <a:spcPts val="4314"/>
              </a:lnSpc>
            </a:pPr>
            <a:r>
              <a:rPr lang="en-US" sz="3081">
                <a:solidFill>
                  <a:srgbClr val="000000"/>
                </a:solidFill>
                <a:latin typeface="Montserrat Classic Bold"/>
              </a:rPr>
              <a:t>Healthy?</a:t>
            </a:r>
          </a:p>
        </p:txBody>
      </p:sp>
      <p:pic>
        <p:nvPicPr>
          <p:cNvPr name="Picture 19" id="19"/>
          <p:cNvPicPr>
            <a:picLocks noChangeAspect="true"/>
          </p:cNvPicPr>
          <p:nvPr/>
        </p:nvPicPr>
        <p:blipFill>
          <a:blip r:embed="rId17"/>
          <a:srcRect l="0" t="0" r="0" b="0"/>
          <a:stretch>
            <a:fillRect/>
          </a:stretch>
        </p:blipFill>
        <p:spPr>
          <a:xfrm flipH="false" flipV="false" rot="0">
            <a:off x="344803" y="150496"/>
            <a:ext cx="1153169" cy="1009356"/>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9144000" y="-661791"/>
            <a:ext cx="9791700" cy="7543800"/>
            <a:chOff x="0" y="0"/>
            <a:chExt cx="3824264" cy="2946320"/>
          </a:xfrm>
        </p:grpSpPr>
        <p:sp>
          <p:nvSpPr>
            <p:cNvPr name="Freeform 4" id="4"/>
            <p:cNvSpPr/>
            <p:nvPr/>
          </p:nvSpPr>
          <p:spPr>
            <a:xfrm>
              <a:off x="10160" y="16510"/>
              <a:ext cx="3801404" cy="2918380"/>
            </a:xfrm>
            <a:custGeom>
              <a:avLst/>
              <a:gdLst/>
              <a:ahLst/>
              <a:cxnLst/>
              <a:rect r="r" b="b" t="t" l="l"/>
              <a:pathLst>
                <a:path h="2918380" w="3801404">
                  <a:moveTo>
                    <a:pt x="3801404" y="2918380"/>
                  </a:moveTo>
                  <a:lnTo>
                    <a:pt x="0" y="2910760"/>
                  </a:lnTo>
                  <a:lnTo>
                    <a:pt x="0" y="1025397"/>
                  </a:lnTo>
                  <a:lnTo>
                    <a:pt x="17780" y="19050"/>
                  </a:lnTo>
                  <a:lnTo>
                    <a:pt x="1893536" y="0"/>
                  </a:lnTo>
                  <a:lnTo>
                    <a:pt x="3782354" y="5080"/>
                  </a:lnTo>
                  <a:close/>
                </a:path>
              </a:pathLst>
            </a:custGeom>
            <a:solidFill>
              <a:srgbClr val="FFFFFF"/>
            </a:solidFill>
          </p:spPr>
        </p:sp>
        <p:sp>
          <p:nvSpPr>
            <p:cNvPr name="Freeform 5" id="5"/>
            <p:cNvSpPr/>
            <p:nvPr/>
          </p:nvSpPr>
          <p:spPr>
            <a:xfrm>
              <a:off x="-3810" y="0"/>
              <a:ext cx="3830614" cy="2945050"/>
            </a:xfrm>
            <a:custGeom>
              <a:avLst/>
              <a:gdLst/>
              <a:ahLst/>
              <a:cxnLst/>
              <a:rect r="r" b="b" t="t" l="l"/>
              <a:pathLst>
                <a:path h="2945050" w="3830614">
                  <a:moveTo>
                    <a:pt x="3796324" y="21590"/>
                  </a:moveTo>
                  <a:cubicBezTo>
                    <a:pt x="3797594" y="34290"/>
                    <a:pt x="3797594" y="44450"/>
                    <a:pt x="3798864" y="54610"/>
                  </a:cubicBezTo>
                  <a:cubicBezTo>
                    <a:pt x="3801404" y="107960"/>
                    <a:pt x="3802674" y="171125"/>
                    <a:pt x="3805214" y="232035"/>
                  </a:cubicBezTo>
                  <a:cubicBezTo>
                    <a:pt x="3805214" y="320016"/>
                    <a:pt x="3817914" y="2054812"/>
                    <a:pt x="3824264" y="2142792"/>
                  </a:cubicBezTo>
                  <a:cubicBezTo>
                    <a:pt x="3830614" y="2275891"/>
                    <a:pt x="3826804" y="2411246"/>
                    <a:pt x="3826804" y="2544344"/>
                  </a:cubicBezTo>
                  <a:cubicBezTo>
                    <a:pt x="3826804" y="2661652"/>
                    <a:pt x="3828074" y="2769936"/>
                    <a:pt x="3829344" y="2884090"/>
                  </a:cubicBezTo>
                  <a:cubicBezTo>
                    <a:pt x="3829344" y="2905680"/>
                    <a:pt x="3829344" y="2919650"/>
                    <a:pt x="3829344" y="2943780"/>
                  </a:cubicBezTo>
                  <a:cubicBezTo>
                    <a:pt x="3806484" y="2943780"/>
                    <a:pt x="3786164" y="2945050"/>
                    <a:pt x="3758980" y="2943780"/>
                  </a:cubicBezTo>
                  <a:cubicBezTo>
                    <a:pt x="3567347" y="2938700"/>
                    <a:pt x="3372765" y="2945050"/>
                    <a:pt x="3181132" y="2939970"/>
                  </a:cubicBezTo>
                  <a:cubicBezTo>
                    <a:pt x="3066151" y="2936160"/>
                    <a:pt x="2954120" y="2938700"/>
                    <a:pt x="2839139" y="2936160"/>
                  </a:cubicBezTo>
                  <a:cubicBezTo>
                    <a:pt x="2786072" y="2934890"/>
                    <a:pt x="2733004" y="2933620"/>
                    <a:pt x="2679936" y="2932350"/>
                  </a:cubicBezTo>
                  <a:cubicBezTo>
                    <a:pt x="2647506" y="2932350"/>
                    <a:pt x="2618024" y="2933620"/>
                    <a:pt x="2585594" y="2933620"/>
                  </a:cubicBezTo>
                  <a:cubicBezTo>
                    <a:pt x="2503044" y="2932350"/>
                    <a:pt x="2276032" y="2933620"/>
                    <a:pt x="2193482" y="2932350"/>
                  </a:cubicBezTo>
                  <a:cubicBezTo>
                    <a:pt x="2134518" y="2931080"/>
                    <a:pt x="955235" y="2939970"/>
                    <a:pt x="896271" y="2938700"/>
                  </a:cubicBezTo>
                  <a:cubicBezTo>
                    <a:pt x="881530" y="2938700"/>
                    <a:pt x="863841" y="2939970"/>
                    <a:pt x="849100" y="2939970"/>
                  </a:cubicBezTo>
                  <a:cubicBezTo>
                    <a:pt x="813722" y="2939970"/>
                    <a:pt x="781291" y="2941240"/>
                    <a:pt x="745913" y="2941240"/>
                  </a:cubicBezTo>
                  <a:cubicBezTo>
                    <a:pt x="657467" y="2941240"/>
                    <a:pt x="571969" y="2939970"/>
                    <a:pt x="483522" y="2938700"/>
                  </a:cubicBezTo>
                  <a:cubicBezTo>
                    <a:pt x="430455" y="2937430"/>
                    <a:pt x="377387" y="2936160"/>
                    <a:pt x="327267" y="2934890"/>
                  </a:cubicBezTo>
                  <a:cubicBezTo>
                    <a:pt x="232925" y="2933620"/>
                    <a:pt x="138582" y="2932350"/>
                    <a:pt x="48260" y="2932350"/>
                  </a:cubicBezTo>
                  <a:cubicBezTo>
                    <a:pt x="38100" y="2932350"/>
                    <a:pt x="29210" y="2932350"/>
                    <a:pt x="19050" y="2931080"/>
                  </a:cubicBezTo>
                  <a:cubicBezTo>
                    <a:pt x="10160" y="2929810"/>
                    <a:pt x="5080" y="2923460"/>
                    <a:pt x="7620" y="2914570"/>
                  </a:cubicBezTo>
                  <a:cubicBezTo>
                    <a:pt x="16510" y="2882731"/>
                    <a:pt x="12700" y="2826333"/>
                    <a:pt x="11430" y="2767680"/>
                  </a:cubicBezTo>
                  <a:cubicBezTo>
                    <a:pt x="10160" y="2648116"/>
                    <a:pt x="6350" y="2530809"/>
                    <a:pt x="7620" y="2411246"/>
                  </a:cubicBezTo>
                  <a:cubicBezTo>
                    <a:pt x="5080" y="2262356"/>
                    <a:pt x="0" y="419275"/>
                    <a:pt x="7620" y="268129"/>
                  </a:cubicBezTo>
                  <a:cubicBezTo>
                    <a:pt x="8890" y="238803"/>
                    <a:pt x="7620" y="207220"/>
                    <a:pt x="8890" y="177893"/>
                  </a:cubicBezTo>
                  <a:cubicBezTo>
                    <a:pt x="10160" y="130519"/>
                    <a:pt x="12700" y="78633"/>
                    <a:pt x="13970" y="44450"/>
                  </a:cubicBezTo>
                  <a:cubicBezTo>
                    <a:pt x="13970" y="41910"/>
                    <a:pt x="15240" y="39370"/>
                    <a:pt x="16510" y="38100"/>
                  </a:cubicBezTo>
                  <a:cubicBezTo>
                    <a:pt x="38100" y="35560"/>
                    <a:pt x="64877" y="30480"/>
                    <a:pt x="112048" y="29210"/>
                  </a:cubicBezTo>
                  <a:cubicBezTo>
                    <a:pt x="191650" y="25400"/>
                    <a:pt x="271252" y="22860"/>
                    <a:pt x="353801" y="20320"/>
                  </a:cubicBezTo>
                  <a:cubicBezTo>
                    <a:pt x="409817" y="17780"/>
                    <a:pt x="465833" y="16510"/>
                    <a:pt x="518901" y="13970"/>
                  </a:cubicBezTo>
                  <a:cubicBezTo>
                    <a:pt x="571969" y="11430"/>
                    <a:pt x="627985" y="8890"/>
                    <a:pt x="681052" y="8890"/>
                  </a:cubicBezTo>
                  <a:cubicBezTo>
                    <a:pt x="740016" y="7620"/>
                    <a:pt x="798981" y="10160"/>
                    <a:pt x="857945" y="8890"/>
                  </a:cubicBezTo>
                  <a:cubicBezTo>
                    <a:pt x="931650" y="8890"/>
                    <a:pt x="2267187" y="6350"/>
                    <a:pt x="2340893" y="5080"/>
                  </a:cubicBezTo>
                  <a:cubicBezTo>
                    <a:pt x="2411649" y="3810"/>
                    <a:pt x="2482407" y="2540"/>
                    <a:pt x="2556112" y="2540"/>
                  </a:cubicBezTo>
                  <a:cubicBezTo>
                    <a:pt x="2676988" y="1270"/>
                    <a:pt x="2794916" y="0"/>
                    <a:pt x="2915793" y="0"/>
                  </a:cubicBezTo>
                  <a:cubicBezTo>
                    <a:pt x="2965912" y="0"/>
                    <a:pt x="3018980" y="2540"/>
                    <a:pt x="3069100" y="2540"/>
                  </a:cubicBezTo>
                  <a:cubicBezTo>
                    <a:pt x="3207665" y="3810"/>
                    <a:pt x="3349179" y="5080"/>
                    <a:pt x="3487745" y="7620"/>
                  </a:cubicBezTo>
                  <a:cubicBezTo>
                    <a:pt x="3561450" y="8890"/>
                    <a:pt x="3635155" y="12700"/>
                    <a:pt x="3708861" y="16510"/>
                  </a:cubicBezTo>
                  <a:cubicBezTo>
                    <a:pt x="3726550" y="16510"/>
                    <a:pt x="3744239" y="16510"/>
                    <a:pt x="3758980" y="16510"/>
                  </a:cubicBezTo>
                  <a:cubicBezTo>
                    <a:pt x="3777274" y="17780"/>
                    <a:pt x="3786164" y="20320"/>
                    <a:pt x="3796324" y="21590"/>
                  </a:cubicBezTo>
                  <a:close/>
                  <a:moveTo>
                    <a:pt x="3806484" y="2927270"/>
                  </a:moveTo>
                  <a:cubicBezTo>
                    <a:pt x="3807754" y="2910760"/>
                    <a:pt x="3809024" y="2898060"/>
                    <a:pt x="3809024" y="2885360"/>
                  </a:cubicBezTo>
                  <a:cubicBezTo>
                    <a:pt x="3807754" y="2758656"/>
                    <a:pt x="3806484" y="2639093"/>
                    <a:pt x="3806484" y="2510506"/>
                  </a:cubicBezTo>
                  <a:cubicBezTo>
                    <a:pt x="3806484" y="2451852"/>
                    <a:pt x="3809024" y="2393198"/>
                    <a:pt x="3807754" y="2334545"/>
                  </a:cubicBezTo>
                  <a:cubicBezTo>
                    <a:pt x="3807754" y="2280403"/>
                    <a:pt x="3806484" y="2224005"/>
                    <a:pt x="3805214" y="2169863"/>
                  </a:cubicBezTo>
                  <a:cubicBezTo>
                    <a:pt x="3800134" y="2086394"/>
                    <a:pt x="3788704" y="358366"/>
                    <a:pt x="3788704" y="274897"/>
                  </a:cubicBezTo>
                  <a:cubicBezTo>
                    <a:pt x="3786164" y="204964"/>
                    <a:pt x="3783624" y="132775"/>
                    <a:pt x="3781084" y="63500"/>
                  </a:cubicBezTo>
                  <a:cubicBezTo>
                    <a:pt x="3779814" y="44450"/>
                    <a:pt x="3778544" y="43180"/>
                    <a:pt x="3750136" y="41910"/>
                  </a:cubicBezTo>
                  <a:cubicBezTo>
                    <a:pt x="3741291" y="41910"/>
                    <a:pt x="3735394" y="41910"/>
                    <a:pt x="3726550" y="40640"/>
                  </a:cubicBezTo>
                  <a:cubicBezTo>
                    <a:pt x="3652845" y="36830"/>
                    <a:pt x="3576191" y="31750"/>
                    <a:pt x="3502486" y="30480"/>
                  </a:cubicBezTo>
                  <a:cubicBezTo>
                    <a:pt x="3322645" y="26670"/>
                    <a:pt x="3139857" y="25400"/>
                    <a:pt x="2960016" y="22860"/>
                  </a:cubicBezTo>
                  <a:cubicBezTo>
                    <a:pt x="2933482" y="22860"/>
                    <a:pt x="2904000" y="22860"/>
                    <a:pt x="2877466" y="22860"/>
                  </a:cubicBezTo>
                  <a:cubicBezTo>
                    <a:pt x="2833243" y="22860"/>
                    <a:pt x="2789020" y="22860"/>
                    <a:pt x="2747745" y="22860"/>
                  </a:cubicBezTo>
                  <a:cubicBezTo>
                    <a:pt x="2653403" y="22860"/>
                    <a:pt x="2559060" y="22860"/>
                    <a:pt x="2467666" y="24130"/>
                  </a:cubicBezTo>
                  <a:cubicBezTo>
                    <a:pt x="2388064" y="25400"/>
                    <a:pt x="1046630" y="29210"/>
                    <a:pt x="967028" y="29210"/>
                  </a:cubicBezTo>
                  <a:cubicBezTo>
                    <a:pt x="837307" y="29210"/>
                    <a:pt x="707586" y="26670"/>
                    <a:pt x="577865" y="33020"/>
                  </a:cubicBezTo>
                  <a:cubicBezTo>
                    <a:pt x="510056" y="36830"/>
                    <a:pt x="445196" y="36830"/>
                    <a:pt x="380335" y="38100"/>
                  </a:cubicBezTo>
                  <a:cubicBezTo>
                    <a:pt x="268303" y="41910"/>
                    <a:pt x="156271" y="45720"/>
                    <a:pt x="49530" y="50800"/>
                  </a:cubicBezTo>
                  <a:cubicBezTo>
                    <a:pt x="36830" y="50800"/>
                    <a:pt x="34290" y="53340"/>
                    <a:pt x="33020" y="71865"/>
                  </a:cubicBezTo>
                  <a:cubicBezTo>
                    <a:pt x="31750" y="112472"/>
                    <a:pt x="31750" y="153078"/>
                    <a:pt x="30480" y="193684"/>
                  </a:cubicBezTo>
                  <a:cubicBezTo>
                    <a:pt x="29210" y="261362"/>
                    <a:pt x="26670" y="326783"/>
                    <a:pt x="25400" y="394461"/>
                  </a:cubicBezTo>
                  <a:cubicBezTo>
                    <a:pt x="20320" y="466650"/>
                    <a:pt x="26670" y="2230773"/>
                    <a:pt x="29210" y="2302962"/>
                  </a:cubicBezTo>
                  <a:cubicBezTo>
                    <a:pt x="29210" y="2379663"/>
                    <a:pt x="29210" y="2458620"/>
                    <a:pt x="30480" y="2535321"/>
                  </a:cubicBezTo>
                  <a:cubicBezTo>
                    <a:pt x="30480" y="2591719"/>
                    <a:pt x="33020" y="2648116"/>
                    <a:pt x="33020" y="2704514"/>
                  </a:cubicBezTo>
                  <a:cubicBezTo>
                    <a:pt x="33020" y="2765424"/>
                    <a:pt x="33020" y="2826333"/>
                    <a:pt x="31750" y="2885360"/>
                  </a:cubicBezTo>
                  <a:cubicBezTo>
                    <a:pt x="31750" y="2889170"/>
                    <a:pt x="31750" y="2891710"/>
                    <a:pt x="31750" y="2895520"/>
                  </a:cubicBezTo>
                  <a:cubicBezTo>
                    <a:pt x="31750" y="2905680"/>
                    <a:pt x="35560" y="2909490"/>
                    <a:pt x="44450" y="2909490"/>
                  </a:cubicBezTo>
                  <a:cubicBezTo>
                    <a:pt x="70773" y="2909490"/>
                    <a:pt x="112048" y="2910760"/>
                    <a:pt x="150375" y="2910760"/>
                  </a:cubicBezTo>
                  <a:cubicBezTo>
                    <a:pt x="206391" y="2910760"/>
                    <a:pt x="265355" y="2908220"/>
                    <a:pt x="321371" y="2910760"/>
                  </a:cubicBezTo>
                  <a:cubicBezTo>
                    <a:pt x="412765" y="2914570"/>
                    <a:pt x="504160" y="2917110"/>
                    <a:pt x="595554" y="2915840"/>
                  </a:cubicBezTo>
                  <a:cubicBezTo>
                    <a:pt x="654518" y="2914570"/>
                    <a:pt x="710534" y="2917110"/>
                    <a:pt x="769498" y="2917110"/>
                  </a:cubicBezTo>
                  <a:cubicBezTo>
                    <a:pt x="854996" y="2917110"/>
                    <a:pt x="940494" y="2915840"/>
                    <a:pt x="1025992" y="2917110"/>
                  </a:cubicBezTo>
                  <a:cubicBezTo>
                    <a:pt x="1152765" y="2918380"/>
                    <a:pt x="2544319" y="2908220"/>
                    <a:pt x="2674040" y="2910760"/>
                  </a:cubicBezTo>
                  <a:cubicBezTo>
                    <a:pt x="2730056" y="2912030"/>
                    <a:pt x="2786072" y="2913300"/>
                    <a:pt x="2839140" y="2913300"/>
                  </a:cubicBezTo>
                  <a:cubicBezTo>
                    <a:pt x="2936430" y="2915840"/>
                    <a:pt x="3030773" y="2912030"/>
                    <a:pt x="3128064" y="2915840"/>
                  </a:cubicBezTo>
                  <a:cubicBezTo>
                    <a:pt x="3207665" y="2918380"/>
                    <a:pt x="3287267" y="2918380"/>
                    <a:pt x="3366869" y="2920920"/>
                  </a:cubicBezTo>
                  <a:cubicBezTo>
                    <a:pt x="3484797" y="2924730"/>
                    <a:pt x="3602725" y="2927270"/>
                    <a:pt x="3720653" y="2928540"/>
                  </a:cubicBezTo>
                  <a:cubicBezTo>
                    <a:pt x="3764877" y="2928540"/>
                    <a:pt x="3786164" y="2927270"/>
                    <a:pt x="3806484" y="2927270"/>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4785" r="0" b="53145"/>
          <a:stretch>
            <a:fillRect/>
          </a:stretch>
        </p:blipFill>
        <p:spPr>
          <a:xfrm flipH="false" flipV="false" rot="0">
            <a:off x="8999840" y="7304163"/>
            <a:ext cx="8354710" cy="3709522"/>
          </a:xfrm>
          <a:prstGeom prst="rect">
            <a:avLst/>
          </a:prstGeom>
        </p:spPr>
      </p:pic>
      <p:grpSp>
        <p:nvGrpSpPr>
          <p:cNvPr name="Group 7" id="7"/>
          <p:cNvGrpSpPr>
            <a:grpSpLocks noChangeAspect="true"/>
          </p:cNvGrpSpPr>
          <p:nvPr/>
        </p:nvGrpSpPr>
        <p:grpSpPr>
          <a:xfrm rot="0">
            <a:off x="1252225" y="1329121"/>
            <a:ext cx="7214037" cy="8339162"/>
            <a:chOff x="0" y="0"/>
            <a:chExt cx="2768600" cy="3200400"/>
          </a:xfrm>
        </p:grpSpPr>
        <p:sp>
          <p:nvSpPr>
            <p:cNvPr name="Freeform 8" id="8"/>
            <p:cNvSpPr/>
            <p:nvPr/>
          </p:nvSpPr>
          <p:spPr>
            <a:xfrm>
              <a:off x="38100" y="38100"/>
              <a:ext cx="2578100" cy="2959100"/>
            </a:xfrm>
            <a:custGeom>
              <a:avLst/>
              <a:gdLst/>
              <a:ahLst/>
              <a:cxnLst/>
              <a:rect r="r" b="b" t="t" l="l"/>
              <a:pathLst>
                <a:path h="2959100" w="2578100">
                  <a:moveTo>
                    <a:pt x="2578100" y="2959100"/>
                  </a:moveTo>
                  <a:lnTo>
                    <a:pt x="0" y="2959100"/>
                  </a:lnTo>
                  <a:lnTo>
                    <a:pt x="0" y="0"/>
                  </a:lnTo>
                  <a:lnTo>
                    <a:pt x="2578100" y="0"/>
                  </a:lnTo>
                  <a:lnTo>
                    <a:pt x="2578100" y="2959100"/>
                  </a:lnTo>
                  <a:close/>
                </a:path>
              </a:pathLst>
            </a:custGeom>
            <a:blipFill>
              <a:blip r:embed="rId5"/>
              <a:stretch>
                <a:fillRect l="-27579" r="-23942" t="0" b="0"/>
              </a:stretch>
            </a:blipFill>
          </p:spPr>
        </p:sp>
        <p:sp>
          <p:nvSpPr>
            <p:cNvPr name="Freeform 9" id="9"/>
            <p:cNvSpPr/>
            <p:nvPr/>
          </p:nvSpPr>
          <p:spPr>
            <a:xfrm>
              <a:off x="0" y="0"/>
              <a:ext cx="2768600" cy="3200400"/>
            </a:xfrm>
            <a:custGeom>
              <a:avLst/>
              <a:gdLst/>
              <a:ahLst/>
              <a:cxnLst/>
              <a:rect r="r" b="b" t="t" l="l"/>
              <a:pathLst>
                <a:path h="3200400" w="2768600">
                  <a:moveTo>
                    <a:pt x="2768600" y="3200400"/>
                  </a:moveTo>
                  <a:lnTo>
                    <a:pt x="0" y="3200400"/>
                  </a:lnTo>
                  <a:lnTo>
                    <a:pt x="0" y="0"/>
                  </a:lnTo>
                  <a:lnTo>
                    <a:pt x="2768600" y="0"/>
                  </a:lnTo>
                  <a:lnTo>
                    <a:pt x="2768600" y="3200400"/>
                  </a:lnTo>
                  <a:close/>
                </a:path>
              </a:pathLst>
            </a:custGeom>
            <a:blipFill>
              <a:blip r:embed="rId6"/>
              <a:stretch>
                <a:fillRect l="0" r="0" t="-76" b="-76"/>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961962" y="990600"/>
            <a:ext cx="3362325" cy="800845"/>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706509" y="5143500"/>
            <a:ext cx="1296082" cy="1414375"/>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55300" y="9474098"/>
            <a:ext cx="2822626" cy="945580"/>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89926" y="9474098"/>
            <a:ext cx="2822626" cy="94558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84710" y="5850687"/>
            <a:ext cx="2939066" cy="3407613"/>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719727" y="7108338"/>
            <a:ext cx="2653134" cy="1950053"/>
          </a:xfrm>
          <a:prstGeom prst="rect">
            <a:avLst/>
          </a:prstGeom>
        </p:spPr>
      </p:pic>
      <p:sp>
        <p:nvSpPr>
          <p:cNvPr name="TextBox 16" id="16"/>
          <p:cNvSpPr txBox="true"/>
          <p:nvPr/>
        </p:nvSpPr>
        <p:spPr>
          <a:xfrm rot="0">
            <a:off x="9916474" y="1410376"/>
            <a:ext cx="7438076" cy="4540396"/>
          </a:xfrm>
          <a:prstGeom prst="rect">
            <a:avLst/>
          </a:prstGeom>
        </p:spPr>
        <p:txBody>
          <a:bodyPr anchor="t" rtlCol="false" tIns="0" lIns="0" bIns="0" rIns="0">
            <a:spAutoFit/>
          </a:bodyPr>
          <a:lstStyle/>
          <a:p>
            <a:pPr>
              <a:lnSpc>
                <a:spcPts val="3640"/>
              </a:lnSpc>
            </a:pPr>
            <a:r>
              <a:rPr lang="en-US" sz="2600">
                <a:solidFill>
                  <a:srgbClr val="929208"/>
                </a:solidFill>
                <a:latin typeface="Flat"/>
              </a:rPr>
              <a:t>According to reports, The </a:t>
            </a:r>
            <a:r>
              <a:rPr lang="en-US" sz="2600">
                <a:solidFill>
                  <a:srgbClr val="929208"/>
                </a:solidFill>
                <a:latin typeface="Flat"/>
              </a:rPr>
              <a:t>U.S. Food and Drug Administration</a:t>
            </a:r>
            <a:r>
              <a:rPr lang="en-US" sz="2600">
                <a:solidFill>
                  <a:srgbClr val="929208"/>
                </a:solidFill>
                <a:latin typeface="Flat"/>
              </a:rPr>
              <a:t> (FDA) is proposing new criteria for manufactured foods to be labeled as “healthy,” using some popular brand-name cereals as an example of how things could change under the new guidelines.</a:t>
            </a:r>
          </a:p>
          <a:p>
            <a:pPr>
              <a:lnSpc>
                <a:spcPts val="3640"/>
              </a:lnSpc>
            </a:pPr>
          </a:p>
          <a:p>
            <a:pPr algn="l" marL="0" indent="0" lvl="0">
              <a:lnSpc>
                <a:spcPts val="3640"/>
              </a:lnSpc>
              <a:spcBef>
                <a:spcPct val="0"/>
              </a:spcBef>
            </a:pPr>
            <a:r>
              <a:rPr lang="en-US" sz="2600">
                <a:solidFill>
                  <a:srgbClr val="929208"/>
                </a:solidFill>
                <a:latin typeface="Flat"/>
              </a:rPr>
              <a:t>Which popular brands would be impacted by the new guidelines?  Click through this presentation to find out! </a:t>
            </a:r>
          </a:p>
        </p:txBody>
      </p:sp>
      <p:sp>
        <p:nvSpPr>
          <p:cNvPr name="TextBox 17" id="17"/>
          <p:cNvSpPr txBox="true"/>
          <p:nvPr/>
        </p:nvSpPr>
        <p:spPr>
          <a:xfrm rot="0">
            <a:off x="9983856" y="224221"/>
            <a:ext cx="7824396" cy="1104900"/>
          </a:xfrm>
          <a:prstGeom prst="rect">
            <a:avLst/>
          </a:prstGeom>
        </p:spPr>
        <p:txBody>
          <a:bodyPr anchor="t" rtlCol="false" tIns="0" lIns="0" bIns="0" rIns="0">
            <a:spAutoFit/>
          </a:bodyPr>
          <a:lstStyle/>
          <a:p>
            <a:pPr algn="l" marL="0" indent="0" lvl="0">
              <a:lnSpc>
                <a:spcPts val="8640"/>
              </a:lnSpc>
              <a:spcBef>
                <a:spcPct val="0"/>
              </a:spcBef>
            </a:pPr>
            <a:r>
              <a:rPr lang="en-US" sz="7200">
                <a:solidFill>
                  <a:srgbClr val="CD6F2E"/>
                </a:solidFill>
                <a:latin typeface="Bangers Bold"/>
              </a:rPr>
              <a:t>"Healthy" cereals</a:t>
            </a:r>
          </a:p>
        </p:txBody>
      </p:sp>
      <p:sp>
        <p:nvSpPr>
          <p:cNvPr name="TextBox 18" id="18"/>
          <p:cNvSpPr txBox="true"/>
          <p:nvPr/>
        </p:nvSpPr>
        <p:spPr>
          <a:xfrm rot="0">
            <a:off x="5589751" y="2815060"/>
            <a:ext cx="2321082" cy="1621252"/>
          </a:xfrm>
          <a:prstGeom prst="rect">
            <a:avLst/>
          </a:prstGeom>
        </p:spPr>
        <p:txBody>
          <a:bodyPr anchor="t" rtlCol="false" tIns="0" lIns="0" bIns="0" rIns="0">
            <a:spAutoFit/>
          </a:bodyPr>
          <a:lstStyle/>
          <a:p>
            <a:pPr algn="ctr">
              <a:lnSpc>
                <a:spcPts val="4314"/>
              </a:lnSpc>
            </a:pPr>
            <a:r>
              <a:rPr lang="en-US" sz="3081">
                <a:solidFill>
                  <a:srgbClr val="000000"/>
                </a:solidFill>
                <a:latin typeface="Montserrat Classic Bold"/>
              </a:rPr>
              <a:t>Am I</a:t>
            </a:r>
          </a:p>
          <a:p>
            <a:pPr algn="ctr">
              <a:lnSpc>
                <a:spcPts val="4314"/>
              </a:lnSpc>
            </a:pPr>
            <a:r>
              <a:rPr lang="en-US" sz="3081">
                <a:solidFill>
                  <a:srgbClr val="000000"/>
                </a:solidFill>
                <a:latin typeface="Montserrat Classic Bold"/>
              </a:rPr>
              <a:t>Really</a:t>
            </a:r>
          </a:p>
          <a:p>
            <a:pPr algn="ctr">
              <a:lnSpc>
                <a:spcPts val="4314"/>
              </a:lnSpc>
            </a:pPr>
            <a:r>
              <a:rPr lang="en-US" sz="3081">
                <a:solidFill>
                  <a:srgbClr val="000000"/>
                </a:solidFill>
                <a:latin typeface="Montserrat Classic Bold"/>
              </a:rPr>
              <a:t>Healthy?</a:t>
            </a:r>
          </a:p>
        </p:txBody>
      </p:sp>
      <p:pic>
        <p:nvPicPr>
          <p:cNvPr name="Picture 19" id="19"/>
          <p:cNvPicPr>
            <a:picLocks noChangeAspect="true"/>
          </p:cNvPicPr>
          <p:nvPr/>
        </p:nvPicPr>
        <p:blipFill>
          <a:blip r:embed="rId17"/>
          <a:srcRect l="0" t="0" r="0" b="0"/>
          <a:stretch>
            <a:fillRect/>
          </a:stretch>
        </p:blipFill>
        <p:spPr>
          <a:xfrm flipH="false" flipV="false" rot="0">
            <a:off x="344803" y="150496"/>
            <a:ext cx="1153169" cy="1009356"/>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9144000" y="-661791"/>
            <a:ext cx="9791700" cy="7543800"/>
            <a:chOff x="0" y="0"/>
            <a:chExt cx="3824264" cy="2946320"/>
          </a:xfrm>
        </p:grpSpPr>
        <p:sp>
          <p:nvSpPr>
            <p:cNvPr name="Freeform 4" id="4"/>
            <p:cNvSpPr/>
            <p:nvPr/>
          </p:nvSpPr>
          <p:spPr>
            <a:xfrm>
              <a:off x="10160" y="16510"/>
              <a:ext cx="3801404" cy="2918380"/>
            </a:xfrm>
            <a:custGeom>
              <a:avLst/>
              <a:gdLst/>
              <a:ahLst/>
              <a:cxnLst/>
              <a:rect r="r" b="b" t="t" l="l"/>
              <a:pathLst>
                <a:path h="2918380" w="3801404">
                  <a:moveTo>
                    <a:pt x="3801404" y="2918380"/>
                  </a:moveTo>
                  <a:lnTo>
                    <a:pt x="0" y="2910760"/>
                  </a:lnTo>
                  <a:lnTo>
                    <a:pt x="0" y="1025397"/>
                  </a:lnTo>
                  <a:lnTo>
                    <a:pt x="17780" y="19050"/>
                  </a:lnTo>
                  <a:lnTo>
                    <a:pt x="1893536" y="0"/>
                  </a:lnTo>
                  <a:lnTo>
                    <a:pt x="3782354" y="5080"/>
                  </a:lnTo>
                  <a:close/>
                </a:path>
              </a:pathLst>
            </a:custGeom>
            <a:solidFill>
              <a:srgbClr val="FFFFFF"/>
            </a:solidFill>
          </p:spPr>
        </p:sp>
        <p:sp>
          <p:nvSpPr>
            <p:cNvPr name="Freeform 5" id="5"/>
            <p:cNvSpPr/>
            <p:nvPr/>
          </p:nvSpPr>
          <p:spPr>
            <a:xfrm>
              <a:off x="-3810" y="0"/>
              <a:ext cx="3830614" cy="2945050"/>
            </a:xfrm>
            <a:custGeom>
              <a:avLst/>
              <a:gdLst/>
              <a:ahLst/>
              <a:cxnLst/>
              <a:rect r="r" b="b" t="t" l="l"/>
              <a:pathLst>
                <a:path h="2945050" w="3830614">
                  <a:moveTo>
                    <a:pt x="3796324" y="21590"/>
                  </a:moveTo>
                  <a:cubicBezTo>
                    <a:pt x="3797594" y="34290"/>
                    <a:pt x="3797594" y="44450"/>
                    <a:pt x="3798864" y="54610"/>
                  </a:cubicBezTo>
                  <a:cubicBezTo>
                    <a:pt x="3801404" y="107960"/>
                    <a:pt x="3802674" y="171125"/>
                    <a:pt x="3805214" y="232035"/>
                  </a:cubicBezTo>
                  <a:cubicBezTo>
                    <a:pt x="3805214" y="320016"/>
                    <a:pt x="3817914" y="2054812"/>
                    <a:pt x="3824264" y="2142792"/>
                  </a:cubicBezTo>
                  <a:cubicBezTo>
                    <a:pt x="3830614" y="2275891"/>
                    <a:pt x="3826804" y="2411246"/>
                    <a:pt x="3826804" y="2544344"/>
                  </a:cubicBezTo>
                  <a:cubicBezTo>
                    <a:pt x="3826804" y="2661652"/>
                    <a:pt x="3828074" y="2769936"/>
                    <a:pt x="3829344" y="2884090"/>
                  </a:cubicBezTo>
                  <a:cubicBezTo>
                    <a:pt x="3829344" y="2905680"/>
                    <a:pt x="3829344" y="2919650"/>
                    <a:pt x="3829344" y="2943780"/>
                  </a:cubicBezTo>
                  <a:cubicBezTo>
                    <a:pt x="3806484" y="2943780"/>
                    <a:pt x="3786164" y="2945050"/>
                    <a:pt x="3758980" y="2943780"/>
                  </a:cubicBezTo>
                  <a:cubicBezTo>
                    <a:pt x="3567347" y="2938700"/>
                    <a:pt x="3372765" y="2945050"/>
                    <a:pt x="3181132" y="2939970"/>
                  </a:cubicBezTo>
                  <a:cubicBezTo>
                    <a:pt x="3066151" y="2936160"/>
                    <a:pt x="2954120" y="2938700"/>
                    <a:pt x="2839139" y="2936160"/>
                  </a:cubicBezTo>
                  <a:cubicBezTo>
                    <a:pt x="2786072" y="2934890"/>
                    <a:pt x="2733004" y="2933620"/>
                    <a:pt x="2679936" y="2932350"/>
                  </a:cubicBezTo>
                  <a:cubicBezTo>
                    <a:pt x="2647506" y="2932350"/>
                    <a:pt x="2618024" y="2933620"/>
                    <a:pt x="2585594" y="2933620"/>
                  </a:cubicBezTo>
                  <a:cubicBezTo>
                    <a:pt x="2503044" y="2932350"/>
                    <a:pt x="2276032" y="2933620"/>
                    <a:pt x="2193482" y="2932350"/>
                  </a:cubicBezTo>
                  <a:cubicBezTo>
                    <a:pt x="2134518" y="2931080"/>
                    <a:pt x="955235" y="2939970"/>
                    <a:pt x="896271" y="2938700"/>
                  </a:cubicBezTo>
                  <a:cubicBezTo>
                    <a:pt x="881530" y="2938700"/>
                    <a:pt x="863841" y="2939970"/>
                    <a:pt x="849100" y="2939970"/>
                  </a:cubicBezTo>
                  <a:cubicBezTo>
                    <a:pt x="813722" y="2939970"/>
                    <a:pt x="781291" y="2941240"/>
                    <a:pt x="745913" y="2941240"/>
                  </a:cubicBezTo>
                  <a:cubicBezTo>
                    <a:pt x="657467" y="2941240"/>
                    <a:pt x="571969" y="2939970"/>
                    <a:pt x="483522" y="2938700"/>
                  </a:cubicBezTo>
                  <a:cubicBezTo>
                    <a:pt x="430455" y="2937430"/>
                    <a:pt x="377387" y="2936160"/>
                    <a:pt x="327267" y="2934890"/>
                  </a:cubicBezTo>
                  <a:cubicBezTo>
                    <a:pt x="232925" y="2933620"/>
                    <a:pt x="138582" y="2932350"/>
                    <a:pt x="48260" y="2932350"/>
                  </a:cubicBezTo>
                  <a:cubicBezTo>
                    <a:pt x="38100" y="2932350"/>
                    <a:pt x="29210" y="2932350"/>
                    <a:pt x="19050" y="2931080"/>
                  </a:cubicBezTo>
                  <a:cubicBezTo>
                    <a:pt x="10160" y="2929810"/>
                    <a:pt x="5080" y="2923460"/>
                    <a:pt x="7620" y="2914570"/>
                  </a:cubicBezTo>
                  <a:cubicBezTo>
                    <a:pt x="16510" y="2882731"/>
                    <a:pt x="12700" y="2826333"/>
                    <a:pt x="11430" y="2767680"/>
                  </a:cubicBezTo>
                  <a:cubicBezTo>
                    <a:pt x="10160" y="2648116"/>
                    <a:pt x="6350" y="2530809"/>
                    <a:pt x="7620" y="2411246"/>
                  </a:cubicBezTo>
                  <a:cubicBezTo>
                    <a:pt x="5080" y="2262356"/>
                    <a:pt x="0" y="419275"/>
                    <a:pt x="7620" y="268129"/>
                  </a:cubicBezTo>
                  <a:cubicBezTo>
                    <a:pt x="8890" y="238803"/>
                    <a:pt x="7620" y="207220"/>
                    <a:pt x="8890" y="177893"/>
                  </a:cubicBezTo>
                  <a:cubicBezTo>
                    <a:pt x="10160" y="130519"/>
                    <a:pt x="12700" y="78633"/>
                    <a:pt x="13970" y="44450"/>
                  </a:cubicBezTo>
                  <a:cubicBezTo>
                    <a:pt x="13970" y="41910"/>
                    <a:pt x="15240" y="39370"/>
                    <a:pt x="16510" y="38100"/>
                  </a:cubicBezTo>
                  <a:cubicBezTo>
                    <a:pt x="38100" y="35560"/>
                    <a:pt x="64877" y="30480"/>
                    <a:pt x="112048" y="29210"/>
                  </a:cubicBezTo>
                  <a:cubicBezTo>
                    <a:pt x="191650" y="25400"/>
                    <a:pt x="271252" y="22860"/>
                    <a:pt x="353801" y="20320"/>
                  </a:cubicBezTo>
                  <a:cubicBezTo>
                    <a:pt x="409817" y="17780"/>
                    <a:pt x="465833" y="16510"/>
                    <a:pt x="518901" y="13970"/>
                  </a:cubicBezTo>
                  <a:cubicBezTo>
                    <a:pt x="571969" y="11430"/>
                    <a:pt x="627985" y="8890"/>
                    <a:pt x="681052" y="8890"/>
                  </a:cubicBezTo>
                  <a:cubicBezTo>
                    <a:pt x="740016" y="7620"/>
                    <a:pt x="798981" y="10160"/>
                    <a:pt x="857945" y="8890"/>
                  </a:cubicBezTo>
                  <a:cubicBezTo>
                    <a:pt x="931650" y="8890"/>
                    <a:pt x="2267187" y="6350"/>
                    <a:pt x="2340893" y="5080"/>
                  </a:cubicBezTo>
                  <a:cubicBezTo>
                    <a:pt x="2411649" y="3810"/>
                    <a:pt x="2482407" y="2540"/>
                    <a:pt x="2556112" y="2540"/>
                  </a:cubicBezTo>
                  <a:cubicBezTo>
                    <a:pt x="2676988" y="1270"/>
                    <a:pt x="2794916" y="0"/>
                    <a:pt x="2915793" y="0"/>
                  </a:cubicBezTo>
                  <a:cubicBezTo>
                    <a:pt x="2965912" y="0"/>
                    <a:pt x="3018980" y="2540"/>
                    <a:pt x="3069100" y="2540"/>
                  </a:cubicBezTo>
                  <a:cubicBezTo>
                    <a:pt x="3207665" y="3810"/>
                    <a:pt x="3349179" y="5080"/>
                    <a:pt x="3487745" y="7620"/>
                  </a:cubicBezTo>
                  <a:cubicBezTo>
                    <a:pt x="3561450" y="8890"/>
                    <a:pt x="3635155" y="12700"/>
                    <a:pt x="3708861" y="16510"/>
                  </a:cubicBezTo>
                  <a:cubicBezTo>
                    <a:pt x="3726550" y="16510"/>
                    <a:pt x="3744239" y="16510"/>
                    <a:pt x="3758980" y="16510"/>
                  </a:cubicBezTo>
                  <a:cubicBezTo>
                    <a:pt x="3777274" y="17780"/>
                    <a:pt x="3786164" y="20320"/>
                    <a:pt x="3796324" y="21590"/>
                  </a:cubicBezTo>
                  <a:close/>
                  <a:moveTo>
                    <a:pt x="3806484" y="2927270"/>
                  </a:moveTo>
                  <a:cubicBezTo>
                    <a:pt x="3807754" y="2910760"/>
                    <a:pt x="3809024" y="2898060"/>
                    <a:pt x="3809024" y="2885360"/>
                  </a:cubicBezTo>
                  <a:cubicBezTo>
                    <a:pt x="3807754" y="2758656"/>
                    <a:pt x="3806484" y="2639093"/>
                    <a:pt x="3806484" y="2510506"/>
                  </a:cubicBezTo>
                  <a:cubicBezTo>
                    <a:pt x="3806484" y="2451852"/>
                    <a:pt x="3809024" y="2393198"/>
                    <a:pt x="3807754" y="2334545"/>
                  </a:cubicBezTo>
                  <a:cubicBezTo>
                    <a:pt x="3807754" y="2280403"/>
                    <a:pt x="3806484" y="2224005"/>
                    <a:pt x="3805214" y="2169863"/>
                  </a:cubicBezTo>
                  <a:cubicBezTo>
                    <a:pt x="3800134" y="2086394"/>
                    <a:pt x="3788704" y="358366"/>
                    <a:pt x="3788704" y="274897"/>
                  </a:cubicBezTo>
                  <a:cubicBezTo>
                    <a:pt x="3786164" y="204964"/>
                    <a:pt x="3783624" y="132775"/>
                    <a:pt x="3781084" y="63500"/>
                  </a:cubicBezTo>
                  <a:cubicBezTo>
                    <a:pt x="3779814" y="44450"/>
                    <a:pt x="3778544" y="43180"/>
                    <a:pt x="3750136" y="41910"/>
                  </a:cubicBezTo>
                  <a:cubicBezTo>
                    <a:pt x="3741291" y="41910"/>
                    <a:pt x="3735394" y="41910"/>
                    <a:pt x="3726550" y="40640"/>
                  </a:cubicBezTo>
                  <a:cubicBezTo>
                    <a:pt x="3652845" y="36830"/>
                    <a:pt x="3576191" y="31750"/>
                    <a:pt x="3502486" y="30480"/>
                  </a:cubicBezTo>
                  <a:cubicBezTo>
                    <a:pt x="3322645" y="26670"/>
                    <a:pt x="3139857" y="25400"/>
                    <a:pt x="2960016" y="22860"/>
                  </a:cubicBezTo>
                  <a:cubicBezTo>
                    <a:pt x="2933482" y="22860"/>
                    <a:pt x="2904000" y="22860"/>
                    <a:pt x="2877466" y="22860"/>
                  </a:cubicBezTo>
                  <a:cubicBezTo>
                    <a:pt x="2833243" y="22860"/>
                    <a:pt x="2789020" y="22860"/>
                    <a:pt x="2747745" y="22860"/>
                  </a:cubicBezTo>
                  <a:cubicBezTo>
                    <a:pt x="2653403" y="22860"/>
                    <a:pt x="2559060" y="22860"/>
                    <a:pt x="2467666" y="24130"/>
                  </a:cubicBezTo>
                  <a:cubicBezTo>
                    <a:pt x="2388064" y="25400"/>
                    <a:pt x="1046630" y="29210"/>
                    <a:pt x="967028" y="29210"/>
                  </a:cubicBezTo>
                  <a:cubicBezTo>
                    <a:pt x="837307" y="29210"/>
                    <a:pt x="707586" y="26670"/>
                    <a:pt x="577865" y="33020"/>
                  </a:cubicBezTo>
                  <a:cubicBezTo>
                    <a:pt x="510056" y="36830"/>
                    <a:pt x="445196" y="36830"/>
                    <a:pt x="380335" y="38100"/>
                  </a:cubicBezTo>
                  <a:cubicBezTo>
                    <a:pt x="268303" y="41910"/>
                    <a:pt x="156271" y="45720"/>
                    <a:pt x="49530" y="50800"/>
                  </a:cubicBezTo>
                  <a:cubicBezTo>
                    <a:pt x="36830" y="50800"/>
                    <a:pt x="34290" y="53340"/>
                    <a:pt x="33020" y="71865"/>
                  </a:cubicBezTo>
                  <a:cubicBezTo>
                    <a:pt x="31750" y="112472"/>
                    <a:pt x="31750" y="153078"/>
                    <a:pt x="30480" y="193684"/>
                  </a:cubicBezTo>
                  <a:cubicBezTo>
                    <a:pt x="29210" y="261362"/>
                    <a:pt x="26670" y="326783"/>
                    <a:pt x="25400" y="394461"/>
                  </a:cubicBezTo>
                  <a:cubicBezTo>
                    <a:pt x="20320" y="466650"/>
                    <a:pt x="26670" y="2230773"/>
                    <a:pt x="29210" y="2302962"/>
                  </a:cubicBezTo>
                  <a:cubicBezTo>
                    <a:pt x="29210" y="2379663"/>
                    <a:pt x="29210" y="2458620"/>
                    <a:pt x="30480" y="2535321"/>
                  </a:cubicBezTo>
                  <a:cubicBezTo>
                    <a:pt x="30480" y="2591719"/>
                    <a:pt x="33020" y="2648116"/>
                    <a:pt x="33020" y="2704514"/>
                  </a:cubicBezTo>
                  <a:cubicBezTo>
                    <a:pt x="33020" y="2765424"/>
                    <a:pt x="33020" y="2826333"/>
                    <a:pt x="31750" y="2885360"/>
                  </a:cubicBezTo>
                  <a:cubicBezTo>
                    <a:pt x="31750" y="2889170"/>
                    <a:pt x="31750" y="2891710"/>
                    <a:pt x="31750" y="2895520"/>
                  </a:cubicBezTo>
                  <a:cubicBezTo>
                    <a:pt x="31750" y="2905680"/>
                    <a:pt x="35560" y="2909490"/>
                    <a:pt x="44450" y="2909490"/>
                  </a:cubicBezTo>
                  <a:cubicBezTo>
                    <a:pt x="70773" y="2909490"/>
                    <a:pt x="112048" y="2910760"/>
                    <a:pt x="150375" y="2910760"/>
                  </a:cubicBezTo>
                  <a:cubicBezTo>
                    <a:pt x="206391" y="2910760"/>
                    <a:pt x="265355" y="2908220"/>
                    <a:pt x="321371" y="2910760"/>
                  </a:cubicBezTo>
                  <a:cubicBezTo>
                    <a:pt x="412765" y="2914570"/>
                    <a:pt x="504160" y="2917110"/>
                    <a:pt x="595554" y="2915840"/>
                  </a:cubicBezTo>
                  <a:cubicBezTo>
                    <a:pt x="654518" y="2914570"/>
                    <a:pt x="710534" y="2917110"/>
                    <a:pt x="769498" y="2917110"/>
                  </a:cubicBezTo>
                  <a:cubicBezTo>
                    <a:pt x="854996" y="2917110"/>
                    <a:pt x="940494" y="2915840"/>
                    <a:pt x="1025992" y="2917110"/>
                  </a:cubicBezTo>
                  <a:cubicBezTo>
                    <a:pt x="1152765" y="2918380"/>
                    <a:pt x="2544319" y="2908220"/>
                    <a:pt x="2674040" y="2910760"/>
                  </a:cubicBezTo>
                  <a:cubicBezTo>
                    <a:pt x="2730056" y="2912030"/>
                    <a:pt x="2786072" y="2913300"/>
                    <a:pt x="2839140" y="2913300"/>
                  </a:cubicBezTo>
                  <a:cubicBezTo>
                    <a:pt x="2936430" y="2915840"/>
                    <a:pt x="3030773" y="2912030"/>
                    <a:pt x="3128064" y="2915840"/>
                  </a:cubicBezTo>
                  <a:cubicBezTo>
                    <a:pt x="3207665" y="2918380"/>
                    <a:pt x="3287267" y="2918380"/>
                    <a:pt x="3366869" y="2920920"/>
                  </a:cubicBezTo>
                  <a:cubicBezTo>
                    <a:pt x="3484797" y="2924730"/>
                    <a:pt x="3602725" y="2927270"/>
                    <a:pt x="3720653" y="2928540"/>
                  </a:cubicBezTo>
                  <a:cubicBezTo>
                    <a:pt x="3764877" y="2928540"/>
                    <a:pt x="3786164" y="2927270"/>
                    <a:pt x="3806484" y="2927270"/>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4785" r="0" b="53145"/>
          <a:stretch>
            <a:fillRect/>
          </a:stretch>
        </p:blipFill>
        <p:spPr>
          <a:xfrm flipH="false" flipV="false" rot="0">
            <a:off x="8999840" y="7304163"/>
            <a:ext cx="8354710" cy="3709522"/>
          </a:xfrm>
          <a:prstGeom prst="rect">
            <a:avLst/>
          </a:prstGeom>
        </p:spPr>
      </p:pic>
      <p:grpSp>
        <p:nvGrpSpPr>
          <p:cNvPr name="Group 7" id="7"/>
          <p:cNvGrpSpPr>
            <a:grpSpLocks noChangeAspect="true"/>
          </p:cNvGrpSpPr>
          <p:nvPr/>
        </p:nvGrpSpPr>
        <p:grpSpPr>
          <a:xfrm rot="0">
            <a:off x="1252225" y="1329121"/>
            <a:ext cx="7214037" cy="8339162"/>
            <a:chOff x="0" y="0"/>
            <a:chExt cx="2768600" cy="3200400"/>
          </a:xfrm>
        </p:grpSpPr>
        <p:sp>
          <p:nvSpPr>
            <p:cNvPr name="Freeform 8" id="8"/>
            <p:cNvSpPr/>
            <p:nvPr/>
          </p:nvSpPr>
          <p:spPr>
            <a:xfrm>
              <a:off x="38100" y="38100"/>
              <a:ext cx="2578100" cy="2959100"/>
            </a:xfrm>
            <a:custGeom>
              <a:avLst/>
              <a:gdLst/>
              <a:ahLst/>
              <a:cxnLst/>
              <a:rect r="r" b="b" t="t" l="l"/>
              <a:pathLst>
                <a:path h="2959100" w="2578100">
                  <a:moveTo>
                    <a:pt x="2578100" y="2959100"/>
                  </a:moveTo>
                  <a:lnTo>
                    <a:pt x="0" y="2959100"/>
                  </a:lnTo>
                  <a:lnTo>
                    <a:pt x="0" y="0"/>
                  </a:lnTo>
                  <a:lnTo>
                    <a:pt x="2578100" y="0"/>
                  </a:lnTo>
                  <a:lnTo>
                    <a:pt x="2578100" y="2959100"/>
                  </a:lnTo>
                  <a:close/>
                </a:path>
              </a:pathLst>
            </a:custGeom>
            <a:blipFill>
              <a:blip r:embed="rId5"/>
              <a:stretch>
                <a:fillRect l="-27579" r="-23942" t="0" b="0"/>
              </a:stretch>
            </a:blipFill>
          </p:spPr>
        </p:sp>
        <p:sp>
          <p:nvSpPr>
            <p:cNvPr name="Freeform 9" id="9"/>
            <p:cNvSpPr/>
            <p:nvPr/>
          </p:nvSpPr>
          <p:spPr>
            <a:xfrm>
              <a:off x="0" y="0"/>
              <a:ext cx="2768600" cy="3200400"/>
            </a:xfrm>
            <a:custGeom>
              <a:avLst/>
              <a:gdLst/>
              <a:ahLst/>
              <a:cxnLst/>
              <a:rect r="r" b="b" t="t" l="l"/>
              <a:pathLst>
                <a:path h="3200400" w="2768600">
                  <a:moveTo>
                    <a:pt x="2768600" y="3200400"/>
                  </a:moveTo>
                  <a:lnTo>
                    <a:pt x="0" y="3200400"/>
                  </a:lnTo>
                  <a:lnTo>
                    <a:pt x="0" y="0"/>
                  </a:lnTo>
                  <a:lnTo>
                    <a:pt x="2768600" y="0"/>
                  </a:lnTo>
                  <a:lnTo>
                    <a:pt x="2768600" y="3200400"/>
                  </a:lnTo>
                  <a:close/>
                </a:path>
              </a:pathLst>
            </a:custGeom>
            <a:blipFill>
              <a:blip r:embed="rId6"/>
              <a:stretch>
                <a:fillRect l="0" r="0" t="-76" b="-76"/>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961962" y="990600"/>
            <a:ext cx="3362325" cy="800845"/>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706509" y="5143500"/>
            <a:ext cx="1296082" cy="1414375"/>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55300" y="9474098"/>
            <a:ext cx="2822626" cy="945580"/>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89926" y="9474098"/>
            <a:ext cx="2822626" cy="94558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84710" y="5850687"/>
            <a:ext cx="2939066" cy="3407613"/>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719727" y="7108338"/>
            <a:ext cx="2653134" cy="1950053"/>
          </a:xfrm>
          <a:prstGeom prst="rect">
            <a:avLst/>
          </a:prstGeom>
        </p:spPr>
      </p:pic>
      <p:sp>
        <p:nvSpPr>
          <p:cNvPr name="TextBox 16" id="16"/>
          <p:cNvSpPr txBox="true"/>
          <p:nvPr/>
        </p:nvSpPr>
        <p:spPr>
          <a:xfrm rot="0">
            <a:off x="9916474" y="1410376"/>
            <a:ext cx="7723950" cy="4540396"/>
          </a:xfrm>
          <a:prstGeom prst="rect">
            <a:avLst/>
          </a:prstGeom>
        </p:spPr>
        <p:txBody>
          <a:bodyPr anchor="t" rtlCol="false" tIns="0" lIns="0" bIns="0" rIns="0">
            <a:spAutoFit/>
          </a:bodyPr>
          <a:lstStyle/>
          <a:p>
            <a:pPr>
              <a:lnSpc>
                <a:spcPts val="3640"/>
              </a:lnSpc>
            </a:pPr>
            <a:r>
              <a:rPr lang="en-US" sz="2600">
                <a:solidFill>
                  <a:srgbClr val="929208"/>
                </a:solidFill>
                <a:latin typeface="Flat"/>
              </a:rPr>
              <a:t>In marketing, labeling is the attaching of messaging to packaging that communicates key product information to consumers. Its main function is to inform customers about the product’s contents and give directions for its use.</a:t>
            </a:r>
          </a:p>
          <a:p>
            <a:pPr>
              <a:lnSpc>
                <a:spcPts val="3640"/>
              </a:lnSpc>
            </a:pPr>
          </a:p>
          <a:p>
            <a:pPr>
              <a:lnSpc>
                <a:spcPts val="3640"/>
              </a:lnSpc>
            </a:pPr>
            <a:r>
              <a:rPr lang="en-US" sz="2600">
                <a:solidFill>
                  <a:srgbClr val="929208"/>
                </a:solidFill>
                <a:latin typeface="Flat"/>
              </a:rPr>
              <a:t>Like packaging, when used properly, labeling provides a business with a variety of branding benefits. </a:t>
            </a:r>
          </a:p>
          <a:p>
            <a:pPr algn="l" marL="0" indent="0" lvl="0">
              <a:lnSpc>
                <a:spcPts val="3640"/>
              </a:lnSpc>
              <a:spcBef>
                <a:spcPct val="0"/>
              </a:spcBef>
            </a:pPr>
          </a:p>
        </p:txBody>
      </p:sp>
      <p:sp>
        <p:nvSpPr>
          <p:cNvPr name="TextBox 17" id="17"/>
          <p:cNvSpPr txBox="true"/>
          <p:nvPr/>
        </p:nvSpPr>
        <p:spPr>
          <a:xfrm rot="0">
            <a:off x="9983856" y="224221"/>
            <a:ext cx="6778009" cy="1104900"/>
          </a:xfrm>
          <a:prstGeom prst="rect">
            <a:avLst/>
          </a:prstGeom>
        </p:spPr>
        <p:txBody>
          <a:bodyPr anchor="t" rtlCol="false" tIns="0" lIns="0" bIns="0" rIns="0">
            <a:spAutoFit/>
          </a:bodyPr>
          <a:lstStyle/>
          <a:p>
            <a:pPr algn="l" marL="0" indent="0" lvl="0">
              <a:lnSpc>
                <a:spcPts val="8640"/>
              </a:lnSpc>
              <a:spcBef>
                <a:spcPct val="0"/>
              </a:spcBef>
            </a:pPr>
            <a:r>
              <a:rPr lang="en-US" sz="7200">
                <a:solidFill>
                  <a:srgbClr val="CD6F2E"/>
                </a:solidFill>
                <a:latin typeface="Bangers Bold"/>
              </a:rPr>
              <a:t>labeling</a:t>
            </a:r>
          </a:p>
        </p:txBody>
      </p:sp>
      <p:sp>
        <p:nvSpPr>
          <p:cNvPr name="TextBox 18" id="18"/>
          <p:cNvSpPr txBox="true"/>
          <p:nvPr/>
        </p:nvSpPr>
        <p:spPr>
          <a:xfrm rot="0">
            <a:off x="5589751" y="2815060"/>
            <a:ext cx="2321082" cy="1621252"/>
          </a:xfrm>
          <a:prstGeom prst="rect">
            <a:avLst/>
          </a:prstGeom>
        </p:spPr>
        <p:txBody>
          <a:bodyPr anchor="t" rtlCol="false" tIns="0" lIns="0" bIns="0" rIns="0">
            <a:spAutoFit/>
          </a:bodyPr>
          <a:lstStyle/>
          <a:p>
            <a:pPr algn="ctr">
              <a:lnSpc>
                <a:spcPts val="4314"/>
              </a:lnSpc>
            </a:pPr>
            <a:r>
              <a:rPr lang="en-US" sz="3081">
                <a:solidFill>
                  <a:srgbClr val="000000"/>
                </a:solidFill>
                <a:latin typeface="Montserrat Classic Bold"/>
              </a:rPr>
              <a:t>Am I</a:t>
            </a:r>
          </a:p>
          <a:p>
            <a:pPr algn="ctr">
              <a:lnSpc>
                <a:spcPts val="4314"/>
              </a:lnSpc>
            </a:pPr>
            <a:r>
              <a:rPr lang="en-US" sz="3081">
                <a:solidFill>
                  <a:srgbClr val="000000"/>
                </a:solidFill>
                <a:latin typeface="Montserrat Classic Bold"/>
              </a:rPr>
              <a:t>Really</a:t>
            </a:r>
          </a:p>
          <a:p>
            <a:pPr algn="ctr">
              <a:lnSpc>
                <a:spcPts val="4314"/>
              </a:lnSpc>
            </a:pPr>
            <a:r>
              <a:rPr lang="en-US" sz="3081">
                <a:solidFill>
                  <a:srgbClr val="000000"/>
                </a:solidFill>
                <a:latin typeface="Montserrat Classic Bold"/>
              </a:rPr>
              <a:t>Healthy?</a:t>
            </a:r>
          </a:p>
        </p:txBody>
      </p:sp>
      <p:pic>
        <p:nvPicPr>
          <p:cNvPr name="Picture 19" id="19"/>
          <p:cNvPicPr>
            <a:picLocks noChangeAspect="true"/>
          </p:cNvPicPr>
          <p:nvPr/>
        </p:nvPicPr>
        <p:blipFill>
          <a:blip r:embed="rId17"/>
          <a:srcRect l="0" t="0" r="0" b="0"/>
          <a:stretch>
            <a:fillRect/>
          </a:stretch>
        </p:blipFill>
        <p:spPr>
          <a:xfrm flipH="false" flipV="false" rot="0">
            <a:off x="344803" y="150496"/>
            <a:ext cx="1153169" cy="1009356"/>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243" r="0" b="35303"/>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6339052" cy="3214167"/>
          </a:xfrm>
        </p:grpSpPr>
        <p:sp>
          <p:nvSpPr>
            <p:cNvPr name="Freeform 4" id="4"/>
            <p:cNvSpPr/>
            <p:nvPr/>
          </p:nvSpPr>
          <p:spPr>
            <a:xfrm>
              <a:off x="10160" y="16510"/>
              <a:ext cx="6316192" cy="3186227"/>
            </a:xfrm>
            <a:custGeom>
              <a:avLst/>
              <a:gdLst/>
              <a:ahLst/>
              <a:cxnLst/>
              <a:rect r="r" b="b" t="t" l="l"/>
              <a:pathLst>
                <a:path h="3186227" w="6316192">
                  <a:moveTo>
                    <a:pt x="6316192" y="3186227"/>
                  </a:moveTo>
                  <a:lnTo>
                    <a:pt x="0" y="3178607"/>
                  </a:lnTo>
                  <a:lnTo>
                    <a:pt x="0" y="1118294"/>
                  </a:lnTo>
                  <a:lnTo>
                    <a:pt x="17780" y="19050"/>
                  </a:lnTo>
                  <a:lnTo>
                    <a:pt x="3147697" y="0"/>
                  </a:lnTo>
                  <a:lnTo>
                    <a:pt x="6297142" y="5080"/>
                  </a:lnTo>
                  <a:close/>
                </a:path>
              </a:pathLst>
            </a:custGeom>
            <a:solidFill>
              <a:srgbClr val="FFFFFF"/>
            </a:solidFill>
          </p:spPr>
        </p:sp>
        <p:sp>
          <p:nvSpPr>
            <p:cNvPr name="Freeform 5" id="5"/>
            <p:cNvSpPr/>
            <p:nvPr/>
          </p:nvSpPr>
          <p:spPr>
            <a:xfrm>
              <a:off x="-3810" y="0"/>
              <a:ext cx="6345402" cy="3212897"/>
            </a:xfrm>
            <a:custGeom>
              <a:avLst/>
              <a:gdLst/>
              <a:ahLst/>
              <a:cxnLst/>
              <a:rect r="r" b="b" t="t" l="l"/>
              <a:pathLst>
                <a:path h="3212897" w="6345402">
                  <a:moveTo>
                    <a:pt x="6311112" y="21590"/>
                  </a:moveTo>
                  <a:cubicBezTo>
                    <a:pt x="6312382" y="34290"/>
                    <a:pt x="6312382" y="44450"/>
                    <a:pt x="6313652" y="54610"/>
                  </a:cubicBezTo>
                  <a:cubicBezTo>
                    <a:pt x="6316192" y="112104"/>
                    <a:pt x="6317462" y="181272"/>
                    <a:pt x="6320002" y="247970"/>
                  </a:cubicBezTo>
                  <a:cubicBezTo>
                    <a:pt x="6320002" y="344311"/>
                    <a:pt x="6332702" y="2243963"/>
                    <a:pt x="6339052" y="2340304"/>
                  </a:cubicBezTo>
                  <a:cubicBezTo>
                    <a:pt x="6345402" y="2486052"/>
                    <a:pt x="6341592" y="2634269"/>
                    <a:pt x="6341592" y="2780016"/>
                  </a:cubicBezTo>
                  <a:cubicBezTo>
                    <a:pt x="6341592" y="2908471"/>
                    <a:pt x="6342862" y="3027045"/>
                    <a:pt x="6344132" y="3151937"/>
                  </a:cubicBezTo>
                  <a:cubicBezTo>
                    <a:pt x="6344132" y="3173527"/>
                    <a:pt x="6344132" y="3187497"/>
                    <a:pt x="6344132" y="3211627"/>
                  </a:cubicBezTo>
                  <a:cubicBezTo>
                    <a:pt x="6321272" y="3211627"/>
                    <a:pt x="6300952" y="3212897"/>
                    <a:pt x="6265612" y="3211627"/>
                  </a:cubicBezTo>
                  <a:cubicBezTo>
                    <a:pt x="5944343" y="3206547"/>
                    <a:pt x="5618132" y="3212897"/>
                    <a:pt x="5296864" y="3207817"/>
                  </a:cubicBezTo>
                  <a:cubicBezTo>
                    <a:pt x="5104104" y="3204007"/>
                    <a:pt x="4916285" y="3206547"/>
                    <a:pt x="4723524" y="3204007"/>
                  </a:cubicBezTo>
                  <a:cubicBezTo>
                    <a:pt x="4634558" y="3202737"/>
                    <a:pt x="4545591" y="3201467"/>
                    <a:pt x="4456625" y="3200197"/>
                  </a:cubicBezTo>
                  <a:cubicBezTo>
                    <a:pt x="4402256" y="3200197"/>
                    <a:pt x="4352831" y="3201467"/>
                    <a:pt x="4298462" y="3201467"/>
                  </a:cubicBezTo>
                  <a:cubicBezTo>
                    <a:pt x="4160069" y="3200197"/>
                    <a:pt x="3779490" y="3201467"/>
                    <a:pt x="3641098" y="3200197"/>
                  </a:cubicBezTo>
                  <a:cubicBezTo>
                    <a:pt x="3542246" y="3198927"/>
                    <a:pt x="1565212" y="3207817"/>
                    <a:pt x="1466360" y="3206547"/>
                  </a:cubicBezTo>
                  <a:cubicBezTo>
                    <a:pt x="1441647" y="3206547"/>
                    <a:pt x="1411991" y="3207817"/>
                    <a:pt x="1387279" y="3207817"/>
                  </a:cubicBezTo>
                  <a:cubicBezTo>
                    <a:pt x="1327968" y="3207817"/>
                    <a:pt x="1273599" y="3209087"/>
                    <a:pt x="1214288" y="3209087"/>
                  </a:cubicBezTo>
                  <a:cubicBezTo>
                    <a:pt x="1066010" y="3209087"/>
                    <a:pt x="922675" y="3207817"/>
                    <a:pt x="774398" y="3206547"/>
                  </a:cubicBezTo>
                  <a:cubicBezTo>
                    <a:pt x="685431" y="3205277"/>
                    <a:pt x="596465" y="3204007"/>
                    <a:pt x="512441" y="3202737"/>
                  </a:cubicBezTo>
                  <a:cubicBezTo>
                    <a:pt x="354278" y="3201467"/>
                    <a:pt x="196115" y="3200197"/>
                    <a:pt x="48260" y="3200197"/>
                  </a:cubicBezTo>
                  <a:cubicBezTo>
                    <a:pt x="38100" y="3200197"/>
                    <a:pt x="29210" y="3200197"/>
                    <a:pt x="19050" y="3198927"/>
                  </a:cubicBezTo>
                  <a:cubicBezTo>
                    <a:pt x="10160" y="3197657"/>
                    <a:pt x="5080" y="3191307"/>
                    <a:pt x="7620" y="3182417"/>
                  </a:cubicBezTo>
                  <a:cubicBezTo>
                    <a:pt x="16510" y="3150559"/>
                    <a:pt x="12700" y="3088802"/>
                    <a:pt x="11430" y="3024574"/>
                  </a:cubicBezTo>
                  <a:cubicBezTo>
                    <a:pt x="10160" y="2893649"/>
                    <a:pt x="6350" y="2765194"/>
                    <a:pt x="7620" y="2634269"/>
                  </a:cubicBezTo>
                  <a:cubicBezTo>
                    <a:pt x="5080" y="2471230"/>
                    <a:pt x="0" y="453004"/>
                    <a:pt x="7620" y="287495"/>
                  </a:cubicBezTo>
                  <a:cubicBezTo>
                    <a:pt x="8890" y="255381"/>
                    <a:pt x="7620" y="220797"/>
                    <a:pt x="8890" y="188683"/>
                  </a:cubicBezTo>
                  <a:cubicBezTo>
                    <a:pt x="10160" y="136807"/>
                    <a:pt x="12700" y="79990"/>
                    <a:pt x="13970" y="44450"/>
                  </a:cubicBezTo>
                  <a:cubicBezTo>
                    <a:pt x="13970" y="41910"/>
                    <a:pt x="15240" y="39370"/>
                    <a:pt x="16510" y="38100"/>
                  </a:cubicBezTo>
                  <a:cubicBezTo>
                    <a:pt x="38100" y="35560"/>
                    <a:pt x="72551" y="30480"/>
                    <a:pt x="151632" y="29210"/>
                  </a:cubicBezTo>
                  <a:cubicBezTo>
                    <a:pt x="285082" y="25400"/>
                    <a:pt x="418532" y="22860"/>
                    <a:pt x="556924" y="20320"/>
                  </a:cubicBezTo>
                  <a:cubicBezTo>
                    <a:pt x="650833" y="17780"/>
                    <a:pt x="744742" y="16510"/>
                    <a:pt x="833709" y="13970"/>
                  </a:cubicBezTo>
                  <a:cubicBezTo>
                    <a:pt x="922676" y="11430"/>
                    <a:pt x="1016585" y="8890"/>
                    <a:pt x="1105551" y="8890"/>
                  </a:cubicBezTo>
                  <a:cubicBezTo>
                    <a:pt x="1204403" y="7620"/>
                    <a:pt x="1303255" y="10160"/>
                    <a:pt x="1402106" y="8890"/>
                  </a:cubicBezTo>
                  <a:cubicBezTo>
                    <a:pt x="1525671" y="8890"/>
                    <a:pt x="3764663" y="6350"/>
                    <a:pt x="3888227" y="5080"/>
                  </a:cubicBezTo>
                  <a:cubicBezTo>
                    <a:pt x="4006849" y="3810"/>
                    <a:pt x="4125472" y="2540"/>
                    <a:pt x="4249036" y="2540"/>
                  </a:cubicBezTo>
                  <a:cubicBezTo>
                    <a:pt x="4451682" y="1270"/>
                    <a:pt x="4649386" y="0"/>
                    <a:pt x="4852032" y="0"/>
                  </a:cubicBezTo>
                  <a:cubicBezTo>
                    <a:pt x="4936055" y="0"/>
                    <a:pt x="5025022" y="2540"/>
                    <a:pt x="5109046" y="2540"/>
                  </a:cubicBezTo>
                  <a:cubicBezTo>
                    <a:pt x="5341348" y="3810"/>
                    <a:pt x="5578592" y="5080"/>
                    <a:pt x="5810894" y="7620"/>
                  </a:cubicBezTo>
                  <a:cubicBezTo>
                    <a:pt x="5934458" y="8890"/>
                    <a:pt x="6058023" y="12700"/>
                    <a:pt x="6181587" y="16510"/>
                  </a:cubicBezTo>
                  <a:cubicBezTo>
                    <a:pt x="6211243" y="16510"/>
                    <a:pt x="6240898" y="16510"/>
                    <a:pt x="6265612" y="16510"/>
                  </a:cubicBezTo>
                  <a:cubicBezTo>
                    <a:pt x="6292062" y="17780"/>
                    <a:pt x="6300952" y="20320"/>
                    <a:pt x="6311112" y="21590"/>
                  </a:cubicBezTo>
                  <a:close/>
                  <a:moveTo>
                    <a:pt x="6321272" y="3195117"/>
                  </a:moveTo>
                  <a:cubicBezTo>
                    <a:pt x="6322542" y="3178607"/>
                    <a:pt x="6323812" y="3165907"/>
                    <a:pt x="6323812" y="3153207"/>
                  </a:cubicBezTo>
                  <a:cubicBezTo>
                    <a:pt x="6322542" y="3014693"/>
                    <a:pt x="6321272" y="2883768"/>
                    <a:pt x="6321272" y="2742962"/>
                  </a:cubicBezTo>
                  <a:cubicBezTo>
                    <a:pt x="6321272" y="2678734"/>
                    <a:pt x="6323812" y="2614506"/>
                    <a:pt x="6322542" y="2550279"/>
                  </a:cubicBezTo>
                  <a:cubicBezTo>
                    <a:pt x="6322542" y="2490992"/>
                    <a:pt x="6321272" y="2429235"/>
                    <a:pt x="6320002" y="2369948"/>
                  </a:cubicBezTo>
                  <a:cubicBezTo>
                    <a:pt x="6314922" y="2278547"/>
                    <a:pt x="6303492" y="386306"/>
                    <a:pt x="6303492" y="294906"/>
                  </a:cubicBezTo>
                  <a:cubicBezTo>
                    <a:pt x="6300952" y="218327"/>
                    <a:pt x="6298412" y="139277"/>
                    <a:pt x="6295872" y="63500"/>
                  </a:cubicBezTo>
                  <a:cubicBezTo>
                    <a:pt x="6294602" y="44450"/>
                    <a:pt x="6293332" y="43180"/>
                    <a:pt x="6250784" y="41910"/>
                  </a:cubicBezTo>
                  <a:cubicBezTo>
                    <a:pt x="6235956" y="41910"/>
                    <a:pt x="6226071" y="41910"/>
                    <a:pt x="6211243" y="40640"/>
                  </a:cubicBezTo>
                  <a:cubicBezTo>
                    <a:pt x="6087679" y="36830"/>
                    <a:pt x="5959171" y="31750"/>
                    <a:pt x="5835606" y="30480"/>
                  </a:cubicBezTo>
                  <a:cubicBezTo>
                    <a:pt x="5534109" y="26670"/>
                    <a:pt x="5227668" y="25400"/>
                    <a:pt x="4926171" y="22860"/>
                  </a:cubicBezTo>
                  <a:cubicBezTo>
                    <a:pt x="4881687" y="22860"/>
                    <a:pt x="4832261" y="22860"/>
                    <a:pt x="4787778" y="22860"/>
                  </a:cubicBezTo>
                  <a:cubicBezTo>
                    <a:pt x="4713640" y="22860"/>
                    <a:pt x="4639501" y="22860"/>
                    <a:pt x="4570305" y="22860"/>
                  </a:cubicBezTo>
                  <a:cubicBezTo>
                    <a:pt x="4412142" y="22860"/>
                    <a:pt x="4253979" y="22860"/>
                    <a:pt x="4100759" y="24130"/>
                  </a:cubicBezTo>
                  <a:cubicBezTo>
                    <a:pt x="3967309" y="25400"/>
                    <a:pt x="1718432" y="29210"/>
                    <a:pt x="1584982" y="29210"/>
                  </a:cubicBezTo>
                  <a:cubicBezTo>
                    <a:pt x="1367508" y="29210"/>
                    <a:pt x="1150035" y="26670"/>
                    <a:pt x="932561" y="33020"/>
                  </a:cubicBezTo>
                  <a:cubicBezTo>
                    <a:pt x="818881" y="36830"/>
                    <a:pt x="710144" y="36830"/>
                    <a:pt x="601407" y="38100"/>
                  </a:cubicBezTo>
                  <a:cubicBezTo>
                    <a:pt x="413589" y="41910"/>
                    <a:pt x="225771" y="45720"/>
                    <a:pt x="49530" y="50800"/>
                  </a:cubicBezTo>
                  <a:cubicBezTo>
                    <a:pt x="36830" y="50800"/>
                    <a:pt x="34290" y="53340"/>
                    <a:pt x="33020" y="72580"/>
                  </a:cubicBezTo>
                  <a:cubicBezTo>
                    <a:pt x="31750" y="117045"/>
                    <a:pt x="31750" y="161510"/>
                    <a:pt x="30480" y="205975"/>
                  </a:cubicBezTo>
                  <a:cubicBezTo>
                    <a:pt x="29210" y="280084"/>
                    <a:pt x="26670" y="351722"/>
                    <a:pt x="25400" y="425831"/>
                  </a:cubicBezTo>
                  <a:cubicBezTo>
                    <a:pt x="20320" y="504880"/>
                    <a:pt x="26670" y="2436646"/>
                    <a:pt x="29210" y="2515695"/>
                  </a:cubicBezTo>
                  <a:cubicBezTo>
                    <a:pt x="29210" y="2599685"/>
                    <a:pt x="29210" y="2686145"/>
                    <a:pt x="30480" y="2770135"/>
                  </a:cubicBezTo>
                  <a:cubicBezTo>
                    <a:pt x="30480" y="2831892"/>
                    <a:pt x="33020" y="2893649"/>
                    <a:pt x="33020" y="2955406"/>
                  </a:cubicBezTo>
                  <a:cubicBezTo>
                    <a:pt x="33020" y="3022104"/>
                    <a:pt x="33020" y="3088802"/>
                    <a:pt x="31750" y="3153207"/>
                  </a:cubicBezTo>
                  <a:cubicBezTo>
                    <a:pt x="31750" y="3157017"/>
                    <a:pt x="31750" y="3159557"/>
                    <a:pt x="31750" y="3163367"/>
                  </a:cubicBezTo>
                  <a:cubicBezTo>
                    <a:pt x="31750" y="3173527"/>
                    <a:pt x="35560" y="3177337"/>
                    <a:pt x="44450" y="3177337"/>
                  </a:cubicBezTo>
                  <a:cubicBezTo>
                    <a:pt x="82436" y="3177337"/>
                    <a:pt x="151632" y="3178607"/>
                    <a:pt x="215886" y="3178607"/>
                  </a:cubicBezTo>
                  <a:cubicBezTo>
                    <a:pt x="309795" y="3178607"/>
                    <a:pt x="408647" y="3176067"/>
                    <a:pt x="502556" y="3178607"/>
                  </a:cubicBezTo>
                  <a:cubicBezTo>
                    <a:pt x="655776" y="3182417"/>
                    <a:pt x="808996" y="3184957"/>
                    <a:pt x="962216" y="3183687"/>
                  </a:cubicBezTo>
                  <a:cubicBezTo>
                    <a:pt x="1061068" y="3182417"/>
                    <a:pt x="1154977" y="3184957"/>
                    <a:pt x="1253829" y="3184957"/>
                  </a:cubicBezTo>
                  <a:cubicBezTo>
                    <a:pt x="1397164" y="3184957"/>
                    <a:pt x="1540499" y="3183687"/>
                    <a:pt x="1683834" y="3184957"/>
                  </a:cubicBezTo>
                  <a:cubicBezTo>
                    <a:pt x="1896365" y="3186227"/>
                    <a:pt x="4229266" y="3176067"/>
                    <a:pt x="4446740" y="3178607"/>
                  </a:cubicBezTo>
                  <a:cubicBezTo>
                    <a:pt x="4540649" y="3179877"/>
                    <a:pt x="4634558" y="3181147"/>
                    <a:pt x="4723525" y="3181147"/>
                  </a:cubicBezTo>
                  <a:cubicBezTo>
                    <a:pt x="4886630" y="3183687"/>
                    <a:pt x="5044793" y="3179877"/>
                    <a:pt x="5207898" y="3183687"/>
                  </a:cubicBezTo>
                  <a:cubicBezTo>
                    <a:pt x="5341348" y="3186227"/>
                    <a:pt x="5474798" y="3186227"/>
                    <a:pt x="5608247" y="3188767"/>
                  </a:cubicBezTo>
                  <a:cubicBezTo>
                    <a:pt x="5805951" y="3192577"/>
                    <a:pt x="6003654" y="3195117"/>
                    <a:pt x="6201358" y="3196387"/>
                  </a:cubicBezTo>
                  <a:cubicBezTo>
                    <a:pt x="6275497" y="3196387"/>
                    <a:pt x="6300952" y="3195117"/>
                    <a:pt x="6321272" y="3195117"/>
                  </a:cubicBezTo>
                  <a:close/>
                </a:path>
              </a:pathLst>
            </a:custGeom>
            <a:solidFill>
              <a:srgbClr val="929208"/>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847987" y="6498080"/>
            <a:ext cx="1053315" cy="13663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382613" y="-155377"/>
            <a:ext cx="2822626" cy="94558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47847">
            <a:off x="501626" y="8594468"/>
            <a:ext cx="1503195" cy="109596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2771194" y="7208315"/>
            <a:ext cx="3179166" cy="2682421"/>
          </a:xfrm>
          <a:prstGeom prst="rect">
            <a:avLst/>
          </a:prstGeom>
        </p:spPr>
      </p:pic>
      <p:pic>
        <p:nvPicPr>
          <p:cNvPr name="Picture 10" id="10"/>
          <p:cNvPicPr>
            <a:picLocks noChangeAspect="true"/>
          </p:cNvPicPr>
          <p:nvPr/>
        </p:nvPicPr>
        <p:blipFill>
          <a:blip r:embed="rId10"/>
          <a:srcRect l="0" t="0" r="0" b="0"/>
          <a:stretch>
            <a:fillRect/>
          </a:stretch>
        </p:blipFill>
        <p:spPr>
          <a:xfrm flipH="false" flipV="false" rot="0">
            <a:off x="0" y="790203"/>
            <a:ext cx="9144000" cy="8918917"/>
          </a:xfrm>
          <a:prstGeom prst="rect">
            <a:avLst/>
          </a:prstGeom>
        </p:spPr>
      </p:pic>
      <p:sp>
        <p:nvSpPr>
          <p:cNvPr name="TextBox 11" id="11"/>
          <p:cNvSpPr txBox="true"/>
          <p:nvPr/>
        </p:nvSpPr>
        <p:spPr>
          <a:xfrm rot="0">
            <a:off x="7695075" y="3144977"/>
            <a:ext cx="8551757" cy="3353104"/>
          </a:xfrm>
          <a:prstGeom prst="rect">
            <a:avLst/>
          </a:prstGeom>
        </p:spPr>
        <p:txBody>
          <a:bodyPr anchor="t" rtlCol="false" tIns="0" lIns="0" bIns="0" rIns="0">
            <a:spAutoFit/>
          </a:bodyPr>
          <a:lstStyle/>
          <a:p>
            <a:pPr marL="0" indent="0" lvl="0">
              <a:lnSpc>
                <a:spcPts val="4479"/>
              </a:lnSpc>
              <a:spcBef>
                <a:spcPct val="0"/>
              </a:spcBef>
            </a:pPr>
            <a:r>
              <a:rPr lang="en-US" sz="3199">
                <a:solidFill>
                  <a:srgbClr val="929208"/>
                </a:solidFill>
                <a:latin typeface="Flat"/>
              </a:rPr>
              <a:t>Special K has grams of added sugars which means it would no longer be considered “healthy” under the FDA’s proposed criteria, despite the packaging that has used terms like "11 vitamins and minerals" and "With Simply Toasted Grains" </a:t>
            </a:r>
          </a:p>
        </p:txBody>
      </p:sp>
      <p:sp>
        <p:nvSpPr>
          <p:cNvPr name="TextBox 12" id="12"/>
          <p:cNvSpPr txBox="true"/>
          <p:nvPr/>
        </p:nvSpPr>
        <p:spPr>
          <a:xfrm rot="0">
            <a:off x="7188841" y="1463800"/>
            <a:ext cx="9057991" cy="1102829"/>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CD6F2E"/>
                </a:solidFill>
                <a:latin typeface="Bangers Bold"/>
              </a:rPr>
              <a:t>special k</a:t>
            </a:r>
          </a:p>
        </p:txBody>
      </p:sp>
      <p:pic>
        <p:nvPicPr>
          <p:cNvPr name="Picture 13" id="13"/>
          <p:cNvPicPr>
            <a:picLocks noChangeAspect="true"/>
          </p:cNvPicPr>
          <p:nvPr/>
        </p:nvPicPr>
        <p:blipFill>
          <a:blip r:embed="rId11"/>
          <a:srcRect l="0" t="0" r="0" b="0"/>
          <a:stretch>
            <a:fillRect/>
          </a:stretch>
        </p:blipFill>
        <p:spPr>
          <a:xfrm flipH="false" flipV="false" rot="0">
            <a:off x="16901302" y="16598"/>
            <a:ext cx="1240999" cy="10862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DAFPnS2_h4Q</dc:identifier>
  <dcterms:modified xsi:type="dcterms:W3CDTF">2011-08-01T06:04:30Z</dcterms:modified>
  <cp:revision>1</cp:revision>
  <dc:title>Mktg Insights - Healthy Cereals?</dc:title>
</cp:coreProperties>
</file>