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82" r:id="rId5"/>
    <p:sldId id="259" r:id="rId6"/>
    <p:sldId id="283" r:id="rId7"/>
    <p:sldId id="284" r:id="rId8"/>
    <p:sldId id="290" r:id="rId9"/>
    <p:sldId id="288" r:id="rId10"/>
    <p:sldId id="289" r:id="rId11"/>
    <p:sldId id="291" r:id="rId12"/>
    <p:sldId id="292" r:id="rId13"/>
    <p:sldId id="262" r:id="rId14"/>
    <p:sldId id="263" r:id="rId15"/>
    <p:sldId id="264" r:id="rId16"/>
    <p:sldId id="265" r:id="rId17"/>
    <p:sldId id="266" r:id="rId18"/>
    <p:sldId id="267" r:id="rId19"/>
    <p:sldId id="268" r:id="rId20"/>
    <p:sldId id="269" r:id="rId21"/>
    <p:sldId id="270" r:id="rId22"/>
    <p:sldId id="271" r:id="rId23"/>
    <p:sldId id="272" r:id="rId24"/>
    <p:sldId id="287" r:id="rId25"/>
    <p:sldId id="273" r:id="rId26"/>
    <p:sldId id="275" r:id="rId27"/>
    <p:sldId id="276" r:id="rId28"/>
    <p:sldId id="277" r:id="rId29"/>
    <p:sldId id="278" r:id="rId30"/>
    <p:sldId id="279" r:id="rId31"/>
    <p:sldId id="280" r:id="rId32"/>
    <p:sldId id="281" r:id="rId33"/>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Jeepers" panose="02000000000000000000" pitchFamily="2" charset="0"/>
      <p:regular r:id="rId38"/>
    </p:embeddedFont>
    <p:embeddedFont>
      <p:font typeface="Montserrat" pitchFamily="2" charset="77"/>
      <p:regular r:id="rId39"/>
      <p:bold r:id="rId40"/>
      <p:italic r:id="rId41"/>
      <p:boldItalic r:id="rId42"/>
    </p:embeddedFont>
    <p:embeddedFont>
      <p:font typeface="Montserrat Bold" pitchFamily="2" charset="77"/>
      <p:regular r:id="rId43"/>
    </p:embeddedFont>
    <p:embeddedFont>
      <p:font typeface="Montserrat Classic Bold" pitchFamily="2" charset="77"/>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6" autoAdjust="0"/>
    <p:restoredTop sz="94558" autoAdjust="0"/>
  </p:normalViewPr>
  <p:slideViewPr>
    <p:cSldViewPr>
      <p:cViewPr varScale="1">
        <p:scale>
          <a:sx n="80" d="100"/>
          <a:sy n="80" d="100"/>
        </p:scale>
        <p:origin x="1208"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nrf.com/topics/holiday-and-seasonal-trends/halloween"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instacart.com/company/updates/halloweens-ultimate-candy-contender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instacart.com/company/updates/halloweens-ultimate-candy-contender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hyperlink" Target="https://twitter.com/DoorDash/status/1579502081790316544" TargetMode="External"/><Relationship Id="rId4" Type="http://schemas.openxmlformats.org/officeDocument/2006/relationships/image" Target="../media/image23.png"/><Relationship Id="rId9"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ideo" Target="https://www.youtube.com/embed/2hGvv3IQ5gs?start=1&amp;feature=oembed"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6.sv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4.png"/><Relationship Id="rId5" Type="http://schemas.openxmlformats.org/officeDocument/2006/relationships/image" Target="../media/image24.pn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6.sv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9.png"/><Relationship Id="rId12"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7.png"/><Relationship Id="rId5" Type="http://schemas.openxmlformats.org/officeDocument/2006/relationships/image" Target="../media/image24.png"/><Relationship Id="rId10"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6.sv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40.png"/><Relationship Id="rId5" Type="http://schemas.openxmlformats.org/officeDocument/2006/relationships/image" Target="../media/image24.png"/><Relationship Id="rId10" Type="http://schemas.openxmlformats.org/officeDocument/2006/relationships/image" Target="../media/image39.png"/><Relationship Id="rId4" Type="http://schemas.openxmlformats.org/officeDocument/2006/relationships/image" Target="../media/image23.pn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ideo" Target="https://www.youtube.com/embed/NinhYCtoUTg?feature=oembed"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42.png"/><Relationship Id="rId4" Type="http://schemas.openxmlformats.org/officeDocument/2006/relationships/image" Target="../media/image23.png"/><Relationship Id="rId9" Type="http://schemas.openxmlformats.org/officeDocument/2006/relationships/image" Target="../media/image6.sv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43.gif"/><Relationship Id="rId4" Type="http://schemas.openxmlformats.org/officeDocument/2006/relationships/image" Target="../media/image23.png"/><Relationship Id="rId9" Type="http://schemas.openxmlformats.org/officeDocument/2006/relationships/image" Target="../media/image6.sv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sv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44.png"/><Relationship Id="rId4" Type="http://schemas.openxmlformats.org/officeDocument/2006/relationships/image" Target="../media/image23.png"/><Relationship Id="rId9"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video" Target="https://www.youtube.com/embed/gmzI9Y4IoFU?feature=oembed" TargetMode="Externa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51.jpe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2.png"/><Relationship Id="rId5" Type="http://schemas.openxmlformats.org/officeDocument/2006/relationships/image" Target="../media/image4.png"/><Relationship Id="rId15" Type="http://schemas.openxmlformats.org/officeDocument/2006/relationships/image" Target="../media/image56.png"/><Relationship Id="rId10" Type="http://schemas.openxmlformats.org/officeDocument/2006/relationships/image" Target="../media/image9.png"/><Relationship Id="rId19" Type="http://schemas.openxmlformats.org/officeDocument/2006/relationships/image" Target="../media/image60.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candystore.com/blogs/facts-trivia/halloween-candy-map-popular"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candystore.com/blogs/facts-trivia/halloween-candy-map-popular"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nrf.com/topics/holiday-and-seasonal-trends/halloween"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nrf.com/topics/holiday-and-seasonal-trends/halloween"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nrf.com/topics/holiday-and-seasonal-trends/halloween"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nrf.com/topics/holiday-and-seasonal-trends/halloween"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532" b="1753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4079" y="-3828600"/>
            <a:ext cx="14695361" cy="14695361"/>
          </a:xfrm>
          <a:prstGeom prst="rect">
            <a:avLst/>
          </a:prstGeom>
        </p:spPr>
      </p:pic>
      <p:pic>
        <p:nvPicPr>
          <p:cNvPr id="4" name="Picture 4"/>
          <p:cNvPicPr>
            <a:picLocks noChangeAspect="1"/>
          </p:cNvPicPr>
          <p:nvPr/>
        </p:nvPicPr>
        <p:blipFill>
          <a:blip r:embed="rId5">
            <a:alphaModFix amt="30000"/>
          </a:blip>
          <a:srcRect/>
          <a:stretch>
            <a:fillRect/>
          </a:stretch>
        </p:blipFill>
        <p:spPr>
          <a:xfrm>
            <a:off x="26123" y="0"/>
            <a:ext cx="2741170" cy="274117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3489" y="-538303"/>
            <a:ext cx="3414962" cy="22254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28345" y="5143500"/>
            <a:ext cx="6459655" cy="5143500"/>
          </a:xfrm>
          <a:prstGeom prst="rect">
            <a:avLst/>
          </a:prstGeom>
        </p:spPr>
      </p:pic>
      <p:grpSp>
        <p:nvGrpSpPr>
          <p:cNvPr id="7" name="Group 7"/>
          <p:cNvGrpSpPr/>
          <p:nvPr/>
        </p:nvGrpSpPr>
        <p:grpSpPr>
          <a:xfrm rot="-5400000">
            <a:off x="785042" y="1323732"/>
            <a:ext cx="561183" cy="73867"/>
            <a:chOff x="0" y="0"/>
            <a:chExt cx="1784957" cy="234948"/>
          </a:xfrm>
        </p:grpSpPr>
        <p:sp>
          <p:nvSpPr>
            <p:cNvPr id="8" name="Freeform 8"/>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F26924"/>
            </a:solidFill>
          </p:spPr>
        </p:sp>
      </p:grpSp>
      <p:grpSp>
        <p:nvGrpSpPr>
          <p:cNvPr id="9" name="Group 9"/>
          <p:cNvGrpSpPr/>
          <p:nvPr/>
        </p:nvGrpSpPr>
        <p:grpSpPr>
          <a:xfrm>
            <a:off x="3578810" y="8696186"/>
            <a:ext cx="467003" cy="46700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90715"/>
            </a:solidFill>
          </p:spPr>
        </p:sp>
      </p:grpSp>
      <p:pic>
        <p:nvPicPr>
          <p:cNvPr id="11" name="Picture 11"/>
          <p:cNvPicPr>
            <a:picLocks noChangeAspect="1"/>
          </p:cNvPicPr>
          <p:nvPr/>
        </p:nvPicPr>
        <p:blipFill>
          <a:blip r:embed="rId10"/>
          <a:srcRect/>
          <a:stretch>
            <a:fillRect/>
          </a:stretch>
        </p:blipFill>
        <p:spPr>
          <a:xfrm>
            <a:off x="16375472" y="8696186"/>
            <a:ext cx="1767657" cy="1547210"/>
          </a:xfrm>
          <a:prstGeom prst="rect">
            <a:avLst/>
          </a:prstGeom>
        </p:spPr>
      </p:pic>
      <p:sp>
        <p:nvSpPr>
          <p:cNvPr id="12" name="TextBox 12"/>
          <p:cNvSpPr txBox="1"/>
          <p:nvPr/>
        </p:nvSpPr>
        <p:spPr>
          <a:xfrm>
            <a:off x="1468403" y="3007870"/>
            <a:ext cx="10548053" cy="1928243"/>
          </a:xfrm>
          <a:prstGeom prst="rect">
            <a:avLst/>
          </a:prstGeom>
        </p:spPr>
        <p:txBody>
          <a:bodyPr lIns="0" tIns="0" rIns="0" bIns="0" rtlCol="0" anchor="t">
            <a:spAutoFit/>
          </a:bodyPr>
          <a:lstStyle/>
          <a:p>
            <a:pPr>
              <a:lnSpc>
                <a:spcPts val="14415"/>
              </a:lnSpc>
            </a:pPr>
            <a:r>
              <a:rPr lang="en-US" sz="14415">
                <a:solidFill>
                  <a:srgbClr val="FFFFFF"/>
                </a:solidFill>
                <a:latin typeface="Jeepers Bold"/>
              </a:rPr>
              <a:t>SPOOKY</a:t>
            </a:r>
          </a:p>
        </p:txBody>
      </p:sp>
      <p:sp>
        <p:nvSpPr>
          <p:cNvPr id="13" name="TextBox 13"/>
          <p:cNvSpPr txBox="1"/>
          <p:nvPr/>
        </p:nvSpPr>
        <p:spPr>
          <a:xfrm>
            <a:off x="1468403" y="4757860"/>
            <a:ext cx="10548053" cy="1928243"/>
          </a:xfrm>
          <a:prstGeom prst="rect">
            <a:avLst/>
          </a:prstGeom>
        </p:spPr>
        <p:txBody>
          <a:bodyPr lIns="0" tIns="0" rIns="0" bIns="0" rtlCol="0" anchor="t">
            <a:spAutoFit/>
          </a:bodyPr>
          <a:lstStyle/>
          <a:p>
            <a:pPr>
              <a:lnSpc>
                <a:spcPts val="14415"/>
              </a:lnSpc>
            </a:pPr>
            <a:r>
              <a:rPr lang="en-US" sz="14415">
                <a:solidFill>
                  <a:srgbClr val="F26924"/>
                </a:solidFill>
                <a:latin typeface="Jeepers Bold"/>
              </a:rPr>
              <a:t>MARKETING</a:t>
            </a:r>
          </a:p>
        </p:txBody>
      </p:sp>
      <p:sp>
        <p:nvSpPr>
          <p:cNvPr id="14" name="TextBox 14"/>
          <p:cNvSpPr txBox="1"/>
          <p:nvPr/>
        </p:nvSpPr>
        <p:spPr>
          <a:xfrm>
            <a:off x="1468403" y="6808595"/>
            <a:ext cx="10067259" cy="1957705"/>
          </a:xfrm>
          <a:prstGeom prst="rect">
            <a:avLst/>
          </a:prstGeom>
        </p:spPr>
        <p:txBody>
          <a:bodyPr lIns="0" tIns="0" rIns="0" bIns="0" rtlCol="0" anchor="t">
            <a:spAutoFit/>
          </a:bodyPr>
          <a:lstStyle/>
          <a:p>
            <a:pPr>
              <a:lnSpc>
                <a:spcPts val="3919"/>
              </a:lnSpc>
            </a:pPr>
            <a:r>
              <a:rPr lang="en-US" sz="2799">
                <a:solidFill>
                  <a:srgbClr val="FFFFFF"/>
                </a:solidFill>
                <a:latin typeface="Montserrat"/>
              </a:rPr>
              <a:t>How do businesses and brands leverage Halloween to reach, connect with, and engage consumers?  Let's take a look at some of this year's notable Halloween  brand marketing campaigns. </a:t>
            </a:r>
          </a:p>
        </p:txBody>
      </p:sp>
      <p:sp>
        <p:nvSpPr>
          <p:cNvPr id="15" name="TextBox 15"/>
          <p:cNvSpPr txBox="1"/>
          <p:nvPr/>
        </p:nvSpPr>
        <p:spPr>
          <a:xfrm>
            <a:off x="1403871" y="951784"/>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6" name="TextBox 16"/>
          <p:cNvSpPr txBox="1"/>
          <p:nvPr/>
        </p:nvSpPr>
        <p:spPr>
          <a:xfrm>
            <a:off x="1403871" y="1319449"/>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F7F33726-6055-74AA-2791-8DB1D69655EE}"/>
              </a:ext>
            </a:extLst>
          </p:cNvPr>
          <p:cNvSpPr txBox="1"/>
          <p:nvPr/>
        </p:nvSpPr>
        <p:spPr>
          <a:xfrm>
            <a:off x="2541134" y="8572500"/>
            <a:ext cx="13205731" cy="84311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According to data from </a:t>
            </a:r>
            <a:r>
              <a:rPr kumimoji="0" lang="en-US" sz="2400" b="0" i="0" u="none" strike="noStrike" kern="1200" cap="none" spc="0" normalizeH="0" baseline="0" noProof="0" dirty="0">
                <a:ln>
                  <a:noFill/>
                </a:ln>
                <a:solidFill>
                  <a:prstClr val="white"/>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National Retail Federation</a:t>
            </a:r>
            <a:r>
              <a:rPr kumimoji="0" lang="en-US" sz="2400" b="0" i="0" u="none" strike="noStrike" kern="1200" cap="none" spc="0" normalizeH="0" baseline="0" noProof="0" dirty="0">
                <a:ln>
                  <a:noFill/>
                </a:ln>
                <a:solidFill>
                  <a:srgbClr val="FFFFFF"/>
                </a:solidFill>
                <a:effectLst/>
                <a:uLnTx/>
                <a:uFillTx/>
                <a:latin typeface="Calibri"/>
                <a:ea typeface="+mn-ea"/>
                <a:cs typeface="+mn-cs"/>
              </a:rPr>
              <a:t>, 51% of consumers will search online for inspiration for this year’s Halloween costumes.</a:t>
            </a:r>
            <a:endParaRPr kumimoji="0" lang="en-US" sz="24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8" name="Picture 7" descr="Chart, bar chart&#10;&#10;Description automatically generated">
            <a:hlinkClick r:id="rId2"/>
            <a:extLst>
              <a:ext uri="{FF2B5EF4-FFF2-40B4-BE49-F238E27FC236}">
                <a16:creationId xmlns:a16="http://schemas.microsoft.com/office/drawing/2014/main" id="{338A143D-A7B0-323F-4E6B-252923C19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978" y="1104900"/>
            <a:ext cx="12983354" cy="7086600"/>
          </a:xfrm>
          <a:prstGeom prst="rect">
            <a:avLst/>
          </a:prstGeom>
        </p:spPr>
      </p:pic>
    </p:spTree>
    <p:extLst>
      <p:ext uri="{BB962C8B-B14F-4D97-AF65-F5344CB8AC3E}">
        <p14:creationId xmlns:p14="http://schemas.microsoft.com/office/powerpoint/2010/main" val="1981321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sp>
        <p:nvSpPr>
          <p:cNvPr id="9" name="TextBox 9"/>
          <p:cNvSpPr txBox="1"/>
          <p:nvPr/>
        </p:nvSpPr>
        <p:spPr>
          <a:xfrm>
            <a:off x="4024562" y="9258300"/>
            <a:ext cx="12839699" cy="407099"/>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en-US" sz="2400" dirty="0">
                <a:solidFill>
                  <a:srgbClr val="FFFFFF"/>
                </a:solidFill>
                <a:latin typeface="Calibri"/>
              </a:rPr>
              <a:t>A</a:t>
            </a:r>
            <a:r>
              <a:rPr kumimoji="0" lang="en-US" sz="2400" b="0" i="0" u="none" strike="noStrike" kern="1200" cap="none" spc="0" normalizeH="0" baseline="0" noProof="0" dirty="0" err="1">
                <a:ln>
                  <a:noFill/>
                </a:ln>
                <a:solidFill>
                  <a:srgbClr val="FFFFFF"/>
                </a:solidFill>
                <a:effectLst/>
                <a:uLnTx/>
                <a:uFillTx/>
                <a:latin typeface="Calibri"/>
                <a:ea typeface="+mn-ea"/>
                <a:cs typeface="+mn-cs"/>
              </a:rPr>
              <a:t>ccording</a:t>
            </a:r>
            <a:r>
              <a:rPr kumimoji="0" lang="en-US" sz="2400" b="0" i="0" u="none" strike="noStrike" kern="1200" cap="none" spc="0" normalizeH="0" baseline="0" noProof="0" dirty="0">
                <a:ln>
                  <a:noFill/>
                </a:ln>
                <a:solidFill>
                  <a:srgbClr val="FFFFFF"/>
                </a:solidFill>
                <a:effectLst/>
                <a:uLnTx/>
                <a:uFillTx/>
                <a:latin typeface="Calibri"/>
                <a:ea typeface="+mn-ea"/>
                <a:cs typeface="+mn-cs"/>
              </a:rPr>
              <a:t> to data from </a:t>
            </a:r>
            <a:r>
              <a:rPr kumimoji="0" lang="en-US" sz="2400" b="0" i="0" u="sng" strike="noStrike" kern="1200" cap="none" spc="0" normalizeH="0" baseline="0" noProof="0" dirty="0">
                <a:ln>
                  <a:noFill/>
                </a:ln>
                <a:solidFill>
                  <a:schemeClr val="bg1"/>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Instacart</a:t>
            </a:r>
            <a:r>
              <a:rPr lang="en-US" sz="2400" dirty="0">
                <a:solidFill>
                  <a:srgbClr val="FFFFFF"/>
                </a:solidFill>
                <a:latin typeface="Calibri"/>
              </a:rPr>
              <a:t>, here are the states who buy the most candy.</a:t>
            </a:r>
            <a:endParaRPr kumimoji="0" lang="en-US" sz="24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1026" name="Picture 2" descr="Who buys the most and least Halloween candy?">
            <a:hlinkClick r:id="rId2"/>
            <a:extLst>
              <a:ext uri="{FF2B5EF4-FFF2-40B4-BE49-F238E27FC236}">
                <a16:creationId xmlns:a16="http://schemas.microsoft.com/office/drawing/2014/main" id="{09CA084C-F08B-AFF0-536C-3AA81225D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8" y="342900"/>
            <a:ext cx="15392400" cy="858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57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sp>
        <p:nvSpPr>
          <p:cNvPr id="9" name="TextBox 9"/>
          <p:cNvSpPr txBox="1"/>
          <p:nvPr/>
        </p:nvSpPr>
        <p:spPr>
          <a:xfrm>
            <a:off x="1664368" y="9652001"/>
            <a:ext cx="14959261" cy="407099"/>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This </a:t>
            </a:r>
            <a:r>
              <a:rPr kumimoji="0" lang="en-US" sz="2400" b="0" i="0" u="sng" strike="noStrike" kern="1200" cap="none" spc="0" normalizeH="0" baseline="0" noProof="0" dirty="0">
                <a:ln>
                  <a:noFill/>
                </a:ln>
                <a:solidFill>
                  <a:prstClr val="white"/>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Instacart</a:t>
            </a:r>
            <a:r>
              <a:rPr lang="en-US" sz="2400" dirty="0">
                <a:solidFill>
                  <a:srgbClr val="FFFFFF"/>
                </a:solidFill>
                <a:latin typeface="Calibri"/>
              </a:rPr>
              <a:t> infographic provides a glimpse into consumer shopping habits when making Halloween-related purchases.</a:t>
            </a:r>
            <a:endParaRPr kumimoji="0" lang="en-US" sz="24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3074" name="Picture 2" descr="Halloween Sales">
            <a:hlinkClick r:id="rId2"/>
            <a:extLst>
              <a:ext uri="{FF2B5EF4-FFF2-40B4-BE49-F238E27FC236}">
                <a16:creationId xmlns:a16="http://schemas.microsoft.com/office/drawing/2014/main" id="{B0199A29-A6AA-CEA8-C6E8-F702A7620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99" y="164400"/>
            <a:ext cx="9944000" cy="93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968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4079" y="-3828600"/>
            <a:ext cx="14695361" cy="14695361"/>
          </a:xfrm>
          <a:prstGeom prst="rect">
            <a:avLst/>
          </a:prstGeom>
        </p:spPr>
      </p:pic>
      <p:pic>
        <p:nvPicPr>
          <p:cNvPr id="4" name="Picture 4"/>
          <p:cNvPicPr>
            <a:picLocks noChangeAspect="1"/>
          </p:cNvPicPr>
          <p:nvPr/>
        </p:nvPicPr>
        <p:blipFill>
          <a:blip r:embed="rId5">
            <a:alphaModFix amt="30000"/>
          </a:blip>
          <a:srcRect/>
          <a:stretch>
            <a:fillRect/>
          </a:stretch>
        </p:blipFill>
        <p:spPr>
          <a:xfrm>
            <a:off x="26123" y="0"/>
            <a:ext cx="2741170" cy="274117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3489" y="-538303"/>
            <a:ext cx="3414962" cy="22254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12010" y="5767493"/>
            <a:ext cx="5675990" cy="4519507"/>
          </a:xfrm>
          <a:prstGeom prst="rect">
            <a:avLst/>
          </a:prstGeom>
        </p:spPr>
      </p:pic>
      <p:grpSp>
        <p:nvGrpSpPr>
          <p:cNvPr id="7" name="Group 7"/>
          <p:cNvGrpSpPr/>
          <p:nvPr/>
        </p:nvGrpSpPr>
        <p:grpSpPr>
          <a:xfrm rot="-5400000">
            <a:off x="785042" y="1323732"/>
            <a:ext cx="561183" cy="73867"/>
            <a:chOff x="0" y="0"/>
            <a:chExt cx="1784957" cy="234948"/>
          </a:xfrm>
        </p:grpSpPr>
        <p:sp>
          <p:nvSpPr>
            <p:cNvPr id="8" name="Freeform 8"/>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F26924"/>
            </a:solidFill>
          </p:spPr>
        </p:sp>
      </p:grpSp>
      <p:grpSp>
        <p:nvGrpSpPr>
          <p:cNvPr id="9" name="Group 9"/>
          <p:cNvGrpSpPr/>
          <p:nvPr/>
        </p:nvGrpSpPr>
        <p:grpSpPr>
          <a:xfrm>
            <a:off x="3578810" y="8696186"/>
            <a:ext cx="467003" cy="46700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90715"/>
            </a:solidFill>
          </p:spPr>
        </p:sp>
      </p:grpSp>
      <p:pic>
        <p:nvPicPr>
          <p:cNvPr id="11" name="Picture 11"/>
          <p:cNvPicPr>
            <a:picLocks noChangeAspect="1"/>
          </p:cNvPicPr>
          <p:nvPr/>
        </p:nvPicPr>
        <p:blipFill>
          <a:blip r:embed="rId10"/>
          <a:srcRect/>
          <a:stretch>
            <a:fillRect/>
          </a:stretch>
        </p:blipFill>
        <p:spPr>
          <a:xfrm>
            <a:off x="16375472" y="8696186"/>
            <a:ext cx="1767657" cy="1547210"/>
          </a:xfrm>
          <a:prstGeom prst="rect">
            <a:avLst/>
          </a:prstGeom>
        </p:spPr>
      </p:pic>
      <p:sp>
        <p:nvSpPr>
          <p:cNvPr id="12" name="TextBox 12"/>
          <p:cNvSpPr txBox="1"/>
          <p:nvPr/>
        </p:nvSpPr>
        <p:spPr>
          <a:xfrm>
            <a:off x="1028700" y="3894979"/>
            <a:ext cx="14802120" cy="1609725"/>
          </a:xfrm>
          <a:prstGeom prst="rect">
            <a:avLst/>
          </a:prstGeom>
        </p:spPr>
        <p:txBody>
          <a:bodyPr lIns="0" tIns="0" rIns="0" bIns="0" rtlCol="0" anchor="t">
            <a:spAutoFit/>
          </a:bodyPr>
          <a:lstStyle/>
          <a:p>
            <a:pPr>
              <a:lnSpc>
                <a:spcPts val="12000"/>
              </a:lnSpc>
            </a:pPr>
            <a:r>
              <a:rPr lang="en-US" sz="12000">
                <a:solidFill>
                  <a:srgbClr val="FFFFFF"/>
                </a:solidFill>
                <a:latin typeface="Jeepers Bold"/>
              </a:rPr>
              <a:t>MARKETING CAMPAIGNS</a:t>
            </a:r>
          </a:p>
        </p:txBody>
      </p:sp>
      <p:sp>
        <p:nvSpPr>
          <p:cNvPr id="13" name="TextBox 13"/>
          <p:cNvSpPr txBox="1"/>
          <p:nvPr/>
        </p:nvSpPr>
        <p:spPr>
          <a:xfrm>
            <a:off x="1028700" y="2219462"/>
            <a:ext cx="10607838" cy="1600456"/>
          </a:xfrm>
          <a:prstGeom prst="rect">
            <a:avLst/>
          </a:prstGeom>
        </p:spPr>
        <p:txBody>
          <a:bodyPr lIns="0" tIns="0" rIns="0" bIns="0" rtlCol="0" anchor="t">
            <a:spAutoFit/>
          </a:bodyPr>
          <a:lstStyle/>
          <a:p>
            <a:pPr>
              <a:lnSpc>
                <a:spcPts val="11876"/>
              </a:lnSpc>
            </a:pPr>
            <a:r>
              <a:rPr lang="en-US" sz="11876">
                <a:solidFill>
                  <a:srgbClr val="F26924"/>
                </a:solidFill>
                <a:latin typeface="Jeepers"/>
              </a:rPr>
              <a:t>2022 HALLOWEEN</a:t>
            </a:r>
          </a:p>
        </p:txBody>
      </p:sp>
      <p:sp>
        <p:nvSpPr>
          <p:cNvPr id="14" name="TextBox 14"/>
          <p:cNvSpPr txBox="1"/>
          <p:nvPr/>
        </p:nvSpPr>
        <p:spPr>
          <a:xfrm>
            <a:off x="1403871" y="951784"/>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5" name="TextBox 15"/>
          <p:cNvSpPr txBox="1"/>
          <p:nvPr/>
        </p:nvSpPr>
        <p:spPr>
          <a:xfrm>
            <a:off x="1403871" y="1319449"/>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6305" flipV="1">
            <a:off x="-9365990" y="-6210698"/>
            <a:ext cx="24826434" cy="21034761"/>
          </a:xfrm>
          <a:prstGeom prst="rect">
            <a:avLst/>
          </a:prstGeom>
        </p:spPr>
      </p:pic>
      <p:grpSp>
        <p:nvGrpSpPr>
          <p:cNvPr id="3" name="Group 3"/>
          <p:cNvGrpSpPr/>
          <p:nvPr/>
        </p:nvGrpSpPr>
        <p:grpSpPr>
          <a:xfrm rot="-5400000">
            <a:off x="785042" y="528237"/>
            <a:ext cx="561183" cy="73867"/>
            <a:chOff x="0" y="0"/>
            <a:chExt cx="1784957" cy="234948"/>
          </a:xfrm>
        </p:grpSpPr>
        <p:sp>
          <p:nvSpPr>
            <p:cNvPr id="4" name="Freeform 4"/>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090715"/>
            </a:solidFill>
          </p:spPr>
        </p:sp>
      </p:grpSp>
      <p:pic>
        <p:nvPicPr>
          <p:cNvPr id="5" name="Picture 5"/>
          <p:cNvPicPr>
            <a:picLocks noChangeAspect="1"/>
          </p:cNvPicPr>
          <p:nvPr/>
        </p:nvPicPr>
        <p:blipFill>
          <a:blip r:embed="rId4">
            <a:alphaModFix amt="30000"/>
          </a:blip>
          <a:srcRect/>
          <a:stretch>
            <a:fillRect/>
          </a:stretch>
        </p:blipFill>
        <p:spPr>
          <a:xfrm>
            <a:off x="15843859" y="7545830"/>
            <a:ext cx="2741170" cy="2741170"/>
          </a:xfrm>
          <a:prstGeom prst="rect">
            <a:avLst/>
          </a:prstGeom>
        </p:spPr>
      </p:pic>
      <p:sp>
        <p:nvSpPr>
          <p:cNvPr id="6" name="AutoShape 6"/>
          <p:cNvSpPr/>
          <p:nvPr/>
        </p:nvSpPr>
        <p:spPr>
          <a:xfrm>
            <a:off x="1828800" y="9648256"/>
            <a:ext cx="3638107" cy="0"/>
          </a:xfrm>
          <a:prstGeom prst="line">
            <a:avLst/>
          </a:prstGeom>
          <a:ln w="657225" cap="rnd">
            <a:solidFill>
              <a:srgbClr val="090715"/>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8855">
            <a:off x="9473399" y="276613"/>
            <a:ext cx="1826007" cy="1504174"/>
          </a:xfrm>
          <a:prstGeom prst="rect">
            <a:avLst/>
          </a:prstGeom>
        </p:spPr>
      </p:pic>
      <p:pic>
        <p:nvPicPr>
          <p:cNvPr id="8" name="Picture 8"/>
          <p:cNvPicPr>
            <a:picLocks noChangeAspect="1"/>
          </p:cNvPicPr>
          <p:nvPr/>
        </p:nvPicPr>
        <p:blipFill>
          <a:blip r:embed="rId7"/>
          <a:srcRect/>
          <a:stretch>
            <a:fillRect/>
          </a:stretch>
        </p:blipFill>
        <p:spPr>
          <a:xfrm>
            <a:off x="125252" y="9301904"/>
            <a:ext cx="1125453" cy="9850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551819" y="8649474"/>
            <a:ext cx="3414962" cy="2225417"/>
          </a:xfrm>
          <a:prstGeom prst="rect">
            <a:avLst/>
          </a:prstGeom>
        </p:spPr>
      </p:pic>
      <p:pic>
        <p:nvPicPr>
          <p:cNvPr id="10" name="Picture 10"/>
          <p:cNvPicPr>
            <a:picLocks noChangeAspect="1"/>
          </p:cNvPicPr>
          <p:nvPr/>
        </p:nvPicPr>
        <p:blipFill>
          <a:blip r:embed="rId10"/>
          <a:srcRect/>
          <a:stretch>
            <a:fillRect/>
          </a:stretch>
        </p:blipFill>
        <p:spPr>
          <a:xfrm>
            <a:off x="11528985" y="1357549"/>
            <a:ext cx="5558753" cy="3126799"/>
          </a:xfrm>
          <a:prstGeom prst="rect">
            <a:avLst/>
          </a:prstGeom>
        </p:spPr>
      </p:pic>
      <p:pic>
        <p:nvPicPr>
          <p:cNvPr id="11" name="Picture 11"/>
          <p:cNvPicPr>
            <a:picLocks noChangeAspect="1"/>
          </p:cNvPicPr>
          <p:nvPr/>
        </p:nvPicPr>
        <p:blipFill>
          <a:blip r:embed="rId11"/>
          <a:srcRect/>
          <a:stretch>
            <a:fillRect/>
          </a:stretch>
        </p:blipFill>
        <p:spPr>
          <a:xfrm>
            <a:off x="11528985" y="4306682"/>
            <a:ext cx="5558753" cy="3705836"/>
          </a:xfrm>
          <a:prstGeom prst="rect">
            <a:avLst/>
          </a:prstGeom>
        </p:spPr>
      </p:pic>
      <p:sp>
        <p:nvSpPr>
          <p:cNvPr id="12" name="TextBox 12"/>
          <p:cNvSpPr txBox="1"/>
          <p:nvPr/>
        </p:nvSpPr>
        <p:spPr>
          <a:xfrm>
            <a:off x="1016680" y="2413283"/>
            <a:ext cx="7276215" cy="2183765"/>
          </a:xfrm>
          <a:prstGeom prst="rect">
            <a:avLst/>
          </a:prstGeom>
        </p:spPr>
        <p:txBody>
          <a:bodyPr lIns="0" tIns="0" rIns="0" bIns="0" rtlCol="0" anchor="t">
            <a:spAutoFit/>
          </a:bodyPr>
          <a:lstStyle/>
          <a:p>
            <a:pPr>
              <a:lnSpc>
                <a:spcPts val="8679"/>
              </a:lnSpc>
            </a:pPr>
            <a:r>
              <a:rPr lang="en-US" sz="6999">
                <a:solidFill>
                  <a:srgbClr val="FFFFFF"/>
                </a:solidFill>
                <a:latin typeface="Jeepers Bold"/>
              </a:rPr>
              <a:t>"KRISPY SKREME"</a:t>
            </a:r>
          </a:p>
          <a:p>
            <a:pPr>
              <a:lnSpc>
                <a:spcPts val="8679"/>
              </a:lnSpc>
            </a:pPr>
            <a:r>
              <a:rPr lang="en-US" sz="6999">
                <a:solidFill>
                  <a:srgbClr val="FFFFFF"/>
                </a:solidFill>
                <a:latin typeface="Jeepers Bold"/>
              </a:rPr>
              <a:t>REBRAND</a:t>
            </a:r>
          </a:p>
        </p:txBody>
      </p:sp>
      <p:sp>
        <p:nvSpPr>
          <p:cNvPr id="13" name="TextBox 13"/>
          <p:cNvSpPr txBox="1"/>
          <p:nvPr/>
        </p:nvSpPr>
        <p:spPr>
          <a:xfrm>
            <a:off x="1016680" y="1413857"/>
            <a:ext cx="8020491" cy="1088390"/>
          </a:xfrm>
          <a:prstGeom prst="rect">
            <a:avLst/>
          </a:prstGeom>
        </p:spPr>
        <p:txBody>
          <a:bodyPr lIns="0" tIns="0" rIns="0" bIns="0" rtlCol="0" anchor="t">
            <a:spAutoFit/>
          </a:bodyPr>
          <a:lstStyle/>
          <a:p>
            <a:pPr>
              <a:lnSpc>
                <a:spcPts val="8679"/>
              </a:lnSpc>
            </a:pPr>
            <a:r>
              <a:rPr lang="en-US" sz="6999">
                <a:solidFill>
                  <a:srgbClr val="090715"/>
                </a:solidFill>
                <a:latin typeface="Jeepers Bold"/>
              </a:rPr>
              <a:t>KRISPY KREME</a:t>
            </a:r>
          </a:p>
        </p:txBody>
      </p:sp>
      <p:sp>
        <p:nvSpPr>
          <p:cNvPr id="14" name="TextBox 14"/>
          <p:cNvSpPr txBox="1"/>
          <p:nvPr/>
        </p:nvSpPr>
        <p:spPr>
          <a:xfrm>
            <a:off x="1016680" y="4695427"/>
            <a:ext cx="8971932" cy="3328034"/>
          </a:xfrm>
          <a:prstGeom prst="rect">
            <a:avLst/>
          </a:prstGeom>
        </p:spPr>
        <p:txBody>
          <a:bodyPr lIns="0" tIns="0" rIns="0" bIns="0" rtlCol="0" anchor="t">
            <a:spAutoFit/>
          </a:bodyPr>
          <a:lstStyle/>
          <a:p>
            <a:pPr>
              <a:lnSpc>
                <a:spcPts val="2940"/>
              </a:lnSpc>
            </a:pPr>
            <a:r>
              <a:rPr lang="en-US" sz="2100">
                <a:solidFill>
                  <a:srgbClr val="FFFFFF"/>
                </a:solidFill>
                <a:latin typeface="Montserrat"/>
              </a:rPr>
              <a:t>Krispy Kreme has rebranded as "Krispy Skreme" during this Halloween season.  In addition to a name and logo change, the chain also introduced several new Halloween-themed doughnuts:</a:t>
            </a:r>
          </a:p>
          <a:p>
            <a:pPr>
              <a:lnSpc>
                <a:spcPts val="2940"/>
              </a:lnSpc>
            </a:pPr>
            <a:endParaRPr lang="en-US" sz="2100">
              <a:solidFill>
                <a:srgbClr val="FFFFFF"/>
              </a:solidFill>
              <a:latin typeface="Montserrat"/>
            </a:endParaRPr>
          </a:p>
          <a:p>
            <a:pPr marL="453395" lvl="1" indent="-226697">
              <a:lnSpc>
                <a:spcPts val="2940"/>
              </a:lnSpc>
              <a:buFont typeface="Arial"/>
              <a:buChar char="•"/>
            </a:pPr>
            <a:r>
              <a:rPr lang="en-US" sz="2100">
                <a:solidFill>
                  <a:srgbClr val="FFFFFF"/>
                </a:solidFill>
                <a:latin typeface="Montserrat"/>
              </a:rPr>
              <a:t>Spooky Spider Doughnut</a:t>
            </a:r>
          </a:p>
          <a:p>
            <a:pPr marL="453395" lvl="1" indent="-226697">
              <a:lnSpc>
                <a:spcPts val="2940"/>
              </a:lnSpc>
              <a:buFont typeface="Arial"/>
              <a:buChar char="•"/>
            </a:pPr>
            <a:r>
              <a:rPr lang="en-US" sz="2100">
                <a:solidFill>
                  <a:srgbClr val="FFFFFF"/>
                </a:solidFill>
                <a:latin typeface="Montserrat"/>
              </a:rPr>
              <a:t>Scaredy Cat Doughnut</a:t>
            </a:r>
          </a:p>
          <a:p>
            <a:pPr marL="453395" lvl="1" indent="-226697">
              <a:lnSpc>
                <a:spcPts val="2940"/>
              </a:lnSpc>
              <a:buFont typeface="Arial"/>
              <a:buChar char="•"/>
            </a:pPr>
            <a:r>
              <a:rPr lang="en-US" sz="2100">
                <a:solidFill>
                  <a:srgbClr val="FFFFFF"/>
                </a:solidFill>
                <a:latin typeface="Montserrat"/>
              </a:rPr>
              <a:t>Boo Batter Doughnut</a:t>
            </a:r>
          </a:p>
          <a:p>
            <a:pPr marL="453395" lvl="1" indent="-226697">
              <a:lnSpc>
                <a:spcPts val="2940"/>
              </a:lnSpc>
              <a:buFont typeface="Arial"/>
              <a:buChar char="•"/>
            </a:pPr>
            <a:r>
              <a:rPr lang="en-US" sz="2100">
                <a:solidFill>
                  <a:srgbClr val="FFFFFF"/>
                </a:solidFill>
                <a:latin typeface="Montserrat"/>
              </a:rPr>
              <a:t>Neon Orange Sprinkle Doughnut</a:t>
            </a:r>
          </a:p>
          <a:p>
            <a:pPr>
              <a:lnSpc>
                <a:spcPts val="2940"/>
              </a:lnSpc>
            </a:pPr>
            <a:endParaRPr lang="en-US" sz="2100">
              <a:solidFill>
                <a:srgbClr val="FFFFFF"/>
              </a:solidFill>
              <a:latin typeface="Montserrat"/>
            </a:endParaRPr>
          </a:p>
        </p:txBody>
      </p:sp>
      <p:sp>
        <p:nvSpPr>
          <p:cNvPr id="15" name="TextBox 15"/>
          <p:cNvSpPr txBox="1"/>
          <p:nvPr/>
        </p:nvSpPr>
        <p:spPr>
          <a:xfrm>
            <a:off x="2036956" y="9516590"/>
            <a:ext cx="3221794" cy="356235"/>
          </a:xfrm>
          <a:prstGeom prst="rect">
            <a:avLst/>
          </a:prstGeom>
        </p:spPr>
        <p:txBody>
          <a:bodyPr lIns="0" tIns="0" rIns="0" bIns="0" rtlCol="0" anchor="t">
            <a:spAutoFit/>
          </a:bodyPr>
          <a:lstStyle/>
          <a:p>
            <a:pPr algn="ctr">
              <a:lnSpc>
                <a:spcPts val="2940"/>
              </a:lnSpc>
            </a:pPr>
            <a:r>
              <a:rPr lang="en-US" sz="2100" dirty="0">
                <a:solidFill>
                  <a:srgbClr val="FFFFFF"/>
                </a:solidFill>
                <a:latin typeface="Montserrat Bold"/>
              </a:rPr>
              <a:t>M7L1: Publicity Stunt</a:t>
            </a:r>
          </a:p>
        </p:txBody>
      </p:sp>
      <p:sp>
        <p:nvSpPr>
          <p:cNvPr id="16" name="TextBox 16"/>
          <p:cNvSpPr txBox="1"/>
          <p:nvPr/>
        </p:nvSpPr>
        <p:spPr>
          <a:xfrm>
            <a:off x="1403871" y="156288"/>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7" name="TextBox 17"/>
          <p:cNvSpPr txBox="1"/>
          <p:nvPr/>
        </p:nvSpPr>
        <p:spPr>
          <a:xfrm>
            <a:off x="1403871" y="523953"/>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6305" flipV="1">
            <a:off x="-9365990" y="-6210698"/>
            <a:ext cx="24826434" cy="21034761"/>
          </a:xfrm>
          <a:prstGeom prst="rect">
            <a:avLst/>
          </a:prstGeom>
        </p:spPr>
      </p:pic>
      <p:grpSp>
        <p:nvGrpSpPr>
          <p:cNvPr id="3" name="Group 3"/>
          <p:cNvGrpSpPr/>
          <p:nvPr/>
        </p:nvGrpSpPr>
        <p:grpSpPr>
          <a:xfrm rot="-5400000">
            <a:off x="785042" y="528237"/>
            <a:ext cx="561183" cy="73867"/>
            <a:chOff x="0" y="0"/>
            <a:chExt cx="1784957" cy="234948"/>
          </a:xfrm>
        </p:grpSpPr>
        <p:sp>
          <p:nvSpPr>
            <p:cNvPr id="4" name="Freeform 4"/>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090715"/>
            </a:solidFill>
          </p:spPr>
        </p:sp>
      </p:grpSp>
      <p:pic>
        <p:nvPicPr>
          <p:cNvPr id="5" name="Picture 5"/>
          <p:cNvPicPr>
            <a:picLocks noChangeAspect="1"/>
          </p:cNvPicPr>
          <p:nvPr/>
        </p:nvPicPr>
        <p:blipFill>
          <a:blip r:embed="rId4">
            <a:alphaModFix amt="30000"/>
          </a:blip>
          <a:srcRect/>
          <a:stretch>
            <a:fillRect/>
          </a:stretch>
        </p:blipFill>
        <p:spPr>
          <a:xfrm>
            <a:off x="16124543" y="7826513"/>
            <a:ext cx="2460487" cy="2460487"/>
          </a:xfrm>
          <a:prstGeom prst="rect">
            <a:avLst/>
          </a:prstGeom>
        </p:spPr>
      </p:pic>
      <p:sp>
        <p:nvSpPr>
          <p:cNvPr id="6" name="AutoShape 6"/>
          <p:cNvSpPr/>
          <p:nvPr/>
        </p:nvSpPr>
        <p:spPr>
          <a:xfrm>
            <a:off x="1867785" y="9717084"/>
            <a:ext cx="4525008" cy="0"/>
          </a:xfrm>
          <a:prstGeom prst="line">
            <a:avLst/>
          </a:prstGeom>
          <a:ln w="657225" cap="rnd">
            <a:solidFill>
              <a:srgbClr val="090715"/>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8855">
            <a:off x="9663731" y="105498"/>
            <a:ext cx="1520776" cy="1252740"/>
          </a:xfrm>
          <a:prstGeom prst="rect">
            <a:avLst/>
          </a:prstGeom>
        </p:spPr>
      </p:pic>
      <p:pic>
        <p:nvPicPr>
          <p:cNvPr id="8" name="Picture 8"/>
          <p:cNvPicPr>
            <a:picLocks noChangeAspect="1"/>
          </p:cNvPicPr>
          <p:nvPr/>
        </p:nvPicPr>
        <p:blipFill>
          <a:blip r:embed="rId7"/>
          <a:srcRect/>
          <a:stretch>
            <a:fillRect/>
          </a:stretch>
        </p:blipFill>
        <p:spPr>
          <a:xfrm>
            <a:off x="125252" y="9301904"/>
            <a:ext cx="1125453" cy="9850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551819" y="8649474"/>
            <a:ext cx="3414962" cy="2225417"/>
          </a:xfrm>
          <a:prstGeom prst="rect">
            <a:avLst/>
          </a:prstGeom>
        </p:spPr>
      </p:pic>
      <p:sp>
        <p:nvSpPr>
          <p:cNvPr id="10" name="TextBox 10"/>
          <p:cNvSpPr txBox="1"/>
          <p:nvPr/>
        </p:nvSpPr>
        <p:spPr>
          <a:xfrm>
            <a:off x="1016680" y="2413283"/>
            <a:ext cx="7276215" cy="1088390"/>
          </a:xfrm>
          <a:prstGeom prst="rect">
            <a:avLst/>
          </a:prstGeom>
        </p:spPr>
        <p:txBody>
          <a:bodyPr lIns="0" tIns="0" rIns="0" bIns="0" rtlCol="0" anchor="t">
            <a:spAutoFit/>
          </a:bodyPr>
          <a:lstStyle/>
          <a:p>
            <a:pPr>
              <a:lnSpc>
                <a:spcPts val="8679"/>
              </a:lnSpc>
            </a:pPr>
            <a:r>
              <a:rPr lang="en-US" sz="6999">
                <a:solidFill>
                  <a:srgbClr val="FFFFFF"/>
                </a:solidFill>
                <a:latin typeface="Jeepers Bold"/>
              </a:rPr>
              <a:t>FREE CANDY!</a:t>
            </a:r>
          </a:p>
        </p:txBody>
      </p:sp>
      <p:sp>
        <p:nvSpPr>
          <p:cNvPr id="11" name="TextBox 11"/>
          <p:cNvSpPr txBox="1"/>
          <p:nvPr/>
        </p:nvSpPr>
        <p:spPr>
          <a:xfrm>
            <a:off x="1016680" y="1413857"/>
            <a:ext cx="8020491" cy="1088390"/>
          </a:xfrm>
          <a:prstGeom prst="rect">
            <a:avLst/>
          </a:prstGeom>
        </p:spPr>
        <p:txBody>
          <a:bodyPr lIns="0" tIns="0" rIns="0" bIns="0" rtlCol="0" anchor="t">
            <a:spAutoFit/>
          </a:bodyPr>
          <a:lstStyle/>
          <a:p>
            <a:pPr>
              <a:lnSpc>
                <a:spcPts val="8679"/>
              </a:lnSpc>
            </a:pPr>
            <a:r>
              <a:rPr lang="en-US" sz="6999">
                <a:solidFill>
                  <a:srgbClr val="090715"/>
                </a:solidFill>
                <a:latin typeface="Jeepers Bold"/>
              </a:rPr>
              <a:t>DOORDASH</a:t>
            </a:r>
          </a:p>
        </p:txBody>
      </p:sp>
      <p:sp>
        <p:nvSpPr>
          <p:cNvPr id="12" name="TextBox 12"/>
          <p:cNvSpPr txBox="1"/>
          <p:nvPr/>
        </p:nvSpPr>
        <p:spPr>
          <a:xfrm>
            <a:off x="1016680" y="3646170"/>
            <a:ext cx="5893468" cy="4813934"/>
          </a:xfrm>
          <a:prstGeom prst="rect">
            <a:avLst/>
          </a:prstGeom>
        </p:spPr>
        <p:txBody>
          <a:bodyPr lIns="0" tIns="0" rIns="0" bIns="0" rtlCol="0" anchor="t">
            <a:spAutoFit/>
          </a:bodyPr>
          <a:lstStyle/>
          <a:p>
            <a:pPr>
              <a:lnSpc>
                <a:spcPts val="2940"/>
              </a:lnSpc>
            </a:pPr>
            <a:r>
              <a:rPr lang="en-US" sz="2100">
                <a:solidFill>
                  <a:srgbClr val="FFFFFF"/>
                </a:solidFill>
                <a:latin typeface="Montserrat"/>
              </a:rPr>
              <a:t>For a limited time, DoorDash customers were offered the chance to win prizes delivered directly to their door, including Halloween candy, pet costumes, decor, and other prizes. </a:t>
            </a:r>
          </a:p>
          <a:p>
            <a:pPr>
              <a:lnSpc>
                <a:spcPts val="2940"/>
              </a:lnSpc>
            </a:pPr>
            <a:endParaRPr lang="en-US" sz="2100">
              <a:solidFill>
                <a:srgbClr val="FFFFFF"/>
              </a:solidFill>
              <a:latin typeface="Montserrat"/>
            </a:endParaRPr>
          </a:p>
          <a:p>
            <a:pPr>
              <a:lnSpc>
                <a:spcPts val="2940"/>
              </a:lnSpc>
            </a:pPr>
            <a:r>
              <a:rPr lang="en-US" sz="2100">
                <a:solidFill>
                  <a:srgbClr val="FFFFFF"/>
                </a:solidFill>
                <a:latin typeface="Montserrat"/>
              </a:rPr>
              <a:t>For the chance to win, consumers were instructed to head to DoorDash's Facebook, Twitter, or Instagram feeds and respond to the Nostalgia social post that DoorDash made while using the hashtags #neighborhoodNostalgia and #sweepstakes in the comments.</a:t>
            </a:r>
          </a:p>
        </p:txBody>
      </p:sp>
      <p:sp>
        <p:nvSpPr>
          <p:cNvPr id="13" name="TextBox 13"/>
          <p:cNvSpPr txBox="1"/>
          <p:nvPr/>
        </p:nvSpPr>
        <p:spPr>
          <a:xfrm>
            <a:off x="2066676" y="9594020"/>
            <a:ext cx="4127225" cy="356235"/>
          </a:xfrm>
          <a:prstGeom prst="rect">
            <a:avLst/>
          </a:prstGeom>
        </p:spPr>
        <p:txBody>
          <a:bodyPr lIns="0" tIns="0" rIns="0" bIns="0" rtlCol="0" anchor="t">
            <a:spAutoFit/>
          </a:bodyPr>
          <a:lstStyle/>
          <a:p>
            <a:pPr algn="ctr">
              <a:lnSpc>
                <a:spcPts val="2940"/>
              </a:lnSpc>
            </a:pPr>
            <a:r>
              <a:rPr lang="en-US" sz="2100" dirty="0">
                <a:solidFill>
                  <a:srgbClr val="FFFFFF"/>
                </a:solidFill>
                <a:latin typeface="Montserrat Bold"/>
              </a:rPr>
              <a:t>M6L3: Social Media Marketing</a:t>
            </a:r>
          </a:p>
        </p:txBody>
      </p:sp>
      <p:sp>
        <p:nvSpPr>
          <p:cNvPr id="14" name="TextBox 14"/>
          <p:cNvSpPr txBox="1"/>
          <p:nvPr/>
        </p:nvSpPr>
        <p:spPr>
          <a:xfrm>
            <a:off x="1403871" y="156288"/>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5" name="TextBox 15"/>
          <p:cNvSpPr txBox="1"/>
          <p:nvPr/>
        </p:nvSpPr>
        <p:spPr>
          <a:xfrm>
            <a:off x="1403871" y="523953"/>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pic>
        <p:nvPicPr>
          <p:cNvPr id="17" name="Picture 16" descr="Graphical user interface, text, application&#10;&#10;Description automatically generated">
            <a:hlinkClick r:id="rId10"/>
            <a:extLst>
              <a:ext uri="{FF2B5EF4-FFF2-40B4-BE49-F238E27FC236}">
                <a16:creationId xmlns:a16="http://schemas.microsoft.com/office/drawing/2014/main" id="{544728A8-6C7A-CE86-81FD-C47E81CCF7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4085" y="1790700"/>
            <a:ext cx="6362700" cy="7035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6305" flipV="1">
            <a:off x="-9058143" y="-6536653"/>
            <a:ext cx="24826434" cy="21034761"/>
          </a:xfrm>
          <a:prstGeom prst="rect">
            <a:avLst/>
          </a:prstGeom>
        </p:spPr>
      </p:pic>
      <p:grpSp>
        <p:nvGrpSpPr>
          <p:cNvPr id="3" name="Group 3"/>
          <p:cNvGrpSpPr/>
          <p:nvPr/>
        </p:nvGrpSpPr>
        <p:grpSpPr>
          <a:xfrm rot="-5400000">
            <a:off x="785042" y="528237"/>
            <a:ext cx="561183" cy="73867"/>
            <a:chOff x="0" y="0"/>
            <a:chExt cx="1784957" cy="234948"/>
          </a:xfrm>
        </p:grpSpPr>
        <p:sp>
          <p:nvSpPr>
            <p:cNvPr id="4" name="Freeform 4"/>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090715"/>
            </a:solidFill>
          </p:spPr>
        </p:sp>
      </p:grpSp>
      <p:pic>
        <p:nvPicPr>
          <p:cNvPr id="5" name="Picture 5"/>
          <p:cNvPicPr>
            <a:picLocks noChangeAspect="1"/>
          </p:cNvPicPr>
          <p:nvPr/>
        </p:nvPicPr>
        <p:blipFill>
          <a:blip r:embed="rId4">
            <a:alphaModFix amt="30000"/>
          </a:blip>
          <a:srcRect/>
          <a:stretch>
            <a:fillRect/>
          </a:stretch>
        </p:blipFill>
        <p:spPr>
          <a:xfrm>
            <a:off x="15843859" y="7545830"/>
            <a:ext cx="2741170" cy="2741170"/>
          </a:xfrm>
          <a:prstGeom prst="rect">
            <a:avLst/>
          </a:prstGeom>
        </p:spPr>
      </p:pic>
      <p:sp>
        <p:nvSpPr>
          <p:cNvPr id="6" name="AutoShape 6"/>
          <p:cNvSpPr/>
          <p:nvPr/>
        </p:nvSpPr>
        <p:spPr>
          <a:xfrm>
            <a:off x="1849244" y="9724035"/>
            <a:ext cx="3638107" cy="0"/>
          </a:xfrm>
          <a:prstGeom prst="line">
            <a:avLst/>
          </a:prstGeom>
          <a:ln w="657225" cap="rnd">
            <a:solidFill>
              <a:srgbClr val="090715"/>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8855">
            <a:off x="8863363" y="326351"/>
            <a:ext cx="1917827" cy="1579810"/>
          </a:xfrm>
          <a:prstGeom prst="rect">
            <a:avLst/>
          </a:prstGeom>
        </p:spPr>
      </p:pic>
      <p:pic>
        <p:nvPicPr>
          <p:cNvPr id="8" name="Picture 8"/>
          <p:cNvPicPr>
            <a:picLocks noChangeAspect="1"/>
          </p:cNvPicPr>
          <p:nvPr/>
        </p:nvPicPr>
        <p:blipFill>
          <a:blip r:embed="rId7"/>
          <a:srcRect/>
          <a:stretch>
            <a:fillRect/>
          </a:stretch>
        </p:blipFill>
        <p:spPr>
          <a:xfrm>
            <a:off x="125252" y="9301904"/>
            <a:ext cx="1125453" cy="9850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551819" y="8649474"/>
            <a:ext cx="3414962" cy="2225417"/>
          </a:xfrm>
          <a:prstGeom prst="rect">
            <a:avLst/>
          </a:prstGeom>
        </p:spPr>
      </p:pic>
      <p:sp>
        <p:nvSpPr>
          <p:cNvPr id="10" name="TextBox 10"/>
          <p:cNvSpPr txBox="1"/>
          <p:nvPr/>
        </p:nvSpPr>
        <p:spPr>
          <a:xfrm>
            <a:off x="1016680" y="2413283"/>
            <a:ext cx="7276215" cy="1088390"/>
          </a:xfrm>
          <a:prstGeom prst="rect">
            <a:avLst/>
          </a:prstGeom>
        </p:spPr>
        <p:txBody>
          <a:bodyPr lIns="0" tIns="0" rIns="0" bIns="0" rtlCol="0" anchor="t">
            <a:spAutoFit/>
          </a:bodyPr>
          <a:lstStyle/>
          <a:p>
            <a:pPr>
              <a:lnSpc>
                <a:spcPts val="8679"/>
              </a:lnSpc>
            </a:pPr>
            <a:r>
              <a:rPr lang="en-US" sz="6999">
                <a:solidFill>
                  <a:srgbClr val="FFFFFF"/>
                </a:solidFill>
                <a:latin typeface="Jeepers Bold"/>
              </a:rPr>
              <a:t>TOMATO BLOOD</a:t>
            </a:r>
          </a:p>
        </p:txBody>
      </p:sp>
      <p:sp>
        <p:nvSpPr>
          <p:cNvPr id="11" name="TextBox 11"/>
          <p:cNvSpPr txBox="1"/>
          <p:nvPr/>
        </p:nvSpPr>
        <p:spPr>
          <a:xfrm>
            <a:off x="1016680" y="1413857"/>
            <a:ext cx="8020491" cy="1088390"/>
          </a:xfrm>
          <a:prstGeom prst="rect">
            <a:avLst/>
          </a:prstGeom>
        </p:spPr>
        <p:txBody>
          <a:bodyPr lIns="0" tIns="0" rIns="0" bIns="0" rtlCol="0" anchor="t">
            <a:spAutoFit/>
          </a:bodyPr>
          <a:lstStyle/>
          <a:p>
            <a:pPr>
              <a:lnSpc>
                <a:spcPts val="8679"/>
              </a:lnSpc>
            </a:pPr>
            <a:r>
              <a:rPr lang="en-US" sz="6999">
                <a:solidFill>
                  <a:srgbClr val="090715"/>
                </a:solidFill>
                <a:latin typeface="Jeepers Bold"/>
              </a:rPr>
              <a:t>HEINZ KETCHUP</a:t>
            </a:r>
          </a:p>
        </p:txBody>
      </p:sp>
      <p:sp>
        <p:nvSpPr>
          <p:cNvPr id="12" name="TextBox 12"/>
          <p:cNvSpPr txBox="1"/>
          <p:nvPr/>
        </p:nvSpPr>
        <p:spPr>
          <a:xfrm>
            <a:off x="1016680" y="3597255"/>
            <a:ext cx="4726292" cy="4442459"/>
          </a:xfrm>
          <a:prstGeom prst="rect">
            <a:avLst/>
          </a:prstGeom>
        </p:spPr>
        <p:txBody>
          <a:bodyPr lIns="0" tIns="0" rIns="0" bIns="0" rtlCol="0" anchor="t">
            <a:spAutoFit/>
          </a:bodyPr>
          <a:lstStyle/>
          <a:p>
            <a:pPr>
              <a:lnSpc>
                <a:spcPts val="2940"/>
              </a:lnSpc>
            </a:pPr>
            <a:r>
              <a:rPr lang="en-US" sz="2100">
                <a:solidFill>
                  <a:srgbClr val="FFFFFF"/>
                </a:solidFill>
                <a:latin typeface="Montserrat"/>
              </a:rPr>
              <a:t>Heinz announced the return of a popular promotion from last year with Heinz Tomato Blood Ketchup.  </a:t>
            </a:r>
          </a:p>
          <a:p>
            <a:pPr>
              <a:lnSpc>
                <a:spcPts val="2940"/>
              </a:lnSpc>
            </a:pPr>
            <a:endParaRPr lang="en-US" sz="2100">
              <a:solidFill>
                <a:srgbClr val="FFFFFF"/>
              </a:solidFill>
              <a:latin typeface="Montserrat"/>
            </a:endParaRPr>
          </a:p>
          <a:p>
            <a:pPr>
              <a:lnSpc>
                <a:spcPts val="2940"/>
              </a:lnSpc>
            </a:pPr>
            <a:r>
              <a:rPr lang="en-US" sz="2100">
                <a:solidFill>
                  <a:srgbClr val="FFFFFF"/>
                </a:solidFill>
                <a:latin typeface="Montserrat"/>
              </a:rPr>
              <a:t>According to a press release from the company, the tomato-gore-filled limited edition bottle featured "the delicious, thick &amp; rich Heinz Ketchup fans know and love and return just in time for Halloween."</a:t>
            </a:r>
          </a:p>
        </p:txBody>
      </p:sp>
      <p:sp>
        <p:nvSpPr>
          <p:cNvPr id="13" name="TextBox 13"/>
          <p:cNvSpPr txBox="1"/>
          <p:nvPr/>
        </p:nvSpPr>
        <p:spPr>
          <a:xfrm>
            <a:off x="2057400" y="9584929"/>
            <a:ext cx="3221794" cy="356235"/>
          </a:xfrm>
          <a:prstGeom prst="rect">
            <a:avLst/>
          </a:prstGeom>
        </p:spPr>
        <p:txBody>
          <a:bodyPr lIns="0" tIns="0" rIns="0" bIns="0" rtlCol="0" anchor="t">
            <a:spAutoFit/>
          </a:bodyPr>
          <a:lstStyle/>
          <a:p>
            <a:pPr algn="ctr">
              <a:lnSpc>
                <a:spcPts val="2940"/>
              </a:lnSpc>
            </a:pPr>
            <a:r>
              <a:rPr lang="en-US" sz="2100" dirty="0">
                <a:solidFill>
                  <a:srgbClr val="FFFFFF"/>
                </a:solidFill>
                <a:latin typeface="Montserrat Bold"/>
              </a:rPr>
              <a:t>M1L1: Promotion</a:t>
            </a:r>
          </a:p>
        </p:txBody>
      </p:sp>
      <p:sp>
        <p:nvSpPr>
          <p:cNvPr id="14" name="TextBox 14"/>
          <p:cNvSpPr txBox="1"/>
          <p:nvPr/>
        </p:nvSpPr>
        <p:spPr>
          <a:xfrm>
            <a:off x="1403871" y="156288"/>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5" name="TextBox 15"/>
          <p:cNvSpPr txBox="1"/>
          <p:nvPr/>
        </p:nvSpPr>
        <p:spPr>
          <a:xfrm>
            <a:off x="1403871" y="523953"/>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pic>
        <p:nvPicPr>
          <p:cNvPr id="16" name="Picture 16"/>
          <p:cNvPicPr>
            <a:picLocks noChangeAspect="1"/>
          </p:cNvPicPr>
          <p:nvPr/>
        </p:nvPicPr>
        <p:blipFill>
          <a:blip r:embed="rId10"/>
          <a:srcRect l="24093" r="24297" b="680"/>
          <a:stretch>
            <a:fillRect/>
          </a:stretch>
        </p:blipFill>
        <p:spPr>
          <a:xfrm>
            <a:off x="10233490" y="1972339"/>
            <a:ext cx="6306805" cy="682721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665D4A56-9490-8B28-0192-F66431B51E89}"/>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6305" flipV="1">
            <a:off x="-9342988" y="-6197299"/>
            <a:ext cx="24826434" cy="21034761"/>
          </a:xfrm>
          <a:prstGeom prst="rect">
            <a:avLst/>
          </a:prstGeom>
        </p:spPr>
      </p:pic>
      <p:grpSp>
        <p:nvGrpSpPr>
          <p:cNvPr id="3" name="Group 3"/>
          <p:cNvGrpSpPr/>
          <p:nvPr/>
        </p:nvGrpSpPr>
        <p:grpSpPr>
          <a:xfrm rot="-5400000">
            <a:off x="785042" y="528237"/>
            <a:ext cx="561183" cy="73867"/>
            <a:chOff x="0" y="0"/>
            <a:chExt cx="1784957" cy="234948"/>
          </a:xfrm>
        </p:grpSpPr>
        <p:sp>
          <p:nvSpPr>
            <p:cNvPr id="4" name="Freeform 4"/>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090715"/>
            </a:solidFill>
          </p:spPr>
        </p:sp>
      </p:grpSp>
      <p:pic>
        <p:nvPicPr>
          <p:cNvPr id="5" name="Picture 5"/>
          <p:cNvPicPr>
            <a:picLocks noChangeAspect="1"/>
          </p:cNvPicPr>
          <p:nvPr/>
        </p:nvPicPr>
        <p:blipFill>
          <a:blip r:embed="rId4">
            <a:alphaModFix amt="30000"/>
          </a:blip>
          <a:srcRect/>
          <a:stretch>
            <a:fillRect/>
          </a:stretch>
        </p:blipFill>
        <p:spPr>
          <a:xfrm>
            <a:off x="15843859" y="7545830"/>
            <a:ext cx="2741170" cy="2741170"/>
          </a:xfrm>
          <a:prstGeom prst="rect">
            <a:avLst/>
          </a:prstGeom>
        </p:spPr>
      </p:pic>
      <p:sp>
        <p:nvSpPr>
          <p:cNvPr id="6" name="AutoShape 6"/>
          <p:cNvSpPr/>
          <p:nvPr/>
        </p:nvSpPr>
        <p:spPr>
          <a:xfrm>
            <a:off x="1905000" y="9762182"/>
            <a:ext cx="3638107" cy="0"/>
          </a:xfrm>
          <a:prstGeom prst="line">
            <a:avLst/>
          </a:prstGeom>
          <a:ln w="657225" cap="rnd">
            <a:solidFill>
              <a:srgbClr val="090715"/>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8855">
            <a:off x="7893125" y="389359"/>
            <a:ext cx="2288093" cy="1884816"/>
          </a:xfrm>
          <a:prstGeom prst="rect">
            <a:avLst/>
          </a:prstGeom>
        </p:spPr>
      </p:pic>
      <p:pic>
        <p:nvPicPr>
          <p:cNvPr id="8" name="Picture 8"/>
          <p:cNvPicPr>
            <a:picLocks noChangeAspect="1"/>
          </p:cNvPicPr>
          <p:nvPr/>
        </p:nvPicPr>
        <p:blipFill>
          <a:blip r:embed="rId7"/>
          <a:srcRect/>
          <a:stretch>
            <a:fillRect/>
          </a:stretch>
        </p:blipFill>
        <p:spPr>
          <a:xfrm>
            <a:off x="125252" y="9301904"/>
            <a:ext cx="1125453" cy="9850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551819" y="8649474"/>
            <a:ext cx="3414962" cy="2225417"/>
          </a:xfrm>
          <a:prstGeom prst="rect">
            <a:avLst/>
          </a:prstGeom>
        </p:spPr>
      </p:pic>
      <p:sp>
        <p:nvSpPr>
          <p:cNvPr id="10" name="TextBox 10"/>
          <p:cNvSpPr txBox="1"/>
          <p:nvPr/>
        </p:nvSpPr>
        <p:spPr>
          <a:xfrm>
            <a:off x="1016680" y="2413283"/>
            <a:ext cx="7276215" cy="2183765"/>
          </a:xfrm>
          <a:prstGeom prst="rect">
            <a:avLst/>
          </a:prstGeom>
        </p:spPr>
        <p:txBody>
          <a:bodyPr lIns="0" tIns="0" rIns="0" bIns="0" rtlCol="0" anchor="t">
            <a:spAutoFit/>
          </a:bodyPr>
          <a:lstStyle/>
          <a:p>
            <a:pPr>
              <a:lnSpc>
                <a:spcPts val="8679"/>
              </a:lnSpc>
            </a:pPr>
            <a:r>
              <a:rPr lang="en-US" sz="6999">
                <a:solidFill>
                  <a:srgbClr val="FFFFFF"/>
                </a:solidFill>
                <a:latin typeface="Jeepers"/>
              </a:rPr>
              <a:t>VIRTUAL CLOTHING DROP</a:t>
            </a:r>
          </a:p>
        </p:txBody>
      </p:sp>
      <p:sp>
        <p:nvSpPr>
          <p:cNvPr id="11" name="TextBox 11"/>
          <p:cNvSpPr txBox="1"/>
          <p:nvPr/>
        </p:nvSpPr>
        <p:spPr>
          <a:xfrm>
            <a:off x="1016680" y="1413857"/>
            <a:ext cx="8020491" cy="1088390"/>
          </a:xfrm>
          <a:prstGeom prst="rect">
            <a:avLst/>
          </a:prstGeom>
        </p:spPr>
        <p:txBody>
          <a:bodyPr lIns="0" tIns="0" rIns="0" bIns="0" rtlCol="0" anchor="t">
            <a:spAutoFit/>
          </a:bodyPr>
          <a:lstStyle/>
          <a:p>
            <a:pPr>
              <a:lnSpc>
                <a:spcPts val="8679"/>
              </a:lnSpc>
            </a:pPr>
            <a:r>
              <a:rPr lang="en-US" sz="6999">
                <a:solidFill>
                  <a:srgbClr val="090715"/>
                </a:solidFill>
                <a:latin typeface="Jeepers Bold"/>
              </a:rPr>
              <a:t>HOT TOPIC </a:t>
            </a:r>
          </a:p>
        </p:txBody>
      </p:sp>
      <p:sp>
        <p:nvSpPr>
          <p:cNvPr id="12" name="TextBox 12"/>
          <p:cNvSpPr txBox="1"/>
          <p:nvPr/>
        </p:nvSpPr>
        <p:spPr>
          <a:xfrm>
            <a:off x="1016680" y="4695427"/>
            <a:ext cx="6074554" cy="4442459"/>
          </a:xfrm>
          <a:prstGeom prst="rect">
            <a:avLst/>
          </a:prstGeom>
        </p:spPr>
        <p:txBody>
          <a:bodyPr lIns="0" tIns="0" rIns="0" bIns="0" rtlCol="0" anchor="t">
            <a:spAutoFit/>
          </a:bodyPr>
          <a:lstStyle/>
          <a:p>
            <a:pPr>
              <a:lnSpc>
                <a:spcPts val="2940"/>
              </a:lnSpc>
            </a:pPr>
            <a:r>
              <a:rPr lang="en-US" sz="2100">
                <a:solidFill>
                  <a:srgbClr val="FFFFFF"/>
                </a:solidFill>
                <a:latin typeface="Montserrat"/>
              </a:rPr>
              <a:t>To celebrate Halloween, Hot Topic launched a series of 10 branded, Halloween-themed virtual clothing items. </a:t>
            </a:r>
          </a:p>
          <a:p>
            <a:pPr>
              <a:lnSpc>
                <a:spcPts val="2940"/>
              </a:lnSpc>
            </a:pPr>
            <a:endParaRPr lang="en-US" sz="2100">
              <a:solidFill>
                <a:srgbClr val="FFFFFF"/>
              </a:solidFill>
              <a:latin typeface="Montserrat"/>
            </a:endParaRPr>
          </a:p>
          <a:p>
            <a:pPr>
              <a:lnSpc>
                <a:spcPts val="2940"/>
              </a:lnSpc>
            </a:pPr>
            <a:r>
              <a:rPr lang="en-US" sz="2100">
                <a:solidFill>
                  <a:srgbClr val="FFFFFF"/>
                </a:solidFill>
                <a:latin typeface="Montserrat"/>
              </a:rPr>
              <a:t>The line, called the ‘Halloween Forever Collection,’ was available in the Roblox Avatar Marketplace – a virtual store in Roblox where users can shop for avatar customizations, clothing and accessories. The brand has also built three virtual pop-up shops that are accessible via a number of popular Roblox experiences. </a:t>
            </a:r>
          </a:p>
        </p:txBody>
      </p:sp>
      <p:sp>
        <p:nvSpPr>
          <p:cNvPr id="13" name="TextBox 13"/>
          <p:cNvSpPr txBox="1"/>
          <p:nvPr/>
        </p:nvSpPr>
        <p:spPr>
          <a:xfrm>
            <a:off x="2058830" y="9630516"/>
            <a:ext cx="3330446" cy="356235"/>
          </a:xfrm>
          <a:prstGeom prst="rect">
            <a:avLst/>
          </a:prstGeom>
        </p:spPr>
        <p:txBody>
          <a:bodyPr lIns="0" tIns="0" rIns="0" bIns="0" rtlCol="0" anchor="t">
            <a:spAutoFit/>
          </a:bodyPr>
          <a:lstStyle/>
          <a:p>
            <a:pPr algn="ctr">
              <a:lnSpc>
                <a:spcPts val="2940"/>
              </a:lnSpc>
            </a:pPr>
            <a:r>
              <a:rPr lang="en-US" sz="2100" dirty="0">
                <a:solidFill>
                  <a:srgbClr val="FFFFFF"/>
                </a:solidFill>
                <a:latin typeface="Montserrat Bold"/>
              </a:rPr>
              <a:t>M6L2: Digital Marketing</a:t>
            </a:r>
          </a:p>
        </p:txBody>
      </p:sp>
      <p:sp>
        <p:nvSpPr>
          <p:cNvPr id="14" name="TextBox 14"/>
          <p:cNvSpPr txBox="1"/>
          <p:nvPr/>
        </p:nvSpPr>
        <p:spPr>
          <a:xfrm>
            <a:off x="1403871" y="156288"/>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5" name="TextBox 15"/>
          <p:cNvSpPr txBox="1"/>
          <p:nvPr/>
        </p:nvSpPr>
        <p:spPr>
          <a:xfrm>
            <a:off x="1403871" y="523953"/>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pic>
        <p:nvPicPr>
          <p:cNvPr id="16" name="Picture 16"/>
          <p:cNvPicPr>
            <a:picLocks noChangeAspect="1"/>
          </p:cNvPicPr>
          <p:nvPr/>
        </p:nvPicPr>
        <p:blipFill>
          <a:blip r:embed="rId10"/>
          <a:srcRect/>
          <a:stretch>
            <a:fillRect/>
          </a:stretch>
        </p:blipFill>
        <p:spPr>
          <a:xfrm>
            <a:off x="9037171" y="2502247"/>
            <a:ext cx="8967215" cy="50395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6305" flipV="1">
            <a:off x="-9365990" y="-6210698"/>
            <a:ext cx="24826434" cy="21034761"/>
          </a:xfrm>
          <a:prstGeom prst="rect">
            <a:avLst/>
          </a:prstGeom>
        </p:spPr>
      </p:pic>
      <p:grpSp>
        <p:nvGrpSpPr>
          <p:cNvPr id="3" name="Group 3"/>
          <p:cNvGrpSpPr/>
          <p:nvPr/>
        </p:nvGrpSpPr>
        <p:grpSpPr>
          <a:xfrm rot="-5400000">
            <a:off x="785042" y="528237"/>
            <a:ext cx="561183" cy="73867"/>
            <a:chOff x="0" y="0"/>
            <a:chExt cx="1784957" cy="234948"/>
          </a:xfrm>
        </p:grpSpPr>
        <p:sp>
          <p:nvSpPr>
            <p:cNvPr id="4" name="Freeform 4"/>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090715"/>
            </a:solidFill>
          </p:spPr>
        </p:sp>
      </p:grpSp>
      <p:pic>
        <p:nvPicPr>
          <p:cNvPr id="5" name="Picture 5"/>
          <p:cNvPicPr>
            <a:picLocks noChangeAspect="1"/>
          </p:cNvPicPr>
          <p:nvPr/>
        </p:nvPicPr>
        <p:blipFill>
          <a:blip r:embed="rId4">
            <a:alphaModFix amt="30000"/>
          </a:blip>
          <a:srcRect/>
          <a:stretch>
            <a:fillRect/>
          </a:stretch>
        </p:blipFill>
        <p:spPr>
          <a:xfrm>
            <a:off x="15843859" y="7545830"/>
            <a:ext cx="2741170" cy="2741170"/>
          </a:xfrm>
          <a:prstGeom prst="rect">
            <a:avLst/>
          </a:prstGeom>
        </p:spPr>
      </p:pic>
      <p:sp>
        <p:nvSpPr>
          <p:cNvPr id="6" name="AutoShape 6"/>
          <p:cNvSpPr/>
          <p:nvPr/>
        </p:nvSpPr>
        <p:spPr>
          <a:xfrm>
            <a:off x="1828800" y="9678122"/>
            <a:ext cx="3638107" cy="0"/>
          </a:xfrm>
          <a:prstGeom prst="line">
            <a:avLst/>
          </a:prstGeom>
          <a:ln w="657225" cap="rnd">
            <a:solidFill>
              <a:srgbClr val="090715"/>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8855">
            <a:off x="7771334" y="297292"/>
            <a:ext cx="1971029" cy="1623635"/>
          </a:xfrm>
          <a:prstGeom prst="rect">
            <a:avLst/>
          </a:prstGeom>
        </p:spPr>
      </p:pic>
      <p:pic>
        <p:nvPicPr>
          <p:cNvPr id="8" name="Picture 8"/>
          <p:cNvPicPr>
            <a:picLocks noChangeAspect="1"/>
          </p:cNvPicPr>
          <p:nvPr/>
        </p:nvPicPr>
        <p:blipFill>
          <a:blip r:embed="rId7"/>
          <a:srcRect/>
          <a:stretch>
            <a:fillRect/>
          </a:stretch>
        </p:blipFill>
        <p:spPr>
          <a:xfrm>
            <a:off x="125252" y="9301904"/>
            <a:ext cx="1125453" cy="9850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551819" y="8649474"/>
            <a:ext cx="3414962" cy="2225417"/>
          </a:xfrm>
          <a:prstGeom prst="rect">
            <a:avLst/>
          </a:prstGeom>
        </p:spPr>
      </p:pic>
      <p:sp>
        <p:nvSpPr>
          <p:cNvPr id="10" name="TextBox 10"/>
          <p:cNvSpPr txBox="1"/>
          <p:nvPr/>
        </p:nvSpPr>
        <p:spPr>
          <a:xfrm>
            <a:off x="1016680" y="2413283"/>
            <a:ext cx="7276215" cy="1088390"/>
          </a:xfrm>
          <a:prstGeom prst="rect">
            <a:avLst/>
          </a:prstGeom>
        </p:spPr>
        <p:txBody>
          <a:bodyPr lIns="0" tIns="0" rIns="0" bIns="0" rtlCol="0" anchor="t">
            <a:spAutoFit/>
          </a:bodyPr>
          <a:lstStyle/>
          <a:p>
            <a:pPr>
              <a:lnSpc>
                <a:spcPts val="8679"/>
              </a:lnSpc>
            </a:pPr>
            <a:r>
              <a:rPr lang="en-US" sz="6999">
                <a:solidFill>
                  <a:srgbClr val="FFFFFF"/>
                </a:solidFill>
                <a:latin typeface="Jeepers"/>
              </a:rPr>
              <a:t>"BOORITO" PROMO</a:t>
            </a:r>
          </a:p>
        </p:txBody>
      </p:sp>
      <p:sp>
        <p:nvSpPr>
          <p:cNvPr id="11" name="TextBox 11"/>
          <p:cNvSpPr txBox="1"/>
          <p:nvPr/>
        </p:nvSpPr>
        <p:spPr>
          <a:xfrm>
            <a:off x="1016680" y="1413857"/>
            <a:ext cx="8020491" cy="1088390"/>
          </a:xfrm>
          <a:prstGeom prst="rect">
            <a:avLst/>
          </a:prstGeom>
        </p:spPr>
        <p:txBody>
          <a:bodyPr lIns="0" tIns="0" rIns="0" bIns="0" rtlCol="0" anchor="t">
            <a:spAutoFit/>
          </a:bodyPr>
          <a:lstStyle/>
          <a:p>
            <a:pPr>
              <a:lnSpc>
                <a:spcPts val="8679"/>
              </a:lnSpc>
            </a:pPr>
            <a:r>
              <a:rPr lang="en-US" sz="6999">
                <a:solidFill>
                  <a:srgbClr val="090715"/>
                </a:solidFill>
                <a:latin typeface="Jeepers Bold"/>
              </a:rPr>
              <a:t>CHIPOTLE</a:t>
            </a:r>
          </a:p>
        </p:txBody>
      </p:sp>
      <p:sp>
        <p:nvSpPr>
          <p:cNvPr id="12" name="TextBox 12"/>
          <p:cNvSpPr txBox="1"/>
          <p:nvPr/>
        </p:nvSpPr>
        <p:spPr>
          <a:xfrm>
            <a:off x="911275" y="3771888"/>
            <a:ext cx="5676165" cy="3699509"/>
          </a:xfrm>
          <a:prstGeom prst="rect">
            <a:avLst/>
          </a:prstGeom>
        </p:spPr>
        <p:txBody>
          <a:bodyPr lIns="0" tIns="0" rIns="0" bIns="0" rtlCol="0" anchor="t">
            <a:spAutoFit/>
          </a:bodyPr>
          <a:lstStyle/>
          <a:p>
            <a:pPr>
              <a:lnSpc>
                <a:spcPts val="2940"/>
              </a:lnSpc>
            </a:pPr>
            <a:r>
              <a:rPr lang="en-US" sz="2100" dirty="0">
                <a:solidFill>
                  <a:srgbClr val="FFFFFF"/>
                </a:solidFill>
                <a:latin typeface="Montserrat"/>
              </a:rPr>
              <a:t>After a two-year hiatus because of the pandemic, Chipotle brought back their popular "</a:t>
            </a:r>
            <a:r>
              <a:rPr lang="en-US" sz="2100" dirty="0" err="1">
                <a:solidFill>
                  <a:srgbClr val="FFFFFF"/>
                </a:solidFill>
                <a:latin typeface="Montserrat"/>
              </a:rPr>
              <a:t>Boorito</a:t>
            </a:r>
            <a:r>
              <a:rPr lang="en-US" sz="2100" dirty="0">
                <a:solidFill>
                  <a:srgbClr val="FFFFFF"/>
                </a:solidFill>
                <a:latin typeface="Montserrat"/>
              </a:rPr>
              <a:t>" promotion.  </a:t>
            </a:r>
          </a:p>
          <a:p>
            <a:pPr>
              <a:lnSpc>
                <a:spcPts val="2940"/>
              </a:lnSpc>
            </a:pPr>
            <a:endParaRPr lang="en-US" sz="2100" dirty="0">
              <a:solidFill>
                <a:srgbClr val="FFFFFF"/>
              </a:solidFill>
              <a:latin typeface="Montserrat"/>
            </a:endParaRPr>
          </a:p>
          <a:p>
            <a:pPr>
              <a:lnSpc>
                <a:spcPts val="2940"/>
              </a:lnSpc>
            </a:pPr>
            <a:r>
              <a:rPr lang="en-US" sz="2100" dirty="0">
                <a:solidFill>
                  <a:srgbClr val="FFFFFF"/>
                </a:solidFill>
                <a:latin typeface="Montserrat"/>
              </a:rPr>
              <a:t>Consumers were eligible for a free $6 entree by signing up for the brand's loyalty program (Chipotle Rewards) and visiting a Chipotle restaurant on Halloween dressed up in a costume. </a:t>
            </a:r>
          </a:p>
          <a:p>
            <a:pPr>
              <a:lnSpc>
                <a:spcPts val="2940"/>
              </a:lnSpc>
            </a:pPr>
            <a:endParaRPr lang="en-US" sz="2100" dirty="0">
              <a:solidFill>
                <a:srgbClr val="FFFFFF"/>
              </a:solidFill>
              <a:latin typeface="Montserrat"/>
            </a:endParaRPr>
          </a:p>
        </p:txBody>
      </p:sp>
      <p:sp>
        <p:nvSpPr>
          <p:cNvPr id="13" name="TextBox 13"/>
          <p:cNvSpPr txBox="1"/>
          <p:nvPr/>
        </p:nvSpPr>
        <p:spPr>
          <a:xfrm>
            <a:off x="2055714" y="9565015"/>
            <a:ext cx="3221794" cy="356235"/>
          </a:xfrm>
          <a:prstGeom prst="rect">
            <a:avLst/>
          </a:prstGeom>
        </p:spPr>
        <p:txBody>
          <a:bodyPr lIns="0" tIns="0" rIns="0" bIns="0" rtlCol="0" anchor="t">
            <a:spAutoFit/>
          </a:bodyPr>
          <a:lstStyle/>
          <a:p>
            <a:pPr algn="ctr">
              <a:lnSpc>
                <a:spcPts val="2940"/>
              </a:lnSpc>
            </a:pPr>
            <a:r>
              <a:rPr lang="en-US" sz="2100">
                <a:solidFill>
                  <a:srgbClr val="FFFFFF"/>
                </a:solidFill>
                <a:latin typeface="Montserrat Bold"/>
              </a:rPr>
              <a:t>M1L1:  Promotion</a:t>
            </a:r>
          </a:p>
        </p:txBody>
      </p:sp>
      <p:sp>
        <p:nvSpPr>
          <p:cNvPr id="14" name="TextBox 14"/>
          <p:cNvSpPr txBox="1"/>
          <p:nvPr/>
        </p:nvSpPr>
        <p:spPr>
          <a:xfrm>
            <a:off x="1403871" y="156288"/>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5" name="TextBox 15"/>
          <p:cNvSpPr txBox="1"/>
          <p:nvPr/>
        </p:nvSpPr>
        <p:spPr>
          <a:xfrm>
            <a:off x="1403871" y="523953"/>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pic>
        <p:nvPicPr>
          <p:cNvPr id="16" name="Picture 16"/>
          <p:cNvPicPr>
            <a:picLocks noChangeAspect="1"/>
          </p:cNvPicPr>
          <p:nvPr/>
        </p:nvPicPr>
        <p:blipFill>
          <a:blip r:embed="rId10"/>
          <a:srcRect/>
          <a:stretch>
            <a:fillRect/>
          </a:stretch>
        </p:blipFill>
        <p:spPr>
          <a:xfrm>
            <a:off x="8444216" y="2256331"/>
            <a:ext cx="9408039" cy="52894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532" b="1753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4079" y="-3828600"/>
            <a:ext cx="14695361" cy="14695361"/>
          </a:xfrm>
          <a:prstGeom prst="rect">
            <a:avLst/>
          </a:prstGeom>
        </p:spPr>
      </p:pic>
      <p:pic>
        <p:nvPicPr>
          <p:cNvPr id="4" name="Picture 4"/>
          <p:cNvPicPr>
            <a:picLocks noChangeAspect="1"/>
          </p:cNvPicPr>
          <p:nvPr/>
        </p:nvPicPr>
        <p:blipFill>
          <a:blip r:embed="rId5">
            <a:alphaModFix amt="30000"/>
          </a:blip>
          <a:srcRect/>
          <a:stretch>
            <a:fillRect/>
          </a:stretch>
        </p:blipFill>
        <p:spPr>
          <a:xfrm>
            <a:off x="26123" y="0"/>
            <a:ext cx="2741170" cy="274117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3489" y="-538303"/>
            <a:ext cx="3414962" cy="22254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28345" y="5143500"/>
            <a:ext cx="6459655" cy="5143500"/>
          </a:xfrm>
          <a:prstGeom prst="rect">
            <a:avLst/>
          </a:prstGeom>
        </p:spPr>
      </p:pic>
      <p:grpSp>
        <p:nvGrpSpPr>
          <p:cNvPr id="7" name="Group 7"/>
          <p:cNvGrpSpPr/>
          <p:nvPr/>
        </p:nvGrpSpPr>
        <p:grpSpPr>
          <a:xfrm rot="-5400000">
            <a:off x="785042" y="1323732"/>
            <a:ext cx="561183" cy="73867"/>
            <a:chOff x="0" y="0"/>
            <a:chExt cx="1784957" cy="234948"/>
          </a:xfrm>
        </p:grpSpPr>
        <p:sp>
          <p:nvSpPr>
            <p:cNvPr id="8" name="Freeform 8"/>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F26924"/>
            </a:solidFill>
          </p:spPr>
        </p:sp>
      </p:grpSp>
      <p:grpSp>
        <p:nvGrpSpPr>
          <p:cNvPr id="9" name="Group 9"/>
          <p:cNvGrpSpPr/>
          <p:nvPr/>
        </p:nvGrpSpPr>
        <p:grpSpPr>
          <a:xfrm>
            <a:off x="3578810" y="8696186"/>
            <a:ext cx="467003" cy="46700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90715"/>
            </a:solidFill>
          </p:spPr>
        </p:sp>
      </p:grpSp>
      <p:pic>
        <p:nvPicPr>
          <p:cNvPr id="11" name="Picture 11"/>
          <p:cNvPicPr>
            <a:picLocks noChangeAspect="1"/>
          </p:cNvPicPr>
          <p:nvPr/>
        </p:nvPicPr>
        <p:blipFill>
          <a:blip r:embed="rId10"/>
          <a:srcRect/>
          <a:stretch>
            <a:fillRect/>
          </a:stretch>
        </p:blipFill>
        <p:spPr>
          <a:xfrm>
            <a:off x="16375472" y="8696186"/>
            <a:ext cx="1767657" cy="1547210"/>
          </a:xfrm>
          <a:prstGeom prst="rect">
            <a:avLst/>
          </a:prstGeom>
        </p:spPr>
      </p:pic>
      <p:sp>
        <p:nvSpPr>
          <p:cNvPr id="12" name="TextBox 12"/>
          <p:cNvSpPr txBox="1"/>
          <p:nvPr/>
        </p:nvSpPr>
        <p:spPr>
          <a:xfrm>
            <a:off x="5764879" y="2919977"/>
            <a:ext cx="8409780" cy="1609725"/>
          </a:xfrm>
          <a:prstGeom prst="rect">
            <a:avLst/>
          </a:prstGeom>
        </p:spPr>
        <p:txBody>
          <a:bodyPr lIns="0" tIns="0" rIns="0" bIns="0" rtlCol="0" anchor="t">
            <a:spAutoFit/>
          </a:bodyPr>
          <a:lstStyle/>
          <a:p>
            <a:pPr>
              <a:lnSpc>
                <a:spcPts val="12000"/>
              </a:lnSpc>
            </a:pPr>
            <a:r>
              <a:rPr lang="en-US" sz="12000">
                <a:solidFill>
                  <a:srgbClr val="FFFFFF"/>
                </a:solidFill>
                <a:latin typeface="Jeepers Bold"/>
              </a:rPr>
              <a:t>MARKETING?</a:t>
            </a:r>
          </a:p>
        </p:txBody>
      </p:sp>
      <p:sp>
        <p:nvSpPr>
          <p:cNvPr id="13" name="TextBox 13"/>
          <p:cNvSpPr txBox="1"/>
          <p:nvPr/>
        </p:nvSpPr>
        <p:spPr>
          <a:xfrm>
            <a:off x="1028700" y="2919977"/>
            <a:ext cx="7863707" cy="1609725"/>
          </a:xfrm>
          <a:prstGeom prst="rect">
            <a:avLst/>
          </a:prstGeom>
        </p:spPr>
        <p:txBody>
          <a:bodyPr lIns="0" tIns="0" rIns="0" bIns="0" rtlCol="0" anchor="t">
            <a:spAutoFit/>
          </a:bodyPr>
          <a:lstStyle/>
          <a:p>
            <a:pPr>
              <a:lnSpc>
                <a:spcPts val="12000"/>
              </a:lnSpc>
            </a:pPr>
            <a:r>
              <a:rPr lang="en-US" sz="12000">
                <a:solidFill>
                  <a:srgbClr val="F26924"/>
                </a:solidFill>
                <a:latin typeface="Jeepers Bold"/>
              </a:rPr>
              <a:t>WHAT IS</a:t>
            </a:r>
          </a:p>
        </p:txBody>
      </p:sp>
      <p:sp>
        <p:nvSpPr>
          <p:cNvPr id="14" name="TextBox 14"/>
          <p:cNvSpPr txBox="1"/>
          <p:nvPr/>
        </p:nvSpPr>
        <p:spPr>
          <a:xfrm>
            <a:off x="1102567" y="4813508"/>
            <a:ext cx="11820186" cy="2948305"/>
          </a:xfrm>
          <a:prstGeom prst="rect">
            <a:avLst/>
          </a:prstGeom>
        </p:spPr>
        <p:txBody>
          <a:bodyPr lIns="0" tIns="0" rIns="0" bIns="0" rtlCol="0" anchor="t">
            <a:spAutoFit/>
          </a:bodyPr>
          <a:lstStyle/>
          <a:p>
            <a:pPr>
              <a:lnSpc>
                <a:spcPts val="3919"/>
              </a:lnSpc>
            </a:pPr>
            <a:r>
              <a:rPr lang="en-US" sz="2799">
                <a:solidFill>
                  <a:srgbClr val="FFFFFF"/>
                </a:solidFill>
                <a:latin typeface="Montserrat"/>
              </a:rPr>
              <a:t>As you review this year's Halloween marketing campaigns, you will see a specific business or marketing concept identified on each slide.  For each example, take a moment to discuss how each campaign provides an example of the business and marketing concepts discussed in class and in your Marketing Insights from SCC modules and lessons.</a:t>
            </a:r>
          </a:p>
        </p:txBody>
      </p:sp>
      <p:sp>
        <p:nvSpPr>
          <p:cNvPr id="15" name="TextBox 15"/>
          <p:cNvSpPr txBox="1"/>
          <p:nvPr/>
        </p:nvSpPr>
        <p:spPr>
          <a:xfrm>
            <a:off x="1403871" y="951784"/>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6" name="TextBox 16"/>
          <p:cNvSpPr txBox="1"/>
          <p:nvPr/>
        </p:nvSpPr>
        <p:spPr>
          <a:xfrm>
            <a:off x="1403871" y="1319449"/>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6305" flipV="1">
            <a:off x="-9365990" y="-6210698"/>
            <a:ext cx="24826434" cy="21034761"/>
          </a:xfrm>
          <a:prstGeom prst="rect">
            <a:avLst/>
          </a:prstGeom>
        </p:spPr>
      </p:pic>
      <p:grpSp>
        <p:nvGrpSpPr>
          <p:cNvPr id="3" name="Group 3"/>
          <p:cNvGrpSpPr/>
          <p:nvPr/>
        </p:nvGrpSpPr>
        <p:grpSpPr>
          <a:xfrm rot="-5400000">
            <a:off x="785042" y="528237"/>
            <a:ext cx="561183" cy="73867"/>
            <a:chOff x="0" y="0"/>
            <a:chExt cx="1784957" cy="234948"/>
          </a:xfrm>
        </p:grpSpPr>
        <p:sp>
          <p:nvSpPr>
            <p:cNvPr id="4" name="Freeform 4"/>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090715"/>
            </a:solidFill>
          </p:spPr>
        </p:sp>
      </p:grpSp>
      <p:pic>
        <p:nvPicPr>
          <p:cNvPr id="5" name="Picture 5"/>
          <p:cNvPicPr>
            <a:picLocks noChangeAspect="1"/>
          </p:cNvPicPr>
          <p:nvPr/>
        </p:nvPicPr>
        <p:blipFill>
          <a:blip r:embed="rId4">
            <a:alphaModFix amt="30000"/>
          </a:blip>
          <a:srcRect/>
          <a:stretch>
            <a:fillRect/>
          </a:stretch>
        </p:blipFill>
        <p:spPr>
          <a:xfrm>
            <a:off x="15843859" y="7545830"/>
            <a:ext cx="2741170" cy="2741170"/>
          </a:xfrm>
          <a:prstGeom prst="rect">
            <a:avLst/>
          </a:prstGeom>
        </p:spPr>
      </p:pic>
      <p:sp>
        <p:nvSpPr>
          <p:cNvPr id="6" name="AutoShape 6"/>
          <p:cNvSpPr/>
          <p:nvPr/>
        </p:nvSpPr>
        <p:spPr>
          <a:xfrm>
            <a:off x="1867784" y="9726248"/>
            <a:ext cx="4003146" cy="0"/>
          </a:xfrm>
          <a:prstGeom prst="line">
            <a:avLst/>
          </a:prstGeom>
          <a:ln w="657225" cap="rnd">
            <a:solidFill>
              <a:srgbClr val="090715"/>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8855">
            <a:off x="8735914" y="389359"/>
            <a:ext cx="2288093" cy="1884816"/>
          </a:xfrm>
          <a:prstGeom prst="rect">
            <a:avLst/>
          </a:prstGeom>
        </p:spPr>
      </p:pic>
      <p:pic>
        <p:nvPicPr>
          <p:cNvPr id="8" name="Picture 8"/>
          <p:cNvPicPr>
            <a:picLocks noChangeAspect="1"/>
          </p:cNvPicPr>
          <p:nvPr/>
        </p:nvPicPr>
        <p:blipFill>
          <a:blip r:embed="rId7"/>
          <a:srcRect/>
          <a:stretch>
            <a:fillRect/>
          </a:stretch>
        </p:blipFill>
        <p:spPr>
          <a:xfrm>
            <a:off x="125252" y="9301904"/>
            <a:ext cx="1125453" cy="9850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551819" y="8649474"/>
            <a:ext cx="3414962" cy="2225417"/>
          </a:xfrm>
          <a:prstGeom prst="rect">
            <a:avLst/>
          </a:prstGeom>
        </p:spPr>
      </p:pic>
      <p:pic>
        <p:nvPicPr>
          <p:cNvPr id="10" name="Picture 10"/>
          <p:cNvPicPr>
            <a:picLocks noChangeAspect="1"/>
          </p:cNvPicPr>
          <p:nvPr/>
        </p:nvPicPr>
        <p:blipFill>
          <a:blip r:embed="rId10"/>
          <a:srcRect l="25385" r="50287"/>
          <a:stretch>
            <a:fillRect/>
          </a:stretch>
        </p:blipFill>
        <p:spPr>
          <a:xfrm>
            <a:off x="13593170" y="6046044"/>
            <a:ext cx="2207797" cy="4044751"/>
          </a:xfrm>
          <a:prstGeom prst="rect">
            <a:avLst/>
          </a:prstGeom>
        </p:spPr>
      </p:pic>
      <p:pic>
        <p:nvPicPr>
          <p:cNvPr id="11" name="Picture 11"/>
          <p:cNvPicPr>
            <a:picLocks noChangeAspect="1"/>
          </p:cNvPicPr>
          <p:nvPr/>
        </p:nvPicPr>
        <p:blipFill>
          <a:blip r:embed="rId11"/>
          <a:srcRect r="65837"/>
          <a:stretch>
            <a:fillRect/>
          </a:stretch>
        </p:blipFill>
        <p:spPr>
          <a:xfrm>
            <a:off x="15311640" y="334543"/>
            <a:ext cx="3655141" cy="6511719"/>
          </a:xfrm>
          <a:prstGeom prst="rect">
            <a:avLst/>
          </a:prstGeom>
        </p:spPr>
      </p:pic>
      <p:sp>
        <p:nvSpPr>
          <p:cNvPr id="12" name="TextBox 12"/>
          <p:cNvSpPr txBox="1"/>
          <p:nvPr/>
        </p:nvSpPr>
        <p:spPr>
          <a:xfrm>
            <a:off x="1016680" y="3748199"/>
            <a:ext cx="7276215" cy="1088390"/>
          </a:xfrm>
          <a:prstGeom prst="rect">
            <a:avLst/>
          </a:prstGeom>
        </p:spPr>
        <p:txBody>
          <a:bodyPr lIns="0" tIns="0" rIns="0" bIns="0" rtlCol="0" anchor="t">
            <a:spAutoFit/>
          </a:bodyPr>
          <a:lstStyle/>
          <a:p>
            <a:pPr>
              <a:lnSpc>
                <a:spcPts val="8679"/>
              </a:lnSpc>
            </a:pPr>
            <a:r>
              <a:rPr lang="en-US" sz="6999">
                <a:solidFill>
                  <a:srgbClr val="FFFFFF"/>
                </a:solidFill>
                <a:latin typeface="Jeepers Bold"/>
              </a:rPr>
              <a:t>COSTUME FLAVORS</a:t>
            </a:r>
          </a:p>
        </p:txBody>
      </p:sp>
      <p:sp>
        <p:nvSpPr>
          <p:cNvPr id="13" name="TextBox 13"/>
          <p:cNvSpPr txBox="1"/>
          <p:nvPr/>
        </p:nvSpPr>
        <p:spPr>
          <a:xfrm>
            <a:off x="1016680" y="1413857"/>
            <a:ext cx="8020491" cy="2183765"/>
          </a:xfrm>
          <a:prstGeom prst="rect">
            <a:avLst/>
          </a:prstGeom>
        </p:spPr>
        <p:txBody>
          <a:bodyPr lIns="0" tIns="0" rIns="0" bIns="0" rtlCol="0" anchor="t">
            <a:spAutoFit/>
          </a:bodyPr>
          <a:lstStyle/>
          <a:p>
            <a:pPr>
              <a:lnSpc>
                <a:spcPts val="8679"/>
              </a:lnSpc>
            </a:pPr>
            <a:r>
              <a:rPr lang="en-US" sz="6999">
                <a:solidFill>
                  <a:srgbClr val="090715"/>
                </a:solidFill>
                <a:latin typeface="Jeepers Bold"/>
              </a:rPr>
              <a:t>MTN DEW X SPIRIT HALLOWEEN</a:t>
            </a:r>
          </a:p>
        </p:txBody>
      </p:sp>
      <p:sp>
        <p:nvSpPr>
          <p:cNvPr id="14" name="TextBox 14"/>
          <p:cNvSpPr txBox="1"/>
          <p:nvPr/>
        </p:nvSpPr>
        <p:spPr>
          <a:xfrm>
            <a:off x="1016680" y="4979464"/>
            <a:ext cx="5725749" cy="3328034"/>
          </a:xfrm>
          <a:prstGeom prst="rect">
            <a:avLst/>
          </a:prstGeom>
        </p:spPr>
        <p:txBody>
          <a:bodyPr lIns="0" tIns="0" rIns="0" bIns="0" rtlCol="0" anchor="t">
            <a:spAutoFit/>
          </a:bodyPr>
          <a:lstStyle/>
          <a:p>
            <a:pPr>
              <a:lnSpc>
                <a:spcPts val="2940"/>
              </a:lnSpc>
            </a:pPr>
            <a:r>
              <a:rPr lang="en-US" sz="2100">
                <a:solidFill>
                  <a:srgbClr val="FFFFFF"/>
                </a:solidFill>
                <a:latin typeface="Montserrat"/>
              </a:rPr>
              <a:t>According to a press release, Spirit Halloween and MTN DEW collaborated to create a new collection of limited-edition Halloween "flavor" costumes inspired by three fan-favorite MTN DEW flavors (Original, Baja Blast, and Code Red) and the VOO-DEW Grim, the embodiment of the iconic Halloween mystery flavor, MTN DEW VOO-DEW.</a:t>
            </a:r>
          </a:p>
        </p:txBody>
      </p:sp>
      <p:sp>
        <p:nvSpPr>
          <p:cNvPr id="15" name="TextBox 15"/>
          <p:cNvSpPr txBox="1"/>
          <p:nvPr/>
        </p:nvSpPr>
        <p:spPr>
          <a:xfrm>
            <a:off x="1906683" y="9565015"/>
            <a:ext cx="3964247" cy="356235"/>
          </a:xfrm>
          <a:prstGeom prst="rect">
            <a:avLst/>
          </a:prstGeom>
        </p:spPr>
        <p:txBody>
          <a:bodyPr lIns="0" tIns="0" rIns="0" bIns="0" rtlCol="0" anchor="t">
            <a:spAutoFit/>
          </a:bodyPr>
          <a:lstStyle/>
          <a:p>
            <a:pPr algn="ctr">
              <a:lnSpc>
                <a:spcPts val="2940"/>
              </a:lnSpc>
            </a:pPr>
            <a:r>
              <a:rPr lang="en-US" sz="2100">
                <a:solidFill>
                  <a:srgbClr val="FFFFFF"/>
                </a:solidFill>
                <a:latin typeface="Montserrat Bold"/>
              </a:rPr>
              <a:t>M3L2: Brand Collaboration</a:t>
            </a:r>
          </a:p>
        </p:txBody>
      </p:sp>
      <p:sp>
        <p:nvSpPr>
          <p:cNvPr id="16" name="TextBox 16"/>
          <p:cNvSpPr txBox="1"/>
          <p:nvPr/>
        </p:nvSpPr>
        <p:spPr>
          <a:xfrm>
            <a:off x="1403871" y="156288"/>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7" name="TextBox 17"/>
          <p:cNvSpPr txBox="1"/>
          <p:nvPr/>
        </p:nvSpPr>
        <p:spPr>
          <a:xfrm>
            <a:off x="1403871" y="523953"/>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pic>
        <p:nvPicPr>
          <p:cNvPr id="18" name="Picture 18"/>
          <p:cNvPicPr>
            <a:picLocks noChangeAspect="1"/>
          </p:cNvPicPr>
          <p:nvPr/>
        </p:nvPicPr>
        <p:blipFill>
          <a:blip r:embed="rId11"/>
          <a:srcRect l="32495" r="31311"/>
          <a:stretch>
            <a:fillRect/>
          </a:stretch>
        </p:blipFill>
        <p:spPr>
          <a:xfrm>
            <a:off x="11994720" y="334543"/>
            <a:ext cx="3196900" cy="5375757"/>
          </a:xfrm>
          <a:prstGeom prst="rect">
            <a:avLst/>
          </a:prstGeom>
        </p:spPr>
      </p:pic>
      <p:pic>
        <p:nvPicPr>
          <p:cNvPr id="19" name="Picture 19"/>
          <p:cNvPicPr>
            <a:picLocks noChangeAspect="1"/>
          </p:cNvPicPr>
          <p:nvPr/>
        </p:nvPicPr>
        <p:blipFill>
          <a:blip r:embed="rId11"/>
          <a:srcRect l="68740"/>
          <a:stretch>
            <a:fillRect/>
          </a:stretch>
        </p:blipFill>
        <p:spPr>
          <a:xfrm>
            <a:off x="8588419" y="2441858"/>
            <a:ext cx="3934472" cy="766026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6305" flipV="1">
            <a:off x="-9365990" y="-6210698"/>
            <a:ext cx="24826434" cy="21034761"/>
          </a:xfrm>
          <a:prstGeom prst="rect">
            <a:avLst/>
          </a:prstGeom>
        </p:spPr>
      </p:pic>
      <p:grpSp>
        <p:nvGrpSpPr>
          <p:cNvPr id="3" name="Group 3"/>
          <p:cNvGrpSpPr/>
          <p:nvPr/>
        </p:nvGrpSpPr>
        <p:grpSpPr>
          <a:xfrm rot="-5400000">
            <a:off x="785042" y="528237"/>
            <a:ext cx="561183" cy="73867"/>
            <a:chOff x="0" y="0"/>
            <a:chExt cx="1784957" cy="234948"/>
          </a:xfrm>
        </p:grpSpPr>
        <p:sp>
          <p:nvSpPr>
            <p:cNvPr id="4" name="Freeform 4"/>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090715"/>
            </a:solidFill>
          </p:spPr>
        </p:sp>
      </p:grpSp>
      <p:pic>
        <p:nvPicPr>
          <p:cNvPr id="5" name="Picture 5"/>
          <p:cNvPicPr>
            <a:picLocks noChangeAspect="1"/>
          </p:cNvPicPr>
          <p:nvPr/>
        </p:nvPicPr>
        <p:blipFill>
          <a:blip r:embed="rId4">
            <a:alphaModFix amt="30000"/>
          </a:blip>
          <a:srcRect/>
          <a:stretch>
            <a:fillRect/>
          </a:stretch>
        </p:blipFill>
        <p:spPr>
          <a:xfrm>
            <a:off x="15843859" y="7545830"/>
            <a:ext cx="2741170" cy="2741170"/>
          </a:xfrm>
          <a:prstGeom prst="rect">
            <a:avLst/>
          </a:prstGeom>
        </p:spPr>
      </p:pic>
      <p:sp>
        <p:nvSpPr>
          <p:cNvPr id="6" name="AutoShape 6"/>
          <p:cNvSpPr/>
          <p:nvPr/>
        </p:nvSpPr>
        <p:spPr>
          <a:xfrm>
            <a:off x="1905000" y="9715500"/>
            <a:ext cx="3638107" cy="0"/>
          </a:xfrm>
          <a:prstGeom prst="line">
            <a:avLst/>
          </a:prstGeom>
          <a:ln w="657225" cap="rnd">
            <a:solidFill>
              <a:srgbClr val="090715"/>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8855">
            <a:off x="9061869" y="236070"/>
            <a:ext cx="2288093" cy="1884816"/>
          </a:xfrm>
          <a:prstGeom prst="rect">
            <a:avLst/>
          </a:prstGeom>
        </p:spPr>
      </p:pic>
      <p:pic>
        <p:nvPicPr>
          <p:cNvPr id="8" name="Picture 8"/>
          <p:cNvPicPr>
            <a:picLocks noChangeAspect="1"/>
          </p:cNvPicPr>
          <p:nvPr/>
        </p:nvPicPr>
        <p:blipFill>
          <a:blip r:embed="rId7"/>
          <a:srcRect/>
          <a:stretch>
            <a:fillRect/>
          </a:stretch>
        </p:blipFill>
        <p:spPr>
          <a:xfrm>
            <a:off x="125252" y="9301904"/>
            <a:ext cx="1125453" cy="9850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551819" y="8649474"/>
            <a:ext cx="3414962" cy="2225417"/>
          </a:xfrm>
          <a:prstGeom prst="rect">
            <a:avLst/>
          </a:prstGeom>
        </p:spPr>
      </p:pic>
      <p:sp>
        <p:nvSpPr>
          <p:cNvPr id="10" name="TextBox 10"/>
          <p:cNvSpPr txBox="1"/>
          <p:nvPr/>
        </p:nvSpPr>
        <p:spPr>
          <a:xfrm>
            <a:off x="1016680" y="2413283"/>
            <a:ext cx="7276215" cy="2183765"/>
          </a:xfrm>
          <a:prstGeom prst="rect">
            <a:avLst/>
          </a:prstGeom>
        </p:spPr>
        <p:txBody>
          <a:bodyPr lIns="0" tIns="0" rIns="0" bIns="0" rtlCol="0" anchor="t">
            <a:spAutoFit/>
          </a:bodyPr>
          <a:lstStyle/>
          <a:p>
            <a:pPr>
              <a:lnSpc>
                <a:spcPts val="8679"/>
              </a:lnSpc>
            </a:pPr>
            <a:r>
              <a:rPr lang="en-US" sz="6999">
                <a:solidFill>
                  <a:srgbClr val="FFFFFF"/>
                </a:solidFill>
                <a:latin typeface="Jeepers Bold"/>
              </a:rPr>
              <a:t>POPULAR SEARCH TOPICS</a:t>
            </a:r>
          </a:p>
        </p:txBody>
      </p:sp>
      <p:sp>
        <p:nvSpPr>
          <p:cNvPr id="11" name="TextBox 11"/>
          <p:cNvSpPr txBox="1"/>
          <p:nvPr/>
        </p:nvSpPr>
        <p:spPr>
          <a:xfrm>
            <a:off x="1016680" y="1413857"/>
            <a:ext cx="8020491" cy="1088390"/>
          </a:xfrm>
          <a:prstGeom prst="rect">
            <a:avLst/>
          </a:prstGeom>
        </p:spPr>
        <p:txBody>
          <a:bodyPr lIns="0" tIns="0" rIns="0" bIns="0" rtlCol="0" anchor="t">
            <a:spAutoFit/>
          </a:bodyPr>
          <a:lstStyle/>
          <a:p>
            <a:pPr>
              <a:lnSpc>
                <a:spcPts val="8679"/>
              </a:lnSpc>
            </a:pPr>
            <a:r>
              <a:rPr lang="en-US" sz="6999">
                <a:solidFill>
                  <a:srgbClr val="090715"/>
                </a:solidFill>
                <a:latin typeface="Jeepers Bold"/>
              </a:rPr>
              <a:t>GOOGLE</a:t>
            </a:r>
          </a:p>
        </p:txBody>
      </p:sp>
      <p:sp>
        <p:nvSpPr>
          <p:cNvPr id="12" name="TextBox 12"/>
          <p:cNvSpPr txBox="1"/>
          <p:nvPr/>
        </p:nvSpPr>
        <p:spPr>
          <a:xfrm>
            <a:off x="1016680" y="4695427"/>
            <a:ext cx="9189235" cy="1842134"/>
          </a:xfrm>
          <a:prstGeom prst="rect">
            <a:avLst/>
          </a:prstGeom>
        </p:spPr>
        <p:txBody>
          <a:bodyPr lIns="0" tIns="0" rIns="0" bIns="0" rtlCol="0" anchor="t">
            <a:spAutoFit/>
          </a:bodyPr>
          <a:lstStyle/>
          <a:p>
            <a:pPr>
              <a:lnSpc>
                <a:spcPts val="2940"/>
              </a:lnSpc>
            </a:pPr>
            <a:r>
              <a:rPr lang="en-US" sz="2100">
                <a:solidFill>
                  <a:srgbClr val="FFFFFF"/>
                </a:solidFill>
                <a:latin typeface="Montserrat"/>
              </a:rPr>
              <a:t>According to the 2022 Google Frightgeist, there are common topics  and keywords that spike during searches this time of year.  Some of the most popular terms this year include spiderweb, skeleton, witchcraft, and vampire.  How might that information be used by businesses and brands with Halloween marketing campaigns?  </a:t>
            </a:r>
          </a:p>
        </p:txBody>
      </p:sp>
      <p:sp>
        <p:nvSpPr>
          <p:cNvPr id="13" name="TextBox 13"/>
          <p:cNvSpPr txBox="1"/>
          <p:nvPr/>
        </p:nvSpPr>
        <p:spPr>
          <a:xfrm>
            <a:off x="2055714" y="9565015"/>
            <a:ext cx="3221794" cy="356235"/>
          </a:xfrm>
          <a:prstGeom prst="rect">
            <a:avLst/>
          </a:prstGeom>
        </p:spPr>
        <p:txBody>
          <a:bodyPr lIns="0" tIns="0" rIns="0" bIns="0" rtlCol="0" anchor="t">
            <a:spAutoFit/>
          </a:bodyPr>
          <a:lstStyle/>
          <a:p>
            <a:pPr algn="ctr">
              <a:lnSpc>
                <a:spcPts val="2940"/>
              </a:lnSpc>
            </a:pPr>
            <a:r>
              <a:rPr lang="en-US" sz="2100">
                <a:solidFill>
                  <a:srgbClr val="FFFFFF"/>
                </a:solidFill>
                <a:latin typeface="Montserrat Bold"/>
              </a:rPr>
              <a:t>M4L2:  Advertising</a:t>
            </a:r>
          </a:p>
        </p:txBody>
      </p:sp>
      <p:sp>
        <p:nvSpPr>
          <p:cNvPr id="14" name="TextBox 14"/>
          <p:cNvSpPr txBox="1"/>
          <p:nvPr/>
        </p:nvSpPr>
        <p:spPr>
          <a:xfrm>
            <a:off x="1403871" y="156288"/>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5" name="TextBox 15"/>
          <p:cNvSpPr txBox="1"/>
          <p:nvPr/>
        </p:nvSpPr>
        <p:spPr>
          <a:xfrm>
            <a:off x="1403871" y="523953"/>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pic>
        <p:nvPicPr>
          <p:cNvPr id="16" name="Picture 16"/>
          <p:cNvPicPr>
            <a:picLocks noChangeAspect="1"/>
          </p:cNvPicPr>
          <p:nvPr/>
        </p:nvPicPr>
        <p:blipFill>
          <a:blip r:embed="rId10"/>
          <a:srcRect/>
          <a:stretch>
            <a:fillRect/>
          </a:stretch>
        </p:blipFill>
        <p:spPr>
          <a:xfrm>
            <a:off x="10571479" y="2079225"/>
            <a:ext cx="5903515" cy="64653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6305" flipV="1">
            <a:off x="-9365990" y="-6210698"/>
            <a:ext cx="24826434" cy="21034761"/>
          </a:xfrm>
          <a:prstGeom prst="rect">
            <a:avLst/>
          </a:prstGeom>
        </p:spPr>
      </p:pic>
      <p:grpSp>
        <p:nvGrpSpPr>
          <p:cNvPr id="3" name="Group 3"/>
          <p:cNvGrpSpPr/>
          <p:nvPr/>
        </p:nvGrpSpPr>
        <p:grpSpPr>
          <a:xfrm rot="-5400000">
            <a:off x="785042" y="528237"/>
            <a:ext cx="561183" cy="73867"/>
            <a:chOff x="0" y="0"/>
            <a:chExt cx="1784957" cy="234948"/>
          </a:xfrm>
        </p:grpSpPr>
        <p:sp>
          <p:nvSpPr>
            <p:cNvPr id="4" name="Freeform 4"/>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090715"/>
            </a:solidFill>
          </p:spPr>
        </p:sp>
      </p:grpSp>
      <p:pic>
        <p:nvPicPr>
          <p:cNvPr id="5" name="Picture 5"/>
          <p:cNvPicPr>
            <a:picLocks noChangeAspect="1"/>
          </p:cNvPicPr>
          <p:nvPr/>
        </p:nvPicPr>
        <p:blipFill>
          <a:blip r:embed="rId4">
            <a:alphaModFix amt="30000"/>
          </a:blip>
          <a:srcRect/>
          <a:stretch>
            <a:fillRect/>
          </a:stretch>
        </p:blipFill>
        <p:spPr>
          <a:xfrm>
            <a:off x="15843859" y="7545830"/>
            <a:ext cx="2741170" cy="2741170"/>
          </a:xfrm>
          <a:prstGeom prst="rect">
            <a:avLst/>
          </a:prstGeom>
        </p:spPr>
      </p:pic>
      <p:sp>
        <p:nvSpPr>
          <p:cNvPr id="6" name="AutoShape 6"/>
          <p:cNvSpPr/>
          <p:nvPr/>
        </p:nvSpPr>
        <p:spPr>
          <a:xfrm>
            <a:off x="1828800" y="9715500"/>
            <a:ext cx="3963003" cy="0"/>
          </a:xfrm>
          <a:prstGeom prst="line">
            <a:avLst/>
          </a:prstGeom>
          <a:ln w="657225" cap="rnd">
            <a:solidFill>
              <a:srgbClr val="090715"/>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8855">
            <a:off x="9061869" y="236070"/>
            <a:ext cx="2288093" cy="1884816"/>
          </a:xfrm>
          <a:prstGeom prst="rect">
            <a:avLst/>
          </a:prstGeom>
        </p:spPr>
      </p:pic>
      <p:pic>
        <p:nvPicPr>
          <p:cNvPr id="8" name="Picture 8"/>
          <p:cNvPicPr>
            <a:picLocks noChangeAspect="1"/>
          </p:cNvPicPr>
          <p:nvPr/>
        </p:nvPicPr>
        <p:blipFill>
          <a:blip r:embed="rId7"/>
          <a:srcRect/>
          <a:stretch>
            <a:fillRect/>
          </a:stretch>
        </p:blipFill>
        <p:spPr>
          <a:xfrm>
            <a:off x="125252" y="9301904"/>
            <a:ext cx="1125453" cy="9850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551819" y="8649474"/>
            <a:ext cx="3414962" cy="2225417"/>
          </a:xfrm>
          <a:prstGeom prst="rect">
            <a:avLst/>
          </a:prstGeom>
        </p:spPr>
      </p:pic>
      <p:sp>
        <p:nvSpPr>
          <p:cNvPr id="10" name="TextBox 10"/>
          <p:cNvSpPr txBox="1"/>
          <p:nvPr/>
        </p:nvSpPr>
        <p:spPr>
          <a:xfrm>
            <a:off x="1016680" y="2413283"/>
            <a:ext cx="7276215" cy="1088390"/>
          </a:xfrm>
          <a:prstGeom prst="rect">
            <a:avLst/>
          </a:prstGeom>
        </p:spPr>
        <p:txBody>
          <a:bodyPr lIns="0" tIns="0" rIns="0" bIns="0" rtlCol="0" anchor="t">
            <a:spAutoFit/>
          </a:bodyPr>
          <a:lstStyle/>
          <a:p>
            <a:pPr>
              <a:lnSpc>
                <a:spcPts val="8679"/>
              </a:lnSpc>
            </a:pPr>
            <a:r>
              <a:rPr lang="en-US" sz="6999">
                <a:solidFill>
                  <a:srgbClr val="FFFFFF"/>
                </a:solidFill>
                <a:latin typeface="Jeepers Bold"/>
              </a:rPr>
              <a:t>SEASONAL PRODUCTS</a:t>
            </a:r>
          </a:p>
        </p:txBody>
      </p:sp>
      <p:sp>
        <p:nvSpPr>
          <p:cNvPr id="11" name="TextBox 11"/>
          <p:cNvSpPr txBox="1"/>
          <p:nvPr/>
        </p:nvSpPr>
        <p:spPr>
          <a:xfrm>
            <a:off x="1016680" y="1413857"/>
            <a:ext cx="8020491" cy="1088390"/>
          </a:xfrm>
          <a:prstGeom prst="rect">
            <a:avLst/>
          </a:prstGeom>
        </p:spPr>
        <p:txBody>
          <a:bodyPr lIns="0" tIns="0" rIns="0" bIns="0" rtlCol="0" anchor="t">
            <a:spAutoFit/>
          </a:bodyPr>
          <a:lstStyle/>
          <a:p>
            <a:pPr>
              <a:lnSpc>
                <a:spcPts val="8679"/>
              </a:lnSpc>
            </a:pPr>
            <a:r>
              <a:rPr lang="en-US" sz="6999">
                <a:solidFill>
                  <a:srgbClr val="090715"/>
                </a:solidFill>
                <a:latin typeface="Jeepers Bold"/>
              </a:rPr>
              <a:t>DUNKIN'</a:t>
            </a:r>
          </a:p>
        </p:txBody>
      </p:sp>
      <p:sp>
        <p:nvSpPr>
          <p:cNvPr id="12" name="TextBox 12"/>
          <p:cNvSpPr txBox="1"/>
          <p:nvPr/>
        </p:nvSpPr>
        <p:spPr>
          <a:xfrm>
            <a:off x="1016680" y="3604296"/>
            <a:ext cx="6373831" cy="4813934"/>
          </a:xfrm>
          <a:prstGeom prst="rect">
            <a:avLst/>
          </a:prstGeom>
        </p:spPr>
        <p:txBody>
          <a:bodyPr lIns="0" tIns="0" rIns="0" bIns="0" rtlCol="0" anchor="t">
            <a:spAutoFit/>
          </a:bodyPr>
          <a:lstStyle/>
          <a:p>
            <a:pPr>
              <a:lnSpc>
                <a:spcPts val="2940"/>
              </a:lnSpc>
            </a:pPr>
            <a:r>
              <a:rPr lang="en-US" sz="2100">
                <a:solidFill>
                  <a:srgbClr val="FFFFFF"/>
                </a:solidFill>
                <a:latin typeface="Montserrat"/>
              </a:rPr>
              <a:t>Dunkin’ fans look forward to its seasonal Halloween products every year.  In 2022, Dunkin' is treating them to a variety of new offerings, including:</a:t>
            </a:r>
          </a:p>
          <a:p>
            <a:pPr>
              <a:lnSpc>
                <a:spcPts val="2940"/>
              </a:lnSpc>
            </a:pPr>
            <a:endParaRPr lang="en-US" sz="2100">
              <a:solidFill>
                <a:srgbClr val="FFFFFF"/>
              </a:solidFill>
              <a:latin typeface="Montserrat"/>
            </a:endParaRPr>
          </a:p>
          <a:p>
            <a:pPr marL="453395" lvl="1" indent="-226697">
              <a:lnSpc>
                <a:spcPts val="2940"/>
              </a:lnSpc>
              <a:buFont typeface="Arial"/>
              <a:buChar char="•"/>
            </a:pPr>
            <a:r>
              <a:rPr lang="en-US" sz="2100">
                <a:solidFill>
                  <a:srgbClr val="FFFFFF"/>
                </a:solidFill>
                <a:latin typeface="Montserrat"/>
              </a:rPr>
              <a:t>Peanut Butter Cup Macchiato</a:t>
            </a:r>
          </a:p>
          <a:p>
            <a:pPr marL="453395" lvl="1" indent="-226697">
              <a:lnSpc>
                <a:spcPts val="2940"/>
              </a:lnSpc>
              <a:buFont typeface="Arial"/>
              <a:buChar char="•"/>
            </a:pPr>
            <a:r>
              <a:rPr lang="en-US" sz="2100">
                <a:solidFill>
                  <a:srgbClr val="FFFFFF"/>
                </a:solidFill>
                <a:latin typeface="Montserrat"/>
              </a:rPr>
              <a:t>Dunk-o-Lantern Donut</a:t>
            </a:r>
          </a:p>
          <a:p>
            <a:pPr marL="453395" lvl="1" indent="-226697">
              <a:lnSpc>
                <a:spcPts val="2940"/>
              </a:lnSpc>
              <a:buFont typeface="Arial"/>
              <a:buChar char="•"/>
            </a:pPr>
            <a:r>
              <a:rPr lang="en-US" sz="2100">
                <a:solidFill>
                  <a:srgbClr val="FFFFFF"/>
                </a:solidFill>
                <a:latin typeface="Montserrat"/>
              </a:rPr>
              <a:t>Spider Donut</a:t>
            </a:r>
          </a:p>
          <a:p>
            <a:pPr>
              <a:lnSpc>
                <a:spcPts val="2940"/>
              </a:lnSpc>
            </a:pPr>
            <a:endParaRPr lang="en-US" sz="2100">
              <a:solidFill>
                <a:srgbClr val="FFFFFF"/>
              </a:solidFill>
              <a:latin typeface="Montserrat"/>
            </a:endParaRPr>
          </a:p>
          <a:p>
            <a:pPr>
              <a:lnSpc>
                <a:spcPts val="2940"/>
              </a:lnSpc>
            </a:pPr>
            <a:r>
              <a:rPr lang="en-US" sz="2100">
                <a:solidFill>
                  <a:srgbClr val="FFFFFF"/>
                </a:solidFill>
                <a:latin typeface="Montserrat"/>
              </a:rPr>
              <a:t>The new menu items were introduced in mid-October and only available to customers through October 31st. </a:t>
            </a:r>
          </a:p>
          <a:p>
            <a:pPr>
              <a:lnSpc>
                <a:spcPts val="2940"/>
              </a:lnSpc>
            </a:pPr>
            <a:endParaRPr lang="en-US" sz="2100">
              <a:solidFill>
                <a:srgbClr val="FFFFFF"/>
              </a:solidFill>
              <a:latin typeface="Montserrat"/>
            </a:endParaRPr>
          </a:p>
        </p:txBody>
      </p:sp>
      <p:sp>
        <p:nvSpPr>
          <p:cNvPr id="13" name="TextBox 13"/>
          <p:cNvSpPr txBox="1"/>
          <p:nvPr/>
        </p:nvSpPr>
        <p:spPr>
          <a:xfrm>
            <a:off x="2055714" y="9565015"/>
            <a:ext cx="3555584" cy="356235"/>
          </a:xfrm>
          <a:prstGeom prst="rect">
            <a:avLst/>
          </a:prstGeom>
        </p:spPr>
        <p:txBody>
          <a:bodyPr lIns="0" tIns="0" rIns="0" bIns="0" rtlCol="0" anchor="t">
            <a:spAutoFit/>
          </a:bodyPr>
          <a:lstStyle/>
          <a:p>
            <a:pPr algn="ctr">
              <a:lnSpc>
                <a:spcPts val="2940"/>
              </a:lnSpc>
            </a:pPr>
            <a:r>
              <a:rPr lang="en-US" sz="2100">
                <a:solidFill>
                  <a:srgbClr val="FFFFFF"/>
                </a:solidFill>
                <a:latin typeface="Montserrat Bold"/>
              </a:rPr>
              <a:t>M2L3:  Product Life Cycle</a:t>
            </a:r>
          </a:p>
        </p:txBody>
      </p:sp>
      <p:sp>
        <p:nvSpPr>
          <p:cNvPr id="14" name="TextBox 14"/>
          <p:cNvSpPr txBox="1"/>
          <p:nvPr/>
        </p:nvSpPr>
        <p:spPr>
          <a:xfrm>
            <a:off x="1403871" y="156288"/>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5" name="TextBox 15"/>
          <p:cNvSpPr txBox="1"/>
          <p:nvPr/>
        </p:nvSpPr>
        <p:spPr>
          <a:xfrm>
            <a:off x="1403871" y="523953"/>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pic>
        <p:nvPicPr>
          <p:cNvPr id="16" name="Picture 16"/>
          <p:cNvPicPr>
            <a:picLocks noChangeAspect="1"/>
          </p:cNvPicPr>
          <p:nvPr/>
        </p:nvPicPr>
        <p:blipFill>
          <a:blip r:embed="rId10"/>
          <a:srcRect/>
          <a:stretch>
            <a:fillRect/>
          </a:stretch>
        </p:blipFill>
        <p:spPr>
          <a:xfrm>
            <a:off x="9666114" y="1953333"/>
            <a:ext cx="4836187" cy="4107736"/>
          </a:xfrm>
          <a:prstGeom prst="rect">
            <a:avLst/>
          </a:prstGeom>
        </p:spPr>
      </p:pic>
      <p:pic>
        <p:nvPicPr>
          <p:cNvPr id="17" name="Picture 17"/>
          <p:cNvPicPr>
            <a:picLocks noChangeAspect="1"/>
          </p:cNvPicPr>
          <p:nvPr/>
        </p:nvPicPr>
        <p:blipFill>
          <a:blip r:embed="rId11"/>
          <a:srcRect/>
          <a:stretch>
            <a:fillRect/>
          </a:stretch>
        </p:blipFill>
        <p:spPr>
          <a:xfrm>
            <a:off x="11796413" y="5704342"/>
            <a:ext cx="4325298" cy="4090110"/>
          </a:xfrm>
          <a:prstGeom prst="rect">
            <a:avLst/>
          </a:prstGeom>
        </p:spPr>
      </p:pic>
      <p:pic>
        <p:nvPicPr>
          <p:cNvPr id="18" name="Picture 18"/>
          <p:cNvPicPr>
            <a:picLocks noChangeAspect="1"/>
          </p:cNvPicPr>
          <p:nvPr/>
        </p:nvPicPr>
        <p:blipFill>
          <a:blip r:embed="rId12"/>
          <a:srcRect/>
          <a:stretch>
            <a:fillRect/>
          </a:stretch>
        </p:blipFill>
        <p:spPr>
          <a:xfrm>
            <a:off x="13698214" y="-536404"/>
            <a:ext cx="5422583" cy="72301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6305" flipV="1">
            <a:off x="-9342988" y="-6197299"/>
            <a:ext cx="24826434" cy="21034761"/>
          </a:xfrm>
          <a:prstGeom prst="rect">
            <a:avLst/>
          </a:prstGeom>
        </p:spPr>
      </p:pic>
      <p:grpSp>
        <p:nvGrpSpPr>
          <p:cNvPr id="3" name="Group 3"/>
          <p:cNvGrpSpPr/>
          <p:nvPr/>
        </p:nvGrpSpPr>
        <p:grpSpPr>
          <a:xfrm rot="-5400000">
            <a:off x="785042" y="528237"/>
            <a:ext cx="561183" cy="73867"/>
            <a:chOff x="0" y="0"/>
            <a:chExt cx="1784957" cy="234948"/>
          </a:xfrm>
        </p:grpSpPr>
        <p:sp>
          <p:nvSpPr>
            <p:cNvPr id="4" name="Freeform 4"/>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090715"/>
            </a:solidFill>
          </p:spPr>
        </p:sp>
      </p:grpSp>
      <p:pic>
        <p:nvPicPr>
          <p:cNvPr id="5" name="Picture 5"/>
          <p:cNvPicPr>
            <a:picLocks noChangeAspect="1"/>
          </p:cNvPicPr>
          <p:nvPr/>
        </p:nvPicPr>
        <p:blipFill>
          <a:blip r:embed="rId4">
            <a:alphaModFix amt="30000"/>
          </a:blip>
          <a:srcRect/>
          <a:stretch>
            <a:fillRect/>
          </a:stretch>
        </p:blipFill>
        <p:spPr>
          <a:xfrm>
            <a:off x="15843859" y="7545830"/>
            <a:ext cx="2741170" cy="2741170"/>
          </a:xfrm>
          <a:prstGeom prst="rect">
            <a:avLst/>
          </a:prstGeom>
        </p:spPr>
      </p:pic>
      <p:sp>
        <p:nvSpPr>
          <p:cNvPr id="6" name="AutoShape 6"/>
          <p:cNvSpPr/>
          <p:nvPr/>
        </p:nvSpPr>
        <p:spPr>
          <a:xfrm>
            <a:off x="1905000" y="9758332"/>
            <a:ext cx="3638107" cy="0"/>
          </a:xfrm>
          <a:prstGeom prst="line">
            <a:avLst/>
          </a:prstGeom>
          <a:ln w="657225" cap="rnd">
            <a:solidFill>
              <a:srgbClr val="090715"/>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8855">
            <a:off x="9061869" y="236070"/>
            <a:ext cx="2288093" cy="1884816"/>
          </a:xfrm>
          <a:prstGeom prst="rect">
            <a:avLst/>
          </a:prstGeom>
        </p:spPr>
      </p:pic>
      <p:pic>
        <p:nvPicPr>
          <p:cNvPr id="8" name="Picture 8"/>
          <p:cNvPicPr>
            <a:picLocks noChangeAspect="1"/>
          </p:cNvPicPr>
          <p:nvPr/>
        </p:nvPicPr>
        <p:blipFill>
          <a:blip r:embed="rId7"/>
          <a:srcRect/>
          <a:stretch>
            <a:fillRect/>
          </a:stretch>
        </p:blipFill>
        <p:spPr>
          <a:xfrm>
            <a:off x="125252" y="9301904"/>
            <a:ext cx="1125453" cy="9850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551819" y="8649474"/>
            <a:ext cx="3414962" cy="2225417"/>
          </a:xfrm>
          <a:prstGeom prst="rect">
            <a:avLst/>
          </a:prstGeom>
        </p:spPr>
      </p:pic>
      <p:sp>
        <p:nvSpPr>
          <p:cNvPr id="10" name="TextBox 10"/>
          <p:cNvSpPr txBox="1"/>
          <p:nvPr/>
        </p:nvSpPr>
        <p:spPr>
          <a:xfrm>
            <a:off x="1016680" y="2413283"/>
            <a:ext cx="9658480" cy="2183765"/>
          </a:xfrm>
          <a:prstGeom prst="rect">
            <a:avLst/>
          </a:prstGeom>
        </p:spPr>
        <p:txBody>
          <a:bodyPr lIns="0" tIns="0" rIns="0" bIns="0" rtlCol="0" anchor="t">
            <a:spAutoFit/>
          </a:bodyPr>
          <a:lstStyle/>
          <a:p>
            <a:pPr>
              <a:lnSpc>
                <a:spcPts val="8679"/>
              </a:lnSpc>
            </a:pPr>
            <a:r>
              <a:rPr lang="en-US" sz="6999">
                <a:solidFill>
                  <a:srgbClr val="FFFFFF"/>
                </a:solidFill>
                <a:latin typeface="Jeepers Bold"/>
              </a:rPr>
              <a:t>GHOST PEPPER WHOPPER &amp; PARANORMAL ACTIVITY CHECK</a:t>
            </a:r>
          </a:p>
        </p:txBody>
      </p:sp>
      <p:sp>
        <p:nvSpPr>
          <p:cNvPr id="11" name="TextBox 11"/>
          <p:cNvSpPr txBox="1"/>
          <p:nvPr/>
        </p:nvSpPr>
        <p:spPr>
          <a:xfrm>
            <a:off x="1016680" y="1413857"/>
            <a:ext cx="8020491" cy="1088390"/>
          </a:xfrm>
          <a:prstGeom prst="rect">
            <a:avLst/>
          </a:prstGeom>
        </p:spPr>
        <p:txBody>
          <a:bodyPr lIns="0" tIns="0" rIns="0" bIns="0" rtlCol="0" anchor="t">
            <a:spAutoFit/>
          </a:bodyPr>
          <a:lstStyle/>
          <a:p>
            <a:pPr>
              <a:lnSpc>
                <a:spcPts val="8679"/>
              </a:lnSpc>
            </a:pPr>
            <a:r>
              <a:rPr lang="en-US" sz="6999">
                <a:solidFill>
                  <a:srgbClr val="090715"/>
                </a:solidFill>
                <a:latin typeface="Jeepers Bold"/>
              </a:rPr>
              <a:t>BURGER KING</a:t>
            </a:r>
          </a:p>
        </p:txBody>
      </p:sp>
      <p:sp>
        <p:nvSpPr>
          <p:cNvPr id="12" name="TextBox 12"/>
          <p:cNvSpPr txBox="1"/>
          <p:nvPr/>
        </p:nvSpPr>
        <p:spPr>
          <a:xfrm>
            <a:off x="1016680" y="4695427"/>
            <a:ext cx="8020491" cy="2213609"/>
          </a:xfrm>
          <a:prstGeom prst="rect">
            <a:avLst/>
          </a:prstGeom>
        </p:spPr>
        <p:txBody>
          <a:bodyPr lIns="0" tIns="0" rIns="0" bIns="0" rtlCol="0" anchor="t">
            <a:spAutoFit/>
          </a:bodyPr>
          <a:lstStyle/>
          <a:p>
            <a:pPr>
              <a:lnSpc>
                <a:spcPts val="2940"/>
              </a:lnSpc>
            </a:pPr>
            <a:r>
              <a:rPr lang="en-US" sz="2100">
                <a:solidFill>
                  <a:srgbClr val="FFFFFF"/>
                </a:solidFill>
                <a:latin typeface="Montserrat"/>
              </a:rPr>
              <a:t>Burger King introduced a Ghost Pepper Whopper on a Halloween-themed orange and black bun (for a limited time only), and launched a new feature for rewards members  (BK's Royal Perks program) that provides access to a "ghost detector" through the brand's app that allows customers to check for paranormal activity in their homes. </a:t>
            </a:r>
          </a:p>
        </p:txBody>
      </p:sp>
      <p:sp>
        <p:nvSpPr>
          <p:cNvPr id="13" name="TextBox 13"/>
          <p:cNvSpPr txBox="1"/>
          <p:nvPr/>
        </p:nvSpPr>
        <p:spPr>
          <a:xfrm>
            <a:off x="2055714" y="9565015"/>
            <a:ext cx="3221794" cy="356235"/>
          </a:xfrm>
          <a:prstGeom prst="rect">
            <a:avLst/>
          </a:prstGeom>
        </p:spPr>
        <p:txBody>
          <a:bodyPr lIns="0" tIns="0" rIns="0" bIns="0" rtlCol="0" anchor="t">
            <a:spAutoFit/>
          </a:bodyPr>
          <a:lstStyle/>
          <a:p>
            <a:pPr algn="ctr">
              <a:lnSpc>
                <a:spcPts val="2940"/>
              </a:lnSpc>
            </a:pPr>
            <a:r>
              <a:rPr lang="en-US" sz="2100">
                <a:solidFill>
                  <a:srgbClr val="FFFFFF"/>
                </a:solidFill>
                <a:latin typeface="Montserrat Bold"/>
              </a:rPr>
              <a:t>M6L3:  Brand Loyalty</a:t>
            </a:r>
          </a:p>
        </p:txBody>
      </p:sp>
      <p:sp>
        <p:nvSpPr>
          <p:cNvPr id="14" name="TextBox 14"/>
          <p:cNvSpPr txBox="1"/>
          <p:nvPr/>
        </p:nvSpPr>
        <p:spPr>
          <a:xfrm>
            <a:off x="1403871" y="156288"/>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5" name="TextBox 15"/>
          <p:cNvSpPr txBox="1"/>
          <p:nvPr/>
        </p:nvSpPr>
        <p:spPr>
          <a:xfrm>
            <a:off x="1403871" y="523953"/>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pic>
        <p:nvPicPr>
          <p:cNvPr id="16" name="Picture 16"/>
          <p:cNvPicPr>
            <a:picLocks noChangeAspect="1"/>
          </p:cNvPicPr>
          <p:nvPr/>
        </p:nvPicPr>
        <p:blipFill>
          <a:blip r:embed="rId10"/>
          <a:srcRect/>
          <a:stretch>
            <a:fillRect/>
          </a:stretch>
        </p:blipFill>
        <p:spPr>
          <a:xfrm>
            <a:off x="9591307" y="5143500"/>
            <a:ext cx="6252552" cy="3892718"/>
          </a:xfrm>
          <a:prstGeom prst="rect">
            <a:avLst/>
          </a:prstGeom>
        </p:spPr>
      </p:pic>
      <p:pic>
        <p:nvPicPr>
          <p:cNvPr id="17" name="Picture 17"/>
          <p:cNvPicPr>
            <a:picLocks noChangeAspect="1"/>
          </p:cNvPicPr>
          <p:nvPr/>
        </p:nvPicPr>
        <p:blipFill>
          <a:blip r:embed="rId11"/>
          <a:srcRect/>
          <a:stretch>
            <a:fillRect/>
          </a:stretch>
        </p:blipFill>
        <p:spPr>
          <a:xfrm>
            <a:off x="11942436" y="382983"/>
            <a:ext cx="6031127" cy="4523345"/>
          </a:xfrm>
          <a:prstGeom prst="rect">
            <a:avLst/>
          </a:prstGeom>
        </p:spPr>
      </p:pic>
      <p:sp>
        <p:nvSpPr>
          <p:cNvPr id="18" name="TextBox 18"/>
          <p:cNvSpPr txBox="1"/>
          <p:nvPr/>
        </p:nvSpPr>
        <p:spPr>
          <a:xfrm>
            <a:off x="1016680" y="7051759"/>
            <a:ext cx="5945033" cy="1470659"/>
          </a:xfrm>
          <a:prstGeom prst="rect">
            <a:avLst/>
          </a:prstGeom>
        </p:spPr>
        <p:txBody>
          <a:bodyPr lIns="0" tIns="0" rIns="0" bIns="0" rtlCol="0" anchor="t">
            <a:spAutoFit/>
          </a:bodyPr>
          <a:lstStyle/>
          <a:p>
            <a:pPr>
              <a:lnSpc>
                <a:spcPts val="2940"/>
              </a:lnSpc>
            </a:pPr>
            <a:r>
              <a:rPr lang="en-US" sz="2100">
                <a:solidFill>
                  <a:srgbClr val="FFFFFF"/>
                </a:solidFill>
                <a:latin typeface="Montserrat"/>
              </a:rPr>
              <a:t>Loyal customers who use the app's "Home of the Ghosts" feature could earn a meal for two that included the burger chain's new Ghost Pepper Whopper.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5" name="Online Media 4">
            <a:hlinkClick r:id="" action="ppaction://media"/>
            <a:extLst>
              <a:ext uri="{FF2B5EF4-FFF2-40B4-BE49-F238E27FC236}">
                <a16:creationId xmlns:a16="http://schemas.microsoft.com/office/drawing/2014/main" id="{C6946294-801E-FD35-F38A-7E62BAD27D56}"/>
              </a:ext>
            </a:extLst>
          </p:cNvPr>
          <p:cNvPicPr>
            <a:picLocks noRot="1" noChangeAspect="1"/>
          </p:cNvPicPr>
          <p:nvPr>
            <a:videoFile r:link="rId1"/>
          </p:nvPr>
        </p:nvPicPr>
        <p:blipFill>
          <a:blip r:embed="rId3"/>
          <a:stretch>
            <a:fillRect/>
          </a:stretch>
        </p:blipFill>
        <p:spPr>
          <a:xfrm>
            <a:off x="0" y="-22860"/>
            <a:ext cx="18247541" cy="10309860"/>
          </a:xfrm>
          <a:prstGeom prst="rect">
            <a:avLst/>
          </a:prstGeom>
        </p:spPr>
      </p:pic>
    </p:spTree>
    <p:extLst>
      <p:ext uri="{BB962C8B-B14F-4D97-AF65-F5344CB8AC3E}">
        <p14:creationId xmlns:p14="http://schemas.microsoft.com/office/powerpoint/2010/main" val="266813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6305" flipV="1">
            <a:off x="-9365990" y="-6210698"/>
            <a:ext cx="24826434" cy="21034761"/>
          </a:xfrm>
          <a:prstGeom prst="rect">
            <a:avLst/>
          </a:prstGeom>
        </p:spPr>
      </p:pic>
      <p:grpSp>
        <p:nvGrpSpPr>
          <p:cNvPr id="3" name="Group 3"/>
          <p:cNvGrpSpPr/>
          <p:nvPr/>
        </p:nvGrpSpPr>
        <p:grpSpPr>
          <a:xfrm rot="-5400000">
            <a:off x="785042" y="528237"/>
            <a:ext cx="561183" cy="73867"/>
            <a:chOff x="0" y="0"/>
            <a:chExt cx="1784957" cy="234948"/>
          </a:xfrm>
        </p:grpSpPr>
        <p:sp>
          <p:nvSpPr>
            <p:cNvPr id="4" name="Freeform 4"/>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090715"/>
            </a:solidFill>
          </p:spPr>
        </p:sp>
      </p:grpSp>
      <p:pic>
        <p:nvPicPr>
          <p:cNvPr id="5" name="Picture 5"/>
          <p:cNvPicPr>
            <a:picLocks noChangeAspect="1"/>
          </p:cNvPicPr>
          <p:nvPr/>
        </p:nvPicPr>
        <p:blipFill>
          <a:blip r:embed="rId4">
            <a:alphaModFix amt="30000"/>
          </a:blip>
          <a:srcRect/>
          <a:stretch>
            <a:fillRect/>
          </a:stretch>
        </p:blipFill>
        <p:spPr>
          <a:xfrm>
            <a:off x="15843859" y="7545830"/>
            <a:ext cx="2741170" cy="2741170"/>
          </a:xfrm>
          <a:prstGeom prst="rect">
            <a:avLst/>
          </a:prstGeom>
        </p:spPr>
      </p:pic>
      <p:sp>
        <p:nvSpPr>
          <p:cNvPr id="6" name="AutoShape 6"/>
          <p:cNvSpPr/>
          <p:nvPr/>
        </p:nvSpPr>
        <p:spPr>
          <a:xfrm>
            <a:off x="1867785" y="9710206"/>
            <a:ext cx="4874644" cy="0"/>
          </a:xfrm>
          <a:prstGeom prst="line">
            <a:avLst/>
          </a:prstGeom>
          <a:ln w="657225" cap="rnd">
            <a:solidFill>
              <a:srgbClr val="090715"/>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8855">
            <a:off x="9061869" y="236070"/>
            <a:ext cx="2288093" cy="1884816"/>
          </a:xfrm>
          <a:prstGeom prst="rect">
            <a:avLst/>
          </a:prstGeom>
        </p:spPr>
      </p:pic>
      <p:pic>
        <p:nvPicPr>
          <p:cNvPr id="8" name="Picture 8"/>
          <p:cNvPicPr>
            <a:picLocks noChangeAspect="1"/>
          </p:cNvPicPr>
          <p:nvPr/>
        </p:nvPicPr>
        <p:blipFill>
          <a:blip r:embed="rId7"/>
          <a:srcRect/>
          <a:stretch>
            <a:fillRect/>
          </a:stretch>
        </p:blipFill>
        <p:spPr>
          <a:xfrm>
            <a:off x="125252" y="9301904"/>
            <a:ext cx="1125453" cy="9850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551819" y="8649474"/>
            <a:ext cx="3414962" cy="2225417"/>
          </a:xfrm>
          <a:prstGeom prst="rect">
            <a:avLst/>
          </a:prstGeom>
        </p:spPr>
      </p:pic>
      <p:sp>
        <p:nvSpPr>
          <p:cNvPr id="10" name="TextBox 10"/>
          <p:cNvSpPr txBox="1"/>
          <p:nvPr/>
        </p:nvSpPr>
        <p:spPr>
          <a:xfrm>
            <a:off x="1016680" y="2413283"/>
            <a:ext cx="7276215" cy="1088390"/>
          </a:xfrm>
          <a:prstGeom prst="rect">
            <a:avLst/>
          </a:prstGeom>
        </p:spPr>
        <p:txBody>
          <a:bodyPr lIns="0" tIns="0" rIns="0" bIns="0" rtlCol="0" anchor="t">
            <a:spAutoFit/>
          </a:bodyPr>
          <a:lstStyle/>
          <a:p>
            <a:pPr>
              <a:lnSpc>
                <a:spcPts val="8679"/>
              </a:lnSpc>
            </a:pPr>
            <a:r>
              <a:rPr lang="en-US" sz="6999">
                <a:solidFill>
                  <a:srgbClr val="FFFFFF"/>
                </a:solidFill>
                <a:latin typeface="Jeepers Bold"/>
              </a:rPr>
              <a:t>SPOOKY NUGGETS</a:t>
            </a:r>
          </a:p>
        </p:txBody>
      </p:sp>
      <p:sp>
        <p:nvSpPr>
          <p:cNvPr id="11" name="TextBox 11"/>
          <p:cNvSpPr txBox="1"/>
          <p:nvPr/>
        </p:nvSpPr>
        <p:spPr>
          <a:xfrm>
            <a:off x="1016680" y="1413857"/>
            <a:ext cx="8020491" cy="1088390"/>
          </a:xfrm>
          <a:prstGeom prst="rect">
            <a:avLst/>
          </a:prstGeom>
        </p:spPr>
        <p:txBody>
          <a:bodyPr lIns="0" tIns="0" rIns="0" bIns="0" rtlCol="0" anchor="t">
            <a:spAutoFit/>
          </a:bodyPr>
          <a:lstStyle/>
          <a:p>
            <a:pPr>
              <a:lnSpc>
                <a:spcPts val="8679"/>
              </a:lnSpc>
            </a:pPr>
            <a:r>
              <a:rPr lang="en-US" sz="6999">
                <a:solidFill>
                  <a:srgbClr val="090715"/>
                </a:solidFill>
                <a:latin typeface="Jeepers Bold"/>
              </a:rPr>
              <a:t>TYSON FOODS</a:t>
            </a:r>
          </a:p>
        </p:txBody>
      </p:sp>
      <p:sp>
        <p:nvSpPr>
          <p:cNvPr id="12" name="TextBox 12"/>
          <p:cNvSpPr txBox="1"/>
          <p:nvPr/>
        </p:nvSpPr>
        <p:spPr>
          <a:xfrm>
            <a:off x="1028700" y="3665795"/>
            <a:ext cx="6089413" cy="4813934"/>
          </a:xfrm>
          <a:prstGeom prst="rect">
            <a:avLst/>
          </a:prstGeom>
        </p:spPr>
        <p:txBody>
          <a:bodyPr lIns="0" tIns="0" rIns="0" bIns="0" rtlCol="0" anchor="t">
            <a:spAutoFit/>
          </a:bodyPr>
          <a:lstStyle/>
          <a:p>
            <a:pPr>
              <a:lnSpc>
                <a:spcPts val="2940"/>
              </a:lnSpc>
            </a:pPr>
            <a:r>
              <a:rPr lang="en-US" sz="2100">
                <a:solidFill>
                  <a:srgbClr val="FFFFFF"/>
                </a:solidFill>
                <a:latin typeface="Montserrat"/>
              </a:rPr>
              <a:t>Tyson Foods introduced a limited-edition Halloween-themed version of their popular chicken nuggets in three shapes: pumpkins, bats, and ghosts.  </a:t>
            </a:r>
          </a:p>
          <a:p>
            <a:pPr>
              <a:lnSpc>
                <a:spcPts val="2940"/>
              </a:lnSpc>
            </a:pPr>
            <a:endParaRPr lang="en-US" sz="2100">
              <a:solidFill>
                <a:srgbClr val="FFFFFF"/>
              </a:solidFill>
              <a:latin typeface="Montserrat"/>
            </a:endParaRPr>
          </a:p>
          <a:p>
            <a:pPr>
              <a:lnSpc>
                <a:spcPts val="2940"/>
              </a:lnSpc>
            </a:pPr>
            <a:r>
              <a:rPr lang="en-US" sz="2100">
                <a:solidFill>
                  <a:srgbClr val="FFFFFF"/>
                </a:solidFill>
                <a:latin typeface="Montserrat"/>
              </a:rPr>
              <a:t>Nugget fans were encouraged to enter for a chance to win a bag of Tyson Spooky Nuggets by commenting on the Instagram announcement post with the emoji of the shape they are most excited to try (🎃 🦇 👻) and tag a friend they’d like to share them with, using hashtags #TysonSpookyNuggets and #Sweepstakes.</a:t>
            </a:r>
          </a:p>
        </p:txBody>
      </p:sp>
      <p:sp>
        <p:nvSpPr>
          <p:cNvPr id="13" name="TextBox 13"/>
          <p:cNvSpPr txBox="1"/>
          <p:nvPr/>
        </p:nvSpPr>
        <p:spPr>
          <a:xfrm>
            <a:off x="2084289" y="9565015"/>
            <a:ext cx="4422805" cy="356235"/>
          </a:xfrm>
          <a:prstGeom prst="rect">
            <a:avLst/>
          </a:prstGeom>
        </p:spPr>
        <p:txBody>
          <a:bodyPr lIns="0" tIns="0" rIns="0" bIns="0" rtlCol="0" anchor="t">
            <a:spAutoFit/>
          </a:bodyPr>
          <a:lstStyle/>
          <a:p>
            <a:pPr algn="ctr">
              <a:lnSpc>
                <a:spcPts val="2940"/>
              </a:lnSpc>
            </a:pPr>
            <a:r>
              <a:rPr lang="en-US" sz="2100">
                <a:solidFill>
                  <a:srgbClr val="FFFFFF"/>
                </a:solidFill>
                <a:latin typeface="Montserrat Bold"/>
              </a:rPr>
              <a:t>M6L1:  Consumer Engagement</a:t>
            </a:r>
          </a:p>
        </p:txBody>
      </p:sp>
      <p:sp>
        <p:nvSpPr>
          <p:cNvPr id="14" name="TextBox 14"/>
          <p:cNvSpPr txBox="1"/>
          <p:nvPr/>
        </p:nvSpPr>
        <p:spPr>
          <a:xfrm>
            <a:off x="1403871" y="156288"/>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5" name="TextBox 15"/>
          <p:cNvSpPr txBox="1"/>
          <p:nvPr/>
        </p:nvSpPr>
        <p:spPr>
          <a:xfrm>
            <a:off x="1403871" y="523953"/>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pic>
        <p:nvPicPr>
          <p:cNvPr id="16" name="Picture 16"/>
          <p:cNvPicPr>
            <a:picLocks noChangeAspect="1"/>
          </p:cNvPicPr>
          <p:nvPr/>
        </p:nvPicPr>
        <p:blipFill>
          <a:blip r:embed="rId10"/>
          <a:srcRect/>
          <a:stretch>
            <a:fillRect/>
          </a:stretch>
        </p:blipFill>
        <p:spPr>
          <a:xfrm>
            <a:off x="10205916" y="2569910"/>
            <a:ext cx="7330597" cy="497592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6305" flipV="1">
            <a:off x="-9190587" y="-6044899"/>
            <a:ext cx="24826434" cy="21034761"/>
          </a:xfrm>
          <a:prstGeom prst="rect">
            <a:avLst/>
          </a:prstGeom>
        </p:spPr>
      </p:pic>
      <p:grpSp>
        <p:nvGrpSpPr>
          <p:cNvPr id="3" name="Group 3"/>
          <p:cNvGrpSpPr/>
          <p:nvPr/>
        </p:nvGrpSpPr>
        <p:grpSpPr>
          <a:xfrm rot="-5400000">
            <a:off x="785042" y="528237"/>
            <a:ext cx="561183" cy="73867"/>
            <a:chOff x="0" y="0"/>
            <a:chExt cx="1784957" cy="234948"/>
          </a:xfrm>
        </p:grpSpPr>
        <p:sp>
          <p:nvSpPr>
            <p:cNvPr id="4" name="Freeform 4"/>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090715"/>
            </a:solidFill>
          </p:spPr>
        </p:sp>
      </p:grpSp>
      <p:pic>
        <p:nvPicPr>
          <p:cNvPr id="5" name="Picture 5"/>
          <p:cNvPicPr>
            <a:picLocks noChangeAspect="1"/>
          </p:cNvPicPr>
          <p:nvPr/>
        </p:nvPicPr>
        <p:blipFill>
          <a:blip r:embed="rId4">
            <a:alphaModFix amt="30000"/>
          </a:blip>
          <a:srcRect/>
          <a:stretch>
            <a:fillRect/>
          </a:stretch>
        </p:blipFill>
        <p:spPr>
          <a:xfrm>
            <a:off x="15843859" y="7545830"/>
            <a:ext cx="2741170" cy="2741170"/>
          </a:xfrm>
          <a:prstGeom prst="rect">
            <a:avLst/>
          </a:prstGeom>
        </p:spPr>
      </p:pic>
      <p:sp>
        <p:nvSpPr>
          <p:cNvPr id="6" name="AutoShape 6"/>
          <p:cNvSpPr/>
          <p:nvPr/>
        </p:nvSpPr>
        <p:spPr>
          <a:xfrm>
            <a:off x="1905000" y="9715500"/>
            <a:ext cx="3638107" cy="0"/>
          </a:xfrm>
          <a:prstGeom prst="line">
            <a:avLst/>
          </a:prstGeom>
          <a:ln w="657225" cap="rnd">
            <a:solidFill>
              <a:srgbClr val="090715"/>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8855">
            <a:off x="9061869" y="236070"/>
            <a:ext cx="2288093" cy="1884816"/>
          </a:xfrm>
          <a:prstGeom prst="rect">
            <a:avLst/>
          </a:prstGeom>
        </p:spPr>
      </p:pic>
      <p:pic>
        <p:nvPicPr>
          <p:cNvPr id="8" name="Picture 8"/>
          <p:cNvPicPr>
            <a:picLocks noChangeAspect="1"/>
          </p:cNvPicPr>
          <p:nvPr/>
        </p:nvPicPr>
        <p:blipFill>
          <a:blip r:embed="rId7"/>
          <a:srcRect/>
          <a:stretch>
            <a:fillRect/>
          </a:stretch>
        </p:blipFill>
        <p:spPr>
          <a:xfrm>
            <a:off x="125252" y="9301904"/>
            <a:ext cx="1125453" cy="9850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551819" y="8649474"/>
            <a:ext cx="3414962" cy="2225417"/>
          </a:xfrm>
          <a:prstGeom prst="rect">
            <a:avLst/>
          </a:prstGeom>
        </p:spPr>
      </p:pic>
      <p:sp>
        <p:nvSpPr>
          <p:cNvPr id="10" name="TextBox 10"/>
          <p:cNvSpPr txBox="1"/>
          <p:nvPr/>
        </p:nvSpPr>
        <p:spPr>
          <a:xfrm>
            <a:off x="1016680" y="2122917"/>
            <a:ext cx="7276215" cy="2183765"/>
          </a:xfrm>
          <a:prstGeom prst="rect">
            <a:avLst/>
          </a:prstGeom>
        </p:spPr>
        <p:txBody>
          <a:bodyPr lIns="0" tIns="0" rIns="0" bIns="0" rtlCol="0" anchor="t">
            <a:spAutoFit/>
          </a:bodyPr>
          <a:lstStyle/>
          <a:p>
            <a:pPr>
              <a:lnSpc>
                <a:spcPts val="8679"/>
              </a:lnSpc>
            </a:pPr>
            <a:r>
              <a:rPr lang="en-US" sz="6999">
                <a:solidFill>
                  <a:srgbClr val="FFFFFF"/>
                </a:solidFill>
                <a:latin typeface="Jeepers Bold"/>
              </a:rPr>
              <a:t>BOTTOMLESS CANDY BOWL</a:t>
            </a:r>
          </a:p>
        </p:txBody>
      </p:sp>
      <p:sp>
        <p:nvSpPr>
          <p:cNvPr id="11" name="TextBox 11"/>
          <p:cNvSpPr txBox="1"/>
          <p:nvPr/>
        </p:nvSpPr>
        <p:spPr>
          <a:xfrm>
            <a:off x="1016680" y="1149904"/>
            <a:ext cx="8020491" cy="1088390"/>
          </a:xfrm>
          <a:prstGeom prst="rect">
            <a:avLst/>
          </a:prstGeom>
        </p:spPr>
        <p:txBody>
          <a:bodyPr lIns="0" tIns="0" rIns="0" bIns="0" rtlCol="0" anchor="t">
            <a:spAutoFit/>
          </a:bodyPr>
          <a:lstStyle/>
          <a:p>
            <a:pPr>
              <a:lnSpc>
                <a:spcPts val="8679"/>
              </a:lnSpc>
            </a:pPr>
            <a:r>
              <a:rPr lang="en-US" sz="6999">
                <a:solidFill>
                  <a:srgbClr val="090715"/>
                </a:solidFill>
                <a:latin typeface="Jeepers Bold"/>
              </a:rPr>
              <a:t>KIT KAT</a:t>
            </a:r>
          </a:p>
        </p:txBody>
      </p:sp>
      <p:sp>
        <p:nvSpPr>
          <p:cNvPr id="12" name="TextBox 12"/>
          <p:cNvSpPr txBox="1"/>
          <p:nvPr/>
        </p:nvSpPr>
        <p:spPr>
          <a:xfrm>
            <a:off x="1016680" y="4321537"/>
            <a:ext cx="7077682" cy="1842134"/>
          </a:xfrm>
          <a:prstGeom prst="rect">
            <a:avLst/>
          </a:prstGeom>
        </p:spPr>
        <p:txBody>
          <a:bodyPr lIns="0" tIns="0" rIns="0" bIns="0" rtlCol="0" anchor="t">
            <a:spAutoFit/>
          </a:bodyPr>
          <a:lstStyle/>
          <a:p>
            <a:pPr>
              <a:lnSpc>
                <a:spcPts val="2940"/>
              </a:lnSpc>
            </a:pPr>
            <a:r>
              <a:rPr lang="en-US" sz="2100">
                <a:solidFill>
                  <a:srgbClr val="FFFFFF"/>
                </a:solidFill>
                <a:latin typeface="Montserrat"/>
              </a:rPr>
              <a:t>KIT KAT created a solution for those trick-or-treaters who encounter  a home with a bowl of candy and a sign that says "take one."  </a:t>
            </a:r>
          </a:p>
          <a:p>
            <a:pPr>
              <a:lnSpc>
                <a:spcPts val="2940"/>
              </a:lnSpc>
            </a:pPr>
            <a:endParaRPr lang="en-US" sz="2100">
              <a:solidFill>
                <a:srgbClr val="FFFFFF"/>
              </a:solidFill>
              <a:latin typeface="Montserrat"/>
            </a:endParaRPr>
          </a:p>
          <a:p>
            <a:pPr>
              <a:lnSpc>
                <a:spcPts val="2940"/>
              </a:lnSpc>
            </a:pPr>
            <a:endParaRPr lang="en-US" sz="2100">
              <a:solidFill>
                <a:srgbClr val="FFFFFF"/>
              </a:solidFill>
              <a:latin typeface="Montserrat"/>
            </a:endParaRPr>
          </a:p>
        </p:txBody>
      </p:sp>
      <p:sp>
        <p:nvSpPr>
          <p:cNvPr id="13" name="TextBox 13"/>
          <p:cNvSpPr txBox="1"/>
          <p:nvPr/>
        </p:nvSpPr>
        <p:spPr>
          <a:xfrm>
            <a:off x="2055714" y="9565015"/>
            <a:ext cx="3221794" cy="356235"/>
          </a:xfrm>
          <a:prstGeom prst="rect">
            <a:avLst/>
          </a:prstGeom>
        </p:spPr>
        <p:txBody>
          <a:bodyPr lIns="0" tIns="0" rIns="0" bIns="0" rtlCol="0" anchor="t">
            <a:spAutoFit/>
          </a:bodyPr>
          <a:lstStyle/>
          <a:p>
            <a:pPr algn="ctr">
              <a:lnSpc>
                <a:spcPts val="2940"/>
              </a:lnSpc>
            </a:pPr>
            <a:r>
              <a:rPr lang="en-US" sz="2100">
                <a:solidFill>
                  <a:srgbClr val="FFFFFF"/>
                </a:solidFill>
                <a:latin typeface="Montserrat Bold"/>
              </a:rPr>
              <a:t>M7L1:  Publicity Stunt</a:t>
            </a:r>
          </a:p>
        </p:txBody>
      </p:sp>
      <p:sp>
        <p:nvSpPr>
          <p:cNvPr id="14" name="TextBox 14"/>
          <p:cNvSpPr txBox="1"/>
          <p:nvPr/>
        </p:nvSpPr>
        <p:spPr>
          <a:xfrm>
            <a:off x="1403871" y="156288"/>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5" name="TextBox 15"/>
          <p:cNvSpPr txBox="1"/>
          <p:nvPr/>
        </p:nvSpPr>
        <p:spPr>
          <a:xfrm>
            <a:off x="1403871" y="523953"/>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sp>
        <p:nvSpPr>
          <p:cNvPr id="16" name="TextBox 16"/>
          <p:cNvSpPr txBox="1"/>
          <p:nvPr/>
        </p:nvSpPr>
        <p:spPr>
          <a:xfrm>
            <a:off x="1028700" y="5588380"/>
            <a:ext cx="6316511" cy="3328035"/>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Montserrat"/>
              </a:rPr>
              <a:t>With its enchanted bottomless trick-or-treat bowl, the supply of  KIT KAT never runs out with more candy bars magically appearing when the supply is depleted.  According to a press release from the brand, "You've heard of bubbling cauldrons, well now you have a trick-or-treat bowl that has a mesmerizing red light that will flash when the bowl magically refills for the next group of trick-or-treaters."</a:t>
            </a:r>
          </a:p>
        </p:txBody>
      </p:sp>
      <p:pic>
        <p:nvPicPr>
          <p:cNvPr id="4098" name="Picture 2">
            <a:extLst>
              <a:ext uri="{FF2B5EF4-FFF2-40B4-BE49-F238E27FC236}">
                <a16:creationId xmlns:a16="http://schemas.microsoft.com/office/drawing/2014/main" id="{B61BDB1C-F5DA-94B3-CC7E-0C73909F7E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79874" y="3022600"/>
            <a:ext cx="8128000" cy="424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6305" flipV="1">
            <a:off x="-9365990" y="-6210698"/>
            <a:ext cx="24826434" cy="21034761"/>
          </a:xfrm>
          <a:prstGeom prst="rect">
            <a:avLst/>
          </a:prstGeom>
        </p:spPr>
      </p:pic>
      <p:grpSp>
        <p:nvGrpSpPr>
          <p:cNvPr id="3" name="Group 3"/>
          <p:cNvGrpSpPr/>
          <p:nvPr/>
        </p:nvGrpSpPr>
        <p:grpSpPr>
          <a:xfrm rot="-5400000">
            <a:off x="785042" y="528237"/>
            <a:ext cx="561183" cy="73867"/>
            <a:chOff x="0" y="0"/>
            <a:chExt cx="1784957" cy="234948"/>
          </a:xfrm>
        </p:grpSpPr>
        <p:sp>
          <p:nvSpPr>
            <p:cNvPr id="4" name="Freeform 4"/>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090715"/>
            </a:solidFill>
          </p:spPr>
        </p:sp>
      </p:grpSp>
      <p:pic>
        <p:nvPicPr>
          <p:cNvPr id="5" name="Picture 5"/>
          <p:cNvPicPr>
            <a:picLocks noChangeAspect="1"/>
          </p:cNvPicPr>
          <p:nvPr/>
        </p:nvPicPr>
        <p:blipFill>
          <a:blip r:embed="rId4">
            <a:alphaModFix amt="30000"/>
          </a:blip>
          <a:srcRect/>
          <a:stretch>
            <a:fillRect/>
          </a:stretch>
        </p:blipFill>
        <p:spPr>
          <a:xfrm>
            <a:off x="15843859" y="7545830"/>
            <a:ext cx="2741170" cy="2741170"/>
          </a:xfrm>
          <a:prstGeom prst="rect">
            <a:avLst/>
          </a:prstGeom>
        </p:spPr>
      </p:pic>
      <p:sp>
        <p:nvSpPr>
          <p:cNvPr id="6" name="AutoShape 6"/>
          <p:cNvSpPr/>
          <p:nvPr/>
        </p:nvSpPr>
        <p:spPr>
          <a:xfrm>
            <a:off x="1867785" y="9715500"/>
            <a:ext cx="3929299" cy="0"/>
          </a:xfrm>
          <a:prstGeom prst="line">
            <a:avLst/>
          </a:prstGeom>
          <a:ln w="657225" cap="rnd">
            <a:solidFill>
              <a:srgbClr val="090715"/>
            </a:solidFill>
            <a:prstDash val="solid"/>
            <a:headEnd type="none" w="sm" len="sm"/>
            <a:tailEnd type="none" w="sm" len="sm"/>
          </a:ln>
        </p:spPr>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68855">
            <a:off x="9014815" y="225316"/>
            <a:ext cx="1950553" cy="1606768"/>
          </a:xfrm>
          <a:prstGeom prst="rect">
            <a:avLst/>
          </a:prstGeom>
        </p:spPr>
      </p:pic>
      <p:pic>
        <p:nvPicPr>
          <p:cNvPr id="8" name="Picture 8"/>
          <p:cNvPicPr>
            <a:picLocks noChangeAspect="1"/>
          </p:cNvPicPr>
          <p:nvPr/>
        </p:nvPicPr>
        <p:blipFill>
          <a:blip r:embed="rId7"/>
          <a:srcRect/>
          <a:stretch>
            <a:fillRect/>
          </a:stretch>
        </p:blipFill>
        <p:spPr>
          <a:xfrm>
            <a:off x="125252" y="9301904"/>
            <a:ext cx="1125453" cy="98509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551819" y="8649474"/>
            <a:ext cx="3414962" cy="2225417"/>
          </a:xfrm>
          <a:prstGeom prst="rect">
            <a:avLst/>
          </a:prstGeom>
        </p:spPr>
      </p:pic>
      <p:pic>
        <p:nvPicPr>
          <p:cNvPr id="10" name="Picture 10"/>
          <p:cNvPicPr>
            <a:picLocks noChangeAspect="1"/>
          </p:cNvPicPr>
          <p:nvPr/>
        </p:nvPicPr>
        <p:blipFill>
          <a:blip r:embed="rId10"/>
          <a:srcRect/>
          <a:stretch>
            <a:fillRect/>
          </a:stretch>
        </p:blipFill>
        <p:spPr>
          <a:xfrm>
            <a:off x="10436501" y="1763560"/>
            <a:ext cx="6505355" cy="6505355"/>
          </a:xfrm>
          <a:prstGeom prst="rect">
            <a:avLst/>
          </a:prstGeom>
        </p:spPr>
      </p:pic>
      <p:sp>
        <p:nvSpPr>
          <p:cNvPr id="11" name="TextBox 11"/>
          <p:cNvSpPr txBox="1"/>
          <p:nvPr/>
        </p:nvSpPr>
        <p:spPr>
          <a:xfrm>
            <a:off x="1016680" y="2413283"/>
            <a:ext cx="7276215" cy="1088390"/>
          </a:xfrm>
          <a:prstGeom prst="rect">
            <a:avLst/>
          </a:prstGeom>
        </p:spPr>
        <p:txBody>
          <a:bodyPr lIns="0" tIns="0" rIns="0" bIns="0" rtlCol="0" anchor="t">
            <a:spAutoFit/>
          </a:bodyPr>
          <a:lstStyle/>
          <a:p>
            <a:pPr>
              <a:lnSpc>
                <a:spcPts val="8679"/>
              </a:lnSpc>
            </a:pPr>
            <a:r>
              <a:rPr lang="en-US" sz="6999">
                <a:solidFill>
                  <a:srgbClr val="FFFFFF"/>
                </a:solidFill>
                <a:latin typeface="Jeepers Bold"/>
              </a:rPr>
              <a:t>HALLOWEEN PAILS</a:t>
            </a:r>
          </a:p>
        </p:txBody>
      </p:sp>
      <p:sp>
        <p:nvSpPr>
          <p:cNvPr id="12" name="TextBox 12"/>
          <p:cNvSpPr txBox="1"/>
          <p:nvPr/>
        </p:nvSpPr>
        <p:spPr>
          <a:xfrm>
            <a:off x="1016680" y="1413857"/>
            <a:ext cx="8020491" cy="1088390"/>
          </a:xfrm>
          <a:prstGeom prst="rect">
            <a:avLst/>
          </a:prstGeom>
        </p:spPr>
        <p:txBody>
          <a:bodyPr lIns="0" tIns="0" rIns="0" bIns="0" rtlCol="0" anchor="t">
            <a:spAutoFit/>
          </a:bodyPr>
          <a:lstStyle/>
          <a:p>
            <a:pPr>
              <a:lnSpc>
                <a:spcPts val="8679"/>
              </a:lnSpc>
            </a:pPr>
            <a:r>
              <a:rPr lang="en-US" sz="6999">
                <a:solidFill>
                  <a:srgbClr val="090715"/>
                </a:solidFill>
                <a:latin typeface="Jeepers Bold"/>
              </a:rPr>
              <a:t>MCDONALD'S</a:t>
            </a:r>
          </a:p>
        </p:txBody>
      </p:sp>
      <p:sp>
        <p:nvSpPr>
          <p:cNvPr id="13" name="TextBox 13"/>
          <p:cNvSpPr txBox="1"/>
          <p:nvPr/>
        </p:nvSpPr>
        <p:spPr>
          <a:xfrm>
            <a:off x="1016680" y="3630663"/>
            <a:ext cx="5725749" cy="4070984"/>
          </a:xfrm>
          <a:prstGeom prst="rect">
            <a:avLst/>
          </a:prstGeom>
        </p:spPr>
        <p:txBody>
          <a:bodyPr lIns="0" tIns="0" rIns="0" bIns="0" rtlCol="0" anchor="t">
            <a:spAutoFit/>
          </a:bodyPr>
          <a:lstStyle/>
          <a:p>
            <a:pPr>
              <a:lnSpc>
                <a:spcPts val="2940"/>
              </a:lnSpc>
            </a:pPr>
            <a:r>
              <a:rPr lang="en-US" sz="2100">
                <a:solidFill>
                  <a:srgbClr val="FFFFFF"/>
                </a:solidFill>
                <a:latin typeface="Montserrat"/>
              </a:rPr>
              <a:t>According to a McDonald's corporate press release, they are bringing back the most iconic Halloween Happy Meal trio – McBoo, McPunk’n and McGoblin – that first came on the scene back in 1986, for Halloween this year.  </a:t>
            </a:r>
          </a:p>
          <a:p>
            <a:pPr>
              <a:lnSpc>
                <a:spcPts val="2940"/>
              </a:lnSpc>
            </a:pPr>
            <a:endParaRPr lang="en-US" sz="2100">
              <a:solidFill>
                <a:srgbClr val="FFFFFF"/>
              </a:solidFill>
              <a:latin typeface="Montserrat"/>
            </a:endParaRPr>
          </a:p>
          <a:p>
            <a:pPr>
              <a:lnSpc>
                <a:spcPts val="2940"/>
              </a:lnSpc>
            </a:pPr>
            <a:r>
              <a:rPr lang="en-US" sz="2100">
                <a:solidFill>
                  <a:srgbClr val="FFFFFF"/>
                </a:solidFill>
                <a:latin typeface="Montserrat"/>
              </a:rPr>
              <a:t>For a limited time only (and while supplies last), McDonald's fans can purchase the Happy Meals, served in a Halloween-themed pails. </a:t>
            </a:r>
          </a:p>
        </p:txBody>
      </p:sp>
      <p:sp>
        <p:nvSpPr>
          <p:cNvPr id="14" name="TextBox 14"/>
          <p:cNvSpPr txBox="1"/>
          <p:nvPr/>
        </p:nvSpPr>
        <p:spPr>
          <a:xfrm>
            <a:off x="1923380" y="9565015"/>
            <a:ext cx="3873704" cy="356235"/>
          </a:xfrm>
          <a:prstGeom prst="rect">
            <a:avLst/>
          </a:prstGeom>
        </p:spPr>
        <p:txBody>
          <a:bodyPr lIns="0" tIns="0" rIns="0" bIns="0" rtlCol="0" anchor="t">
            <a:spAutoFit/>
          </a:bodyPr>
          <a:lstStyle/>
          <a:p>
            <a:pPr algn="ctr">
              <a:lnSpc>
                <a:spcPts val="2940"/>
              </a:lnSpc>
            </a:pPr>
            <a:r>
              <a:rPr lang="en-US" sz="2100">
                <a:solidFill>
                  <a:srgbClr val="FFFFFF"/>
                </a:solidFill>
                <a:latin typeface="Montserrat Bold"/>
              </a:rPr>
              <a:t>M9L1: Nostalgia Marketing</a:t>
            </a:r>
          </a:p>
        </p:txBody>
      </p:sp>
      <p:sp>
        <p:nvSpPr>
          <p:cNvPr id="15" name="TextBox 15"/>
          <p:cNvSpPr txBox="1"/>
          <p:nvPr/>
        </p:nvSpPr>
        <p:spPr>
          <a:xfrm>
            <a:off x="1403871" y="156288"/>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6" name="TextBox 16"/>
          <p:cNvSpPr txBox="1"/>
          <p:nvPr/>
        </p:nvSpPr>
        <p:spPr>
          <a:xfrm>
            <a:off x="1403871" y="523953"/>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67687" y="4435012"/>
            <a:ext cx="2983226" cy="585198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038" y="392856"/>
            <a:ext cx="2477625" cy="2236057"/>
          </a:xfrm>
          <a:prstGeom prst="rect">
            <a:avLst/>
          </a:prstGeom>
        </p:spPr>
      </p:pic>
      <p:pic>
        <p:nvPicPr>
          <p:cNvPr id="5" name="Online Media 4">
            <a:hlinkClick r:id="" action="ppaction://media"/>
            <a:extLst>
              <a:ext uri="{FF2B5EF4-FFF2-40B4-BE49-F238E27FC236}">
                <a16:creationId xmlns:a16="http://schemas.microsoft.com/office/drawing/2014/main" id="{A3FC9008-F20A-7A88-FB6E-3BA1C4FC2447}"/>
              </a:ext>
            </a:extLst>
          </p:cNvPr>
          <p:cNvPicPr>
            <a:picLocks noRot="1" noChangeAspect="1"/>
          </p:cNvPicPr>
          <p:nvPr>
            <a:videoFile r:link="rId1"/>
          </p:nvPr>
        </p:nvPicPr>
        <p:blipFill>
          <a:blip r:embed="rId7"/>
          <a:stretch>
            <a:fillRect/>
          </a:stretch>
        </p:blipFill>
        <p:spPr>
          <a:xfrm>
            <a:off x="2809807" y="392856"/>
            <a:ext cx="12957880" cy="97184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532" b="1753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4079" y="-3828600"/>
            <a:ext cx="14695361" cy="14695361"/>
          </a:xfrm>
          <a:prstGeom prst="rect">
            <a:avLst/>
          </a:prstGeom>
        </p:spPr>
      </p:pic>
      <p:pic>
        <p:nvPicPr>
          <p:cNvPr id="4" name="Picture 4"/>
          <p:cNvPicPr>
            <a:picLocks noChangeAspect="1"/>
          </p:cNvPicPr>
          <p:nvPr/>
        </p:nvPicPr>
        <p:blipFill>
          <a:blip r:embed="rId5">
            <a:alphaModFix amt="30000"/>
          </a:blip>
          <a:srcRect/>
          <a:stretch>
            <a:fillRect/>
          </a:stretch>
        </p:blipFill>
        <p:spPr>
          <a:xfrm>
            <a:off x="26123" y="0"/>
            <a:ext cx="2741170" cy="274117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3489" y="-538303"/>
            <a:ext cx="3414962" cy="22254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28345" y="5143500"/>
            <a:ext cx="6459655" cy="5143500"/>
          </a:xfrm>
          <a:prstGeom prst="rect">
            <a:avLst/>
          </a:prstGeom>
        </p:spPr>
      </p:pic>
      <p:grpSp>
        <p:nvGrpSpPr>
          <p:cNvPr id="7" name="Group 7"/>
          <p:cNvGrpSpPr/>
          <p:nvPr/>
        </p:nvGrpSpPr>
        <p:grpSpPr>
          <a:xfrm rot="-5400000">
            <a:off x="785042" y="1323732"/>
            <a:ext cx="561183" cy="73867"/>
            <a:chOff x="0" y="0"/>
            <a:chExt cx="1784957" cy="234948"/>
          </a:xfrm>
        </p:grpSpPr>
        <p:sp>
          <p:nvSpPr>
            <p:cNvPr id="8" name="Freeform 8"/>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F26924"/>
            </a:solidFill>
          </p:spPr>
        </p:sp>
      </p:grpSp>
      <p:grpSp>
        <p:nvGrpSpPr>
          <p:cNvPr id="9" name="Group 9"/>
          <p:cNvGrpSpPr/>
          <p:nvPr/>
        </p:nvGrpSpPr>
        <p:grpSpPr>
          <a:xfrm>
            <a:off x="3578810" y="8696186"/>
            <a:ext cx="467003" cy="46700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90715"/>
            </a:solidFill>
          </p:spPr>
        </p:sp>
      </p:grpSp>
      <p:pic>
        <p:nvPicPr>
          <p:cNvPr id="11" name="Picture 11"/>
          <p:cNvPicPr>
            <a:picLocks noChangeAspect="1"/>
          </p:cNvPicPr>
          <p:nvPr/>
        </p:nvPicPr>
        <p:blipFill>
          <a:blip r:embed="rId10"/>
          <a:srcRect/>
          <a:stretch>
            <a:fillRect/>
          </a:stretch>
        </p:blipFill>
        <p:spPr>
          <a:xfrm>
            <a:off x="16375472" y="8696186"/>
            <a:ext cx="1767657" cy="1547210"/>
          </a:xfrm>
          <a:prstGeom prst="rect">
            <a:avLst/>
          </a:prstGeom>
        </p:spPr>
      </p:pic>
      <p:sp>
        <p:nvSpPr>
          <p:cNvPr id="12" name="TextBox 12"/>
          <p:cNvSpPr txBox="1"/>
          <p:nvPr/>
        </p:nvSpPr>
        <p:spPr>
          <a:xfrm>
            <a:off x="7623455" y="2045845"/>
            <a:ext cx="8409780" cy="1609725"/>
          </a:xfrm>
          <a:prstGeom prst="rect">
            <a:avLst/>
          </a:prstGeom>
        </p:spPr>
        <p:txBody>
          <a:bodyPr lIns="0" tIns="0" rIns="0" bIns="0" rtlCol="0" anchor="t">
            <a:spAutoFit/>
          </a:bodyPr>
          <a:lstStyle/>
          <a:p>
            <a:pPr>
              <a:lnSpc>
                <a:spcPts val="12000"/>
              </a:lnSpc>
            </a:pPr>
            <a:r>
              <a:rPr lang="en-US" sz="12000">
                <a:solidFill>
                  <a:srgbClr val="FFFFFF"/>
                </a:solidFill>
                <a:latin typeface="Jeepers Bold"/>
              </a:rPr>
              <a:t>QUESTIONS</a:t>
            </a:r>
          </a:p>
        </p:txBody>
      </p:sp>
      <p:sp>
        <p:nvSpPr>
          <p:cNvPr id="13" name="TextBox 13"/>
          <p:cNvSpPr txBox="1"/>
          <p:nvPr/>
        </p:nvSpPr>
        <p:spPr>
          <a:xfrm>
            <a:off x="1028700" y="2045845"/>
            <a:ext cx="7863707" cy="1609725"/>
          </a:xfrm>
          <a:prstGeom prst="rect">
            <a:avLst/>
          </a:prstGeom>
        </p:spPr>
        <p:txBody>
          <a:bodyPr lIns="0" tIns="0" rIns="0" bIns="0" rtlCol="0" anchor="t">
            <a:spAutoFit/>
          </a:bodyPr>
          <a:lstStyle/>
          <a:p>
            <a:pPr>
              <a:lnSpc>
                <a:spcPts val="12000"/>
              </a:lnSpc>
            </a:pPr>
            <a:r>
              <a:rPr lang="en-US" sz="12000">
                <a:solidFill>
                  <a:srgbClr val="F26924"/>
                </a:solidFill>
                <a:latin typeface="Jeepers Bold"/>
              </a:rPr>
              <a:t>DISCUSSION</a:t>
            </a:r>
          </a:p>
        </p:txBody>
      </p:sp>
      <p:sp>
        <p:nvSpPr>
          <p:cNvPr id="14" name="TextBox 14"/>
          <p:cNvSpPr txBox="1"/>
          <p:nvPr/>
        </p:nvSpPr>
        <p:spPr>
          <a:xfrm>
            <a:off x="1065633" y="3607945"/>
            <a:ext cx="14364878" cy="6415405"/>
          </a:xfrm>
          <a:prstGeom prst="rect">
            <a:avLst/>
          </a:prstGeom>
        </p:spPr>
        <p:txBody>
          <a:bodyPr lIns="0" tIns="0" rIns="0" bIns="0" rtlCol="0" anchor="t">
            <a:spAutoFit/>
          </a:bodyPr>
          <a:lstStyle/>
          <a:p>
            <a:pPr>
              <a:lnSpc>
                <a:spcPts val="3919"/>
              </a:lnSpc>
            </a:pPr>
            <a:r>
              <a:rPr lang="en-US" sz="2799">
                <a:solidFill>
                  <a:srgbClr val="FFFFFF"/>
                </a:solidFill>
                <a:latin typeface="Montserrat"/>
              </a:rPr>
              <a:t>1) What is seasonal marketing?</a:t>
            </a:r>
          </a:p>
          <a:p>
            <a:pPr>
              <a:lnSpc>
                <a:spcPts val="3919"/>
              </a:lnSpc>
            </a:pPr>
            <a:endParaRPr lang="en-US" sz="2799">
              <a:solidFill>
                <a:srgbClr val="FFFFFF"/>
              </a:solidFill>
              <a:latin typeface="Montserrat"/>
            </a:endParaRPr>
          </a:p>
          <a:p>
            <a:pPr>
              <a:lnSpc>
                <a:spcPts val="3919"/>
              </a:lnSpc>
            </a:pPr>
            <a:r>
              <a:rPr lang="en-US" sz="2799">
                <a:solidFill>
                  <a:srgbClr val="FFFFFF"/>
                </a:solidFill>
                <a:latin typeface="Montserrat"/>
              </a:rPr>
              <a:t>2) What are seasonal products?</a:t>
            </a:r>
          </a:p>
          <a:p>
            <a:pPr>
              <a:lnSpc>
                <a:spcPts val="3919"/>
              </a:lnSpc>
            </a:pPr>
            <a:endParaRPr lang="en-US" sz="2799">
              <a:solidFill>
                <a:srgbClr val="FFFFFF"/>
              </a:solidFill>
              <a:latin typeface="Montserrat"/>
            </a:endParaRPr>
          </a:p>
          <a:p>
            <a:pPr>
              <a:lnSpc>
                <a:spcPts val="3919"/>
              </a:lnSpc>
            </a:pPr>
            <a:r>
              <a:rPr lang="en-US" sz="2799">
                <a:solidFill>
                  <a:srgbClr val="FFFFFF"/>
                </a:solidFill>
                <a:latin typeface="Montserrat"/>
              </a:rPr>
              <a:t>3) What are industry trends?</a:t>
            </a:r>
          </a:p>
          <a:p>
            <a:pPr>
              <a:lnSpc>
                <a:spcPts val="3919"/>
              </a:lnSpc>
            </a:pPr>
            <a:endParaRPr lang="en-US" sz="2799">
              <a:solidFill>
                <a:srgbClr val="FFFFFF"/>
              </a:solidFill>
              <a:latin typeface="Montserrat"/>
            </a:endParaRPr>
          </a:p>
          <a:p>
            <a:pPr>
              <a:lnSpc>
                <a:spcPts val="3919"/>
              </a:lnSpc>
            </a:pPr>
            <a:r>
              <a:rPr lang="en-US" sz="2799">
                <a:solidFill>
                  <a:srgbClr val="FFFFFF"/>
                </a:solidFill>
                <a:latin typeface="Montserrat"/>
              </a:rPr>
              <a:t>4) Is Halloween more important to some businesses and brands than others? </a:t>
            </a:r>
          </a:p>
          <a:p>
            <a:pPr>
              <a:lnSpc>
                <a:spcPts val="3919"/>
              </a:lnSpc>
            </a:pPr>
            <a:endParaRPr lang="en-US" sz="2799">
              <a:solidFill>
                <a:srgbClr val="FFFFFF"/>
              </a:solidFill>
              <a:latin typeface="Montserrat"/>
            </a:endParaRPr>
          </a:p>
          <a:p>
            <a:pPr>
              <a:lnSpc>
                <a:spcPts val="3919"/>
              </a:lnSpc>
            </a:pPr>
            <a:r>
              <a:rPr lang="en-US" sz="2799">
                <a:solidFill>
                  <a:srgbClr val="FFFFFF"/>
                </a:solidFill>
                <a:latin typeface="Montserrat"/>
              </a:rPr>
              <a:t>5) What types of businesses and brands might benefit most from Halloween marketing?</a:t>
            </a:r>
          </a:p>
          <a:p>
            <a:pPr>
              <a:lnSpc>
                <a:spcPts val="3919"/>
              </a:lnSpc>
            </a:pPr>
            <a:endParaRPr lang="en-US" sz="2799">
              <a:solidFill>
                <a:srgbClr val="FFFFFF"/>
              </a:solidFill>
              <a:latin typeface="Montserrat"/>
            </a:endParaRPr>
          </a:p>
          <a:p>
            <a:pPr>
              <a:lnSpc>
                <a:spcPts val="3919"/>
              </a:lnSpc>
            </a:pPr>
            <a:r>
              <a:rPr lang="en-US" sz="2799">
                <a:solidFill>
                  <a:srgbClr val="FFFFFF"/>
                </a:solidFill>
                <a:latin typeface="Montserrat"/>
              </a:rPr>
              <a:t>6) Have you seen other examples of Halloween marketing </a:t>
            </a:r>
          </a:p>
          <a:p>
            <a:pPr>
              <a:lnSpc>
                <a:spcPts val="3919"/>
              </a:lnSpc>
            </a:pPr>
            <a:r>
              <a:rPr lang="en-US" sz="2799">
                <a:solidFill>
                  <a:srgbClr val="FFFFFF"/>
                </a:solidFill>
                <a:latin typeface="Montserrat"/>
              </a:rPr>
              <a:t>other than what was featured in this presentation?  </a:t>
            </a:r>
          </a:p>
        </p:txBody>
      </p:sp>
      <p:sp>
        <p:nvSpPr>
          <p:cNvPr id="15" name="TextBox 15"/>
          <p:cNvSpPr txBox="1"/>
          <p:nvPr/>
        </p:nvSpPr>
        <p:spPr>
          <a:xfrm>
            <a:off x="1403871" y="951784"/>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6" name="TextBox 16"/>
          <p:cNvSpPr txBox="1"/>
          <p:nvPr/>
        </p:nvSpPr>
        <p:spPr>
          <a:xfrm>
            <a:off x="1403871" y="1319449"/>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4079" y="-3828600"/>
            <a:ext cx="14695361" cy="14695361"/>
          </a:xfrm>
          <a:prstGeom prst="rect">
            <a:avLst/>
          </a:prstGeom>
        </p:spPr>
      </p:pic>
      <p:pic>
        <p:nvPicPr>
          <p:cNvPr id="4" name="Picture 4"/>
          <p:cNvPicPr>
            <a:picLocks noChangeAspect="1"/>
          </p:cNvPicPr>
          <p:nvPr/>
        </p:nvPicPr>
        <p:blipFill>
          <a:blip r:embed="rId5">
            <a:alphaModFix amt="30000"/>
          </a:blip>
          <a:srcRect/>
          <a:stretch>
            <a:fillRect/>
          </a:stretch>
        </p:blipFill>
        <p:spPr>
          <a:xfrm>
            <a:off x="26123" y="0"/>
            <a:ext cx="2741170" cy="274117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3489" y="-538303"/>
            <a:ext cx="3414962" cy="22254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12010" y="5767493"/>
            <a:ext cx="5675990" cy="4519507"/>
          </a:xfrm>
          <a:prstGeom prst="rect">
            <a:avLst/>
          </a:prstGeom>
        </p:spPr>
      </p:pic>
      <p:grpSp>
        <p:nvGrpSpPr>
          <p:cNvPr id="7" name="Group 7"/>
          <p:cNvGrpSpPr/>
          <p:nvPr/>
        </p:nvGrpSpPr>
        <p:grpSpPr>
          <a:xfrm rot="-5400000">
            <a:off x="785042" y="1323732"/>
            <a:ext cx="561183" cy="73867"/>
            <a:chOff x="0" y="0"/>
            <a:chExt cx="1784957" cy="234948"/>
          </a:xfrm>
        </p:grpSpPr>
        <p:sp>
          <p:nvSpPr>
            <p:cNvPr id="8" name="Freeform 8"/>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F26924"/>
            </a:solidFill>
          </p:spPr>
        </p:sp>
      </p:grpSp>
      <p:grpSp>
        <p:nvGrpSpPr>
          <p:cNvPr id="9" name="Group 9"/>
          <p:cNvGrpSpPr/>
          <p:nvPr/>
        </p:nvGrpSpPr>
        <p:grpSpPr>
          <a:xfrm>
            <a:off x="3578810" y="8696186"/>
            <a:ext cx="467003" cy="46700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90715"/>
            </a:solidFill>
          </p:spPr>
        </p:sp>
      </p:grpSp>
      <p:pic>
        <p:nvPicPr>
          <p:cNvPr id="11" name="Picture 11"/>
          <p:cNvPicPr>
            <a:picLocks noChangeAspect="1"/>
          </p:cNvPicPr>
          <p:nvPr/>
        </p:nvPicPr>
        <p:blipFill>
          <a:blip r:embed="rId10"/>
          <a:srcRect/>
          <a:stretch>
            <a:fillRect/>
          </a:stretch>
        </p:blipFill>
        <p:spPr>
          <a:xfrm>
            <a:off x="16375472" y="8696186"/>
            <a:ext cx="1767657" cy="1547210"/>
          </a:xfrm>
          <a:prstGeom prst="rect">
            <a:avLst/>
          </a:prstGeom>
        </p:spPr>
      </p:pic>
      <p:sp>
        <p:nvSpPr>
          <p:cNvPr id="12" name="TextBox 12"/>
          <p:cNvSpPr txBox="1"/>
          <p:nvPr/>
        </p:nvSpPr>
        <p:spPr>
          <a:xfrm>
            <a:off x="1028700" y="3894979"/>
            <a:ext cx="8409780" cy="1609725"/>
          </a:xfrm>
          <a:prstGeom prst="rect">
            <a:avLst/>
          </a:prstGeom>
        </p:spPr>
        <p:txBody>
          <a:bodyPr lIns="0" tIns="0" rIns="0" bIns="0" rtlCol="0" anchor="t">
            <a:spAutoFit/>
          </a:bodyPr>
          <a:lstStyle/>
          <a:p>
            <a:pPr>
              <a:lnSpc>
                <a:spcPts val="12000"/>
              </a:lnSpc>
            </a:pPr>
            <a:r>
              <a:rPr lang="en-US" sz="12000">
                <a:solidFill>
                  <a:srgbClr val="FFFFFF"/>
                </a:solidFill>
                <a:latin typeface="Jeepers Bold"/>
              </a:rPr>
              <a:t>HALLOWEEN</a:t>
            </a:r>
          </a:p>
        </p:txBody>
      </p:sp>
      <p:sp>
        <p:nvSpPr>
          <p:cNvPr id="13" name="TextBox 13"/>
          <p:cNvSpPr txBox="1"/>
          <p:nvPr/>
        </p:nvSpPr>
        <p:spPr>
          <a:xfrm>
            <a:off x="1028700" y="2219462"/>
            <a:ext cx="7782894" cy="1600456"/>
          </a:xfrm>
          <a:prstGeom prst="rect">
            <a:avLst/>
          </a:prstGeom>
        </p:spPr>
        <p:txBody>
          <a:bodyPr lIns="0" tIns="0" rIns="0" bIns="0" rtlCol="0" anchor="t">
            <a:spAutoFit/>
          </a:bodyPr>
          <a:lstStyle/>
          <a:p>
            <a:pPr>
              <a:lnSpc>
                <a:spcPts val="11876"/>
              </a:lnSpc>
            </a:pPr>
            <a:r>
              <a:rPr lang="en-US" sz="11876">
                <a:solidFill>
                  <a:srgbClr val="F26924"/>
                </a:solidFill>
                <a:latin typeface="Jeepers"/>
              </a:rPr>
              <a:t>BUSINESS OF</a:t>
            </a:r>
          </a:p>
        </p:txBody>
      </p:sp>
      <p:sp>
        <p:nvSpPr>
          <p:cNvPr id="14" name="TextBox 14"/>
          <p:cNvSpPr txBox="1"/>
          <p:nvPr/>
        </p:nvSpPr>
        <p:spPr>
          <a:xfrm>
            <a:off x="1028700" y="6131433"/>
            <a:ext cx="11820186" cy="1957705"/>
          </a:xfrm>
          <a:prstGeom prst="rect">
            <a:avLst/>
          </a:prstGeom>
        </p:spPr>
        <p:txBody>
          <a:bodyPr lIns="0" tIns="0" rIns="0" bIns="0" rtlCol="0" anchor="t">
            <a:spAutoFit/>
          </a:bodyPr>
          <a:lstStyle/>
          <a:p>
            <a:pPr>
              <a:lnSpc>
                <a:spcPts val="3919"/>
              </a:lnSpc>
            </a:pPr>
            <a:r>
              <a:rPr lang="en-US" sz="2799">
                <a:solidFill>
                  <a:srgbClr val="FFFFFF"/>
                </a:solidFill>
                <a:latin typeface="Montserrat"/>
              </a:rPr>
              <a:t>The infographics on the following pages reveal some interesting information about the 2022 Halloween season.  How might this information benefit businesses and brands who are considering a Halloween-themed marketing campaign? </a:t>
            </a:r>
          </a:p>
        </p:txBody>
      </p:sp>
      <p:sp>
        <p:nvSpPr>
          <p:cNvPr id="15" name="TextBox 15"/>
          <p:cNvSpPr txBox="1"/>
          <p:nvPr/>
        </p:nvSpPr>
        <p:spPr>
          <a:xfrm>
            <a:off x="1403871" y="951784"/>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6" name="TextBox 16"/>
          <p:cNvSpPr txBox="1"/>
          <p:nvPr/>
        </p:nvSpPr>
        <p:spPr>
          <a:xfrm>
            <a:off x="1403871" y="1319449"/>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993" b="1299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4079" y="-3828600"/>
            <a:ext cx="14695361" cy="14695361"/>
          </a:xfrm>
          <a:prstGeom prst="rect">
            <a:avLst/>
          </a:prstGeom>
        </p:spPr>
      </p:pic>
      <p:pic>
        <p:nvPicPr>
          <p:cNvPr id="4" name="Picture 4"/>
          <p:cNvPicPr>
            <a:picLocks noChangeAspect="1"/>
          </p:cNvPicPr>
          <p:nvPr/>
        </p:nvPicPr>
        <p:blipFill>
          <a:blip r:embed="rId5">
            <a:alphaModFix amt="30000"/>
          </a:blip>
          <a:srcRect/>
          <a:stretch>
            <a:fillRect/>
          </a:stretch>
        </p:blipFill>
        <p:spPr>
          <a:xfrm>
            <a:off x="26123" y="0"/>
            <a:ext cx="2741170" cy="274117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3489" y="-538303"/>
            <a:ext cx="3414962" cy="22254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12010" y="5767493"/>
            <a:ext cx="5675990" cy="4519507"/>
          </a:xfrm>
          <a:prstGeom prst="rect">
            <a:avLst/>
          </a:prstGeom>
        </p:spPr>
      </p:pic>
      <p:grpSp>
        <p:nvGrpSpPr>
          <p:cNvPr id="7" name="Group 7"/>
          <p:cNvGrpSpPr/>
          <p:nvPr/>
        </p:nvGrpSpPr>
        <p:grpSpPr>
          <a:xfrm rot="-5400000">
            <a:off x="785042" y="1323732"/>
            <a:ext cx="561183" cy="73867"/>
            <a:chOff x="0" y="0"/>
            <a:chExt cx="1784957" cy="234948"/>
          </a:xfrm>
        </p:grpSpPr>
        <p:sp>
          <p:nvSpPr>
            <p:cNvPr id="8" name="Freeform 8"/>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F26924"/>
            </a:solidFill>
          </p:spPr>
        </p:sp>
      </p:grpSp>
      <p:grpSp>
        <p:nvGrpSpPr>
          <p:cNvPr id="9" name="Group 9"/>
          <p:cNvGrpSpPr/>
          <p:nvPr/>
        </p:nvGrpSpPr>
        <p:grpSpPr>
          <a:xfrm>
            <a:off x="3578810" y="8696186"/>
            <a:ext cx="467003" cy="46700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90715"/>
            </a:solidFill>
          </p:spPr>
        </p:sp>
      </p:grpSp>
      <p:pic>
        <p:nvPicPr>
          <p:cNvPr id="11" name="Picture 11"/>
          <p:cNvPicPr>
            <a:picLocks noChangeAspect="1"/>
          </p:cNvPicPr>
          <p:nvPr/>
        </p:nvPicPr>
        <p:blipFill>
          <a:blip r:embed="rId10"/>
          <a:srcRect/>
          <a:stretch>
            <a:fillRect/>
          </a:stretch>
        </p:blipFill>
        <p:spPr>
          <a:xfrm>
            <a:off x="16375472" y="8696186"/>
            <a:ext cx="1767657" cy="1547210"/>
          </a:xfrm>
          <a:prstGeom prst="rect">
            <a:avLst/>
          </a:prstGeom>
        </p:spPr>
      </p:pic>
      <p:sp>
        <p:nvSpPr>
          <p:cNvPr id="12" name="TextBox 12"/>
          <p:cNvSpPr txBox="1"/>
          <p:nvPr/>
        </p:nvSpPr>
        <p:spPr>
          <a:xfrm>
            <a:off x="6011503" y="2228987"/>
            <a:ext cx="8409780" cy="1609725"/>
          </a:xfrm>
          <a:prstGeom prst="rect">
            <a:avLst/>
          </a:prstGeom>
        </p:spPr>
        <p:txBody>
          <a:bodyPr lIns="0" tIns="0" rIns="0" bIns="0" rtlCol="0" anchor="t">
            <a:spAutoFit/>
          </a:bodyPr>
          <a:lstStyle/>
          <a:p>
            <a:pPr>
              <a:lnSpc>
                <a:spcPts val="12000"/>
              </a:lnSpc>
            </a:pPr>
            <a:r>
              <a:rPr lang="en-US" sz="12000">
                <a:solidFill>
                  <a:srgbClr val="FFFFFF"/>
                </a:solidFill>
                <a:latin typeface="Jeepers Bold"/>
              </a:rPr>
              <a:t>ACTIVITY</a:t>
            </a:r>
          </a:p>
        </p:txBody>
      </p:sp>
      <p:sp>
        <p:nvSpPr>
          <p:cNvPr id="13" name="TextBox 13"/>
          <p:cNvSpPr txBox="1"/>
          <p:nvPr/>
        </p:nvSpPr>
        <p:spPr>
          <a:xfrm>
            <a:off x="1028700" y="2219462"/>
            <a:ext cx="7782894" cy="1600456"/>
          </a:xfrm>
          <a:prstGeom prst="rect">
            <a:avLst/>
          </a:prstGeom>
        </p:spPr>
        <p:txBody>
          <a:bodyPr lIns="0" tIns="0" rIns="0" bIns="0" rtlCol="0" anchor="t">
            <a:spAutoFit/>
          </a:bodyPr>
          <a:lstStyle/>
          <a:p>
            <a:pPr>
              <a:lnSpc>
                <a:spcPts val="11876"/>
              </a:lnSpc>
            </a:pPr>
            <a:r>
              <a:rPr lang="en-US" sz="11876">
                <a:solidFill>
                  <a:srgbClr val="F26924"/>
                </a:solidFill>
                <a:latin typeface="Jeepers Bold"/>
              </a:rPr>
              <a:t>STUDENT</a:t>
            </a:r>
          </a:p>
        </p:txBody>
      </p:sp>
      <p:sp>
        <p:nvSpPr>
          <p:cNvPr id="14" name="TextBox 14"/>
          <p:cNvSpPr txBox="1"/>
          <p:nvPr/>
        </p:nvSpPr>
        <p:spPr>
          <a:xfrm>
            <a:off x="1065633" y="3994617"/>
            <a:ext cx="11820186" cy="5424805"/>
          </a:xfrm>
          <a:prstGeom prst="rect">
            <a:avLst/>
          </a:prstGeom>
        </p:spPr>
        <p:txBody>
          <a:bodyPr lIns="0" tIns="0" rIns="0" bIns="0" rtlCol="0" anchor="t">
            <a:spAutoFit/>
          </a:bodyPr>
          <a:lstStyle/>
          <a:p>
            <a:pPr>
              <a:lnSpc>
                <a:spcPts val="3919"/>
              </a:lnSpc>
            </a:pPr>
            <a:r>
              <a:rPr lang="en-US" sz="2799">
                <a:solidFill>
                  <a:srgbClr val="FFFFFF"/>
                </a:solidFill>
                <a:latin typeface="Montserrat"/>
              </a:rPr>
              <a:t>The next slide features a list of several brands.  Select one and create a Halloween-themed marketing campaign.  Consider all the marketing tactics and strategies that you just reviewed in this presentation and apply some of those concepts to your campaign.</a:t>
            </a:r>
          </a:p>
          <a:p>
            <a:pPr>
              <a:lnSpc>
                <a:spcPts val="3919"/>
              </a:lnSpc>
            </a:pPr>
            <a:endParaRPr lang="en-US" sz="2799">
              <a:solidFill>
                <a:srgbClr val="FFFFFF"/>
              </a:solidFill>
              <a:latin typeface="Montserrat"/>
            </a:endParaRPr>
          </a:p>
          <a:p>
            <a:pPr>
              <a:lnSpc>
                <a:spcPts val="3919"/>
              </a:lnSpc>
            </a:pPr>
            <a:r>
              <a:rPr lang="en-US" sz="2799">
                <a:solidFill>
                  <a:srgbClr val="FFFFFF"/>
                </a:solidFill>
                <a:latin typeface="Montserrat"/>
              </a:rPr>
              <a:t>Be sure to incorporate a digital and social media </a:t>
            </a:r>
          </a:p>
          <a:p>
            <a:pPr>
              <a:lnSpc>
                <a:spcPts val="3919"/>
              </a:lnSpc>
            </a:pPr>
            <a:r>
              <a:rPr lang="en-US" sz="2799">
                <a:solidFill>
                  <a:srgbClr val="FFFFFF"/>
                </a:solidFill>
                <a:latin typeface="Montserrat"/>
              </a:rPr>
              <a:t>component to your marketing campaign, and you</a:t>
            </a:r>
          </a:p>
          <a:p>
            <a:pPr>
              <a:lnSpc>
                <a:spcPts val="3919"/>
              </a:lnSpc>
            </a:pPr>
            <a:r>
              <a:rPr lang="en-US" sz="2799">
                <a:solidFill>
                  <a:srgbClr val="FFFFFF"/>
                </a:solidFill>
                <a:latin typeface="Montserrat"/>
              </a:rPr>
              <a:t>will want to clearly communicate the goals of the</a:t>
            </a:r>
          </a:p>
          <a:p>
            <a:pPr>
              <a:lnSpc>
                <a:spcPts val="3919"/>
              </a:lnSpc>
            </a:pPr>
            <a:r>
              <a:rPr lang="en-US" sz="2799">
                <a:solidFill>
                  <a:srgbClr val="FFFFFF"/>
                </a:solidFill>
                <a:latin typeface="Montserrat"/>
              </a:rPr>
              <a:t>campaign.  Explain how the brand will benefit from</a:t>
            </a:r>
          </a:p>
          <a:p>
            <a:pPr>
              <a:lnSpc>
                <a:spcPts val="3919"/>
              </a:lnSpc>
            </a:pPr>
            <a:r>
              <a:rPr lang="en-US" sz="2799">
                <a:solidFill>
                  <a:srgbClr val="FFFFFF"/>
                </a:solidFill>
                <a:latin typeface="Montserrat"/>
              </a:rPr>
              <a:t>the marketing campaign and be prepared to </a:t>
            </a:r>
          </a:p>
          <a:p>
            <a:pPr>
              <a:lnSpc>
                <a:spcPts val="3919"/>
              </a:lnSpc>
            </a:pPr>
            <a:r>
              <a:rPr lang="en-US" sz="2799">
                <a:solidFill>
                  <a:srgbClr val="FFFFFF"/>
                </a:solidFill>
                <a:latin typeface="Montserrat"/>
              </a:rPr>
              <a:t>present your ideas in class. </a:t>
            </a:r>
          </a:p>
        </p:txBody>
      </p:sp>
      <p:sp>
        <p:nvSpPr>
          <p:cNvPr id="15" name="TextBox 15"/>
          <p:cNvSpPr txBox="1"/>
          <p:nvPr/>
        </p:nvSpPr>
        <p:spPr>
          <a:xfrm>
            <a:off x="1403871" y="951784"/>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16" name="TextBox 16"/>
          <p:cNvSpPr txBox="1"/>
          <p:nvPr/>
        </p:nvSpPr>
        <p:spPr>
          <a:xfrm>
            <a:off x="1403871" y="1319449"/>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 b="7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4079" y="-3828600"/>
            <a:ext cx="14695361" cy="14695361"/>
          </a:xfrm>
          <a:prstGeom prst="rect">
            <a:avLst/>
          </a:prstGeom>
        </p:spPr>
      </p:pic>
      <p:pic>
        <p:nvPicPr>
          <p:cNvPr id="4" name="Picture 4"/>
          <p:cNvPicPr>
            <a:picLocks noChangeAspect="1"/>
          </p:cNvPicPr>
          <p:nvPr/>
        </p:nvPicPr>
        <p:blipFill>
          <a:blip r:embed="rId5">
            <a:alphaModFix amt="30000"/>
          </a:blip>
          <a:srcRect/>
          <a:stretch>
            <a:fillRect/>
          </a:stretch>
        </p:blipFill>
        <p:spPr>
          <a:xfrm>
            <a:off x="26123" y="0"/>
            <a:ext cx="2741170" cy="274117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3489" y="-538303"/>
            <a:ext cx="3414962" cy="22254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12010" y="5767493"/>
            <a:ext cx="5675990" cy="4519507"/>
          </a:xfrm>
          <a:prstGeom prst="rect">
            <a:avLst/>
          </a:prstGeom>
        </p:spPr>
      </p:pic>
      <p:grpSp>
        <p:nvGrpSpPr>
          <p:cNvPr id="7" name="Group 7"/>
          <p:cNvGrpSpPr/>
          <p:nvPr/>
        </p:nvGrpSpPr>
        <p:grpSpPr>
          <a:xfrm rot="-5400000">
            <a:off x="785042" y="1323732"/>
            <a:ext cx="561183" cy="73867"/>
            <a:chOff x="0" y="0"/>
            <a:chExt cx="1784957" cy="234948"/>
          </a:xfrm>
        </p:grpSpPr>
        <p:sp>
          <p:nvSpPr>
            <p:cNvPr id="8" name="Freeform 8"/>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F26924"/>
            </a:solidFill>
          </p:spPr>
        </p:sp>
      </p:grpSp>
      <p:grpSp>
        <p:nvGrpSpPr>
          <p:cNvPr id="9" name="Group 9"/>
          <p:cNvGrpSpPr/>
          <p:nvPr/>
        </p:nvGrpSpPr>
        <p:grpSpPr>
          <a:xfrm>
            <a:off x="3578810" y="8696186"/>
            <a:ext cx="467003" cy="46700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90715"/>
            </a:solidFill>
          </p:spPr>
        </p:sp>
      </p:grpSp>
      <p:pic>
        <p:nvPicPr>
          <p:cNvPr id="11" name="Picture 11"/>
          <p:cNvPicPr>
            <a:picLocks noChangeAspect="1"/>
          </p:cNvPicPr>
          <p:nvPr/>
        </p:nvPicPr>
        <p:blipFill>
          <a:blip r:embed="rId10"/>
          <a:srcRect/>
          <a:stretch>
            <a:fillRect/>
          </a:stretch>
        </p:blipFill>
        <p:spPr>
          <a:xfrm>
            <a:off x="16375472" y="8696186"/>
            <a:ext cx="1767657" cy="1547210"/>
          </a:xfrm>
          <a:prstGeom prst="rect">
            <a:avLst/>
          </a:prstGeom>
        </p:spPr>
      </p:pic>
      <p:pic>
        <p:nvPicPr>
          <p:cNvPr id="12" name="Picture 12"/>
          <p:cNvPicPr>
            <a:picLocks noChangeAspect="1"/>
          </p:cNvPicPr>
          <p:nvPr/>
        </p:nvPicPr>
        <p:blipFill>
          <a:blip r:embed="rId11"/>
          <a:srcRect/>
          <a:stretch>
            <a:fillRect/>
          </a:stretch>
        </p:blipFill>
        <p:spPr>
          <a:xfrm>
            <a:off x="9830686" y="4999231"/>
            <a:ext cx="1845963" cy="1536524"/>
          </a:xfrm>
          <a:prstGeom prst="rect">
            <a:avLst/>
          </a:prstGeom>
        </p:spPr>
      </p:pic>
      <p:pic>
        <p:nvPicPr>
          <p:cNvPr id="13" name="Picture 13"/>
          <p:cNvPicPr>
            <a:picLocks noChangeAspect="1"/>
          </p:cNvPicPr>
          <p:nvPr/>
        </p:nvPicPr>
        <p:blipFill>
          <a:blip r:embed="rId12"/>
          <a:srcRect/>
          <a:stretch>
            <a:fillRect/>
          </a:stretch>
        </p:blipFill>
        <p:spPr>
          <a:xfrm>
            <a:off x="9144000" y="8299416"/>
            <a:ext cx="3219335" cy="958884"/>
          </a:xfrm>
          <a:prstGeom prst="rect">
            <a:avLst/>
          </a:prstGeom>
        </p:spPr>
      </p:pic>
      <p:pic>
        <p:nvPicPr>
          <p:cNvPr id="14" name="Picture 14"/>
          <p:cNvPicPr>
            <a:picLocks noChangeAspect="1"/>
          </p:cNvPicPr>
          <p:nvPr/>
        </p:nvPicPr>
        <p:blipFill>
          <a:blip r:embed="rId13"/>
          <a:srcRect/>
          <a:stretch>
            <a:fillRect/>
          </a:stretch>
        </p:blipFill>
        <p:spPr>
          <a:xfrm>
            <a:off x="1170370" y="5012156"/>
            <a:ext cx="2641941" cy="1486092"/>
          </a:xfrm>
          <a:prstGeom prst="rect">
            <a:avLst/>
          </a:prstGeom>
        </p:spPr>
      </p:pic>
      <p:pic>
        <p:nvPicPr>
          <p:cNvPr id="15" name="Picture 15"/>
          <p:cNvPicPr>
            <a:picLocks noChangeAspect="1"/>
          </p:cNvPicPr>
          <p:nvPr/>
        </p:nvPicPr>
        <p:blipFill>
          <a:blip r:embed="rId14"/>
          <a:srcRect/>
          <a:stretch>
            <a:fillRect/>
          </a:stretch>
        </p:blipFill>
        <p:spPr>
          <a:xfrm>
            <a:off x="1170370" y="6547683"/>
            <a:ext cx="2630336" cy="1479564"/>
          </a:xfrm>
          <a:prstGeom prst="rect">
            <a:avLst/>
          </a:prstGeom>
        </p:spPr>
      </p:pic>
      <p:pic>
        <p:nvPicPr>
          <p:cNvPr id="16" name="Picture 16"/>
          <p:cNvPicPr>
            <a:picLocks noChangeAspect="1"/>
          </p:cNvPicPr>
          <p:nvPr/>
        </p:nvPicPr>
        <p:blipFill>
          <a:blip r:embed="rId15"/>
          <a:srcRect/>
          <a:stretch>
            <a:fillRect/>
          </a:stretch>
        </p:blipFill>
        <p:spPr>
          <a:xfrm>
            <a:off x="1170800" y="8190748"/>
            <a:ext cx="2408010" cy="1176220"/>
          </a:xfrm>
          <a:prstGeom prst="rect">
            <a:avLst/>
          </a:prstGeom>
        </p:spPr>
      </p:pic>
      <p:pic>
        <p:nvPicPr>
          <p:cNvPr id="17" name="Picture 17"/>
          <p:cNvPicPr>
            <a:picLocks noChangeAspect="1"/>
          </p:cNvPicPr>
          <p:nvPr/>
        </p:nvPicPr>
        <p:blipFill>
          <a:blip r:embed="rId16"/>
          <a:srcRect/>
          <a:stretch>
            <a:fillRect/>
          </a:stretch>
        </p:blipFill>
        <p:spPr>
          <a:xfrm>
            <a:off x="5751342" y="8178764"/>
            <a:ext cx="1982174" cy="1238859"/>
          </a:xfrm>
          <a:prstGeom prst="rect">
            <a:avLst/>
          </a:prstGeom>
        </p:spPr>
      </p:pic>
      <p:pic>
        <p:nvPicPr>
          <p:cNvPr id="18" name="Picture 18"/>
          <p:cNvPicPr>
            <a:picLocks noChangeAspect="1"/>
          </p:cNvPicPr>
          <p:nvPr/>
        </p:nvPicPr>
        <p:blipFill>
          <a:blip r:embed="rId17"/>
          <a:srcRect/>
          <a:stretch>
            <a:fillRect/>
          </a:stretch>
        </p:blipFill>
        <p:spPr>
          <a:xfrm>
            <a:off x="6078365" y="4999231"/>
            <a:ext cx="1486268" cy="1486268"/>
          </a:xfrm>
          <a:prstGeom prst="rect">
            <a:avLst/>
          </a:prstGeom>
        </p:spPr>
      </p:pic>
      <p:pic>
        <p:nvPicPr>
          <p:cNvPr id="19" name="Picture 19"/>
          <p:cNvPicPr>
            <a:picLocks noChangeAspect="1"/>
          </p:cNvPicPr>
          <p:nvPr/>
        </p:nvPicPr>
        <p:blipFill>
          <a:blip r:embed="rId18"/>
          <a:srcRect b="33399"/>
          <a:stretch>
            <a:fillRect/>
          </a:stretch>
        </p:blipFill>
        <p:spPr>
          <a:xfrm>
            <a:off x="5677938" y="6780774"/>
            <a:ext cx="2287122" cy="966801"/>
          </a:xfrm>
          <a:prstGeom prst="rect">
            <a:avLst/>
          </a:prstGeom>
        </p:spPr>
      </p:pic>
      <p:pic>
        <p:nvPicPr>
          <p:cNvPr id="20" name="Picture 20"/>
          <p:cNvPicPr>
            <a:picLocks noChangeAspect="1"/>
          </p:cNvPicPr>
          <p:nvPr/>
        </p:nvPicPr>
        <p:blipFill>
          <a:blip r:embed="rId19"/>
          <a:srcRect/>
          <a:stretch>
            <a:fillRect/>
          </a:stretch>
        </p:blipFill>
        <p:spPr>
          <a:xfrm>
            <a:off x="9144000" y="6899817"/>
            <a:ext cx="3219335" cy="847758"/>
          </a:xfrm>
          <a:prstGeom prst="rect">
            <a:avLst/>
          </a:prstGeom>
        </p:spPr>
      </p:pic>
      <p:sp>
        <p:nvSpPr>
          <p:cNvPr id="21" name="TextBox 21"/>
          <p:cNvSpPr txBox="1"/>
          <p:nvPr/>
        </p:nvSpPr>
        <p:spPr>
          <a:xfrm>
            <a:off x="6011503" y="2228987"/>
            <a:ext cx="8409780" cy="1609725"/>
          </a:xfrm>
          <a:prstGeom prst="rect">
            <a:avLst/>
          </a:prstGeom>
        </p:spPr>
        <p:txBody>
          <a:bodyPr lIns="0" tIns="0" rIns="0" bIns="0" rtlCol="0" anchor="t">
            <a:spAutoFit/>
          </a:bodyPr>
          <a:lstStyle/>
          <a:p>
            <a:pPr>
              <a:lnSpc>
                <a:spcPts val="12000"/>
              </a:lnSpc>
            </a:pPr>
            <a:r>
              <a:rPr lang="en-US" sz="12000">
                <a:solidFill>
                  <a:srgbClr val="FFFFFF"/>
                </a:solidFill>
                <a:latin typeface="Jeepers Bold"/>
              </a:rPr>
              <a:t>ACTIVITY</a:t>
            </a:r>
          </a:p>
        </p:txBody>
      </p:sp>
      <p:sp>
        <p:nvSpPr>
          <p:cNvPr id="22" name="TextBox 22"/>
          <p:cNvSpPr txBox="1"/>
          <p:nvPr/>
        </p:nvSpPr>
        <p:spPr>
          <a:xfrm>
            <a:off x="1028700" y="2219462"/>
            <a:ext cx="7782894" cy="1600456"/>
          </a:xfrm>
          <a:prstGeom prst="rect">
            <a:avLst/>
          </a:prstGeom>
        </p:spPr>
        <p:txBody>
          <a:bodyPr lIns="0" tIns="0" rIns="0" bIns="0" rtlCol="0" anchor="t">
            <a:spAutoFit/>
          </a:bodyPr>
          <a:lstStyle/>
          <a:p>
            <a:pPr>
              <a:lnSpc>
                <a:spcPts val="11876"/>
              </a:lnSpc>
            </a:pPr>
            <a:r>
              <a:rPr lang="en-US" sz="11876">
                <a:solidFill>
                  <a:srgbClr val="F26924"/>
                </a:solidFill>
                <a:latin typeface="Jeepers Bold"/>
              </a:rPr>
              <a:t>STUDENT</a:t>
            </a:r>
          </a:p>
        </p:txBody>
      </p:sp>
      <p:sp>
        <p:nvSpPr>
          <p:cNvPr id="23" name="TextBox 23"/>
          <p:cNvSpPr txBox="1"/>
          <p:nvPr/>
        </p:nvSpPr>
        <p:spPr>
          <a:xfrm>
            <a:off x="1065633" y="3994617"/>
            <a:ext cx="11820186" cy="471805"/>
          </a:xfrm>
          <a:prstGeom prst="rect">
            <a:avLst/>
          </a:prstGeom>
        </p:spPr>
        <p:txBody>
          <a:bodyPr lIns="0" tIns="0" rIns="0" bIns="0" rtlCol="0" anchor="t">
            <a:spAutoFit/>
          </a:bodyPr>
          <a:lstStyle/>
          <a:p>
            <a:pPr>
              <a:lnSpc>
                <a:spcPts val="3919"/>
              </a:lnSpc>
            </a:pPr>
            <a:r>
              <a:rPr lang="en-US" sz="2799">
                <a:solidFill>
                  <a:srgbClr val="FFFFFF"/>
                </a:solidFill>
                <a:latin typeface="Montserrat"/>
              </a:rPr>
              <a:t>SELECT FROM THE FOLLOWING BRANDS:</a:t>
            </a:r>
          </a:p>
        </p:txBody>
      </p:sp>
      <p:sp>
        <p:nvSpPr>
          <p:cNvPr id="24" name="TextBox 24"/>
          <p:cNvSpPr txBox="1"/>
          <p:nvPr/>
        </p:nvSpPr>
        <p:spPr>
          <a:xfrm>
            <a:off x="1403871" y="951784"/>
            <a:ext cx="4988922" cy="405765"/>
          </a:xfrm>
          <a:prstGeom prst="rect">
            <a:avLst/>
          </a:prstGeom>
        </p:spPr>
        <p:txBody>
          <a:bodyPr lIns="0" tIns="0" rIns="0" bIns="0" rtlCol="0" anchor="t">
            <a:spAutoFit/>
          </a:bodyPr>
          <a:lstStyle/>
          <a:p>
            <a:pPr>
              <a:lnSpc>
                <a:spcPts val="3359"/>
              </a:lnSpc>
            </a:pPr>
            <a:r>
              <a:rPr lang="en-US" sz="2400">
                <a:solidFill>
                  <a:srgbClr val="FFFFFF"/>
                </a:solidFill>
                <a:latin typeface="Montserrat Classic Bold"/>
              </a:rPr>
              <a:t>Marketing Insights from SCC</a:t>
            </a:r>
          </a:p>
        </p:txBody>
      </p:sp>
      <p:sp>
        <p:nvSpPr>
          <p:cNvPr id="25" name="TextBox 25"/>
          <p:cNvSpPr txBox="1"/>
          <p:nvPr/>
        </p:nvSpPr>
        <p:spPr>
          <a:xfrm>
            <a:off x="1403871" y="1319449"/>
            <a:ext cx="5338558" cy="396240"/>
          </a:xfrm>
          <a:prstGeom prst="rect">
            <a:avLst/>
          </a:prstGeom>
        </p:spPr>
        <p:txBody>
          <a:bodyPr lIns="0" tIns="0" rIns="0" bIns="0" rtlCol="0" anchor="t">
            <a:spAutoFit/>
          </a:bodyPr>
          <a:lstStyle/>
          <a:p>
            <a:pPr>
              <a:lnSpc>
                <a:spcPts val="3359"/>
              </a:lnSpc>
            </a:pPr>
            <a:r>
              <a:rPr lang="en-US" sz="2400">
                <a:solidFill>
                  <a:srgbClr val="FFFFFF"/>
                </a:solidFill>
                <a:latin typeface="Montserrat"/>
              </a:rPr>
              <a:t>Module 9:  Seasonal Marketing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a:stretch>
            <a:fillRect/>
          </a:stretch>
        </p:blipFill>
        <p:spPr>
          <a:xfrm>
            <a:off x="26123" y="0"/>
            <a:ext cx="2741170" cy="274117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33489" y="-538303"/>
            <a:ext cx="3414962" cy="222541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73782" y="6692554"/>
            <a:ext cx="4514218" cy="3594446"/>
          </a:xfrm>
          <a:prstGeom prst="rect">
            <a:avLst/>
          </a:prstGeom>
        </p:spPr>
      </p:pic>
      <p:grpSp>
        <p:nvGrpSpPr>
          <p:cNvPr id="5" name="Group 5"/>
          <p:cNvGrpSpPr/>
          <p:nvPr/>
        </p:nvGrpSpPr>
        <p:grpSpPr>
          <a:xfrm rot="-5400000">
            <a:off x="785042" y="1323732"/>
            <a:ext cx="561183" cy="73867"/>
            <a:chOff x="0" y="0"/>
            <a:chExt cx="1784957" cy="234948"/>
          </a:xfrm>
        </p:grpSpPr>
        <p:sp>
          <p:nvSpPr>
            <p:cNvPr id="6" name="Freeform 6"/>
            <p:cNvSpPr/>
            <p:nvPr/>
          </p:nvSpPr>
          <p:spPr>
            <a:xfrm>
              <a:off x="0" y="0"/>
              <a:ext cx="1784957" cy="234948"/>
            </a:xfrm>
            <a:custGeom>
              <a:avLst/>
              <a:gdLst/>
              <a:ahLst/>
              <a:cxnLst/>
              <a:rect l="l" t="t" r="r" b="b"/>
              <a:pathLst>
                <a:path w="1784957" h="234948">
                  <a:moveTo>
                    <a:pt x="0" y="0"/>
                  </a:moveTo>
                  <a:lnTo>
                    <a:pt x="1784957" y="0"/>
                  </a:lnTo>
                  <a:lnTo>
                    <a:pt x="1784957" y="234948"/>
                  </a:lnTo>
                  <a:lnTo>
                    <a:pt x="0" y="234948"/>
                  </a:lnTo>
                  <a:close/>
                </a:path>
              </a:pathLst>
            </a:custGeom>
            <a:solidFill>
              <a:srgbClr val="F26924"/>
            </a:solidFill>
          </p:spPr>
        </p:sp>
      </p:grpSp>
      <p:sp>
        <p:nvSpPr>
          <p:cNvPr id="7" name="TextBox 7"/>
          <p:cNvSpPr txBox="1"/>
          <p:nvPr/>
        </p:nvSpPr>
        <p:spPr>
          <a:xfrm>
            <a:off x="811533" y="2639506"/>
            <a:ext cx="15219358" cy="7341870"/>
          </a:xfrm>
          <a:prstGeom prst="rect">
            <a:avLst/>
          </a:prstGeom>
        </p:spPr>
        <p:txBody>
          <a:bodyPr lIns="0" tIns="0" rIns="0" bIns="0" rtlCol="0" anchor="t">
            <a:spAutoFit/>
          </a:bodyPr>
          <a:lstStyle/>
          <a:p>
            <a:pPr>
              <a:lnSpc>
                <a:spcPts val="1800"/>
              </a:lnSpc>
            </a:pPr>
            <a:r>
              <a:rPr lang="en-US" sz="1800">
                <a:solidFill>
                  <a:srgbClr val="FFFFFF"/>
                </a:solidFill>
                <a:latin typeface="Jeepers Bold"/>
              </a:rPr>
              <a:t>NRF.COM/TOPICS/HOLIDAY-AND-SEASONAL-TRENDS/HALLOWEEN</a:t>
            </a:r>
          </a:p>
          <a:p>
            <a:pPr>
              <a:lnSpc>
                <a:spcPts val="1800"/>
              </a:lnSpc>
            </a:pPr>
            <a:endParaRPr lang="en-US" sz="1800">
              <a:solidFill>
                <a:srgbClr val="FFFFFF"/>
              </a:solidFill>
              <a:latin typeface="Jeepers Bold"/>
            </a:endParaRPr>
          </a:p>
          <a:p>
            <a:pPr>
              <a:lnSpc>
                <a:spcPts val="1800"/>
              </a:lnSpc>
            </a:pPr>
            <a:r>
              <a:rPr lang="en-US" sz="1800">
                <a:solidFill>
                  <a:srgbClr val="FFFFFF"/>
                </a:solidFill>
                <a:latin typeface="Jeepers Bold"/>
              </a:rPr>
              <a:t>INSTACART.COM/COMPANY/UPDATES/HALLOWEENS-ULTIMATE-CANDY-CONTENDERS</a:t>
            </a:r>
          </a:p>
          <a:p>
            <a:pPr>
              <a:lnSpc>
                <a:spcPts val="1800"/>
              </a:lnSpc>
            </a:pPr>
            <a:endParaRPr lang="en-US" sz="1800">
              <a:solidFill>
                <a:srgbClr val="FFFFFF"/>
              </a:solidFill>
              <a:latin typeface="Jeepers Bold"/>
            </a:endParaRPr>
          </a:p>
          <a:p>
            <a:pPr>
              <a:lnSpc>
                <a:spcPts val="1800"/>
              </a:lnSpc>
            </a:pPr>
            <a:r>
              <a:rPr lang="en-US" sz="1800">
                <a:solidFill>
                  <a:srgbClr val="FFFFFF"/>
                </a:solidFill>
                <a:latin typeface="Jeepers Bold"/>
              </a:rPr>
              <a:t>CANDYSTORE.COM/BLOGS/FACTS-TRIVIA/HALLOWEEN-CANDY-MAP-POPULAR</a:t>
            </a:r>
          </a:p>
          <a:p>
            <a:pPr>
              <a:lnSpc>
                <a:spcPts val="1800"/>
              </a:lnSpc>
            </a:pPr>
            <a:endParaRPr lang="en-US" sz="1800">
              <a:solidFill>
                <a:srgbClr val="FFFFFF"/>
              </a:solidFill>
              <a:latin typeface="Jeepers Bold"/>
            </a:endParaRPr>
          </a:p>
          <a:p>
            <a:pPr>
              <a:lnSpc>
                <a:spcPts val="1800"/>
              </a:lnSpc>
            </a:pPr>
            <a:r>
              <a:rPr lang="en-US" sz="1800">
                <a:solidFill>
                  <a:srgbClr val="FFFFFF"/>
                </a:solidFill>
                <a:latin typeface="Jeepers Bold"/>
              </a:rPr>
              <a:t>THRILLIST.COM/NEWS/NATION/DOORDASH-FREE-HALLOWEEN-CANDY-CONTEST</a:t>
            </a:r>
          </a:p>
          <a:p>
            <a:pPr>
              <a:lnSpc>
                <a:spcPts val="1800"/>
              </a:lnSpc>
            </a:pPr>
            <a:endParaRPr lang="en-US" sz="1800">
              <a:solidFill>
                <a:srgbClr val="FFFFFF"/>
              </a:solidFill>
              <a:latin typeface="Jeepers Bold"/>
            </a:endParaRPr>
          </a:p>
          <a:p>
            <a:pPr>
              <a:lnSpc>
                <a:spcPts val="1800"/>
              </a:lnSpc>
            </a:pPr>
            <a:r>
              <a:rPr lang="en-US" sz="1800">
                <a:solidFill>
                  <a:srgbClr val="FFFFFF"/>
                </a:solidFill>
                <a:latin typeface="Jeepers Bold"/>
              </a:rPr>
              <a:t>IR.KRAFTHEINZCOMPANY.COM/NEWS-RELEASES/NEWS-RELEASE-DETAILS/MAKING-MEALS-SCARY-GOOD-TIME-HEINZR-TOMATO-BLOOD-KETCHUP-RETURNS</a:t>
            </a:r>
          </a:p>
          <a:p>
            <a:pPr>
              <a:lnSpc>
                <a:spcPts val="1800"/>
              </a:lnSpc>
            </a:pPr>
            <a:endParaRPr lang="en-US" sz="1800">
              <a:solidFill>
                <a:srgbClr val="FFFFFF"/>
              </a:solidFill>
              <a:latin typeface="Jeepers Bold"/>
            </a:endParaRPr>
          </a:p>
          <a:p>
            <a:pPr>
              <a:lnSpc>
                <a:spcPts val="1800"/>
              </a:lnSpc>
            </a:pPr>
            <a:r>
              <a:rPr lang="en-US" sz="1800">
                <a:solidFill>
                  <a:srgbClr val="FFFFFF"/>
                </a:solidFill>
                <a:latin typeface="Jeepers Bold"/>
              </a:rPr>
              <a:t>THEDRUM.COM/NEWS/2022/10/06/HOT-TOPIC-CELEBRATES-HALLOWEEN-WITH-ITS-FIRST-VIRTUAL-CLOTHING-DROP-ROBLOX</a:t>
            </a:r>
          </a:p>
          <a:p>
            <a:pPr>
              <a:lnSpc>
                <a:spcPts val="1800"/>
              </a:lnSpc>
            </a:pPr>
            <a:endParaRPr lang="en-US" sz="1800">
              <a:solidFill>
                <a:srgbClr val="FFFFFF"/>
              </a:solidFill>
              <a:latin typeface="Jeepers Bold"/>
            </a:endParaRPr>
          </a:p>
          <a:p>
            <a:pPr>
              <a:lnSpc>
                <a:spcPts val="1800"/>
              </a:lnSpc>
            </a:pPr>
            <a:r>
              <a:rPr lang="en-US" sz="1800">
                <a:solidFill>
                  <a:srgbClr val="FFFFFF"/>
                </a:solidFill>
                <a:latin typeface="Jeepers Bold"/>
              </a:rPr>
              <a:t>FRIGHTGEIST.WITHGOOGLE.COM</a:t>
            </a:r>
          </a:p>
          <a:p>
            <a:pPr>
              <a:lnSpc>
                <a:spcPts val="1800"/>
              </a:lnSpc>
            </a:pPr>
            <a:endParaRPr lang="en-US" sz="1800">
              <a:solidFill>
                <a:srgbClr val="FFFFFF"/>
              </a:solidFill>
              <a:latin typeface="Jeepers Bold"/>
            </a:endParaRPr>
          </a:p>
          <a:p>
            <a:pPr>
              <a:lnSpc>
                <a:spcPts val="1800"/>
              </a:lnSpc>
            </a:pPr>
            <a:r>
              <a:rPr lang="en-US" sz="1800">
                <a:solidFill>
                  <a:srgbClr val="FFFFFF"/>
                </a:solidFill>
                <a:latin typeface="Jeepers Bold"/>
              </a:rPr>
              <a:t>RNEWSWIRE.COM/NEWS-RELEASES/SPIRIT-HALLOWEEN-AND-MTN-DEW-SUMMON-FOUR-NEW-COSTUME-FLAVORS-FOR-HALLOWEEN-INCLUDING-HALLOWEEN-MYSTERY-FLAVOR-ICON-THE-VOO-DEW-GRIM-301612116.HTML</a:t>
            </a:r>
          </a:p>
          <a:p>
            <a:pPr>
              <a:lnSpc>
                <a:spcPts val="1800"/>
              </a:lnSpc>
            </a:pPr>
            <a:endParaRPr lang="en-US" sz="1800">
              <a:solidFill>
                <a:srgbClr val="FFFFFF"/>
              </a:solidFill>
              <a:latin typeface="Jeepers Bold"/>
            </a:endParaRPr>
          </a:p>
          <a:p>
            <a:pPr>
              <a:lnSpc>
                <a:spcPts val="1800"/>
              </a:lnSpc>
            </a:pPr>
            <a:r>
              <a:rPr lang="en-US" sz="1800">
                <a:solidFill>
                  <a:srgbClr val="FFFFFF"/>
                </a:solidFill>
                <a:latin typeface="Jeepers Bold"/>
              </a:rPr>
              <a:t>COMICBOOK.COM/IRL/NEWS/KRISPY-KREME-CHANGES-NAME-LOGO-HALLOWEEN-NEW-DOUGHNUTS</a:t>
            </a:r>
          </a:p>
          <a:p>
            <a:pPr>
              <a:lnSpc>
                <a:spcPts val="1800"/>
              </a:lnSpc>
            </a:pPr>
            <a:endParaRPr lang="en-US" sz="1800">
              <a:solidFill>
                <a:srgbClr val="FFFFFF"/>
              </a:solidFill>
              <a:latin typeface="Jeepers Bold"/>
            </a:endParaRPr>
          </a:p>
          <a:p>
            <a:pPr>
              <a:lnSpc>
                <a:spcPts val="1800"/>
              </a:lnSpc>
            </a:pPr>
            <a:r>
              <a:rPr lang="en-US" sz="1800">
                <a:solidFill>
                  <a:srgbClr val="FFFFFF"/>
                </a:solidFill>
                <a:latin typeface="Jeepers"/>
              </a:rPr>
              <a:t>NEWS.DUNKINDONUTS.COM/NEWS/HALLOWEEN-2022</a:t>
            </a:r>
          </a:p>
          <a:p>
            <a:pPr>
              <a:lnSpc>
                <a:spcPts val="1800"/>
              </a:lnSpc>
            </a:pPr>
            <a:endParaRPr lang="en-US" sz="1800">
              <a:solidFill>
                <a:srgbClr val="FFFFFF"/>
              </a:solidFill>
              <a:latin typeface="Jeepers"/>
            </a:endParaRPr>
          </a:p>
          <a:p>
            <a:pPr>
              <a:lnSpc>
                <a:spcPts val="1800"/>
              </a:lnSpc>
            </a:pPr>
            <a:r>
              <a:rPr lang="en-US" sz="1800">
                <a:solidFill>
                  <a:srgbClr val="FFFFFF"/>
                </a:solidFill>
                <a:latin typeface="Jeepers"/>
              </a:rPr>
              <a:t>PRNEWSWIRE.COM/NEWS-RELEASES/NO-NEED-TO-FEAR-THIS-HALLOWEENTHE-NEVER-ENDING-KIT-KAT-TRICK-OR-TREAT-BOWL-IS-HERE-301647468.HTML</a:t>
            </a:r>
          </a:p>
          <a:p>
            <a:pPr>
              <a:lnSpc>
                <a:spcPts val="1800"/>
              </a:lnSpc>
            </a:pPr>
            <a:endParaRPr lang="en-US" sz="1800">
              <a:solidFill>
                <a:srgbClr val="FFFFFF"/>
              </a:solidFill>
              <a:latin typeface="Jeepers"/>
            </a:endParaRPr>
          </a:p>
          <a:p>
            <a:pPr>
              <a:lnSpc>
                <a:spcPts val="1800"/>
              </a:lnSpc>
            </a:pPr>
            <a:r>
              <a:rPr lang="en-US" sz="1800">
                <a:solidFill>
                  <a:srgbClr val="FFFFFF"/>
                </a:solidFill>
                <a:latin typeface="Jeepers"/>
              </a:rPr>
              <a:t>MARKETINGDIVE.COM/NEWS/CHIPOTLE-BOORITO-BEREAL-CASH-APP-IN-PERSON/633727</a:t>
            </a:r>
          </a:p>
          <a:p>
            <a:pPr>
              <a:lnSpc>
                <a:spcPts val="1800"/>
              </a:lnSpc>
            </a:pPr>
            <a:endParaRPr lang="en-US" sz="1800">
              <a:solidFill>
                <a:srgbClr val="FFFFFF"/>
              </a:solidFill>
              <a:latin typeface="Jeepers"/>
            </a:endParaRPr>
          </a:p>
          <a:p>
            <a:pPr>
              <a:lnSpc>
                <a:spcPts val="1800"/>
              </a:lnSpc>
            </a:pPr>
            <a:r>
              <a:rPr lang="en-US" sz="1800">
                <a:solidFill>
                  <a:srgbClr val="FFFFFF"/>
                </a:solidFill>
                <a:latin typeface="Jeepers"/>
              </a:rPr>
              <a:t>BUSINESSWIRE.COM/NEWS/HOME/20221011005574/EN/THE-HOME-OF-THE-WHOPPER%C2%AE-TURNS-INTO-THE-HOME-OF-THE-GHOSTS-THIS-HALLOWEEN</a:t>
            </a:r>
          </a:p>
          <a:p>
            <a:pPr>
              <a:lnSpc>
                <a:spcPts val="1800"/>
              </a:lnSpc>
            </a:pPr>
            <a:endParaRPr lang="en-US" sz="1800">
              <a:solidFill>
                <a:srgbClr val="FFFFFF"/>
              </a:solidFill>
              <a:latin typeface="Jeepers"/>
            </a:endParaRPr>
          </a:p>
          <a:p>
            <a:pPr>
              <a:lnSpc>
                <a:spcPts val="1800"/>
              </a:lnSpc>
            </a:pPr>
            <a:r>
              <a:rPr lang="en-US" sz="1800">
                <a:solidFill>
                  <a:srgbClr val="FFFFFF"/>
                </a:solidFill>
                <a:latin typeface="Jeepers"/>
              </a:rPr>
              <a:t>YAHOO.COM/LIFESTYLE/SUN-MAID-KNOWS-VILLAIN-HALLOWEEN-140000800.HTML</a:t>
            </a:r>
          </a:p>
          <a:p>
            <a:pPr>
              <a:lnSpc>
                <a:spcPts val="1800"/>
              </a:lnSpc>
            </a:pPr>
            <a:endParaRPr lang="en-US" sz="1800">
              <a:solidFill>
                <a:srgbClr val="FFFFFF"/>
              </a:solidFill>
              <a:latin typeface="Jeepers"/>
            </a:endParaRPr>
          </a:p>
          <a:p>
            <a:pPr>
              <a:lnSpc>
                <a:spcPts val="1800"/>
              </a:lnSpc>
            </a:pPr>
            <a:r>
              <a:rPr lang="en-US" sz="1800">
                <a:solidFill>
                  <a:srgbClr val="FFFFFF"/>
                </a:solidFill>
                <a:latin typeface="Jeepers"/>
              </a:rPr>
              <a:t>TYSONFOODS.COM/NEWS/NEWS-RELEASES/2022/10/TYSON-BRAND-LAUNCHES-EERIE-SISTABLE-LIMITED-EDITION-HALLOWEEN-SHAPED</a:t>
            </a:r>
          </a:p>
          <a:p>
            <a:pPr>
              <a:lnSpc>
                <a:spcPts val="1800"/>
              </a:lnSpc>
            </a:pPr>
            <a:endParaRPr lang="en-US" sz="1800">
              <a:solidFill>
                <a:srgbClr val="FFFFFF"/>
              </a:solidFill>
              <a:latin typeface="Jeepers"/>
            </a:endParaRPr>
          </a:p>
          <a:p>
            <a:pPr>
              <a:lnSpc>
                <a:spcPts val="1800"/>
              </a:lnSpc>
            </a:pPr>
            <a:r>
              <a:rPr lang="en-US" sz="1800">
                <a:solidFill>
                  <a:srgbClr val="FFFFFF"/>
                </a:solidFill>
                <a:latin typeface="Jeepers"/>
              </a:rPr>
              <a:t>CORPORATE.MCDONALDS.COM/CORPMCD/EN-US/OUR-STORIES/ARTICLE/OURSTORIES.MCD-HALLOWEEN-PAILS.HTML</a:t>
            </a:r>
          </a:p>
        </p:txBody>
      </p:sp>
      <p:sp>
        <p:nvSpPr>
          <p:cNvPr id="8" name="TextBox 8"/>
          <p:cNvSpPr txBox="1"/>
          <p:nvPr/>
        </p:nvSpPr>
        <p:spPr>
          <a:xfrm>
            <a:off x="1622565" y="754061"/>
            <a:ext cx="5087179" cy="1403708"/>
          </a:xfrm>
          <a:prstGeom prst="rect">
            <a:avLst/>
          </a:prstGeom>
        </p:spPr>
        <p:txBody>
          <a:bodyPr lIns="0" tIns="0" rIns="0" bIns="0" rtlCol="0" anchor="t">
            <a:spAutoFit/>
          </a:bodyPr>
          <a:lstStyle/>
          <a:p>
            <a:pPr>
              <a:lnSpc>
                <a:spcPts val="10522"/>
              </a:lnSpc>
            </a:pPr>
            <a:r>
              <a:rPr lang="en-US" sz="10522">
                <a:solidFill>
                  <a:srgbClr val="F26924"/>
                </a:solidFill>
                <a:latin typeface="Jeepers Bold"/>
              </a:rPr>
              <a:t>SOURCES</a:t>
            </a:r>
          </a:p>
        </p:txBody>
      </p:sp>
      <p:pic>
        <p:nvPicPr>
          <p:cNvPr id="9" name="Picture 9"/>
          <p:cNvPicPr>
            <a:picLocks noChangeAspect="1"/>
          </p:cNvPicPr>
          <p:nvPr/>
        </p:nvPicPr>
        <p:blipFill>
          <a:blip r:embed="rId7"/>
          <a:srcRect/>
          <a:stretch>
            <a:fillRect/>
          </a:stretch>
        </p:blipFill>
        <p:spPr>
          <a:xfrm>
            <a:off x="16757004" y="9030137"/>
            <a:ext cx="1386124" cy="12132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sp>
        <p:nvSpPr>
          <p:cNvPr id="9" name="TextBox 9"/>
          <p:cNvSpPr txBox="1"/>
          <p:nvPr/>
        </p:nvSpPr>
        <p:spPr>
          <a:xfrm>
            <a:off x="2724149" y="9207150"/>
            <a:ext cx="12839699" cy="407099"/>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Here is America's favorite Halloween Candy nationally in 2022, according to data from </a:t>
            </a:r>
            <a:r>
              <a:rPr kumimoji="0" lang="en-US" sz="2400" b="0" i="0" u="sng" strike="noStrike" kern="1200" cap="none" spc="0" normalizeH="0" baseline="0" noProof="0" dirty="0">
                <a:ln>
                  <a:noFill/>
                </a:ln>
                <a:solidFill>
                  <a:prstClr val="white"/>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Candystore.com</a:t>
            </a:r>
            <a:r>
              <a:rPr kumimoji="0" lang="en-US" sz="2400" b="0" i="0" u="none" strike="noStrike" kern="1200" cap="none" spc="0" normalizeH="0" baseline="0" noProof="0" dirty="0">
                <a:ln>
                  <a:noFill/>
                </a:ln>
                <a:solidFill>
                  <a:srgbClr val="FFFFFF"/>
                </a:solidFill>
                <a:effectLst/>
                <a:uLnTx/>
                <a:uFillTx/>
                <a:latin typeface="Calibri"/>
                <a:ea typeface="+mn-ea"/>
                <a:cs typeface="+mn-cs"/>
              </a:rPr>
              <a:t>.</a:t>
            </a:r>
            <a:endParaRPr kumimoji="0" lang="en-US" sz="24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3074" name="Picture 2">
            <a:extLst>
              <a:ext uri="{FF2B5EF4-FFF2-40B4-BE49-F238E27FC236}">
                <a16:creationId xmlns:a16="http://schemas.microsoft.com/office/drawing/2014/main" id="{87C4A55B-D9D0-B27D-4E1D-3A5ADB662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51" y="1028700"/>
            <a:ext cx="17338093" cy="7646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386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sp>
        <p:nvSpPr>
          <p:cNvPr id="9" name="TextBox 9"/>
          <p:cNvSpPr txBox="1"/>
          <p:nvPr/>
        </p:nvSpPr>
        <p:spPr>
          <a:xfrm>
            <a:off x="2819400" y="9563100"/>
            <a:ext cx="14219461" cy="407099"/>
          </a:xfrm>
          <a:prstGeom prst="rect">
            <a:avLst/>
          </a:prstGeom>
        </p:spPr>
        <p:txBody>
          <a:bodyPr wrap="square" lIns="0" tIns="0" rIns="0" bIns="0" rtlCol="0" anchor="t">
            <a:spAutoFit/>
          </a:bodyPr>
          <a:lstStyle/>
          <a:p>
            <a:pPr>
              <a:lnSpc>
                <a:spcPts val="3359"/>
              </a:lnSpc>
            </a:pPr>
            <a:r>
              <a:rPr lang="en-US" sz="2400" b="0" i="0" u="none" strike="noStrike" dirty="0">
                <a:solidFill>
                  <a:srgbClr val="FFFFFF"/>
                </a:solidFill>
                <a:effectLst/>
              </a:rPr>
              <a:t>Here is America's favorite Halloween Candy by state in 2022, according to data from </a:t>
            </a:r>
            <a:r>
              <a:rPr lang="en-US" sz="2400" b="0" i="0" u="sng" dirty="0">
                <a:solidFill>
                  <a:schemeClr val="bg1"/>
                </a:solidFill>
                <a:effectLst/>
                <a:hlinkClick r:id="rId2">
                  <a:extLst>
                    <a:ext uri="{A12FA001-AC4F-418D-AE19-62706E023703}">
                      <ahyp:hlinkClr xmlns:ahyp="http://schemas.microsoft.com/office/drawing/2018/hyperlinkcolor" val="tx"/>
                    </a:ext>
                  </a:extLst>
                </a:hlinkClick>
              </a:rPr>
              <a:t>Candystore.com</a:t>
            </a:r>
            <a:r>
              <a:rPr lang="en-US" sz="2400" b="0" i="0" u="none" strike="noStrike" dirty="0">
                <a:solidFill>
                  <a:srgbClr val="FFFFFF"/>
                </a:solidFill>
                <a:effectLst/>
              </a:rPr>
              <a:t>.</a:t>
            </a:r>
            <a:endParaRPr lang="en-US" sz="2400" dirty="0">
              <a:solidFill>
                <a:srgbClr val="FFFFFF"/>
              </a:solidFill>
              <a:latin typeface="Montserrat"/>
            </a:endParaRPr>
          </a:p>
        </p:txBody>
      </p:sp>
      <p:pic>
        <p:nvPicPr>
          <p:cNvPr id="1026" name="Picture 2">
            <a:extLst>
              <a:ext uri="{FF2B5EF4-FFF2-40B4-BE49-F238E27FC236}">
                <a16:creationId xmlns:a16="http://schemas.microsoft.com/office/drawing/2014/main" id="{927D5000-4D84-AB5D-7D4E-EF03D32A6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797" y="316801"/>
            <a:ext cx="14810406" cy="9077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sp>
        <p:nvSpPr>
          <p:cNvPr id="9" name="TextBox 9"/>
          <p:cNvSpPr txBox="1"/>
          <p:nvPr/>
        </p:nvSpPr>
        <p:spPr>
          <a:xfrm>
            <a:off x="1600200" y="9557195"/>
            <a:ext cx="15286261" cy="407099"/>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en-US" sz="2400" dirty="0">
                <a:solidFill>
                  <a:srgbClr val="FFFFFF"/>
                </a:solidFill>
                <a:latin typeface="Calibri"/>
              </a:rPr>
              <a:t>According to data from </a:t>
            </a:r>
            <a:r>
              <a:rPr lang="en-US" sz="2400" dirty="0">
                <a:solidFill>
                  <a:schemeClr val="bg1"/>
                </a:solidFill>
                <a:latin typeface="Calibri"/>
                <a:hlinkClick r:id="rId2">
                  <a:extLst>
                    <a:ext uri="{A12FA001-AC4F-418D-AE19-62706E023703}">
                      <ahyp:hlinkClr xmlns:ahyp="http://schemas.microsoft.com/office/drawing/2018/hyperlinkcolor" val="tx"/>
                    </a:ext>
                  </a:extLst>
                </a:hlinkClick>
              </a:rPr>
              <a:t>National Retail Federation</a:t>
            </a:r>
            <a:r>
              <a:rPr lang="en-US" sz="2400" dirty="0">
                <a:solidFill>
                  <a:srgbClr val="FFFFFF"/>
                </a:solidFill>
                <a:latin typeface="Calibri"/>
              </a:rPr>
              <a:t>, consumers will spend $3.6 billion on Halloween costumes this year. </a:t>
            </a:r>
            <a:endParaRPr kumimoji="0" lang="en-US" sz="24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3" name="Picture 2" descr="Graphical user interface&#10;&#10;Description automatically generated">
            <a:hlinkClick r:id="rId2"/>
            <a:extLst>
              <a:ext uri="{FF2B5EF4-FFF2-40B4-BE49-F238E27FC236}">
                <a16:creationId xmlns:a16="http://schemas.microsoft.com/office/drawing/2014/main" id="{C8DEDFB8-6A47-3BC5-8759-F62AE5A2E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300" y="348805"/>
            <a:ext cx="7391400" cy="9067800"/>
          </a:xfrm>
          <a:prstGeom prst="rect">
            <a:avLst/>
          </a:prstGeom>
        </p:spPr>
      </p:pic>
    </p:spTree>
    <p:extLst>
      <p:ext uri="{BB962C8B-B14F-4D97-AF65-F5344CB8AC3E}">
        <p14:creationId xmlns:p14="http://schemas.microsoft.com/office/powerpoint/2010/main" val="3041072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F7F33726-6055-74AA-2791-8DB1D69655EE}"/>
              </a:ext>
            </a:extLst>
          </p:cNvPr>
          <p:cNvSpPr txBox="1"/>
          <p:nvPr/>
        </p:nvSpPr>
        <p:spPr>
          <a:xfrm>
            <a:off x="1572768" y="8760542"/>
            <a:ext cx="14600267" cy="84311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en-US" sz="2400" dirty="0">
                <a:solidFill>
                  <a:srgbClr val="FFFFFF"/>
                </a:solidFill>
                <a:latin typeface="Calibri"/>
              </a:rPr>
              <a:t>According to data from </a:t>
            </a:r>
            <a:r>
              <a:rPr lang="en-US" sz="2400" dirty="0">
                <a:solidFill>
                  <a:schemeClr val="bg1"/>
                </a:solidFill>
                <a:latin typeface="Calibri"/>
                <a:hlinkClick r:id="rId2">
                  <a:extLst>
                    <a:ext uri="{A12FA001-AC4F-418D-AE19-62706E023703}">
                      <ahyp:hlinkClr xmlns:ahyp="http://schemas.microsoft.com/office/drawing/2018/hyperlinkcolor" val="tx"/>
                    </a:ext>
                  </a:extLst>
                </a:hlinkClick>
              </a:rPr>
              <a:t>National Retail Federation</a:t>
            </a:r>
            <a:r>
              <a:rPr lang="en-US" sz="2400" dirty="0">
                <a:solidFill>
                  <a:srgbClr val="FFFFFF"/>
                </a:solidFill>
                <a:latin typeface="Calibri"/>
              </a:rPr>
              <a:t>, Spiderman is the most popular Halloween costume among children this year, while witches will be a common sight among adults celebrating Halloween.</a:t>
            </a:r>
            <a:endParaRPr kumimoji="0" lang="en-US" sz="24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6" name="Picture 5" descr="Table&#10;&#10;Description automatically generated">
            <a:hlinkClick r:id="rId2"/>
            <a:extLst>
              <a:ext uri="{FF2B5EF4-FFF2-40B4-BE49-F238E27FC236}">
                <a16:creationId xmlns:a16="http://schemas.microsoft.com/office/drawing/2014/main" id="{88945953-BFD4-EFE9-0FA8-D28C69008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104900"/>
            <a:ext cx="14572835" cy="7239000"/>
          </a:xfrm>
          <a:prstGeom prst="rect">
            <a:avLst/>
          </a:prstGeom>
        </p:spPr>
      </p:pic>
    </p:spTree>
    <p:extLst>
      <p:ext uri="{BB962C8B-B14F-4D97-AF65-F5344CB8AC3E}">
        <p14:creationId xmlns:p14="http://schemas.microsoft.com/office/powerpoint/2010/main" val="1708743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F7F33726-6055-74AA-2791-8DB1D69655EE}"/>
              </a:ext>
            </a:extLst>
          </p:cNvPr>
          <p:cNvSpPr txBox="1"/>
          <p:nvPr/>
        </p:nvSpPr>
        <p:spPr>
          <a:xfrm>
            <a:off x="1600201" y="8877300"/>
            <a:ext cx="14121080" cy="84311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According to data from </a:t>
            </a:r>
            <a:r>
              <a:rPr kumimoji="0" lang="en-US" sz="2400" b="0" i="0" u="none" strike="noStrike" kern="1200" cap="none" spc="0" normalizeH="0" baseline="0" noProof="0" dirty="0">
                <a:ln>
                  <a:noFill/>
                </a:ln>
                <a:solidFill>
                  <a:prstClr val="white"/>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National Retail Federation</a:t>
            </a:r>
            <a:r>
              <a:rPr kumimoji="0" lang="en-US" sz="2400" b="0" i="0" u="none" strike="noStrike" kern="1200" cap="none" spc="0" normalizeH="0" baseline="0" noProof="0" dirty="0">
                <a:ln>
                  <a:noFill/>
                </a:ln>
                <a:solidFill>
                  <a:srgbClr val="FFFFFF"/>
                </a:solidFill>
                <a:effectLst/>
                <a:uLnTx/>
                <a:uFillTx/>
                <a:latin typeface="Calibri"/>
                <a:ea typeface="+mn-ea"/>
                <a:cs typeface="+mn-cs"/>
              </a:rPr>
              <a:t>, adult consumers will spend $1.7 billion on Halloween costumes this year, up from $1.5 billion last year and $1.2 billion in 2020 when the pandemic impacted the season. </a:t>
            </a:r>
            <a:endParaRPr kumimoji="0" lang="en-US" sz="24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4" name="Picture 3" descr="Chart, bar chart&#10;&#10;Description automatically generated">
            <a:hlinkClick r:id="rId2"/>
            <a:extLst>
              <a:ext uri="{FF2B5EF4-FFF2-40B4-BE49-F238E27FC236}">
                <a16:creationId xmlns:a16="http://schemas.microsoft.com/office/drawing/2014/main" id="{8DEB58FF-3538-ED01-C1F3-098F6C7FD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800100"/>
            <a:ext cx="14121080" cy="7620000"/>
          </a:xfrm>
          <a:prstGeom prst="rect">
            <a:avLst/>
          </a:prstGeom>
        </p:spPr>
      </p:pic>
    </p:spTree>
    <p:extLst>
      <p:ext uri="{BB962C8B-B14F-4D97-AF65-F5344CB8AC3E}">
        <p14:creationId xmlns:p14="http://schemas.microsoft.com/office/powerpoint/2010/main" val="1652792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0715"/>
        </a:solidFill>
        <a:effectLst/>
      </p:bgPr>
    </p:bg>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F7F33726-6055-74AA-2791-8DB1D69655EE}"/>
              </a:ext>
            </a:extLst>
          </p:cNvPr>
          <p:cNvSpPr txBox="1"/>
          <p:nvPr/>
        </p:nvSpPr>
        <p:spPr>
          <a:xfrm>
            <a:off x="2842986" y="8801100"/>
            <a:ext cx="12268200" cy="84311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According to data from </a:t>
            </a:r>
            <a:r>
              <a:rPr kumimoji="0" lang="en-US" sz="2400" b="0" i="0" u="none" strike="noStrike" kern="1200" cap="none" spc="0" normalizeH="0" baseline="0" noProof="0" dirty="0">
                <a:ln>
                  <a:noFill/>
                </a:ln>
                <a:solidFill>
                  <a:prstClr val="white"/>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National Retail Federation</a:t>
            </a:r>
            <a:r>
              <a:rPr kumimoji="0" lang="en-US" sz="2400" b="0" i="0" u="none" strike="noStrike" kern="1200" cap="none" spc="0" normalizeH="0" baseline="0" noProof="0" dirty="0">
                <a:ln>
                  <a:noFill/>
                </a:ln>
                <a:solidFill>
                  <a:srgbClr val="FFFFFF"/>
                </a:solidFill>
                <a:effectLst/>
                <a:uLnTx/>
                <a:uFillTx/>
                <a:latin typeface="Calibri"/>
                <a:ea typeface="+mn-ea"/>
                <a:cs typeface="+mn-cs"/>
              </a:rPr>
              <a:t>, costume stores will be the most popular place for Halloween shoppers to find holiday items.</a:t>
            </a:r>
            <a:endParaRPr kumimoji="0" lang="en-US" sz="24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11" name="Picture 10" descr="Chart, bar chart&#10;&#10;Description automatically generated">
            <a:hlinkClick r:id="rId2"/>
            <a:extLst>
              <a:ext uri="{FF2B5EF4-FFF2-40B4-BE49-F238E27FC236}">
                <a16:creationId xmlns:a16="http://schemas.microsoft.com/office/drawing/2014/main" id="{E5708D9B-F094-F5F4-C5E7-012194D58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99" y="1104900"/>
            <a:ext cx="12620173" cy="7162800"/>
          </a:xfrm>
          <a:prstGeom prst="rect">
            <a:avLst/>
          </a:prstGeom>
        </p:spPr>
      </p:pic>
    </p:spTree>
    <p:extLst>
      <p:ext uri="{BB962C8B-B14F-4D97-AF65-F5344CB8AC3E}">
        <p14:creationId xmlns:p14="http://schemas.microsoft.com/office/powerpoint/2010/main" val="3208742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1761</Words>
  <Application>Microsoft Macintosh PowerPoint</Application>
  <PresentationFormat>Custom</PresentationFormat>
  <Paragraphs>191</Paragraphs>
  <Slides>32</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Jeepers Bold</vt:lpstr>
      <vt:lpstr>Arial</vt:lpstr>
      <vt:lpstr>Montserrat</vt:lpstr>
      <vt:lpstr>Montserrat Bold</vt:lpstr>
      <vt:lpstr>Montserrat Classic Bold</vt:lpstr>
      <vt:lpstr>Jeepers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Mktg Insights: Spooky Marketing - Seasonal Mtkg Lesson Plan</dc:title>
  <cp:lastModifiedBy>Chris Lindauer</cp:lastModifiedBy>
  <cp:revision>3</cp:revision>
  <dcterms:created xsi:type="dcterms:W3CDTF">2006-08-16T00:00:00Z</dcterms:created>
  <dcterms:modified xsi:type="dcterms:W3CDTF">2022-10-17T17:40:47Z</dcterms:modified>
  <dc:identifier>DAFPDdzQeKM</dc:identifier>
</cp:coreProperties>
</file>