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9" r:id="rId4"/>
    <p:sldId id="260" r:id="rId5"/>
    <p:sldId id="271" r:id="rId6"/>
    <p:sldId id="261" r:id="rId7"/>
    <p:sldId id="272" r:id="rId8"/>
    <p:sldId id="262" r:id="rId9"/>
    <p:sldId id="273" r:id="rId10"/>
    <p:sldId id="263" r:id="rId11"/>
    <p:sldId id="274" r:id="rId12"/>
    <p:sldId id="264" r:id="rId13"/>
    <p:sldId id="275" r:id="rId14"/>
    <p:sldId id="265" r:id="rId15"/>
    <p:sldId id="276" r:id="rId16"/>
    <p:sldId id="266" r:id="rId17"/>
    <p:sldId id="277" r:id="rId18"/>
    <p:sldId id="267" r:id="rId19"/>
    <p:sldId id="278" r:id="rId20"/>
    <p:sldId id="268" r:id="rId21"/>
    <p:sldId id="279" r:id="rId22"/>
    <p:sldId id="269" r:id="rId23"/>
    <p:sldId id="280" r:id="rId24"/>
    <p:sldId id="270" r:id="rId25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Loubag Medium" panose="02020A03060303060403" pitchFamily="18" charset="77"/>
      <p:regular r:id="rId31"/>
    </p:embeddedFont>
    <p:embeddedFont>
      <p:font typeface="Questrial" pitchFamily="2" charset="77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93" autoAdjust="0"/>
    <p:restoredTop sz="94558" autoAdjust="0"/>
  </p:normalViewPr>
  <p:slideViewPr>
    <p:cSldViewPr>
      <p:cViewPr varScale="1">
        <p:scale>
          <a:sx n="80" d="100"/>
          <a:sy n="80" d="100"/>
        </p:scale>
        <p:origin x="432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65E21-4332-EA4D-B9A5-8C848EA3BC48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D5C1F-4C35-7F40-AD99-84F409C09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81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D5C1F-4C35-7F40-AD99-84F409C090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00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D5C1F-4C35-7F40-AD99-84F409C090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79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D5C1F-4C35-7F40-AD99-84F409C090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08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598118" y="6024830"/>
            <a:ext cx="3554512" cy="503293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-569628" y="8389729"/>
            <a:ext cx="19427256" cy="2840723"/>
            <a:chOff x="0" y="0"/>
            <a:chExt cx="4265410" cy="623704"/>
          </a:xfrm>
        </p:grpSpPr>
        <p:sp>
          <p:nvSpPr>
            <p:cNvPr id="7" name="Freeform 7"/>
            <p:cNvSpPr/>
            <p:nvPr/>
          </p:nvSpPr>
          <p:spPr>
            <a:xfrm>
              <a:off x="1986899" y="0"/>
              <a:ext cx="291611" cy="623704"/>
            </a:xfrm>
            <a:custGeom>
              <a:avLst/>
              <a:gdLst/>
              <a:ahLst/>
              <a:cxnLst/>
              <a:rect l="l" t="t" r="r" b="b"/>
              <a:pathLst>
                <a:path w="291611" h="623704">
                  <a:moveTo>
                    <a:pt x="145806" y="0"/>
                  </a:moveTo>
                  <a:cubicBezTo>
                    <a:pt x="238209" y="77215"/>
                    <a:pt x="291612" y="191433"/>
                    <a:pt x="291612" y="311852"/>
                  </a:cubicBezTo>
                  <a:cubicBezTo>
                    <a:pt x="291612" y="432270"/>
                    <a:pt x="238209" y="546488"/>
                    <a:pt x="145806" y="623704"/>
                  </a:cubicBezTo>
                  <a:cubicBezTo>
                    <a:pt x="53403" y="546488"/>
                    <a:pt x="0" y="432270"/>
                    <a:pt x="0" y="311852"/>
                  </a:cubicBezTo>
                  <a:cubicBezTo>
                    <a:pt x="0" y="191433"/>
                    <a:pt x="53403" y="77215"/>
                    <a:pt x="145806" y="0"/>
                  </a:cubicBezTo>
                  <a:close/>
                </a:path>
              </a:pathLst>
            </a:custGeom>
            <a:solidFill>
              <a:srgbClr val="71173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74066" y="5500107"/>
            <a:ext cx="7597451" cy="45014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21807" y="4938673"/>
            <a:ext cx="10244386" cy="62234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105575" y="5781167"/>
            <a:ext cx="2321236" cy="42204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73858">
            <a:off x="12716364" y="7886332"/>
            <a:ext cx="5819319" cy="332428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65111" y="6299728"/>
            <a:ext cx="2039177" cy="37762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77783">
            <a:off x="1679481" y="7294248"/>
            <a:ext cx="3584395" cy="392810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7023421">
            <a:off x="-15606" y="-221631"/>
            <a:ext cx="2734113" cy="336506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7165624">
            <a:off x="15552611" y="-187080"/>
            <a:ext cx="2734113" cy="3365062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389944" y="2115721"/>
            <a:ext cx="11508111" cy="199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70"/>
              </a:lnSpc>
            </a:pPr>
            <a:r>
              <a:rPr lang="en-US" sz="11556">
                <a:solidFill>
                  <a:srgbClr val="711730"/>
                </a:solidFill>
                <a:latin typeface="Loubag Medium"/>
              </a:rPr>
              <a:t>THANKSGIVING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24341" y="3638585"/>
            <a:ext cx="6439319" cy="96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711730"/>
                </a:solidFill>
                <a:latin typeface="Questrial"/>
              </a:rPr>
              <a:t>MARKETING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86400" y="5143500"/>
            <a:ext cx="7315200" cy="351129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361624" y="1696576"/>
            <a:ext cx="13564753" cy="284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3"/>
              </a:lnSpc>
            </a:pPr>
            <a:r>
              <a:rPr lang="en-US" sz="10280">
                <a:solidFill>
                  <a:srgbClr val="711730"/>
                </a:solidFill>
                <a:latin typeface="Loubag Medium"/>
              </a:rPr>
              <a:t>Most Popular </a:t>
            </a:r>
          </a:p>
          <a:p>
            <a:pPr algn="ctr">
              <a:lnSpc>
                <a:spcPts val="11103"/>
              </a:lnSpc>
            </a:pPr>
            <a:r>
              <a:rPr lang="en-US" sz="10280">
                <a:solidFill>
                  <a:srgbClr val="711730"/>
                </a:solidFill>
                <a:latin typeface="Loubag Medium"/>
              </a:rPr>
              <a:t>Rolls Brand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5354" y="876300"/>
            <a:ext cx="16837292" cy="2819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Most Popular </a:t>
            </a:r>
          </a:p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Rolls Brand</a:t>
            </a:r>
          </a:p>
        </p:txBody>
      </p:sp>
      <p:pic>
        <p:nvPicPr>
          <p:cNvPr id="6" name="Picture 2" descr="Image result for pillsbury crescent roll transparent">
            <a:extLst>
              <a:ext uri="{FF2B5EF4-FFF2-40B4-BE49-F238E27FC236}">
                <a16:creationId xmlns:a16="http://schemas.microsoft.com/office/drawing/2014/main" id="{3EE38DC5-529D-F65B-6A6B-A3A94240B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4099">
            <a:off x="2286674" y="5067103"/>
            <a:ext cx="7316330" cy="30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pillsbury logo transparent">
            <a:extLst>
              <a:ext uri="{FF2B5EF4-FFF2-40B4-BE49-F238E27FC236}">
                <a16:creationId xmlns:a16="http://schemas.microsoft.com/office/drawing/2014/main" id="{183B0F66-3BCE-8968-A3D0-66CD939E4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697" y="4500232"/>
            <a:ext cx="3708728" cy="370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53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62679" y="5143500"/>
            <a:ext cx="7162642" cy="394840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361624" y="1696576"/>
            <a:ext cx="13564753" cy="284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3"/>
              </a:lnSpc>
            </a:pPr>
            <a:r>
              <a:rPr lang="en-US" sz="10280">
                <a:solidFill>
                  <a:srgbClr val="711730"/>
                </a:solidFill>
                <a:latin typeface="Loubag Medium"/>
              </a:rPr>
              <a:t>Most Popular Stuffing Brand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5354" y="876300"/>
            <a:ext cx="16837292" cy="2819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Most Popular </a:t>
            </a:r>
          </a:p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Stuffing Brand</a:t>
            </a:r>
          </a:p>
        </p:txBody>
      </p:sp>
      <p:pic>
        <p:nvPicPr>
          <p:cNvPr id="6" name="Picture 2" descr="Image result for kraft logo transparent">
            <a:extLst>
              <a:ext uri="{FF2B5EF4-FFF2-40B4-BE49-F238E27FC236}">
                <a16:creationId xmlns:a16="http://schemas.microsoft.com/office/drawing/2014/main" id="{B875BE17-BABC-56E7-1B6D-516596F6E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991100"/>
            <a:ext cx="6177515" cy="231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stove top stuffing transparent">
            <a:extLst>
              <a:ext uri="{FF2B5EF4-FFF2-40B4-BE49-F238E27FC236}">
                <a16:creationId xmlns:a16="http://schemas.microsoft.com/office/drawing/2014/main" id="{B7877806-32A2-BD6F-0C86-BECEE778A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87" y="3961987"/>
            <a:ext cx="8120461" cy="507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74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28748" y="5143500"/>
            <a:ext cx="3830505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361624" y="1696576"/>
            <a:ext cx="13564753" cy="2874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3"/>
              </a:lnSpc>
            </a:pPr>
            <a:r>
              <a:rPr lang="en-US" sz="10280" dirty="0">
                <a:solidFill>
                  <a:srgbClr val="711730"/>
                </a:solidFill>
                <a:latin typeface="Loubag Medium"/>
              </a:rPr>
              <a:t>Most Popular Toppings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5354" y="876300"/>
            <a:ext cx="16837292" cy="2819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Most Popular </a:t>
            </a:r>
          </a:p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Turkey Day Toppings</a:t>
            </a:r>
          </a:p>
        </p:txBody>
      </p:sp>
      <p:pic>
        <p:nvPicPr>
          <p:cNvPr id="6" name="Picture 2" descr="Image result for french's onions transparent">
            <a:extLst>
              <a:ext uri="{FF2B5EF4-FFF2-40B4-BE49-F238E27FC236}">
                <a16:creationId xmlns:a16="http://schemas.microsoft.com/office/drawing/2014/main" id="{271F5197-5420-1A9D-0CF7-9D7BD9DC4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566" y="3961987"/>
            <a:ext cx="51816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french's logo transparent">
            <a:extLst>
              <a:ext uri="{FF2B5EF4-FFF2-40B4-BE49-F238E27FC236}">
                <a16:creationId xmlns:a16="http://schemas.microsoft.com/office/drawing/2014/main" id="{46B78695-0ACA-0C59-F3C1-8B70C0520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105400"/>
            <a:ext cx="4324350" cy="275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72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86600" y="5143500"/>
            <a:ext cx="4114800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361624" y="1696576"/>
            <a:ext cx="13564753" cy="284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3"/>
              </a:lnSpc>
            </a:pPr>
            <a:r>
              <a:rPr lang="en-US" sz="10280">
                <a:solidFill>
                  <a:srgbClr val="711730"/>
                </a:solidFill>
                <a:latin typeface="Loubag Medium"/>
              </a:rPr>
              <a:t>Most Popular Pumpkin Brand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5354" y="876300"/>
            <a:ext cx="16837292" cy="2819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Most Popular </a:t>
            </a:r>
          </a:p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Pumpkin Brand</a:t>
            </a:r>
          </a:p>
        </p:txBody>
      </p:sp>
      <p:pic>
        <p:nvPicPr>
          <p:cNvPr id="6" name="Picture 2" descr="Image result for libby's pumpkin transparent">
            <a:extLst>
              <a:ext uri="{FF2B5EF4-FFF2-40B4-BE49-F238E27FC236}">
                <a16:creationId xmlns:a16="http://schemas.microsoft.com/office/drawing/2014/main" id="{55BE2C95-2A02-C9FA-95C6-13EF15A2F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734" y="3927898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libby's logo transparent">
            <a:extLst>
              <a:ext uri="{FF2B5EF4-FFF2-40B4-BE49-F238E27FC236}">
                <a16:creationId xmlns:a16="http://schemas.microsoft.com/office/drawing/2014/main" id="{AD889D4F-D279-1DCC-1E9C-205B8B50E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316" y="5113421"/>
            <a:ext cx="4728676" cy="28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86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020145" y="5143500"/>
            <a:ext cx="2247710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361624" y="1696576"/>
            <a:ext cx="13564753" cy="284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3"/>
              </a:lnSpc>
            </a:pPr>
            <a:r>
              <a:rPr lang="en-US" sz="10280">
                <a:solidFill>
                  <a:srgbClr val="711730"/>
                </a:solidFill>
                <a:latin typeface="Loubag Medium"/>
              </a:rPr>
              <a:t>Most Popular Cranberry Product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5354" y="876300"/>
            <a:ext cx="16837292" cy="2819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Most Popular </a:t>
            </a:r>
          </a:p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Cranberry Product</a:t>
            </a:r>
          </a:p>
        </p:txBody>
      </p:sp>
      <p:pic>
        <p:nvPicPr>
          <p:cNvPr id="6" name="Picture 2" descr="Image result for ocean spray logo transparent">
            <a:extLst>
              <a:ext uri="{FF2B5EF4-FFF2-40B4-BE49-F238E27FC236}">
                <a16:creationId xmlns:a16="http://schemas.microsoft.com/office/drawing/2014/main" id="{41DA1936-ACAC-1C56-267F-458B33510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762500"/>
            <a:ext cx="5163499" cy="318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ocean spray cranberry transparent">
            <a:extLst>
              <a:ext uri="{FF2B5EF4-FFF2-40B4-BE49-F238E27FC236}">
                <a16:creationId xmlns:a16="http://schemas.microsoft.com/office/drawing/2014/main" id="{0DE8878E-0E12-A7CF-CFF6-F21AA14BE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277" y="3567608"/>
            <a:ext cx="3604949" cy="584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54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8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322443">
            <a:off x="-1240865" y="-1270211"/>
            <a:ext cx="5085575" cy="62019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361624" y="1622077"/>
            <a:ext cx="14897676" cy="144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3"/>
              </a:lnSpc>
            </a:pPr>
            <a:r>
              <a:rPr lang="en-US" sz="10280">
                <a:solidFill>
                  <a:srgbClr val="711730"/>
                </a:solidFill>
                <a:latin typeface="Loubag Medium"/>
              </a:rPr>
              <a:t>Thanksgiving Brands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01623" y="3593379"/>
            <a:ext cx="6751806" cy="5818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1071" lvl="1" indent="-305535">
              <a:lnSpc>
                <a:spcPts val="4245"/>
              </a:lnSpc>
              <a:buFont typeface="Arial"/>
              <a:buChar char="•"/>
            </a:pPr>
            <a:r>
              <a:rPr lang="en-US" sz="2830" spc="2" dirty="0">
                <a:solidFill>
                  <a:srgbClr val="1C191A"/>
                </a:solidFill>
                <a:latin typeface="Questrial"/>
              </a:rPr>
              <a:t>A </a:t>
            </a:r>
            <a:r>
              <a:rPr lang="en-US" sz="2830" spc="2" dirty="0">
                <a:solidFill>
                  <a:srgbClr val="0E1CFF"/>
                </a:solidFill>
                <a:latin typeface="Questrial"/>
              </a:rPr>
              <a:t>Houston Chronicle </a:t>
            </a:r>
            <a:r>
              <a:rPr lang="en-US" sz="2830" spc="2" dirty="0">
                <a:solidFill>
                  <a:srgbClr val="1C191A"/>
                </a:solidFill>
                <a:latin typeface="Questrial"/>
              </a:rPr>
              <a:t>story suggests that much of what we celebrate on Thanksgiving is the direct result of marketing.</a:t>
            </a:r>
          </a:p>
          <a:p>
            <a:pPr>
              <a:lnSpc>
                <a:spcPts val="4245"/>
              </a:lnSpc>
            </a:pPr>
            <a:endParaRPr lang="en-US" sz="2830" spc="2" dirty="0">
              <a:solidFill>
                <a:srgbClr val="1C191A"/>
              </a:solidFill>
              <a:latin typeface="Questrial"/>
            </a:endParaRPr>
          </a:p>
          <a:p>
            <a:pPr marL="611071" lvl="1" indent="-305535">
              <a:lnSpc>
                <a:spcPts val="4245"/>
              </a:lnSpc>
              <a:buFont typeface="Arial"/>
              <a:buChar char="•"/>
            </a:pPr>
            <a:r>
              <a:rPr lang="en-US" sz="2830" spc="2" dirty="0">
                <a:solidFill>
                  <a:srgbClr val="1C191A"/>
                </a:solidFill>
                <a:latin typeface="Questrial"/>
              </a:rPr>
              <a:t>Over time, some brands have become synonymous with Thanksgiving feasts, with consumers filling supermarket shopping carts with these products every year.</a:t>
            </a:r>
          </a:p>
          <a:p>
            <a:pPr>
              <a:lnSpc>
                <a:spcPts val="4245"/>
              </a:lnSpc>
            </a:pPr>
            <a:endParaRPr lang="en-US" sz="2830" spc="2" dirty="0">
              <a:solidFill>
                <a:srgbClr val="1C191A"/>
              </a:solidFill>
              <a:latin typeface="Questrial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234571" y="3593379"/>
            <a:ext cx="6751806" cy="264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1071" lvl="1" indent="-305535">
              <a:lnSpc>
                <a:spcPts val="4245"/>
              </a:lnSpc>
              <a:buFont typeface="Arial"/>
              <a:buChar char="•"/>
            </a:pPr>
            <a:r>
              <a:rPr lang="en-US" sz="2830" spc="2" dirty="0">
                <a:solidFill>
                  <a:srgbClr val="1C191A"/>
                </a:solidFill>
                <a:latin typeface="Questrial"/>
              </a:rPr>
              <a:t>In this presentation, we will identify the most popular Turkey Day brands based on category, according to market research from </a:t>
            </a:r>
            <a:r>
              <a:rPr lang="en-US" sz="2830" spc="2" dirty="0" err="1">
                <a:solidFill>
                  <a:srgbClr val="1C191A"/>
                </a:solidFill>
                <a:latin typeface="Questrial"/>
              </a:rPr>
              <a:t>IRi</a:t>
            </a:r>
            <a:r>
              <a:rPr lang="en-US" sz="2830" spc="2" dirty="0">
                <a:solidFill>
                  <a:srgbClr val="1C191A"/>
                </a:solidFill>
                <a:latin typeface="Questrial"/>
              </a:rPr>
              <a:t>, a consumer data and analytics firm.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994338" y="6436144"/>
            <a:ext cx="6541582" cy="440739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86600" y="5143500"/>
            <a:ext cx="4114800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361624" y="1696576"/>
            <a:ext cx="13564753" cy="284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3"/>
              </a:lnSpc>
            </a:pPr>
            <a:r>
              <a:rPr lang="en-US" sz="10280">
                <a:solidFill>
                  <a:srgbClr val="711730"/>
                </a:solidFill>
                <a:latin typeface="Loubag Medium"/>
              </a:rPr>
              <a:t>Most Popular </a:t>
            </a:r>
          </a:p>
          <a:p>
            <a:pPr algn="ctr">
              <a:lnSpc>
                <a:spcPts val="11103"/>
              </a:lnSpc>
            </a:pPr>
            <a:r>
              <a:rPr lang="en-US" sz="10280">
                <a:solidFill>
                  <a:srgbClr val="711730"/>
                </a:solidFill>
                <a:latin typeface="Loubag Medium"/>
              </a:rPr>
              <a:t>Gravy Brand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5354" y="876300"/>
            <a:ext cx="16837292" cy="2819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Most Popular </a:t>
            </a:r>
          </a:p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Gravy Brand</a:t>
            </a:r>
          </a:p>
        </p:txBody>
      </p:sp>
      <p:pic>
        <p:nvPicPr>
          <p:cNvPr id="6" name="Picture 4" descr="Image result for heinz logo transparent">
            <a:extLst>
              <a:ext uri="{FF2B5EF4-FFF2-40B4-BE49-F238E27FC236}">
                <a16:creationId xmlns:a16="http://schemas.microsoft.com/office/drawing/2014/main" id="{0FC979B3-9E65-A87E-CFFE-AD78CA83E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306" y="4991100"/>
            <a:ext cx="6263033" cy="254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einz HomeStyle Roasted Turkey Gravy, 12 oz Jar - Walmart.com">
            <a:extLst>
              <a:ext uri="{FF2B5EF4-FFF2-40B4-BE49-F238E27FC236}">
                <a16:creationId xmlns:a16="http://schemas.microsoft.com/office/drawing/2014/main" id="{39C09D80-4711-0FFB-15E0-22F3E46845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1" r="22641"/>
          <a:stretch/>
        </p:blipFill>
        <p:spPr bwMode="auto">
          <a:xfrm>
            <a:off x="3329251" y="3967137"/>
            <a:ext cx="3147749" cy="57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28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63567" y="5143500"/>
            <a:ext cx="2360867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361624" y="1696576"/>
            <a:ext cx="13564753" cy="284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3"/>
              </a:lnSpc>
            </a:pPr>
            <a:r>
              <a:rPr lang="en-US" sz="10280">
                <a:solidFill>
                  <a:srgbClr val="711730"/>
                </a:solidFill>
                <a:latin typeface="Loubag Medium"/>
              </a:rPr>
              <a:t>Most Popular </a:t>
            </a:r>
          </a:p>
          <a:p>
            <a:pPr algn="ctr">
              <a:lnSpc>
                <a:spcPts val="11103"/>
              </a:lnSpc>
            </a:pPr>
            <a:r>
              <a:rPr lang="en-US" sz="10280">
                <a:solidFill>
                  <a:srgbClr val="711730"/>
                </a:solidFill>
                <a:latin typeface="Loubag Medium"/>
              </a:rPr>
              <a:t>Soup Brand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5354" y="876300"/>
            <a:ext cx="16837292" cy="2819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Most Popular </a:t>
            </a:r>
          </a:p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Soup Brand</a:t>
            </a:r>
          </a:p>
        </p:txBody>
      </p:sp>
      <p:pic>
        <p:nvPicPr>
          <p:cNvPr id="6" name="Picture 2" descr="Image result for campbell's logo transparent">
            <a:extLst>
              <a:ext uri="{FF2B5EF4-FFF2-40B4-BE49-F238E27FC236}">
                <a16:creationId xmlns:a16="http://schemas.microsoft.com/office/drawing/2014/main" id="{B2B8FDB4-965F-4B26-9728-9BFBE918B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088084"/>
            <a:ext cx="7338657" cy="214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campbell's cream mushroom transparent">
            <a:extLst>
              <a:ext uri="{FF2B5EF4-FFF2-40B4-BE49-F238E27FC236}">
                <a16:creationId xmlns:a16="http://schemas.microsoft.com/office/drawing/2014/main" id="{E2BB7AC0-B751-A179-3179-2F47F1509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721299"/>
            <a:ext cx="5236205" cy="523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53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3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75433" y="8031388"/>
            <a:ext cx="5956421" cy="384189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362200" y="552899"/>
            <a:ext cx="12649776" cy="1182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03"/>
              </a:lnSpc>
            </a:pPr>
            <a:r>
              <a:rPr lang="en-US" sz="6000" dirty="0">
                <a:solidFill>
                  <a:srgbClr val="711730"/>
                </a:solidFill>
                <a:latin typeface="Loubag Medium"/>
              </a:rPr>
              <a:t>Discussion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F0CC2E-6833-8FE4-A97E-ACED1A344897}"/>
              </a:ext>
            </a:extLst>
          </p:cNvPr>
          <p:cNvSpPr txBox="1"/>
          <p:nvPr/>
        </p:nvSpPr>
        <p:spPr>
          <a:xfrm>
            <a:off x="1010665" y="1740177"/>
            <a:ext cx="15352846" cy="80332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19886" lvl="1" indent="-514350">
              <a:lnSpc>
                <a:spcPts val="4245"/>
              </a:lnSpc>
              <a:buFont typeface="+mj-lt"/>
              <a:buAutoNum type="arabicPeriod"/>
            </a:pPr>
            <a:r>
              <a:rPr lang="en-US" sz="2830" spc="2" dirty="0">
                <a:solidFill>
                  <a:srgbClr val="1C191A"/>
                </a:solidFill>
                <a:latin typeface="Questrial"/>
              </a:rPr>
              <a:t>How many of the most popular Thanksgiving brands were you able to identify?</a:t>
            </a:r>
          </a:p>
          <a:p>
            <a:pPr marL="819886" lvl="1" indent="-514350">
              <a:lnSpc>
                <a:spcPts val="4245"/>
              </a:lnSpc>
              <a:buFont typeface="+mj-lt"/>
              <a:buAutoNum type="arabicPeriod"/>
            </a:pPr>
            <a:endParaRPr lang="en-US" sz="2830" spc="2" dirty="0">
              <a:solidFill>
                <a:srgbClr val="1C191A"/>
              </a:solidFill>
              <a:latin typeface="Questrial"/>
            </a:endParaRPr>
          </a:p>
          <a:p>
            <a:pPr marL="819886" lvl="1" indent="-514350">
              <a:lnSpc>
                <a:spcPts val="4245"/>
              </a:lnSpc>
              <a:buFont typeface="+mj-lt"/>
              <a:buAutoNum type="arabicPeriod"/>
            </a:pPr>
            <a:r>
              <a:rPr lang="en-US" sz="2830" spc="2" dirty="0">
                <a:solidFill>
                  <a:srgbClr val="1C191A"/>
                </a:solidFill>
                <a:latin typeface="Questrial"/>
              </a:rPr>
              <a:t>What are some other brands that might be popular Thanksgiving week staples?</a:t>
            </a:r>
          </a:p>
          <a:p>
            <a:pPr marL="819886" lvl="1" indent="-514350">
              <a:lnSpc>
                <a:spcPts val="4245"/>
              </a:lnSpc>
              <a:buFont typeface="+mj-lt"/>
              <a:buAutoNum type="arabicPeriod"/>
            </a:pPr>
            <a:endParaRPr lang="en-US" sz="2830" spc="2" dirty="0">
              <a:solidFill>
                <a:srgbClr val="1C191A"/>
              </a:solidFill>
              <a:latin typeface="Questrial"/>
            </a:endParaRPr>
          </a:p>
          <a:p>
            <a:pPr marL="819886" lvl="1" indent="-514350">
              <a:lnSpc>
                <a:spcPts val="4245"/>
              </a:lnSpc>
              <a:buFont typeface="+mj-lt"/>
              <a:buAutoNum type="arabicPeriod"/>
            </a:pPr>
            <a:r>
              <a:rPr lang="en-US" sz="2830" spc="2" dirty="0">
                <a:solidFill>
                  <a:srgbClr val="1C191A"/>
                </a:solidFill>
                <a:latin typeface="Questrial"/>
              </a:rPr>
              <a:t>What is inflation?</a:t>
            </a:r>
          </a:p>
          <a:p>
            <a:pPr marL="819886" lvl="1" indent="-514350">
              <a:lnSpc>
                <a:spcPts val="4245"/>
              </a:lnSpc>
              <a:buFont typeface="+mj-lt"/>
              <a:buAutoNum type="arabicPeriod"/>
            </a:pPr>
            <a:endParaRPr lang="en-US" sz="2830" spc="2" dirty="0">
              <a:solidFill>
                <a:srgbClr val="1C191A"/>
              </a:solidFill>
              <a:latin typeface="Questrial"/>
            </a:endParaRPr>
          </a:p>
          <a:p>
            <a:pPr marL="819886" lvl="1" indent="-514350">
              <a:lnSpc>
                <a:spcPts val="4245"/>
              </a:lnSpc>
              <a:buFont typeface="+mj-lt"/>
              <a:buAutoNum type="arabicPeriod"/>
            </a:pPr>
            <a:r>
              <a:rPr lang="en-US" sz="2830" spc="2" dirty="0">
                <a:solidFill>
                  <a:srgbClr val="1C191A"/>
                </a:solidFill>
                <a:latin typeface="Questrial"/>
              </a:rPr>
              <a:t>Inflation is expected to impact the price of turkeys this Thanksgiving.  How might that impact holiday dinners and celebrations around the country?</a:t>
            </a:r>
          </a:p>
          <a:p>
            <a:pPr marL="819886" lvl="1" indent="-514350">
              <a:lnSpc>
                <a:spcPts val="4245"/>
              </a:lnSpc>
              <a:buFont typeface="+mj-lt"/>
              <a:buAutoNum type="arabicPeriod"/>
            </a:pPr>
            <a:endParaRPr lang="en-US" sz="2830" spc="2" dirty="0">
              <a:solidFill>
                <a:srgbClr val="1C191A"/>
              </a:solidFill>
              <a:latin typeface="Questrial"/>
            </a:endParaRPr>
          </a:p>
          <a:p>
            <a:pPr marL="819886" lvl="1" indent="-514350">
              <a:lnSpc>
                <a:spcPts val="4245"/>
              </a:lnSpc>
              <a:buFont typeface="+mj-lt"/>
              <a:buAutoNum type="arabicPeriod"/>
            </a:pPr>
            <a:r>
              <a:rPr lang="en-US" sz="2830" spc="2" dirty="0">
                <a:solidFill>
                  <a:srgbClr val="1C191A"/>
                </a:solidFill>
                <a:latin typeface="Questrial"/>
              </a:rPr>
              <a:t>How might businesses and brands study consumer behavior and trends to shape the strategies they use to market their products leading up to Thanksgiving?</a:t>
            </a:r>
          </a:p>
          <a:p>
            <a:pPr marL="819886" lvl="1" indent="-514350">
              <a:lnSpc>
                <a:spcPts val="4245"/>
              </a:lnSpc>
              <a:buFont typeface="+mj-lt"/>
              <a:buAutoNum type="arabicPeriod"/>
            </a:pPr>
            <a:endParaRPr lang="en-US" sz="2830" spc="2" dirty="0">
              <a:solidFill>
                <a:srgbClr val="1C191A"/>
              </a:solidFill>
              <a:latin typeface="Questrial"/>
            </a:endParaRPr>
          </a:p>
          <a:p>
            <a:pPr marL="819886" lvl="1" indent="-514350">
              <a:lnSpc>
                <a:spcPts val="4245"/>
              </a:lnSpc>
              <a:buFont typeface="+mj-lt"/>
              <a:buAutoNum type="arabicPeriod"/>
            </a:pPr>
            <a:r>
              <a:rPr lang="en-US" sz="2830" spc="2" dirty="0">
                <a:solidFill>
                  <a:srgbClr val="1C191A"/>
                </a:solidFill>
                <a:latin typeface="Questrial"/>
              </a:rPr>
              <a:t>Choose one of the brands reviewed in this presentation.  What type of promotion and marketing would you engage in to boost sales over the holiday?</a:t>
            </a:r>
          </a:p>
          <a:p>
            <a:pPr marL="514350" indent="-514350">
              <a:lnSpc>
                <a:spcPts val="4245"/>
              </a:lnSpc>
              <a:buFont typeface="+mj-lt"/>
              <a:buAutoNum type="arabicPeriod"/>
            </a:pPr>
            <a:endParaRPr lang="en-US" sz="2830" spc="2" dirty="0">
              <a:solidFill>
                <a:srgbClr val="1C191A"/>
              </a:solidFill>
              <a:latin typeface="Quest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8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322443">
            <a:off x="-1240865" y="-1270211"/>
            <a:ext cx="5085575" cy="62019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361624" y="1622077"/>
            <a:ext cx="14897676" cy="144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3"/>
              </a:lnSpc>
            </a:pPr>
            <a:r>
              <a:rPr lang="en-US" sz="10280">
                <a:solidFill>
                  <a:srgbClr val="711730"/>
                </a:solidFill>
                <a:latin typeface="Loubag Medium"/>
              </a:rPr>
              <a:t>Thanksgiving Brands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01623" y="3593379"/>
            <a:ext cx="6751806" cy="4263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1071" lvl="1" indent="-305535">
              <a:lnSpc>
                <a:spcPts val="4245"/>
              </a:lnSpc>
              <a:buFont typeface="Arial"/>
              <a:buChar char="•"/>
            </a:pPr>
            <a:r>
              <a:rPr lang="en-US" sz="2830" spc="2" dirty="0">
                <a:solidFill>
                  <a:srgbClr val="1C191A"/>
                </a:solidFill>
                <a:latin typeface="Questrial"/>
              </a:rPr>
              <a:t>Before reviewing the presentation, ask yourself what brands played a role in your Thanksgiving Day meals?  There are far more than you probably considered!</a:t>
            </a:r>
          </a:p>
          <a:p>
            <a:pPr>
              <a:lnSpc>
                <a:spcPts val="4245"/>
              </a:lnSpc>
            </a:pPr>
            <a:endParaRPr lang="en-US" sz="2830" spc="2" dirty="0">
              <a:solidFill>
                <a:srgbClr val="1C191A"/>
              </a:solidFill>
              <a:latin typeface="Questrial"/>
            </a:endParaRPr>
          </a:p>
          <a:p>
            <a:pPr marL="611071" lvl="1" indent="-305535">
              <a:lnSpc>
                <a:spcPts val="4245"/>
              </a:lnSpc>
              <a:buFont typeface="Arial"/>
              <a:buChar char="•"/>
            </a:pPr>
            <a:r>
              <a:rPr lang="en-US" sz="2830" spc="2" dirty="0">
                <a:solidFill>
                  <a:srgbClr val="1C191A"/>
                </a:solidFill>
                <a:latin typeface="Questrial"/>
              </a:rPr>
              <a:t>Which brands do you think are big sellers over the Thanksgiving holiday?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34571" y="3593379"/>
            <a:ext cx="6751806" cy="3167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1071" lvl="1" indent="-305535">
              <a:lnSpc>
                <a:spcPts val="4245"/>
              </a:lnSpc>
              <a:buFont typeface="Arial"/>
              <a:buChar char="•"/>
            </a:pPr>
            <a:r>
              <a:rPr lang="en-US" sz="2830" spc="2" dirty="0">
                <a:solidFill>
                  <a:srgbClr val="1C191A"/>
                </a:solidFill>
                <a:latin typeface="Questrial"/>
              </a:rPr>
              <a:t>Try to create a list of at least five popular Thanksgiving related food brands, then see if you were able to identify some of the most popular brands by category (like turkey or butter).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994338" y="6436144"/>
            <a:ext cx="6541582" cy="440739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361624" y="1696576"/>
            <a:ext cx="13564753" cy="284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3"/>
              </a:lnSpc>
            </a:pPr>
            <a:r>
              <a:rPr lang="en-US" sz="10280">
                <a:solidFill>
                  <a:srgbClr val="711730"/>
                </a:solidFill>
                <a:latin typeface="Loubag Medium"/>
              </a:rPr>
              <a:t>Most Popular Turkey Brand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30932" y="5184442"/>
            <a:ext cx="6226136" cy="378237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5354" y="1286306"/>
            <a:ext cx="16837292" cy="1395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Most Popular Turkey Brand</a:t>
            </a:r>
          </a:p>
        </p:txBody>
      </p:sp>
      <p:pic>
        <p:nvPicPr>
          <p:cNvPr id="7" name="Picture 6" descr="Image result for butterball frozen turkey transparent">
            <a:extLst>
              <a:ext uri="{FF2B5EF4-FFF2-40B4-BE49-F238E27FC236}">
                <a16:creationId xmlns:a16="http://schemas.microsoft.com/office/drawing/2014/main" id="{08A23EC0-D678-099E-F8A6-E40AEAE55F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2" r="14373"/>
          <a:stretch/>
        </p:blipFill>
        <p:spPr bwMode="auto">
          <a:xfrm rot="680427">
            <a:off x="2022696" y="532526"/>
            <a:ext cx="6303904" cy="893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butterball logo transparent">
            <a:extLst>
              <a:ext uri="{FF2B5EF4-FFF2-40B4-BE49-F238E27FC236}">
                <a16:creationId xmlns:a16="http://schemas.microsoft.com/office/drawing/2014/main" id="{934CB6EA-0960-B071-8100-1DC4F59A8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033" y="4954349"/>
            <a:ext cx="5953951" cy="254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46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696576"/>
            <a:ext cx="16230600" cy="284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3"/>
              </a:lnSpc>
            </a:pPr>
            <a:r>
              <a:rPr lang="en-US" sz="10280">
                <a:solidFill>
                  <a:srgbClr val="711730"/>
                </a:solidFill>
                <a:latin typeface="Loubag Medium"/>
              </a:rPr>
              <a:t>Most Popular Whipped Cream Brand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05908" y="4538811"/>
            <a:ext cx="1693117" cy="471948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5354" y="876300"/>
            <a:ext cx="16837292" cy="2819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Most Popular </a:t>
            </a:r>
          </a:p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Whipped Cream Brand</a:t>
            </a:r>
          </a:p>
        </p:txBody>
      </p:sp>
      <p:pic>
        <p:nvPicPr>
          <p:cNvPr id="6" name="Picture 2" descr="Image result for ready whip cream logo transparent">
            <a:extLst>
              <a:ext uri="{FF2B5EF4-FFF2-40B4-BE49-F238E27FC236}">
                <a16:creationId xmlns:a16="http://schemas.microsoft.com/office/drawing/2014/main" id="{B37A0016-F905-C6D1-F577-D596491C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61" y="4935512"/>
            <a:ext cx="4723598" cy="331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ready whip cream logo transparent">
            <a:extLst>
              <a:ext uri="{FF2B5EF4-FFF2-40B4-BE49-F238E27FC236}">
                <a16:creationId xmlns:a16="http://schemas.microsoft.com/office/drawing/2014/main" id="{B2214363-F1C1-35D0-BB5B-F3CBFB290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578" y="4002148"/>
            <a:ext cx="5408552" cy="540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07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87015" y="5143500"/>
            <a:ext cx="5513970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361624" y="1696576"/>
            <a:ext cx="13564753" cy="284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3"/>
              </a:lnSpc>
            </a:pPr>
            <a:r>
              <a:rPr lang="en-US" sz="10280">
                <a:solidFill>
                  <a:srgbClr val="711730"/>
                </a:solidFill>
                <a:latin typeface="Loubag Medium"/>
              </a:rPr>
              <a:t>Most Popular Butter Brand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5354" y="876300"/>
            <a:ext cx="16837292" cy="2819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Most Popular </a:t>
            </a:r>
          </a:p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Butter Brand</a:t>
            </a:r>
          </a:p>
        </p:txBody>
      </p:sp>
      <p:pic>
        <p:nvPicPr>
          <p:cNvPr id="6" name="Picture 5" descr="Image result for land o'lakes logo transparent">
            <a:extLst>
              <a:ext uri="{FF2B5EF4-FFF2-40B4-BE49-F238E27FC236}">
                <a16:creationId xmlns:a16="http://schemas.microsoft.com/office/drawing/2014/main" id="{D8D9CB7D-D1D3-F95E-6766-34409E5C1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333" y="4305300"/>
            <a:ext cx="6331250" cy="331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land o'lakes butter logo transparent">
            <a:extLst>
              <a:ext uri="{FF2B5EF4-FFF2-40B4-BE49-F238E27FC236}">
                <a16:creationId xmlns:a16="http://schemas.microsoft.com/office/drawing/2014/main" id="{5FCAE4EF-834D-0ABC-14B5-AE847B3F0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4986">
            <a:off x="2275415" y="3865256"/>
            <a:ext cx="5052210" cy="504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20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351</Words>
  <Application>Microsoft Macintosh PowerPoint</Application>
  <PresentationFormat>Custom</PresentationFormat>
  <Paragraphs>59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</vt:lpstr>
      <vt:lpstr>Questrial</vt:lpstr>
      <vt:lpstr>Arial</vt:lpstr>
      <vt:lpstr>Loubag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Mktg Insights - Thanksgiving Brands</dc:title>
  <cp:lastModifiedBy>Chris Lindauer</cp:lastModifiedBy>
  <cp:revision>4</cp:revision>
  <dcterms:created xsi:type="dcterms:W3CDTF">2006-08-16T00:00:00Z</dcterms:created>
  <dcterms:modified xsi:type="dcterms:W3CDTF">2022-11-17T21:24:10Z</dcterms:modified>
  <dc:identifier>DAFRYkneUvs</dc:identifier>
</cp:coreProperties>
</file>