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7" r:id="rId56"/>
    <p:sldId id="310" r:id="rId57"/>
    <p:sldId id="316" r:id="rId58"/>
    <p:sldId id="312" r:id="rId59"/>
    <p:sldId id="313" r:id="rId60"/>
    <p:sldId id="314" r:id="rId61"/>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DM Sans" pitchFamily="2" charset="77"/>
      <p:regular r:id="rId66"/>
      <p:bold r:id="rId67"/>
      <p:italic r:id="rId68"/>
      <p:boldItalic r:id="rId69"/>
    </p:embeddedFont>
    <p:embeddedFont>
      <p:font typeface="DM Sans Bold" pitchFamily="2" charset="77"/>
      <p:regular r:id="rId70"/>
      <p:bold r:id="rId71"/>
    </p:embeddedFont>
    <p:embeddedFont>
      <p:font typeface="DM Serif Display" pitchFamily="2" charset="0"/>
      <p:regular r:id="rId72"/>
      <p:italic r:id="rId73"/>
    </p:embeddedFont>
    <p:embeddedFont>
      <p:font typeface="DM Serif Display Italics" pitchFamily="2" charset="77"/>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7" autoAdjust="0"/>
    <p:restoredTop sz="94558" autoAdjust="0"/>
  </p:normalViewPr>
  <p:slideViewPr>
    <p:cSldViewPr>
      <p:cViewPr varScale="1">
        <p:scale>
          <a:sx n="63" d="100"/>
          <a:sy n="63" d="100"/>
        </p:scale>
        <p:origin x="232" y="7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ms.com/en-us/gifts/holidays" TargetMode="External"/><Relationship Id="rId1" Type="http://schemas.openxmlformats.org/officeDocument/2006/relationships/slideLayout" Target="../slideLayouts/slideLayout7.xml"/><Relationship Id="rId6" Type="http://schemas.openxmlformats.org/officeDocument/2006/relationships/hyperlink" Target="https://www.mms.com/en-us/?gclid=Cj0KCQiAkMGcBhCSARIsAIW6d0BPmhFdS1_AMDZavPkaDfQo0FHjJFH_0K0hMI-U1TcIshVjurrA3EMaAuadEALw_wcB&amp;gclsrc=aw.ds" TargetMode="External"/><Relationship Id="rId5" Type="http://schemas.openxmlformats.org/officeDocument/2006/relationships/image" Target="../media/image1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hyperlink" Target="https://www.mms.com/en-us/?gclid=Cj0KCQiAkMGcBhCSARIsAIW6d0BPmhFdS1_AMDZavPkaDfQo0FHjJFH_0K0hMI-U1TcIshVjurrA3EMaAuadEALw_wcB&amp;gclsrc=aw.ds"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vacasa.com/discover/tour-the-grinchs-cave"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hellofreshelfspaghetti.com/products/buddy-the-elf-spaghetti"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oodandwine.com/hellmanns-mayo-nog-holiday-drink-6834695" TargetMode="External"/><Relationship Id="rId1" Type="http://schemas.openxmlformats.org/officeDocument/2006/relationships/slideLayout" Target="../slideLayouts/slideLayout7.xml"/><Relationship Id="rId6" Type="http://schemas.openxmlformats.org/officeDocument/2006/relationships/hyperlink" Target="https://www.instagram.com/p/CloeumAOCbL/" TargetMode="External"/><Relationship Id="rId5" Type="http://schemas.openxmlformats.org/officeDocument/2006/relationships/image" Target="../media/image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prnewswire.com/news-releases/pepsi-invites-fans-to-join-the-naughty-list-this-holiday-season-with-pilk-and-cookies--a-new-dirty-soda-holiday-tradition-301691543.html"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www.redlobster.com/news-press/press/article/2022/11/16/sleigh-the-holidays-with-the-red-lobster-limited-edition-holiday-collection"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delish.com/uk/food-news/a30101213/burger-king-free-food-12-days-of-whopper/" TargetMode="Externa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global.kfc.com/press-releases/kfc-launches-sharemobile-tour-to-share-fried-chicken-with-families-this/" TargetMode="Externa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hyperlink" Target="https://www.prnewswire.com/news-releases/petsmart-provides-holiday-shoppers-with-full-season-of-deals-including-unique-gifts-ways-to-give-back-301642427.html"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tories.starbucks.com/stories/2022/2022-starbucks-holiday-highlights/" TargetMode="Externa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hyperlink" Target="https://www.prnewswire.com/news-releases/the-snow-globe-a-chick-fil-a-original-story-301680829.html" TargetMode="External"/><Relationship Id="rId1" Type="http://schemas.openxmlformats.org/officeDocument/2006/relationships/slideLayout" Target="../slideLayouts/slideLayout7.xml"/><Relationship Id="rId6" Type="http://schemas.openxmlformats.org/officeDocument/2006/relationships/hyperlink" Target="https://www.prnewswire.com/news-releases/petsmart-provides-holiday-shoppers-with-full-season-of-deals-including-unique-gifts-ways-to-give-back-301642427.html" TargetMode="External"/><Relationship Id="rId5" Type="http://schemas.openxmlformats.org/officeDocument/2006/relationships/image" Target="../media/image3.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1sAQY0IpOiQ?start=2&amp;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us.coca-cola.com/holiday" TargetMode="Externa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hyperlink" Target="https://www.youtube.com/watch?v=jQWLKhhWBTs" TargetMode="External"/><Relationship Id="rId1" Type="http://schemas.openxmlformats.org/officeDocument/2006/relationships/slideLayout" Target="../slideLayouts/slideLayout7.xml"/><Relationship Id="rId6" Type="http://schemas.openxmlformats.org/officeDocument/2006/relationships/hyperlink" Target="https://www.prnewswire.com/news-releases/petsmart-provides-holiday-shoppers-with-full-season-of-deals-including-unique-gifts-ways-to-give-back-301642427.html" TargetMode="External"/><Relationship Id="rId5" Type="http://schemas.openxmlformats.org/officeDocument/2006/relationships/image" Target="../media/image3.png"/><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jQWLKhhWBTs?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www.youtube.com/watch?v=I_40JFauCFk" TargetMode="Externa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ideo" Target="https://www.youtube.com/embed/I_40JFauCFk?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hyperlink" Target="https://www.youtube.com/watch?v=s6e2-une1D4" TargetMode="External"/><Relationship Id="rId1" Type="http://schemas.openxmlformats.org/officeDocument/2006/relationships/slideLayout" Target="../slideLayouts/slideLayout7.xml"/><Relationship Id="rId6" Type="http://schemas.openxmlformats.org/officeDocument/2006/relationships/hyperlink" Target="https://www.prnewswire.com/news-releases/petsmart-provides-holiday-shoppers-with-full-season-of-deals-including-unique-gifts-ways-to-give-back-301642427.html" TargetMode="External"/><Relationship Id="rId5" Type="http://schemas.openxmlformats.org/officeDocument/2006/relationships/image" Target="../media/image3.png"/><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s6e2-une1D4?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www.youtube.com/watch?v=bG0iaFIctoo" TargetMode="Externa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bG0iaFIctoo?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TeQzz2xgV9U" TargetMode="Externa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12.sv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ideo" Target="https://www.youtube.com/embed/TeQzz2xgV9U?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youtube.com/watch?v=UDyBqDGKFZM" TargetMode="External"/><Relationship Id="rId5" Type="http://schemas.openxmlformats.org/officeDocument/2006/relationships/image" Target="../media/image43.png"/><Relationship Id="rId4" Type="http://schemas.openxmlformats.org/officeDocument/2006/relationships/hyperlink" Target="https://www.prnewswire.com/news-releases/petsmart-provides-holiday-shoppers-with-full-season-of-deals-including-unique-gifts-ways-to-give-back-301642427.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UDyBqDGKFZM?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ShIhnwKawcg" TargetMode="Externa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news.dunkindonuts.com/news/holiday-menu-2022"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ShIhnwKawcg?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hyperlink" Target="https://www.youtube.com/watch?v=Ggq6CUvMElY"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https://www.youtube.com/embed/Ggq6CUvMElY?feature=oembe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news.dunkindonuts.com/news/holiday-menu-2022"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hyperlink" Target="https://www.hiddenvalley.com/ranch-shop-products/hidden-valley-ranch-on-a-branch-collectible-boxed-set" TargetMode="Externa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hiddenvalley.com/ranch-shop-products/hidden-valley-ranch-on-a-branch-collectible-boxed-s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TextBox 2"/>
          <p:cNvSpPr txBox="1"/>
          <p:nvPr/>
        </p:nvSpPr>
        <p:spPr>
          <a:xfrm>
            <a:off x="1028700" y="2678061"/>
            <a:ext cx="8505740" cy="4224131"/>
          </a:xfrm>
          <a:prstGeom prst="rect">
            <a:avLst/>
          </a:prstGeom>
        </p:spPr>
        <p:txBody>
          <a:bodyPr lIns="0" tIns="0" rIns="0" bIns="0" rtlCol="0" anchor="t">
            <a:spAutoFit/>
          </a:bodyPr>
          <a:lstStyle/>
          <a:p>
            <a:pPr>
              <a:lnSpc>
                <a:spcPts val="16679"/>
              </a:lnSpc>
            </a:pPr>
            <a:r>
              <a:rPr lang="en-US" sz="13899">
                <a:solidFill>
                  <a:srgbClr val="F8F8F8"/>
                </a:solidFill>
                <a:latin typeface="DM Serif Display"/>
              </a:rPr>
              <a:t>Holiday</a:t>
            </a:r>
          </a:p>
          <a:p>
            <a:pPr>
              <a:lnSpc>
                <a:spcPts val="16679"/>
              </a:lnSpc>
            </a:pPr>
            <a:r>
              <a:rPr lang="en-US" sz="13899">
                <a:solidFill>
                  <a:srgbClr val="F8F8F8"/>
                </a:solidFill>
                <a:latin typeface="DM Serif Display"/>
              </a:rPr>
              <a:t>Marketing</a:t>
            </a:r>
          </a:p>
        </p:txBody>
      </p:sp>
      <p:sp>
        <p:nvSpPr>
          <p:cNvPr id="3" name="AutoShape 3"/>
          <p:cNvSpPr/>
          <p:nvPr/>
        </p:nvSpPr>
        <p:spPr>
          <a:xfrm>
            <a:off x="0" y="8315806"/>
            <a:ext cx="18288000" cy="1971194"/>
          </a:xfrm>
          <a:prstGeom prst="rect">
            <a:avLst/>
          </a:prstGeom>
          <a:solidFill>
            <a:srgbClr val="F8F8F8"/>
          </a:solidFill>
        </p:spPr>
      </p:sp>
      <p:grpSp>
        <p:nvGrpSpPr>
          <p:cNvPr id="4" name="Group 4"/>
          <p:cNvGrpSpPr>
            <a:grpSpLocks noChangeAspect="1"/>
          </p:cNvGrpSpPr>
          <p:nvPr/>
        </p:nvGrpSpPr>
        <p:grpSpPr>
          <a:xfrm>
            <a:off x="10705665" y="542075"/>
            <a:ext cx="6965904" cy="9202851"/>
            <a:chOff x="0" y="0"/>
            <a:chExt cx="6651117" cy="8786976"/>
          </a:xfrm>
        </p:grpSpPr>
        <p:sp>
          <p:nvSpPr>
            <p:cNvPr id="5" name="Freeform 5"/>
            <p:cNvSpPr/>
            <p:nvPr/>
          </p:nvSpPr>
          <p:spPr>
            <a:xfrm>
              <a:off x="10613" y="10605"/>
              <a:ext cx="6629887" cy="8765757"/>
            </a:xfrm>
            <a:custGeom>
              <a:avLst/>
              <a:gdLst/>
              <a:ahLst/>
              <a:cxnLst/>
              <a:rect l="l" t="t" r="r" b="b"/>
              <a:pathLst>
                <a:path w="6629887" h="8765757">
                  <a:moveTo>
                    <a:pt x="6629887" y="415277"/>
                  </a:moveTo>
                  <a:cubicBezTo>
                    <a:pt x="6629887" y="406552"/>
                    <a:pt x="6626433" y="398183"/>
                    <a:pt x="6620273" y="392010"/>
                  </a:cubicBezTo>
                  <a:lnTo>
                    <a:pt x="6240695" y="10922"/>
                  </a:lnTo>
                  <a:lnTo>
                    <a:pt x="6239743" y="9944"/>
                  </a:lnTo>
                  <a:cubicBezTo>
                    <a:pt x="6233545" y="3581"/>
                    <a:pt x="6225036" y="0"/>
                    <a:pt x="6216159" y="0"/>
                  </a:cubicBezTo>
                  <a:lnTo>
                    <a:pt x="416513" y="0"/>
                  </a:lnTo>
                  <a:cubicBezTo>
                    <a:pt x="407776" y="0"/>
                    <a:pt x="399406" y="3467"/>
                    <a:pt x="393222" y="9627"/>
                  </a:cubicBezTo>
                  <a:lnTo>
                    <a:pt x="9698" y="391921"/>
                  </a:lnTo>
                  <a:cubicBezTo>
                    <a:pt x="3490" y="398106"/>
                    <a:pt x="0" y="406514"/>
                    <a:pt x="0" y="415277"/>
                  </a:cubicBezTo>
                  <a:lnTo>
                    <a:pt x="0" y="8350482"/>
                  </a:lnTo>
                  <a:cubicBezTo>
                    <a:pt x="0" y="8359162"/>
                    <a:pt x="3423" y="8367492"/>
                    <a:pt x="9524" y="8373665"/>
                  </a:cubicBezTo>
                  <a:lnTo>
                    <a:pt x="10778" y="8374931"/>
                  </a:lnTo>
                  <a:lnTo>
                    <a:pt x="393222" y="8756134"/>
                  </a:lnTo>
                  <a:cubicBezTo>
                    <a:pt x="399406" y="8762297"/>
                    <a:pt x="407776" y="8765757"/>
                    <a:pt x="416513" y="8765757"/>
                  </a:cubicBezTo>
                  <a:lnTo>
                    <a:pt x="6216159" y="8765757"/>
                  </a:lnTo>
                  <a:cubicBezTo>
                    <a:pt x="6224909" y="8765757"/>
                    <a:pt x="6233304" y="8762276"/>
                    <a:pt x="6239489" y="8756083"/>
                  </a:cubicBezTo>
                  <a:lnTo>
                    <a:pt x="6620247" y="8374880"/>
                  </a:lnTo>
                  <a:cubicBezTo>
                    <a:pt x="6626420" y="8368697"/>
                    <a:pt x="6629886" y="8360314"/>
                    <a:pt x="6629886" y="8351573"/>
                  </a:cubicBezTo>
                  <a:lnTo>
                    <a:pt x="6629886" y="415277"/>
                  </a:lnTo>
                  <a:close/>
                </a:path>
              </a:pathLst>
            </a:custGeom>
            <a:solidFill>
              <a:srgbClr val="F8F8F8"/>
            </a:solidFill>
          </p:spPr>
        </p:sp>
        <p:sp>
          <p:nvSpPr>
            <p:cNvPr id="6" name="Freeform 6"/>
            <p:cNvSpPr/>
            <p:nvPr/>
          </p:nvSpPr>
          <p:spPr>
            <a:xfrm>
              <a:off x="259970" y="259970"/>
              <a:ext cx="6131176" cy="8267032"/>
            </a:xfrm>
            <a:custGeom>
              <a:avLst/>
              <a:gdLst/>
              <a:ahLst/>
              <a:cxnLst/>
              <a:rect l="l" t="t" r="r" b="b"/>
              <a:pathLst>
                <a:path w="6131176" h="8267032">
                  <a:moveTo>
                    <a:pt x="256578" y="0"/>
                  </a:moveTo>
                  <a:lnTo>
                    <a:pt x="0" y="255752"/>
                  </a:lnTo>
                  <a:lnTo>
                    <a:pt x="0" y="8011299"/>
                  </a:lnTo>
                  <a:lnTo>
                    <a:pt x="256578" y="8267032"/>
                  </a:lnTo>
                  <a:lnTo>
                    <a:pt x="5877093" y="8267032"/>
                  </a:lnTo>
                  <a:lnTo>
                    <a:pt x="6131177" y="8012655"/>
                  </a:lnTo>
                  <a:lnTo>
                    <a:pt x="6131177" y="255289"/>
                  </a:lnTo>
                  <a:lnTo>
                    <a:pt x="5876892" y="0"/>
                  </a:lnTo>
                  <a:close/>
                </a:path>
              </a:pathLst>
            </a:custGeom>
            <a:blipFill>
              <a:blip r:embed="rId2"/>
              <a:stretch>
                <a:fillRect l="-41293" r="-38487"/>
              </a:stretch>
            </a:blipFill>
          </p:spPr>
        </p:sp>
        <p:sp>
          <p:nvSpPr>
            <p:cNvPr id="7" name="Freeform 7"/>
            <p:cNvSpPr/>
            <p:nvPr/>
          </p:nvSpPr>
          <p:spPr>
            <a:xfrm>
              <a:off x="0" y="0"/>
              <a:ext cx="6651117" cy="8786978"/>
            </a:xfrm>
            <a:custGeom>
              <a:avLst/>
              <a:gdLst/>
              <a:ahLst/>
              <a:cxnLst/>
              <a:rect l="l" t="t" r="r" b="b"/>
              <a:pathLst>
                <a:path w="6651117" h="8786978">
                  <a:moveTo>
                    <a:pt x="6573456" y="449478"/>
                  </a:moveTo>
                  <a:lnTo>
                    <a:pt x="6573456" y="449478"/>
                  </a:lnTo>
                  <a:close/>
                  <a:moveTo>
                    <a:pt x="87188" y="443979"/>
                  </a:moveTo>
                  <a:lnTo>
                    <a:pt x="445135" y="87185"/>
                  </a:lnTo>
                  <a:cubicBezTo>
                    <a:pt x="614743" y="87185"/>
                    <a:pt x="6208636" y="87185"/>
                    <a:pt x="6208636" y="87185"/>
                  </a:cubicBezTo>
                  <a:lnTo>
                    <a:pt x="6563931" y="443890"/>
                  </a:lnTo>
                  <a:lnTo>
                    <a:pt x="6563931" y="8344138"/>
                  </a:lnTo>
                  <a:lnTo>
                    <a:pt x="6208699" y="8699791"/>
                  </a:lnTo>
                  <a:lnTo>
                    <a:pt x="6059512" y="8699790"/>
                  </a:lnTo>
                  <a:cubicBezTo>
                    <a:pt x="5176443" y="8699790"/>
                    <a:pt x="762469" y="8699790"/>
                    <a:pt x="445134" y="8699790"/>
                  </a:cubicBezTo>
                  <a:cubicBezTo>
                    <a:pt x="413308" y="8668066"/>
                    <a:pt x="119086" y="8374800"/>
                    <a:pt x="87188" y="8343006"/>
                  </a:cubicBezTo>
                  <a:lnTo>
                    <a:pt x="87188" y="443979"/>
                  </a:lnTo>
                  <a:close/>
                  <a:moveTo>
                    <a:pt x="6582981" y="439966"/>
                  </a:moveTo>
                  <a:cubicBezTo>
                    <a:pt x="6582981" y="438518"/>
                    <a:pt x="6582651" y="437096"/>
                    <a:pt x="6582016" y="435801"/>
                  </a:cubicBezTo>
                  <a:lnTo>
                    <a:pt x="6581990" y="435724"/>
                  </a:lnTo>
                  <a:cubicBezTo>
                    <a:pt x="6581546" y="434823"/>
                    <a:pt x="6580949" y="433972"/>
                    <a:pt x="6580200" y="433235"/>
                  </a:cubicBezTo>
                  <a:lnTo>
                    <a:pt x="6219342" y="70942"/>
                  </a:lnTo>
                  <a:cubicBezTo>
                    <a:pt x="6217552" y="69139"/>
                    <a:pt x="6215126" y="68135"/>
                    <a:pt x="6212599" y="68135"/>
                  </a:cubicBezTo>
                  <a:lnTo>
                    <a:pt x="441198" y="68135"/>
                  </a:lnTo>
                  <a:cubicBezTo>
                    <a:pt x="438683" y="68135"/>
                    <a:pt x="436258" y="69139"/>
                    <a:pt x="434480" y="70917"/>
                  </a:cubicBezTo>
                  <a:lnTo>
                    <a:pt x="71030" y="433197"/>
                  </a:lnTo>
                  <a:lnTo>
                    <a:pt x="77663" y="449555"/>
                  </a:lnTo>
                  <a:cubicBezTo>
                    <a:pt x="72403" y="449555"/>
                    <a:pt x="68138" y="445287"/>
                    <a:pt x="68138" y="440030"/>
                  </a:cubicBezTo>
                  <a:lnTo>
                    <a:pt x="68138" y="8346958"/>
                  </a:lnTo>
                  <a:cubicBezTo>
                    <a:pt x="68138" y="8349490"/>
                    <a:pt x="69145" y="8351917"/>
                    <a:pt x="70938" y="8353704"/>
                  </a:cubicBezTo>
                  <a:lnTo>
                    <a:pt x="434480" y="8716059"/>
                  </a:lnTo>
                  <a:cubicBezTo>
                    <a:pt x="436258" y="8717838"/>
                    <a:pt x="438683" y="8718838"/>
                    <a:pt x="441198" y="8718838"/>
                  </a:cubicBezTo>
                  <a:cubicBezTo>
                    <a:pt x="723710" y="8718838"/>
                    <a:pt x="5172570" y="8718838"/>
                    <a:pt x="6059513" y="8718838"/>
                  </a:cubicBezTo>
                  <a:cubicBezTo>
                    <a:pt x="6158154" y="8718838"/>
                    <a:pt x="6212777" y="8718837"/>
                    <a:pt x="6212777" y="8718837"/>
                  </a:cubicBezTo>
                  <a:cubicBezTo>
                    <a:pt x="6215252" y="8718803"/>
                    <a:pt x="6217629" y="8717800"/>
                    <a:pt x="6219381" y="8716044"/>
                  </a:cubicBezTo>
                  <a:cubicBezTo>
                    <a:pt x="6273026" y="8662345"/>
                    <a:pt x="6526594" y="8408469"/>
                    <a:pt x="6580201" y="8354810"/>
                  </a:cubicBezTo>
                  <a:cubicBezTo>
                    <a:pt x="6581979" y="8353023"/>
                    <a:pt x="6582982" y="8350603"/>
                    <a:pt x="6582982" y="8348079"/>
                  </a:cubicBezTo>
                  <a:lnTo>
                    <a:pt x="6582982" y="439953"/>
                  </a:lnTo>
                  <a:lnTo>
                    <a:pt x="6582982" y="439966"/>
                  </a:lnTo>
                  <a:close/>
                  <a:moveTo>
                    <a:pt x="6245276" y="27419"/>
                  </a:moveTo>
                  <a:cubicBezTo>
                    <a:pt x="6245301" y="27432"/>
                    <a:pt x="6245314" y="27457"/>
                    <a:pt x="6245339" y="27483"/>
                  </a:cubicBezTo>
                  <a:lnTo>
                    <a:pt x="6632067" y="415747"/>
                  </a:lnTo>
                  <a:cubicBezTo>
                    <a:pt x="6632067" y="613156"/>
                    <a:pt x="6632067" y="8174729"/>
                    <a:pt x="6632067" y="8372337"/>
                  </a:cubicBezTo>
                  <a:lnTo>
                    <a:pt x="6236945" y="8767927"/>
                  </a:lnTo>
                  <a:lnTo>
                    <a:pt x="416979" y="8767927"/>
                  </a:lnTo>
                  <a:lnTo>
                    <a:pt x="27282" y="8379498"/>
                  </a:lnTo>
                  <a:lnTo>
                    <a:pt x="19050" y="8371170"/>
                  </a:lnTo>
                  <a:lnTo>
                    <a:pt x="19050" y="415696"/>
                  </a:lnTo>
                  <a:lnTo>
                    <a:pt x="416979" y="19050"/>
                  </a:lnTo>
                  <a:cubicBezTo>
                    <a:pt x="584860" y="19050"/>
                    <a:pt x="6067641" y="19050"/>
                    <a:pt x="6237097" y="19050"/>
                  </a:cubicBezTo>
                  <a:lnTo>
                    <a:pt x="6245276" y="27419"/>
                  </a:lnTo>
                  <a:close/>
                  <a:moveTo>
                    <a:pt x="6258865" y="14072"/>
                  </a:moveTo>
                  <a:lnTo>
                    <a:pt x="6247930" y="2870"/>
                  </a:lnTo>
                  <a:cubicBezTo>
                    <a:pt x="6246139" y="1029"/>
                    <a:pt x="6243675" y="0"/>
                    <a:pt x="6241110" y="0"/>
                  </a:cubicBezTo>
                  <a:lnTo>
                    <a:pt x="413042" y="0"/>
                  </a:lnTo>
                  <a:cubicBezTo>
                    <a:pt x="410515" y="0"/>
                    <a:pt x="408102" y="991"/>
                    <a:pt x="406311" y="2781"/>
                  </a:cubicBezTo>
                  <a:lnTo>
                    <a:pt x="2800" y="404990"/>
                  </a:lnTo>
                  <a:cubicBezTo>
                    <a:pt x="1008" y="406781"/>
                    <a:pt x="0" y="409207"/>
                    <a:pt x="0" y="411747"/>
                  </a:cubicBezTo>
                  <a:lnTo>
                    <a:pt x="0" y="8375083"/>
                  </a:lnTo>
                  <a:cubicBezTo>
                    <a:pt x="0" y="8377589"/>
                    <a:pt x="988" y="8379995"/>
                    <a:pt x="2751" y="8381778"/>
                  </a:cubicBezTo>
                  <a:lnTo>
                    <a:pt x="13807" y="8392966"/>
                  </a:lnTo>
                  <a:cubicBezTo>
                    <a:pt x="13899" y="8393056"/>
                    <a:pt x="406324" y="8784199"/>
                    <a:pt x="406324" y="8784199"/>
                  </a:cubicBezTo>
                  <a:cubicBezTo>
                    <a:pt x="408102" y="8785978"/>
                    <a:pt x="410528" y="8786978"/>
                    <a:pt x="413042" y="8786978"/>
                  </a:cubicBezTo>
                  <a:lnTo>
                    <a:pt x="6240894" y="8786978"/>
                  </a:lnTo>
                  <a:cubicBezTo>
                    <a:pt x="6243422" y="8786978"/>
                    <a:pt x="6245847" y="8785973"/>
                    <a:pt x="6247625" y="8784184"/>
                  </a:cubicBezTo>
                  <a:lnTo>
                    <a:pt x="6648335" y="8383012"/>
                  </a:lnTo>
                  <a:cubicBezTo>
                    <a:pt x="6650113" y="8381226"/>
                    <a:pt x="6651117" y="8378805"/>
                    <a:pt x="6651117" y="8376280"/>
                  </a:cubicBezTo>
                  <a:lnTo>
                    <a:pt x="6651117" y="411810"/>
                  </a:lnTo>
                  <a:cubicBezTo>
                    <a:pt x="6651117" y="409296"/>
                    <a:pt x="6650126" y="406883"/>
                    <a:pt x="6648348" y="405092"/>
                  </a:cubicBezTo>
                  <a:lnTo>
                    <a:pt x="6258865" y="14072"/>
                  </a:lnTo>
                  <a:close/>
                </a:path>
              </a:pathLst>
            </a:custGeom>
            <a:solidFill>
              <a:srgbClr val="302E8D"/>
            </a:solidFill>
          </p:spPr>
        </p:sp>
      </p:grpSp>
      <p:pic>
        <p:nvPicPr>
          <p:cNvPr id="8" name="Picture 8"/>
          <p:cNvPicPr>
            <a:picLocks noChangeAspect="1"/>
          </p:cNvPicPr>
          <p:nvPr/>
        </p:nvPicPr>
        <p:blipFill>
          <a:blip r:embed="rId3"/>
          <a:srcRect/>
          <a:stretch>
            <a:fillRect/>
          </a:stretch>
        </p:blipFill>
        <p:spPr>
          <a:xfrm>
            <a:off x="7204914" y="2678061"/>
            <a:ext cx="2109425" cy="2112065"/>
          </a:xfrm>
          <a:prstGeom prst="rect">
            <a:avLst/>
          </a:prstGeom>
        </p:spPr>
      </p:pic>
      <p:pic>
        <p:nvPicPr>
          <p:cNvPr id="9" name="Picture 9"/>
          <p:cNvPicPr>
            <a:picLocks noChangeAspect="1"/>
          </p:cNvPicPr>
          <p:nvPr/>
        </p:nvPicPr>
        <p:blipFill>
          <a:blip r:embed="rId4"/>
          <a:srcRect/>
          <a:stretch>
            <a:fillRect/>
          </a:stretch>
        </p:blipFill>
        <p:spPr>
          <a:xfrm>
            <a:off x="7204914" y="8518114"/>
            <a:ext cx="1691297" cy="1480373"/>
          </a:xfrm>
          <a:prstGeom prst="rect">
            <a:avLst/>
          </a:prstGeom>
        </p:spPr>
      </p:pic>
      <p:sp>
        <p:nvSpPr>
          <p:cNvPr id="10" name="TextBox 10"/>
          <p:cNvSpPr txBox="1"/>
          <p:nvPr/>
        </p:nvSpPr>
        <p:spPr>
          <a:xfrm>
            <a:off x="1028700" y="962025"/>
            <a:ext cx="8505740" cy="1057275"/>
          </a:xfrm>
          <a:prstGeom prst="rect">
            <a:avLst/>
          </a:prstGeom>
        </p:spPr>
        <p:txBody>
          <a:bodyPr lIns="0" tIns="0" rIns="0" bIns="0" rtlCol="0" anchor="t">
            <a:spAutoFit/>
          </a:bodyPr>
          <a:lstStyle/>
          <a:p>
            <a:pPr>
              <a:lnSpc>
                <a:spcPts val="4200"/>
              </a:lnSpc>
            </a:pPr>
            <a:r>
              <a:rPr lang="en-US" sz="3000">
                <a:solidFill>
                  <a:srgbClr val="F8F8F8"/>
                </a:solidFill>
                <a:latin typeface="DM Sans"/>
              </a:rPr>
              <a:t>How are businesses and brands promoting their products and services this holiday season?</a:t>
            </a:r>
          </a:p>
        </p:txBody>
      </p:sp>
      <p:sp>
        <p:nvSpPr>
          <p:cNvPr id="11" name="TextBox 11"/>
          <p:cNvSpPr txBox="1"/>
          <p:nvPr/>
        </p:nvSpPr>
        <p:spPr>
          <a:xfrm>
            <a:off x="1028700" y="8926513"/>
            <a:ext cx="8505740" cy="596900"/>
          </a:xfrm>
          <a:prstGeom prst="rect">
            <a:avLst/>
          </a:prstGeom>
        </p:spPr>
        <p:txBody>
          <a:bodyPr lIns="0" tIns="0" rIns="0" bIns="0" rtlCol="0" anchor="t">
            <a:spAutoFit/>
          </a:bodyPr>
          <a:lstStyle/>
          <a:p>
            <a:pPr>
              <a:lnSpc>
                <a:spcPts val="4900"/>
              </a:lnSpc>
            </a:pPr>
            <a:r>
              <a:rPr lang="en-US" sz="3500">
                <a:solidFill>
                  <a:srgbClr val="FF1616"/>
                </a:solidFill>
                <a:latin typeface="DM Serif Display Italics"/>
              </a:rPr>
              <a:t>Marketing Insights from SCC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grpSp>
        <p:nvGrpSpPr>
          <p:cNvPr id="3" name="Group 3"/>
          <p:cNvGrpSpPr>
            <a:grpSpLocks noChangeAspect="1"/>
          </p:cNvGrpSpPr>
          <p:nvPr/>
        </p:nvGrpSpPr>
        <p:grpSpPr>
          <a:xfrm>
            <a:off x="10546487" y="1028700"/>
            <a:ext cx="6712813" cy="8229600"/>
            <a:chOff x="0" y="0"/>
            <a:chExt cx="7165721" cy="8784844"/>
          </a:xfrm>
        </p:grpSpPr>
        <p:sp>
          <p:nvSpPr>
            <p:cNvPr id="4" name="Freeform 4">
              <a:hlinkClick r:id="rId2" tooltip="https://www.mms.com/en-us/gifts/holidays"/>
            </p:cNvPr>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3"/>
              <a:stretch>
                <a:fillRect l="-47043" t="-26173" r="-13698"/>
              </a:stretch>
            </a:blipFill>
          </p:spPr>
        </p:sp>
        <p:sp>
          <p:nvSpPr>
            <p:cNvPr id="5" name="Freeform 5">
              <a:hlinkClick r:id="rId2" tooltip="https://www.mms.com/en-us/gifts/holidays"/>
            </p:cNvPr>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CC0000"/>
            </a:solidFill>
          </p:spPr>
        </p:sp>
      </p:grpSp>
      <p:pic>
        <p:nvPicPr>
          <p:cNvPr id="6" name="Picture 6"/>
          <p:cNvPicPr>
            <a:picLocks noChangeAspect="1"/>
          </p:cNvPicPr>
          <p:nvPr/>
        </p:nvPicPr>
        <p:blipFill>
          <a:blip r:embed="rId4"/>
          <a:srcRect/>
          <a:stretch>
            <a:fillRect/>
          </a:stretch>
        </p:blipFill>
        <p:spPr>
          <a:xfrm>
            <a:off x="605876" y="9258300"/>
            <a:ext cx="845648" cy="740186"/>
          </a:xfrm>
          <a:prstGeom prst="rect">
            <a:avLst/>
          </a:prstGeom>
        </p:spPr>
      </p:pic>
      <p:pic>
        <p:nvPicPr>
          <p:cNvPr id="7" name="Picture 7"/>
          <p:cNvPicPr>
            <a:picLocks noChangeAspect="1"/>
          </p:cNvPicPr>
          <p:nvPr/>
        </p:nvPicPr>
        <p:blipFill>
          <a:blip r:embed="rId5"/>
          <a:srcRect/>
          <a:stretch>
            <a:fillRect/>
          </a:stretch>
        </p:blipFill>
        <p:spPr>
          <a:xfrm>
            <a:off x="3187637" y="3709405"/>
            <a:ext cx="2394939" cy="2868190"/>
          </a:xfrm>
          <a:prstGeom prst="rect">
            <a:avLst/>
          </a:prstGeom>
        </p:spPr>
      </p:pic>
      <p:grpSp>
        <p:nvGrpSpPr>
          <p:cNvPr id="8" name="Group 8"/>
          <p:cNvGrpSpPr/>
          <p:nvPr/>
        </p:nvGrpSpPr>
        <p:grpSpPr>
          <a:xfrm>
            <a:off x="667133" y="2016236"/>
            <a:ext cx="7435948" cy="6009501"/>
            <a:chOff x="0" y="9525"/>
            <a:chExt cx="9914597" cy="8012668"/>
          </a:xfrm>
        </p:grpSpPr>
        <p:sp>
          <p:nvSpPr>
            <p:cNvPr id="9" name="TextBox 9"/>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M&amp;Ms</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10" name="TextBox 10"/>
            <p:cNvSpPr txBox="1"/>
            <p:nvPr/>
          </p:nvSpPr>
          <p:spPr>
            <a:xfrm>
              <a:off x="0" y="66634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6"/>
                </a:rPr>
                <a:t>Customizable M&amp;Ms Candies &amp; </a:t>
              </a:r>
            </a:p>
            <a:p>
              <a:pPr algn="ctr">
                <a:lnSpc>
                  <a:spcPts val="4050"/>
                </a:lnSpc>
              </a:pPr>
              <a:r>
                <a:rPr lang="en-US" sz="2700" u="sng" dirty="0">
                  <a:solidFill>
                    <a:srgbClr val="F8F8F8"/>
                  </a:solidFill>
                  <a:latin typeface="DM Sans"/>
                  <a:hlinkClick r:id="rId6"/>
                </a:rPr>
                <a:t>Holiday Gift Collection</a:t>
              </a:r>
              <a:endParaRPr lang="en-US" sz="2700" u="sng" dirty="0">
                <a:solidFill>
                  <a:srgbClr val="F8F8F8"/>
                </a:solidFill>
                <a:latin typeface="DM Sa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41354"/>
            <a:ext cx="8115300" cy="7316946"/>
            <a:chOff x="0" y="0"/>
            <a:chExt cx="10820400" cy="9755927"/>
          </a:xfrm>
        </p:grpSpPr>
        <p:sp>
          <p:nvSpPr>
            <p:cNvPr id="3" name="TextBox 3"/>
            <p:cNvSpPr txBox="1"/>
            <p:nvPr/>
          </p:nvSpPr>
          <p:spPr>
            <a:xfrm>
              <a:off x="0" y="9525"/>
              <a:ext cx="10820400" cy="2581275"/>
            </a:xfrm>
            <a:prstGeom prst="rect">
              <a:avLst/>
            </a:prstGeom>
          </p:spPr>
          <p:txBody>
            <a:bodyPr lIns="0" tIns="0" rIns="0" bIns="0" rtlCol="0" anchor="t">
              <a:spAutoFit/>
            </a:bodyPr>
            <a:lstStyle/>
            <a:p>
              <a:pPr>
                <a:lnSpc>
                  <a:spcPts val="7679"/>
                </a:lnSpc>
              </a:pPr>
              <a:r>
                <a:rPr lang="en-US" sz="6399">
                  <a:solidFill>
                    <a:srgbClr val="087C45"/>
                  </a:solidFill>
                  <a:latin typeface="DM Serif Display"/>
                </a:rPr>
                <a:t>M&amp;Ms Holiday Promotions</a:t>
              </a:r>
            </a:p>
          </p:txBody>
        </p:sp>
        <p:sp>
          <p:nvSpPr>
            <p:cNvPr id="4" name="TextBox 4"/>
            <p:cNvSpPr txBox="1"/>
            <p:nvPr/>
          </p:nvSpPr>
          <p:spPr>
            <a:xfrm>
              <a:off x="0" y="3269402"/>
              <a:ext cx="10820400" cy="6486525"/>
            </a:xfrm>
            <a:prstGeom prst="rect">
              <a:avLst/>
            </a:prstGeom>
          </p:spPr>
          <p:txBody>
            <a:bodyPr lIns="0" tIns="0" rIns="0" bIns="0" rtlCol="0" anchor="t">
              <a:spAutoFit/>
            </a:bodyPr>
            <a:lstStyle/>
            <a:p>
              <a:pPr>
                <a:lnSpc>
                  <a:spcPts val="3839"/>
                </a:lnSpc>
              </a:pPr>
              <a:r>
                <a:rPr lang="en-US" sz="3199">
                  <a:solidFill>
                    <a:srgbClr val="000000"/>
                  </a:solidFill>
                  <a:latin typeface="DM Sans"/>
                </a:rPr>
                <a:t>In addition to holiday-themed packaging, M&amp;Ms offers a variety of holiday gift options: </a:t>
              </a:r>
            </a:p>
            <a:p>
              <a:pPr>
                <a:lnSpc>
                  <a:spcPts val="3839"/>
                </a:lnSpc>
              </a:pPr>
              <a:endParaRPr lang="en-US" sz="3199">
                <a:solidFill>
                  <a:srgbClr val="000000"/>
                </a:solidFill>
                <a:latin typeface="DM Sans"/>
              </a:endParaRPr>
            </a:p>
            <a:p>
              <a:pPr marL="690879" lvl="1" indent="-345439">
                <a:lnSpc>
                  <a:spcPts val="3839"/>
                </a:lnSpc>
                <a:buFont typeface="Arial"/>
                <a:buChar char="•"/>
              </a:pPr>
              <a:r>
                <a:rPr lang="en-US" sz="3199">
                  <a:solidFill>
                    <a:srgbClr val="000000"/>
                  </a:solidFill>
                  <a:latin typeface="DM Sans"/>
                </a:rPr>
                <a:t>Customizable personalized candies</a:t>
              </a:r>
            </a:p>
            <a:p>
              <a:pPr marL="690879" lvl="1" indent="-345439">
                <a:lnSpc>
                  <a:spcPts val="3839"/>
                </a:lnSpc>
                <a:buFont typeface="Arial"/>
                <a:buChar char="•"/>
              </a:pPr>
              <a:r>
                <a:rPr lang="en-US" sz="3199">
                  <a:solidFill>
                    <a:srgbClr val="000000"/>
                  </a:solidFill>
                  <a:latin typeface="DM Sans"/>
                </a:rPr>
                <a:t>Customizable personalized packaging </a:t>
              </a:r>
            </a:p>
            <a:p>
              <a:pPr marL="690879" lvl="1" indent="-345439">
                <a:lnSpc>
                  <a:spcPts val="3839"/>
                </a:lnSpc>
                <a:buFont typeface="Arial"/>
                <a:buChar char="•"/>
              </a:pPr>
              <a:r>
                <a:rPr lang="en-US" sz="3199">
                  <a:solidFill>
                    <a:srgbClr val="000000"/>
                  </a:solidFill>
                  <a:latin typeface="DM Sans"/>
                </a:rPr>
                <a:t>Branded merchandise</a:t>
              </a:r>
            </a:p>
            <a:p>
              <a:pPr marL="690879" lvl="1" indent="-345439">
                <a:lnSpc>
                  <a:spcPts val="3839"/>
                </a:lnSpc>
                <a:buFont typeface="Arial"/>
                <a:buChar char="•"/>
              </a:pPr>
              <a:r>
                <a:rPr lang="en-US" sz="3199">
                  <a:solidFill>
                    <a:srgbClr val="000000"/>
                  </a:solidFill>
                  <a:latin typeface="DM Sans"/>
                </a:rPr>
                <a:t>Holiday recipes</a:t>
              </a:r>
            </a:p>
            <a:p>
              <a:pPr marL="690879" lvl="1" indent="-345439">
                <a:lnSpc>
                  <a:spcPts val="3839"/>
                </a:lnSpc>
                <a:buFont typeface="Arial"/>
                <a:buChar char="•"/>
              </a:pPr>
              <a:r>
                <a:rPr lang="en-US" sz="3199">
                  <a:solidFill>
                    <a:srgbClr val="000000"/>
                  </a:solidFill>
                  <a:latin typeface="DM Sans"/>
                </a:rPr>
                <a:t>Corporate gifts </a:t>
              </a:r>
            </a:p>
            <a:p>
              <a:pPr marL="690879" lvl="1" indent="-345439">
                <a:lnSpc>
                  <a:spcPts val="3839"/>
                </a:lnSpc>
                <a:buFont typeface="Arial"/>
                <a:buChar char="•"/>
              </a:pPr>
              <a:r>
                <a:rPr lang="en-US" sz="3199">
                  <a:solidFill>
                    <a:srgbClr val="000000"/>
                  </a:solidFill>
                  <a:latin typeface="DM Sans"/>
                </a:rPr>
                <a:t>Party favors </a:t>
              </a: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a:hlinkClick r:id="rId3"/>
          </p:cNvPr>
          <p:cNvPicPr>
            <a:picLocks noChangeAspect="1"/>
          </p:cNvPicPr>
          <p:nvPr/>
        </p:nvPicPr>
        <p:blipFill>
          <a:blip r:embed="rId4"/>
          <a:srcRect/>
          <a:stretch>
            <a:fillRect/>
          </a:stretch>
        </p:blipFill>
        <p:spPr>
          <a:xfrm>
            <a:off x="9687439" y="2798478"/>
            <a:ext cx="7653603" cy="560269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92039" y="519414"/>
            <a:ext cx="4526985" cy="10185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3474813"/>
            <a:ext cx="7435948" cy="3369167"/>
            <a:chOff x="0" y="9525"/>
            <a:chExt cx="9914597" cy="4492222"/>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Vacasa</a:t>
              </a:r>
            </a:p>
          </p:txBody>
        </p:sp>
        <p:sp>
          <p:nvSpPr>
            <p:cNvPr id="5" name="TextBox 5"/>
            <p:cNvSpPr txBox="1"/>
            <p:nvPr/>
          </p:nvSpPr>
          <p:spPr>
            <a:xfrm>
              <a:off x="0" y="3844044"/>
              <a:ext cx="9914597" cy="657703"/>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Grinch Cave Vacation Property</a:t>
              </a:r>
              <a:endParaRPr lang="en-US" sz="2700" u="sng"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4751051"/>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399661" y="2945666"/>
            <a:ext cx="7814617" cy="4395667"/>
            <a:chOff x="0" y="0"/>
            <a:chExt cx="11289030" cy="6350000"/>
          </a:xfrm>
        </p:grpSpPr>
        <p:sp>
          <p:nvSpPr>
            <p:cNvPr id="9" name="Freeform 9">
              <a:hlinkClick r:id="rId2" tooltip="https://www.vacasa.com/discover/tour-the-grinchs-cave"/>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3566" r="-3566"/>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50662"/>
            <a:ext cx="15653663" cy="7316946"/>
            <a:chOff x="0" y="0"/>
            <a:chExt cx="20871550" cy="97559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Vacasa</a:t>
              </a:r>
            </a:p>
          </p:txBody>
        </p:sp>
        <p:sp>
          <p:nvSpPr>
            <p:cNvPr id="4" name="TextBox 4"/>
            <p:cNvSpPr txBox="1"/>
            <p:nvPr/>
          </p:nvSpPr>
          <p:spPr>
            <a:xfrm>
              <a:off x="0" y="1974002"/>
              <a:ext cx="20871550" cy="7781925"/>
            </a:xfrm>
            <a:prstGeom prst="rect">
              <a:avLst/>
            </a:prstGeom>
          </p:spPr>
          <p:txBody>
            <a:bodyPr lIns="0" tIns="0" rIns="0" bIns="0" rtlCol="0" anchor="t">
              <a:spAutoFit/>
            </a:bodyPr>
            <a:lstStyle/>
            <a:p>
              <a:pPr>
                <a:lnSpc>
                  <a:spcPts val="3839"/>
                </a:lnSpc>
              </a:pPr>
              <a:r>
                <a:rPr lang="en-US" sz="3199">
                  <a:solidFill>
                    <a:srgbClr val="000000"/>
                  </a:solidFill>
                  <a:latin typeface="DM Sans"/>
                </a:rPr>
                <a:t>Last year, vacation rental management company Vacasa teamed up with Dr. Seuss Enterprises for a promotion that offered the ultimate holiday getaway "three thousand feet up, up the side of Mt. Crumpit."</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A recreation of the lair belonging to Dr. Seuss's fan-favorite character — The Grinch, from "How the Grinch Stole Christmas"— opened its doors to visitors for a limited time. Located on a remote property outside of Boulder, Utah, the lair was a massive 5,700 square feet (no need to grow three sizes) spread across several levels.  Accommodations included a main bedroom, guest bedroom, study, bathrooms, and music room — complete with the Grinch's organ and Max's drum set.</a:t>
              </a:r>
            </a:p>
            <a:p>
              <a:pPr>
                <a:lnSpc>
                  <a:spcPts val="3839"/>
                </a:lnSpc>
              </a:pPr>
              <a:endParaRPr lang="en-US" sz="3199">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623223"/>
            <a:ext cx="9875735" cy="7807323"/>
            <a:chOff x="0" y="0"/>
            <a:chExt cx="13167647" cy="10409763"/>
          </a:xfrm>
        </p:grpSpPr>
        <p:sp>
          <p:nvSpPr>
            <p:cNvPr id="7" name="TextBox 7"/>
            <p:cNvSpPr txBox="1"/>
            <p:nvPr/>
          </p:nvSpPr>
          <p:spPr>
            <a:xfrm>
              <a:off x="0" y="-9525"/>
              <a:ext cx="13167647" cy="1635125"/>
            </a:xfrm>
            <a:prstGeom prst="rect">
              <a:avLst/>
            </a:prstGeom>
          </p:spPr>
          <p:txBody>
            <a:bodyPr lIns="0" tIns="0" rIns="0" bIns="0" rtlCol="0" anchor="t">
              <a:spAutoFit/>
            </a:bodyPr>
            <a:lstStyle/>
            <a:p>
              <a:pPr>
                <a:lnSpc>
                  <a:spcPts val="9600"/>
                </a:lnSpc>
              </a:pPr>
              <a:r>
                <a:rPr lang="en-US" sz="8000">
                  <a:solidFill>
                    <a:srgbClr val="008037"/>
                  </a:solidFill>
                  <a:latin typeface="DM Serif Display"/>
                </a:rPr>
                <a:t>Publicity Stunts</a:t>
              </a:r>
            </a:p>
          </p:txBody>
        </p:sp>
        <p:sp>
          <p:nvSpPr>
            <p:cNvPr id="8" name="TextBox 8"/>
            <p:cNvSpPr txBox="1"/>
            <p:nvPr/>
          </p:nvSpPr>
          <p:spPr>
            <a:xfrm>
              <a:off x="0" y="2627838"/>
              <a:ext cx="13167647" cy="7781925"/>
            </a:xfrm>
            <a:prstGeom prst="rect">
              <a:avLst/>
            </a:prstGeom>
          </p:spPr>
          <p:txBody>
            <a:bodyPr lIns="0" tIns="0" rIns="0" bIns="0" rtlCol="0" anchor="t">
              <a:spAutoFit/>
            </a:bodyPr>
            <a:lstStyle/>
            <a:p>
              <a:pPr>
                <a:lnSpc>
                  <a:spcPts val="3839"/>
                </a:lnSpc>
              </a:pPr>
              <a:r>
                <a:rPr lang="en-US" sz="3199">
                  <a:solidFill>
                    <a:srgbClr val="000000"/>
                  </a:solidFill>
                  <a:latin typeface="DM Sans"/>
                </a:rPr>
                <a:t>Publicity stunts are a marketing tactic where specific events or activities are planned with the sole purpose of achieving a high level of media coverage and public awareness. Publicity stunts (also referred to as PR stunts or marketing stunts) can serve as an effective vehicle in generating public “buzz” surrounding a brand, often promoting the release of a new product or around a major event.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Publicity stunts are popular marketing tactics during the holiday season. </a:t>
              </a: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a:grpSpLocks noChangeAspect="1"/>
          </p:cNvGrpSpPr>
          <p:nvPr/>
        </p:nvGrpSpPr>
        <p:grpSpPr>
          <a:xfrm>
            <a:off x="1028700" y="1028700"/>
            <a:ext cx="6712813" cy="8229600"/>
            <a:chOff x="0" y="0"/>
            <a:chExt cx="7165721" cy="8784844"/>
          </a:xfrm>
        </p:grpSpPr>
        <p:sp>
          <p:nvSpPr>
            <p:cNvPr id="4" name="Freeform 4">
              <a:hlinkClick r:id="rId2" tooltip="https://www.hellofreshelfspaghetti.com/products/buddy-the-elf-spaghetti"/>
            </p:cNvPr>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3"/>
              <a:stretch>
                <a:fillRect l="-24813" r="-24813"/>
              </a:stretch>
            </a:blipFill>
          </p:spPr>
        </p:sp>
        <p:sp>
          <p:nvSpPr>
            <p:cNvPr id="5" name="Freeform 5">
              <a:hlinkClick r:id="rId2" tooltip="https://www.hellofreshelfspaghetti.com/products/buddy-the-elf-spaghetti"/>
            </p:cNvPr>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008037"/>
            </a:solidFill>
          </p:spPr>
        </p:sp>
      </p:grpSp>
      <p:grpSp>
        <p:nvGrpSpPr>
          <p:cNvPr id="6" name="Group 6"/>
          <p:cNvGrpSpPr/>
          <p:nvPr/>
        </p:nvGrpSpPr>
        <p:grpSpPr>
          <a:xfrm>
            <a:off x="9823352" y="3474813"/>
            <a:ext cx="7435948" cy="3369167"/>
            <a:chOff x="0" y="9525"/>
            <a:chExt cx="9914597" cy="4492222"/>
          </a:xfrm>
        </p:grpSpPr>
        <p:sp>
          <p:nvSpPr>
            <p:cNvPr id="7" name="TextBox 7"/>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HelloFresh</a:t>
              </a:r>
            </a:p>
          </p:txBody>
        </p:sp>
        <p:sp>
          <p:nvSpPr>
            <p:cNvPr id="8" name="TextBox 8"/>
            <p:cNvSpPr txBox="1"/>
            <p:nvPr/>
          </p:nvSpPr>
          <p:spPr>
            <a:xfrm>
              <a:off x="0" y="3844044"/>
              <a:ext cx="9914597" cy="657703"/>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Buddy the Elf Spaghetti Meal Kit</a:t>
              </a:r>
              <a:endParaRPr lang="en-US" sz="2700" u="sng" dirty="0">
                <a:solidFill>
                  <a:srgbClr val="F8F8F8"/>
                </a:solidFill>
                <a:latin typeface="DM San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69994" y="4751051"/>
            <a:ext cx="4142665" cy="1197607"/>
          </a:xfrm>
          <a:prstGeom prst="rect">
            <a:avLst/>
          </a:prstGeom>
        </p:spPr>
      </p:pic>
      <p:pic>
        <p:nvPicPr>
          <p:cNvPr id="10" name="Picture 10"/>
          <p:cNvPicPr>
            <a:picLocks noChangeAspect="1"/>
          </p:cNvPicPr>
          <p:nvPr/>
        </p:nvPicPr>
        <p:blipFill>
          <a:blip r:embed="rId6"/>
          <a:srcRect/>
          <a:stretch>
            <a:fillRect/>
          </a:stretch>
        </p:blipFill>
        <p:spPr>
          <a:xfrm>
            <a:off x="16918217" y="9258300"/>
            <a:ext cx="845648" cy="74018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61170"/>
            <a:ext cx="15653663" cy="6831171"/>
            <a:chOff x="0" y="0"/>
            <a:chExt cx="20871550" cy="91082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HelloFresh</a:t>
              </a:r>
            </a:p>
          </p:txBody>
        </p:sp>
        <p:sp>
          <p:nvSpPr>
            <p:cNvPr id="4" name="TextBox 4"/>
            <p:cNvSpPr txBox="1"/>
            <p:nvPr/>
          </p:nvSpPr>
          <p:spPr>
            <a:xfrm>
              <a:off x="0" y="1974002"/>
              <a:ext cx="20871550" cy="7134225"/>
            </a:xfrm>
            <a:prstGeom prst="rect">
              <a:avLst/>
            </a:prstGeom>
          </p:spPr>
          <p:txBody>
            <a:bodyPr lIns="0" tIns="0" rIns="0" bIns="0" rtlCol="0" anchor="t">
              <a:spAutoFit/>
            </a:bodyPr>
            <a:lstStyle/>
            <a:p>
              <a:pPr>
                <a:lnSpc>
                  <a:spcPts val="3839"/>
                </a:lnSpc>
              </a:pPr>
              <a:r>
                <a:rPr lang="en-US" sz="3199">
                  <a:solidFill>
                    <a:srgbClr val="000000"/>
                  </a:solidFill>
                  <a:latin typeface="DM Sans"/>
                </a:rPr>
                <a:t>For those who think Buddy the Elf’s rather specific concoction featuring spaghetti and syrup sounds appetizing, then Hello Fresh has something for you this holiday season.  The meal-kit company HelloFresh teamed with Warner Bros. to launch limited-edition Buddy the Elf Spaghetti meal kits this holiday season.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Based on the spaghetti "dish" featured in the classic 2003 movie, 'Elf', the HelloFresh version features all the notable ingredients: Colavita spaghetti, maple syrup, chocolate syrup, marshmallows, chocolate nonpareil candies, crumbled chocolate frosted pastries, and more.  The suggested pairing for the optional hands-free dish is a bottle of cola (not included).</a:t>
              </a:r>
            </a:p>
            <a:p>
              <a:pPr>
                <a:lnSpc>
                  <a:spcPts val="3839"/>
                </a:lnSpc>
              </a:pPr>
              <a:endParaRPr lang="en-US" sz="3199">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grpSp>
        <p:nvGrpSpPr>
          <p:cNvPr id="3" name="Group 3"/>
          <p:cNvGrpSpPr>
            <a:grpSpLocks noChangeAspect="1"/>
          </p:cNvGrpSpPr>
          <p:nvPr/>
        </p:nvGrpSpPr>
        <p:grpSpPr>
          <a:xfrm>
            <a:off x="10546487" y="1028700"/>
            <a:ext cx="6712813" cy="8229600"/>
            <a:chOff x="0" y="0"/>
            <a:chExt cx="7165721" cy="8784844"/>
          </a:xfrm>
        </p:grpSpPr>
        <p:sp>
          <p:nvSpPr>
            <p:cNvPr id="4" name="Freeform 4">
              <a:hlinkClick r:id="rId2" tooltip="https://www.foodandwine.com/hellmanns-mayo-nog-holiday-drink-6834695"/>
            </p:cNvPr>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3"/>
              <a:stretch>
                <a:fillRect l="-4559" r="-4559"/>
              </a:stretch>
            </a:blipFill>
          </p:spPr>
        </p:sp>
        <p:sp>
          <p:nvSpPr>
            <p:cNvPr id="5" name="Freeform 5">
              <a:hlinkClick r:id="rId2" tooltip="https://www.foodandwine.com/hellmanns-mayo-nog-holiday-drink-6834695"/>
            </p:cNvPr>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FF1616"/>
            </a:solidFill>
          </p:spPr>
        </p:sp>
      </p:grpSp>
      <p:pic>
        <p:nvPicPr>
          <p:cNvPr id="6" name="Picture 6"/>
          <p:cNvPicPr>
            <a:picLocks noChangeAspect="1"/>
          </p:cNvPicPr>
          <p:nvPr/>
        </p:nvPicPr>
        <p:blipFill>
          <a:blip r:embed="rId4"/>
          <a:srcRect/>
          <a:stretch>
            <a:fillRect/>
          </a:stretch>
        </p:blipFill>
        <p:spPr>
          <a:xfrm>
            <a:off x="3187637" y="3709405"/>
            <a:ext cx="2394939" cy="2868190"/>
          </a:xfrm>
          <a:prstGeom prst="rect">
            <a:avLst/>
          </a:prstGeom>
        </p:spPr>
      </p:pic>
      <p:pic>
        <p:nvPicPr>
          <p:cNvPr id="7" name="Picture 7"/>
          <p:cNvPicPr>
            <a:picLocks noChangeAspect="1"/>
          </p:cNvPicPr>
          <p:nvPr/>
        </p:nvPicPr>
        <p:blipFill>
          <a:blip r:embed="rId5"/>
          <a:srcRect/>
          <a:stretch>
            <a:fillRect/>
          </a:stretch>
        </p:blipFill>
        <p:spPr>
          <a:xfrm>
            <a:off x="667133" y="9258300"/>
            <a:ext cx="845648" cy="740186"/>
          </a:xfrm>
          <a:prstGeom prst="rect">
            <a:avLst/>
          </a:prstGeom>
        </p:spPr>
      </p:pic>
      <p:grpSp>
        <p:nvGrpSpPr>
          <p:cNvPr id="8" name="Group 8"/>
          <p:cNvGrpSpPr/>
          <p:nvPr/>
        </p:nvGrpSpPr>
        <p:grpSpPr>
          <a:xfrm>
            <a:off x="667133" y="1962189"/>
            <a:ext cx="7435948" cy="6009501"/>
            <a:chOff x="0" y="9525"/>
            <a:chExt cx="9914597" cy="8012668"/>
          </a:xfrm>
        </p:grpSpPr>
        <p:sp>
          <p:nvSpPr>
            <p:cNvPr id="9" name="TextBox 9"/>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Hellmann's</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10" name="TextBox 10"/>
            <p:cNvSpPr txBox="1"/>
            <p:nvPr/>
          </p:nvSpPr>
          <p:spPr>
            <a:xfrm>
              <a:off x="0" y="66634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6"/>
                </a:rPr>
                <a:t>Snickerdoodle Mayo Cookie &amp; an Eggnog Mayo Adaptation: Frozen Mayo-</a:t>
              </a:r>
              <a:r>
                <a:rPr lang="en-US" sz="2700" u="sng" dirty="0" err="1">
                  <a:solidFill>
                    <a:srgbClr val="F8F8F8"/>
                  </a:solidFill>
                  <a:latin typeface="DM Sans"/>
                  <a:hlinkClick r:id="rId6"/>
                </a:rPr>
                <a:t>nog</a:t>
              </a:r>
              <a:endParaRPr lang="en-US" sz="2700" u="sng" dirty="0">
                <a:solidFill>
                  <a:srgbClr val="F8F8F8"/>
                </a:solidFill>
                <a:latin typeface="DM San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220717"/>
            <a:ext cx="15653663" cy="6831171"/>
            <a:chOff x="0" y="0"/>
            <a:chExt cx="20871550" cy="91082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Hellmann's Mayo</a:t>
              </a:r>
            </a:p>
          </p:txBody>
        </p:sp>
        <p:sp>
          <p:nvSpPr>
            <p:cNvPr id="4" name="TextBox 4"/>
            <p:cNvSpPr txBox="1"/>
            <p:nvPr/>
          </p:nvSpPr>
          <p:spPr>
            <a:xfrm>
              <a:off x="0" y="1974002"/>
              <a:ext cx="20871550" cy="7134225"/>
            </a:xfrm>
            <a:prstGeom prst="rect">
              <a:avLst/>
            </a:prstGeom>
          </p:spPr>
          <p:txBody>
            <a:bodyPr lIns="0" tIns="0" rIns="0" bIns="0" rtlCol="0" anchor="t">
              <a:spAutoFit/>
            </a:bodyPr>
            <a:lstStyle/>
            <a:p>
              <a:pPr>
                <a:lnSpc>
                  <a:spcPts val="3839"/>
                </a:lnSpc>
              </a:pPr>
              <a:r>
                <a:rPr lang="en-US" sz="3199">
                  <a:solidFill>
                    <a:srgbClr val="000000"/>
                  </a:solidFill>
                  <a:latin typeface="DM Sans"/>
                </a:rPr>
                <a:t>It’s Eggnog, but not as we know it. Condiment producer Hellmann’s teamed up with hospitality experience company Muddling Memories to create the most eclectic dessert and cocktail pairing of the holiday season with Snickerdoodle Mayo Cookie and a Mayo-Nog drink.</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While the items are only available for sale at a bar in New York City (Amy Fontaines) through December 15, where a single glass (which can also be made in a non-alcoholic version) cost $16, paired with Snickerdoodle Mayo Cookies (including a mayo glaze) for $24, Muddling Memories also posted the recipe to </a:t>
              </a:r>
              <a:r>
                <a:rPr lang="en-US" sz="3199" u="sng">
                  <a:solidFill>
                    <a:srgbClr val="000000"/>
                  </a:solidFill>
                  <a:latin typeface="DM Sans Bold"/>
                </a:rPr>
                <a:t>Instagram</a:t>
              </a:r>
              <a:r>
                <a:rPr lang="en-US" sz="3199">
                  <a:solidFill>
                    <a:srgbClr val="000000"/>
                  </a:solidFill>
                  <a:latin typeface="DM Sans"/>
                </a:rPr>
                <a:t>. </a:t>
              </a:r>
            </a:p>
            <a:p>
              <a:pPr>
                <a:lnSpc>
                  <a:spcPts val="3839"/>
                </a:lnSpc>
              </a:pPr>
              <a:endParaRPr lang="en-US" sz="3199">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3474813"/>
            <a:ext cx="7435948" cy="3369167"/>
            <a:chOff x="0" y="9525"/>
            <a:chExt cx="9914597" cy="4492222"/>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Pepsi</a:t>
              </a:r>
            </a:p>
          </p:txBody>
        </p:sp>
        <p:sp>
          <p:nvSpPr>
            <p:cNvPr id="5" name="TextBox 5"/>
            <p:cNvSpPr txBox="1"/>
            <p:nvPr/>
          </p:nvSpPr>
          <p:spPr>
            <a:xfrm>
              <a:off x="0" y="3844044"/>
              <a:ext cx="9914597" cy="657703"/>
            </a:xfrm>
            <a:prstGeom prst="rect">
              <a:avLst/>
            </a:prstGeom>
          </p:spPr>
          <p:txBody>
            <a:bodyPr lIns="0" tIns="0" rIns="0" bIns="0" rtlCol="0" anchor="t">
              <a:spAutoFit/>
            </a:bodyPr>
            <a:lstStyle/>
            <a:p>
              <a:pPr algn="ctr">
                <a:lnSpc>
                  <a:spcPts val="4050"/>
                </a:lnSpc>
              </a:pPr>
              <a:r>
                <a:rPr lang="en-US" sz="2700" dirty="0">
                  <a:solidFill>
                    <a:srgbClr val="F8F8F8"/>
                  </a:solidFill>
                  <a:latin typeface="DM Sans"/>
                  <a:hlinkClick r:id="rId2"/>
                </a:rPr>
                <a:t>Pepsi’s “</a:t>
              </a:r>
              <a:r>
                <a:rPr lang="en-US" sz="2700" dirty="0" err="1">
                  <a:solidFill>
                    <a:srgbClr val="F8F8F8"/>
                  </a:solidFill>
                  <a:latin typeface="DM Sans"/>
                  <a:hlinkClick r:id="rId2"/>
                </a:rPr>
                <a:t>Pilk</a:t>
              </a:r>
              <a:r>
                <a:rPr lang="en-US" sz="2700" dirty="0">
                  <a:solidFill>
                    <a:srgbClr val="F8F8F8"/>
                  </a:solidFill>
                  <a:latin typeface="DM Sans"/>
                  <a:hlinkClick r:id="rId2"/>
                </a:rPr>
                <a:t> and Cookies” Holiday Campaign</a:t>
              </a:r>
              <a:endParaRPr lang="en-US" sz="2700"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4751051"/>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399661" y="2945666"/>
            <a:ext cx="7814617" cy="4395667"/>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t="-105" b="-105"/>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634112" y="380783"/>
            <a:ext cx="10458972" cy="8293098"/>
            <a:chOff x="0" y="0"/>
            <a:chExt cx="13945296" cy="11057463"/>
          </a:xfrm>
        </p:grpSpPr>
        <p:sp>
          <p:nvSpPr>
            <p:cNvPr id="7" name="TextBox 7"/>
            <p:cNvSpPr txBox="1"/>
            <p:nvPr/>
          </p:nvSpPr>
          <p:spPr>
            <a:xfrm>
              <a:off x="0" y="-9525"/>
              <a:ext cx="13945296" cy="1635125"/>
            </a:xfrm>
            <a:prstGeom prst="rect">
              <a:avLst/>
            </a:prstGeom>
          </p:spPr>
          <p:txBody>
            <a:bodyPr lIns="0" tIns="0" rIns="0" bIns="0" rtlCol="0" anchor="t">
              <a:spAutoFit/>
            </a:bodyPr>
            <a:lstStyle/>
            <a:p>
              <a:pPr>
                <a:lnSpc>
                  <a:spcPts val="9600"/>
                </a:lnSpc>
              </a:pPr>
              <a:r>
                <a:rPr lang="en-US" sz="8000">
                  <a:solidFill>
                    <a:srgbClr val="008037"/>
                  </a:solidFill>
                  <a:latin typeface="DM Serif Display"/>
                </a:rPr>
                <a:t>Seasonal Marketing</a:t>
              </a:r>
            </a:p>
          </p:txBody>
        </p:sp>
        <p:sp>
          <p:nvSpPr>
            <p:cNvPr id="8" name="TextBox 8"/>
            <p:cNvSpPr txBox="1"/>
            <p:nvPr/>
          </p:nvSpPr>
          <p:spPr>
            <a:xfrm>
              <a:off x="0" y="2627838"/>
              <a:ext cx="13945296" cy="8429625"/>
            </a:xfrm>
            <a:prstGeom prst="rect">
              <a:avLst/>
            </a:prstGeom>
          </p:spPr>
          <p:txBody>
            <a:bodyPr lIns="0" tIns="0" rIns="0" bIns="0" rtlCol="0" anchor="t">
              <a:spAutoFit/>
            </a:bodyPr>
            <a:lstStyle/>
            <a:p>
              <a:pPr>
                <a:lnSpc>
                  <a:spcPts val="3839"/>
                </a:lnSpc>
              </a:pPr>
              <a:r>
                <a:rPr lang="en-US" sz="3199">
                  <a:solidFill>
                    <a:srgbClr val="000000"/>
                  </a:solidFill>
                  <a:latin typeface="DM Sans"/>
                </a:rPr>
                <a:t>Seasonality in marketing refers to periods of the calendar year where certain products and services generate higher levels of consumer demand. These “seasons” influence sales and revenue for some companies and impact how those brands create business and marketing plans.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During the winter holiday season, businesses and brands introduce seasonal products and packaging designed to boost brand awareness and increase sales.  Holiday marketing often features a popular strategy of adding limited-edition flavors and menu items for food, beverage, snack, and restaurant brands.</a:t>
              </a: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50879"/>
            <a:ext cx="16312342" cy="7307421"/>
            <a:chOff x="0" y="0"/>
            <a:chExt cx="21749789" cy="9743227"/>
          </a:xfrm>
        </p:grpSpPr>
        <p:sp>
          <p:nvSpPr>
            <p:cNvPr id="3" name="TextBox 3"/>
            <p:cNvSpPr txBox="1"/>
            <p:nvPr/>
          </p:nvSpPr>
          <p:spPr>
            <a:xfrm>
              <a:off x="0" y="9525"/>
              <a:ext cx="21749789"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Pepsi "Pilk and Cookies"</a:t>
              </a:r>
            </a:p>
          </p:txBody>
        </p:sp>
        <p:sp>
          <p:nvSpPr>
            <p:cNvPr id="4" name="TextBox 4"/>
            <p:cNvSpPr txBox="1"/>
            <p:nvPr/>
          </p:nvSpPr>
          <p:spPr>
            <a:xfrm>
              <a:off x="0" y="1983527"/>
              <a:ext cx="21749789" cy="7759700"/>
            </a:xfrm>
            <a:prstGeom prst="rect">
              <a:avLst/>
            </a:prstGeom>
          </p:spPr>
          <p:txBody>
            <a:bodyPr lIns="0" tIns="0" rIns="0" bIns="0" rtlCol="0" anchor="t">
              <a:spAutoFit/>
            </a:bodyPr>
            <a:lstStyle/>
            <a:p>
              <a:pPr>
                <a:lnSpc>
                  <a:spcPts val="3599"/>
                </a:lnSpc>
              </a:pPr>
              <a:r>
                <a:rPr lang="en-US" sz="2999">
                  <a:solidFill>
                    <a:srgbClr val="000000"/>
                  </a:solidFill>
                  <a:latin typeface="DM Sans"/>
                </a:rPr>
                <a:t>There's nothing like celebrating the holiday season by leaving Santa Claus with his favorite snack: milk and cookies – with soda.  With its 2022 holiday campaign, Pepsi introduced "a surprising and naughty new twist." It's Pilk, Pepsi mixed with milk, and cookies.  According to the brand, the combination has "long been a secret hack among Pepsi fans."</a:t>
              </a:r>
            </a:p>
            <a:p>
              <a:pPr>
                <a:lnSpc>
                  <a:spcPts val="3599"/>
                </a:lnSpc>
              </a:pPr>
              <a:endParaRPr lang="en-US" sz="2999">
                <a:solidFill>
                  <a:srgbClr val="000000"/>
                </a:solidFill>
                <a:latin typeface="DM Sans"/>
              </a:endParaRPr>
            </a:p>
            <a:p>
              <a:pPr>
                <a:lnSpc>
                  <a:spcPts val="3599"/>
                </a:lnSpc>
              </a:pPr>
              <a:r>
                <a:rPr lang="en-US" sz="2999">
                  <a:solidFill>
                    <a:srgbClr val="000000"/>
                  </a:solidFill>
                  <a:latin typeface="DM Sans"/>
                </a:rPr>
                <a:t>To help launch the promotion, Pepsi got the help of Lindsay Lohan, who recently starred in Netflix's "Falling for Christmas" and has been associated with Christmas since her "Jingle Bell Rock" performance in the 2004 film "Mean Girls."   Pepsi offered some recipes for people to try, like "The Naughty &amp; Ice," which involves mixing whole milk, heavy cream and vanilla creamer into a cup of Pepsi and enjoying it with a chocolate chip cookie. Another recipe, "The Cherry on Top," uses 2% milk, heavy cream and caramel creamer into a cup of Pepsi Wild Cherry, pairing it with a gingerbread cookie. </a:t>
              </a:r>
            </a:p>
            <a:p>
              <a:pPr>
                <a:lnSpc>
                  <a:spcPts val="3599"/>
                </a:lnSpc>
              </a:pPr>
              <a:endParaRPr lang="en-US" sz="2999">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grpSp>
        <p:nvGrpSpPr>
          <p:cNvPr id="3" name="Group 3"/>
          <p:cNvGrpSpPr>
            <a:grpSpLocks noChangeAspect="1"/>
          </p:cNvGrpSpPr>
          <p:nvPr/>
        </p:nvGrpSpPr>
        <p:grpSpPr>
          <a:xfrm>
            <a:off x="10546487" y="1028700"/>
            <a:ext cx="6712813" cy="8229600"/>
            <a:chOff x="0" y="0"/>
            <a:chExt cx="7165721" cy="8784844"/>
          </a:xfrm>
        </p:grpSpPr>
        <p:sp>
          <p:nvSpPr>
            <p:cNvPr id="4" name="Freeform 4"/>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2"/>
              <a:stretch>
                <a:fillRect l="-27212" t="-3003" r="-13283"/>
              </a:stretch>
            </a:blipFill>
          </p:spPr>
        </p:sp>
        <p:sp>
          <p:nvSpPr>
            <p:cNvPr id="5" name="Freeform 5"/>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FF1616"/>
            </a:solidFill>
          </p:spPr>
        </p:sp>
      </p:grpSp>
      <p:pic>
        <p:nvPicPr>
          <p:cNvPr id="6" name="Picture 6"/>
          <p:cNvPicPr>
            <a:picLocks noChangeAspect="1"/>
          </p:cNvPicPr>
          <p:nvPr/>
        </p:nvPicPr>
        <p:blipFill>
          <a:blip r:embed="rId3"/>
          <a:srcRect/>
          <a:stretch>
            <a:fillRect/>
          </a:stretch>
        </p:blipFill>
        <p:spPr>
          <a:xfrm>
            <a:off x="3187637" y="3709405"/>
            <a:ext cx="2394939" cy="2868190"/>
          </a:xfrm>
          <a:prstGeom prst="rect">
            <a:avLst/>
          </a:prstGeom>
        </p:spPr>
      </p:pic>
      <p:pic>
        <p:nvPicPr>
          <p:cNvPr id="7" name="Picture 7"/>
          <p:cNvPicPr>
            <a:picLocks noChangeAspect="1"/>
          </p:cNvPicPr>
          <p:nvPr/>
        </p:nvPicPr>
        <p:blipFill>
          <a:blip r:embed="rId4"/>
          <a:srcRect/>
          <a:stretch>
            <a:fillRect/>
          </a:stretch>
        </p:blipFill>
        <p:spPr>
          <a:xfrm>
            <a:off x="667133" y="9258300"/>
            <a:ext cx="845648" cy="740186"/>
          </a:xfrm>
          <a:prstGeom prst="rect">
            <a:avLst/>
          </a:prstGeom>
        </p:spPr>
      </p:pic>
      <p:grpSp>
        <p:nvGrpSpPr>
          <p:cNvPr id="8" name="Group 8"/>
          <p:cNvGrpSpPr/>
          <p:nvPr/>
        </p:nvGrpSpPr>
        <p:grpSpPr>
          <a:xfrm>
            <a:off x="667133" y="2219364"/>
            <a:ext cx="7435948" cy="5483717"/>
            <a:chOff x="0" y="9525"/>
            <a:chExt cx="9914597" cy="7311622"/>
          </a:xfrm>
        </p:grpSpPr>
        <p:sp>
          <p:nvSpPr>
            <p:cNvPr id="9" name="TextBox 9"/>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Red Lobster</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10" name="TextBox 10"/>
            <p:cNvSpPr txBox="1"/>
            <p:nvPr/>
          </p:nvSpPr>
          <p:spPr>
            <a:xfrm>
              <a:off x="0" y="6663444"/>
              <a:ext cx="9914597" cy="657703"/>
            </a:xfrm>
            <a:prstGeom prst="rect">
              <a:avLst/>
            </a:prstGeom>
          </p:spPr>
          <p:txBody>
            <a:bodyPr lIns="0" tIns="0" rIns="0" bIns="0" rtlCol="0" anchor="t">
              <a:spAutoFit/>
            </a:bodyPr>
            <a:lstStyle/>
            <a:p>
              <a:pPr algn="ctr">
                <a:lnSpc>
                  <a:spcPts val="4050"/>
                </a:lnSpc>
              </a:pPr>
              <a:r>
                <a:rPr lang="en-US" sz="2700" dirty="0">
                  <a:solidFill>
                    <a:srgbClr val="F8F8F8"/>
                  </a:solidFill>
                  <a:latin typeface="DM Sans"/>
                  <a:hlinkClick r:id="rId5"/>
                </a:rPr>
                <a:t>Limited Edition Holiday Collection</a:t>
              </a:r>
              <a:endParaRPr lang="en-US" sz="2700" dirty="0">
                <a:solidFill>
                  <a:srgbClr val="F8F8F8"/>
                </a:solidFill>
                <a:latin typeface="DM San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41354"/>
            <a:ext cx="15653663" cy="7316946"/>
            <a:chOff x="0" y="0"/>
            <a:chExt cx="20871550" cy="97559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Red Lobster</a:t>
              </a:r>
            </a:p>
          </p:txBody>
        </p:sp>
        <p:sp>
          <p:nvSpPr>
            <p:cNvPr id="4" name="TextBox 4"/>
            <p:cNvSpPr txBox="1"/>
            <p:nvPr/>
          </p:nvSpPr>
          <p:spPr>
            <a:xfrm>
              <a:off x="0" y="1974002"/>
              <a:ext cx="20871550" cy="7781925"/>
            </a:xfrm>
            <a:prstGeom prst="rect">
              <a:avLst/>
            </a:prstGeom>
          </p:spPr>
          <p:txBody>
            <a:bodyPr lIns="0" tIns="0" rIns="0" bIns="0" rtlCol="0" anchor="t">
              <a:spAutoFit/>
            </a:bodyPr>
            <a:lstStyle/>
            <a:p>
              <a:pPr>
                <a:lnSpc>
                  <a:spcPts val="3839"/>
                </a:lnSpc>
              </a:pPr>
              <a:r>
                <a:rPr lang="en-US" sz="3199">
                  <a:solidFill>
                    <a:srgbClr val="000000"/>
                  </a:solidFill>
                  <a:latin typeface="DM Sans"/>
                </a:rPr>
                <a:t>As part of a new merchandise collection in 2022 available in the Red Lobster Shop, the brand is offering a limited-edition Cheddar Bay Sleigh Ugly Sweater, outfitted with an insulated pocket to keep Cheddar Bay Biscuits® warm and safe.</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Other offerings in the Red Lobster Shop include:</a:t>
              </a:r>
            </a:p>
            <a:p>
              <a:pPr>
                <a:lnSpc>
                  <a:spcPts val="3839"/>
                </a:lnSpc>
              </a:pPr>
              <a:endParaRPr lang="en-US" sz="3199">
                <a:solidFill>
                  <a:srgbClr val="000000"/>
                </a:solidFill>
                <a:latin typeface="DM Sans"/>
              </a:endParaRPr>
            </a:p>
            <a:p>
              <a:pPr marL="690879" lvl="1" indent="-345439">
                <a:lnSpc>
                  <a:spcPts val="3839"/>
                </a:lnSpc>
                <a:buFont typeface="Arial"/>
                <a:buChar char="•"/>
              </a:pPr>
              <a:r>
                <a:rPr lang="en-US" sz="3199">
                  <a:solidFill>
                    <a:srgbClr val="000000"/>
                  </a:solidFill>
                  <a:latin typeface="DM Sans"/>
                </a:rPr>
                <a:t>Cheddar Bay Sleigh Ugly Sweater</a:t>
              </a:r>
            </a:p>
            <a:p>
              <a:pPr marL="690879" lvl="1" indent="-345439">
                <a:lnSpc>
                  <a:spcPts val="3839"/>
                </a:lnSpc>
                <a:buFont typeface="Arial"/>
                <a:buChar char="•"/>
              </a:pPr>
              <a:r>
                <a:rPr lang="en-US" sz="3199">
                  <a:solidFill>
                    <a:srgbClr val="000000"/>
                  </a:solidFill>
                  <a:latin typeface="DM Sans"/>
                </a:rPr>
                <a:t>Red Lobster Restaurant Snow Globe</a:t>
              </a:r>
            </a:p>
            <a:p>
              <a:pPr marL="690879" lvl="1" indent="-345439">
                <a:lnSpc>
                  <a:spcPts val="3839"/>
                </a:lnSpc>
                <a:buFont typeface="Arial"/>
                <a:buChar char="•"/>
              </a:pPr>
              <a:r>
                <a:rPr lang="en-US" sz="3199">
                  <a:solidFill>
                    <a:srgbClr val="000000"/>
                  </a:solidFill>
                  <a:latin typeface="DM Sans"/>
                </a:rPr>
                <a:t>Red Lobster Ornament </a:t>
              </a:r>
            </a:p>
            <a:p>
              <a:pPr marL="690879" lvl="1" indent="-345439">
                <a:lnSpc>
                  <a:spcPts val="3839"/>
                </a:lnSpc>
                <a:buFont typeface="Arial"/>
                <a:buChar char="•"/>
              </a:pPr>
              <a:r>
                <a:rPr lang="en-US" sz="3199">
                  <a:solidFill>
                    <a:srgbClr val="000000"/>
                  </a:solidFill>
                  <a:latin typeface="DM Sans"/>
                </a:rPr>
                <a:t>Red Lobster Claw Hoodie</a:t>
              </a:r>
            </a:p>
            <a:p>
              <a:pPr marL="690879" lvl="1" indent="-345439">
                <a:lnSpc>
                  <a:spcPts val="3839"/>
                </a:lnSpc>
                <a:buFont typeface="Arial"/>
                <a:buChar char="•"/>
              </a:pPr>
              <a:r>
                <a:rPr lang="en-US" sz="3199">
                  <a:solidFill>
                    <a:srgbClr val="000000"/>
                  </a:solidFill>
                  <a:latin typeface="DM Sans"/>
                </a:rPr>
                <a:t>What’s Crackin’ T-Shirt</a:t>
              </a:r>
            </a:p>
            <a:p>
              <a:pPr marL="690879" lvl="1" indent="-345439">
                <a:lnSpc>
                  <a:spcPts val="3839"/>
                </a:lnSpc>
                <a:buFont typeface="Arial"/>
                <a:buChar char="•"/>
              </a:pPr>
              <a:r>
                <a:rPr lang="en-US" sz="3199">
                  <a:solidFill>
                    <a:srgbClr val="000000"/>
                  </a:solidFill>
                  <a:latin typeface="DM Sans"/>
                </a:rPr>
                <a:t>Red Lobster Critter Beanie</a:t>
              </a: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3474813"/>
            <a:ext cx="7435948" cy="3369167"/>
            <a:chOff x="0" y="9525"/>
            <a:chExt cx="9914597" cy="4492222"/>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Burger King</a:t>
              </a:r>
            </a:p>
          </p:txBody>
        </p:sp>
        <p:sp>
          <p:nvSpPr>
            <p:cNvPr id="5" name="TextBox 5"/>
            <p:cNvSpPr txBox="1"/>
            <p:nvPr/>
          </p:nvSpPr>
          <p:spPr>
            <a:xfrm>
              <a:off x="0" y="3844044"/>
              <a:ext cx="9914597" cy="657703"/>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Burger King "12 Days of Christmas"</a:t>
              </a:r>
              <a:endParaRPr lang="en-US" sz="2700" u="sng"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4751051"/>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413775" y="2953605"/>
            <a:ext cx="7786390" cy="4379790"/>
            <a:chOff x="0" y="0"/>
            <a:chExt cx="11289030" cy="6350000"/>
          </a:xfrm>
        </p:grpSpPr>
        <p:sp>
          <p:nvSpPr>
            <p:cNvPr id="9" name="Freeform 9">
              <a:hlinkClick r:id="rId2" tooltip="https://www.delish.com/uk/food-news/a30101213/burger-king-free-food-12-days-of-whopper/"/>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b="-11122"/>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251752"/>
            <a:ext cx="15653663" cy="5373846"/>
            <a:chOff x="0" y="0"/>
            <a:chExt cx="20871550" cy="71651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Burger King</a:t>
              </a:r>
            </a:p>
          </p:txBody>
        </p:sp>
        <p:sp>
          <p:nvSpPr>
            <p:cNvPr id="4" name="TextBox 4"/>
            <p:cNvSpPr txBox="1"/>
            <p:nvPr/>
          </p:nvSpPr>
          <p:spPr>
            <a:xfrm>
              <a:off x="0" y="1974002"/>
              <a:ext cx="20871550" cy="5191125"/>
            </a:xfrm>
            <a:prstGeom prst="rect">
              <a:avLst/>
            </a:prstGeom>
          </p:spPr>
          <p:txBody>
            <a:bodyPr lIns="0" tIns="0" rIns="0" bIns="0" rtlCol="0" anchor="t">
              <a:spAutoFit/>
            </a:bodyPr>
            <a:lstStyle/>
            <a:p>
              <a:pPr>
                <a:lnSpc>
                  <a:spcPts val="3839"/>
                </a:lnSpc>
              </a:pPr>
              <a:r>
                <a:rPr lang="en-US" sz="3199">
                  <a:solidFill>
                    <a:srgbClr val="000000"/>
                  </a:solidFill>
                  <a:latin typeface="DM Sans"/>
                </a:rPr>
                <a:t>To boost brand loyalty and encourage more consumers to use the brand's app, Burger King's "12 Days of Christmas" promotion Burger King promises 12 days of free food and special offers to celebrate the festive season.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Beginning December 1st and running through the 12th of the month, all customers need to do to be eligible for the promotional offers is download the Burger King app on their mobile devices.   </a:t>
              </a:r>
            </a:p>
            <a:p>
              <a:pPr>
                <a:lnSpc>
                  <a:spcPts val="3839"/>
                </a:lnSpc>
              </a:pPr>
              <a:endParaRPr lang="en-US" sz="3199">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352611"/>
            <a:ext cx="9875735" cy="9264648"/>
            <a:chOff x="0" y="0"/>
            <a:chExt cx="13167647" cy="12352863"/>
          </a:xfrm>
        </p:grpSpPr>
        <p:sp>
          <p:nvSpPr>
            <p:cNvPr id="7" name="TextBox 7"/>
            <p:cNvSpPr txBox="1"/>
            <p:nvPr/>
          </p:nvSpPr>
          <p:spPr>
            <a:xfrm>
              <a:off x="0" y="-9525"/>
              <a:ext cx="13167647" cy="1635125"/>
            </a:xfrm>
            <a:prstGeom prst="rect">
              <a:avLst/>
            </a:prstGeom>
          </p:spPr>
          <p:txBody>
            <a:bodyPr lIns="0" tIns="0" rIns="0" bIns="0" rtlCol="0" anchor="t">
              <a:spAutoFit/>
            </a:bodyPr>
            <a:lstStyle/>
            <a:p>
              <a:pPr>
                <a:lnSpc>
                  <a:spcPts val="9600"/>
                </a:lnSpc>
              </a:pPr>
              <a:r>
                <a:rPr lang="en-US" sz="8000">
                  <a:solidFill>
                    <a:srgbClr val="008037"/>
                  </a:solidFill>
                  <a:latin typeface="DM Serif Display"/>
                </a:rPr>
                <a:t>Public Relations</a:t>
              </a:r>
            </a:p>
          </p:txBody>
        </p:sp>
        <p:sp>
          <p:nvSpPr>
            <p:cNvPr id="8" name="TextBox 8"/>
            <p:cNvSpPr txBox="1"/>
            <p:nvPr/>
          </p:nvSpPr>
          <p:spPr>
            <a:xfrm>
              <a:off x="0" y="2627838"/>
              <a:ext cx="13167647" cy="9725025"/>
            </a:xfrm>
            <a:prstGeom prst="rect">
              <a:avLst/>
            </a:prstGeom>
          </p:spPr>
          <p:txBody>
            <a:bodyPr lIns="0" tIns="0" rIns="0" bIns="0" rtlCol="0" anchor="t">
              <a:spAutoFit/>
            </a:bodyPr>
            <a:lstStyle/>
            <a:p>
              <a:pPr>
                <a:lnSpc>
                  <a:spcPts val="3839"/>
                </a:lnSpc>
              </a:pPr>
              <a:r>
                <a:rPr lang="en-US" sz="3199">
                  <a:solidFill>
                    <a:srgbClr val="000000"/>
                  </a:solidFill>
                  <a:latin typeface="DM Sans"/>
                </a:rPr>
                <a:t>Public relations (PR) refers to a business or brand’s efforts to build and maintain a favorable image with consumers through mass communication. Unlike advertising, which can also influence consumer perceptions, public relations is not a paid form of media, and does not always have a direct impact on sales. Instead, a brand or business will lean on a public relations strategy to build its image and communicate key information to consumers without spending money through any advertising channels.</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Throughout the holidays, businesses and brands engage in a variety of activities designed to make a positive impact on communities around the world.</a:t>
              </a: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3474813"/>
            <a:ext cx="7435948" cy="3369167"/>
            <a:chOff x="0" y="9525"/>
            <a:chExt cx="9914597" cy="4492222"/>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KFC</a:t>
              </a:r>
            </a:p>
          </p:txBody>
        </p:sp>
        <p:sp>
          <p:nvSpPr>
            <p:cNvPr id="5" name="TextBox 5"/>
            <p:cNvSpPr txBox="1"/>
            <p:nvPr/>
          </p:nvSpPr>
          <p:spPr>
            <a:xfrm>
              <a:off x="0" y="3844044"/>
              <a:ext cx="9914597" cy="657703"/>
            </a:xfrm>
            <a:prstGeom prst="rect">
              <a:avLst/>
            </a:prstGeom>
          </p:spPr>
          <p:txBody>
            <a:bodyPr lIns="0" tIns="0" rIns="0" bIns="0" rtlCol="0" anchor="t">
              <a:spAutoFit/>
            </a:bodyPr>
            <a:lstStyle/>
            <a:p>
              <a:pPr algn="ctr">
                <a:lnSpc>
                  <a:spcPts val="4050"/>
                </a:lnSpc>
              </a:pPr>
              <a:r>
                <a:rPr lang="en-US" sz="2700" dirty="0">
                  <a:solidFill>
                    <a:srgbClr val="F8F8F8"/>
                  </a:solidFill>
                  <a:latin typeface="DM Sans"/>
                  <a:hlinkClick r:id="rId2"/>
                </a:rPr>
                <a:t>"</a:t>
              </a:r>
              <a:r>
                <a:rPr lang="en-US" sz="2700" dirty="0" err="1">
                  <a:solidFill>
                    <a:srgbClr val="F8F8F8"/>
                  </a:solidFill>
                  <a:latin typeface="DM Sans"/>
                  <a:hlinkClick r:id="rId2"/>
                </a:rPr>
                <a:t>Sharemobile</a:t>
              </a:r>
              <a:r>
                <a:rPr lang="en-US" sz="2700" dirty="0">
                  <a:solidFill>
                    <a:srgbClr val="F8F8F8"/>
                  </a:solidFill>
                  <a:latin typeface="DM Sans"/>
                  <a:hlinkClick r:id="rId2"/>
                </a:rPr>
                <a:t>" Meal Sharing </a:t>
              </a:r>
              <a:endParaRPr lang="en-US" sz="2700"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4751051"/>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413775" y="2953605"/>
            <a:ext cx="7786390" cy="4379790"/>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3432" r="-3432"/>
              </a:stretch>
            </a:blip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213690"/>
            <a:ext cx="15653663" cy="5859621"/>
            <a:chOff x="0" y="0"/>
            <a:chExt cx="20871550" cy="78128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KFC</a:t>
              </a:r>
            </a:p>
          </p:txBody>
        </p:sp>
        <p:sp>
          <p:nvSpPr>
            <p:cNvPr id="4" name="TextBox 4"/>
            <p:cNvSpPr txBox="1"/>
            <p:nvPr/>
          </p:nvSpPr>
          <p:spPr>
            <a:xfrm>
              <a:off x="0" y="1974002"/>
              <a:ext cx="20871550" cy="5838825"/>
            </a:xfrm>
            <a:prstGeom prst="rect">
              <a:avLst/>
            </a:prstGeom>
          </p:spPr>
          <p:txBody>
            <a:bodyPr lIns="0" tIns="0" rIns="0" bIns="0" rtlCol="0" anchor="t">
              <a:spAutoFit/>
            </a:bodyPr>
            <a:lstStyle/>
            <a:p>
              <a:pPr>
                <a:lnSpc>
                  <a:spcPts val="3839"/>
                </a:lnSpc>
              </a:pPr>
              <a:r>
                <a:rPr lang="en-US" sz="3199">
                  <a:solidFill>
                    <a:srgbClr val="000000"/>
                  </a:solidFill>
                  <a:latin typeface="DM Sans"/>
                </a:rPr>
                <a:t>KFC, in conjunction with Blessings in a Backpack, is hitting the road to feed families in need with the KFC Sharemobile, a holiday-edition charitable food truck. KFC and its franchisees are expected to provide nearly 70,000 meals to kids and families in need this holiday season, according to a press release.</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KFC has partnered with Blessings in a Backpack since 2017, donating nearly $1 million to the nonprofit in recent years. KFC employees at its Louisville, Kentucky headquarters volunteer weekly to provide and physically package more than 300 meals for local students to take home for the weekend.</a:t>
              </a: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pic>
        <p:nvPicPr>
          <p:cNvPr id="3" name="Picture 3"/>
          <p:cNvPicPr>
            <a:picLocks noChangeAspect="1"/>
          </p:cNvPicPr>
          <p:nvPr/>
        </p:nvPicPr>
        <p:blipFill>
          <a:blip r:embed="rId2"/>
          <a:srcRect/>
          <a:stretch>
            <a:fillRect/>
          </a:stretch>
        </p:blipFill>
        <p:spPr>
          <a:xfrm>
            <a:off x="3187637" y="3709405"/>
            <a:ext cx="2394939" cy="2868190"/>
          </a:xfrm>
          <a:prstGeom prst="rect">
            <a:avLst/>
          </a:prstGeom>
        </p:spPr>
      </p:pic>
      <p:grpSp>
        <p:nvGrpSpPr>
          <p:cNvPr id="4" name="Group 4"/>
          <p:cNvGrpSpPr/>
          <p:nvPr/>
        </p:nvGrpSpPr>
        <p:grpSpPr>
          <a:xfrm>
            <a:off x="667133" y="2085276"/>
            <a:ext cx="7435948" cy="6009501"/>
            <a:chOff x="0" y="9525"/>
            <a:chExt cx="9914597" cy="8012668"/>
          </a:xfrm>
        </p:grpSpPr>
        <p:sp>
          <p:nvSpPr>
            <p:cNvPr id="5" name="TextBox 5"/>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PetSmart</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6" name="TextBox 6"/>
            <p:cNvSpPr txBox="1"/>
            <p:nvPr/>
          </p:nvSpPr>
          <p:spPr>
            <a:xfrm>
              <a:off x="0" y="6663444"/>
              <a:ext cx="9914597" cy="1358749"/>
            </a:xfrm>
            <a:prstGeom prst="rect">
              <a:avLst/>
            </a:prstGeom>
          </p:spPr>
          <p:txBody>
            <a:bodyPr lIns="0" tIns="0" rIns="0" bIns="0" rtlCol="0" anchor="t">
              <a:spAutoFit/>
            </a:bodyPr>
            <a:lstStyle/>
            <a:p>
              <a:pPr algn="ctr">
                <a:lnSpc>
                  <a:spcPts val="4050"/>
                </a:lnSpc>
              </a:pPr>
              <a:r>
                <a:rPr lang="en-US" sz="2700" dirty="0">
                  <a:solidFill>
                    <a:srgbClr val="F8F8F8"/>
                  </a:solidFill>
                  <a:latin typeface="DM Sans"/>
                  <a:hlinkClick r:id="rId3"/>
                </a:rPr>
                <a:t>PetSmart's "Chance &amp; Friends"</a:t>
              </a:r>
            </a:p>
            <a:p>
              <a:pPr algn="ctr">
                <a:lnSpc>
                  <a:spcPts val="4050"/>
                </a:lnSpc>
              </a:pPr>
              <a:r>
                <a:rPr lang="en-US" sz="2700" dirty="0">
                  <a:solidFill>
                    <a:srgbClr val="F8F8F8"/>
                  </a:solidFill>
                  <a:latin typeface="DM Sans"/>
                  <a:hlinkClick r:id="rId3"/>
                </a:rPr>
                <a:t>Holiday Collection</a:t>
              </a:r>
              <a:endParaRPr lang="en-US" sz="2700" dirty="0">
                <a:solidFill>
                  <a:srgbClr val="F8F8F8"/>
                </a:solidFill>
                <a:latin typeface="DM Sans"/>
              </a:endParaRPr>
            </a:p>
          </p:txBody>
        </p:sp>
      </p:grpSp>
      <p:pic>
        <p:nvPicPr>
          <p:cNvPr id="7" name="Picture 7"/>
          <p:cNvPicPr>
            <a:picLocks noChangeAspect="1"/>
          </p:cNvPicPr>
          <p:nvPr/>
        </p:nvPicPr>
        <p:blipFill>
          <a:blip r:embed="rId4"/>
          <a:srcRect/>
          <a:stretch>
            <a:fillRect/>
          </a:stretch>
        </p:blipFill>
        <p:spPr>
          <a:xfrm>
            <a:off x="667133" y="9258300"/>
            <a:ext cx="845648" cy="740186"/>
          </a:xfrm>
          <a:prstGeom prst="rect">
            <a:avLst/>
          </a:prstGeom>
        </p:spPr>
      </p:pic>
      <p:grpSp>
        <p:nvGrpSpPr>
          <p:cNvPr id="8" name="Group 8"/>
          <p:cNvGrpSpPr>
            <a:grpSpLocks noChangeAspect="1"/>
          </p:cNvGrpSpPr>
          <p:nvPr/>
        </p:nvGrpSpPr>
        <p:grpSpPr>
          <a:xfrm>
            <a:off x="10087835" y="3029947"/>
            <a:ext cx="7786390" cy="4379790"/>
            <a:chOff x="0" y="0"/>
            <a:chExt cx="11289030" cy="6350000"/>
          </a:xfrm>
        </p:grpSpPr>
        <p:sp>
          <p:nvSpPr>
            <p:cNvPr id="9" name="Freeform 9">
              <a:hlinkClick r:id="rId3" tooltip="https://www.prnewswire.com/news-releases/petsmart-provides-holiday-shoppers-with-full-season-of-deals-including-unique-gifts-ways-to-give-back-301642427.html"/>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120" b="-120"/>
              </a:stretch>
            </a:blipFill>
          </p:spPr>
        </p:sp>
      </p:grpSp>
      <p:pic>
        <p:nvPicPr>
          <p:cNvPr id="10" name="Picture 10"/>
          <p:cNvPicPr>
            <a:picLocks noChangeAspect="1"/>
          </p:cNvPicPr>
          <p:nvPr/>
        </p:nvPicPr>
        <p:blipFill>
          <a:blip r:embed="rId6"/>
          <a:srcRect/>
          <a:stretch>
            <a:fillRect/>
          </a:stretch>
        </p:blipFill>
        <p:spPr>
          <a:xfrm>
            <a:off x="16330004" y="7140876"/>
            <a:ext cx="1376728" cy="91781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217107"/>
            <a:ext cx="15653663" cy="4402296"/>
            <a:chOff x="0" y="0"/>
            <a:chExt cx="20871550" cy="58697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PetSmart</a:t>
              </a:r>
            </a:p>
          </p:txBody>
        </p:sp>
        <p:sp>
          <p:nvSpPr>
            <p:cNvPr id="4" name="TextBox 4"/>
            <p:cNvSpPr txBox="1"/>
            <p:nvPr/>
          </p:nvSpPr>
          <p:spPr>
            <a:xfrm>
              <a:off x="0" y="1974002"/>
              <a:ext cx="20871550" cy="3895725"/>
            </a:xfrm>
            <a:prstGeom prst="rect">
              <a:avLst/>
            </a:prstGeom>
          </p:spPr>
          <p:txBody>
            <a:bodyPr lIns="0" tIns="0" rIns="0" bIns="0" rtlCol="0" anchor="t">
              <a:spAutoFit/>
            </a:bodyPr>
            <a:lstStyle/>
            <a:p>
              <a:pPr>
                <a:lnSpc>
                  <a:spcPts val="3839"/>
                </a:lnSpc>
              </a:pPr>
              <a:r>
                <a:rPr lang="en-US" sz="3199">
                  <a:solidFill>
                    <a:srgbClr val="000000"/>
                  </a:solidFill>
                  <a:latin typeface="DM Sans"/>
                </a:rPr>
                <a:t>In addition to promotional activities like free pet photos with Santa at some PetSmart locations, the brand also launched a cause marketing campaign that allows shoppers to purchase pet toys from PetSmart's philanthropic Chance &amp; Friends collection.  For each Chance &amp; Friends purchase, $1 is donated to the nonprofit PetSmart Charities, the leading funder of animal welfare in the country that also celebrated its 10 millionth pet adoption this year. </a:t>
              </a: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a:grpSpLocks noChangeAspect="1"/>
          </p:cNvGrpSpPr>
          <p:nvPr/>
        </p:nvGrpSpPr>
        <p:grpSpPr>
          <a:xfrm>
            <a:off x="1028700" y="1028700"/>
            <a:ext cx="6712813" cy="8229600"/>
            <a:chOff x="0" y="0"/>
            <a:chExt cx="7165721" cy="8784844"/>
          </a:xfrm>
        </p:grpSpPr>
        <p:sp>
          <p:nvSpPr>
            <p:cNvPr id="4" name="Freeform 4">
              <a:hlinkClick r:id="rId2" tooltip="https://stories.starbucks.com/stories/2022/2022-starbucks-holiday-highlights/"/>
            </p:cNvPr>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3"/>
              <a:stretch>
                <a:fillRect l="-30021" r="-30021"/>
              </a:stretch>
            </a:blipFill>
          </p:spPr>
        </p:sp>
        <p:sp>
          <p:nvSpPr>
            <p:cNvPr id="5" name="Freeform 5">
              <a:hlinkClick r:id="rId2" tooltip="https://stories.starbucks.com/stories/2022/2022-starbucks-holiday-highlights/"/>
            </p:cNvPr>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008037"/>
            </a:solidFill>
          </p:spPr>
        </p:sp>
      </p:grpSp>
      <p:grpSp>
        <p:nvGrpSpPr>
          <p:cNvPr id="6" name="Group 6"/>
          <p:cNvGrpSpPr/>
          <p:nvPr/>
        </p:nvGrpSpPr>
        <p:grpSpPr>
          <a:xfrm>
            <a:off x="9823352" y="3467669"/>
            <a:ext cx="7435948" cy="3351663"/>
            <a:chOff x="0" y="0"/>
            <a:chExt cx="9914597" cy="4468884"/>
          </a:xfrm>
        </p:grpSpPr>
        <p:sp>
          <p:nvSpPr>
            <p:cNvPr id="7" name="TextBox 7"/>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Starbucks</a:t>
              </a:r>
            </a:p>
          </p:txBody>
        </p:sp>
        <p:sp>
          <p:nvSpPr>
            <p:cNvPr id="8" name="TextBox 8"/>
            <p:cNvSpPr txBox="1"/>
            <p:nvPr/>
          </p:nvSpPr>
          <p:spPr>
            <a:xfrm>
              <a:off x="0" y="3844044"/>
              <a:ext cx="9914597" cy="624840"/>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tooltip="https://stories.starbucks.com/stories/2022/2022-starbucks-holiday-highlights/"/>
                </a:rPr>
                <a:t>Seasonal Holiday-Themed Cups and Drinks</a:t>
              </a:r>
            </a:p>
          </p:txBody>
        </p:sp>
      </p:grpSp>
      <p:pic>
        <p:nvPicPr>
          <p:cNvPr id="9" name="Picture 9"/>
          <p:cNvPicPr>
            <a:picLocks noChangeAspect="1"/>
          </p:cNvPicPr>
          <p:nvPr/>
        </p:nvPicPr>
        <p:blipFill>
          <a:blip r:embed="rId4"/>
          <a:srcRect/>
          <a:stretch>
            <a:fillRect/>
          </a:stretch>
        </p:blipFill>
        <p:spPr>
          <a:xfrm>
            <a:off x="16918217" y="9258300"/>
            <a:ext cx="845648" cy="74018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469994" y="4751051"/>
            <a:ext cx="4142665" cy="119760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1482726"/>
            <a:ext cx="9875735" cy="7321548"/>
            <a:chOff x="0" y="0"/>
            <a:chExt cx="13167647" cy="9762063"/>
          </a:xfrm>
        </p:grpSpPr>
        <p:sp>
          <p:nvSpPr>
            <p:cNvPr id="7" name="TextBox 7"/>
            <p:cNvSpPr txBox="1"/>
            <p:nvPr/>
          </p:nvSpPr>
          <p:spPr>
            <a:xfrm>
              <a:off x="0" y="-9525"/>
              <a:ext cx="13167647" cy="1635125"/>
            </a:xfrm>
            <a:prstGeom prst="rect">
              <a:avLst/>
            </a:prstGeom>
          </p:spPr>
          <p:txBody>
            <a:bodyPr lIns="0" tIns="0" rIns="0" bIns="0" rtlCol="0" anchor="t">
              <a:spAutoFit/>
            </a:bodyPr>
            <a:lstStyle/>
            <a:p>
              <a:pPr>
                <a:lnSpc>
                  <a:spcPts val="9600"/>
                </a:lnSpc>
              </a:pPr>
              <a:r>
                <a:rPr lang="en-US" sz="8000">
                  <a:solidFill>
                    <a:srgbClr val="008037"/>
                  </a:solidFill>
                  <a:latin typeface="DM Serif Display"/>
                </a:rPr>
                <a:t>Content Marketing</a:t>
              </a:r>
            </a:p>
          </p:txBody>
        </p:sp>
        <p:sp>
          <p:nvSpPr>
            <p:cNvPr id="8" name="TextBox 8"/>
            <p:cNvSpPr txBox="1"/>
            <p:nvPr/>
          </p:nvSpPr>
          <p:spPr>
            <a:xfrm>
              <a:off x="0" y="2627838"/>
              <a:ext cx="13167647" cy="7134225"/>
            </a:xfrm>
            <a:prstGeom prst="rect">
              <a:avLst/>
            </a:prstGeom>
          </p:spPr>
          <p:txBody>
            <a:bodyPr lIns="0" tIns="0" rIns="0" bIns="0" rtlCol="0" anchor="t">
              <a:spAutoFit/>
            </a:bodyPr>
            <a:lstStyle/>
            <a:p>
              <a:pPr>
                <a:lnSpc>
                  <a:spcPts val="3839"/>
                </a:lnSpc>
              </a:pPr>
              <a:r>
                <a:rPr lang="en-US" sz="3199">
                  <a:solidFill>
                    <a:srgbClr val="000000"/>
                  </a:solidFill>
                  <a:latin typeface="DM Sans"/>
                </a:rPr>
                <a:t>Content marketing is a strategic marketing approach focused on creating and distributing valuable, relevant, and consistent content to attract and retain a clearly defined audience—and, ultimately, drive profitable customer action.</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A content marketing strategy provides businesses and brands with an effective tool for capturing the attention of consumers during the holidays while boosting levels of engagement. </a:t>
              </a:r>
            </a:p>
            <a:p>
              <a:pPr>
                <a:lnSpc>
                  <a:spcPts val="3839"/>
                </a:lnSpc>
              </a:pPr>
              <a:endParaRPr lang="en-US" sz="3199">
                <a:solidFill>
                  <a:srgbClr val="000000"/>
                </a:solidFill>
                <a:latin typeface="DM Sans"/>
              </a:endParaRP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3217638"/>
            <a:ext cx="7435948" cy="3894951"/>
            <a:chOff x="0" y="9525"/>
            <a:chExt cx="9914597" cy="5193268"/>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Chick-fil-A</a:t>
              </a:r>
            </a:p>
          </p:txBody>
        </p:sp>
        <p:sp>
          <p:nvSpPr>
            <p:cNvPr id="5" name="TextBox 5"/>
            <p:cNvSpPr txBox="1"/>
            <p:nvPr/>
          </p:nvSpPr>
          <p:spPr>
            <a:xfrm>
              <a:off x="0" y="38440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"The Snow Globe", Chick-fil-A's 2022 edition of its annual animated film series </a:t>
              </a:r>
              <a:endParaRPr lang="en-US" sz="2700" u="sng"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4751051"/>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413775" y="2953605"/>
            <a:ext cx="7786390" cy="4379790"/>
            <a:chOff x="0" y="0"/>
            <a:chExt cx="11289030" cy="6350000"/>
          </a:xfrm>
        </p:grpSpPr>
        <p:sp>
          <p:nvSpPr>
            <p:cNvPr id="9" name="Freeform 9">
              <a:hlinkClick r:id="rId6" tooltip="https://www.prnewswire.com/news-releases/petsmart-provides-holiday-shoppers-with-full-season-of-deals-including-unique-gifts-ways-to-give-back-301642427.html"/>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4" b="-4"/>
              </a:stretch>
            </a:blip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The Snow Globe | Stories of Evergreen Hills | Created by Chick-fil-A">
            <a:hlinkClick r:id="" action="ppaction://media"/>
            <a:extLst>
              <a:ext uri="{FF2B5EF4-FFF2-40B4-BE49-F238E27FC236}">
                <a16:creationId xmlns:a16="http://schemas.microsoft.com/office/drawing/2014/main" id="{F260C88E-5422-6127-BCC3-D433104C7C18}"/>
              </a:ext>
            </a:extLst>
          </p:cNvPr>
          <p:cNvPicPr>
            <a:picLocks noRot="1" noChangeAspect="1"/>
          </p:cNvPicPr>
          <p:nvPr>
            <a:videoFile r:link="rId1"/>
          </p:nvPr>
        </p:nvPicPr>
        <p:blipFill>
          <a:blip r:embed="rId3"/>
          <a:stretch>
            <a:fillRect/>
          </a:stretch>
        </p:blipFill>
        <p:spPr>
          <a:xfrm>
            <a:off x="40460" y="0"/>
            <a:ext cx="1820708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463621" y="630239"/>
            <a:ext cx="10899700" cy="9026523"/>
            <a:chOff x="0" y="0"/>
            <a:chExt cx="14532933" cy="12035363"/>
          </a:xfrm>
        </p:grpSpPr>
        <p:sp>
          <p:nvSpPr>
            <p:cNvPr id="7" name="TextBox 7"/>
            <p:cNvSpPr txBox="1"/>
            <p:nvPr/>
          </p:nvSpPr>
          <p:spPr>
            <a:xfrm>
              <a:off x="0" y="-9525"/>
              <a:ext cx="14532933" cy="3260725"/>
            </a:xfrm>
            <a:prstGeom prst="rect">
              <a:avLst/>
            </a:prstGeom>
          </p:spPr>
          <p:txBody>
            <a:bodyPr lIns="0" tIns="0" rIns="0" bIns="0" rtlCol="0" anchor="t">
              <a:spAutoFit/>
            </a:bodyPr>
            <a:lstStyle/>
            <a:p>
              <a:pPr>
                <a:lnSpc>
                  <a:spcPts val="9600"/>
                </a:lnSpc>
              </a:pPr>
              <a:r>
                <a:rPr lang="en-US" sz="8000">
                  <a:solidFill>
                    <a:srgbClr val="008037"/>
                  </a:solidFill>
                  <a:latin typeface="DM Serif Display"/>
                </a:rPr>
                <a:t>Digital &amp; Social  Media Marketing</a:t>
              </a:r>
            </a:p>
          </p:txBody>
        </p:sp>
        <p:sp>
          <p:nvSpPr>
            <p:cNvPr id="8" name="TextBox 8"/>
            <p:cNvSpPr txBox="1"/>
            <p:nvPr/>
          </p:nvSpPr>
          <p:spPr>
            <a:xfrm>
              <a:off x="0" y="4253438"/>
              <a:ext cx="14532933" cy="7781925"/>
            </a:xfrm>
            <a:prstGeom prst="rect">
              <a:avLst/>
            </a:prstGeom>
          </p:spPr>
          <p:txBody>
            <a:bodyPr lIns="0" tIns="0" rIns="0" bIns="0" rtlCol="0" anchor="t">
              <a:spAutoFit/>
            </a:bodyPr>
            <a:lstStyle/>
            <a:p>
              <a:pPr>
                <a:lnSpc>
                  <a:spcPts val="3839"/>
                </a:lnSpc>
              </a:pPr>
              <a:r>
                <a:rPr lang="en-US" sz="3199">
                  <a:solidFill>
                    <a:srgbClr val="000000"/>
                  </a:solidFill>
                  <a:latin typeface="DM Sans"/>
                </a:rPr>
                <a:t>Digital marketing is when businesses promote their products and services using digital distribution channels.</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Social media is a group of online technologies and practices that people use to share content, opinions, insights, experiences, perspectives, media, and otherwise interact online. Harnessing the power of social media and using it as a marketing tool has become a top priority for businesses and brands across the globe because it offers an effective means for connecting with and engaging consumers.</a:t>
              </a:r>
            </a:p>
            <a:p>
              <a:pPr>
                <a:lnSpc>
                  <a:spcPts val="3839"/>
                </a:lnSpc>
              </a:pPr>
              <a:endParaRPr lang="en-US" sz="3199">
                <a:solidFill>
                  <a:srgbClr val="000000"/>
                </a:solidFill>
                <a:latin typeface="DM Sans"/>
              </a:endParaRP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pic>
        <p:nvPicPr>
          <p:cNvPr id="3" name="Picture 3"/>
          <p:cNvPicPr>
            <a:picLocks noChangeAspect="1"/>
          </p:cNvPicPr>
          <p:nvPr/>
        </p:nvPicPr>
        <p:blipFill>
          <a:blip r:embed="rId2"/>
          <a:srcRect/>
          <a:stretch>
            <a:fillRect/>
          </a:stretch>
        </p:blipFill>
        <p:spPr>
          <a:xfrm>
            <a:off x="3187637" y="3709405"/>
            <a:ext cx="2394939" cy="2868190"/>
          </a:xfrm>
          <a:prstGeom prst="rect">
            <a:avLst/>
          </a:prstGeom>
        </p:spPr>
      </p:pic>
      <p:pic>
        <p:nvPicPr>
          <p:cNvPr id="4" name="Picture 4"/>
          <p:cNvPicPr>
            <a:picLocks noChangeAspect="1"/>
          </p:cNvPicPr>
          <p:nvPr/>
        </p:nvPicPr>
        <p:blipFill>
          <a:blip r:embed="rId3"/>
          <a:srcRect/>
          <a:stretch>
            <a:fillRect/>
          </a:stretch>
        </p:blipFill>
        <p:spPr>
          <a:xfrm>
            <a:off x="667133" y="9258300"/>
            <a:ext cx="845648" cy="740186"/>
          </a:xfrm>
          <a:prstGeom prst="rect">
            <a:avLst/>
          </a:prstGeom>
        </p:spPr>
      </p:pic>
      <p:grpSp>
        <p:nvGrpSpPr>
          <p:cNvPr id="5" name="Group 5"/>
          <p:cNvGrpSpPr>
            <a:grpSpLocks noChangeAspect="1"/>
          </p:cNvGrpSpPr>
          <p:nvPr/>
        </p:nvGrpSpPr>
        <p:grpSpPr>
          <a:xfrm>
            <a:off x="10402704" y="1647997"/>
            <a:ext cx="7156653" cy="6991007"/>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67372"/>
              </a:stretch>
            </a:blipFill>
          </p:spPr>
        </p:sp>
      </p:grpSp>
      <p:grpSp>
        <p:nvGrpSpPr>
          <p:cNvPr id="7" name="Group 7"/>
          <p:cNvGrpSpPr/>
          <p:nvPr/>
        </p:nvGrpSpPr>
        <p:grpSpPr>
          <a:xfrm>
            <a:off x="667133" y="1962189"/>
            <a:ext cx="7435948" cy="6009501"/>
            <a:chOff x="0" y="9525"/>
            <a:chExt cx="9914597" cy="8012668"/>
          </a:xfrm>
        </p:grpSpPr>
        <p:sp>
          <p:nvSpPr>
            <p:cNvPr id="8" name="TextBox 8"/>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Coca-Cola</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9" name="TextBox 9"/>
            <p:cNvSpPr txBox="1"/>
            <p:nvPr/>
          </p:nvSpPr>
          <p:spPr>
            <a:xfrm>
              <a:off x="0" y="66634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5"/>
                </a:rPr>
                <a:t>Coca-Cola's "Holidays are Coming" </a:t>
              </a:r>
            </a:p>
            <a:p>
              <a:pPr algn="ctr">
                <a:lnSpc>
                  <a:spcPts val="4050"/>
                </a:lnSpc>
              </a:pPr>
              <a:r>
                <a:rPr lang="en-US" sz="2700" u="sng" dirty="0">
                  <a:solidFill>
                    <a:srgbClr val="F8F8F8"/>
                  </a:solidFill>
                  <a:latin typeface="DM Sans"/>
                  <a:hlinkClick r:id="rId5"/>
                </a:rPr>
                <a:t>Annual Holiday Marketing Campaign</a:t>
              </a:r>
              <a:endParaRPr lang="en-US" sz="2700" u="sng" dirty="0">
                <a:solidFill>
                  <a:srgbClr val="F8F8F8"/>
                </a:solidFill>
                <a:latin typeface="DM Sans"/>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48902" y="1537986"/>
            <a:ext cx="11682818" cy="8288496"/>
            <a:chOff x="0" y="0"/>
            <a:chExt cx="15577091" cy="11051327"/>
          </a:xfrm>
        </p:grpSpPr>
        <p:sp>
          <p:nvSpPr>
            <p:cNvPr id="3" name="TextBox 3"/>
            <p:cNvSpPr txBox="1"/>
            <p:nvPr/>
          </p:nvSpPr>
          <p:spPr>
            <a:xfrm>
              <a:off x="0" y="9525"/>
              <a:ext cx="15577091" cy="1285875"/>
            </a:xfrm>
            <a:prstGeom prst="rect">
              <a:avLst/>
            </a:prstGeom>
          </p:spPr>
          <p:txBody>
            <a:bodyPr lIns="0" tIns="0" rIns="0" bIns="0" rtlCol="0" anchor="t">
              <a:spAutoFit/>
            </a:bodyPr>
            <a:lstStyle/>
            <a:p>
              <a:pPr algn="just">
                <a:lnSpc>
                  <a:spcPts val="7679"/>
                </a:lnSpc>
              </a:pPr>
              <a:r>
                <a:rPr lang="en-US" sz="6399">
                  <a:solidFill>
                    <a:srgbClr val="087C45"/>
                  </a:solidFill>
                  <a:latin typeface="DM Serif Display"/>
                </a:rPr>
                <a:t>Coca-Cola</a:t>
              </a:r>
            </a:p>
          </p:txBody>
        </p:sp>
        <p:sp>
          <p:nvSpPr>
            <p:cNvPr id="4" name="TextBox 4"/>
            <p:cNvSpPr txBox="1"/>
            <p:nvPr/>
          </p:nvSpPr>
          <p:spPr>
            <a:xfrm>
              <a:off x="0" y="1974002"/>
              <a:ext cx="15577091" cy="9077325"/>
            </a:xfrm>
            <a:prstGeom prst="rect">
              <a:avLst/>
            </a:prstGeom>
          </p:spPr>
          <p:txBody>
            <a:bodyPr lIns="0" tIns="0" rIns="0" bIns="0" rtlCol="0" anchor="t">
              <a:spAutoFit/>
            </a:bodyPr>
            <a:lstStyle/>
            <a:p>
              <a:pPr>
                <a:lnSpc>
                  <a:spcPts val="3839"/>
                </a:lnSpc>
              </a:pPr>
              <a:r>
                <a:rPr lang="en-US" sz="3199" dirty="0">
                  <a:solidFill>
                    <a:srgbClr val="000000"/>
                  </a:solidFill>
                  <a:latin typeface="DM Sans"/>
                </a:rPr>
                <a:t>Coca-Cola will be promoting its long-running annual holiday campaign, ‘Holidays are Coming’. This year's campaign will include: </a:t>
              </a:r>
            </a:p>
            <a:p>
              <a:pPr>
                <a:lnSpc>
                  <a:spcPts val="3839"/>
                </a:lnSpc>
              </a:pPr>
              <a:endParaRPr lang="en-US" sz="3199" dirty="0">
                <a:solidFill>
                  <a:srgbClr val="000000"/>
                </a:solidFill>
                <a:latin typeface="DM Sans"/>
              </a:endParaRPr>
            </a:p>
            <a:p>
              <a:pPr marL="690879" lvl="1" indent="-345439">
                <a:lnSpc>
                  <a:spcPts val="3839"/>
                </a:lnSpc>
                <a:buFont typeface="Arial"/>
                <a:buChar char="•"/>
              </a:pPr>
              <a:r>
                <a:rPr lang="en-US" sz="3199" dirty="0">
                  <a:solidFill>
                    <a:srgbClr val="000000"/>
                  </a:solidFill>
                  <a:latin typeface="DM Sans"/>
                </a:rPr>
                <a:t>Advertising</a:t>
              </a:r>
            </a:p>
            <a:p>
              <a:pPr marL="690879" lvl="1" indent="-345439">
                <a:lnSpc>
                  <a:spcPts val="3839"/>
                </a:lnSpc>
                <a:buFont typeface="Arial"/>
                <a:buChar char="•"/>
              </a:pPr>
              <a:r>
                <a:rPr lang="en-US" sz="3199" dirty="0">
                  <a:solidFill>
                    <a:srgbClr val="000000"/>
                  </a:solidFill>
                  <a:latin typeface="DM Sans"/>
                </a:rPr>
                <a:t>Holiday </a:t>
              </a:r>
              <a:r>
                <a:rPr lang="en-US" sz="3199" u="sng" dirty="0">
                  <a:solidFill>
                    <a:srgbClr val="000000"/>
                  </a:solidFill>
                  <a:latin typeface="DM Sans"/>
                </a:rPr>
                <a:t>caravan</a:t>
              </a:r>
              <a:r>
                <a:rPr lang="en-US" sz="3199" dirty="0">
                  <a:solidFill>
                    <a:srgbClr val="000000"/>
                  </a:solidFill>
                  <a:latin typeface="DM Sans"/>
                </a:rPr>
                <a:t> distributing meals and cheer to families around the world </a:t>
              </a:r>
            </a:p>
            <a:p>
              <a:pPr marL="690879" lvl="1" indent="-345439">
                <a:lnSpc>
                  <a:spcPts val="3839"/>
                </a:lnSpc>
                <a:buFont typeface="Arial"/>
                <a:buChar char="•"/>
              </a:pPr>
              <a:r>
                <a:rPr lang="en-US" sz="3199" dirty="0">
                  <a:solidFill>
                    <a:srgbClr val="000000"/>
                  </a:solidFill>
                  <a:latin typeface="DM Sans"/>
                </a:rPr>
                <a:t>A digital marketing component allowing consumers to get a photo with Santa on the Coca-Cola app or by scanning a QR code on the brand's website </a:t>
              </a:r>
            </a:p>
            <a:p>
              <a:pPr marL="690879" lvl="1" indent="-345439">
                <a:lnSpc>
                  <a:spcPts val="3839"/>
                </a:lnSpc>
                <a:buFont typeface="Arial"/>
                <a:buChar char="•"/>
              </a:pPr>
              <a:r>
                <a:rPr lang="en-US" sz="3199" dirty="0">
                  <a:solidFill>
                    <a:srgbClr val="000000"/>
                  </a:solidFill>
                  <a:latin typeface="DM Sans"/>
                </a:rPr>
                <a:t>Social media element using #</a:t>
              </a:r>
              <a:r>
                <a:rPr lang="en-US" sz="3199" dirty="0" err="1">
                  <a:solidFill>
                    <a:srgbClr val="000000"/>
                  </a:solidFill>
                  <a:latin typeface="DM Sans"/>
                </a:rPr>
                <a:t>CokeCaravan</a:t>
              </a:r>
              <a:r>
                <a:rPr lang="en-US" sz="3199" dirty="0">
                  <a:solidFill>
                    <a:srgbClr val="000000"/>
                  </a:solidFill>
                  <a:latin typeface="DM Sans"/>
                </a:rPr>
                <a:t> hashtag</a:t>
              </a:r>
            </a:p>
            <a:p>
              <a:pPr marL="690879" lvl="1" indent="-345439">
                <a:lnSpc>
                  <a:spcPts val="3839"/>
                </a:lnSpc>
                <a:buFont typeface="Arial"/>
                <a:buChar char="•"/>
              </a:pPr>
              <a:r>
                <a:rPr lang="en-US" sz="3199" dirty="0">
                  <a:solidFill>
                    <a:srgbClr val="000000"/>
                  </a:solidFill>
                  <a:latin typeface="DM Sans"/>
                </a:rPr>
                <a:t>Personalized gifts in the Coca-Cola </a:t>
              </a:r>
              <a:r>
                <a:rPr lang="en-US" sz="3199" u="sng" dirty="0">
                  <a:solidFill>
                    <a:srgbClr val="000000"/>
                  </a:solidFill>
                  <a:latin typeface="DM Sans"/>
                </a:rPr>
                <a:t>online store</a:t>
              </a:r>
            </a:p>
            <a:p>
              <a:pPr marL="690879" lvl="1" indent="-345439">
                <a:lnSpc>
                  <a:spcPts val="3839"/>
                </a:lnSpc>
                <a:buFont typeface="Arial"/>
                <a:buChar char="•"/>
              </a:pPr>
              <a:r>
                <a:rPr lang="en-US" sz="3199" dirty="0">
                  <a:solidFill>
                    <a:srgbClr val="000000"/>
                  </a:solidFill>
                  <a:latin typeface="DM Sans"/>
                </a:rPr>
                <a:t>Holiday packaging </a:t>
              </a:r>
            </a:p>
            <a:p>
              <a:pPr marL="690879" lvl="1" indent="-345439">
                <a:lnSpc>
                  <a:spcPts val="3839"/>
                </a:lnSpc>
                <a:buFont typeface="Arial"/>
                <a:buChar char="•"/>
              </a:pPr>
              <a:r>
                <a:rPr lang="en-US" sz="3199" dirty="0">
                  <a:solidFill>
                    <a:srgbClr val="000000"/>
                  </a:solidFill>
                  <a:latin typeface="DM Sans"/>
                </a:rPr>
                <a:t>Recipes on the Coca-Cola </a:t>
              </a:r>
              <a:r>
                <a:rPr lang="en-US" sz="3199" u="sng" dirty="0">
                  <a:solidFill>
                    <a:srgbClr val="000000"/>
                  </a:solidFill>
                  <a:latin typeface="DM Sans"/>
                </a:rPr>
                <a:t>website</a:t>
              </a:r>
              <a:r>
                <a:rPr lang="en-US" sz="3199" dirty="0">
                  <a:solidFill>
                    <a:srgbClr val="000000"/>
                  </a:solidFill>
                  <a:latin typeface="DM Sans"/>
                </a:rPr>
                <a:t> </a:t>
              </a:r>
            </a:p>
          </p:txBody>
        </p:sp>
      </p:grpSp>
      <p:pic>
        <p:nvPicPr>
          <p:cNvPr id="5" name="Picture 5"/>
          <p:cNvPicPr>
            <a:picLocks noChangeAspect="1"/>
          </p:cNvPicPr>
          <p:nvPr/>
        </p:nvPicPr>
        <p:blipFill>
          <a:blip r:embed="rId2"/>
          <a:srcRect/>
          <a:stretch>
            <a:fillRect/>
          </a:stretch>
        </p:blipFill>
        <p:spPr>
          <a:xfrm>
            <a:off x="848902" y="288514"/>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pic>
        <p:nvPicPr>
          <p:cNvPr id="7" name="Picture 7"/>
          <p:cNvPicPr>
            <a:picLocks noChangeAspect="1"/>
          </p:cNvPicPr>
          <p:nvPr/>
        </p:nvPicPr>
        <p:blipFill>
          <a:blip r:embed="rId5"/>
          <a:srcRect/>
          <a:stretch>
            <a:fillRect/>
          </a:stretch>
        </p:blipFill>
        <p:spPr>
          <a:xfrm>
            <a:off x="13437923" y="1780873"/>
            <a:ext cx="4037980" cy="803617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348278"/>
            <a:ext cx="9875735" cy="9750423"/>
            <a:chOff x="0" y="0"/>
            <a:chExt cx="13167647" cy="13000563"/>
          </a:xfrm>
        </p:grpSpPr>
        <p:sp>
          <p:nvSpPr>
            <p:cNvPr id="7" name="TextBox 7"/>
            <p:cNvSpPr txBox="1"/>
            <p:nvPr/>
          </p:nvSpPr>
          <p:spPr>
            <a:xfrm>
              <a:off x="0" y="-9525"/>
              <a:ext cx="13167647" cy="1635125"/>
            </a:xfrm>
            <a:prstGeom prst="rect">
              <a:avLst/>
            </a:prstGeom>
          </p:spPr>
          <p:txBody>
            <a:bodyPr lIns="0" tIns="0" rIns="0" bIns="0" rtlCol="0" anchor="t">
              <a:spAutoFit/>
            </a:bodyPr>
            <a:lstStyle/>
            <a:p>
              <a:pPr>
                <a:lnSpc>
                  <a:spcPts val="9600"/>
                </a:lnSpc>
              </a:pPr>
              <a:r>
                <a:rPr lang="en-US" sz="8000">
                  <a:solidFill>
                    <a:srgbClr val="008037"/>
                  </a:solidFill>
                  <a:latin typeface="DM Serif Display"/>
                </a:rPr>
                <a:t>Advertising</a:t>
              </a:r>
            </a:p>
          </p:txBody>
        </p:sp>
        <p:sp>
          <p:nvSpPr>
            <p:cNvPr id="8" name="TextBox 8"/>
            <p:cNvSpPr txBox="1"/>
            <p:nvPr/>
          </p:nvSpPr>
          <p:spPr>
            <a:xfrm>
              <a:off x="0" y="2627838"/>
              <a:ext cx="13167647" cy="10372725"/>
            </a:xfrm>
            <a:prstGeom prst="rect">
              <a:avLst/>
            </a:prstGeom>
          </p:spPr>
          <p:txBody>
            <a:bodyPr lIns="0" tIns="0" rIns="0" bIns="0" rtlCol="0" anchor="t">
              <a:spAutoFit/>
            </a:bodyPr>
            <a:lstStyle/>
            <a:p>
              <a:pPr>
                <a:lnSpc>
                  <a:spcPts val="3839"/>
                </a:lnSpc>
              </a:pPr>
              <a:r>
                <a:rPr lang="en-US" sz="3199">
                  <a:solidFill>
                    <a:srgbClr val="000000"/>
                  </a:solidFill>
                  <a:latin typeface="DM Sans"/>
                </a:rPr>
                <a:t>Advertising refers to any paid, non-personal form of communication by an identified company promoting goods and services.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Advertising channels could include: </a:t>
              </a:r>
            </a:p>
            <a:p>
              <a:pPr>
                <a:lnSpc>
                  <a:spcPts val="3839"/>
                </a:lnSpc>
              </a:pPr>
              <a:endParaRPr lang="en-US" sz="3199">
                <a:solidFill>
                  <a:srgbClr val="000000"/>
                </a:solidFill>
                <a:latin typeface="DM Sans"/>
              </a:endParaRPr>
            </a:p>
            <a:p>
              <a:pPr marL="690879" lvl="1" indent="-345439">
                <a:lnSpc>
                  <a:spcPts val="3839"/>
                </a:lnSpc>
                <a:buFont typeface="Arial"/>
                <a:buChar char="•"/>
              </a:pPr>
              <a:r>
                <a:rPr lang="en-US" sz="3199">
                  <a:solidFill>
                    <a:srgbClr val="000000"/>
                  </a:solidFill>
                  <a:latin typeface="DM Sans"/>
                </a:rPr>
                <a:t>Print</a:t>
              </a:r>
            </a:p>
            <a:p>
              <a:pPr marL="690879" lvl="1" indent="-345439">
                <a:lnSpc>
                  <a:spcPts val="3839"/>
                </a:lnSpc>
                <a:buFont typeface="Arial"/>
                <a:buChar char="•"/>
              </a:pPr>
              <a:r>
                <a:rPr lang="en-US" sz="3199">
                  <a:solidFill>
                    <a:srgbClr val="000000"/>
                  </a:solidFill>
                  <a:latin typeface="DM Sans"/>
                </a:rPr>
                <a:t>Outdoor / OOH (Out of home) advertising</a:t>
              </a:r>
            </a:p>
            <a:p>
              <a:pPr marL="690879" lvl="1" indent="-345439">
                <a:lnSpc>
                  <a:spcPts val="3839"/>
                </a:lnSpc>
                <a:buFont typeface="Arial"/>
                <a:buChar char="•"/>
              </a:pPr>
              <a:r>
                <a:rPr lang="en-US" sz="3199">
                  <a:solidFill>
                    <a:srgbClr val="000000"/>
                  </a:solidFill>
                  <a:latin typeface="DM Sans"/>
                </a:rPr>
                <a:t>Traditional broadcast (television, radio, satellite)</a:t>
              </a:r>
            </a:p>
            <a:p>
              <a:pPr marL="690879" lvl="1" indent="-345439">
                <a:lnSpc>
                  <a:spcPts val="3839"/>
                </a:lnSpc>
                <a:buFont typeface="Arial"/>
                <a:buChar char="•"/>
              </a:pPr>
              <a:r>
                <a:rPr lang="en-US" sz="3199">
                  <a:solidFill>
                    <a:srgbClr val="000000"/>
                  </a:solidFill>
                  <a:latin typeface="DM Sans"/>
                </a:rPr>
                <a:t>Online/digital media</a:t>
              </a:r>
            </a:p>
            <a:p>
              <a:pPr marL="690879" lvl="1" indent="-345439">
                <a:lnSpc>
                  <a:spcPts val="3839"/>
                </a:lnSpc>
                <a:buFont typeface="Arial"/>
                <a:buChar char="•"/>
              </a:pPr>
              <a:r>
                <a:rPr lang="en-US" sz="3199">
                  <a:solidFill>
                    <a:srgbClr val="000000"/>
                  </a:solidFill>
                  <a:latin typeface="DM Sans"/>
                </a:rPr>
                <a:t>Social media</a:t>
              </a:r>
            </a:p>
            <a:p>
              <a:pPr marL="690879" lvl="1" indent="-345439">
                <a:lnSpc>
                  <a:spcPts val="3839"/>
                </a:lnSpc>
                <a:buFont typeface="Arial"/>
                <a:buChar char="•"/>
              </a:pPr>
              <a:r>
                <a:rPr lang="en-US" sz="3199">
                  <a:solidFill>
                    <a:srgbClr val="000000"/>
                  </a:solidFill>
                  <a:latin typeface="DM Sans"/>
                </a:rPr>
                <a:t>Search</a:t>
              </a:r>
            </a:p>
            <a:p>
              <a:pPr marL="690879" lvl="1" indent="-345439">
                <a:lnSpc>
                  <a:spcPts val="3839"/>
                </a:lnSpc>
                <a:buFont typeface="Arial"/>
                <a:buChar char="•"/>
              </a:pPr>
              <a:r>
                <a:rPr lang="en-US" sz="3199">
                  <a:solidFill>
                    <a:srgbClr val="000000"/>
                  </a:solidFill>
                  <a:latin typeface="DM Sans"/>
                </a:rPr>
                <a:t>Cinema</a:t>
              </a:r>
            </a:p>
            <a:p>
              <a:pPr marL="690879" lvl="1" indent="-345439">
                <a:lnSpc>
                  <a:spcPts val="3839"/>
                </a:lnSpc>
                <a:buFont typeface="Arial"/>
                <a:buChar char="•"/>
              </a:pPr>
              <a:r>
                <a:rPr lang="en-US" sz="3199">
                  <a:solidFill>
                    <a:srgbClr val="000000"/>
                  </a:solidFill>
                  <a:latin typeface="DM Sans"/>
                </a:rPr>
                <a:t>Promotional products</a:t>
              </a:r>
            </a:p>
            <a:p>
              <a:pPr>
                <a:lnSpc>
                  <a:spcPts val="3839"/>
                </a:lnSpc>
              </a:pPr>
              <a:endParaRPr lang="en-US" sz="3199">
                <a:solidFill>
                  <a:srgbClr val="000000"/>
                </a:solidFill>
                <a:latin typeface="DM Sans"/>
              </a:endParaRPr>
            </a:p>
            <a:p>
              <a:pPr>
                <a:lnSpc>
                  <a:spcPts val="3839"/>
                </a:lnSpc>
              </a:pPr>
              <a:endParaRPr lang="en-US" sz="3199">
                <a:solidFill>
                  <a:srgbClr val="000000"/>
                </a:solidFill>
                <a:latin typeface="DM Sans"/>
              </a:endParaRP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3474813"/>
            <a:ext cx="7435948" cy="3369167"/>
            <a:chOff x="0" y="9525"/>
            <a:chExt cx="9914597" cy="4492222"/>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Amazon</a:t>
              </a:r>
            </a:p>
          </p:txBody>
        </p:sp>
        <p:sp>
          <p:nvSpPr>
            <p:cNvPr id="5" name="TextBox 5"/>
            <p:cNvSpPr txBox="1"/>
            <p:nvPr/>
          </p:nvSpPr>
          <p:spPr>
            <a:xfrm>
              <a:off x="0" y="3844044"/>
              <a:ext cx="9914597" cy="657703"/>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"Joy is Made" Advertising Campaign </a:t>
              </a:r>
              <a:endParaRPr lang="en-US" sz="2700" u="sng"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4751051"/>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413775" y="2953605"/>
            <a:ext cx="7786390" cy="4379790"/>
            <a:chOff x="0" y="0"/>
            <a:chExt cx="11289030" cy="6350000"/>
          </a:xfrm>
        </p:grpSpPr>
        <p:sp>
          <p:nvSpPr>
            <p:cNvPr id="9" name="Freeform 9">
              <a:hlinkClick r:id="rId6" tooltip="https://www.prnewswire.com/news-releases/petsmart-provides-holiday-shoppers-with-full-season-of-deals-including-unique-gifts-ways-to-give-back-301642427.html"/>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t="-2745" b="-2745"/>
              </a:stretch>
            </a:blipFill>
          </p:spPr>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Joy is made | Amazon Holiday Ad">
            <a:hlinkClick r:id="" action="ppaction://media"/>
            <a:extLst>
              <a:ext uri="{FF2B5EF4-FFF2-40B4-BE49-F238E27FC236}">
                <a16:creationId xmlns:a16="http://schemas.microsoft.com/office/drawing/2014/main" id="{13BAC2C1-0990-2540-4547-C2A9934DEC9F}"/>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pic>
        <p:nvPicPr>
          <p:cNvPr id="3" name="Picture 3"/>
          <p:cNvPicPr>
            <a:picLocks noChangeAspect="1"/>
          </p:cNvPicPr>
          <p:nvPr/>
        </p:nvPicPr>
        <p:blipFill>
          <a:blip r:embed="rId2"/>
          <a:srcRect/>
          <a:stretch>
            <a:fillRect/>
          </a:stretch>
        </p:blipFill>
        <p:spPr>
          <a:xfrm>
            <a:off x="3187637" y="3709405"/>
            <a:ext cx="2394939" cy="2868190"/>
          </a:xfrm>
          <a:prstGeom prst="rect">
            <a:avLst/>
          </a:prstGeom>
        </p:spPr>
      </p:pic>
      <p:pic>
        <p:nvPicPr>
          <p:cNvPr id="4" name="Picture 4"/>
          <p:cNvPicPr>
            <a:picLocks noChangeAspect="1"/>
          </p:cNvPicPr>
          <p:nvPr/>
        </p:nvPicPr>
        <p:blipFill>
          <a:blip r:embed="rId3"/>
          <a:srcRect/>
          <a:stretch>
            <a:fillRect/>
          </a:stretch>
        </p:blipFill>
        <p:spPr>
          <a:xfrm>
            <a:off x="667133" y="9258300"/>
            <a:ext cx="845648" cy="740186"/>
          </a:xfrm>
          <a:prstGeom prst="rect">
            <a:avLst/>
          </a:prstGeom>
        </p:spPr>
      </p:pic>
      <p:grpSp>
        <p:nvGrpSpPr>
          <p:cNvPr id="5" name="Group 5"/>
          <p:cNvGrpSpPr>
            <a:grpSpLocks noChangeAspect="1"/>
          </p:cNvGrpSpPr>
          <p:nvPr/>
        </p:nvGrpSpPr>
        <p:grpSpPr>
          <a:xfrm>
            <a:off x="10402704" y="1647997"/>
            <a:ext cx="7156653" cy="6991007"/>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t="-1211" b="-1211"/>
              </a:stretch>
            </a:blipFill>
          </p:spPr>
        </p:sp>
      </p:grpSp>
      <p:grpSp>
        <p:nvGrpSpPr>
          <p:cNvPr id="7" name="Group 7"/>
          <p:cNvGrpSpPr/>
          <p:nvPr/>
        </p:nvGrpSpPr>
        <p:grpSpPr>
          <a:xfrm>
            <a:off x="667133" y="1962189"/>
            <a:ext cx="7435948" cy="6009501"/>
            <a:chOff x="0" y="9525"/>
            <a:chExt cx="9914597" cy="8012668"/>
          </a:xfrm>
        </p:grpSpPr>
        <p:sp>
          <p:nvSpPr>
            <p:cNvPr id="8" name="TextBox 8"/>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Apple</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9" name="TextBox 9"/>
            <p:cNvSpPr txBox="1"/>
            <p:nvPr/>
          </p:nvSpPr>
          <p:spPr>
            <a:xfrm>
              <a:off x="0" y="66634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5"/>
                </a:rPr>
                <a:t>Apple "Share the Joy" </a:t>
              </a:r>
            </a:p>
            <a:p>
              <a:pPr algn="ctr">
                <a:lnSpc>
                  <a:spcPts val="4050"/>
                </a:lnSpc>
              </a:pPr>
              <a:r>
                <a:rPr lang="en-US" sz="2700" u="sng" dirty="0">
                  <a:solidFill>
                    <a:srgbClr val="F8F8F8"/>
                  </a:solidFill>
                  <a:latin typeface="DM Sans"/>
                  <a:hlinkClick r:id="rId5"/>
                </a:rPr>
                <a:t>2022 Holiday Advertising Campaign</a:t>
              </a:r>
              <a:endParaRPr lang="en-US" sz="2700" u="sng" dirty="0">
                <a:solidFill>
                  <a:srgbClr val="F8F8F8"/>
                </a:solidFill>
                <a:latin typeface="DM San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92039" y="519414"/>
            <a:ext cx="4526985" cy="1018572"/>
          </a:xfrm>
          <a:prstGeom prst="rect">
            <a:avLst/>
          </a:prstGeom>
        </p:spPr>
      </p:pic>
      <p:grpSp>
        <p:nvGrpSpPr>
          <p:cNvPr id="3" name="Group 3"/>
          <p:cNvGrpSpPr/>
          <p:nvPr/>
        </p:nvGrpSpPr>
        <p:grpSpPr>
          <a:xfrm>
            <a:off x="1028700" y="2135856"/>
            <a:ext cx="15653663" cy="6735921"/>
            <a:chOff x="0" y="0"/>
            <a:chExt cx="20871550" cy="8981227"/>
          </a:xfrm>
        </p:grpSpPr>
        <p:sp>
          <p:nvSpPr>
            <p:cNvPr id="4" name="TextBox 4"/>
            <p:cNvSpPr txBox="1"/>
            <p:nvPr/>
          </p:nvSpPr>
          <p:spPr>
            <a:xfrm>
              <a:off x="0" y="9525"/>
              <a:ext cx="20871550" cy="1158875"/>
            </a:xfrm>
            <a:prstGeom prst="rect">
              <a:avLst/>
            </a:prstGeom>
          </p:spPr>
          <p:txBody>
            <a:bodyPr lIns="0" tIns="0" rIns="0" bIns="0" rtlCol="0" anchor="t">
              <a:spAutoFit/>
            </a:bodyPr>
            <a:lstStyle/>
            <a:p>
              <a:pPr algn="ctr">
                <a:lnSpc>
                  <a:spcPts val="6960"/>
                </a:lnSpc>
              </a:pPr>
              <a:r>
                <a:rPr lang="en-US" sz="5800">
                  <a:solidFill>
                    <a:srgbClr val="087C45"/>
                  </a:solidFill>
                  <a:latin typeface="DM Serif Display"/>
                </a:rPr>
                <a:t>Starbucks Holiday-Themed Menu Items &amp; Cups </a:t>
              </a:r>
            </a:p>
          </p:txBody>
        </p:sp>
        <p:sp>
          <p:nvSpPr>
            <p:cNvPr id="5" name="TextBox 5"/>
            <p:cNvSpPr txBox="1"/>
            <p:nvPr/>
          </p:nvSpPr>
          <p:spPr>
            <a:xfrm>
              <a:off x="0" y="1847002"/>
              <a:ext cx="20871550" cy="7134225"/>
            </a:xfrm>
            <a:prstGeom prst="rect">
              <a:avLst/>
            </a:prstGeom>
          </p:spPr>
          <p:txBody>
            <a:bodyPr lIns="0" tIns="0" rIns="0" bIns="0" rtlCol="0" anchor="t">
              <a:spAutoFit/>
            </a:bodyPr>
            <a:lstStyle/>
            <a:p>
              <a:pPr>
                <a:lnSpc>
                  <a:spcPts val="3839"/>
                </a:lnSpc>
              </a:pPr>
              <a:r>
                <a:rPr lang="en-US" sz="3199">
                  <a:solidFill>
                    <a:srgbClr val="000000"/>
                  </a:solidFill>
                  <a:latin typeface="DM Sans"/>
                </a:rPr>
                <a:t>This year, Starbucks announced the return of its popular holiday beverage, the Peppermint Mocha, for the 20th year. The Peppermint Mocha will be joined by its newer cohorts, the Caramel Brulee Latte, Chestnut Praline Latte, and Toasted White Chocolate Mocha.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Along with holiday drinks, Starbucks has unveiled new holiday cups, tumblers, and ornaments that are sold for a limited time.  The first batch of cups rolled out in October and the second batch was released in early November. The third batch was offered in late November.  Starbucks does not sell the cups online, they are only available for purchase in-store at a local Starbucks.</a:t>
              </a:r>
            </a:p>
            <a:p>
              <a:pPr>
                <a:lnSpc>
                  <a:spcPts val="3839"/>
                </a:lnSpc>
              </a:pPr>
              <a:endParaRPr lang="en-US" sz="3199">
                <a:solidFill>
                  <a:srgbClr val="000000"/>
                </a:solidFill>
                <a:latin typeface="DM Sans"/>
              </a:endParaRPr>
            </a:p>
          </p:txBody>
        </p:sp>
      </p:grpSp>
      <p:pic>
        <p:nvPicPr>
          <p:cNvPr id="6" name="Picture 6"/>
          <p:cNvPicPr>
            <a:picLocks noChangeAspect="1"/>
          </p:cNvPicPr>
          <p:nvPr/>
        </p:nvPicPr>
        <p:blipFill>
          <a:blip r:embed="rId4"/>
          <a:srcRect/>
          <a:stretch>
            <a:fillRect/>
          </a:stretch>
        </p:blipFill>
        <p:spPr>
          <a:xfrm>
            <a:off x="16918217" y="9258300"/>
            <a:ext cx="845648" cy="74018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Holiday | Share the Joy | AirPods Pro | Apple">
            <a:hlinkClick r:id="" action="ppaction://media"/>
            <a:extLst>
              <a:ext uri="{FF2B5EF4-FFF2-40B4-BE49-F238E27FC236}">
                <a16:creationId xmlns:a16="http://schemas.microsoft.com/office/drawing/2014/main" id="{6698E54C-F712-6AEE-0A0A-A67FB44EEE73}"/>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3423992"/>
            <a:ext cx="7435948" cy="3894951"/>
            <a:chOff x="0" y="9525"/>
            <a:chExt cx="9914597" cy="5193268"/>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Walmart</a:t>
              </a:r>
            </a:p>
          </p:txBody>
        </p:sp>
        <p:sp>
          <p:nvSpPr>
            <p:cNvPr id="5" name="TextBox 5"/>
            <p:cNvSpPr txBox="1"/>
            <p:nvPr/>
          </p:nvSpPr>
          <p:spPr>
            <a:xfrm>
              <a:off x="0" y="38440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Walmart's "All the Ways We Holiday"</a:t>
              </a:r>
            </a:p>
            <a:p>
              <a:pPr algn="ctr">
                <a:lnSpc>
                  <a:spcPts val="4050"/>
                </a:lnSpc>
              </a:pPr>
              <a:r>
                <a:rPr lang="en-US" sz="2700" u="sng" dirty="0">
                  <a:solidFill>
                    <a:srgbClr val="F8F8F8"/>
                  </a:solidFill>
                  <a:latin typeface="DM Sans"/>
                  <a:hlinkClick r:id="rId2"/>
                </a:rPr>
                <a:t>2022 Holiday Advertising Campaign </a:t>
              </a:r>
              <a:endParaRPr lang="en-US" sz="2700" u="sng"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4751051"/>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413775" y="2953605"/>
            <a:ext cx="7786390" cy="4379790"/>
            <a:chOff x="0" y="0"/>
            <a:chExt cx="11289030" cy="6350000"/>
          </a:xfrm>
        </p:grpSpPr>
        <p:sp>
          <p:nvSpPr>
            <p:cNvPr id="9" name="Freeform 9">
              <a:hlinkClick r:id="rId6" tooltip="https://www.prnewswire.com/news-releases/petsmart-provides-holiday-shoppers-with-full-season-of-deals-including-unique-gifts-ways-to-give-back-301642427.html"/>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7"/>
              <a:stretch>
                <a:fillRect l="-3566" r="-3566"/>
              </a:stretch>
            </a:blipFill>
          </p:spPr>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All The Ways We Holiday">
            <a:hlinkClick r:id="" action="ppaction://media"/>
            <a:extLst>
              <a:ext uri="{FF2B5EF4-FFF2-40B4-BE49-F238E27FC236}">
                <a16:creationId xmlns:a16="http://schemas.microsoft.com/office/drawing/2014/main" id="{08B6B99F-F7F8-1515-4DD1-DECD45A11E7D}"/>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pic>
        <p:nvPicPr>
          <p:cNvPr id="3" name="Picture 3"/>
          <p:cNvPicPr>
            <a:picLocks noChangeAspect="1"/>
          </p:cNvPicPr>
          <p:nvPr/>
        </p:nvPicPr>
        <p:blipFill>
          <a:blip r:embed="rId2"/>
          <a:srcRect/>
          <a:stretch>
            <a:fillRect/>
          </a:stretch>
        </p:blipFill>
        <p:spPr>
          <a:xfrm>
            <a:off x="3187637" y="3709405"/>
            <a:ext cx="2394939" cy="2868190"/>
          </a:xfrm>
          <a:prstGeom prst="rect">
            <a:avLst/>
          </a:prstGeom>
        </p:spPr>
      </p:pic>
      <p:pic>
        <p:nvPicPr>
          <p:cNvPr id="4" name="Picture 4"/>
          <p:cNvPicPr>
            <a:picLocks noChangeAspect="1"/>
          </p:cNvPicPr>
          <p:nvPr/>
        </p:nvPicPr>
        <p:blipFill>
          <a:blip r:embed="rId3"/>
          <a:srcRect/>
          <a:stretch>
            <a:fillRect/>
          </a:stretch>
        </p:blipFill>
        <p:spPr>
          <a:xfrm>
            <a:off x="667133" y="9258300"/>
            <a:ext cx="845648" cy="740186"/>
          </a:xfrm>
          <a:prstGeom prst="rect">
            <a:avLst/>
          </a:prstGeom>
        </p:spPr>
      </p:pic>
      <p:grpSp>
        <p:nvGrpSpPr>
          <p:cNvPr id="5" name="Group 5"/>
          <p:cNvGrpSpPr>
            <a:grpSpLocks noChangeAspect="1"/>
          </p:cNvGrpSpPr>
          <p:nvPr/>
        </p:nvGrpSpPr>
        <p:grpSpPr>
          <a:xfrm>
            <a:off x="10402704" y="1647997"/>
            <a:ext cx="7156653" cy="6991007"/>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t="-5214" b="-5214"/>
              </a:stretch>
            </a:blipFill>
          </p:spPr>
        </p:sp>
      </p:grpSp>
      <p:grpSp>
        <p:nvGrpSpPr>
          <p:cNvPr id="7" name="Group 7"/>
          <p:cNvGrpSpPr/>
          <p:nvPr/>
        </p:nvGrpSpPr>
        <p:grpSpPr>
          <a:xfrm>
            <a:off x="667133" y="1962189"/>
            <a:ext cx="7435948" cy="6009501"/>
            <a:chOff x="0" y="9525"/>
            <a:chExt cx="9914597" cy="8012668"/>
          </a:xfrm>
        </p:grpSpPr>
        <p:sp>
          <p:nvSpPr>
            <p:cNvPr id="8" name="TextBox 8"/>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Dunkin'</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9" name="TextBox 9"/>
            <p:cNvSpPr txBox="1"/>
            <p:nvPr/>
          </p:nvSpPr>
          <p:spPr>
            <a:xfrm>
              <a:off x="0" y="66634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5"/>
                </a:rPr>
                <a:t>Dunkin' "It's Here" 2022</a:t>
              </a:r>
            </a:p>
            <a:p>
              <a:pPr algn="ctr">
                <a:lnSpc>
                  <a:spcPts val="4050"/>
                </a:lnSpc>
              </a:pPr>
              <a:r>
                <a:rPr lang="en-US" sz="2700" u="sng" dirty="0">
                  <a:solidFill>
                    <a:srgbClr val="F8F8F8"/>
                  </a:solidFill>
                  <a:latin typeface="DM Sans"/>
                  <a:hlinkClick r:id="rId5"/>
                </a:rPr>
                <a:t>Holiday Advertising Campaign</a:t>
              </a:r>
              <a:endParaRPr lang="en-US" sz="2700" u="sng" dirty="0">
                <a:solidFill>
                  <a:srgbClr val="F8F8F8"/>
                </a:solidFill>
                <a:latin typeface="DM San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It's Here | Dunkin'">
            <a:hlinkClick r:id="" action="ppaction://media"/>
            <a:extLst>
              <a:ext uri="{FF2B5EF4-FFF2-40B4-BE49-F238E27FC236}">
                <a16:creationId xmlns:a16="http://schemas.microsoft.com/office/drawing/2014/main" id="{EFB9B9DD-8599-BCE2-C6D9-C08427CAE927}"/>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2703288"/>
            <a:ext cx="7435948" cy="4946520"/>
            <a:chOff x="0" y="9525"/>
            <a:chExt cx="9914597" cy="6595360"/>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Sam's Club</a:t>
              </a:r>
            </a:p>
          </p:txBody>
        </p:sp>
        <p:sp>
          <p:nvSpPr>
            <p:cNvPr id="5" name="TextBox 5"/>
            <p:cNvSpPr txBox="1"/>
            <p:nvPr/>
          </p:nvSpPr>
          <p:spPr>
            <a:xfrm>
              <a:off x="0" y="3844044"/>
              <a:ext cx="9914597" cy="2760841"/>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"Merry Like This:  A Short Film"</a:t>
              </a:r>
            </a:p>
            <a:p>
              <a:pPr algn="ctr">
                <a:lnSpc>
                  <a:spcPts val="4050"/>
                </a:lnSpc>
              </a:pPr>
              <a:r>
                <a:rPr lang="en-US" sz="2700" u="sng" dirty="0">
                  <a:solidFill>
                    <a:srgbClr val="F8F8F8"/>
                  </a:solidFill>
                  <a:latin typeface="DM Sans"/>
                  <a:hlinkClick r:id="rId2"/>
                </a:rPr>
                <a:t>Starring Kevin Hart and Marcus Scribner, a two-minute film that will run in 1,700 theaters across the country </a:t>
              </a:r>
              <a:endParaRPr lang="en-US" sz="2700" u="sng"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3945893"/>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pic>
        <p:nvPicPr>
          <p:cNvPr id="8" name="Picture 8"/>
          <p:cNvPicPr>
            <a:picLocks noChangeAspect="1"/>
          </p:cNvPicPr>
          <p:nvPr/>
        </p:nvPicPr>
        <p:blipFill>
          <a:blip r:embed="rId6"/>
          <a:srcRect/>
          <a:stretch>
            <a:fillRect/>
          </a:stretch>
        </p:blipFill>
        <p:spPr>
          <a:xfrm>
            <a:off x="376556" y="3567240"/>
            <a:ext cx="7860829" cy="315252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Merry Like This: A Short Film">
            <a:hlinkClick r:id="" action="ppaction://media"/>
            <a:extLst>
              <a:ext uri="{FF2B5EF4-FFF2-40B4-BE49-F238E27FC236}">
                <a16:creationId xmlns:a16="http://schemas.microsoft.com/office/drawing/2014/main" id="{DBC553DA-64E6-4270-A863-52A93DD58B0F}"/>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pic>
        <p:nvPicPr>
          <p:cNvPr id="3" name="Picture 3"/>
          <p:cNvPicPr>
            <a:picLocks noChangeAspect="1"/>
          </p:cNvPicPr>
          <p:nvPr/>
        </p:nvPicPr>
        <p:blipFill>
          <a:blip r:embed="rId2"/>
          <a:srcRect/>
          <a:stretch>
            <a:fillRect/>
          </a:stretch>
        </p:blipFill>
        <p:spPr>
          <a:xfrm>
            <a:off x="3187637" y="3709405"/>
            <a:ext cx="2394939" cy="2868190"/>
          </a:xfrm>
          <a:prstGeom prst="rect">
            <a:avLst/>
          </a:prstGeom>
        </p:spPr>
      </p:pic>
      <p:pic>
        <p:nvPicPr>
          <p:cNvPr id="4" name="Picture 4"/>
          <p:cNvPicPr>
            <a:picLocks noChangeAspect="1"/>
          </p:cNvPicPr>
          <p:nvPr/>
        </p:nvPicPr>
        <p:blipFill>
          <a:blip r:embed="rId3"/>
          <a:srcRect/>
          <a:stretch>
            <a:fillRect/>
          </a:stretch>
        </p:blipFill>
        <p:spPr>
          <a:xfrm>
            <a:off x="667133" y="9258300"/>
            <a:ext cx="845648" cy="740186"/>
          </a:xfrm>
          <a:prstGeom prst="rect">
            <a:avLst/>
          </a:prstGeom>
        </p:spPr>
      </p:pic>
      <p:grpSp>
        <p:nvGrpSpPr>
          <p:cNvPr id="5" name="Group 5"/>
          <p:cNvGrpSpPr>
            <a:grpSpLocks noChangeAspect="1"/>
          </p:cNvGrpSpPr>
          <p:nvPr/>
        </p:nvGrpSpPr>
        <p:grpSpPr>
          <a:xfrm>
            <a:off x="10087835" y="2953605"/>
            <a:ext cx="7786390" cy="4379790"/>
            <a:chOff x="0" y="0"/>
            <a:chExt cx="11289030" cy="6350000"/>
          </a:xfrm>
        </p:grpSpPr>
        <p:sp>
          <p:nvSpPr>
            <p:cNvPr id="6" name="Freeform 6">
              <a:hlinkClick r:id="rId4" tooltip="https://www.prnewswire.com/news-releases/petsmart-provides-holiday-shoppers-with-full-season-of-deals-including-unique-gifts-ways-to-give-back-301642427.html"/>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3888" r="-3888"/>
              </a:stretch>
            </a:blipFill>
          </p:spPr>
        </p:sp>
      </p:grpSp>
      <p:grpSp>
        <p:nvGrpSpPr>
          <p:cNvPr id="7" name="Group 7"/>
          <p:cNvGrpSpPr/>
          <p:nvPr/>
        </p:nvGrpSpPr>
        <p:grpSpPr>
          <a:xfrm>
            <a:off x="667133" y="1996861"/>
            <a:ext cx="7435948" cy="6009501"/>
            <a:chOff x="0" y="9525"/>
            <a:chExt cx="9914597" cy="8012668"/>
          </a:xfrm>
        </p:grpSpPr>
        <p:sp>
          <p:nvSpPr>
            <p:cNvPr id="8" name="TextBox 8"/>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Macy's</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9" name="TextBox 9"/>
            <p:cNvSpPr txBox="1"/>
            <p:nvPr/>
          </p:nvSpPr>
          <p:spPr>
            <a:xfrm>
              <a:off x="0" y="66634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6"/>
                </a:rPr>
                <a:t>Macy's "</a:t>
              </a:r>
              <a:r>
                <a:rPr lang="en-US" sz="2700" u="sng" dirty="0" err="1">
                  <a:solidFill>
                    <a:srgbClr val="F8F8F8"/>
                  </a:solidFill>
                  <a:latin typeface="DM Sans"/>
                  <a:hlinkClick r:id="rId6"/>
                </a:rPr>
                <a:t>Speechlees</a:t>
              </a:r>
              <a:r>
                <a:rPr lang="en-US" sz="2700" u="sng" dirty="0">
                  <a:solidFill>
                    <a:srgbClr val="F8F8F8"/>
                  </a:solidFill>
                  <a:latin typeface="DM Sans"/>
                  <a:hlinkClick r:id="rId6"/>
                </a:rPr>
                <a:t>" 2022</a:t>
              </a:r>
            </a:p>
            <a:p>
              <a:pPr algn="ctr">
                <a:lnSpc>
                  <a:spcPts val="4050"/>
                </a:lnSpc>
              </a:pPr>
              <a:r>
                <a:rPr lang="en-US" sz="2700" u="sng" dirty="0">
                  <a:solidFill>
                    <a:srgbClr val="F8F8F8"/>
                  </a:solidFill>
                  <a:latin typeface="DM Sans"/>
                  <a:hlinkClick r:id="rId6"/>
                </a:rPr>
                <a:t>Holiday Advertising Campaign</a:t>
              </a:r>
              <a:endParaRPr lang="en-US" sz="2700" u="sng" dirty="0">
                <a:solidFill>
                  <a:srgbClr val="F8F8F8"/>
                </a:solidFill>
                <a:latin typeface="DM Sans"/>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Macy’s Holiday 2022 Commercial - Speechless">
            <a:hlinkClick r:id="" action="ppaction://media"/>
            <a:extLst>
              <a:ext uri="{FF2B5EF4-FFF2-40B4-BE49-F238E27FC236}">
                <a16:creationId xmlns:a16="http://schemas.microsoft.com/office/drawing/2014/main" id="{34E1D990-3D38-EB2D-7580-267BC44B04CC}"/>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p:nvPr/>
        </p:nvGrpSpPr>
        <p:grpSpPr>
          <a:xfrm>
            <a:off x="9823352" y="2618834"/>
            <a:ext cx="7435948" cy="3894951"/>
            <a:chOff x="0" y="9525"/>
            <a:chExt cx="9914597" cy="5193268"/>
          </a:xfrm>
        </p:grpSpPr>
        <p:sp>
          <p:nvSpPr>
            <p:cNvPr id="4" name="TextBox 4"/>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USPS</a:t>
              </a:r>
            </a:p>
          </p:txBody>
        </p:sp>
        <p:sp>
          <p:nvSpPr>
            <p:cNvPr id="5" name="TextBox 5"/>
            <p:cNvSpPr txBox="1"/>
            <p:nvPr/>
          </p:nvSpPr>
          <p:spPr>
            <a:xfrm>
              <a:off x="0" y="38440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United States Postal Service "Holiday Ready"</a:t>
              </a:r>
            </a:p>
            <a:p>
              <a:pPr algn="ctr">
                <a:lnSpc>
                  <a:spcPts val="4050"/>
                </a:lnSpc>
              </a:pPr>
              <a:r>
                <a:rPr lang="en-US" sz="2700" u="sng" dirty="0">
                  <a:solidFill>
                    <a:srgbClr val="F8F8F8"/>
                  </a:solidFill>
                  <a:latin typeface="DM Sans"/>
                  <a:hlinkClick r:id="rId2"/>
                </a:rPr>
                <a:t>2022 Holiday Advertising Campaign </a:t>
              </a:r>
              <a:endParaRPr lang="en-US" sz="2700" u="sng" dirty="0">
                <a:solidFill>
                  <a:srgbClr val="F8F8F8"/>
                </a:solidFill>
                <a:latin typeface="DM San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69994" y="3945893"/>
            <a:ext cx="4142665" cy="1197607"/>
          </a:xfrm>
          <a:prstGeom prst="rect">
            <a:avLst/>
          </a:prstGeom>
        </p:spPr>
      </p:pic>
      <p:pic>
        <p:nvPicPr>
          <p:cNvPr id="7" name="Picture 7"/>
          <p:cNvPicPr>
            <a:picLocks noChangeAspect="1"/>
          </p:cNvPicPr>
          <p:nvPr/>
        </p:nvPicPr>
        <p:blipFill>
          <a:blip r:embed="rId5"/>
          <a:srcRect/>
          <a:stretch>
            <a:fillRect/>
          </a:stretch>
        </p:blipFill>
        <p:spPr>
          <a:xfrm>
            <a:off x="16918217" y="9258300"/>
            <a:ext cx="845648" cy="740186"/>
          </a:xfrm>
          <a:prstGeom prst="rect">
            <a:avLst/>
          </a:prstGeom>
        </p:spPr>
      </p:pic>
      <p:grpSp>
        <p:nvGrpSpPr>
          <p:cNvPr id="8" name="Group 8"/>
          <p:cNvGrpSpPr>
            <a:grpSpLocks noChangeAspect="1"/>
          </p:cNvGrpSpPr>
          <p:nvPr/>
        </p:nvGrpSpPr>
        <p:grpSpPr>
          <a:xfrm>
            <a:off x="950563" y="1028700"/>
            <a:ext cx="6712813" cy="8229600"/>
            <a:chOff x="0" y="0"/>
            <a:chExt cx="7165721" cy="8784844"/>
          </a:xfrm>
        </p:grpSpPr>
        <p:sp>
          <p:nvSpPr>
            <p:cNvPr id="9" name="Freeform 9"/>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6"/>
              <a:stretch>
                <a:fillRect l="-26724" r="-26724"/>
              </a:stretch>
            </a:blipFill>
          </p:spPr>
        </p:sp>
        <p:sp>
          <p:nvSpPr>
            <p:cNvPr id="10" name="Freeform 10"/>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302E8D"/>
            </a:solid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grpSp>
        <p:nvGrpSpPr>
          <p:cNvPr id="3" name="Group 3"/>
          <p:cNvGrpSpPr>
            <a:grpSpLocks noChangeAspect="1"/>
          </p:cNvGrpSpPr>
          <p:nvPr/>
        </p:nvGrpSpPr>
        <p:grpSpPr>
          <a:xfrm>
            <a:off x="10546487" y="1028700"/>
            <a:ext cx="6712813" cy="8229600"/>
            <a:chOff x="0" y="0"/>
            <a:chExt cx="7165721" cy="8784844"/>
          </a:xfrm>
        </p:grpSpPr>
        <p:sp>
          <p:nvSpPr>
            <p:cNvPr id="4" name="Freeform 4">
              <a:hlinkClick r:id="rId2" tooltip="https://news.dunkindonuts.com/news/holiday-menu-2022"/>
            </p:cNvPr>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3"/>
              <a:stretch>
                <a:fillRect l="-40932" r="-40932"/>
              </a:stretch>
            </a:blipFill>
          </p:spPr>
        </p:sp>
        <p:sp>
          <p:nvSpPr>
            <p:cNvPr id="5" name="Freeform 5">
              <a:hlinkClick r:id="rId2" tooltip="https://news.dunkindonuts.com/news/holiday-menu-2022"/>
            </p:cNvPr>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FF1616"/>
            </a:solidFill>
          </p:spPr>
        </p:sp>
      </p:grpSp>
      <p:pic>
        <p:nvPicPr>
          <p:cNvPr id="6" name="Picture 6"/>
          <p:cNvPicPr>
            <a:picLocks noChangeAspect="1"/>
          </p:cNvPicPr>
          <p:nvPr/>
        </p:nvPicPr>
        <p:blipFill>
          <a:blip r:embed="rId4"/>
          <a:srcRect/>
          <a:stretch>
            <a:fillRect/>
          </a:stretch>
        </p:blipFill>
        <p:spPr>
          <a:xfrm>
            <a:off x="3187637" y="3709405"/>
            <a:ext cx="2394939" cy="2868190"/>
          </a:xfrm>
          <a:prstGeom prst="rect">
            <a:avLst/>
          </a:prstGeom>
        </p:spPr>
      </p:pic>
      <p:grpSp>
        <p:nvGrpSpPr>
          <p:cNvPr id="7" name="Group 7"/>
          <p:cNvGrpSpPr/>
          <p:nvPr/>
        </p:nvGrpSpPr>
        <p:grpSpPr>
          <a:xfrm>
            <a:off x="667133" y="2219364"/>
            <a:ext cx="7435948" cy="5483717"/>
            <a:chOff x="0" y="9525"/>
            <a:chExt cx="9914597" cy="7311622"/>
          </a:xfrm>
        </p:grpSpPr>
        <p:sp>
          <p:nvSpPr>
            <p:cNvPr id="8" name="TextBox 8"/>
            <p:cNvSpPr txBox="1"/>
            <p:nvPr/>
          </p:nvSpPr>
          <p:spPr>
            <a:xfrm>
              <a:off x="0" y="9525"/>
              <a:ext cx="9914597" cy="42195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Dunkin'</a:t>
              </a:r>
            </a:p>
            <a:p>
              <a:pPr algn="ctr">
                <a:lnSpc>
                  <a:spcPts val="8399"/>
                </a:lnSpc>
              </a:pPr>
              <a:endParaRPr lang="en-US" sz="6999">
                <a:solidFill>
                  <a:srgbClr val="F8F8F8"/>
                </a:solidFill>
                <a:latin typeface="DM Serif Display Italics"/>
              </a:endParaRPr>
            </a:p>
            <a:p>
              <a:pPr algn="ctr">
                <a:lnSpc>
                  <a:spcPts val="8399"/>
                </a:lnSpc>
              </a:pPr>
              <a:endParaRPr lang="en-US" sz="6999">
                <a:solidFill>
                  <a:srgbClr val="F8F8F8"/>
                </a:solidFill>
                <a:latin typeface="DM Serif Display Italics"/>
              </a:endParaRPr>
            </a:p>
          </p:txBody>
        </p:sp>
        <p:sp>
          <p:nvSpPr>
            <p:cNvPr id="9" name="TextBox 9"/>
            <p:cNvSpPr txBox="1"/>
            <p:nvPr/>
          </p:nvSpPr>
          <p:spPr>
            <a:xfrm>
              <a:off x="0" y="6663444"/>
              <a:ext cx="9914597" cy="657703"/>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2"/>
                </a:rPr>
                <a:t>Seasonal Food and Drinks Menu</a:t>
              </a:r>
              <a:endParaRPr lang="en-US" sz="2700" u="sng" dirty="0">
                <a:solidFill>
                  <a:srgbClr val="F8F8F8"/>
                </a:solidFill>
                <a:latin typeface="DM Sans"/>
              </a:endParaRPr>
            </a:p>
          </p:txBody>
        </p:sp>
      </p:grpSp>
      <p:pic>
        <p:nvPicPr>
          <p:cNvPr id="10" name="Picture 10"/>
          <p:cNvPicPr>
            <a:picLocks noChangeAspect="1"/>
          </p:cNvPicPr>
          <p:nvPr/>
        </p:nvPicPr>
        <p:blipFill>
          <a:blip r:embed="rId5"/>
          <a:srcRect/>
          <a:stretch>
            <a:fillRect/>
          </a:stretch>
        </p:blipFill>
        <p:spPr>
          <a:xfrm>
            <a:off x="605876" y="9258300"/>
            <a:ext cx="845648" cy="74018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USPS: Holiday Ready">
            <a:hlinkClick r:id="" action="ppaction://media"/>
            <a:extLst>
              <a:ext uri="{FF2B5EF4-FFF2-40B4-BE49-F238E27FC236}">
                <a16:creationId xmlns:a16="http://schemas.microsoft.com/office/drawing/2014/main" id="{140AA15D-876C-70A5-64FA-A0E9F0F0D84E}"/>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8037"/>
        </a:solidFill>
        <a:effectLst/>
      </p:bgPr>
    </p:bg>
    <p:spTree>
      <p:nvGrpSpPr>
        <p:cNvPr id="1" name=""/>
        <p:cNvGrpSpPr/>
        <p:nvPr/>
      </p:nvGrpSpPr>
      <p:grpSpPr>
        <a:xfrm>
          <a:off x="0" y="0"/>
          <a:ext cx="0" cy="0"/>
          <a:chOff x="0" y="0"/>
          <a:chExt cx="0" cy="0"/>
        </a:xfrm>
      </p:grpSpPr>
      <p:sp>
        <p:nvSpPr>
          <p:cNvPr id="2" name="AutoShape 2"/>
          <p:cNvSpPr/>
          <p:nvPr/>
        </p:nvSpPr>
        <p:spPr>
          <a:xfrm>
            <a:off x="9674060" y="0"/>
            <a:ext cx="8613940" cy="10287000"/>
          </a:xfrm>
          <a:prstGeom prst="rect">
            <a:avLst/>
          </a:prstGeom>
          <a:solidFill>
            <a:srgbClr val="F8F8F8"/>
          </a:solidFill>
        </p:spPr>
      </p:sp>
      <p:pic>
        <p:nvPicPr>
          <p:cNvPr id="3" name="Picture 3"/>
          <p:cNvPicPr>
            <a:picLocks noChangeAspect="1"/>
          </p:cNvPicPr>
          <p:nvPr/>
        </p:nvPicPr>
        <p:blipFill>
          <a:blip r:embed="rId2"/>
          <a:srcRect/>
          <a:stretch>
            <a:fillRect/>
          </a:stretch>
        </p:blipFill>
        <p:spPr>
          <a:xfrm>
            <a:off x="3187637" y="3709405"/>
            <a:ext cx="2394939" cy="2868190"/>
          </a:xfrm>
          <a:prstGeom prst="rect">
            <a:avLst/>
          </a:prstGeom>
        </p:spPr>
      </p:pic>
      <p:pic>
        <p:nvPicPr>
          <p:cNvPr id="4" name="Picture 4"/>
          <p:cNvPicPr>
            <a:picLocks noChangeAspect="1"/>
          </p:cNvPicPr>
          <p:nvPr/>
        </p:nvPicPr>
        <p:blipFill>
          <a:blip r:embed="rId3"/>
          <a:srcRect/>
          <a:stretch>
            <a:fillRect/>
          </a:stretch>
        </p:blipFill>
        <p:spPr>
          <a:xfrm>
            <a:off x="667133" y="9258300"/>
            <a:ext cx="845648" cy="740186"/>
          </a:xfrm>
          <a:prstGeom prst="rect">
            <a:avLst/>
          </a:prstGeom>
        </p:spPr>
      </p:pic>
      <p:grpSp>
        <p:nvGrpSpPr>
          <p:cNvPr id="5" name="Group 5"/>
          <p:cNvGrpSpPr/>
          <p:nvPr/>
        </p:nvGrpSpPr>
        <p:grpSpPr>
          <a:xfrm>
            <a:off x="667133" y="2522355"/>
            <a:ext cx="7435948" cy="4952226"/>
            <a:chOff x="0" y="9525"/>
            <a:chExt cx="9914597" cy="6602968"/>
          </a:xfrm>
        </p:grpSpPr>
        <p:sp>
          <p:nvSpPr>
            <p:cNvPr id="6" name="TextBox 6"/>
            <p:cNvSpPr txBox="1"/>
            <p:nvPr/>
          </p:nvSpPr>
          <p:spPr>
            <a:xfrm>
              <a:off x="0" y="9525"/>
              <a:ext cx="9914597" cy="28098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LEGO</a:t>
              </a:r>
            </a:p>
            <a:p>
              <a:pPr algn="ctr">
                <a:lnSpc>
                  <a:spcPts val="8399"/>
                </a:lnSpc>
              </a:pPr>
              <a:endParaRPr lang="en-US" sz="6999">
                <a:solidFill>
                  <a:srgbClr val="F8F8F8"/>
                </a:solidFill>
                <a:latin typeface="DM Serif Display Italics"/>
              </a:endParaRPr>
            </a:p>
          </p:txBody>
        </p:sp>
        <p:sp>
          <p:nvSpPr>
            <p:cNvPr id="7" name="TextBox 7"/>
            <p:cNvSpPr txBox="1"/>
            <p:nvPr/>
          </p:nvSpPr>
          <p:spPr>
            <a:xfrm>
              <a:off x="0" y="5253744"/>
              <a:ext cx="9914597" cy="1358749"/>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4"/>
                </a:rPr>
                <a:t>LEGO "Build to Give" 2022</a:t>
              </a:r>
            </a:p>
            <a:p>
              <a:pPr algn="ctr">
                <a:lnSpc>
                  <a:spcPts val="4050"/>
                </a:lnSpc>
              </a:pPr>
              <a:r>
                <a:rPr lang="en-US" sz="2700" u="sng" dirty="0">
                  <a:solidFill>
                    <a:srgbClr val="F8F8F8"/>
                  </a:solidFill>
                  <a:latin typeface="DM Sans"/>
                  <a:hlinkClick r:id="rId4"/>
                </a:rPr>
                <a:t>Holiday Advertising Campaign</a:t>
              </a:r>
              <a:endParaRPr lang="en-US" sz="2700" u="sng" dirty="0">
                <a:solidFill>
                  <a:srgbClr val="F8F8F8"/>
                </a:solidFill>
                <a:latin typeface="DM Sans"/>
              </a:endParaRPr>
            </a:p>
          </p:txBody>
        </p:sp>
      </p:grpSp>
      <p:sp>
        <p:nvSpPr>
          <p:cNvPr id="8" name="AutoShape 8"/>
          <p:cNvSpPr/>
          <p:nvPr/>
        </p:nvSpPr>
        <p:spPr>
          <a:xfrm>
            <a:off x="9674060" y="0"/>
            <a:ext cx="8613940" cy="10287000"/>
          </a:xfrm>
          <a:prstGeom prst="rect">
            <a:avLst/>
          </a:prstGeom>
          <a:solidFill>
            <a:srgbClr val="F8F8F8"/>
          </a:solidFill>
        </p:spPr>
      </p:sp>
      <p:grpSp>
        <p:nvGrpSpPr>
          <p:cNvPr id="9" name="Group 9"/>
          <p:cNvGrpSpPr>
            <a:grpSpLocks noChangeAspect="1"/>
          </p:cNvGrpSpPr>
          <p:nvPr/>
        </p:nvGrpSpPr>
        <p:grpSpPr>
          <a:xfrm>
            <a:off x="10624623" y="1028700"/>
            <a:ext cx="6712813" cy="8229600"/>
            <a:chOff x="0" y="0"/>
            <a:chExt cx="7165721" cy="8784844"/>
          </a:xfrm>
        </p:grpSpPr>
        <p:sp>
          <p:nvSpPr>
            <p:cNvPr id="10" name="Freeform 10"/>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5"/>
              <a:stretch>
                <a:fillRect t="-2541" b="-2541"/>
              </a:stretch>
            </a:blipFill>
          </p:spPr>
        </p:sp>
        <p:sp>
          <p:nvSpPr>
            <p:cNvPr id="11" name="Freeform 11"/>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302E8D"/>
            </a:solidFill>
          </p:spPr>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Online Media 2" descr="Katy Perry's Build To Give Challenge | LEGO Holiday">
            <a:hlinkClick r:id="" action="ppaction://media"/>
            <a:extLst>
              <a:ext uri="{FF2B5EF4-FFF2-40B4-BE49-F238E27FC236}">
                <a16:creationId xmlns:a16="http://schemas.microsoft.com/office/drawing/2014/main" id="{5CE533CD-FF4F-4B60-AFAF-810BAF44BC7F}"/>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2714535"/>
            <a:ext cx="9875735" cy="5626098"/>
            <a:chOff x="0" y="0"/>
            <a:chExt cx="13167647" cy="7501463"/>
          </a:xfrm>
        </p:grpSpPr>
        <p:sp>
          <p:nvSpPr>
            <p:cNvPr id="7" name="TextBox 7"/>
            <p:cNvSpPr txBox="1"/>
            <p:nvPr/>
          </p:nvSpPr>
          <p:spPr>
            <a:xfrm>
              <a:off x="0" y="9525"/>
              <a:ext cx="13167647" cy="5832475"/>
            </a:xfrm>
            <a:prstGeom prst="rect">
              <a:avLst/>
            </a:prstGeom>
          </p:spPr>
          <p:txBody>
            <a:bodyPr lIns="0" tIns="0" rIns="0" bIns="0" rtlCol="0" anchor="t">
              <a:spAutoFit/>
            </a:bodyPr>
            <a:lstStyle/>
            <a:p>
              <a:pPr algn="ctr">
                <a:lnSpc>
                  <a:spcPts val="17280"/>
                </a:lnSpc>
              </a:pPr>
              <a:r>
                <a:rPr lang="en-US" sz="14400">
                  <a:solidFill>
                    <a:srgbClr val="008037"/>
                  </a:solidFill>
                  <a:latin typeface="DM Serif Display"/>
                </a:rPr>
                <a:t>Discussion</a:t>
              </a:r>
            </a:p>
            <a:p>
              <a:pPr algn="ctr">
                <a:lnSpc>
                  <a:spcPts val="17280"/>
                </a:lnSpc>
              </a:pPr>
              <a:r>
                <a:rPr lang="en-US" sz="14400">
                  <a:solidFill>
                    <a:srgbClr val="008037"/>
                  </a:solidFill>
                  <a:latin typeface="DM Serif Display"/>
                </a:rPr>
                <a:t>Questions </a:t>
              </a:r>
            </a:p>
          </p:txBody>
        </p:sp>
        <p:sp>
          <p:nvSpPr>
            <p:cNvPr id="8" name="TextBox 8"/>
            <p:cNvSpPr txBox="1"/>
            <p:nvPr/>
          </p:nvSpPr>
          <p:spPr>
            <a:xfrm>
              <a:off x="0" y="6844238"/>
              <a:ext cx="13167647" cy="657225"/>
            </a:xfrm>
            <a:prstGeom prst="rect">
              <a:avLst/>
            </a:prstGeom>
          </p:spPr>
          <p:txBody>
            <a:bodyPr lIns="0" tIns="0" rIns="0" bIns="0" rtlCol="0" anchor="t">
              <a:spAutoFit/>
            </a:bodyPr>
            <a:lstStyle/>
            <a:p>
              <a:pPr>
                <a:lnSpc>
                  <a:spcPts val="3839"/>
                </a:lnSpc>
              </a:pPr>
              <a:endParaRP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905000" y="342900"/>
            <a:ext cx="14833909" cy="9397206"/>
            <a:chOff x="1168400" y="-9525"/>
            <a:chExt cx="19778545" cy="13487021"/>
          </a:xfrm>
        </p:grpSpPr>
        <p:sp>
          <p:nvSpPr>
            <p:cNvPr id="3" name="TextBox 3"/>
            <p:cNvSpPr txBox="1"/>
            <p:nvPr/>
          </p:nvSpPr>
          <p:spPr>
            <a:xfrm>
              <a:off x="1168400" y="-9525"/>
              <a:ext cx="17834516" cy="1766903"/>
            </a:xfrm>
            <a:prstGeom prst="rect">
              <a:avLst/>
            </a:prstGeom>
          </p:spPr>
          <p:txBody>
            <a:bodyPr wrap="square" lIns="0" tIns="0" rIns="0" bIns="0" rtlCol="0" anchor="t">
              <a:spAutoFit/>
            </a:bodyPr>
            <a:lstStyle/>
            <a:p>
              <a:pPr>
                <a:lnSpc>
                  <a:spcPts val="9600"/>
                </a:lnSpc>
              </a:pPr>
              <a:r>
                <a:rPr lang="en-US" sz="8000" dirty="0">
                  <a:solidFill>
                    <a:srgbClr val="008037"/>
                  </a:solidFill>
                  <a:latin typeface="DM Serif Display"/>
                </a:rPr>
                <a:t>Discussion </a:t>
              </a:r>
              <a:r>
                <a:rPr lang="en-US" sz="8000" dirty="0">
                  <a:solidFill>
                    <a:srgbClr val="FF1616"/>
                  </a:solidFill>
                  <a:latin typeface="DM Serif Display"/>
                </a:rPr>
                <a:t>Questions</a:t>
              </a:r>
            </a:p>
          </p:txBody>
        </p:sp>
        <p:sp>
          <p:nvSpPr>
            <p:cNvPr id="4" name="TextBox 4"/>
            <p:cNvSpPr txBox="1"/>
            <p:nvPr/>
          </p:nvSpPr>
          <p:spPr>
            <a:xfrm>
              <a:off x="1168400" y="2287108"/>
              <a:ext cx="19778545" cy="11190388"/>
            </a:xfrm>
            <a:prstGeom prst="rect">
              <a:avLst/>
            </a:prstGeom>
          </p:spPr>
          <p:txBody>
            <a:bodyPr wrap="square" lIns="0" tIns="0" rIns="0" bIns="0" rtlCol="0" anchor="t">
              <a:spAutoFit/>
            </a:bodyPr>
            <a:lstStyle/>
            <a:p>
              <a:pPr marL="514350" indent="-514350">
                <a:lnSpc>
                  <a:spcPts val="3839"/>
                </a:lnSpc>
                <a:buFont typeface="+mj-lt"/>
                <a:buAutoNum type="arabicPeriod"/>
              </a:pPr>
              <a:r>
                <a:rPr lang="en-US" sz="3199" dirty="0">
                  <a:solidFill>
                    <a:srgbClr val="000000"/>
                  </a:solidFill>
                  <a:latin typeface="DM Sans"/>
                </a:rPr>
                <a:t>What is seasonal marketing?</a:t>
              </a:r>
            </a:p>
            <a:p>
              <a:pPr marL="514350" indent="-514350">
                <a:lnSpc>
                  <a:spcPts val="3839"/>
                </a:lnSpc>
                <a:buFont typeface="+mj-lt"/>
                <a:buAutoNum type="arabicPeriod"/>
              </a:pPr>
              <a:r>
                <a:rPr lang="en-US" sz="3199" dirty="0">
                  <a:solidFill>
                    <a:srgbClr val="000000"/>
                  </a:solidFill>
                  <a:latin typeface="DM Sans"/>
                </a:rPr>
                <a:t>What is one example of seasonal marketing?</a:t>
              </a:r>
            </a:p>
            <a:p>
              <a:pPr marL="514350" indent="-514350">
                <a:lnSpc>
                  <a:spcPts val="3839"/>
                </a:lnSpc>
                <a:buFont typeface="+mj-lt"/>
                <a:buAutoNum type="arabicPeriod"/>
              </a:pPr>
              <a:r>
                <a:rPr lang="en-US" sz="3199" dirty="0">
                  <a:solidFill>
                    <a:srgbClr val="000000"/>
                  </a:solidFill>
                  <a:latin typeface="DM Sans"/>
                </a:rPr>
                <a:t>Is seasonal marketing equally important to all businesses and brands?  Why or why not?</a:t>
              </a:r>
            </a:p>
            <a:p>
              <a:pPr marL="514350" indent="-514350">
                <a:lnSpc>
                  <a:spcPts val="3839"/>
                </a:lnSpc>
                <a:buFont typeface="+mj-lt"/>
                <a:buAutoNum type="arabicPeriod"/>
              </a:pPr>
              <a:r>
                <a:rPr lang="en-US" sz="3199" dirty="0">
                  <a:solidFill>
                    <a:srgbClr val="000000"/>
                  </a:solidFill>
                  <a:latin typeface="DM Sans"/>
                </a:rPr>
                <a:t>What is advertising?</a:t>
              </a:r>
            </a:p>
            <a:p>
              <a:pPr marL="514350" indent="-514350">
                <a:lnSpc>
                  <a:spcPts val="3839"/>
                </a:lnSpc>
                <a:buFont typeface="+mj-lt"/>
                <a:buAutoNum type="arabicPeriod"/>
              </a:pPr>
              <a:r>
                <a:rPr lang="en-US" sz="3199" dirty="0">
                  <a:solidFill>
                    <a:srgbClr val="000000"/>
                  </a:solidFill>
                  <a:latin typeface="DM Sans"/>
                </a:rPr>
                <a:t>Why do businesses and brands advertise?</a:t>
              </a:r>
            </a:p>
            <a:p>
              <a:pPr marL="514350" indent="-514350">
                <a:lnSpc>
                  <a:spcPts val="3839"/>
                </a:lnSpc>
                <a:buFont typeface="+mj-lt"/>
                <a:buAutoNum type="arabicPeriod"/>
              </a:pPr>
              <a:r>
                <a:rPr lang="en-US" sz="3199" dirty="0">
                  <a:solidFill>
                    <a:srgbClr val="000000"/>
                  </a:solidFill>
                  <a:latin typeface="DM Sans"/>
                </a:rPr>
                <a:t>Do you think some businesses and brands spend more on advertising during the holidays?  Why or why not?</a:t>
              </a:r>
            </a:p>
            <a:p>
              <a:pPr marL="514350" indent="-514350">
                <a:lnSpc>
                  <a:spcPts val="3839"/>
                </a:lnSpc>
                <a:buFont typeface="+mj-lt"/>
                <a:buAutoNum type="arabicPeriod"/>
              </a:pPr>
              <a:r>
                <a:rPr lang="en-US" sz="3199" dirty="0">
                  <a:solidFill>
                    <a:srgbClr val="000000"/>
                  </a:solidFill>
                  <a:latin typeface="DM Sans"/>
                </a:rPr>
                <a:t>What is promotion?</a:t>
              </a:r>
            </a:p>
            <a:p>
              <a:pPr marL="514350" indent="-514350">
                <a:lnSpc>
                  <a:spcPts val="3839"/>
                </a:lnSpc>
                <a:buFont typeface="+mj-lt"/>
                <a:buAutoNum type="arabicPeriod"/>
              </a:pPr>
              <a:r>
                <a:rPr lang="en-US" sz="3199" dirty="0">
                  <a:solidFill>
                    <a:srgbClr val="000000"/>
                  </a:solidFill>
                  <a:latin typeface="DM Sans"/>
                </a:rPr>
                <a:t>What are the different types of promotion?</a:t>
              </a:r>
            </a:p>
            <a:p>
              <a:pPr marL="514350" indent="-514350">
                <a:lnSpc>
                  <a:spcPts val="3839"/>
                </a:lnSpc>
                <a:buFont typeface="+mj-lt"/>
                <a:buAutoNum type="arabicPeriod"/>
              </a:pPr>
              <a:r>
                <a:rPr lang="en-US" sz="3199" dirty="0">
                  <a:solidFill>
                    <a:srgbClr val="000000"/>
                  </a:solidFill>
                  <a:latin typeface="DM Sans"/>
                </a:rPr>
                <a:t>What type of promotion is Black Friday and Cyber Monday?</a:t>
              </a:r>
            </a:p>
            <a:p>
              <a:pPr marL="514350" indent="-514350">
                <a:lnSpc>
                  <a:spcPts val="3839"/>
                </a:lnSpc>
                <a:buFont typeface="+mj-lt"/>
                <a:buAutoNum type="arabicPeriod"/>
              </a:pPr>
              <a:r>
                <a:rPr lang="en-US" sz="3199" dirty="0">
                  <a:solidFill>
                    <a:srgbClr val="000000"/>
                  </a:solidFill>
                  <a:latin typeface="DM Sans"/>
                </a:rPr>
                <a:t> Why is promotion important around the holidays?</a:t>
              </a:r>
            </a:p>
            <a:p>
              <a:pPr marL="514350" indent="-514350">
                <a:lnSpc>
                  <a:spcPts val="3839"/>
                </a:lnSpc>
                <a:buFont typeface="+mj-lt"/>
                <a:buAutoNum type="arabicPeriod"/>
              </a:pPr>
              <a:r>
                <a:rPr lang="en-US" sz="3199" dirty="0">
                  <a:solidFill>
                    <a:srgbClr val="000000"/>
                  </a:solidFill>
                  <a:latin typeface="DM Sans"/>
                </a:rPr>
                <a:t>When do you think a holiday-themed promotion should launch?  Why?</a:t>
              </a:r>
            </a:p>
            <a:p>
              <a:pPr marL="514350" indent="-514350">
                <a:lnSpc>
                  <a:spcPts val="3839"/>
                </a:lnSpc>
                <a:buFont typeface="+mj-lt"/>
                <a:buAutoNum type="arabicPeriod"/>
              </a:pPr>
              <a:r>
                <a:rPr lang="en-US" sz="3199" dirty="0">
                  <a:solidFill>
                    <a:srgbClr val="000000"/>
                  </a:solidFill>
                  <a:latin typeface="DM Sans"/>
                </a:rPr>
                <a:t>What is a marketing stunt?</a:t>
              </a:r>
            </a:p>
            <a:p>
              <a:pPr marL="514350" indent="-514350">
                <a:lnSpc>
                  <a:spcPts val="3839"/>
                </a:lnSpc>
                <a:buFont typeface="+mj-lt"/>
                <a:buAutoNum type="arabicPeriod"/>
              </a:pPr>
              <a:r>
                <a:rPr lang="en-US" sz="3199" dirty="0">
                  <a:solidFill>
                    <a:srgbClr val="000000"/>
                  </a:solidFill>
                  <a:latin typeface="DM Sans"/>
                </a:rPr>
                <a:t>Why do you think businesses and brands launch marketing stunts?</a:t>
              </a:r>
            </a:p>
            <a:p>
              <a:pPr marL="514350" indent="-514350">
                <a:lnSpc>
                  <a:spcPts val="3839"/>
                </a:lnSpc>
                <a:buFont typeface="+mj-lt"/>
                <a:buAutoNum type="arabicPeriod"/>
              </a:pPr>
              <a:endParaRPr lang="en-US" sz="3199" dirty="0">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rot="-2879211">
            <a:off x="15569962" y="-1067713"/>
            <a:ext cx="2696511" cy="4192826"/>
          </a:xfrm>
          <a:prstGeom prst="rect">
            <a:avLst/>
          </a:prstGeom>
        </p:spPr>
      </p:pic>
      <p:pic>
        <p:nvPicPr>
          <p:cNvPr id="6" name="Picture 6"/>
          <p:cNvPicPr>
            <a:picLocks noChangeAspect="1"/>
          </p:cNvPicPr>
          <p:nvPr/>
        </p:nvPicPr>
        <p:blipFill>
          <a:blip r:embed="rId2"/>
          <a:srcRect/>
          <a:stretch>
            <a:fillRect/>
          </a:stretch>
        </p:blipFill>
        <p:spPr>
          <a:xfrm rot="8100000">
            <a:off x="-131707" y="8190586"/>
            <a:ext cx="2696511" cy="419282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905000" y="342900"/>
            <a:ext cx="14841685" cy="9677432"/>
            <a:chOff x="1168400" y="-9525"/>
            <a:chExt cx="19788913" cy="13889207"/>
          </a:xfrm>
        </p:grpSpPr>
        <p:sp>
          <p:nvSpPr>
            <p:cNvPr id="3" name="TextBox 3"/>
            <p:cNvSpPr txBox="1"/>
            <p:nvPr/>
          </p:nvSpPr>
          <p:spPr>
            <a:xfrm>
              <a:off x="1168400" y="-9525"/>
              <a:ext cx="17834516" cy="1766903"/>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8037"/>
                  </a:solidFill>
                  <a:effectLst/>
                  <a:uLnTx/>
                  <a:uFillTx/>
                  <a:latin typeface="DM Serif Display"/>
                  <a:ea typeface="+mn-ea"/>
                  <a:cs typeface="+mn-cs"/>
                </a:rPr>
                <a:t>Discussion </a:t>
              </a:r>
              <a:r>
                <a:rPr kumimoji="0" lang="en-US" sz="8000" b="0" i="0" u="none" strike="noStrike" kern="1200" cap="none" spc="0" normalizeH="0" baseline="0" noProof="0" dirty="0">
                  <a:ln>
                    <a:noFill/>
                  </a:ln>
                  <a:solidFill>
                    <a:srgbClr val="FF1616"/>
                  </a:solidFill>
                  <a:effectLst/>
                  <a:uLnTx/>
                  <a:uFillTx/>
                  <a:latin typeface="DM Serif Display"/>
                  <a:ea typeface="+mn-ea"/>
                  <a:cs typeface="+mn-cs"/>
                </a:rPr>
                <a:t>Questions</a:t>
              </a:r>
            </a:p>
          </p:txBody>
        </p:sp>
        <p:sp>
          <p:nvSpPr>
            <p:cNvPr id="4" name="TextBox 4"/>
            <p:cNvSpPr txBox="1"/>
            <p:nvPr/>
          </p:nvSpPr>
          <p:spPr>
            <a:xfrm>
              <a:off x="1178768" y="1989893"/>
              <a:ext cx="19778545" cy="11889789"/>
            </a:xfrm>
            <a:prstGeom prst="rect">
              <a:avLst/>
            </a:prstGeom>
          </p:spPr>
          <p:txBody>
            <a:bodyPr wrap="square" lIns="0" tIns="0" rIns="0" bIns="0" rtlCol="0" anchor="t">
              <a:spAutoFit/>
            </a:bodyPr>
            <a:lstStyle/>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What is cause marketing?</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What is the difference between cause marketing and pure philanthropy?</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Why might cause marketing be effective during the holidays?</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What are some examples of holiday marketing that you have seen in your area?</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Which of these campaigns do you think was the best?</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Would you eat the HelloFresh Buddy the Elf spaghetti meal kit?  </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Why is Red Lobster selling ugly sweaters in their online store?</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Why do you think Burger King wants consumers to use the app?</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What is social media marketing?</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Which of these holiday campaigns utilized a social media component?</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Which brand is using cinema advertising?  Why do you think they are using that advertising channel?</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What do you think Chic—fil-A hopes to accomplish with a video-short like the one featured in this presentation?  </a:t>
              </a:r>
            </a:p>
            <a:p>
              <a:pPr marL="514350" marR="0" lvl="0" indent="-514350" algn="l" defTabSz="914400" rtl="0" eaLnBrk="1" fontAlgn="auto" latinLnBrk="0" hangingPunct="1">
                <a:lnSpc>
                  <a:spcPts val="3839"/>
                </a:lnSpc>
                <a:spcBef>
                  <a:spcPts val="0"/>
                </a:spcBef>
                <a:spcAft>
                  <a:spcPts val="0"/>
                </a:spcAft>
                <a:buClrTx/>
                <a:buSzTx/>
                <a:buFont typeface="+mj-lt"/>
                <a:buAutoNum type="arabicPeriod" startAt="14"/>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 How might packaging provide brands with a marketing opportunity?  Why do you think this is popular during the holidays?</a:t>
              </a:r>
            </a:p>
          </p:txBody>
        </p:sp>
      </p:grpSp>
      <p:pic>
        <p:nvPicPr>
          <p:cNvPr id="5" name="Picture 5"/>
          <p:cNvPicPr>
            <a:picLocks noChangeAspect="1"/>
          </p:cNvPicPr>
          <p:nvPr/>
        </p:nvPicPr>
        <p:blipFill>
          <a:blip r:embed="rId2"/>
          <a:srcRect/>
          <a:stretch>
            <a:fillRect/>
          </a:stretch>
        </p:blipFill>
        <p:spPr>
          <a:xfrm rot="-2879211">
            <a:off x="15569962" y="-1067713"/>
            <a:ext cx="2696511" cy="4192826"/>
          </a:xfrm>
          <a:prstGeom prst="rect">
            <a:avLst/>
          </a:prstGeom>
        </p:spPr>
      </p:pic>
      <p:pic>
        <p:nvPicPr>
          <p:cNvPr id="6" name="Picture 6"/>
          <p:cNvPicPr>
            <a:picLocks noChangeAspect="1"/>
          </p:cNvPicPr>
          <p:nvPr/>
        </p:nvPicPr>
        <p:blipFill>
          <a:blip r:embed="rId2"/>
          <a:srcRect/>
          <a:stretch>
            <a:fillRect/>
          </a:stretch>
        </p:blipFill>
        <p:spPr>
          <a:xfrm rot="8100000">
            <a:off x="-360308" y="8500100"/>
            <a:ext cx="2696511" cy="4192826"/>
          </a:xfrm>
          <a:prstGeom prst="rect">
            <a:avLst/>
          </a:prstGeom>
        </p:spPr>
      </p:pic>
    </p:spTree>
    <p:extLst>
      <p:ext uri="{BB962C8B-B14F-4D97-AF65-F5344CB8AC3E}">
        <p14:creationId xmlns:p14="http://schemas.microsoft.com/office/powerpoint/2010/main" val="2886783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2714535"/>
            <a:ext cx="10344146" cy="5626098"/>
            <a:chOff x="0" y="0"/>
            <a:chExt cx="13792195" cy="7501463"/>
          </a:xfrm>
        </p:grpSpPr>
        <p:sp>
          <p:nvSpPr>
            <p:cNvPr id="7" name="TextBox 7"/>
            <p:cNvSpPr txBox="1"/>
            <p:nvPr/>
          </p:nvSpPr>
          <p:spPr>
            <a:xfrm>
              <a:off x="0" y="9525"/>
              <a:ext cx="13792195" cy="5832475"/>
            </a:xfrm>
            <a:prstGeom prst="rect">
              <a:avLst/>
            </a:prstGeom>
          </p:spPr>
          <p:txBody>
            <a:bodyPr lIns="0" tIns="0" rIns="0" bIns="0" rtlCol="0" anchor="t">
              <a:spAutoFit/>
            </a:bodyPr>
            <a:lstStyle/>
            <a:p>
              <a:pPr>
                <a:lnSpc>
                  <a:spcPts val="17280"/>
                </a:lnSpc>
              </a:pPr>
              <a:r>
                <a:rPr lang="en-US" sz="14400">
                  <a:solidFill>
                    <a:srgbClr val="008037"/>
                  </a:solidFill>
                  <a:latin typeface="DM Serif Display"/>
                </a:rPr>
                <a:t>Activity</a:t>
              </a:r>
            </a:p>
            <a:p>
              <a:pPr>
                <a:lnSpc>
                  <a:spcPts val="17280"/>
                </a:lnSpc>
              </a:pPr>
              <a:r>
                <a:rPr lang="en-US" sz="14400">
                  <a:solidFill>
                    <a:srgbClr val="008037"/>
                  </a:solidFill>
                  <a:latin typeface="DM Serif Display"/>
                </a:rPr>
                <a:t>Suggestions </a:t>
              </a:r>
            </a:p>
          </p:txBody>
        </p:sp>
        <p:sp>
          <p:nvSpPr>
            <p:cNvPr id="8" name="TextBox 8"/>
            <p:cNvSpPr txBox="1"/>
            <p:nvPr/>
          </p:nvSpPr>
          <p:spPr>
            <a:xfrm>
              <a:off x="0" y="6844238"/>
              <a:ext cx="13792195" cy="657225"/>
            </a:xfrm>
            <a:prstGeom prst="rect">
              <a:avLst/>
            </a:prstGeom>
          </p:spPr>
          <p:txBody>
            <a:bodyPr lIns="0" tIns="0" rIns="0" bIns="0" rtlCol="0" anchor="t">
              <a:spAutoFit/>
            </a:bodyPr>
            <a:lstStyle/>
            <a:p>
              <a:pPr>
                <a:lnSpc>
                  <a:spcPts val="3839"/>
                </a:lnSpc>
              </a:pPr>
              <a:endParaRP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727045" y="342900"/>
            <a:ext cx="14833909" cy="8909893"/>
            <a:chOff x="931127" y="-9525"/>
            <a:chExt cx="19778545" cy="12787619"/>
          </a:xfrm>
        </p:grpSpPr>
        <p:sp>
          <p:nvSpPr>
            <p:cNvPr id="3" name="TextBox 3"/>
            <p:cNvSpPr txBox="1"/>
            <p:nvPr/>
          </p:nvSpPr>
          <p:spPr>
            <a:xfrm>
              <a:off x="1168400" y="-9525"/>
              <a:ext cx="17834516" cy="1766903"/>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8037"/>
                  </a:solidFill>
                  <a:effectLst/>
                  <a:uLnTx/>
                  <a:uFillTx/>
                  <a:latin typeface="DM Serif Display"/>
                  <a:ea typeface="+mn-ea"/>
                  <a:cs typeface="+mn-cs"/>
                </a:rPr>
                <a:t>Activity </a:t>
              </a:r>
              <a:r>
                <a:rPr kumimoji="0" lang="en-US" sz="8000" b="0" i="0" u="none" strike="noStrike" kern="1200" cap="none" spc="0" normalizeH="0" baseline="0" noProof="0" dirty="0">
                  <a:ln>
                    <a:noFill/>
                  </a:ln>
                  <a:solidFill>
                    <a:srgbClr val="FF1616"/>
                  </a:solidFill>
                  <a:effectLst/>
                  <a:uLnTx/>
                  <a:uFillTx/>
                  <a:latin typeface="DM Serif Display"/>
                  <a:ea typeface="+mn-ea"/>
                  <a:cs typeface="+mn-cs"/>
                </a:rPr>
                <a:t>Suggestions</a:t>
              </a:r>
            </a:p>
          </p:txBody>
        </p:sp>
        <p:sp>
          <p:nvSpPr>
            <p:cNvPr id="4" name="TextBox 4"/>
            <p:cNvSpPr txBox="1"/>
            <p:nvPr/>
          </p:nvSpPr>
          <p:spPr>
            <a:xfrm>
              <a:off x="931127" y="2287107"/>
              <a:ext cx="19778545" cy="10490987"/>
            </a:xfrm>
            <a:prstGeom prst="rect">
              <a:avLst/>
            </a:prstGeom>
          </p:spPr>
          <p:txBody>
            <a:bodyPr wrap="square" lIns="0" tIns="0" rIns="0" bIns="0" rtlCol="0" anchor="t">
              <a:spAutoFit/>
            </a:bodyPr>
            <a:lstStyle/>
            <a:p>
              <a:pPr marL="514350" marR="0" lvl="0" indent="-514350" algn="l" defTabSz="914400" rtl="0" eaLnBrk="1" fontAlgn="auto" latinLnBrk="0" hangingPunct="1">
                <a:lnSpc>
                  <a:spcPts val="3839"/>
                </a:lnSpc>
                <a:spcBef>
                  <a:spcPts val="0"/>
                </a:spcBef>
                <a:spcAft>
                  <a:spcPts val="0"/>
                </a:spcAft>
                <a:buClrTx/>
                <a:buSzTx/>
                <a:buFont typeface="Arial" panose="020B0604020202020204" pitchFamily="34" charset="0"/>
                <a:buChar char="•"/>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Review each campaign from this presentation and identify what the business or brand might hope to accomplish.  Are they hoping to bolster the brand’s image?  Raise awareness about a product or service?  Increase sales?</a:t>
              </a:r>
            </a:p>
            <a:p>
              <a:pPr marL="514350" marR="0" lvl="0" indent="-514350" algn="l" defTabSz="914400" rtl="0" eaLnBrk="1" fontAlgn="auto" latinLnBrk="0" hangingPunct="1">
                <a:lnSpc>
                  <a:spcPts val="3839"/>
                </a:lnSpc>
                <a:spcBef>
                  <a:spcPts val="0"/>
                </a:spcBef>
                <a:spcAft>
                  <a:spcPts val="0"/>
                </a:spcAft>
                <a:buClrTx/>
                <a:buSzTx/>
                <a:buFont typeface="Arial" panose="020B0604020202020204" pitchFamily="34" charset="0"/>
                <a:buChar char="•"/>
                <a:tabLst/>
                <a:defRPr/>
              </a:pPr>
              <a:r>
                <a:rPr lang="en-US" sz="3199" dirty="0">
                  <a:solidFill>
                    <a:srgbClr val="000000"/>
                  </a:solidFill>
                  <a:latin typeface="DM Sans"/>
                </a:rPr>
                <a:t>Choose the campaign you liked the best.  Then, identify a direct competitor of the business or brand featured in the campaign.  Then, develop a holiday campaign for the competitor brand.</a:t>
              </a:r>
            </a:p>
            <a:p>
              <a:pPr marL="514350" marR="0" lvl="0" indent="-514350" algn="l" defTabSz="914400" rtl="0" eaLnBrk="1" fontAlgn="auto" latinLnBrk="0" hangingPunct="1">
                <a:lnSpc>
                  <a:spcPts val="3839"/>
                </a:lnSpc>
                <a:spcBef>
                  <a:spcPts val="0"/>
                </a:spcBef>
                <a:spcAft>
                  <a:spcPts val="0"/>
                </a:spcAft>
                <a:buClrTx/>
                <a:buSzTx/>
                <a:buFont typeface="Arial" panose="020B0604020202020204" pitchFamily="34" charset="0"/>
                <a:buChar char="•"/>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Select one of your favorite businesses or brands and create a holiday-themed cause marketing campaign.</a:t>
              </a:r>
            </a:p>
            <a:p>
              <a:pPr marL="514350" marR="0" lvl="0" indent="-514350" algn="l" defTabSz="914400" rtl="0" eaLnBrk="1" fontAlgn="auto" latinLnBrk="0" hangingPunct="1">
                <a:lnSpc>
                  <a:spcPts val="3839"/>
                </a:lnSpc>
                <a:spcBef>
                  <a:spcPts val="0"/>
                </a:spcBef>
                <a:spcAft>
                  <a:spcPts val="0"/>
                </a:spcAft>
                <a:buClrTx/>
                <a:buSzTx/>
                <a:buFont typeface="Arial" panose="020B0604020202020204" pitchFamily="34" charset="0"/>
                <a:buChar char="•"/>
                <a:tabLst/>
                <a:defRPr/>
              </a:pPr>
              <a:r>
                <a:rPr lang="en-US" sz="3199" dirty="0">
                  <a:solidFill>
                    <a:srgbClr val="000000"/>
                  </a:solidFill>
                  <a:latin typeface="DM Sans"/>
                </a:rPr>
                <a:t>Think of a local business that would benefit from a holiday-themed marketing campaign.  Create a strategy incorporating elements like advertising, social media marketing, and public relations but do so in a way that would be budget-friendly and affordable.</a:t>
              </a:r>
            </a:p>
            <a:p>
              <a:pPr marL="514350" marR="0" lvl="0" indent="-514350" algn="l" defTabSz="914400" rtl="0" eaLnBrk="1" fontAlgn="auto" latinLnBrk="0" hangingPunct="1">
                <a:lnSpc>
                  <a:spcPts val="3839"/>
                </a:lnSpc>
                <a:spcBef>
                  <a:spcPts val="0"/>
                </a:spcBef>
                <a:spcAft>
                  <a:spcPts val="0"/>
                </a:spcAft>
                <a:buClrTx/>
                <a:buSzTx/>
                <a:buFont typeface="Arial" panose="020B0604020202020204" pitchFamily="34" charset="0"/>
                <a:buChar char="•"/>
                <a:tabLst/>
                <a:defRPr/>
              </a:pPr>
              <a:r>
                <a:rPr kumimoji="0" lang="en-US" sz="3199" b="0" i="0" u="none" strike="noStrike" kern="1200" cap="none" spc="0" normalizeH="0" baseline="0" noProof="0" dirty="0">
                  <a:ln>
                    <a:noFill/>
                  </a:ln>
                  <a:solidFill>
                    <a:srgbClr val="000000"/>
                  </a:solidFill>
                  <a:effectLst/>
                  <a:uLnTx/>
                  <a:uFillTx/>
                  <a:latin typeface="DM Sans"/>
                  <a:ea typeface="+mn-ea"/>
                  <a:cs typeface="+mn-cs"/>
                </a:rPr>
                <a:t>Develop a </a:t>
              </a:r>
              <a:r>
                <a:rPr lang="en-US" sz="3199" dirty="0">
                  <a:solidFill>
                    <a:srgbClr val="000000"/>
                  </a:solidFill>
                  <a:latin typeface="DM Sans"/>
                </a:rPr>
                <a:t>marketing stunt for a charity that would help raise awareness (and potentially funds) for the cause.</a:t>
              </a:r>
              <a:endParaRPr kumimoji="0" lang="en-US" sz="3199" b="0" i="0" u="none" strike="noStrike" kern="1200" cap="none" spc="0" normalizeH="0" baseline="0" noProof="0" dirty="0">
                <a:ln>
                  <a:noFill/>
                </a:ln>
                <a:solidFill>
                  <a:srgbClr val="000000"/>
                </a:solidFill>
                <a:effectLst/>
                <a:uLnTx/>
                <a:uFillTx/>
                <a:latin typeface="DM Sans"/>
                <a:ea typeface="+mn-ea"/>
                <a:cs typeface="+mn-cs"/>
              </a:endParaRPr>
            </a:p>
          </p:txBody>
        </p:sp>
      </p:grpSp>
      <p:pic>
        <p:nvPicPr>
          <p:cNvPr id="5" name="Picture 5"/>
          <p:cNvPicPr>
            <a:picLocks noChangeAspect="1"/>
          </p:cNvPicPr>
          <p:nvPr/>
        </p:nvPicPr>
        <p:blipFill>
          <a:blip r:embed="rId2"/>
          <a:srcRect/>
          <a:stretch>
            <a:fillRect/>
          </a:stretch>
        </p:blipFill>
        <p:spPr>
          <a:xfrm rot="-2879211">
            <a:off x="15569962" y="-1067713"/>
            <a:ext cx="2696511" cy="4192826"/>
          </a:xfrm>
          <a:prstGeom prst="rect">
            <a:avLst/>
          </a:prstGeom>
        </p:spPr>
      </p:pic>
      <p:pic>
        <p:nvPicPr>
          <p:cNvPr id="6" name="Picture 6"/>
          <p:cNvPicPr>
            <a:picLocks noChangeAspect="1"/>
          </p:cNvPicPr>
          <p:nvPr/>
        </p:nvPicPr>
        <p:blipFill>
          <a:blip r:embed="rId2"/>
          <a:srcRect/>
          <a:stretch>
            <a:fillRect/>
          </a:stretch>
        </p:blipFill>
        <p:spPr>
          <a:xfrm rot="8100000">
            <a:off x="-360308" y="8500100"/>
            <a:ext cx="2696511" cy="4192826"/>
          </a:xfrm>
          <a:prstGeom prst="rect">
            <a:avLst/>
          </a:prstGeom>
        </p:spPr>
      </p:pic>
    </p:spTree>
    <p:extLst>
      <p:ext uri="{BB962C8B-B14F-4D97-AF65-F5344CB8AC3E}">
        <p14:creationId xmlns:p14="http://schemas.microsoft.com/office/powerpoint/2010/main" val="3752007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3809910"/>
            <a:ext cx="9875735" cy="3435348"/>
            <a:chOff x="0" y="0"/>
            <a:chExt cx="13167647" cy="4580463"/>
          </a:xfrm>
        </p:grpSpPr>
        <p:sp>
          <p:nvSpPr>
            <p:cNvPr id="7" name="TextBox 7"/>
            <p:cNvSpPr txBox="1"/>
            <p:nvPr/>
          </p:nvSpPr>
          <p:spPr>
            <a:xfrm>
              <a:off x="0" y="9525"/>
              <a:ext cx="13167647" cy="2911475"/>
            </a:xfrm>
            <a:prstGeom prst="rect">
              <a:avLst/>
            </a:prstGeom>
          </p:spPr>
          <p:txBody>
            <a:bodyPr lIns="0" tIns="0" rIns="0" bIns="0" rtlCol="0" anchor="t">
              <a:spAutoFit/>
            </a:bodyPr>
            <a:lstStyle/>
            <a:p>
              <a:pPr algn="ctr">
                <a:lnSpc>
                  <a:spcPts val="17280"/>
                </a:lnSpc>
              </a:pPr>
              <a:r>
                <a:rPr lang="en-US" sz="14400">
                  <a:solidFill>
                    <a:srgbClr val="008037"/>
                  </a:solidFill>
                  <a:latin typeface="DM Serif Display"/>
                </a:rPr>
                <a:t>Sources</a:t>
              </a:r>
            </a:p>
          </p:txBody>
        </p:sp>
        <p:sp>
          <p:nvSpPr>
            <p:cNvPr id="8" name="TextBox 8"/>
            <p:cNvSpPr txBox="1"/>
            <p:nvPr/>
          </p:nvSpPr>
          <p:spPr>
            <a:xfrm>
              <a:off x="0" y="3923238"/>
              <a:ext cx="13167647" cy="657225"/>
            </a:xfrm>
            <a:prstGeom prst="rect">
              <a:avLst/>
            </a:prstGeom>
          </p:spPr>
          <p:txBody>
            <a:bodyPr lIns="0" tIns="0" rIns="0" bIns="0" rtlCol="0" anchor="t">
              <a:spAutoFit/>
            </a:bodyPr>
            <a:lstStyle/>
            <a:p>
              <a:pPr>
                <a:lnSpc>
                  <a:spcPts val="3839"/>
                </a:lnSpc>
              </a:pPr>
              <a:endParaRP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82434" y="658814"/>
            <a:ext cx="14252187" cy="8969373"/>
            <a:chOff x="0" y="0"/>
            <a:chExt cx="19002916" cy="11959163"/>
          </a:xfrm>
        </p:grpSpPr>
        <p:sp>
          <p:nvSpPr>
            <p:cNvPr id="3" name="TextBox 3"/>
            <p:cNvSpPr txBox="1"/>
            <p:nvPr/>
          </p:nvSpPr>
          <p:spPr>
            <a:xfrm>
              <a:off x="0" y="9525"/>
              <a:ext cx="19002916" cy="1285875"/>
            </a:xfrm>
            <a:prstGeom prst="rect">
              <a:avLst/>
            </a:prstGeom>
          </p:spPr>
          <p:txBody>
            <a:bodyPr lIns="0" tIns="0" rIns="0" bIns="0" rtlCol="0" anchor="t">
              <a:spAutoFit/>
            </a:bodyPr>
            <a:lstStyle/>
            <a:p>
              <a:pPr>
                <a:lnSpc>
                  <a:spcPts val="7679"/>
                </a:lnSpc>
              </a:pPr>
              <a:r>
                <a:rPr lang="en-US" sz="6399">
                  <a:solidFill>
                    <a:srgbClr val="008037"/>
                  </a:solidFill>
                  <a:latin typeface="DM Serif Display"/>
                </a:rPr>
                <a:t>Sources</a:t>
              </a:r>
            </a:p>
          </p:txBody>
        </p:sp>
        <p:sp>
          <p:nvSpPr>
            <p:cNvPr id="4" name="TextBox 4"/>
            <p:cNvSpPr txBox="1"/>
            <p:nvPr/>
          </p:nvSpPr>
          <p:spPr>
            <a:xfrm>
              <a:off x="0" y="2307163"/>
              <a:ext cx="19002916" cy="9652000"/>
            </a:xfrm>
            <a:prstGeom prst="rect">
              <a:avLst/>
            </a:prstGeom>
          </p:spPr>
          <p:txBody>
            <a:bodyPr lIns="0" tIns="0" rIns="0" bIns="0" rtlCol="0" anchor="t">
              <a:spAutoFit/>
            </a:bodyPr>
            <a:lstStyle/>
            <a:p>
              <a:pPr>
                <a:lnSpc>
                  <a:spcPts val="2879"/>
                </a:lnSpc>
              </a:pPr>
              <a:r>
                <a:rPr lang="en-US" sz="2399">
                  <a:solidFill>
                    <a:srgbClr val="000000"/>
                  </a:solidFill>
                  <a:latin typeface="DM Sans"/>
                </a:rPr>
                <a:t>news.dunkindonuts.com/news/holiday-menu-2022</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mms.com/customized-packaging</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qsrweb.com/news/kfcs-sharemobile-to-provide-meals-for-families-in-need</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hellofreshelfspaghetti.com/products/buddy-the-elf-spaghetti</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yahoo.com/lifestyle/hellmann-wants-put-mayo-eggnog-191432315.html</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usatoday.com/story/money/food/2022/12/01/pepsi-soda-milk-cookies-pilk/10810260002</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redlobster.com/news-press/press/article/2022/11/16/sleigh-the-holidays-with-the-red-lobster-limited-edition-holiday-collection</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hiddenvalley.com/ranch-shop-products/hidden-valley-ranch-on-a-branch-collectible-boxed-set</a:t>
              </a:r>
            </a:p>
            <a:p>
              <a:pPr>
                <a:lnSpc>
                  <a:spcPts val="2879"/>
                </a:lnSpc>
              </a:pPr>
              <a:endParaRPr lang="en-US" sz="2399">
                <a:solidFill>
                  <a:srgbClr val="000000"/>
                </a:solidFill>
                <a:latin typeface="DM Sans"/>
              </a:endParaRPr>
            </a:p>
            <a:p>
              <a:pPr>
                <a:lnSpc>
                  <a:spcPts val="2879"/>
                </a:lnSpc>
              </a:pPr>
              <a:r>
                <a:rPr lang="en-US" sz="2399">
                  <a:solidFill>
                    <a:srgbClr val="000000"/>
                  </a:solidFill>
                  <a:latin typeface="DM Sans"/>
                </a:rPr>
                <a:t>delish.com/uk/food-news/a30101213/burger-king-free-food-12-days-of-whopper/</a:t>
              </a:r>
            </a:p>
            <a:p>
              <a:pPr>
                <a:lnSpc>
                  <a:spcPts val="2879"/>
                </a:lnSpc>
              </a:pPr>
              <a:endParaRPr lang="en-US" sz="2399">
                <a:solidFill>
                  <a:srgbClr val="000000"/>
                </a:solidFill>
                <a:latin typeface="DM Sans"/>
              </a:endParaRPr>
            </a:p>
            <a:p>
              <a:pPr>
                <a:lnSpc>
                  <a:spcPts val="2879"/>
                </a:lnSpc>
              </a:pPr>
              <a:endParaRPr lang="en-US" sz="2399">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rot="-2879211">
            <a:off x="15569962" y="-1067713"/>
            <a:ext cx="2696511" cy="41928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9258300"/>
            <a:ext cx="845648" cy="740186"/>
          </a:xfrm>
          <a:prstGeom prst="rect">
            <a:avLst/>
          </a:prstGeom>
        </p:spPr>
      </p:pic>
      <p:pic>
        <p:nvPicPr>
          <p:cNvPr id="3" name="Picture 3">
            <a:hlinkClick r:id="rId3" tooltip="https://news.dunkindonuts.com/news/holiday-menu-2022"/>
          </p:cNvPr>
          <p:cNvPicPr>
            <a:picLocks noChangeAspect="1"/>
          </p:cNvPicPr>
          <p:nvPr/>
        </p:nvPicPr>
        <p:blipFill>
          <a:blip r:embed="rId4"/>
          <a:srcRect/>
          <a:stretch>
            <a:fillRect/>
          </a:stretch>
        </p:blipFill>
        <p:spPr>
          <a:xfrm>
            <a:off x="11320506" y="2635930"/>
            <a:ext cx="5938794" cy="6403013"/>
          </a:xfrm>
          <a:prstGeom prst="rect">
            <a:avLst/>
          </a:prstGeom>
        </p:spPr>
      </p:pic>
      <p:grpSp>
        <p:nvGrpSpPr>
          <p:cNvPr id="4" name="Group 4"/>
          <p:cNvGrpSpPr/>
          <p:nvPr/>
        </p:nvGrpSpPr>
        <p:grpSpPr>
          <a:xfrm>
            <a:off x="1028700" y="2954108"/>
            <a:ext cx="9906625" cy="4888071"/>
            <a:chOff x="0" y="0"/>
            <a:chExt cx="13208833" cy="6517427"/>
          </a:xfrm>
        </p:grpSpPr>
        <p:sp>
          <p:nvSpPr>
            <p:cNvPr id="5" name="TextBox 5"/>
            <p:cNvSpPr txBox="1"/>
            <p:nvPr/>
          </p:nvSpPr>
          <p:spPr>
            <a:xfrm>
              <a:off x="0" y="9525"/>
              <a:ext cx="13208833" cy="1285875"/>
            </a:xfrm>
            <a:prstGeom prst="rect">
              <a:avLst/>
            </a:prstGeom>
          </p:spPr>
          <p:txBody>
            <a:bodyPr lIns="0" tIns="0" rIns="0" bIns="0" rtlCol="0" anchor="t">
              <a:spAutoFit/>
            </a:bodyPr>
            <a:lstStyle/>
            <a:p>
              <a:pPr>
                <a:lnSpc>
                  <a:spcPts val="7679"/>
                </a:lnSpc>
              </a:pPr>
              <a:r>
                <a:rPr lang="en-US" sz="6399">
                  <a:solidFill>
                    <a:srgbClr val="087C45"/>
                  </a:solidFill>
                  <a:latin typeface="DM Serif Display"/>
                </a:rPr>
                <a:t>Dunkin'</a:t>
              </a:r>
            </a:p>
          </p:txBody>
        </p:sp>
        <p:sp>
          <p:nvSpPr>
            <p:cNvPr id="6" name="TextBox 6"/>
            <p:cNvSpPr txBox="1"/>
            <p:nvPr/>
          </p:nvSpPr>
          <p:spPr>
            <a:xfrm>
              <a:off x="0" y="1974002"/>
              <a:ext cx="13208833" cy="4543425"/>
            </a:xfrm>
            <a:prstGeom prst="rect">
              <a:avLst/>
            </a:prstGeom>
          </p:spPr>
          <p:txBody>
            <a:bodyPr lIns="0" tIns="0" rIns="0" bIns="0" rtlCol="0" anchor="t">
              <a:spAutoFit/>
            </a:bodyPr>
            <a:lstStyle/>
            <a:p>
              <a:pPr>
                <a:lnSpc>
                  <a:spcPts val="3839"/>
                </a:lnSpc>
              </a:pPr>
              <a:r>
                <a:rPr lang="en-US" sz="3199">
                  <a:solidFill>
                    <a:srgbClr val="000000"/>
                  </a:solidFill>
                  <a:latin typeface="DM Sans"/>
                </a:rPr>
                <a:t>Dunkin' traditionally rolls out new holiday-themed menu items and packaging at the beginning of November.  This year, the menu featured holiday-themed food items along with winter drinks, including a new "Pancake Wake-Up Wrap" item, described by Dunkin' as "wrapped and ready to sleigh."</a:t>
              </a:r>
            </a:p>
          </p:txBody>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92039" y="519414"/>
            <a:ext cx="4526985" cy="101857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863349" y="887166"/>
            <a:ext cx="14252187" cy="8245473"/>
            <a:chOff x="0" y="0"/>
            <a:chExt cx="19002916" cy="10993963"/>
          </a:xfrm>
        </p:grpSpPr>
        <p:sp>
          <p:nvSpPr>
            <p:cNvPr id="3" name="TextBox 3"/>
            <p:cNvSpPr txBox="1"/>
            <p:nvPr/>
          </p:nvSpPr>
          <p:spPr>
            <a:xfrm>
              <a:off x="0" y="9525"/>
              <a:ext cx="19002916" cy="1285875"/>
            </a:xfrm>
            <a:prstGeom prst="rect">
              <a:avLst/>
            </a:prstGeom>
          </p:spPr>
          <p:txBody>
            <a:bodyPr lIns="0" tIns="0" rIns="0" bIns="0" rtlCol="0" anchor="t">
              <a:spAutoFit/>
            </a:bodyPr>
            <a:lstStyle/>
            <a:p>
              <a:pPr>
                <a:lnSpc>
                  <a:spcPts val="7679"/>
                </a:lnSpc>
              </a:pPr>
              <a:r>
                <a:rPr lang="en-US" sz="6399">
                  <a:solidFill>
                    <a:srgbClr val="008037"/>
                  </a:solidFill>
                  <a:latin typeface="DM Serif Display"/>
                </a:rPr>
                <a:t>Sources</a:t>
              </a:r>
            </a:p>
          </p:txBody>
        </p:sp>
        <p:sp>
          <p:nvSpPr>
            <p:cNvPr id="4" name="TextBox 4"/>
            <p:cNvSpPr txBox="1"/>
            <p:nvPr/>
          </p:nvSpPr>
          <p:spPr>
            <a:xfrm>
              <a:off x="0" y="2307163"/>
              <a:ext cx="19002916" cy="8686800"/>
            </a:xfrm>
            <a:prstGeom prst="rect">
              <a:avLst/>
            </a:prstGeom>
          </p:spPr>
          <p:txBody>
            <a:bodyPr lIns="0" tIns="0" rIns="0" bIns="0" rtlCol="0" anchor="t">
              <a:spAutoFit/>
            </a:bodyPr>
            <a:lstStyle/>
            <a:p>
              <a:pPr>
                <a:lnSpc>
                  <a:spcPts val="2879"/>
                </a:lnSpc>
              </a:pPr>
              <a:r>
                <a:rPr lang="en-US" sz="2400">
                  <a:solidFill>
                    <a:srgbClr val="000000"/>
                  </a:solidFill>
                  <a:latin typeface="DM Sans"/>
                </a:rPr>
                <a:t>corporate.samsclub.com/newsroom/2022/11/17/sams-club-releases-merry-like-this-movie-trailer-starring-kevin-hart-and-holiday-single-with-singer-songwriter-kirby</a:t>
              </a:r>
            </a:p>
            <a:p>
              <a:pPr>
                <a:lnSpc>
                  <a:spcPts val="2879"/>
                </a:lnSpc>
              </a:pPr>
              <a:endParaRPr lang="en-US" sz="2400">
                <a:solidFill>
                  <a:srgbClr val="000000"/>
                </a:solidFill>
                <a:latin typeface="DM Sans"/>
              </a:endParaRPr>
            </a:p>
            <a:p>
              <a:pPr>
                <a:lnSpc>
                  <a:spcPts val="2879"/>
                </a:lnSpc>
              </a:pPr>
              <a:r>
                <a:rPr lang="en-US" sz="2400">
                  <a:solidFill>
                    <a:srgbClr val="000000"/>
                  </a:solidFill>
                  <a:latin typeface="DM Sans"/>
                </a:rPr>
                <a:t>businesswire.com/news/home/20221018005518/en</a:t>
              </a:r>
            </a:p>
            <a:p>
              <a:pPr>
                <a:lnSpc>
                  <a:spcPts val="2879"/>
                </a:lnSpc>
              </a:pPr>
              <a:endParaRPr lang="en-US" sz="2400">
                <a:solidFill>
                  <a:srgbClr val="000000"/>
                </a:solidFill>
                <a:latin typeface="DM Sans"/>
              </a:endParaRPr>
            </a:p>
            <a:p>
              <a:pPr>
                <a:lnSpc>
                  <a:spcPts val="2879"/>
                </a:lnSpc>
              </a:pPr>
              <a:r>
                <a:rPr lang="en-US" sz="2400">
                  <a:solidFill>
                    <a:srgbClr val="000000"/>
                  </a:solidFill>
                  <a:latin typeface="DM Sans"/>
                </a:rPr>
                <a:t>www.youtube.com/@usps</a:t>
              </a:r>
            </a:p>
            <a:p>
              <a:pPr>
                <a:lnSpc>
                  <a:spcPts val="2879"/>
                </a:lnSpc>
              </a:pPr>
              <a:endParaRPr lang="en-US" sz="2400">
                <a:solidFill>
                  <a:srgbClr val="000000"/>
                </a:solidFill>
                <a:latin typeface="DM Sans"/>
              </a:endParaRPr>
            </a:p>
            <a:p>
              <a:pPr>
                <a:lnSpc>
                  <a:spcPts val="2879"/>
                </a:lnSpc>
              </a:pPr>
              <a:r>
                <a:rPr lang="en-US" sz="2400">
                  <a:solidFill>
                    <a:srgbClr val="000000"/>
                  </a:solidFill>
                  <a:latin typeface="DM Sans"/>
                </a:rPr>
                <a:t>link.usps.com/2021/11/01/holiday-magic</a:t>
              </a:r>
            </a:p>
            <a:p>
              <a:pPr>
                <a:lnSpc>
                  <a:spcPts val="2879"/>
                </a:lnSpc>
              </a:pPr>
              <a:endParaRPr lang="en-US" sz="2400">
                <a:solidFill>
                  <a:srgbClr val="000000"/>
                </a:solidFill>
                <a:latin typeface="DM Sans"/>
              </a:endParaRPr>
            </a:p>
            <a:p>
              <a:pPr>
                <a:lnSpc>
                  <a:spcPts val="2879"/>
                </a:lnSpc>
              </a:pPr>
              <a:r>
                <a:rPr lang="en-US" sz="2400">
                  <a:solidFill>
                    <a:srgbClr val="000000"/>
                  </a:solidFill>
                  <a:latin typeface="DM Sans"/>
                </a:rPr>
                <a:t>prnewswire.com/news-releases/petsmart-provides-holiday-shoppers-with-full-season-of-deals-including-unique-gifts-ways-to-give-back-301642427.html</a:t>
              </a:r>
            </a:p>
            <a:p>
              <a:pPr>
                <a:lnSpc>
                  <a:spcPts val="2879"/>
                </a:lnSpc>
              </a:pPr>
              <a:endParaRPr lang="en-US" sz="2400">
                <a:solidFill>
                  <a:srgbClr val="000000"/>
                </a:solidFill>
                <a:latin typeface="DM Sans"/>
              </a:endParaRPr>
            </a:p>
            <a:p>
              <a:pPr>
                <a:lnSpc>
                  <a:spcPts val="2879"/>
                </a:lnSpc>
              </a:pPr>
              <a:r>
                <a:rPr lang="en-US" sz="2400">
                  <a:solidFill>
                    <a:srgbClr val="000000"/>
                  </a:solidFill>
                  <a:latin typeface="DM Sans"/>
                </a:rPr>
                <a:t>travelandleisure.com/holiday-travel/vacasa-grinch-cave-utah</a:t>
              </a:r>
            </a:p>
            <a:p>
              <a:pPr>
                <a:lnSpc>
                  <a:spcPts val="2879"/>
                </a:lnSpc>
              </a:pPr>
              <a:endParaRPr lang="en-US" sz="2400">
                <a:solidFill>
                  <a:srgbClr val="000000"/>
                </a:solidFill>
                <a:latin typeface="DM Sans"/>
              </a:endParaRPr>
            </a:p>
            <a:p>
              <a:pPr>
                <a:lnSpc>
                  <a:spcPts val="2879"/>
                </a:lnSpc>
              </a:pPr>
              <a:r>
                <a:rPr lang="en-US" sz="2400">
                  <a:solidFill>
                    <a:srgbClr val="000000"/>
                  </a:solidFill>
                  <a:latin typeface="DM Sans"/>
                </a:rPr>
                <a:t>us.coca-cola.com/holiday</a:t>
              </a:r>
            </a:p>
            <a:p>
              <a:pPr>
                <a:lnSpc>
                  <a:spcPts val="2879"/>
                </a:lnSpc>
              </a:pPr>
              <a:endParaRPr lang="en-US" sz="2400">
                <a:solidFill>
                  <a:srgbClr val="000000"/>
                </a:solidFill>
                <a:latin typeface="DM Sans"/>
              </a:endParaRPr>
            </a:p>
            <a:p>
              <a:pPr>
                <a:lnSpc>
                  <a:spcPts val="2879"/>
                </a:lnSpc>
              </a:pPr>
              <a:r>
                <a:rPr lang="en-US" sz="2400">
                  <a:solidFill>
                    <a:srgbClr val="000000"/>
                  </a:solidFill>
                  <a:latin typeface="DM Sans"/>
                </a:rPr>
                <a:t>multivu.com/players/English/9113851-chick-fil-a-evergreen-hills-the-snow-globe-a-short-film</a:t>
              </a:r>
            </a:p>
            <a:p>
              <a:pPr>
                <a:lnSpc>
                  <a:spcPts val="2879"/>
                </a:lnSpc>
              </a:pPr>
              <a:endParaRPr lang="en-US" sz="2400">
                <a:solidFill>
                  <a:srgbClr val="000000"/>
                </a:solidFill>
                <a:latin typeface="DM Sans"/>
              </a:endParaRPr>
            </a:p>
          </p:txBody>
        </p:sp>
      </p:grpSp>
      <p:pic>
        <p:nvPicPr>
          <p:cNvPr id="5" name="Picture 5"/>
          <p:cNvPicPr>
            <a:picLocks noChangeAspect="1"/>
          </p:cNvPicPr>
          <p:nvPr/>
        </p:nvPicPr>
        <p:blipFill>
          <a:blip r:embed="rId2"/>
          <a:srcRect/>
          <a:stretch>
            <a:fillRect/>
          </a:stretch>
        </p:blipFill>
        <p:spPr>
          <a:xfrm rot="-2879211">
            <a:off x="15569962" y="-1067713"/>
            <a:ext cx="2696511" cy="41928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0523785"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23785" y="0"/>
            <a:ext cx="10523785" cy="10287000"/>
          </a:xfrm>
          <a:prstGeom prst="rect">
            <a:avLst/>
          </a:prstGeom>
        </p:spPr>
      </p:pic>
      <p:pic>
        <p:nvPicPr>
          <p:cNvPr id="4" name="Picture 4"/>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061" y="-882774"/>
            <a:ext cx="12221907" cy="12221907"/>
          </a:xfrm>
          <a:prstGeom prst="rect">
            <a:avLst/>
          </a:prstGeom>
        </p:spPr>
      </p:pic>
      <p:pic>
        <p:nvPicPr>
          <p:cNvPr id="5" name="Picture 5"/>
          <p:cNvPicPr>
            <a:picLocks noChangeAspect="1"/>
          </p:cNvPicPr>
          <p:nvPr/>
        </p:nvPicPr>
        <p:blipFill>
          <a:blip r:embed="rId4">
            <a:alphaModFix amt="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3321" y="-108095"/>
            <a:ext cx="11271357" cy="11271357"/>
          </a:xfrm>
          <a:prstGeom prst="rect">
            <a:avLst/>
          </a:prstGeom>
        </p:spPr>
      </p:pic>
      <p:grpSp>
        <p:nvGrpSpPr>
          <p:cNvPr id="6" name="Group 6"/>
          <p:cNvGrpSpPr/>
          <p:nvPr/>
        </p:nvGrpSpPr>
        <p:grpSpPr>
          <a:xfrm>
            <a:off x="1028700" y="380336"/>
            <a:ext cx="9875735" cy="8293098"/>
            <a:chOff x="0" y="0"/>
            <a:chExt cx="13167647" cy="11057463"/>
          </a:xfrm>
        </p:grpSpPr>
        <p:sp>
          <p:nvSpPr>
            <p:cNvPr id="7" name="TextBox 7"/>
            <p:cNvSpPr txBox="1"/>
            <p:nvPr/>
          </p:nvSpPr>
          <p:spPr>
            <a:xfrm>
              <a:off x="0" y="-9525"/>
              <a:ext cx="13167647" cy="1635125"/>
            </a:xfrm>
            <a:prstGeom prst="rect">
              <a:avLst/>
            </a:prstGeom>
          </p:spPr>
          <p:txBody>
            <a:bodyPr lIns="0" tIns="0" rIns="0" bIns="0" rtlCol="0" anchor="t">
              <a:spAutoFit/>
            </a:bodyPr>
            <a:lstStyle/>
            <a:p>
              <a:pPr>
                <a:lnSpc>
                  <a:spcPts val="9600"/>
                </a:lnSpc>
              </a:pPr>
              <a:r>
                <a:rPr lang="en-US" sz="8000">
                  <a:solidFill>
                    <a:srgbClr val="008037"/>
                  </a:solidFill>
                  <a:latin typeface="DM Serif Display"/>
                </a:rPr>
                <a:t>Promotion</a:t>
              </a:r>
            </a:p>
          </p:txBody>
        </p:sp>
        <p:sp>
          <p:nvSpPr>
            <p:cNvPr id="8" name="TextBox 8"/>
            <p:cNvSpPr txBox="1"/>
            <p:nvPr/>
          </p:nvSpPr>
          <p:spPr>
            <a:xfrm>
              <a:off x="0" y="2627838"/>
              <a:ext cx="13167647" cy="8429625"/>
            </a:xfrm>
            <a:prstGeom prst="rect">
              <a:avLst/>
            </a:prstGeom>
          </p:spPr>
          <p:txBody>
            <a:bodyPr lIns="0" tIns="0" rIns="0" bIns="0" rtlCol="0" anchor="t">
              <a:spAutoFit/>
            </a:bodyPr>
            <a:lstStyle/>
            <a:p>
              <a:pPr>
                <a:lnSpc>
                  <a:spcPts val="3839"/>
                </a:lnSpc>
              </a:pPr>
              <a:r>
                <a:rPr lang="en-US" sz="3199">
                  <a:solidFill>
                    <a:srgbClr val="000000"/>
                  </a:solidFill>
                  <a:latin typeface="DM Sans"/>
                </a:rPr>
                <a:t>Promotion is any form of communication used to inform, persuade, or remind people about a company’s products or services. Promotion plays a significant role in creating and maintaining the levels of commitment and emotional involvement consumers have with the brand.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In addition to Black Friday deals and Cyber Monday promotions, businesses and brands reach consumers during the holidays with a variety of limited-edition offerings, holiday-themed branded merchandise collections, collabs, direct marketing campaigns, and more.</a:t>
              </a:r>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44169" y="172829"/>
            <a:ext cx="7045672" cy="101013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AutoShape 2"/>
          <p:cNvSpPr/>
          <p:nvPr/>
        </p:nvSpPr>
        <p:spPr>
          <a:xfrm>
            <a:off x="0" y="0"/>
            <a:ext cx="8613940" cy="10287000"/>
          </a:xfrm>
          <a:prstGeom prst="rect">
            <a:avLst/>
          </a:prstGeom>
          <a:solidFill>
            <a:srgbClr val="F8F8F8"/>
          </a:solidFill>
        </p:spPr>
      </p:sp>
      <p:grpSp>
        <p:nvGrpSpPr>
          <p:cNvPr id="3" name="Group 3"/>
          <p:cNvGrpSpPr>
            <a:grpSpLocks noChangeAspect="1"/>
          </p:cNvGrpSpPr>
          <p:nvPr/>
        </p:nvGrpSpPr>
        <p:grpSpPr>
          <a:xfrm>
            <a:off x="1028700" y="1028700"/>
            <a:ext cx="6712813" cy="8229600"/>
            <a:chOff x="0" y="0"/>
            <a:chExt cx="7165721" cy="8784844"/>
          </a:xfrm>
        </p:grpSpPr>
        <p:sp>
          <p:nvSpPr>
            <p:cNvPr id="4" name="Freeform 4">
              <a:hlinkClick r:id="rId2" tooltip="https://www.hiddenvalley.com/ranch-shop-products/hidden-valley-ranch-on-a-branch-collectible-boxed-set"/>
            </p:cNvPr>
            <p:cNvSpPr/>
            <p:nvPr/>
          </p:nvSpPr>
          <p:spPr>
            <a:xfrm>
              <a:off x="648843" y="390525"/>
              <a:ext cx="5867908" cy="8003794"/>
            </a:xfrm>
            <a:custGeom>
              <a:avLst/>
              <a:gdLst/>
              <a:ahLst/>
              <a:cxnLst/>
              <a:rect l="l" t="t" r="r" b="b"/>
              <a:pathLst>
                <a:path w="5867908" h="8003794">
                  <a:moveTo>
                    <a:pt x="179324" y="8003794"/>
                  </a:moveTo>
                  <a:lnTo>
                    <a:pt x="0" y="7824978"/>
                  </a:lnTo>
                  <a:lnTo>
                    <a:pt x="0" y="178816"/>
                  </a:lnTo>
                  <a:lnTo>
                    <a:pt x="179324" y="0"/>
                  </a:lnTo>
                  <a:lnTo>
                    <a:pt x="5690616" y="0"/>
                  </a:lnTo>
                  <a:lnTo>
                    <a:pt x="5867908" y="178054"/>
                  </a:lnTo>
                  <a:lnTo>
                    <a:pt x="5867908" y="7826502"/>
                  </a:lnTo>
                  <a:lnTo>
                    <a:pt x="5690997" y="8003794"/>
                  </a:lnTo>
                  <a:close/>
                </a:path>
              </a:pathLst>
            </a:custGeom>
            <a:blipFill>
              <a:blip r:embed="rId3"/>
              <a:stretch>
                <a:fillRect l="-18199" r="-18199"/>
              </a:stretch>
            </a:blipFill>
          </p:spPr>
        </p:sp>
        <p:sp>
          <p:nvSpPr>
            <p:cNvPr id="5" name="Freeform 5">
              <a:hlinkClick r:id="rId2" tooltip="https://www.hiddenvalley.com/ranch-shop-products/hidden-valley-ranch-on-a-branch-collectible-boxed-set"/>
            </p:cNvPr>
            <p:cNvSpPr/>
            <p:nvPr/>
          </p:nvSpPr>
          <p:spPr>
            <a:xfrm>
              <a:off x="20447" y="0"/>
              <a:ext cx="7125080" cy="8784589"/>
            </a:xfrm>
            <a:custGeom>
              <a:avLst/>
              <a:gdLst/>
              <a:ahLst/>
              <a:cxnLst/>
              <a:rect l="l" t="t" r="r" b="b"/>
              <a:pathLst>
                <a:path w="7125080" h="8784589">
                  <a:moveTo>
                    <a:pt x="803910" y="381000"/>
                  </a:moveTo>
                  <a:lnTo>
                    <a:pt x="618871" y="565277"/>
                  </a:lnTo>
                  <a:lnTo>
                    <a:pt x="618871" y="8219440"/>
                  </a:lnTo>
                  <a:lnTo>
                    <a:pt x="803783" y="8403717"/>
                  </a:lnTo>
                  <a:lnTo>
                    <a:pt x="6323203" y="8403717"/>
                  </a:lnTo>
                  <a:lnTo>
                    <a:pt x="6505829" y="8220964"/>
                  </a:lnTo>
                  <a:lnTo>
                    <a:pt x="6505829" y="564642"/>
                  </a:lnTo>
                  <a:lnTo>
                    <a:pt x="6322949" y="381000"/>
                  </a:lnTo>
                  <a:lnTo>
                    <a:pt x="803910" y="381000"/>
                  </a:lnTo>
                  <a:close/>
                  <a:moveTo>
                    <a:pt x="6486779" y="8213090"/>
                  </a:moveTo>
                  <a:lnTo>
                    <a:pt x="6315329" y="8384667"/>
                  </a:lnTo>
                  <a:lnTo>
                    <a:pt x="811657" y="8384667"/>
                  </a:lnTo>
                  <a:lnTo>
                    <a:pt x="637921" y="8211439"/>
                  </a:lnTo>
                  <a:lnTo>
                    <a:pt x="637921" y="573278"/>
                  </a:lnTo>
                  <a:lnTo>
                    <a:pt x="811657" y="400050"/>
                  </a:lnTo>
                  <a:lnTo>
                    <a:pt x="6314948" y="400050"/>
                  </a:lnTo>
                  <a:lnTo>
                    <a:pt x="6486652" y="572516"/>
                  </a:lnTo>
                  <a:lnTo>
                    <a:pt x="6486779" y="8213090"/>
                  </a:lnTo>
                  <a:lnTo>
                    <a:pt x="6486779" y="8213090"/>
                  </a:lnTo>
                  <a:close/>
                  <a:moveTo>
                    <a:pt x="7059803" y="6719951"/>
                  </a:moveTo>
                  <a:cubicBezTo>
                    <a:pt x="7023354" y="6704457"/>
                    <a:pt x="6990461" y="6682359"/>
                    <a:pt x="6962394" y="6654292"/>
                  </a:cubicBezTo>
                  <a:cubicBezTo>
                    <a:pt x="6934201" y="6626099"/>
                    <a:pt x="6912102" y="6593332"/>
                    <a:pt x="6896735" y="6556883"/>
                  </a:cubicBezTo>
                  <a:cubicBezTo>
                    <a:pt x="6893053" y="6547993"/>
                    <a:pt x="6889751" y="6539103"/>
                    <a:pt x="6886956" y="6529960"/>
                  </a:cubicBezTo>
                  <a:lnTo>
                    <a:pt x="6886956" y="424815"/>
                  </a:lnTo>
                  <a:cubicBezTo>
                    <a:pt x="6886956" y="413512"/>
                    <a:pt x="6882511" y="402844"/>
                    <a:pt x="6874510" y="394843"/>
                  </a:cubicBezTo>
                  <a:lnTo>
                    <a:pt x="6495034" y="13843"/>
                  </a:lnTo>
                  <a:lnTo>
                    <a:pt x="6494018" y="12827"/>
                  </a:lnTo>
                  <a:cubicBezTo>
                    <a:pt x="6486144" y="4699"/>
                    <a:pt x="6474968" y="0"/>
                    <a:pt x="6463665" y="0"/>
                  </a:cubicBezTo>
                  <a:lnTo>
                    <a:pt x="663956" y="0"/>
                  </a:lnTo>
                  <a:cubicBezTo>
                    <a:pt x="652653" y="0"/>
                    <a:pt x="641985" y="4445"/>
                    <a:pt x="633984" y="12446"/>
                  </a:cubicBezTo>
                  <a:lnTo>
                    <a:pt x="250444" y="394716"/>
                  </a:lnTo>
                  <a:cubicBezTo>
                    <a:pt x="242443" y="402590"/>
                    <a:pt x="237998" y="413639"/>
                    <a:pt x="237998" y="424815"/>
                  </a:cubicBezTo>
                  <a:lnTo>
                    <a:pt x="237998" y="1836166"/>
                  </a:lnTo>
                  <a:cubicBezTo>
                    <a:pt x="235077" y="1845183"/>
                    <a:pt x="231902" y="1854200"/>
                    <a:pt x="228219" y="1863090"/>
                  </a:cubicBezTo>
                  <a:cubicBezTo>
                    <a:pt x="212725" y="1899666"/>
                    <a:pt x="190627" y="1932432"/>
                    <a:pt x="162560" y="1960499"/>
                  </a:cubicBezTo>
                  <a:cubicBezTo>
                    <a:pt x="134493" y="1988566"/>
                    <a:pt x="101600" y="2010791"/>
                    <a:pt x="65151" y="2026158"/>
                  </a:cubicBezTo>
                  <a:cubicBezTo>
                    <a:pt x="44069" y="2035048"/>
                    <a:pt x="22352" y="2041525"/>
                    <a:pt x="0" y="2045462"/>
                  </a:cubicBezTo>
                  <a:cubicBezTo>
                    <a:pt x="22352" y="2049399"/>
                    <a:pt x="44069" y="2055876"/>
                    <a:pt x="65151" y="2064766"/>
                  </a:cubicBezTo>
                  <a:cubicBezTo>
                    <a:pt x="101727" y="2080260"/>
                    <a:pt x="134493" y="2102358"/>
                    <a:pt x="162560" y="2130425"/>
                  </a:cubicBezTo>
                  <a:cubicBezTo>
                    <a:pt x="190754" y="2158619"/>
                    <a:pt x="212852" y="2191385"/>
                    <a:pt x="228219" y="2227834"/>
                  </a:cubicBezTo>
                  <a:cubicBezTo>
                    <a:pt x="231902" y="2236724"/>
                    <a:pt x="235204" y="2245614"/>
                    <a:pt x="237998" y="2254758"/>
                  </a:cubicBezTo>
                  <a:lnTo>
                    <a:pt x="237998" y="8359775"/>
                  </a:lnTo>
                  <a:cubicBezTo>
                    <a:pt x="237998" y="8371078"/>
                    <a:pt x="242316" y="8381619"/>
                    <a:pt x="250317" y="8389620"/>
                  </a:cubicBezTo>
                  <a:lnTo>
                    <a:pt x="634111" y="8772144"/>
                  </a:lnTo>
                  <a:cubicBezTo>
                    <a:pt x="642112" y="8780145"/>
                    <a:pt x="652780" y="8784589"/>
                    <a:pt x="664083" y="8784589"/>
                  </a:cubicBezTo>
                  <a:lnTo>
                    <a:pt x="6463792" y="8784589"/>
                  </a:lnTo>
                  <a:cubicBezTo>
                    <a:pt x="6475095" y="8784589"/>
                    <a:pt x="6485890" y="8780145"/>
                    <a:pt x="6493891" y="8772144"/>
                  </a:cubicBezTo>
                  <a:lnTo>
                    <a:pt x="6874637" y="8390889"/>
                  </a:lnTo>
                  <a:cubicBezTo>
                    <a:pt x="6882638" y="8382888"/>
                    <a:pt x="6887083" y="8372221"/>
                    <a:pt x="6887083" y="8360918"/>
                  </a:cubicBezTo>
                  <a:lnTo>
                    <a:pt x="6887083" y="6948678"/>
                  </a:lnTo>
                  <a:cubicBezTo>
                    <a:pt x="6890003" y="6939535"/>
                    <a:pt x="6893178" y="6930644"/>
                    <a:pt x="6896862" y="6921754"/>
                  </a:cubicBezTo>
                  <a:cubicBezTo>
                    <a:pt x="6912355" y="6885178"/>
                    <a:pt x="6934454" y="6852412"/>
                    <a:pt x="6962521" y="6824345"/>
                  </a:cubicBezTo>
                  <a:cubicBezTo>
                    <a:pt x="6990714" y="6796152"/>
                    <a:pt x="7023480" y="6774053"/>
                    <a:pt x="7059929" y="6758687"/>
                  </a:cubicBezTo>
                  <a:cubicBezTo>
                    <a:pt x="7081011" y="6749797"/>
                    <a:pt x="7102728" y="6743319"/>
                    <a:pt x="7125080" y="6739382"/>
                  </a:cubicBezTo>
                  <a:cubicBezTo>
                    <a:pt x="7102729" y="6735318"/>
                    <a:pt x="7080885" y="6728841"/>
                    <a:pt x="7059803" y="6719951"/>
                  </a:cubicBezTo>
                  <a:close/>
                  <a:moveTo>
                    <a:pt x="6860921" y="8377682"/>
                  </a:moveTo>
                  <a:lnTo>
                    <a:pt x="6480175" y="8758936"/>
                  </a:lnTo>
                  <a:cubicBezTo>
                    <a:pt x="6475730" y="8763381"/>
                    <a:pt x="6469888" y="8765794"/>
                    <a:pt x="6463538" y="8765794"/>
                  </a:cubicBezTo>
                  <a:lnTo>
                    <a:pt x="663956" y="8765794"/>
                  </a:lnTo>
                  <a:cubicBezTo>
                    <a:pt x="657733" y="8765794"/>
                    <a:pt x="651764" y="8763381"/>
                    <a:pt x="647446" y="8758936"/>
                  </a:cubicBezTo>
                  <a:lnTo>
                    <a:pt x="265049" y="8377809"/>
                  </a:lnTo>
                  <a:lnTo>
                    <a:pt x="263779" y="8376539"/>
                  </a:lnTo>
                  <a:cubicBezTo>
                    <a:pt x="259461" y="8372094"/>
                    <a:pt x="257048" y="8366252"/>
                    <a:pt x="257048" y="8360029"/>
                  </a:cubicBezTo>
                  <a:lnTo>
                    <a:pt x="257048" y="2255012"/>
                  </a:lnTo>
                  <a:cubicBezTo>
                    <a:pt x="259969" y="2245868"/>
                    <a:pt x="263144" y="2236978"/>
                    <a:pt x="266827" y="2228088"/>
                  </a:cubicBezTo>
                  <a:cubicBezTo>
                    <a:pt x="282321" y="2191512"/>
                    <a:pt x="304419" y="2158746"/>
                    <a:pt x="332486" y="2130679"/>
                  </a:cubicBezTo>
                  <a:cubicBezTo>
                    <a:pt x="360680" y="2102485"/>
                    <a:pt x="393446" y="2080387"/>
                    <a:pt x="429895" y="2065020"/>
                  </a:cubicBezTo>
                  <a:cubicBezTo>
                    <a:pt x="450977" y="2056130"/>
                    <a:pt x="472694" y="2049653"/>
                    <a:pt x="495046" y="2045716"/>
                  </a:cubicBezTo>
                  <a:cubicBezTo>
                    <a:pt x="472694" y="2041779"/>
                    <a:pt x="450977" y="2035302"/>
                    <a:pt x="429895" y="2026412"/>
                  </a:cubicBezTo>
                  <a:cubicBezTo>
                    <a:pt x="393446" y="2010918"/>
                    <a:pt x="360553" y="1988820"/>
                    <a:pt x="332486" y="1960753"/>
                  </a:cubicBezTo>
                  <a:cubicBezTo>
                    <a:pt x="304419" y="1932686"/>
                    <a:pt x="282194" y="1899793"/>
                    <a:pt x="266827" y="1863344"/>
                  </a:cubicBezTo>
                  <a:cubicBezTo>
                    <a:pt x="263144" y="1854454"/>
                    <a:pt x="259842" y="1845564"/>
                    <a:pt x="257048" y="1836420"/>
                  </a:cubicBezTo>
                  <a:lnTo>
                    <a:pt x="257048" y="424815"/>
                  </a:lnTo>
                  <a:cubicBezTo>
                    <a:pt x="257048" y="418592"/>
                    <a:pt x="259588" y="412623"/>
                    <a:pt x="263906" y="408178"/>
                  </a:cubicBezTo>
                  <a:lnTo>
                    <a:pt x="647446" y="25908"/>
                  </a:lnTo>
                  <a:cubicBezTo>
                    <a:pt x="651891" y="21463"/>
                    <a:pt x="657733" y="19050"/>
                    <a:pt x="663956" y="19050"/>
                  </a:cubicBezTo>
                  <a:lnTo>
                    <a:pt x="6463665" y="19050"/>
                  </a:lnTo>
                  <a:cubicBezTo>
                    <a:pt x="6469888" y="19050"/>
                    <a:pt x="6475984" y="21590"/>
                    <a:pt x="6480429" y="26162"/>
                  </a:cubicBezTo>
                  <a:lnTo>
                    <a:pt x="6861048" y="408305"/>
                  </a:lnTo>
                  <a:cubicBezTo>
                    <a:pt x="6865492" y="412750"/>
                    <a:pt x="6867905" y="418592"/>
                    <a:pt x="6867905" y="424815"/>
                  </a:cubicBezTo>
                  <a:lnTo>
                    <a:pt x="6867905" y="6529832"/>
                  </a:lnTo>
                  <a:cubicBezTo>
                    <a:pt x="6864985" y="6538849"/>
                    <a:pt x="6861810" y="6547865"/>
                    <a:pt x="6858126" y="6556756"/>
                  </a:cubicBezTo>
                  <a:cubicBezTo>
                    <a:pt x="6842633" y="6593332"/>
                    <a:pt x="6820534" y="6626098"/>
                    <a:pt x="6792467" y="6654164"/>
                  </a:cubicBezTo>
                  <a:cubicBezTo>
                    <a:pt x="6764274" y="6682358"/>
                    <a:pt x="6731508" y="6704457"/>
                    <a:pt x="6695059" y="6719823"/>
                  </a:cubicBezTo>
                  <a:cubicBezTo>
                    <a:pt x="6673977" y="6728713"/>
                    <a:pt x="6652260" y="6735190"/>
                    <a:pt x="6629908" y="6739127"/>
                  </a:cubicBezTo>
                  <a:cubicBezTo>
                    <a:pt x="6652260" y="6743064"/>
                    <a:pt x="6673976" y="6749542"/>
                    <a:pt x="6695059" y="6758432"/>
                  </a:cubicBezTo>
                  <a:cubicBezTo>
                    <a:pt x="6731635" y="6773925"/>
                    <a:pt x="6764401" y="6796024"/>
                    <a:pt x="6792467" y="6824090"/>
                  </a:cubicBezTo>
                  <a:cubicBezTo>
                    <a:pt x="6820661" y="6852284"/>
                    <a:pt x="6842760" y="6885050"/>
                    <a:pt x="6858126" y="6921499"/>
                  </a:cubicBezTo>
                  <a:cubicBezTo>
                    <a:pt x="6861809" y="6930389"/>
                    <a:pt x="6865111" y="6939280"/>
                    <a:pt x="6867905" y="6948423"/>
                  </a:cubicBezTo>
                  <a:lnTo>
                    <a:pt x="6867905" y="8360918"/>
                  </a:lnTo>
                  <a:cubicBezTo>
                    <a:pt x="6867779" y="8367395"/>
                    <a:pt x="6865366" y="8373237"/>
                    <a:pt x="6860921" y="8377682"/>
                  </a:cubicBezTo>
                  <a:close/>
                </a:path>
              </a:pathLst>
            </a:custGeom>
            <a:solidFill>
              <a:srgbClr val="008037"/>
            </a:solidFill>
          </p:spPr>
        </p:sp>
      </p:grpSp>
      <p:grpSp>
        <p:nvGrpSpPr>
          <p:cNvPr id="6" name="Group 6"/>
          <p:cNvGrpSpPr/>
          <p:nvPr/>
        </p:nvGrpSpPr>
        <p:grpSpPr>
          <a:xfrm>
            <a:off x="9823352" y="3474813"/>
            <a:ext cx="7435948" cy="3369166"/>
            <a:chOff x="0" y="9525"/>
            <a:chExt cx="9914597" cy="4492221"/>
          </a:xfrm>
        </p:grpSpPr>
        <p:sp>
          <p:nvSpPr>
            <p:cNvPr id="7" name="TextBox 7"/>
            <p:cNvSpPr txBox="1"/>
            <p:nvPr/>
          </p:nvSpPr>
          <p:spPr>
            <a:xfrm>
              <a:off x="0" y="9525"/>
              <a:ext cx="9914597" cy="1400175"/>
            </a:xfrm>
            <a:prstGeom prst="rect">
              <a:avLst/>
            </a:prstGeom>
          </p:spPr>
          <p:txBody>
            <a:bodyPr lIns="0" tIns="0" rIns="0" bIns="0" rtlCol="0" anchor="t">
              <a:spAutoFit/>
            </a:bodyPr>
            <a:lstStyle/>
            <a:p>
              <a:pPr algn="ctr">
                <a:lnSpc>
                  <a:spcPts val="8399"/>
                </a:lnSpc>
              </a:pPr>
              <a:r>
                <a:rPr lang="en-US" sz="6999">
                  <a:solidFill>
                    <a:srgbClr val="F8F8F8"/>
                  </a:solidFill>
                  <a:latin typeface="DM Serif Display Italics"/>
                </a:rPr>
                <a:t>Hidden Valley</a:t>
              </a:r>
            </a:p>
          </p:txBody>
        </p:sp>
        <p:sp>
          <p:nvSpPr>
            <p:cNvPr id="8" name="TextBox 8"/>
            <p:cNvSpPr txBox="1"/>
            <p:nvPr/>
          </p:nvSpPr>
          <p:spPr>
            <a:xfrm>
              <a:off x="0" y="3844043"/>
              <a:ext cx="9914597" cy="657703"/>
            </a:xfrm>
            <a:prstGeom prst="rect">
              <a:avLst/>
            </a:prstGeom>
          </p:spPr>
          <p:txBody>
            <a:bodyPr lIns="0" tIns="0" rIns="0" bIns="0" rtlCol="0" anchor="t">
              <a:spAutoFit/>
            </a:bodyPr>
            <a:lstStyle/>
            <a:p>
              <a:pPr algn="ctr">
                <a:lnSpc>
                  <a:spcPts val="4050"/>
                </a:lnSpc>
              </a:pPr>
              <a:r>
                <a:rPr lang="en-US" sz="2700" u="sng" dirty="0">
                  <a:solidFill>
                    <a:srgbClr val="F8F8F8"/>
                  </a:solidFill>
                  <a:latin typeface="DM Sans"/>
                  <a:hlinkClick r:id="rId4"/>
                </a:rPr>
                <a:t>"Ranch on a Branch" Campaign</a:t>
              </a:r>
              <a:endParaRPr lang="en-US" sz="2700" u="sng" dirty="0">
                <a:solidFill>
                  <a:srgbClr val="F8F8F8"/>
                </a:solidFill>
                <a:latin typeface="DM San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469994" y="4751051"/>
            <a:ext cx="4142665" cy="1197607"/>
          </a:xfrm>
          <a:prstGeom prst="rect">
            <a:avLst/>
          </a:prstGeom>
        </p:spPr>
      </p:pic>
      <p:pic>
        <p:nvPicPr>
          <p:cNvPr id="10" name="Picture 10"/>
          <p:cNvPicPr>
            <a:picLocks noChangeAspect="1"/>
          </p:cNvPicPr>
          <p:nvPr/>
        </p:nvPicPr>
        <p:blipFill>
          <a:blip r:embed="rId7"/>
          <a:srcRect/>
          <a:stretch>
            <a:fillRect/>
          </a:stretch>
        </p:blipFill>
        <p:spPr>
          <a:xfrm>
            <a:off x="16918217" y="9258300"/>
            <a:ext cx="845648" cy="7401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456577"/>
            <a:ext cx="15653663" cy="5373846"/>
            <a:chOff x="0" y="0"/>
            <a:chExt cx="20871550" cy="7165127"/>
          </a:xfrm>
        </p:grpSpPr>
        <p:sp>
          <p:nvSpPr>
            <p:cNvPr id="3" name="TextBox 3"/>
            <p:cNvSpPr txBox="1"/>
            <p:nvPr/>
          </p:nvSpPr>
          <p:spPr>
            <a:xfrm>
              <a:off x="0" y="9525"/>
              <a:ext cx="20871550" cy="1285875"/>
            </a:xfrm>
            <a:prstGeom prst="rect">
              <a:avLst/>
            </a:prstGeom>
          </p:spPr>
          <p:txBody>
            <a:bodyPr lIns="0" tIns="0" rIns="0" bIns="0" rtlCol="0" anchor="t">
              <a:spAutoFit/>
            </a:bodyPr>
            <a:lstStyle/>
            <a:p>
              <a:pPr algn="ctr">
                <a:lnSpc>
                  <a:spcPts val="7679"/>
                </a:lnSpc>
              </a:pPr>
              <a:r>
                <a:rPr lang="en-US" sz="6399">
                  <a:solidFill>
                    <a:srgbClr val="087C45"/>
                  </a:solidFill>
                  <a:latin typeface="DM Serif Display"/>
                </a:rPr>
                <a:t>Hidden Valley</a:t>
              </a:r>
            </a:p>
          </p:txBody>
        </p:sp>
        <p:sp>
          <p:nvSpPr>
            <p:cNvPr id="4" name="TextBox 4"/>
            <p:cNvSpPr txBox="1"/>
            <p:nvPr/>
          </p:nvSpPr>
          <p:spPr>
            <a:xfrm>
              <a:off x="0" y="1974002"/>
              <a:ext cx="20871550" cy="5191125"/>
            </a:xfrm>
            <a:prstGeom prst="rect">
              <a:avLst/>
            </a:prstGeom>
          </p:spPr>
          <p:txBody>
            <a:bodyPr lIns="0" tIns="0" rIns="0" bIns="0" rtlCol="0" anchor="t">
              <a:spAutoFit/>
            </a:bodyPr>
            <a:lstStyle/>
            <a:p>
              <a:pPr>
                <a:lnSpc>
                  <a:spcPts val="3839"/>
                </a:lnSpc>
              </a:pPr>
              <a:r>
                <a:rPr lang="en-US" sz="3199">
                  <a:solidFill>
                    <a:srgbClr val="000000"/>
                  </a:solidFill>
                  <a:latin typeface="DM Sans"/>
                </a:rPr>
                <a:t>Priced at $30, Hidden Valley (maker of ranch dressing and other condiments) take on the popular "Elf on a Shelf" holiday tradition quickly sold out.  The limited-edition merchandise package included a plush doll of the brand's mascot "Ranchie" and an accompanying storybook.  </a:t>
              </a:r>
            </a:p>
            <a:p>
              <a:pPr>
                <a:lnSpc>
                  <a:spcPts val="3839"/>
                </a:lnSpc>
              </a:pPr>
              <a:endParaRPr lang="en-US" sz="3199">
                <a:solidFill>
                  <a:srgbClr val="000000"/>
                </a:solidFill>
                <a:latin typeface="DM Sans"/>
              </a:endParaRPr>
            </a:p>
            <a:p>
              <a:pPr>
                <a:lnSpc>
                  <a:spcPts val="3839"/>
                </a:lnSpc>
              </a:pPr>
              <a:r>
                <a:rPr lang="en-US" sz="3199">
                  <a:solidFill>
                    <a:srgbClr val="000000"/>
                  </a:solidFill>
                  <a:latin typeface="DM Sans"/>
                </a:rPr>
                <a:t>The campaign also supported a cause, with Hidden Valley Ranch donating $30,000 to Feeding America to provide 300,000 meals to people in need this holiday season and beyond. </a:t>
              </a:r>
            </a:p>
          </p:txBody>
        </p:sp>
      </p:grpSp>
      <p:pic>
        <p:nvPicPr>
          <p:cNvPr id="5" name="Picture 5"/>
          <p:cNvPicPr>
            <a:picLocks noChangeAspect="1"/>
          </p:cNvPicPr>
          <p:nvPr/>
        </p:nvPicPr>
        <p:blipFill>
          <a:blip r:embed="rId2"/>
          <a:srcRect/>
          <a:stretch>
            <a:fillRect/>
          </a:stretch>
        </p:blipFill>
        <p:spPr>
          <a:xfrm>
            <a:off x="16918217" y="9258300"/>
            <a:ext cx="845648" cy="740186"/>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92039" y="519414"/>
            <a:ext cx="4526985" cy="101857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2726</Words>
  <Application>Microsoft Macintosh PowerPoint</Application>
  <PresentationFormat>Custom</PresentationFormat>
  <Paragraphs>234</Paragraphs>
  <Slides>60</Slides>
  <Notes>0</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Calibri</vt:lpstr>
      <vt:lpstr>DM Sans Bold</vt:lpstr>
      <vt:lpstr>DM Sans</vt:lpstr>
      <vt:lpstr>DM Serif Display Italics</vt:lpstr>
      <vt:lpstr>Arial</vt:lpstr>
      <vt:lpstr>DM Serif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Mktg Insights - Holiday Marketing</dc:title>
  <cp:lastModifiedBy>Chris Lindauer</cp:lastModifiedBy>
  <cp:revision>5</cp:revision>
  <dcterms:created xsi:type="dcterms:W3CDTF">2006-08-16T00:00:00Z</dcterms:created>
  <dcterms:modified xsi:type="dcterms:W3CDTF">2022-12-07T22:48:37Z</dcterms:modified>
  <dc:identifier>DAFT2EOm-RE</dc:identifier>
</cp:coreProperties>
</file>