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6"/>
  </p:notesMasterIdLst>
  <p:handoutMasterIdLst>
    <p:handoutMasterId r:id="rId47"/>
  </p:handoutMasterIdLst>
  <p:sldIdLst>
    <p:sldId id="257" r:id="rId3"/>
    <p:sldId id="292" r:id="rId4"/>
    <p:sldId id="309" r:id="rId5"/>
    <p:sldId id="317" r:id="rId6"/>
    <p:sldId id="334" r:id="rId7"/>
    <p:sldId id="356" r:id="rId8"/>
    <p:sldId id="363" r:id="rId9"/>
    <p:sldId id="364" r:id="rId10"/>
    <p:sldId id="335" r:id="rId11"/>
    <p:sldId id="357" r:id="rId12"/>
    <p:sldId id="354" r:id="rId13"/>
    <p:sldId id="336" r:id="rId14"/>
    <p:sldId id="337" r:id="rId15"/>
    <p:sldId id="344" r:id="rId16"/>
    <p:sldId id="318" r:id="rId17"/>
    <p:sldId id="358" r:id="rId18"/>
    <p:sldId id="278" r:id="rId19"/>
    <p:sldId id="360" r:id="rId20"/>
    <p:sldId id="347" r:id="rId21"/>
    <p:sldId id="359" r:id="rId22"/>
    <p:sldId id="303" r:id="rId23"/>
    <p:sldId id="313" r:id="rId24"/>
    <p:sldId id="361" r:id="rId25"/>
    <p:sldId id="325" r:id="rId26"/>
    <p:sldId id="314" r:id="rId27"/>
    <p:sldId id="350" r:id="rId28"/>
    <p:sldId id="351" r:id="rId29"/>
    <p:sldId id="316" r:id="rId30"/>
    <p:sldId id="301" r:id="rId31"/>
    <p:sldId id="349" r:id="rId32"/>
    <p:sldId id="288" r:id="rId33"/>
    <p:sldId id="342" r:id="rId34"/>
    <p:sldId id="343" r:id="rId35"/>
    <p:sldId id="333" r:id="rId36"/>
    <p:sldId id="362" r:id="rId37"/>
    <p:sldId id="305" r:id="rId38"/>
    <p:sldId id="287" r:id="rId39"/>
    <p:sldId id="306" r:id="rId40"/>
    <p:sldId id="296" r:id="rId41"/>
    <p:sldId id="297" r:id="rId42"/>
    <p:sldId id="298" r:id="rId43"/>
    <p:sldId id="330" r:id="rId44"/>
    <p:sldId id="33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641" autoAdjust="0"/>
    <p:restoredTop sz="94660"/>
  </p:normalViewPr>
  <p:slideViewPr>
    <p:cSldViewPr>
      <p:cViewPr varScale="1">
        <p:scale>
          <a:sx n="55" d="100"/>
          <a:sy n="55" d="100"/>
        </p:scale>
        <p:origin x="200" y="1768"/>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3/9/23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3/9/23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3/9/23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3/9/23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3/9/23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3/9/23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3/9/23</a:t>
            </a:fld>
            <a:endParaRPr lang="en-US"/>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satoday.com/story/sports/college/2023/01/26/ncaa-reports-operating-losses-59-million-fiscal-year/1112299700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2023</a:t>
            </a:r>
            <a:br>
              <a:rPr lang="en-US" dirty="0"/>
            </a:br>
            <a:r>
              <a:rPr lang="en-US" dirty="0"/>
              <a:t>March Madness</a:t>
            </a:r>
          </a:p>
        </p:txBody>
      </p:sp>
      <p:sp>
        <p:nvSpPr>
          <p:cNvPr id="3" name="Subtitle 2"/>
          <p:cNvSpPr>
            <a:spLocks noGrp="1"/>
          </p:cNvSpPr>
          <p:nvPr>
            <p:ph type="subTitle" idx="1"/>
          </p:nvPr>
        </p:nvSpPr>
        <p:spPr/>
        <p:txBody>
          <a:bodyPr>
            <a:normAutofit/>
          </a:bodyPr>
          <a:lstStyle/>
          <a:p>
            <a:r>
              <a:rPr lang="en-US" sz="4000" b="1" dirty="0"/>
              <a:t>By the Numbers…</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$8.3 million</a:t>
            </a:r>
          </a:p>
        </p:txBody>
      </p:sp>
      <p:sp>
        <p:nvSpPr>
          <p:cNvPr id="3" name="Content Placeholder 2"/>
          <p:cNvSpPr>
            <a:spLocks noGrp="1"/>
          </p:cNvSpPr>
          <p:nvPr>
            <p:ph idx="1"/>
          </p:nvPr>
        </p:nvSpPr>
        <p:spPr>
          <a:xfrm>
            <a:off x="914400" y="2057400"/>
            <a:ext cx="6934200" cy="4343400"/>
          </a:xfrm>
        </p:spPr>
        <p:txBody>
          <a:bodyPr>
            <a:normAutofit/>
          </a:bodyPr>
          <a:lstStyle/>
          <a:p>
            <a:pPr>
              <a:defRPr sz="1800">
                <a:solidFill>
                  <a:srgbClr val="000000"/>
                </a:solidFill>
              </a:defRPr>
            </a:pPr>
            <a:r>
              <a:rPr lang="en-US" sz="3600" dirty="0">
                <a:solidFill>
                  <a:srgbClr val="FFFFFF"/>
                </a:solidFill>
              </a:rPr>
              <a:t>Baylor, which has won two national championships in the last 10 years, tops the list of biggest money-makers in women's hoops at $8.3 million</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39991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$8.5 million</a:t>
            </a:r>
          </a:p>
        </p:txBody>
      </p:sp>
      <p:sp>
        <p:nvSpPr>
          <p:cNvPr id="3" name="Content Placeholder 2"/>
          <p:cNvSpPr>
            <a:spLocks noGrp="1"/>
          </p:cNvSpPr>
          <p:nvPr>
            <p:ph idx="1"/>
          </p:nvPr>
        </p:nvSpPr>
        <p:spPr>
          <a:xfrm>
            <a:off x="762000" y="2057400"/>
            <a:ext cx="7086600" cy="4343400"/>
          </a:xfrm>
        </p:spPr>
        <p:txBody>
          <a:bodyPr>
            <a:normAutofit/>
          </a:bodyPr>
          <a:lstStyle/>
          <a:p>
            <a:pPr>
              <a:defRPr sz="1800">
                <a:solidFill>
                  <a:srgbClr val="000000"/>
                </a:solidFill>
              </a:defRPr>
            </a:pPr>
            <a:r>
              <a:rPr lang="en-US" sz="3600" dirty="0">
                <a:solidFill>
                  <a:srgbClr val="FFFFFF"/>
                </a:solidFill>
              </a:rPr>
              <a:t>Kentucky’s Head Coach, John Calipari, is college basketball’s highest paid coach.  His 2023 salary will pay him $8.5 million, $2.5 million more than any other Division I head coach. </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20122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$0</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Amount players earned playing for Duke (or any other team) this season (although many have tuition covered as scholarship athletes and some have NIL deals)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44675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$79,338</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Estimated cost to attend Duke University for the 2022-23 academic year is nearly $80,000 (Duke is one of the 100 most expensive U.S. institutions)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9850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$11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Duke’s Paolo </a:t>
            </a:r>
            <a:r>
              <a:rPr lang="en-US" sz="3600" dirty="0" err="1">
                <a:solidFill>
                  <a:srgbClr val="FFFFFF"/>
                </a:solidFill>
              </a:rPr>
              <a:t>Banchero</a:t>
            </a:r>
            <a:r>
              <a:rPr lang="en-US" sz="3600" dirty="0">
                <a:solidFill>
                  <a:srgbClr val="FFFFFF"/>
                </a:solidFill>
              </a:rPr>
              <a:t>, last year’s top NBA draft pick, will earn more than $11 million this season in his rookie year with the Orlando Magic</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1551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22%</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According to TV ad measurement company </a:t>
            </a:r>
            <a:r>
              <a:rPr lang="en-US" sz="3600" dirty="0" err="1">
                <a:solidFill>
                  <a:srgbClr val="FFFFFF"/>
                </a:solidFill>
              </a:rPr>
              <a:t>iSpot.tv</a:t>
            </a:r>
            <a:r>
              <a:rPr lang="en-US" sz="3600" dirty="0">
                <a:solidFill>
                  <a:srgbClr val="FFFFFF"/>
                </a:solidFill>
              </a:rPr>
              <a:t>, spending on national TV advertising during college basketball’s regular season was up 22% this year compared to last season</a:t>
            </a:r>
          </a:p>
        </p:txBody>
      </p:sp>
    </p:spTree>
    <p:extLst>
      <p:ext uri="{BB962C8B-B14F-4D97-AF65-F5344CB8AC3E}">
        <p14:creationId xmlns:p14="http://schemas.microsoft.com/office/powerpoint/2010/main" val="155828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 billion</a:t>
            </a:r>
          </a:p>
        </p:txBody>
      </p:sp>
      <p:sp>
        <p:nvSpPr>
          <p:cNvPr id="3" name="Content Placeholder 2"/>
          <p:cNvSpPr>
            <a:spLocks noGrp="1"/>
          </p:cNvSpPr>
          <p:nvPr>
            <p:ph idx="1"/>
          </p:nvPr>
        </p:nvSpPr>
        <p:spPr>
          <a:xfrm>
            <a:off x="914400" y="2057400"/>
            <a:ext cx="10058400" cy="4343400"/>
          </a:xfrm>
        </p:spPr>
        <p:txBody>
          <a:bodyPr>
            <a:normAutofit/>
          </a:bodyPr>
          <a:lstStyle/>
          <a:p>
            <a:pPr>
              <a:defRPr sz="1800">
                <a:solidFill>
                  <a:srgbClr val="000000"/>
                </a:solidFill>
              </a:defRPr>
            </a:pPr>
            <a:r>
              <a:rPr lang="en-US" sz="3600" dirty="0">
                <a:solidFill>
                  <a:srgbClr val="FFFFFF"/>
                </a:solidFill>
              </a:rPr>
              <a:t>Typically, March Madness generates just over $1 billion in national TV advertising revenue for the three-week period of the tournament across CBS and Turner TV networks, which broadcast the games</a:t>
            </a:r>
          </a:p>
          <a:p>
            <a:pPr lvl="0">
              <a:defRPr sz="1800">
                <a:solidFill>
                  <a:srgbClr val="000000"/>
                </a:solidFill>
              </a:defRPr>
            </a:pPr>
            <a:endParaRPr lang="en-US" sz="3600" dirty="0">
              <a:solidFill>
                <a:srgbClr val="FFFFFF"/>
              </a:solidFill>
            </a:endParaRPr>
          </a:p>
        </p:txBody>
      </p:sp>
    </p:spTree>
    <p:extLst>
      <p:ext uri="{BB962C8B-B14F-4D97-AF65-F5344CB8AC3E}">
        <p14:creationId xmlns:p14="http://schemas.microsoft.com/office/powerpoint/2010/main" val="84673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870708"/>
            <a:ext cx="10134600" cy="4343400"/>
          </a:xfrm>
        </p:spPr>
        <p:txBody>
          <a:bodyPr>
            <a:noAutofit/>
          </a:bodyPr>
          <a:lstStyle/>
          <a:p>
            <a:r>
              <a:rPr lang="en-US" sz="3600" dirty="0"/>
              <a:t>All told, </a:t>
            </a:r>
            <a:r>
              <a:rPr lang="en-US" sz="3600" dirty="0" err="1"/>
              <a:t>iSpot</a:t>
            </a:r>
            <a:r>
              <a:rPr lang="en-US" sz="3600" dirty="0"/>
              <a:t> estimates that 142 brands ran 391 ads during March Madness last year, for a grand total of 6,761 airings. This barrage of commercial messaging generated 20.8 billion impressions.</a:t>
            </a:r>
          </a:p>
        </p:txBody>
      </p:sp>
      <p:sp>
        <p:nvSpPr>
          <p:cNvPr id="10" name="Title 1"/>
          <p:cNvSpPr>
            <a:spLocks noGrp="1"/>
          </p:cNvSpPr>
          <p:nvPr>
            <p:ph type="title"/>
          </p:nvPr>
        </p:nvSpPr>
        <p:spPr>
          <a:xfrm>
            <a:off x="1066800" y="304800"/>
            <a:ext cx="2286000" cy="1143000"/>
          </a:xfrm>
        </p:spPr>
        <p:txBody>
          <a:bodyPr>
            <a:normAutofit/>
          </a:bodyPr>
          <a:lstStyle/>
          <a:p>
            <a:r>
              <a:rPr lang="en-US" sz="7200" dirty="0"/>
              <a:t>391</a:t>
            </a:r>
          </a:p>
        </p:txBody>
      </p:sp>
    </p:spTree>
    <p:extLst>
      <p:ext uri="{BB962C8B-B14F-4D97-AF65-F5344CB8AC3E}">
        <p14:creationId xmlns:p14="http://schemas.microsoft.com/office/powerpoint/2010/main" val="38195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870708"/>
            <a:ext cx="10134600" cy="4343400"/>
          </a:xfrm>
        </p:spPr>
        <p:txBody>
          <a:bodyPr>
            <a:noAutofit/>
          </a:bodyPr>
          <a:lstStyle/>
          <a:p>
            <a:r>
              <a:rPr lang="en-US" sz="3600" dirty="0"/>
              <a:t>According to </a:t>
            </a:r>
            <a:r>
              <a:rPr lang="en-US" sz="3600" dirty="0" err="1"/>
              <a:t>iSpot</a:t>
            </a:r>
            <a:r>
              <a:rPr lang="en-US" sz="3600" dirty="0"/>
              <a:t> estimates, Geico was the second biggest spender on advertising during last year’s tournament, investing $41.3 million on ads throughout the event.  AT&amp;T was the top spender, investing $66.1 million.</a:t>
            </a:r>
          </a:p>
        </p:txBody>
      </p:sp>
      <p:sp>
        <p:nvSpPr>
          <p:cNvPr id="10" name="Title 1"/>
          <p:cNvSpPr>
            <a:spLocks noGrp="1"/>
          </p:cNvSpPr>
          <p:nvPr>
            <p:ph type="title"/>
          </p:nvPr>
        </p:nvSpPr>
        <p:spPr>
          <a:xfrm>
            <a:off x="1066800" y="304800"/>
            <a:ext cx="2286000" cy="1143000"/>
          </a:xfrm>
        </p:spPr>
        <p:txBody>
          <a:bodyPr>
            <a:normAutofit/>
          </a:bodyPr>
          <a:lstStyle/>
          <a:p>
            <a:r>
              <a:rPr lang="en-US" sz="7200" dirty="0"/>
              <a:t>$66.1</a:t>
            </a:r>
          </a:p>
        </p:txBody>
      </p:sp>
    </p:spTree>
    <p:extLst>
      <p:ext uri="{BB962C8B-B14F-4D97-AF65-F5344CB8AC3E}">
        <p14:creationId xmlns:p14="http://schemas.microsoft.com/office/powerpoint/2010/main" val="39002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870708"/>
            <a:ext cx="8991600" cy="4343400"/>
          </a:xfrm>
        </p:spPr>
        <p:txBody>
          <a:bodyPr>
            <a:noAutofit/>
          </a:bodyPr>
          <a:lstStyle/>
          <a:p>
            <a:r>
              <a:rPr lang="en-US" sz="3600" dirty="0"/>
              <a:t>This year, it is estimated that a 30-second spot during the championship game will cost between $2.2 and 2.3 million, </a:t>
            </a:r>
            <a:r>
              <a:rPr lang="en-US" sz="3600" dirty="0">
                <a:solidFill>
                  <a:srgbClr val="FFFFFF"/>
                </a:solidFill>
              </a:rPr>
              <a:t>with ads running in the early rounds going for a few hundred-thousand dollars.</a:t>
            </a:r>
            <a:endParaRPr lang="en-US" sz="3600" dirty="0"/>
          </a:p>
        </p:txBody>
      </p:sp>
      <p:sp>
        <p:nvSpPr>
          <p:cNvPr id="10" name="Title 1"/>
          <p:cNvSpPr>
            <a:spLocks noGrp="1"/>
          </p:cNvSpPr>
          <p:nvPr>
            <p:ph type="title"/>
          </p:nvPr>
        </p:nvSpPr>
        <p:spPr>
          <a:xfrm>
            <a:off x="1066800" y="304800"/>
            <a:ext cx="5181600" cy="1143000"/>
          </a:xfrm>
        </p:spPr>
        <p:txBody>
          <a:bodyPr>
            <a:normAutofit/>
          </a:bodyPr>
          <a:lstStyle/>
          <a:p>
            <a:r>
              <a:rPr lang="en-US" sz="7200" dirty="0"/>
              <a:t>$2.2 million</a:t>
            </a:r>
          </a:p>
        </p:txBody>
      </p:sp>
    </p:spTree>
    <p:extLst>
      <p:ext uri="{BB962C8B-B14F-4D97-AF65-F5344CB8AC3E}">
        <p14:creationId xmlns:p14="http://schemas.microsoft.com/office/powerpoint/2010/main" val="329742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$10.8 billion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In 2011, the NCAA inked a 14-year, $10.8 billion TV deal with CBS and Turner Sports (home to TNT, TBS and truTV)</a:t>
            </a:r>
          </a:p>
        </p:txBody>
      </p:sp>
      <p:pic>
        <p:nvPicPr>
          <p:cNvPr id="5" name="Picture 4"/>
          <p:cNvPicPr>
            <a:picLocks noChangeAspect="1"/>
          </p:cNvPicPr>
          <p:nvPr/>
        </p:nvPicPr>
        <p:blipFill>
          <a:blip r:embed="rId2"/>
          <a:stretch>
            <a:fillRect/>
          </a:stretch>
        </p:blipFill>
        <p:spPr>
          <a:xfrm>
            <a:off x="5943600" y="3505200"/>
            <a:ext cx="3810000" cy="2565400"/>
          </a:xfrm>
          <a:prstGeom prst="rect">
            <a:avLst/>
          </a:prstGeom>
        </p:spPr>
      </p:pic>
    </p:spTree>
    <p:extLst>
      <p:ext uri="{BB962C8B-B14F-4D97-AF65-F5344CB8AC3E}">
        <p14:creationId xmlns:p14="http://schemas.microsoft.com/office/powerpoint/2010/main" val="178049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870708"/>
            <a:ext cx="8991600" cy="4343400"/>
          </a:xfrm>
        </p:spPr>
        <p:txBody>
          <a:bodyPr>
            <a:noAutofit/>
          </a:bodyPr>
          <a:lstStyle/>
          <a:p>
            <a:r>
              <a:rPr lang="en-US" sz="3600" dirty="0"/>
              <a:t>Ads for this year’s tournament have sold out, with virtually zero inventory left during broadcasts in any round of the event</a:t>
            </a:r>
          </a:p>
        </p:txBody>
      </p:sp>
      <p:sp>
        <p:nvSpPr>
          <p:cNvPr id="10" name="Title 1"/>
          <p:cNvSpPr>
            <a:spLocks noGrp="1"/>
          </p:cNvSpPr>
          <p:nvPr>
            <p:ph type="title"/>
          </p:nvPr>
        </p:nvSpPr>
        <p:spPr>
          <a:xfrm>
            <a:off x="1066800" y="304800"/>
            <a:ext cx="5181600" cy="1143000"/>
          </a:xfrm>
        </p:spPr>
        <p:txBody>
          <a:bodyPr>
            <a:normAutofit/>
          </a:bodyPr>
          <a:lstStyle/>
          <a:p>
            <a:r>
              <a:rPr lang="en-US" sz="7200" dirty="0"/>
              <a:t>0</a:t>
            </a:r>
          </a:p>
        </p:txBody>
      </p:sp>
    </p:spTree>
    <p:extLst>
      <p:ext uri="{BB962C8B-B14F-4D97-AF65-F5344CB8AC3E}">
        <p14:creationId xmlns:p14="http://schemas.microsoft.com/office/powerpoint/2010/main" val="1340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28.3 million</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The 2014 championship game between the Duke Blue Devils and Wisconsin Badgers drew an audience of 28.3 million viewers, making it the highest-rated NCAA final in nearly 20 years</a:t>
            </a:r>
          </a:p>
        </p:txBody>
      </p:sp>
      <p:pic>
        <p:nvPicPr>
          <p:cNvPr id="5" name="Picture 4"/>
          <p:cNvPicPr>
            <a:picLocks noChangeAspect="1"/>
          </p:cNvPicPr>
          <p:nvPr/>
        </p:nvPicPr>
        <p:blipFill>
          <a:blip r:embed="rId2"/>
          <a:stretch>
            <a:fillRect/>
          </a:stretch>
        </p:blipFill>
        <p:spPr>
          <a:xfrm>
            <a:off x="8888691" y="41859"/>
            <a:ext cx="3276600" cy="1668882"/>
          </a:xfrm>
          <a:prstGeom prst="rect">
            <a:avLst/>
          </a:prstGeom>
        </p:spPr>
      </p:pic>
    </p:spTree>
    <p:extLst>
      <p:ext uri="{BB962C8B-B14F-4D97-AF65-F5344CB8AC3E}">
        <p14:creationId xmlns:p14="http://schemas.microsoft.com/office/powerpoint/2010/main" val="21135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18.1 million</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Last year, 18.1 million fans tuned in to see Kansas’s thrilling win over North Carolina in the NCAA men’s basketball championship game, a modest 4% increase from the 2021 championship game between Baylor and Gonzaga.</a:t>
            </a:r>
          </a:p>
        </p:txBody>
      </p:sp>
      <p:pic>
        <p:nvPicPr>
          <p:cNvPr id="1028" name="Picture 4">
            <a:extLst>
              <a:ext uri="{FF2B5EF4-FFF2-40B4-BE49-F238E27FC236}">
                <a16:creationId xmlns:a16="http://schemas.microsoft.com/office/drawing/2014/main" id="{35D47570-D57B-7D4A-930E-882E867C4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700" y="222142"/>
            <a:ext cx="1397000"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4.85 million</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Last year’s South Carolina-UConn NCAA women’s basketball national championship drew an audience of 4.85 million viewers across ESPN’s platforms, up 18% from the previous year and the largest audience for the event since 2004 (UConn-Tennessee: 5.58M).</a:t>
            </a:r>
          </a:p>
        </p:txBody>
      </p:sp>
      <p:pic>
        <p:nvPicPr>
          <p:cNvPr id="1028" name="Picture 4">
            <a:extLst>
              <a:ext uri="{FF2B5EF4-FFF2-40B4-BE49-F238E27FC236}">
                <a16:creationId xmlns:a16="http://schemas.microsoft.com/office/drawing/2014/main" id="{35D47570-D57B-7D4A-930E-882E867C4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700" y="222142"/>
            <a:ext cx="1397000"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180</a:t>
            </a:r>
          </a:p>
        </p:txBody>
      </p:sp>
      <p:sp>
        <p:nvSpPr>
          <p:cNvPr id="3" name="Content Placeholder 2"/>
          <p:cNvSpPr>
            <a:spLocks noGrp="1"/>
          </p:cNvSpPr>
          <p:nvPr>
            <p:ph idx="1"/>
          </p:nvPr>
        </p:nvSpPr>
        <p:spPr>
          <a:xfrm>
            <a:off x="914400" y="2286000"/>
            <a:ext cx="8305800" cy="4343400"/>
          </a:xfrm>
        </p:spPr>
        <p:txBody>
          <a:bodyPr>
            <a:normAutofit/>
          </a:bodyPr>
          <a:lstStyle/>
          <a:p>
            <a:pPr lvl="0">
              <a:defRPr sz="1800">
                <a:solidFill>
                  <a:srgbClr val="000000"/>
                </a:solidFill>
              </a:defRPr>
            </a:pPr>
            <a:r>
              <a:rPr lang="en-US" sz="3600" dirty="0">
                <a:solidFill>
                  <a:srgbClr val="FFFFFF"/>
                </a:solidFill>
              </a:rPr>
              <a:t>March Madness was broadcast in 180 different countries last year</a:t>
            </a:r>
          </a:p>
        </p:txBody>
      </p:sp>
      <p:pic>
        <p:nvPicPr>
          <p:cNvPr id="9" name="Picture 8" descr="basketball-hd-png-basketball-png-hd-png-image-124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228600"/>
            <a:ext cx="2520673" cy="2514600"/>
          </a:xfrm>
          <a:prstGeom prst="rect">
            <a:avLst/>
          </a:prstGeom>
        </p:spPr>
      </p:pic>
      <p:pic>
        <p:nvPicPr>
          <p:cNvPr id="10" name="Picture 9" descr="earth-continents-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228600"/>
            <a:ext cx="2506161" cy="2514600"/>
          </a:xfrm>
          <a:prstGeom prst="rect">
            <a:avLst/>
          </a:prstGeom>
        </p:spPr>
      </p:pic>
    </p:spTree>
    <p:extLst>
      <p:ext uri="{BB962C8B-B14F-4D97-AF65-F5344CB8AC3E}">
        <p14:creationId xmlns:p14="http://schemas.microsoft.com/office/powerpoint/2010/main" val="14177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What impact does a tournament birth have on participating smaller basketball schools?  According to Bloomberg, the excitement surrounding a big upset can result in a 10% increase in enrollment applications</a:t>
            </a:r>
            <a:r>
              <a:rPr lang="mr-IN" sz="3600" dirty="0">
                <a:solidFill>
                  <a:srgbClr val="FFFFFF"/>
                </a:solidFill>
              </a:rPr>
              <a:t>…</a:t>
            </a:r>
            <a:r>
              <a:rPr lang="en-US" sz="3600" dirty="0">
                <a:solidFill>
                  <a:srgbClr val="FFFFFF"/>
                </a:solidFill>
              </a:rPr>
              <a:t>one more reason to root for the "</a:t>
            </a:r>
            <a:r>
              <a:rPr lang="en-US" sz="3600" dirty="0" err="1">
                <a:solidFill>
                  <a:srgbClr val="FFFFFF"/>
                </a:solidFill>
              </a:rPr>
              <a:t>cinderella</a:t>
            </a:r>
            <a:r>
              <a:rPr lang="en-US" sz="3600" dirty="0">
                <a:solidFill>
                  <a:srgbClr val="FFFFFF"/>
                </a:solidFill>
              </a:rPr>
              <a:t>" teams!</a:t>
            </a:r>
          </a:p>
        </p:txBody>
      </p:sp>
    </p:spTree>
    <p:extLst>
      <p:ext uri="{BB962C8B-B14F-4D97-AF65-F5344CB8AC3E}">
        <p14:creationId xmlns:p14="http://schemas.microsoft.com/office/powerpoint/2010/main" val="17067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$300 million</a:t>
            </a:r>
          </a:p>
        </p:txBody>
      </p:sp>
      <p:sp>
        <p:nvSpPr>
          <p:cNvPr id="3" name="Content Placeholder 2"/>
          <p:cNvSpPr>
            <a:spLocks noGrp="1"/>
          </p:cNvSpPr>
          <p:nvPr>
            <p:ph idx="1"/>
          </p:nvPr>
        </p:nvSpPr>
        <p:spPr>
          <a:xfrm>
            <a:off x="914400" y="2057400"/>
            <a:ext cx="10058400" cy="4343400"/>
          </a:xfrm>
        </p:spPr>
        <p:txBody>
          <a:bodyPr>
            <a:normAutofit/>
          </a:bodyPr>
          <a:lstStyle/>
          <a:p>
            <a:pPr>
              <a:defRPr sz="1800">
                <a:solidFill>
                  <a:srgbClr val="000000"/>
                </a:solidFill>
              </a:defRPr>
            </a:pPr>
            <a:r>
              <a:rPr lang="en-US" sz="3600" dirty="0">
                <a:solidFill>
                  <a:srgbClr val="FFFFFF"/>
                </a:solidFill>
              </a:rPr>
              <a:t>The Men’s Final Four is projected projected to have a $300 million economic impact on the Houston area this year, while the the Dallas Sports Commission is projecting more than $30 million in economic impact from the Women’s Final Four.  </a:t>
            </a:r>
          </a:p>
        </p:txBody>
      </p:sp>
    </p:spTree>
    <p:extLst>
      <p:ext uri="{BB962C8B-B14F-4D97-AF65-F5344CB8AC3E}">
        <p14:creationId xmlns:p14="http://schemas.microsoft.com/office/powerpoint/2010/main" val="10274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14</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Fourteen different cities will host games during the 2022 NCAA Basketball Tournament</a:t>
            </a:r>
          </a:p>
        </p:txBody>
      </p:sp>
    </p:spTree>
    <p:extLst>
      <p:ext uri="{BB962C8B-B14F-4D97-AF65-F5344CB8AC3E}">
        <p14:creationId xmlns:p14="http://schemas.microsoft.com/office/powerpoint/2010/main" val="187158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$95 million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NCAA tournament has created an $95 million economic impact for the Dayton, Ohio area since 2001 by hosting March Madness regional games</a:t>
            </a:r>
          </a:p>
        </p:txBody>
      </p:sp>
    </p:spTree>
    <p:extLst>
      <p:ext uri="{BB962C8B-B14F-4D97-AF65-F5344CB8AC3E}">
        <p14:creationId xmlns:p14="http://schemas.microsoft.com/office/powerpoint/2010/main" val="11887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72,220</a:t>
            </a:r>
          </a:p>
        </p:txBody>
      </p:sp>
      <p:sp>
        <p:nvSpPr>
          <p:cNvPr id="3" name="Content Placeholder 2"/>
          <p:cNvSpPr>
            <a:spLocks noGrp="1"/>
          </p:cNvSpPr>
          <p:nvPr>
            <p:ph idx="1"/>
          </p:nvPr>
        </p:nvSpPr>
        <p:spPr>
          <a:xfrm>
            <a:off x="914400" y="2057400"/>
            <a:ext cx="10058400" cy="4343400"/>
          </a:xfrm>
        </p:spPr>
        <p:txBody>
          <a:bodyPr>
            <a:normAutofit/>
          </a:bodyPr>
          <a:lstStyle/>
          <a:p>
            <a:pPr marL="0" indent="0">
              <a:buNone/>
              <a:defRPr sz="1800">
                <a:solidFill>
                  <a:srgbClr val="000000"/>
                </a:solidFill>
              </a:defRPr>
            </a:pPr>
            <a:r>
              <a:rPr lang="en-US" sz="3600" dirty="0">
                <a:solidFill>
                  <a:srgbClr val="FFFFFF"/>
                </a:solidFill>
              </a:rPr>
              <a:t>The 2023 NCAA Men's Final Four will be played at NRG Stadium in Houston, TX with the National Semifinals being played April 1 and the National Championship tipping off on April 3. The historic stadium seats over 72,000, is the home of the Houston Texans, and has played host to seven Super Bowls.</a:t>
            </a:r>
          </a:p>
        </p:txBody>
      </p:sp>
    </p:spTree>
    <p:extLst>
      <p:ext uri="{BB962C8B-B14F-4D97-AF65-F5344CB8AC3E}">
        <p14:creationId xmlns:p14="http://schemas.microsoft.com/office/powerpoint/2010/main" val="253192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$8.8 billion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In 2016, the NCAA announced an eight year extension of that deal — for a combined total rights fee of $8.8 billion — that will keep the big game at Turner and CBS until 2032</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129694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$300 million</a:t>
            </a:r>
          </a:p>
        </p:txBody>
      </p:sp>
      <p:sp>
        <p:nvSpPr>
          <p:cNvPr id="3" name="Content Placeholder 2"/>
          <p:cNvSpPr>
            <a:spLocks noGrp="1"/>
          </p:cNvSpPr>
          <p:nvPr>
            <p:ph idx="1"/>
          </p:nvPr>
        </p:nvSpPr>
        <p:spPr>
          <a:xfrm>
            <a:off x="914400" y="2057400"/>
            <a:ext cx="10058400" cy="4343400"/>
          </a:xfrm>
        </p:spPr>
        <p:txBody>
          <a:bodyPr>
            <a:normAutofit/>
          </a:bodyPr>
          <a:lstStyle/>
          <a:p>
            <a:pPr>
              <a:defRPr sz="1800">
                <a:solidFill>
                  <a:srgbClr val="000000"/>
                </a:solidFill>
              </a:defRPr>
            </a:pPr>
            <a:r>
              <a:rPr lang="en-US" sz="3600" dirty="0">
                <a:solidFill>
                  <a:srgbClr val="FFFFFF"/>
                </a:solidFill>
              </a:rPr>
              <a:t>NRG Stadium is part of a collection of venues (including the Astrodome), which are collectively called NRG Park. The entire complex is named for NRG Energy under a 32-year, $300 million naming rights deal in 2000.</a:t>
            </a:r>
          </a:p>
        </p:txBody>
      </p:sp>
    </p:spTree>
    <p:extLst>
      <p:ext uri="{BB962C8B-B14F-4D97-AF65-F5344CB8AC3E}">
        <p14:creationId xmlns:p14="http://schemas.microsoft.com/office/powerpoint/2010/main" val="341497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70 million</a:t>
            </a:r>
          </a:p>
        </p:txBody>
      </p:sp>
      <p:sp>
        <p:nvSpPr>
          <p:cNvPr id="3" name="Content Placeholder 2"/>
          <p:cNvSpPr>
            <a:spLocks noGrp="1"/>
          </p:cNvSpPr>
          <p:nvPr>
            <p:ph idx="1"/>
          </p:nvPr>
        </p:nvSpPr>
        <p:spPr>
          <a:xfrm>
            <a:off x="914400" y="1780822"/>
            <a:ext cx="10058400" cy="4343400"/>
          </a:xfrm>
        </p:spPr>
        <p:txBody>
          <a:bodyPr>
            <a:normAutofit/>
          </a:bodyPr>
          <a:lstStyle/>
          <a:p>
            <a:r>
              <a:rPr lang="en-US" sz="3600" dirty="0"/>
              <a:t>According to the American Gaming Association, roughly 70 million brackets are filled out each year.  They estimated that 40 million Americans take part in predicting the NCAA Tournament, with the majority submitting more than one bracket.</a:t>
            </a:r>
          </a:p>
        </p:txBody>
      </p:sp>
    </p:spTree>
    <p:extLst>
      <p:ext uri="{BB962C8B-B14F-4D97-AF65-F5344CB8AC3E}">
        <p14:creationId xmlns:p14="http://schemas.microsoft.com/office/powerpoint/2010/main" val="9156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2x</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The amount of money wagered on March Madness is nearly double the amount of money wagered on the Super Bowl</a:t>
            </a:r>
          </a:p>
        </p:txBody>
      </p:sp>
    </p:spTree>
    <p:extLst>
      <p:ext uri="{BB962C8B-B14F-4D97-AF65-F5344CB8AC3E}">
        <p14:creationId xmlns:p14="http://schemas.microsoft.com/office/powerpoint/2010/main" val="27986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$100 million</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Over $100 million annually is registered annually in profits for casinos in Las Vegas during March Madness</a:t>
            </a:r>
          </a:p>
        </p:txBody>
      </p:sp>
      <p:pic>
        <p:nvPicPr>
          <p:cNvPr id="5" name="Picture 4">
            <a:extLst>
              <a:ext uri="{FF2B5EF4-FFF2-40B4-BE49-F238E27FC236}">
                <a16:creationId xmlns:a16="http://schemas.microsoft.com/office/drawing/2014/main" id="{D57A3E3A-55BE-7740-B3D0-1449362C1F29}"/>
              </a:ext>
            </a:extLst>
          </p:cNvPr>
          <p:cNvPicPr>
            <a:picLocks noChangeAspect="1"/>
          </p:cNvPicPr>
          <p:nvPr/>
        </p:nvPicPr>
        <p:blipFill>
          <a:blip r:embed="rId2"/>
          <a:stretch>
            <a:fillRect/>
          </a:stretch>
        </p:blipFill>
        <p:spPr>
          <a:xfrm>
            <a:off x="6773332" y="3810000"/>
            <a:ext cx="4402667" cy="2476500"/>
          </a:xfrm>
          <a:prstGeom prst="rect">
            <a:avLst/>
          </a:prstGeom>
        </p:spPr>
      </p:pic>
    </p:spTree>
    <p:extLst>
      <p:ext uri="{BB962C8B-B14F-4D97-AF65-F5344CB8AC3E}">
        <p14:creationId xmlns:p14="http://schemas.microsoft.com/office/powerpoint/2010/main" val="243085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6</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On average, American workers will spend 6 hours watching March Madness at the workplace, according to WalletHub</a:t>
            </a:r>
          </a:p>
        </p:txBody>
      </p:sp>
    </p:spTree>
    <p:extLst>
      <p:ext uri="{BB962C8B-B14F-4D97-AF65-F5344CB8AC3E}">
        <p14:creationId xmlns:p14="http://schemas.microsoft.com/office/powerpoint/2010/main" val="22472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$16.3 billion</a:t>
            </a:r>
          </a:p>
        </p:txBody>
      </p:sp>
      <p:sp>
        <p:nvSpPr>
          <p:cNvPr id="3" name="Content Placeholder 2"/>
          <p:cNvSpPr>
            <a:spLocks noGrp="1"/>
          </p:cNvSpPr>
          <p:nvPr>
            <p:ph idx="1"/>
          </p:nvPr>
        </p:nvSpPr>
        <p:spPr>
          <a:xfrm>
            <a:off x="914400" y="1780822"/>
            <a:ext cx="10058400" cy="4343400"/>
          </a:xfrm>
        </p:spPr>
        <p:txBody>
          <a:bodyPr>
            <a:normAutofit/>
          </a:bodyPr>
          <a:lstStyle/>
          <a:p>
            <a:r>
              <a:rPr lang="en-US" sz="3600" dirty="0"/>
              <a:t>This year’s tournament could cost employers roughly $16.3 billion in lost productivity this year with time spent filling out brackets and watching games, according to WalletHub.</a:t>
            </a:r>
          </a:p>
        </p:txBody>
      </p:sp>
    </p:spTree>
    <p:extLst>
      <p:ext uri="{BB962C8B-B14F-4D97-AF65-F5344CB8AC3E}">
        <p14:creationId xmlns:p14="http://schemas.microsoft.com/office/powerpoint/2010/main" val="17580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81%</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81% of HR professionals say their organizations do not have policies in place addressing regulating office pools</a:t>
            </a:r>
          </a:p>
        </p:txBody>
      </p:sp>
    </p:spTree>
    <p:extLst>
      <p:ext uri="{BB962C8B-B14F-4D97-AF65-F5344CB8AC3E}">
        <p14:creationId xmlns:p14="http://schemas.microsoft.com/office/powerpoint/2010/main" val="11470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9.2 quintillion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chances of filling out a perfect bracket in picking the winners of the tournament are 1 in 9.2 quintillion.   In other words, it is nearly impossible.  </a:t>
            </a:r>
          </a:p>
        </p:txBody>
      </p:sp>
    </p:spTree>
    <p:extLst>
      <p:ext uri="{BB962C8B-B14F-4D97-AF65-F5344CB8AC3E}">
        <p14:creationId xmlns:p14="http://schemas.microsoft.com/office/powerpoint/2010/main" val="18044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 x</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It is TWO TIMES easier to win BACK-TO-BACK Mega Millions lotteries than it is to fill out a perfect bracket.</a:t>
            </a:r>
          </a:p>
        </p:txBody>
      </p:sp>
    </p:spTree>
    <p:extLst>
      <p:ext uri="{BB962C8B-B14F-4D97-AF65-F5344CB8AC3E}">
        <p14:creationId xmlns:p14="http://schemas.microsoft.com/office/powerpoint/2010/main" val="428967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990600"/>
            <a:ext cx="5486400" cy="2514599"/>
          </a:xfrm>
        </p:spPr>
        <p:txBody>
          <a:bodyPr>
            <a:normAutofit/>
          </a:bodyPr>
          <a:lstStyle/>
          <a:p>
            <a:r>
              <a:rPr lang="en-US" dirty="0"/>
              <a:t>Questions for </a:t>
            </a:r>
            <a:br>
              <a:rPr lang="en-US" dirty="0"/>
            </a:br>
            <a:r>
              <a:rPr lang="en-US" dirty="0"/>
              <a:t>Class Discussion</a:t>
            </a:r>
          </a:p>
        </p:txBody>
      </p:sp>
    </p:spTree>
    <p:extLst>
      <p:ext uri="{BB962C8B-B14F-4D97-AF65-F5344CB8AC3E}">
        <p14:creationId xmlns:p14="http://schemas.microsoft.com/office/powerpoint/2010/main" val="387475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4,535%</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The value of the tournament’s television rights since 1986 have increased by an average of 4,535% per year</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2045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38200" y="457200"/>
            <a:ext cx="11049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514350" indent="-514350">
              <a:buFont typeface="+mj-lt"/>
              <a:buAutoNum type="arabicParenR"/>
            </a:pPr>
            <a:r>
              <a:rPr lang="en-US" sz="3200" dirty="0"/>
              <a:t>How do you think March Madness contributes to a drop in worker productivity in the American workplace?  </a:t>
            </a:r>
          </a:p>
          <a:p>
            <a:pPr marL="514350" indent="-514350">
              <a:buFont typeface="+mj-lt"/>
              <a:buAutoNum type="arabicParenR"/>
            </a:pPr>
            <a:r>
              <a:rPr lang="en-US" sz="3200" dirty="0"/>
              <a:t>Only 3% of collegiate basketball programs generate a revenue surplus according to cbsnews.com.  Why do you think they continue playing if that is the case?</a:t>
            </a:r>
          </a:p>
          <a:p>
            <a:pPr marL="514350" indent="-514350">
              <a:buFont typeface="+mj-lt"/>
              <a:buAutoNum type="arabicParenR"/>
            </a:pPr>
            <a:r>
              <a:rPr lang="en-US" sz="3200" dirty="0"/>
              <a:t>Why is social media important to the tournament?</a:t>
            </a:r>
          </a:p>
          <a:p>
            <a:pPr marL="514350" indent="-514350">
              <a:buFont typeface="+mj-lt"/>
              <a:buAutoNum type="arabicParenR"/>
            </a:pPr>
            <a:r>
              <a:rPr lang="en-US" sz="3200" dirty="0"/>
              <a:t>Why do you think tracking the number of consumers who follow the tournament via some form of social media is important to the NCAA?  To a broadcast company like CBS or Turner Sports?  What about for advertisers/marketing professionals?</a:t>
            </a:r>
          </a:p>
          <a:p>
            <a:endParaRPr lang="en-US" sz="3200" dirty="0"/>
          </a:p>
          <a:p>
            <a:endParaRPr lang="en-US" dirty="0"/>
          </a:p>
        </p:txBody>
      </p:sp>
    </p:spTree>
    <p:extLst>
      <p:ext uri="{BB962C8B-B14F-4D97-AF65-F5344CB8AC3E}">
        <p14:creationId xmlns:p14="http://schemas.microsoft.com/office/powerpoint/2010/main" val="368084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38200" y="381000"/>
            <a:ext cx="11049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514350" indent="-514350">
              <a:buFont typeface="+mj-lt"/>
              <a:buAutoNum type="arabicParenR" startAt="5"/>
            </a:pPr>
            <a:r>
              <a:rPr lang="en-US" sz="3200" dirty="0"/>
              <a:t>What are broadcast rights?  Why do you think CBS and Turner invested so much in the rights to the NCAA Tournament?</a:t>
            </a:r>
          </a:p>
          <a:p>
            <a:pPr marL="514350" indent="-514350">
              <a:buFont typeface="+mj-lt"/>
              <a:buAutoNum type="arabicParenR" startAt="5"/>
            </a:pPr>
            <a:r>
              <a:rPr lang="en-US" sz="3200" dirty="0"/>
              <a:t>What types of companies sponsor the NCAA Tournament? What demographic are they targeting?</a:t>
            </a:r>
          </a:p>
          <a:p>
            <a:pPr marL="514350" indent="-514350">
              <a:buFont typeface="+mj-lt"/>
              <a:buAutoNum type="arabicParenR" startAt="5"/>
            </a:pPr>
            <a:r>
              <a:rPr lang="en-US" sz="3200" dirty="0"/>
              <a:t>What is economic impact?  Why is it an important concept when it relates to mega events like the Super Bowl, Olympic Games and NCAA Tournament?</a:t>
            </a:r>
          </a:p>
          <a:p>
            <a:pPr marL="514350" indent="-514350">
              <a:buFont typeface="+mj-lt"/>
              <a:buAutoNum type="arabicParenR" startAt="5"/>
            </a:pPr>
            <a:r>
              <a:rPr lang="en-US" sz="3200" dirty="0"/>
              <a:t>Why do you think college athletes don’t get paid?  How might new NIL rules change the landscape of the sport?</a:t>
            </a:r>
          </a:p>
          <a:p>
            <a:pPr marL="514350" indent="-514350">
              <a:buFont typeface="+mj-lt"/>
              <a:buAutoNum type="arabicParenR" startAt="5"/>
            </a:pPr>
            <a:r>
              <a:rPr lang="en-US" sz="3200" dirty="0"/>
              <a:t>Who do you think will win this year’s championship?</a:t>
            </a:r>
          </a:p>
          <a:p>
            <a:endParaRPr lang="en-US" sz="3200" dirty="0"/>
          </a:p>
          <a:p>
            <a:endParaRPr lang="en-US" dirty="0"/>
          </a:p>
        </p:txBody>
      </p:sp>
    </p:spTree>
    <p:extLst>
      <p:ext uri="{BB962C8B-B14F-4D97-AF65-F5344CB8AC3E}">
        <p14:creationId xmlns:p14="http://schemas.microsoft.com/office/powerpoint/2010/main" val="151166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990600"/>
            <a:ext cx="5486400" cy="2514599"/>
          </a:xfrm>
        </p:spPr>
        <p:txBody>
          <a:bodyPr>
            <a:normAutofit/>
          </a:bodyPr>
          <a:lstStyle/>
          <a:p>
            <a:r>
              <a:rPr lang="en-US" dirty="0"/>
              <a:t>Sources</a:t>
            </a:r>
          </a:p>
        </p:txBody>
      </p:sp>
    </p:spTree>
    <p:extLst>
      <p:ext uri="{BB962C8B-B14F-4D97-AF65-F5344CB8AC3E}">
        <p14:creationId xmlns:p14="http://schemas.microsoft.com/office/powerpoint/2010/main" val="185236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38200" y="381000"/>
            <a:ext cx="10287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http://www.nysportsjournalism.com/record-spend-for-march-madness/tag/ncaa</a:t>
            </a:r>
          </a:p>
          <a:p>
            <a:pPr marL="0" indent="0">
              <a:buNone/>
            </a:pPr>
            <a:r>
              <a:rPr lang="en-US" sz="2000" dirty="0"/>
              <a:t>https://</a:t>
            </a:r>
            <a:r>
              <a:rPr lang="en-US" sz="2000" dirty="0" err="1"/>
              <a:t>wallethub.com</a:t>
            </a:r>
            <a:r>
              <a:rPr lang="en-US" sz="2000" dirty="0"/>
              <a:t>/blog/march-madness-statistics/11016</a:t>
            </a:r>
          </a:p>
          <a:p>
            <a:pPr marL="0" indent="0">
              <a:buNone/>
            </a:pPr>
            <a:r>
              <a:rPr lang="en-US" sz="2000" dirty="0"/>
              <a:t>https://www.cnn.com/2015/07/08/us/gallery/ncaa-by-the-numbers/index.html</a:t>
            </a:r>
          </a:p>
          <a:p>
            <a:pPr marL="0" indent="0">
              <a:buNone/>
            </a:pPr>
            <a:r>
              <a:rPr lang="en-US" sz="2000" dirty="0"/>
              <a:t>https://</a:t>
            </a:r>
            <a:r>
              <a:rPr lang="en-US" sz="2000" dirty="0" err="1"/>
              <a:t>www.collegesimply.com</a:t>
            </a:r>
            <a:r>
              <a:rPr lang="en-US" sz="2000" dirty="0"/>
              <a:t>/colleges/north-</a:t>
            </a:r>
            <a:r>
              <a:rPr lang="en-US" sz="2000" dirty="0" err="1"/>
              <a:t>carolina</a:t>
            </a:r>
            <a:r>
              <a:rPr lang="en-US" sz="2000" dirty="0"/>
              <a:t>/duke-university/price/</a:t>
            </a:r>
          </a:p>
          <a:p>
            <a:pPr marL="0" indent="0">
              <a:buNone/>
            </a:pPr>
            <a:r>
              <a:rPr lang="en-US" sz="2000" dirty="0"/>
              <a:t>https://www.kantarmedia.com/us/newsroom/press-releases/march-madness-release</a:t>
            </a:r>
          </a:p>
          <a:p>
            <a:pPr marL="0" indent="0">
              <a:buNone/>
            </a:pPr>
            <a:r>
              <a:rPr lang="en-US" sz="2000" dirty="0"/>
              <a:t>https://www.kantarmedia.com/us/thinking-and-resources/blog/whos-on-top-32017-32617</a:t>
            </a:r>
          </a:p>
          <a:p>
            <a:pPr marL="0" indent="0">
              <a:buNone/>
            </a:pPr>
            <a:r>
              <a:rPr lang="en-US" sz="2000" dirty="0"/>
              <a:t>https://www.ncaa.com/news/basketball-men/article/2017-04-07/2017-final-four-viewership-attendance-numbers</a:t>
            </a:r>
          </a:p>
          <a:p>
            <a:pPr marL="0" indent="0">
              <a:buNone/>
            </a:pPr>
            <a:r>
              <a:rPr lang="en-US" sz="2000" dirty="0"/>
              <a:t>https://</a:t>
            </a:r>
            <a:r>
              <a:rPr lang="en-US" sz="2000" dirty="0" err="1"/>
              <a:t>money.yahoo.com</a:t>
            </a:r>
            <a:r>
              <a:rPr lang="en-US" sz="2000" dirty="0"/>
              <a:t>/richest-college-basketball-programs-america-210045624.html</a:t>
            </a:r>
          </a:p>
          <a:p>
            <a:pPr marL="0" indent="0">
              <a:buNone/>
            </a:pPr>
            <a:r>
              <a:rPr lang="en-US" sz="2000" dirty="0"/>
              <a:t>https://www.bizjournals.com/sanantonio/news/2018/02/16/ncaa-final-fours-local-economic-impact-expected-</a:t>
            </a:r>
            <a:r>
              <a:rPr lang="en-US" sz="2000" dirty="0" err="1"/>
              <a:t>to.html</a:t>
            </a:r>
            <a:endParaRPr lang="en-US" sz="2000" dirty="0"/>
          </a:p>
          <a:p>
            <a:pPr marL="0" indent="0">
              <a:buNone/>
            </a:pPr>
            <a:r>
              <a:rPr lang="en-US" sz="2000" dirty="0"/>
              <a:t>https://</a:t>
            </a:r>
            <a:r>
              <a:rPr lang="en-US" sz="2000" dirty="0" err="1"/>
              <a:t>www.usatoday.com</a:t>
            </a:r>
            <a:r>
              <a:rPr lang="en-US" sz="2000" dirty="0"/>
              <a:t>/story/sports/</a:t>
            </a:r>
            <a:r>
              <a:rPr lang="en-US" sz="2000" dirty="0" err="1"/>
              <a:t>ncaab</a:t>
            </a:r>
            <a:r>
              <a:rPr lang="en-US" sz="2000" dirty="0"/>
              <a:t>/2022/03/11/college-basketball-bill-self-first-10-million-season/9425924002/?</a:t>
            </a:r>
            <a:r>
              <a:rPr lang="en-US" sz="2000" dirty="0" err="1"/>
              <a:t>gnt-cfr</a:t>
            </a:r>
            <a:r>
              <a:rPr lang="en-US" sz="2000" dirty="0"/>
              <a:t>=1</a:t>
            </a:r>
          </a:p>
        </p:txBody>
      </p:sp>
    </p:spTree>
    <p:extLst>
      <p:ext uri="{BB962C8B-B14F-4D97-AF65-F5344CB8AC3E}">
        <p14:creationId xmlns:p14="http://schemas.microsoft.com/office/powerpoint/2010/main" val="142937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$2.5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Mark Emmert, NCAA President, earned $2.5 million in annual salary, and will retire in 2023 after twelve years in his leadership role in college athletics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2306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$185,000</a:t>
            </a:r>
          </a:p>
        </p:txBody>
      </p:sp>
      <p:sp>
        <p:nvSpPr>
          <p:cNvPr id="3" name="Content Placeholder 2"/>
          <p:cNvSpPr>
            <a:spLocks noGrp="1"/>
          </p:cNvSpPr>
          <p:nvPr>
            <p:ph idx="1"/>
          </p:nvPr>
        </p:nvSpPr>
        <p:spPr>
          <a:xfrm>
            <a:off x="914400" y="2057400"/>
            <a:ext cx="6934200" cy="4343400"/>
          </a:xfrm>
        </p:spPr>
        <p:txBody>
          <a:bodyPr>
            <a:normAutofit/>
          </a:bodyPr>
          <a:lstStyle/>
          <a:p>
            <a:pPr>
              <a:defRPr sz="1800">
                <a:solidFill>
                  <a:srgbClr val="000000"/>
                </a:solidFill>
              </a:defRPr>
            </a:pPr>
            <a:r>
              <a:rPr lang="en-US" sz="3600">
                <a:solidFill>
                  <a:srgbClr val="FFFFFF"/>
                </a:solidFill>
              </a:rPr>
              <a:t>Charlie Baker </a:t>
            </a:r>
            <a:r>
              <a:rPr lang="en-US" sz="3600" dirty="0">
                <a:solidFill>
                  <a:srgbClr val="FFFFFF"/>
                </a:solidFill>
              </a:rPr>
              <a:t>will be the next president of the NCAA, who currently earns $185,000 per year in salary as Governor of Massachusetts</a:t>
            </a:r>
          </a:p>
          <a:p>
            <a:pPr>
              <a:defRPr sz="1800">
                <a:solidFill>
                  <a:srgbClr val="000000"/>
                </a:solidFill>
              </a:defRPr>
            </a:pPr>
            <a:endParaRPr lang="en-US" sz="3600" dirty="0">
              <a:solidFill>
                <a:srgbClr val="FFFFFF"/>
              </a:solidFill>
            </a:endParaRP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245396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$1.14 billion</a:t>
            </a:r>
          </a:p>
        </p:txBody>
      </p:sp>
      <p:sp>
        <p:nvSpPr>
          <p:cNvPr id="3" name="Content Placeholder 2"/>
          <p:cNvSpPr>
            <a:spLocks noGrp="1"/>
          </p:cNvSpPr>
          <p:nvPr>
            <p:ph idx="1"/>
          </p:nvPr>
        </p:nvSpPr>
        <p:spPr>
          <a:xfrm>
            <a:off x="914400" y="2057400"/>
            <a:ext cx="6934200" cy="4343400"/>
          </a:xfrm>
        </p:spPr>
        <p:txBody>
          <a:bodyPr>
            <a:normAutofit/>
          </a:bodyPr>
          <a:lstStyle/>
          <a:p>
            <a:pPr>
              <a:defRPr sz="1800">
                <a:solidFill>
                  <a:srgbClr val="000000"/>
                </a:solidFill>
              </a:defRPr>
            </a:pPr>
            <a:r>
              <a:rPr lang="en-US" sz="3600" dirty="0">
                <a:solidFill>
                  <a:srgbClr val="FFFFFF"/>
                </a:solidFill>
              </a:rPr>
              <a:t>Last year, the NCAA generated $1.14 billion in revenues, with net assets of more than $450 million (according to a report from USA Today).</a:t>
            </a:r>
          </a:p>
          <a:p>
            <a:pPr>
              <a:defRPr sz="1800">
                <a:solidFill>
                  <a:srgbClr val="000000"/>
                </a:solidFill>
              </a:defRPr>
            </a:pPr>
            <a:endParaRPr lang="en-US" sz="3600" dirty="0">
              <a:solidFill>
                <a:srgbClr val="FFFFFF"/>
              </a:solidFill>
            </a:endParaRP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9986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$59 million</a:t>
            </a:r>
          </a:p>
        </p:txBody>
      </p:sp>
      <p:sp>
        <p:nvSpPr>
          <p:cNvPr id="3" name="Content Placeholder 2"/>
          <p:cNvSpPr>
            <a:spLocks noGrp="1"/>
          </p:cNvSpPr>
          <p:nvPr>
            <p:ph idx="1"/>
          </p:nvPr>
        </p:nvSpPr>
        <p:spPr>
          <a:xfrm>
            <a:off x="914400" y="2057400"/>
            <a:ext cx="6934200" cy="4343400"/>
          </a:xfrm>
        </p:spPr>
        <p:txBody>
          <a:bodyPr>
            <a:normAutofit/>
          </a:bodyPr>
          <a:lstStyle/>
          <a:p>
            <a:pPr>
              <a:defRPr sz="1800">
                <a:solidFill>
                  <a:srgbClr val="000000"/>
                </a:solidFill>
              </a:defRPr>
            </a:pPr>
            <a:r>
              <a:rPr lang="en-US" sz="3600" dirty="0">
                <a:solidFill>
                  <a:srgbClr val="FFFFFF"/>
                </a:solidFill>
              </a:rPr>
              <a:t>Despite near record revenues, The NCAA reported a loss of $59 million for its 2022 fiscal year, according to </a:t>
            </a:r>
            <a:r>
              <a:rPr lang="en-US" sz="3600" i="1" dirty="0">
                <a:solidFill>
                  <a:schemeClr val="tx1">
                    <a:lumMod val="85000"/>
                  </a:schemeClr>
                </a:solidFill>
                <a:hlinkClick r:id="rId2">
                  <a:extLst>
                    <a:ext uri="{A12FA001-AC4F-418D-AE19-62706E023703}">
                      <ahyp:hlinkClr xmlns:ahyp="http://schemas.microsoft.com/office/drawing/2018/hyperlinkcolor" val="tx"/>
                    </a:ext>
                  </a:extLst>
                </a:hlinkClick>
              </a:rPr>
              <a:t>USA Today</a:t>
            </a:r>
            <a:r>
              <a:rPr lang="en-US" sz="3600" i="1" dirty="0">
                <a:solidFill>
                  <a:schemeClr val="tx1">
                    <a:lumMod val="85000"/>
                  </a:schemeClr>
                </a:solidFill>
              </a:rPr>
              <a:t>.  </a:t>
            </a:r>
          </a:p>
          <a:p>
            <a:pPr>
              <a:defRPr sz="1800">
                <a:solidFill>
                  <a:srgbClr val="000000"/>
                </a:solidFill>
              </a:defRPr>
            </a:pPr>
            <a:endParaRPr lang="en-US" sz="3600" dirty="0">
              <a:solidFill>
                <a:srgbClr val="FFFFFF"/>
              </a:solidFill>
            </a:endParaRPr>
          </a:p>
        </p:txBody>
      </p:sp>
      <p:pic>
        <p:nvPicPr>
          <p:cNvPr id="5" name="Picture 4"/>
          <p:cNvPicPr>
            <a:picLocks noChangeAspect="1"/>
          </p:cNvPicPr>
          <p:nvPr/>
        </p:nvPicPr>
        <p:blipFill>
          <a:blip r:embed="rId3"/>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269652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$33.4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According to the latest data in a news story published by </a:t>
            </a:r>
            <a:r>
              <a:rPr lang="en-US" sz="3600" i="1" dirty="0">
                <a:solidFill>
                  <a:srgbClr val="FFFFFF"/>
                </a:solidFill>
              </a:rPr>
              <a:t>Insider</a:t>
            </a:r>
            <a:r>
              <a:rPr lang="en-US" sz="3600" dirty="0">
                <a:solidFill>
                  <a:srgbClr val="FFFFFF"/>
                </a:solidFill>
              </a:rPr>
              <a:t>, Duke boasts the most valuable basketball program in all of college sports, with the men’s program generating $33.4 million in revenue</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65371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1571</Words>
  <Application>Microsoft Macintosh PowerPoint</Application>
  <PresentationFormat>Widescreen</PresentationFormat>
  <Paragraphs>97</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Franklin Gothic Medium</vt:lpstr>
      <vt:lpstr>Impact</vt:lpstr>
      <vt:lpstr>Basketball 16x9</vt:lpstr>
      <vt:lpstr>2023 March Madness</vt:lpstr>
      <vt:lpstr>$10.8 billion</vt:lpstr>
      <vt:lpstr>$8.8 billion</vt:lpstr>
      <vt:lpstr>4,535%</vt:lpstr>
      <vt:lpstr>$2.5 million</vt:lpstr>
      <vt:lpstr>$185,000</vt:lpstr>
      <vt:lpstr>$1.14 billion</vt:lpstr>
      <vt:lpstr>$59 million</vt:lpstr>
      <vt:lpstr>$33.4 million</vt:lpstr>
      <vt:lpstr>$8.3 million</vt:lpstr>
      <vt:lpstr>$8.5 million</vt:lpstr>
      <vt:lpstr>$0</vt:lpstr>
      <vt:lpstr>$79,338</vt:lpstr>
      <vt:lpstr>$11 million</vt:lpstr>
      <vt:lpstr>22%</vt:lpstr>
      <vt:lpstr>$1 billion</vt:lpstr>
      <vt:lpstr>391</vt:lpstr>
      <vt:lpstr>$66.1</vt:lpstr>
      <vt:lpstr>$2.2 million</vt:lpstr>
      <vt:lpstr>0</vt:lpstr>
      <vt:lpstr>28.3 million</vt:lpstr>
      <vt:lpstr>18.1 million</vt:lpstr>
      <vt:lpstr>4.85 million</vt:lpstr>
      <vt:lpstr>180</vt:lpstr>
      <vt:lpstr>10%</vt:lpstr>
      <vt:lpstr>$300 million</vt:lpstr>
      <vt:lpstr>14</vt:lpstr>
      <vt:lpstr>$95 million</vt:lpstr>
      <vt:lpstr>72,220</vt:lpstr>
      <vt:lpstr>$300 million</vt:lpstr>
      <vt:lpstr>70 million</vt:lpstr>
      <vt:lpstr>2x</vt:lpstr>
      <vt:lpstr>$100 million</vt:lpstr>
      <vt:lpstr>6</vt:lpstr>
      <vt:lpstr>$16.3 billion</vt:lpstr>
      <vt:lpstr>81%</vt:lpstr>
      <vt:lpstr>9.2 quintillion</vt:lpstr>
      <vt:lpstr>2 x</vt:lpstr>
      <vt:lpstr>Questions for  Class Discussion</vt:lpstr>
      <vt:lpstr>PowerPoint Presentation</vt:lpstr>
      <vt:lpstr>PowerPoint Presentation</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2015-03-10T21:40:33Z</dcterms:created>
  <dcterms:modified xsi:type="dcterms:W3CDTF">2023-03-09T19:55:42Z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