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9" r:id="rId4"/>
    <p:sldId id="272" r:id="rId5"/>
    <p:sldId id="268" r:id="rId6"/>
    <p:sldId id="270" r:id="rId7"/>
    <p:sldId id="271" r:id="rId8"/>
    <p:sldId id="277" r:id="rId9"/>
    <p:sldId id="274" r:id="rId10"/>
    <p:sldId id="276" r:id="rId11"/>
    <p:sldId id="273" r:id="rId12"/>
    <p:sldId id="267" r:id="rId13"/>
  </p:sldIdLst>
  <p:sldSz cx="9753600" cy="73152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ro" pitchFamily="2" charset="77"/>
      <p:regular r:id="rId18"/>
    </p:embeddedFont>
    <p:embeddedFont>
      <p:font typeface="Hero Bold" pitchFamily="2" charset="77"/>
      <p:regular r:id="rId19"/>
      <p:bold r:id="rId20"/>
    </p:embeddedFont>
    <p:embeddedFont>
      <p:font typeface="Nunito Sans Extra Light Bold" pitchFamily="2" charset="77"/>
      <p:regular r:id="rId21"/>
    </p:embeddedFont>
    <p:embeddedFont>
      <p:font typeface="Nunito Sans Regular Bold" pitchFamily="2" charset="77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558" autoAdjust="0"/>
  </p:normalViewPr>
  <p:slideViewPr>
    <p:cSldViewPr>
      <p:cViewPr varScale="1">
        <p:scale>
          <a:sx n="113" d="100"/>
          <a:sy n="113" d="100"/>
        </p:scale>
        <p:origin x="9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4517" y="657936"/>
            <a:ext cx="4801900" cy="5438063"/>
            <a:chOff x="0" y="-374797"/>
            <a:chExt cx="6402534" cy="7250753"/>
          </a:xfrm>
        </p:grpSpPr>
        <p:sp>
          <p:nvSpPr>
            <p:cNvPr id="3" name="TextBox 3"/>
            <p:cNvSpPr txBox="1"/>
            <p:nvPr/>
          </p:nvSpPr>
          <p:spPr>
            <a:xfrm>
              <a:off x="86692" y="-374797"/>
              <a:ext cx="6315842" cy="4757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509"/>
                </a:lnSpc>
              </a:pPr>
              <a:r>
                <a:rPr lang="en-US" sz="6792" dirty="0">
                  <a:solidFill>
                    <a:srgbClr val="F8F8F8"/>
                  </a:solidFill>
                  <a:latin typeface="Hero Bold"/>
                </a:rPr>
                <a:t>Top 10</a:t>
              </a:r>
            </a:p>
            <a:p>
              <a:pPr algn="just">
                <a:lnSpc>
                  <a:spcPts val="9509"/>
                </a:lnSpc>
              </a:pPr>
              <a:r>
                <a:rPr lang="en-US" sz="6792" dirty="0">
                  <a:solidFill>
                    <a:srgbClr val="F8F8F8"/>
                  </a:solidFill>
                  <a:latin typeface="Hero Bold"/>
                </a:rPr>
                <a:t>Marvel</a:t>
              </a:r>
            </a:p>
            <a:p>
              <a:pPr algn="just">
                <a:lnSpc>
                  <a:spcPts val="9509"/>
                </a:lnSpc>
              </a:pPr>
              <a:r>
                <a:rPr lang="en-US" sz="6792" dirty="0">
                  <a:solidFill>
                    <a:srgbClr val="F8F8F8"/>
                  </a:solidFill>
                  <a:latin typeface="Hero Bold"/>
                </a:rPr>
                <a:t>Films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5132607"/>
              <a:ext cx="5168086" cy="1743349"/>
              <a:chOff x="0" y="-3"/>
              <a:chExt cx="10664471" cy="359744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-3"/>
                <a:ext cx="10664471" cy="3597444"/>
              </a:xfrm>
              <a:custGeom>
                <a:avLst/>
                <a:gdLst/>
                <a:ahLst/>
                <a:cxnLst/>
                <a:rect l="l" t="t" r="r" b="b"/>
                <a:pathLst>
                  <a:path w="10664471" h="1913890">
                    <a:moveTo>
                      <a:pt x="10540011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540011" y="0"/>
                    </a:lnTo>
                    <a:cubicBezTo>
                      <a:pt x="10608590" y="0"/>
                      <a:pt x="10664471" y="55880"/>
                      <a:pt x="10664471" y="124460"/>
                    </a:cubicBezTo>
                    <a:lnTo>
                      <a:pt x="10664471" y="1789430"/>
                    </a:lnTo>
                    <a:cubicBezTo>
                      <a:pt x="10664471" y="1858010"/>
                      <a:pt x="10608590" y="1913890"/>
                      <a:pt x="10540011" y="1913890"/>
                    </a:cubicBezTo>
                    <a:close/>
                  </a:path>
                </a:pathLst>
              </a:custGeom>
              <a:solidFill>
                <a:srgbClr val="521887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408145" y="5446654"/>
              <a:ext cx="4351795" cy="365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58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684" y="6948878"/>
            <a:ext cx="241833" cy="25502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16872" y="6977234"/>
            <a:ext cx="2256086" cy="18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9"/>
              </a:lnSpc>
              <a:spcBef>
                <a:spcPct val="0"/>
              </a:spcBef>
            </a:pPr>
            <a:r>
              <a:rPr lang="en-US" sz="1192">
                <a:solidFill>
                  <a:srgbClr val="F8F8F8"/>
                </a:solidFill>
                <a:latin typeface="Nunito Sans Extra Light Bold"/>
              </a:rPr>
              <a:t>www.sportscareerconsulting.com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A65BFE5-9B12-0A6A-FE2F-23F586CC5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72867" y="2895535"/>
            <a:ext cx="1946230" cy="194623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BD99E703-7613-2C1C-FC1C-C46B5E39D6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903685" y="690795"/>
            <a:ext cx="1946230" cy="1946230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68A1BB98-9542-98F4-9BDD-80D1AD1F4F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206417" y="5195107"/>
            <a:ext cx="2008794" cy="2008794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C2700AE9-F825-CA0B-F24B-7D0C20FD10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382000" y="669661"/>
            <a:ext cx="1106918" cy="1946230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B4893A37-D3BA-F82A-3995-4E6E41A027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72867" y="5409196"/>
            <a:ext cx="1539682" cy="1539682"/>
          </a:xfrm>
          <a:prstGeom prst="rect">
            <a:avLst/>
          </a:prstGeom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9620ABA3-2A94-B3A6-969A-3A1E06514F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400800" y="699813"/>
            <a:ext cx="1323436" cy="1946230"/>
          </a:xfrm>
          <a:prstGeom prst="rect">
            <a:avLst/>
          </a:prstGeom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26A0713B-831F-FDE3-9814-ED24566A084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106654" y="2895535"/>
            <a:ext cx="1474269" cy="1946230"/>
          </a:xfrm>
          <a:prstGeom prst="rect">
            <a:avLst/>
          </a:prstGeom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DAA9E85A-4EEB-2C5B-D280-D50AEA311F7A}"/>
              </a:ext>
            </a:extLst>
          </p:cNvPr>
          <p:cNvSpPr txBox="1"/>
          <p:nvPr/>
        </p:nvSpPr>
        <p:spPr>
          <a:xfrm>
            <a:off x="469536" y="4936310"/>
            <a:ext cx="3753445" cy="945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000" dirty="0">
                <a:solidFill>
                  <a:srgbClr val="F8F8F8"/>
                </a:solidFill>
                <a:latin typeface="Hero Bold"/>
              </a:rPr>
              <a:t>Highest-Grossing Marvel films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000" dirty="0">
                <a:solidFill>
                  <a:srgbClr val="F8F8F8"/>
                </a:solidFill>
                <a:latin typeface="Hero Bold"/>
              </a:rPr>
              <a:t>at the box office of all-time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000" dirty="0">
                <a:solidFill>
                  <a:srgbClr val="F8F8F8"/>
                </a:solidFill>
                <a:latin typeface="Hero Bold"/>
              </a:rPr>
              <a:t>(as of August,, 2023)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6920" y="5360516"/>
            <a:ext cx="3002280" cy="1635235"/>
            <a:chOff x="0" y="0"/>
            <a:chExt cx="17828143" cy="6542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878556" y="6153940"/>
            <a:ext cx="2871874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Regular Bold"/>
                <a:ea typeface="+mn-ea"/>
                <a:cs typeface="+mn-cs"/>
              </a:rPr>
              <a:t>Total worldwide gross: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000000"/>
                </a:solidFill>
                <a:latin typeface="Nunito Sans Regular Bold"/>
              </a:rPr>
              <a:t>$411,331,607</a:t>
            </a:r>
            <a:endParaRPr kumimoji="0" lang="en-US" sz="18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Regular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31520" y="1117711"/>
            <a:ext cx="3916680" cy="3981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Hero"/>
              </a:rPr>
              <a:t>Doctor Strange in the Multiverse of Madness (</a:t>
            </a: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2022)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1520" y="-12062"/>
            <a:ext cx="316594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9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Hero Bold"/>
                <a:ea typeface="+mn-ea"/>
                <a:cs typeface="+mn-cs"/>
              </a:rPr>
              <a:t>#</a:t>
            </a:r>
            <a:r>
              <a:rPr lang="en-US" sz="6499" dirty="0">
                <a:solidFill>
                  <a:srgbClr val="F8F8F8"/>
                </a:solidFill>
                <a:latin typeface="Hero Bold"/>
              </a:rPr>
              <a:t>9</a:t>
            </a:r>
            <a:endParaRPr kumimoji="0" lang="en-US" sz="6499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Hero Bold"/>
              <a:ea typeface="+mn-ea"/>
              <a:cs typeface="+mn-cs"/>
            </a:endParaRPr>
          </a:p>
        </p:txBody>
      </p:sp>
      <p:pic>
        <p:nvPicPr>
          <p:cNvPr id="10242" name="Picture 2" descr="Harness Your Third Eye and See These Exclusive 'Doctor Strange in the  Multiverse of Madness' Posters | Marvel">
            <a:extLst>
              <a:ext uri="{FF2B5EF4-FFF2-40B4-BE49-F238E27FC236}">
                <a16:creationId xmlns:a16="http://schemas.microsoft.com/office/drawing/2014/main" id="{6FA6B074-B065-94B7-A53F-0398A60C7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2" y="1099188"/>
            <a:ext cx="4043363" cy="50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R. Strange Logo PNG Vector (EPS) Free Download">
            <a:extLst>
              <a:ext uri="{FF2B5EF4-FFF2-40B4-BE49-F238E27FC236}">
                <a16:creationId xmlns:a16="http://schemas.microsoft.com/office/drawing/2014/main" id="{92D82B7B-9CDF-D978-E1A3-29AE749FE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06" y="5450328"/>
            <a:ext cx="430330" cy="43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R. Strange Logo PNG Vector (EPS) Free Download">
            <a:extLst>
              <a:ext uri="{FF2B5EF4-FFF2-40B4-BE49-F238E27FC236}">
                <a16:creationId xmlns:a16="http://schemas.microsoft.com/office/drawing/2014/main" id="{2643438E-E044-61FC-498A-8F7905CE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54" y="5450328"/>
            <a:ext cx="430330" cy="43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R. Strange Logo PNG Vector (EPS) Free Download">
            <a:extLst>
              <a:ext uri="{FF2B5EF4-FFF2-40B4-BE49-F238E27FC236}">
                <a16:creationId xmlns:a16="http://schemas.microsoft.com/office/drawing/2014/main" id="{DF36295C-B3C9-2803-9AC0-6239E13D1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51" y="5437070"/>
            <a:ext cx="430330" cy="43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R. Strange Logo PNG Vector (EPS) Free Download">
            <a:extLst>
              <a:ext uri="{FF2B5EF4-FFF2-40B4-BE49-F238E27FC236}">
                <a16:creationId xmlns:a16="http://schemas.microsoft.com/office/drawing/2014/main" id="{5E0AE6EA-6B9C-B1BB-0285-AA4F4F9B7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61" y="5450328"/>
            <a:ext cx="430330" cy="43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7">
            <a:extLst>
              <a:ext uri="{FF2B5EF4-FFF2-40B4-BE49-F238E27FC236}">
                <a16:creationId xmlns:a16="http://schemas.microsoft.com/office/drawing/2014/main" id="{71C7E2B1-F60F-50D9-3B17-52B30ED11FB3}"/>
              </a:ext>
            </a:extLst>
          </p:cNvPr>
          <p:cNvSpPr txBox="1"/>
          <p:nvPr/>
        </p:nvSpPr>
        <p:spPr>
          <a:xfrm>
            <a:off x="7772400" y="7010400"/>
            <a:ext cx="2904297" cy="20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6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SOURCE: </a:t>
            </a:r>
            <a:r>
              <a:rPr kumimoji="0" lang="en-US" sz="1192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Box Office Mojo</a:t>
            </a:r>
          </a:p>
        </p:txBody>
      </p:sp>
    </p:spTree>
    <p:extLst>
      <p:ext uri="{BB962C8B-B14F-4D97-AF65-F5344CB8AC3E}">
        <p14:creationId xmlns:p14="http://schemas.microsoft.com/office/powerpoint/2010/main" val="1280568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3004136"/>
            <a:ext cx="3002280" cy="1635235"/>
            <a:chOff x="0" y="0"/>
            <a:chExt cx="17828143" cy="6542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957695" y="3861213"/>
            <a:ext cx="2871874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Regular Bold"/>
                <a:ea typeface="+mn-ea"/>
                <a:cs typeface="+mn-cs"/>
              </a:rPr>
              <a:t>Total worldwide gross: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000000"/>
                </a:solidFill>
                <a:latin typeface="Nunito Sans Regular Bold"/>
              </a:rPr>
              <a:t>$</a:t>
            </a:r>
            <a:r>
              <a:rPr lang="en-US" sz="2000" dirty="0"/>
              <a:t>409,013,994</a:t>
            </a:r>
            <a:endParaRPr kumimoji="0" lang="en-US" sz="18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Regular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31520" y="1117711"/>
            <a:ext cx="3165947" cy="1558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Iron Man 3</a:t>
            </a:r>
          </a:p>
          <a:p>
            <a:pPr marL="0" marR="0" lvl="0" indent="0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(2013)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1520" y="-12062"/>
            <a:ext cx="316594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9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Hero Bold"/>
                <a:ea typeface="+mn-ea"/>
                <a:cs typeface="+mn-cs"/>
              </a:rPr>
              <a:t>#10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A07629D-B8B9-3A59-86C8-6D0ACB636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49" y="3092643"/>
            <a:ext cx="679033" cy="67903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33B12CB-217E-C9D7-B8A4-869691E6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72" y="3083053"/>
            <a:ext cx="679033" cy="679033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A3B7BFE-ECAA-3B68-E898-A79C486AA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96" y="3083054"/>
            <a:ext cx="679033" cy="679033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A003C00-0CE7-641C-4E9A-007CFDEB8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29" y="3083054"/>
            <a:ext cx="679033" cy="679033"/>
          </a:xfrm>
          <a:prstGeom prst="rect">
            <a:avLst/>
          </a:prstGeom>
        </p:spPr>
      </p:pic>
      <p:pic>
        <p:nvPicPr>
          <p:cNvPr id="7170" name="Picture 2" descr="Iron Man 3 Poster With Pepper Potts Officially Released">
            <a:extLst>
              <a:ext uri="{FF2B5EF4-FFF2-40B4-BE49-F238E27FC236}">
                <a16:creationId xmlns:a16="http://schemas.microsoft.com/office/drawing/2014/main" id="{36F3737F-F47B-C579-8801-56ACE5C3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20" y="558855"/>
            <a:ext cx="3873431" cy="619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7">
            <a:extLst>
              <a:ext uri="{FF2B5EF4-FFF2-40B4-BE49-F238E27FC236}">
                <a16:creationId xmlns:a16="http://schemas.microsoft.com/office/drawing/2014/main" id="{38CC3621-31AE-6E30-EC52-48D5C894AD48}"/>
              </a:ext>
            </a:extLst>
          </p:cNvPr>
          <p:cNvSpPr txBox="1"/>
          <p:nvPr/>
        </p:nvSpPr>
        <p:spPr>
          <a:xfrm>
            <a:off x="7772400" y="7010400"/>
            <a:ext cx="2904297" cy="20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6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SOURCE: </a:t>
            </a:r>
            <a:r>
              <a:rPr kumimoji="0" lang="en-US" sz="1192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Box Office Mojo</a:t>
            </a:r>
          </a:p>
        </p:txBody>
      </p:sp>
    </p:spTree>
    <p:extLst>
      <p:ext uri="{BB962C8B-B14F-4D97-AF65-F5344CB8AC3E}">
        <p14:creationId xmlns:p14="http://schemas.microsoft.com/office/powerpoint/2010/main" val="2537773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6872" y="243545"/>
            <a:ext cx="8696006" cy="695615"/>
            <a:chOff x="0" y="0"/>
            <a:chExt cx="23925894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25893" cy="1913890"/>
            </a:xfrm>
            <a:custGeom>
              <a:avLst/>
              <a:gdLst/>
              <a:ahLst/>
              <a:cxnLst/>
              <a:rect l="l" t="t" r="r" b="b"/>
              <a:pathLst>
                <a:path w="23925893" h="1913890">
                  <a:moveTo>
                    <a:pt x="23801434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801434" y="0"/>
                  </a:lnTo>
                  <a:cubicBezTo>
                    <a:pt x="23870014" y="0"/>
                    <a:pt x="23925893" y="55880"/>
                    <a:pt x="23925893" y="124460"/>
                  </a:cubicBezTo>
                  <a:lnTo>
                    <a:pt x="23925893" y="1789430"/>
                  </a:lnTo>
                  <a:cubicBezTo>
                    <a:pt x="23925893" y="1858010"/>
                    <a:pt x="23870014" y="1913890"/>
                    <a:pt x="23801434" y="1913890"/>
                  </a:cubicBezTo>
                  <a:close/>
                </a:path>
              </a:pathLst>
            </a:custGeom>
            <a:solidFill>
              <a:srgbClr val="52188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684" y="6948878"/>
            <a:ext cx="241833" cy="25502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6872" y="6977234"/>
            <a:ext cx="2256086" cy="18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9"/>
              </a:lnSpc>
              <a:spcBef>
                <a:spcPct val="0"/>
              </a:spcBef>
            </a:pPr>
            <a:r>
              <a:rPr lang="en-US" sz="1192">
                <a:solidFill>
                  <a:srgbClr val="F8F8F8"/>
                </a:solidFill>
                <a:latin typeface="Nunito Sans Extra Light Bold"/>
              </a:rPr>
              <a:t>www.sportscareerconsulting.com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12209" y="292585"/>
            <a:ext cx="4529182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F8F8F8"/>
                </a:solidFill>
                <a:latin typeface="Nunito Sans Regular Bold"/>
              </a:rPr>
              <a:t>Student Activity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6872" y="1120055"/>
            <a:ext cx="8696006" cy="3937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2185" lvl="1" indent="-266093">
              <a:lnSpc>
                <a:spcPts val="3450"/>
              </a:lnSpc>
              <a:buFont typeface="Arial"/>
              <a:buChar char="•"/>
            </a:pPr>
            <a:r>
              <a:rPr lang="en-US" sz="2464" dirty="0">
                <a:solidFill>
                  <a:srgbClr val="F8F8F8"/>
                </a:solidFill>
                <a:latin typeface="Nunito Sans Regular Bold"/>
              </a:rPr>
              <a:t>Select a film from one of the previous slides and imagine the franchise will soon release another movie </a:t>
            </a:r>
          </a:p>
          <a:p>
            <a:pPr marL="532185" lvl="1" indent="-266093">
              <a:lnSpc>
                <a:spcPts val="3450"/>
              </a:lnSpc>
              <a:buFont typeface="Arial"/>
              <a:buChar char="•"/>
            </a:pPr>
            <a:r>
              <a:rPr lang="en-US" sz="2464" dirty="0">
                <a:solidFill>
                  <a:srgbClr val="F8F8F8"/>
                </a:solidFill>
                <a:latin typeface="Nunito Sans Regular Bold"/>
              </a:rPr>
              <a:t>Create a list of five potential tie-ins with the film  </a:t>
            </a:r>
          </a:p>
          <a:p>
            <a:pPr marL="532185" lvl="1" indent="-266093">
              <a:lnSpc>
                <a:spcPts val="3450"/>
              </a:lnSpc>
              <a:buFont typeface="Arial"/>
              <a:buChar char="•"/>
            </a:pPr>
            <a:r>
              <a:rPr lang="en-US" sz="2464" dirty="0">
                <a:solidFill>
                  <a:srgbClr val="F8F8F8"/>
                </a:solidFill>
                <a:latin typeface="Nunito Sans Regular Bold"/>
              </a:rPr>
              <a:t>Explain how those tie-ins might benefit the brand as well as boost box office sales</a:t>
            </a:r>
          </a:p>
          <a:p>
            <a:pPr marL="532185" lvl="1" indent="-266093">
              <a:lnSpc>
                <a:spcPts val="3450"/>
              </a:lnSpc>
              <a:buFont typeface="Arial"/>
              <a:buChar char="•"/>
            </a:pPr>
            <a:r>
              <a:rPr lang="en-US" sz="2464" dirty="0">
                <a:solidFill>
                  <a:srgbClr val="F8F8F8"/>
                </a:solidFill>
                <a:latin typeface="Nunito Sans Regular Bold"/>
              </a:rPr>
              <a:t>Identify two different brands that might benefit from product placement in the film</a:t>
            </a:r>
          </a:p>
          <a:p>
            <a:pPr marL="532185" lvl="1" indent="-266093">
              <a:lnSpc>
                <a:spcPts val="3450"/>
              </a:lnSpc>
              <a:buFont typeface="Arial"/>
              <a:buChar char="•"/>
            </a:pPr>
            <a:r>
              <a:rPr lang="en-US" sz="2464" dirty="0">
                <a:solidFill>
                  <a:srgbClr val="F8F8F8"/>
                </a:solidFill>
                <a:latin typeface="Nunito Sans Regular Bold"/>
              </a:rPr>
              <a:t>Explain how the brand will benefit from the placement </a:t>
            </a:r>
          </a:p>
          <a:p>
            <a:pPr algn="ctr">
              <a:lnSpc>
                <a:spcPts val="3450"/>
              </a:lnSpc>
              <a:spcBef>
                <a:spcPct val="0"/>
              </a:spcBef>
            </a:pPr>
            <a:endParaRPr lang="en-US" sz="2464" dirty="0">
              <a:solidFill>
                <a:srgbClr val="F8F8F8"/>
              </a:solidFill>
              <a:latin typeface="Nunito Sans Regular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C542D-9EC9-8948-939E-580E740ED372}"/>
              </a:ext>
            </a:extLst>
          </p:cNvPr>
          <p:cNvSpPr txBox="1"/>
          <p:nvPr/>
        </p:nvSpPr>
        <p:spPr>
          <a:xfrm>
            <a:off x="528797" y="4682063"/>
            <a:ext cx="6481603" cy="2675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2185" lvl="1" indent="-266093">
              <a:lnSpc>
                <a:spcPts val="3450"/>
              </a:lnSpc>
              <a:buFont typeface="Arial"/>
              <a:buChar char="•"/>
            </a:pPr>
            <a:r>
              <a:rPr lang="en-US" sz="2464" dirty="0">
                <a:solidFill>
                  <a:srgbClr val="F8F8F8"/>
                </a:solidFill>
                <a:latin typeface="Nunito Sans Regular Bold"/>
              </a:rPr>
              <a:t>Define ”brand”</a:t>
            </a:r>
          </a:p>
          <a:p>
            <a:pPr marL="532185" lvl="1" indent="-266093">
              <a:lnSpc>
                <a:spcPts val="3450"/>
              </a:lnSpc>
              <a:buFont typeface="Arial"/>
              <a:buChar char="•"/>
            </a:pPr>
            <a:r>
              <a:rPr lang="en-US" sz="2464" dirty="0">
                <a:solidFill>
                  <a:srgbClr val="F8F8F8"/>
                </a:solidFill>
                <a:latin typeface="Nunito Sans Regular Bold"/>
              </a:rPr>
              <a:t>Describe how branding helps to establish a successful film franchise and how it leads to increase in box office sales and merchandising opportunities</a:t>
            </a:r>
          </a:p>
          <a:p>
            <a:pPr algn="ctr">
              <a:lnSpc>
                <a:spcPts val="3450"/>
              </a:lnSpc>
              <a:spcBef>
                <a:spcPct val="0"/>
              </a:spcBef>
            </a:pPr>
            <a:endParaRPr lang="en-US" sz="2464" dirty="0">
              <a:solidFill>
                <a:srgbClr val="F8F8F8"/>
              </a:solidFill>
              <a:latin typeface="Nunito Sans Regular Bold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4DAB9169-2818-66E9-4B11-DF73DCADC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66648" y="4938540"/>
            <a:ext cx="1946230" cy="19462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3851165"/>
            <a:ext cx="3002280" cy="1635235"/>
            <a:chOff x="0" y="0"/>
            <a:chExt cx="17828143" cy="6542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9471" y="3956124"/>
            <a:ext cx="543541" cy="5428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38126" y="4629346"/>
            <a:ext cx="2871874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1899" dirty="0">
                <a:solidFill>
                  <a:srgbClr val="000000"/>
                </a:solidFill>
                <a:latin typeface="Nunito Sans Regular Bold"/>
              </a:rPr>
              <a:t>Total worldwide gross: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000000"/>
                </a:solidFill>
                <a:latin typeface="Nunito Sans Regular Bold"/>
              </a:rPr>
              <a:t>$</a:t>
            </a:r>
            <a:r>
              <a:rPr lang="en-US" sz="2000" dirty="0"/>
              <a:t>858,373,000</a:t>
            </a:r>
            <a:endParaRPr lang="en-US" sz="1899" dirty="0">
              <a:solidFill>
                <a:srgbClr val="000000"/>
              </a:solidFill>
              <a:latin typeface="Nunito Sans Regular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31520" y="1117711"/>
            <a:ext cx="3165947" cy="2366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Hero"/>
              </a:rPr>
              <a:t>Avengers:</a:t>
            </a:r>
          </a:p>
          <a:p>
            <a:pPr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Hero"/>
              </a:rPr>
              <a:t>Endgame</a:t>
            </a:r>
          </a:p>
          <a:p>
            <a:pPr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Hero"/>
              </a:rPr>
              <a:t>(2019)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1520" y="-12062"/>
            <a:ext cx="316594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F8F8F8"/>
                </a:solidFill>
                <a:latin typeface="Hero Bold"/>
              </a:rPr>
              <a:t>#1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600" y="7010400"/>
            <a:ext cx="2904297" cy="20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9"/>
              </a:lnSpc>
              <a:spcBef>
                <a:spcPct val="0"/>
              </a:spcBef>
            </a:pPr>
            <a:r>
              <a:rPr lang="en-US" sz="1192" dirty="0">
                <a:solidFill>
                  <a:srgbClr val="000000"/>
                </a:solidFill>
                <a:latin typeface="Hero"/>
              </a:rPr>
              <a:t>SOURCE: </a:t>
            </a:r>
            <a:r>
              <a:rPr lang="en-US" sz="1192" u="sng" dirty="0">
                <a:solidFill>
                  <a:srgbClr val="000000"/>
                </a:solidFill>
                <a:latin typeface="Hero"/>
              </a:rPr>
              <a:t>Box Office Mojo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26A6E9FE-D2B8-EB55-67B8-D40BAFBAF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6993" y="3956124"/>
            <a:ext cx="543541" cy="542862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8618AB70-9703-97DC-CA31-3A96F3BFA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2614" y="3956124"/>
            <a:ext cx="543541" cy="542862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8198EB4D-3713-A676-EB88-F95F50954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00725" y="3944835"/>
            <a:ext cx="543541" cy="542862"/>
          </a:xfrm>
          <a:prstGeom prst="rect">
            <a:avLst/>
          </a:prstGeom>
        </p:spPr>
      </p:pic>
      <p:pic>
        <p:nvPicPr>
          <p:cNvPr id="22" name="Picture 21" descr="Amazon.com: Marvel: The Avengers Endgame Movie Poster 24x36 inches This is  a Certified Print with Holographic Sequential Numbering for Authenticity  IXMAH: Posters &amp; Prints">
            <a:extLst>
              <a:ext uri="{FF2B5EF4-FFF2-40B4-BE49-F238E27FC236}">
                <a16:creationId xmlns:a16="http://schemas.microsoft.com/office/drawing/2014/main" id="{0A33014D-1DEA-A598-A378-59CEC4D0E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73" y="543563"/>
            <a:ext cx="3863329" cy="57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3851165"/>
            <a:ext cx="3002280" cy="1635235"/>
            <a:chOff x="0" y="0"/>
            <a:chExt cx="17828143" cy="6542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878556" y="4693570"/>
            <a:ext cx="2871874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Regular Bold"/>
                <a:ea typeface="+mn-ea"/>
                <a:cs typeface="+mn-cs"/>
              </a:rPr>
              <a:t>Total worldwide gross: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000000"/>
                </a:solidFill>
                <a:latin typeface="Nunito Sans Regular Bold"/>
              </a:rPr>
              <a:t>$</a:t>
            </a:r>
            <a:r>
              <a:rPr lang="en-US" sz="2000" dirty="0"/>
              <a:t>804,793,477</a:t>
            </a:r>
            <a:endParaRPr kumimoji="0" lang="en-US" sz="18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Regular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31520" y="1117711"/>
            <a:ext cx="4145280" cy="2366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Spider-Man: No Way Home</a:t>
            </a:r>
          </a:p>
          <a:p>
            <a:pPr marL="0" marR="0" lvl="0" indent="0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(2021)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1520" y="-12062"/>
            <a:ext cx="316594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9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Hero Bold"/>
                <a:ea typeface="+mn-ea"/>
                <a:cs typeface="+mn-cs"/>
              </a:rPr>
              <a:t>#2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72400" y="7010400"/>
            <a:ext cx="2904297" cy="20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6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SOURCE: </a:t>
            </a:r>
            <a:r>
              <a:rPr kumimoji="0" lang="en-US" sz="1192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Box Office Mojo</a:t>
            </a: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95B35541-1CB7-C5E5-ED0D-CA2B587D6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5881" y="3900740"/>
            <a:ext cx="679032" cy="67903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47AA7FFE-CEDC-E756-A6F1-F472658CD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4913" y="3900740"/>
            <a:ext cx="679032" cy="679032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8E8E1DE6-5544-4B02-7432-201802061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53945" y="3900740"/>
            <a:ext cx="679032" cy="679032"/>
          </a:xfrm>
          <a:prstGeom prst="rect">
            <a:avLst/>
          </a:prstGeom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49475A56-5D20-A666-8BAE-FF65086EF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04160" y="3900740"/>
            <a:ext cx="679032" cy="679032"/>
          </a:xfrm>
          <a:prstGeom prst="rect">
            <a:avLst/>
          </a:prstGeom>
        </p:spPr>
      </p:pic>
      <p:pic>
        <p:nvPicPr>
          <p:cNvPr id="3074" name="Picture 2" descr="Amazon.com: Posters Spider-Man No Way Home Movie Poster Glossy Print Photo  Wall Art Stars Zendaya Benedict Cumberbatch Tom Holland Sizes 8x10 11x17  16x20 22x28 24x36 27x40 (24x36 inches): Posters &amp; Prints">
            <a:extLst>
              <a:ext uri="{FF2B5EF4-FFF2-40B4-BE49-F238E27FC236}">
                <a16:creationId xmlns:a16="http://schemas.microsoft.com/office/drawing/2014/main" id="{514FC414-7AEE-F78F-1063-018302C9D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15" y="977955"/>
            <a:ext cx="3614729" cy="535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5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3851165"/>
            <a:ext cx="3002280" cy="1635235"/>
            <a:chOff x="0" y="0"/>
            <a:chExt cx="17828143" cy="6542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938126" y="4668782"/>
            <a:ext cx="2871874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Regular Bold"/>
                <a:ea typeface="+mn-ea"/>
                <a:cs typeface="+mn-cs"/>
              </a:rPr>
              <a:t>Total worldwide gross: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000000"/>
                </a:solidFill>
                <a:latin typeface="Nunito Sans Regular Bold"/>
              </a:rPr>
              <a:t>$</a:t>
            </a:r>
            <a:r>
              <a:rPr lang="en-US" sz="2000" dirty="0"/>
              <a:t>700,059,566</a:t>
            </a:r>
            <a:endParaRPr kumimoji="0" lang="en-US" sz="18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Regular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31520" y="1117711"/>
            <a:ext cx="3165947" cy="2366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Black Panther</a:t>
            </a:r>
          </a:p>
          <a:p>
            <a:pPr marL="0" marR="0" lvl="0" indent="0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(2018)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1520" y="-12062"/>
            <a:ext cx="316594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9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Hero Bold"/>
                <a:ea typeface="+mn-ea"/>
                <a:cs typeface="+mn-cs"/>
              </a:rPr>
              <a:t>#3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3C5D7DB4-9456-5038-734B-5ADEFAF3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8126" y="3968825"/>
            <a:ext cx="369147" cy="542862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8AA87C6D-0AA8-3AB9-4744-92B14A7B8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3916" y="3968825"/>
            <a:ext cx="369147" cy="542862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F1EDAAC5-D563-2CC5-2EFF-426EE5AF0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48000" y="3968825"/>
            <a:ext cx="369147" cy="542862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26ED3650-3594-1F05-B0E1-0A9FD7E9C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35958" y="3968825"/>
            <a:ext cx="369147" cy="542862"/>
          </a:xfrm>
          <a:prstGeom prst="rect">
            <a:avLst/>
          </a:prstGeom>
        </p:spPr>
      </p:pic>
      <p:pic>
        <p:nvPicPr>
          <p:cNvPr id="6146" name="Picture 2" descr="Amazon.com: BLACK PANTHER MOVIE POSTER 2 Sided ORIGINAL INTL FINAL Ver B  27x40 CHADWICK BOSEMAN : Home &amp; Kitchen">
            <a:extLst>
              <a:ext uri="{FF2B5EF4-FFF2-40B4-BE49-F238E27FC236}">
                <a16:creationId xmlns:a16="http://schemas.microsoft.com/office/drawing/2014/main" id="{A1BD1D56-1080-B4A7-F0E4-B22F1C6D0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8697"/>
            <a:ext cx="4297680" cy="621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7">
            <a:extLst>
              <a:ext uri="{FF2B5EF4-FFF2-40B4-BE49-F238E27FC236}">
                <a16:creationId xmlns:a16="http://schemas.microsoft.com/office/drawing/2014/main" id="{CB4E6B3E-DAC9-17D7-C5ED-6C55C06BCDBE}"/>
              </a:ext>
            </a:extLst>
          </p:cNvPr>
          <p:cNvSpPr txBox="1"/>
          <p:nvPr/>
        </p:nvSpPr>
        <p:spPr>
          <a:xfrm>
            <a:off x="7772400" y="7010400"/>
            <a:ext cx="2904297" cy="20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6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SOURCE: </a:t>
            </a:r>
            <a:r>
              <a:rPr kumimoji="0" lang="en-US" sz="1192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Box Office Mojo</a:t>
            </a:r>
          </a:p>
        </p:txBody>
      </p:sp>
    </p:spTree>
    <p:extLst>
      <p:ext uri="{BB962C8B-B14F-4D97-AF65-F5344CB8AC3E}">
        <p14:creationId xmlns:p14="http://schemas.microsoft.com/office/powerpoint/2010/main" val="258004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3851165"/>
            <a:ext cx="3002280" cy="1635235"/>
            <a:chOff x="0" y="0"/>
            <a:chExt cx="17828143" cy="6542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9471" y="3956124"/>
            <a:ext cx="543541" cy="5428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38126" y="4629346"/>
            <a:ext cx="2871874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Regular Bold"/>
                <a:ea typeface="+mn-ea"/>
                <a:cs typeface="+mn-cs"/>
              </a:rPr>
              <a:t>Total worldwide gross: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000000"/>
                </a:solidFill>
                <a:latin typeface="Nunito Sans Regular Bold"/>
              </a:rPr>
              <a:t>$</a:t>
            </a:r>
            <a:r>
              <a:rPr lang="en-US" sz="2000" dirty="0"/>
              <a:t>678,815,482</a:t>
            </a:r>
            <a:endParaRPr kumimoji="0" lang="en-US" sz="18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Regular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31520" y="1117711"/>
            <a:ext cx="3383280" cy="2366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Avengers:</a:t>
            </a:r>
          </a:p>
          <a:p>
            <a:pPr marL="0" marR="0" lvl="0" indent="0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Infinity War</a:t>
            </a:r>
          </a:p>
          <a:p>
            <a:pPr marL="0" marR="0" lvl="0" indent="0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(2018)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1520" y="-12062"/>
            <a:ext cx="316594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9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Hero Bold"/>
                <a:ea typeface="+mn-ea"/>
                <a:cs typeface="+mn-cs"/>
              </a:rPr>
              <a:t>#4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26A6E9FE-D2B8-EB55-67B8-D40BAFBAF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6993" y="3956124"/>
            <a:ext cx="543541" cy="542862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8618AB70-9703-97DC-CA31-3A96F3BFA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2614" y="3956124"/>
            <a:ext cx="543541" cy="542862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8198EB4D-3713-A676-EB88-F95F50954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00725" y="3944835"/>
            <a:ext cx="543541" cy="542862"/>
          </a:xfrm>
          <a:prstGeom prst="rect">
            <a:avLst/>
          </a:prstGeom>
        </p:spPr>
      </p:pic>
      <p:pic>
        <p:nvPicPr>
          <p:cNvPr id="4" name="Picture 2" descr="Avengers: Infinity War - Movie Poster / Print (Regular Style) (Size: 24&quot; X  36&quot;) - Walmart.com">
            <a:extLst>
              <a:ext uri="{FF2B5EF4-FFF2-40B4-BE49-F238E27FC236}">
                <a16:creationId xmlns:a16="http://schemas.microsoft.com/office/drawing/2014/main" id="{3FEAEA31-9071-AE8D-B2F6-0CBEAB426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5227650" y="543562"/>
            <a:ext cx="38100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7">
            <a:extLst>
              <a:ext uri="{FF2B5EF4-FFF2-40B4-BE49-F238E27FC236}">
                <a16:creationId xmlns:a16="http://schemas.microsoft.com/office/drawing/2014/main" id="{BF4140BF-7BB5-24FB-7BF4-A9DB720A8C4F}"/>
              </a:ext>
            </a:extLst>
          </p:cNvPr>
          <p:cNvSpPr txBox="1"/>
          <p:nvPr/>
        </p:nvSpPr>
        <p:spPr>
          <a:xfrm>
            <a:off x="7772400" y="7010400"/>
            <a:ext cx="2904297" cy="20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6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SOURCE: </a:t>
            </a:r>
            <a:r>
              <a:rPr kumimoji="0" lang="en-US" sz="1192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Box Office Mojo</a:t>
            </a:r>
          </a:p>
        </p:txBody>
      </p:sp>
    </p:spTree>
    <p:extLst>
      <p:ext uri="{BB962C8B-B14F-4D97-AF65-F5344CB8AC3E}">
        <p14:creationId xmlns:p14="http://schemas.microsoft.com/office/powerpoint/2010/main" val="139263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3851165"/>
            <a:ext cx="3002280" cy="1635235"/>
            <a:chOff x="0" y="0"/>
            <a:chExt cx="17828143" cy="6542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9471" y="3956124"/>
            <a:ext cx="543541" cy="5428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38126" y="4629346"/>
            <a:ext cx="2871874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Regular Bold"/>
                <a:ea typeface="+mn-ea"/>
                <a:cs typeface="+mn-cs"/>
              </a:rPr>
              <a:t>Total worldwide gross: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000000"/>
                </a:solidFill>
                <a:latin typeface="Nunito Sans Regular Bold"/>
              </a:rPr>
              <a:t>$</a:t>
            </a:r>
            <a:r>
              <a:rPr lang="en-US" sz="2000" dirty="0"/>
              <a:t>623,357,910</a:t>
            </a:r>
            <a:endParaRPr kumimoji="0" lang="en-US" sz="18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Regular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31520" y="1117711"/>
            <a:ext cx="3165947" cy="2366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The Avengers</a:t>
            </a:r>
          </a:p>
          <a:p>
            <a:pPr marL="0" marR="0" lvl="0" indent="0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(2012)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1520" y="-12062"/>
            <a:ext cx="316594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9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Hero Bold"/>
                <a:ea typeface="+mn-ea"/>
                <a:cs typeface="+mn-cs"/>
              </a:rPr>
              <a:t>#5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26A6E9FE-D2B8-EB55-67B8-D40BAFBAF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6993" y="3956124"/>
            <a:ext cx="543541" cy="542862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8618AB70-9703-97DC-CA31-3A96F3BFA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2614" y="3956124"/>
            <a:ext cx="543541" cy="542862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8198EB4D-3713-A676-EB88-F95F50954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00725" y="3944835"/>
            <a:ext cx="543541" cy="542862"/>
          </a:xfrm>
          <a:prstGeom prst="rect">
            <a:avLst/>
          </a:prstGeom>
        </p:spPr>
      </p:pic>
      <p:pic>
        <p:nvPicPr>
          <p:cNvPr id="4098" name="Picture 2" descr="The Avengers (2012) - IMDb">
            <a:extLst>
              <a:ext uri="{FF2B5EF4-FFF2-40B4-BE49-F238E27FC236}">
                <a16:creationId xmlns:a16="http://schemas.microsoft.com/office/drawing/2014/main" id="{E68EABB1-4274-87F5-C0E9-AC3AD7C3D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01" y="667521"/>
            <a:ext cx="4041279" cy="598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7">
            <a:extLst>
              <a:ext uri="{FF2B5EF4-FFF2-40B4-BE49-F238E27FC236}">
                <a16:creationId xmlns:a16="http://schemas.microsoft.com/office/drawing/2014/main" id="{C632DFA7-B785-D096-CA79-CCA2F8892785}"/>
              </a:ext>
            </a:extLst>
          </p:cNvPr>
          <p:cNvSpPr txBox="1"/>
          <p:nvPr/>
        </p:nvSpPr>
        <p:spPr>
          <a:xfrm>
            <a:off x="7772400" y="7010400"/>
            <a:ext cx="2904297" cy="20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6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SOURCE: </a:t>
            </a:r>
            <a:r>
              <a:rPr kumimoji="0" lang="en-US" sz="1192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Box Office Mojo</a:t>
            </a:r>
          </a:p>
        </p:txBody>
      </p:sp>
    </p:spTree>
    <p:extLst>
      <p:ext uri="{BB962C8B-B14F-4D97-AF65-F5344CB8AC3E}">
        <p14:creationId xmlns:p14="http://schemas.microsoft.com/office/powerpoint/2010/main" val="397205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3851165"/>
            <a:ext cx="3002280" cy="1635235"/>
            <a:chOff x="0" y="0"/>
            <a:chExt cx="17828143" cy="6542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9471" y="3956124"/>
            <a:ext cx="543541" cy="5428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38126" y="4629346"/>
            <a:ext cx="2871874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Regular Bold"/>
                <a:ea typeface="+mn-ea"/>
                <a:cs typeface="+mn-cs"/>
              </a:rPr>
              <a:t>Total worldwide gross: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000000"/>
                </a:solidFill>
                <a:latin typeface="Nunito Sans Regular Bold"/>
              </a:rPr>
              <a:t>$</a:t>
            </a:r>
            <a:r>
              <a:rPr lang="en-US" sz="2000" dirty="0"/>
              <a:t>459,005,868</a:t>
            </a:r>
            <a:endParaRPr kumimoji="0" lang="en-US" sz="18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Regular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31520" y="1117711"/>
            <a:ext cx="3764280" cy="2366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Avengers:</a:t>
            </a:r>
          </a:p>
          <a:p>
            <a:pPr marL="0" marR="0" lvl="0" indent="0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Age of Ultron</a:t>
            </a:r>
          </a:p>
          <a:p>
            <a:pPr marL="0" marR="0" lvl="0" indent="0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(2015)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1520" y="-12062"/>
            <a:ext cx="316594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9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Hero Bold"/>
                <a:ea typeface="+mn-ea"/>
                <a:cs typeface="+mn-cs"/>
              </a:rPr>
              <a:t>#6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26A6E9FE-D2B8-EB55-67B8-D40BAFBAF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6993" y="3956124"/>
            <a:ext cx="543541" cy="542862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8618AB70-9703-97DC-CA31-3A96F3BFA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2614" y="3956124"/>
            <a:ext cx="543541" cy="542862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8198EB4D-3713-A676-EB88-F95F50954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00725" y="3944835"/>
            <a:ext cx="543541" cy="542862"/>
          </a:xfrm>
          <a:prstGeom prst="rect">
            <a:avLst/>
          </a:prstGeom>
        </p:spPr>
      </p:pic>
      <p:pic>
        <p:nvPicPr>
          <p:cNvPr id="5122" name="Picture 2" descr="Amazon.com: AVENGERS AGE OF ULTRON MOVIE POSTER 2 Sided ORIGINAL INTL FINAL  27x40: Posters &amp; Prints">
            <a:extLst>
              <a:ext uri="{FF2B5EF4-FFF2-40B4-BE49-F238E27FC236}">
                <a16:creationId xmlns:a16="http://schemas.microsoft.com/office/drawing/2014/main" id="{CC255356-AFE5-C771-CCAE-9F25B1543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36" y="718457"/>
            <a:ext cx="3968609" cy="58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7">
            <a:extLst>
              <a:ext uri="{FF2B5EF4-FFF2-40B4-BE49-F238E27FC236}">
                <a16:creationId xmlns:a16="http://schemas.microsoft.com/office/drawing/2014/main" id="{A65BCBB3-594E-4EC2-C46A-C3EA31CBAA4C}"/>
              </a:ext>
            </a:extLst>
          </p:cNvPr>
          <p:cNvSpPr txBox="1"/>
          <p:nvPr/>
        </p:nvSpPr>
        <p:spPr>
          <a:xfrm>
            <a:off x="7772400" y="7010400"/>
            <a:ext cx="2904297" cy="20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6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SOURCE: </a:t>
            </a:r>
            <a:r>
              <a:rPr kumimoji="0" lang="en-US" sz="1192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Box Office Mojo</a:t>
            </a:r>
          </a:p>
        </p:txBody>
      </p:sp>
    </p:spTree>
    <p:extLst>
      <p:ext uri="{BB962C8B-B14F-4D97-AF65-F5344CB8AC3E}">
        <p14:creationId xmlns:p14="http://schemas.microsoft.com/office/powerpoint/2010/main" val="249643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4443832"/>
            <a:ext cx="3002280" cy="1635235"/>
            <a:chOff x="0" y="0"/>
            <a:chExt cx="17828143" cy="6542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938126" y="5261449"/>
            <a:ext cx="2871874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Regular Bold"/>
                <a:ea typeface="+mn-ea"/>
                <a:cs typeface="+mn-cs"/>
              </a:rPr>
              <a:t>Total worldwide gross: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kumimoji="0" lang="en-US" sz="18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Regular Bold"/>
                <a:ea typeface="+mn-ea"/>
                <a:cs typeface="+mn-cs"/>
              </a:rPr>
              <a:t>$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453,829,060</a:t>
            </a:r>
            <a:endParaRPr kumimoji="0" lang="en-US" sz="18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Regular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31520" y="1117711"/>
            <a:ext cx="4754880" cy="3170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Black Panther: Wakanda Forever</a:t>
            </a:r>
          </a:p>
          <a:p>
            <a:pPr marL="0" marR="0" lvl="0" indent="0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(2022)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1520" y="-12062"/>
            <a:ext cx="316594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9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Hero Bold"/>
                <a:ea typeface="+mn-ea"/>
                <a:cs typeface="+mn-cs"/>
              </a:rPr>
              <a:t>#7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3C5D7DB4-9456-5038-734B-5ADEFAF3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8126" y="4561492"/>
            <a:ext cx="369147" cy="542862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8AA87C6D-0AA8-3AB9-4744-92B14A7B8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3916" y="4561492"/>
            <a:ext cx="369147" cy="542862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F1EDAAC5-D563-2CC5-2EFF-426EE5AF0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48000" y="4561492"/>
            <a:ext cx="369147" cy="542862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26ED3650-3594-1F05-B0E1-0A9FD7E9C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35958" y="4561492"/>
            <a:ext cx="369147" cy="542862"/>
          </a:xfrm>
          <a:prstGeom prst="rect">
            <a:avLst/>
          </a:prstGeom>
        </p:spPr>
      </p:pic>
      <p:sp>
        <p:nvSpPr>
          <p:cNvPr id="8" name="TextBox 17">
            <a:extLst>
              <a:ext uri="{FF2B5EF4-FFF2-40B4-BE49-F238E27FC236}">
                <a16:creationId xmlns:a16="http://schemas.microsoft.com/office/drawing/2014/main" id="{CB4E6B3E-DAC9-17D7-C5ED-6C55C06BCDBE}"/>
              </a:ext>
            </a:extLst>
          </p:cNvPr>
          <p:cNvSpPr txBox="1"/>
          <p:nvPr/>
        </p:nvSpPr>
        <p:spPr>
          <a:xfrm>
            <a:off x="7772400" y="7010400"/>
            <a:ext cx="2904297" cy="20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6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SOURCE: </a:t>
            </a:r>
            <a:r>
              <a:rPr kumimoji="0" lang="en-US" sz="1192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Box Office Mojo</a:t>
            </a:r>
          </a:p>
        </p:txBody>
      </p:sp>
      <p:pic>
        <p:nvPicPr>
          <p:cNvPr id="9" name="Picture 2" descr="Marvel Studios' Black Panther: Wakanda Forever | Disney Movies">
            <a:extLst>
              <a:ext uri="{FF2B5EF4-FFF2-40B4-BE49-F238E27FC236}">
                <a16:creationId xmlns:a16="http://schemas.microsoft.com/office/drawing/2014/main" id="{3E024FE2-7730-6B67-DCC6-53A3B9F0B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838" y="609600"/>
            <a:ext cx="3956808" cy="593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142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3733800"/>
            <a:ext cx="3002280" cy="1635235"/>
            <a:chOff x="0" y="0"/>
            <a:chExt cx="17828143" cy="6542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28143" cy="6542016"/>
            </a:xfrm>
            <a:custGeom>
              <a:avLst/>
              <a:gdLst/>
              <a:ahLst/>
              <a:cxnLst/>
              <a:rect l="l" t="t" r="r" b="b"/>
              <a:pathLst>
                <a:path w="17828143" h="6542016">
                  <a:moveTo>
                    <a:pt x="17703684" y="6542016"/>
                  </a:moveTo>
                  <a:lnTo>
                    <a:pt x="124460" y="6542016"/>
                  </a:lnTo>
                  <a:cubicBezTo>
                    <a:pt x="55880" y="6542016"/>
                    <a:pt x="0" y="6486136"/>
                    <a:pt x="0" y="6417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703684" y="0"/>
                  </a:lnTo>
                  <a:cubicBezTo>
                    <a:pt x="17772262" y="0"/>
                    <a:pt x="17828143" y="55880"/>
                    <a:pt x="17828143" y="124460"/>
                  </a:cubicBezTo>
                  <a:lnTo>
                    <a:pt x="17828143" y="6417556"/>
                  </a:lnTo>
                  <a:cubicBezTo>
                    <a:pt x="17828143" y="6486136"/>
                    <a:pt x="17772262" y="6542016"/>
                    <a:pt x="17703684" y="654201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938126" y="4511981"/>
            <a:ext cx="2871874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 Regular Bold"/>
                <a:ea typeface="+mn-ea"/>
                <a:cs typeface="+mn-cs"/>
              </a:rPr>
              <a:t>Total worldwide gross: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000000"/>
                </a:solidFill>
                <a:latin typeface="Nunito Sans Regular Bold"/>
              </a:rPr>
              <a:t>$</a:t>
            </a:r>
            <a:r>
              <a:rPr lang="en-US" sz="2000" dirty="0"/>
              <a:t>426,829,839</a:t>
            </a:r>
            <a:endParaRPr kumimoji="0" lang="en-US" sz="18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 Regular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31520" y="1117711"/>
            <a:ext cx="3165947" cy="2366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Hero"/>
              </a:rPr>
              <a:t>Captain Marvel (</a:t>
            </a: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2019)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1520" y="-12062"/>
            <a:ext cx="3165947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9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Hero Bold"/>
                <a:ea typeface="+mn-ea"/>
                <a:cs typeface="+mn-cs"/>
              </a:rPr>
              <a:t>#8</a:t>
            </a:r>
          </a:p>
        </p:txBody>
      </p:sp>
      <p:pic>
        <p:nvPicPr>
          <p:cNvPr id="9218" name="Picture 2" descr="Amazon.com: CAPTAIN MARVEL MOVIE POSTER 2 Sided ORIGINAL INTL FINAL 27x40  BRIE LARSON : Home &amp; Kitchen">
            <a:extLst>
              <a:ext uri="{FF2B5EF4-FFF2-40B4-BE49-F238E27FC236}">
                <a16:creationId xmlns:a16="http://schemas.microsoft.com/office/drawing/2014/main" id="{6B417A2C-3479-F843-0561-0618B0882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261" y="838200"/>
            <a:ext cx="381181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ptain Marvel Star Logo Image Files">
            <a:extLst>
              <a:ext uri="{FF2B5EF4-FFF2-40B4-BE49-F238E27FC236}">
                <a16:creationId xmlns:a16="http://schemas.microsoft.com/office/drawing/2014/main" id="{A93A1F4A-5A2D-D4B4-FA92-85D5CA8A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12" y="3853647"/>
            <a:ext cx="538487" cy="5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aptain Marvel Star Logo Image Files">
            <a:extLst>
              <a:ext uri="{FF2B5EF4-FFF2-40B4-BE49-F238E27FC236}">
                <a16:creationId xmlns:a16="http://schemas.microsoft.com/office/drawing/2014/main" id="{559C907A-64A1-B838-635D-D2B582FCD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60" y="3856347"/>
            <a:ext cx="538487" cy="5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aptain Marvel Star Logo Image Files">
            <a:extLst>
              <a:ext uri="{FF2B5EF4-FFF2-40B4-BE49-F238E27FC236}">
                <a16:creationId xmlns:a16="http://schemas.microsoft.com/office/drawing/2014/main" id="{DE442EBF-7F60-0847-8466-F1A53B382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32" y="3856346"/>
            <a:ext cx="538487" cy="5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aptain Marvel Star Logo Image Files">
            <a:extLst>
              <a:ext uri="{FF2B5EF4-FFF2-40B4-BE49-F238E27FC236}">
                <a16:creationId xmlns:a16="http://schemas.microsoft.com/office/drawing/2014/main" id="{6D0746D2-7482-5C3F-7101-35BA2DFC7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40" y="3856347"/>
            <a:ext cx="538487" cy="5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7">
            <a:extLst>
              <a:ext uri="{FF2B5EF4-FFF2-40B4-BE49-F238E27FC236}">
                <a16:creationId xmlns:a16="http://schemas.microsoft.com/office/drawing/2014/main" id="{30CF78DB-C1CA-0DF2-4E02-AF1015B921F3}"/>
              </a:ext>
            </a:extLst>
          </p:cNvPr>
          <p:cNvSpPr txBox="1"/>
          <p:nvPr/>
        </p:nvSpPr>
        <p:spPr>
          <a:xfrm>
            <a:off x="7772400" y="7010400"/>
            <a:ext cx="2904297" cy="20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6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SOURCE: </a:t>
            </a:r>
            <a:r>
              <a:rPr kumimoji="0" lang="en-US" sz="1192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ro"/>
                <a:ea typeface="+mn-ea"/>
                <a:cs typeface="+mn-cs"/>
              </a:rPr>
              <a:t>Box Office Mojo</a:t>
            </a:r>
          </a:p>
        </p:txBody>
      </p:sp>
    </p:spTree>
    <p:extLst>
      <p:ext uri="{BB962C8B-B14F-4D97-AF65-F5344CB8AC3E}">
        <p14:creationId xmlns:p14="http://schemas.microsoft.com/office/powerpoint/2010/main" val="806204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322</Words>
  <Application>Microsoft Macintosh PowerPoint</Application>
  <PresentationFormat>Custom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Nunito Sans Extra Light Bold</vt:lpstr>
      <vt:lpstr>Nunito Sans Regular Bold</vt:lpstr>
      <vt:lpstr>Hero</vt:lpstr>
      <vt:lpstr>Arial</vt:lpstr>
      <vt:lpstr>Hero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Film Franchises</dc:title>
  <cp:lastModifiedBy>Chris Lindauer</cp:lastModifiedBy>
  <cp:revision>9</cp:revision>
  <dcterms:created xsi:type="dcterms:W3CDTF">2006-08-16T00:00:00Z</dcterms:created>
  <dcterms:modified xsi:type="dcterms:W3CDTF">2023-07-31T01:23:48Z</dcterms:modified>
  <dc:identifier>DAEkwhIqj_I</dc:identifier>
</cp:coreProperties>
</file>