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18288000" cy="10287000"/>
  <p:notesSz cx="6858000" cy="9144000"/>
  <p:embeddedFontLs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Canva Sans" panose="020B0503030501040103" pitchFamily="34" charset="0"/>
      <p:regular r:id="rId33"/>
    </p:embeddedFont>
    <p:embeddedFont>
      <p:font typeface="Canva Sans Bold" panose="020B0803030501040103" pitchFamily="34" charset="0"/>
      <p:regular r:id="rId34"/>
      <p:bold r:id="rId35"/>
    </p:embeddedFont>
    <p:embeddedFont>
      <p:font typeface="Montserrat Bold" pitchFamily="2" charset="77"/>
      <p:regular r:id="rId3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 autoAdjust="0"/>
    <p:restoredTop sz="94558" autoAdjust="0"/>
  </p:normalViewPr>
  <p:slideViewPr>
    <p:cSldViewPr>
      <p:cViewPr varScale="1">
        <p:scale>
          <a:sx n="80" d="100"/>
          <a:sy n="80" d="100"/>
        </p:scale>
        <p:origin x="832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7/30/23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7/30/23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7/30/23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7/30/23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7/30/23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7/30/23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7/30/23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7000"/>
            <a:chOff x="0" y="0"/>
            <a:chExt cx="4816593" cy="27093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16592" cy="2709333"/>
            </a:xfrm>
            <a:custGeom>
              <a:avLst/>
              <a:gdLst/>
              <a:ahLst/>
              <a:cxnLst/>
              <a:rect l="l" t="t" r="r" b="b"/>
              <a:pathLst>
                <a:path w="4816592" h="2709333">
                  <a:moveTo>
                    <a:pt x="0" y="0"/>
                  </a:moveTo>
                  <a:lnTo>
                    <a:pt x="4816592" y="0"/>
                  </a:lnTo>
                  <a:lnTo>
                    <a:pt x="481659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ED957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 rot="2700000">
            <a:off x="14409183" y="4059780"/>
            <a:ext cx="4747881" cy="9529199"/>
            <a:chOff x="0" y="0"/>
            <a:chExt cx="1250471" cy="250974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250471" cy="2509748"/>
            </a:xfrm>
            <a:custGeom>
              <a:avLst/>
              <a:gdLst/>
              <a:ahLst/>
              <a:cxnLst/>
              <a:rect l="l" t="t" r="r" b="b"/>
              <a:pathLst>
                <a:path w="1250471" h="2509748">
                  <a:moveTo>
                    <a:pt x="0" y="0"/>
                  </a:moveTo>
                  <a:lnTo>
                    <a:pt x="1250471" y="0"/>
                  </a:lnTo>
                  <a:lnTo>
                    <a:pt x="1250471" y="2509748"/>
                  </a:lnTo>
                  <a:lnTo>
                    <a:pt x="0" y="2509748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28575"/>
              <a:ext cx="812800" cy="7842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666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12743737" y="9509442"/>
            <a:ext cx="589744" cy="621912"/>
          </a:xfrm>
          <a:custGeom>
            <a:avLst/>
            <a:gdLst/>
            <a:ahLst/>
            <a:cxnLst/>
            <a:rect l="l" t="t" r="r" b="b"/>
            <a:pathLst>
              <a:path w="589744" h="621912">
                <a:moveTo>
                  <a:pt x="0" y="0"/>
                </a:moveTo>
                <a:lnTo>
                  <a:pt x="589744" y="0"/>
                </a:lnTo>
                <a:lnTo>
                  <a:pt x="589744" y="621912"/>
                </a:lnTo>
                <a:lnTo>
                  <a:pt x="0" y="62191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9" name="Group 9"/>
          <p:cNvGrpSpPr/>
          <p:nvPr/>
        </p:nvGrpSpPr>
        <p:grpSpPr>
          <a:xfrm rot="2700000">
            <a:off x="-1266671" y="-3968748"/>
            <a:ext cx="4747881" cy="9529199"/>
            <a:chOff x="0" y="0"/>
            <a:chExt cx="1250471" cy="2509748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250471" cy="2509748"/>
            </a:xfrm>
            <a:custGeom>
              <a:avLst/>
              <a:gdLst/>
              <a:ahLst/>
              <a:cxnLst/>
              <a:rect l="l" t="t" r="r" b="b"/>
              <a:pathLst>
                <a:path w="1250471" h="2509748">
                  <a:moveTo>
                    <a:pt x="0" y="0"/>
                  </a:moveTo>
                  <a:lnTo>
                    <a:pt x="1250471" y="0"/>
                  </a:lnTo>
                  <a:lnTo>
                    <a:pt x="1250471" y="2509748"/>
                  </a:lnTo>
                  <a:lnTo>
                    <a:pt x="0" y="2509748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0" y="28575"/>
              <a:ext cx="812800" cy="7842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666"/>
                </a:lnSpc>
              </a:pPr>
              <a:endParaRPr/>
            </a:p>
          </p:txBody>
        </p:sp>
      </p:grpSp>
      <p:sp>
        <p:nvSpPr>
          <p:cNvPr id="12" name="Freeform 12"/>
          <p:cNvSpPr/>
          <p:nvPr/>
        </p:nvSpPr>
        <p:spPr>
          <a:xfrm>
            <a:off x="14417663" y="6799996"/>
            <a:ext cx="3870337" cy="2575349"/>
          </a:xfrm>
          <a:custGeom>
            <a:avLst/>
            <a:gdLst/>
            <a:ahLst/>
            <a:cxnLst/>
            <a:rect l="l" t="t" r="r" b="b"/>
            <a:pathLst>
              <a:path w="3870337" h="2575349">
                <a:moveTo>
                  <a:pt x="0" y="0"/>
                </a:moveTo>
                <a:lnTo>
                  <a:pt x="3870337" y="0"/>
                </a:lnTo>
                <a:lnTo>
                  <a:pt x="3870337" y="2575350"/>
                </a:lnTo>
                <a:lnTo>
                  <a:pt x="0" y="25753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24685" r="-197625" b="-121064"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-1756863" y="-200830"/>
            <a:ext cx="12133808" cy="13628660"/>
          </a:xfrm>
          <a:custGeom>
            <a:avLst/>
            <a:gdLst/>
            <a:ahLst/>
            <a:cxnLst/>
            <a:rect l="l" t="t" r="r" b="b"/>
            <a:pathLst>
              <a:path w="12133808" h="13628660">
                <a:moveTo>
                  <a:pt x="0" y="0"/>
                </a:moveTo>
                <a:lnTo>
                  <a:pt x="12133808" y="0"/>
                </a:lnTo>
                <a:lnTo>
                  <a:pt x="12133808" y="13628660"/>
                </a:lnTo>
                <a:lnTo>
                  <a:pt x="0" y="1362866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99679"/>
            </a:stretch>
          </a:blipFill>
        </p:spPr>
      </p:sp>
      <p:sp>
        <p:nvSpPr>
          <p:cNvPr id="14" name="TextBox 14"/>
          <p:cNvSpPr txBox="1"/>
          <p:nvPr/>
        </p:nvSpPr>
        <p:spPr>
          <a:xfrm>
            <a:off x="13558270" y="9624576"/>
            <a:ext cx="4590788" cy="4202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66"/>
              </a:lnSpc>
            </a:pPr>
            <a:r>
              <a:rPr lang="en-US" sz="1602">
                <a:solidFill>
                  <a:srgbClr val="040403"/>
                </a:solidFill>
                <a:latin typeface="Montserrat Bold"/>
              </a:rPr>
              <a:t>Sports Career Consulting </a:t>
            </a:r>
          </a:p>
          <a:p>
            <a:pPr>
              <a:lnSpc>
                <a:spcPts val="1666"/>
              </a:lnSpc>
            </a:pPr>
            <a:r>
              <a:rPr lang="en-US" sz="1602">
                <a:solidFill>
                  <a:srgbClr val="040403"/>
                </a:solidFill>
                <a:latin typeface="Montserrat Bold"/>
              </a:rPr>
              <a:t>The Business of Sports and Entertainment 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6921245" y="190138"/>
            <a:ext cx="9634091" cy="17741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560"/>
              </a:lnSpc>
            </a:pPr>
            <a:r>
              <a:rPr lang="en-US" sz="10400">
                <a:solidFill>
                  <a:srgbClr val="000000"/>
                </a:solidFill>
                <a:latin typeface="Canva Sans Bold"/>
              </a:rPr>
              <a:t>Fantasy Sports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6921245" y="1830978"/>
            <a:ext cx="7106245" cy="12268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0080"/>
              </a:lnSpc>
            </a:pPr>
            <a:r>
              <a:rPr lang="en-US" sz="7200">
                <a:solidFill>
                  <a:srgbClr val="000000"/>
                </a:solidFill>
                <a:latin typeface="Canva Sans"/>
              </a:rPr>
              <a:t>By the Numbers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6921245" y="3133324"/>
            <a:ext cx="5535513" cy="12268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0080"/>
              </a:lnSpc>
            </a:pPr>
            <a:r>
              <a:rPr lang="en-US" sz="7200">
                <a:solidFill>
                  <a:srgbClr val="000000"/>
                </a:solidFill>
                <a:latin typeface="Canva Sans"/>
              </a:rPr>
              <a:t>2023 Edition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4732295" cy="10287000"/>
            <a:chOff x="0" y="0"/>
            <a:chExt cx="1246366" cy="27093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246366" cy="2709333"/>
            </a:xfrm>
            <a:custGeom>
              <a:avLst/>
              <a:gdLst/>
              <a:ahLst/>
              <a:cxnLst/>
              <a:rect l="l" t="t" r="r" b="b"/>
              <a:pathLst>
                <a:path w="1246366" h="2709333">
                  <a:moveTo>
                    <a:pt x="0" y="0"/>
                  </a:moveTo>
                  <a:lnTo>
                    <a:pt x="1246366" y="0"/>
                  </a:lnTo>
                  <a:lnTo>
                    <a:pt x="1246366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ED957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2743737" y="9509442"/>
            <a:ext cx="589744" cy="621912"/>
          </a:xfrm>
          <a:custGeom>
            <a:avLst/>
            <a:gdLst/>
            <a:ahLst/>
            <a:cxnLst/>
            <a:rect l="l" t="t" r="r" b="b"/>
            <a:pathLst>
              <a:path w="589744" h="621912">
                <a:moveTo>
                  <a:pt x="0" y="0"/>
                </a:moveTo>
                <a:lnTo>
                  <a:pt x="589744" y="0"/>
                </a:lnTo>
                <a:lnTo>
                  <a:pt x="589744" y="621912"/>
                </a:lnTo>
                <a:lnTo>
                  <a:pt x="0" y="62191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AutoShape 6"/>
          <p:cNvSpPr/>
          <p:nvPr/>
        </p:nvSpPr>
        <p:spPr>
          <a:xfrm flipV="1">
            <a:off x="-1070123" y="1010718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 flipV="1">
            <a:off x="-1070123" y="4166156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 flipV="1">
            <a:off x="-763617" y="7367804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 flipV="1">
            <a:off x="-2325797" y="-1655634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Freeform 10"/>
          <p:cNvSpPr/>
          <p:nvPr/>
        </p:nvSpPr>
        <p:spPr>
          <a:xfrm>
            <a:off x="619692" y="-260068"/>
            <a:ext cx="3492910" cy="2324207"/>
          </a:xfrm>
          <a:custGeom>
            <a:avLst/>
            <a:gdLst/>
            <a:ahLst/>
            <a:cxnLst/>
            <a:rect l="l" t="t" r="r" b="b"/>
            <a:pathLst>
              <a:path w="3492910" h="2324207">
                <a:moveTo>
                  <a:pt x="0" y="0"/>
                </a:moveTo>
                <a:lnTo>
                  <a:pt x="3492911" y="0"/>
                </a:lnTo>
                <a:lnTo>
                  <a:pt x="3492911" y="2324208"/>
                </a:lnTo>
                <a:lnTo>
                  <a:pt x="0" y="232420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24685" r="-197625" b="-121064"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-406140" y="2037059"/>
            <a:ext cx="7919155" cy="8249941"/>
          </a:xfrm>
          <a:custGeom>
            <a:avLst/>
            <a:gdLst/>
            <a:ahLst/>
            <a:cxnLst/>
            <a:rect l="l" t="t" r="r" b="b"/>
            <a:pathLst>
              <a:path w="7919155" h="8249941">
                <a:moveTo>
                  <a:pt x="0" y="0"/>
                </a:moveTo>
                <a:lnTo>
                  <a:pt x="7919155" y="0"/>
                </a:lnTo>
                <a:lnTo>
                  <a:pt x="7919155" y="8249941"/>
                </a:lnTo>
                <a:lnTo>
                  <a:pt x="0" y="82499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6294475" y="2918050"/>
            <a:ext cx="9559189" cy="2941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880"/>
              </a:lnSpc>
            </a:pPr>
            <a:r>
              <a:rPr lang="en-US" sz="4200">
                <a:solidFill>
                  <a:srgbClr val="000000"/>
                </a:solidFill>
                <a:latin typeface="Canva Sans"/>
              </a:rPr>
              <a:t>84% of fantasy players have a draft party. The median spend for the league’s party is $653.</a:t>
            </a:r>
          </a:p>
          <a:p>
            <a:pPr>
              <a:lnSpc>
                <a:spcPts val="5880"/>
              </a:lnSpc>
            </a:pPr>
            <a:endParaRPr lang="en-US" sz="4200">
              <a:solidFill>
                <a:srgbClr val="000000"/>
              </a:solidFill>
              <a:latin typeface="Canva Sans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3558270" y="9624576"/>
            <a:ext cx="4590788" cy="4202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66"/>
              </a:lnSpc>
            </a:pPr>
            <a:r>
              <a:rPr lang="en-US" sz="1602">
                <a:solidFill>
                  <a:srgbClr val="040403"/>
                </a:solidFill>
                <a:latin typeface="Montserrat Bold"/>
              </a:rPr>
              <a:t>Sports Career Consulting </a:t>
            </a:r>
          </a:p>
          <a:p>
            <a:pPr>
              <a:lnSpc>
                <a:spcPts val="1666"/>
              </a:lnSpc>
            </a:pPr>
            <a:r>
              <a:rPr lang="en-US" sz="1602">
                <a:solidFill>
                  <a:srgbClr val="040403"/>
                </a:solidFill>
                <a:latin typeface="Montserrat Bold"/>
              </a:rPr>
              <a:t>The Business of Sports and Entertainment 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6294474" y="185619"/>
            <a:ext cx="4525925" cy="17741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4560"/>
              </a:lnSpc>
            </a:pPr>
            <a:r>
              <a:rPr lang="en-US" sz="10400" dirty="0">
                <a:solidFill>
                  <a:srgbClr val="000000"/>
                </a:solidFill>
                <a:latin typeface="Canva Sans Bold"/>
              </a:rPr>
              <a:t>$653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4732295" cy="10287000"/>
            <a:chOff x="0" y="0"/>
            <a:chExt cx="1246366" cy="27093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246366" cy="2709333"/>
            </a:xfrm>
            <a:custGeom>
              <a:avLst/>
              <a:gdLst/>
              <a:ahLst/>
              <a:cxnLst/>
              <a:rect l="l" t="t" r="r" b="b"/>
              <a:pathLst>
                <a:path w="1246366" h="2709333">
                  <a:moveTo>
                    <a:pt x="0" y="0"/>
                  </a:moveTo>
                  <a:lnTo>
                    <a:pt x="1246366" y="0"/>
                  </a:lnTo>
                  <a:lnTo>
                    <a:pt x="1246366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ED957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2743737" y="9509442"/>
            <a:ext cx="589744" cy="621912"/>
          </a:xfrm>
          <a:custGeom>
            <a:avLst/>
            <a:gdLst/>
            <a:ahLst/>
            <a:cxnLst/>
            <a:rect l="l" t="t" r="r" b="b"/>
            <a:pathLst>
              <a:path w="589744" h="621912">
                <a:moveTo>
                  <a:pt x="0" y="0"/>
                </a:moveTo>
                <a:lnTo>
                  <a:pt x="589744" y="0"/>
                </a:lnTo>
                <a:lnTo>
                  <a:pt x="589744" y="621912"/>
                </a:lnTo>
                <a:lnTo>
                  <a:pt x="0" y="62191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AutoShape 6"/>
          <p:cNvSpPr/>
          <p:nvPr/>
        </p:nvSpPr>
        <p:spPr>
          <a:xfrm flipV="1">
            <a:off x="-1070123" y="1010718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 flipV="1">
            <a:off x="-1070123" y="4166156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 flipV="1">
            <a:off x="-763617" y="7367804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 flipV="1">
            <a:off x="-2325797" y="-1655634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Freeform 10"/>
          <p:cNvSpPr/>
          <p:nvPr/>
        </p:nvSpPr>
        <p:spPr>
          <a:xfrm>
            <a:off x="619692" y="-260068"/>
            <a:ext cx="3492910" cy="2324207"/>
          </a:xfrm>
          <a:custGeom>
            <a:avLst/>
            <a:gdLst/>
            <a:ahLst/>
            <a:cxnLst/>
            <a:rect l="l" t="t" r="r" b="b"/>
            <a:pathLst>
              <a:path w="3492910" h="2324207">
                <a:moveTo>
                  <a:pt x="0" y="0"/>
                </a:moveTo>
                <a:lnTo>
                  <a:pt x="3492911" y="0"/>
                </a:lnTo>
                <a:lnTo>
                  <a:pt x="3492911" y="2324208"/>
                </a:lnTo>
                <a:lnTo>
                  <a:pt x="0" y="232420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24685" r="-197625" b="-121064"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08324" y="2029311"/>
            <a:ext cx="5015525" cy="8257689"/>
          </a:xfrm>
          <a:custGeom>
            <a:avLst/>
            <a:gdLst/>
            <a:ahLst/>
            <a:cxnLst/>
            <a:rect l="l" t="t" r="r" b="b"/>
            <a:pathLst>
              <a:path w="5015525" h="8257689">
                <a:moveTo>
                  <a:pt x="0" y="0"/>
                </a:moveTo>
                <a:lnTo>
                  <a:pt x="5015525" y="0"/>
                </a:lnTo>
                <a:lnTo>
                  <a:pt x="5015525" y="8257689"/>
                </a:lnTo>
                <a:lnTo>
                  <a:pt x="0" y="825768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6294475" y="2918050"/>
            <a:ext cx="9559189" cy="2941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880"/>
              </a:lnSpc>
            </a:pPr>
            <a:r>
              <a:rPr lang="en-US" sz="4200">
                <a:solidFill>
                  <a:srgbClr val="000000"/>
                </a:solidFill>
                <a:latin typeface="Canva Sans"/>
              </a:rPr>
              <a:t>50% of NFL fans who play fantasy football are ages 18-34 (up 8% from a previous study).</a:t>
            </a:r>
          </a:p>
          <a:p>
            <a:pPr>
              <a:lnSpc>
                <a:spcPts val="5880"/>
              </a:lnSpc>
            </a:pPr>
            <a:endParaRPr lang="en-US" sz="4200">
              <a:solidFill>
                <a:srgbClr val="000000"/>
              </a:solidFill>
              <a:latin typeface="Canva Sans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3558270" y="9624576"/>
            <a:ext cx="4590788" cy="4202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66"/>
              </a:lnSpc>
            </a:pPr>
            <a:r>
              <a:rPr lang="en-US" sz="1602">
                <a:solidFill>
                  <a:srgbClr val="040403"/>
                </a:solidFill>
                <a:latin typeface="Montserrat Bold"/>
              </a:rPr>
              <a:t>Sports Career Consulting </a:t>
            </a:r>
          </a:p>
          <a:p>
            <a:pPr>
              <a:lnSpc>
                <a:spcPts val="1666"/>
              </a:lnSpc>
            </a:pPr>
            <a:r>
              <a:rPr lang="en-US" sz="1602">
                <a:solidFill>
                  <a:srgbClr val="040403"/>
                </a:solidFill>
                <a:latin typeface="Montserrat Bold"/>
              </a:rPr>
              <a:t>The Business of Sports and Entertainment 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6294475" y="185619"/>
            <a:ext cx="4602125" cy="17741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4560"/>
              </a:lnSpc>
            </a:pPr>
            <a:r>
              <a:rPr lang="en-US" sz="10400" dirty="0">
                <a:solidFill>
                  <a:srgbClr val="000000"/>
                </a:solidFill>
                <a:latin typeface="Canva Sans Bold"/>
              </a:rPr>
              <a:t>50%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4732295" cy="10287000"/>
            <a:chOff x="0" y="0"/>
            <a:chExt cx="1246366" cy="27093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246366" cy="2709333"/>
            </a:xfrm>
            <a:custGeom>
              <a:avLst/>
              <a:gdLst/>
              <a:ahLst/>
              <a:cxnLst/>
              <a:rect l="l" t="t" r="r" b="b"/>
              <a:pathLst>
                <a:path w="1246366" h="2709333">
                  <a:moveTo>
                    <a:pt x="0" y="0"/>
                  </a:moveTo>
                  <a:lnTo>
                    <a:pt x="1246366" y="0"/>
                  </a:lnTo>
                  <a:lnTo>
                    <a:pt x="1246366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ED957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2743737" y="9509442"/>
            <a:ext cx="589744" cy="621912"/>
          </a:xfrm>
          <a:custGeom>
            <a:avLst/>
            <a:gdLst/>
            <a:ahLst/>
            <a:cxnLst/>
            <a:rect l="l" t="t" r="r" b="b"/>
            <a:pathLst>
              <a:path w="589744" h="621912">
                <a:moveTo>
                  <a:pt x="0" y="0"/>
                </a:moveTo>
                <a:lnTo>
                  <a:pt x="589744" y="0"/>
                </a:lnTo>
                <a:lnTo>
                  <a:pt x="589744" y="621912"/>
                </a:lnTo>
                <a:lnTo>
                  <a:pt x="0" y="62191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AutoShape 6"/>
          <p:cNvSpPr/>
          <p:nvPr/>
        </p:nvSpPr>
        <p:spPr>
          <a:xfrm flipV="1">
            <a:off x="-1070123" y="1010718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 flipV="1">
            <a:off x="-1070123" y="4166156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 flipV="1">
            <a:off x="-763617" y="7367804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 flipV="1">
            <a:off x="-2325797" y="-1655634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Freeform 10"/>
          <p:cNvSpPr/>
          <p:nvPr/>
        </p:nvSpPr>
        <p:spPr>
          <a:xfrm>
            <a:off x="619692" y="-260068"/>
            <a:ext cx="3492910" cy="2324207"/>
          </a:xfrm>
          <a:custGeom>
            <a:avLst/>
            <a:gdLst/>
            <a:ahLst/>
            <a:cxnLst/>
            <a:rect l="l" t="t" r="r" b="b"/>
            <a:pathLst>
              <a:path w="3492910" h="2324207">
                <a:moveTo>
                  <a:pt x="0" y="0"/>
                </a:moveTo>
                <a:lnTo>
                  <a:pt x="3492911" y="0"/>
                </a:lnTo>
                <a:lnTo>
                  <a:pt x="3492911" y="2324208"/>
                </a:lnTo>
                <a:lnTo>
                  <a:pt x="0" y="232420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24685" r="-197625" b="-121064"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-645721" y="1798480"/>
            <a:ext cx="6864530" cy="8591953"/>
          </a:xfrm>
          <a:custGeom>
            <a:avLst/>
            <a:gdLst/>
            <a:ahLst/>
            <a:cxnLst/>
            <a:rect l="l" t="t" r="r" b="b"/>
            <a:pathLst>
              <a:path w="6864530" h="8591953">
                <a:moveTo>
                  <a:pt x="0" y="0"/>
                </a:moveTo>
                <a:lnTo>
                  <a:pt x="6864531" y="0"/>
                </a:lnTo>
                <a:lnTo>
                  <a:pt x="6864531" y="8591952"/>
                </a:lnTo>
                <a:lnTo>
                  <a:pt x="0" y="859195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22514"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6294475" y="2918050"/>
            <a:ext cx="9559189" cy="2198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880"/>
              </a:lnSpc>
            </a:pPr>
            <a:r>
              <a:rPr lang="en-US" sz="4200">
                <a:solidFill>
                  <a:srgbClr val="000000"/>
                </a:solidFill>
                <a:latin typeface="Canva Sans"/>
              </a:rPr>
              <a:t>81% of fantasy sports players are male, just 19% are female.</a:t>
            </a:r>
          </a:p>
          <a:p>
            <a:pPr>
              <a:lnSpc>
                <a:spcPts val="5880"/>
              </a:lnSpc>
            </a:pPr>
            <a:endParaRPr lang="en-US" sz="4200">
              <a:solidFill>
                <a:srgbClr val="000000"/>
              </a:solidFill>
              <a:latin typeface="Canva Sans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3558270" y="9624576"/>
            <a:ext cx="4590788" cy="4202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66"/>
              </a:lnSpc>
            </a:pPr>
            <a:r>
              <a:rPr lang="en-US" sz="1602">
                <a:solidFill>
                  <a:srgbClr val="040403"/>
                </a:solidFill>
                <a:latin typeface="Montserrat Bold"/>
              </a:rPr>
              <a:t>Sports Career Consulting </a:t>
            </a:r>
          </a:p>
          <a:p>
            <a:pPr>
              <a:lnSpc>
                <a:spcPts val="1666"/>
              </a:lnSpc>
            </a:pPr>
            <a:r>
              <a:rPr lang="en-US" sz="1602">
                <a:solidFill>
                  <a:srgbClr val="040403"/>
                </a:solidFill>
                <a:latin typeface="Montserrat Bold"/>
              </a:rPr>
              <a:t>The Business of Sports and Entertainment 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6294475" y="185619"/>
            <a:ext cx="2647355" cy="17741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560"/>
              </a:lnSpc>
            </a:pPr>
            <a:r>
              <a:rPr lang="en-US" sz="10400">
                <a:solidFill>
                  <a:srgbClr val="000000"/>
                </a:solidFill>
                <a:latin typeface="Canva Sans Bold"/>
              </a:rPr>
              <a:t>81%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4732295" cy="10287000"/>
            <a:chOff x="0" y="0"/>
            <a:chExt cx="1246366" cy="27093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246366" cy="2709333"/>
            </a:xfrm>
            <a:custGeom>
              <a:avLst/>
              <a:gdLst/>
              <a:ahLst/>
              <a:cxnLst/>
              <a:rect l="l" t="t" r="r" b="b"/>
              <a:pathLst>
                <a:path w="1246366" h="2709333">
                  <a:moveTo>
                    <a:pt x="0" y="0"/>
                  </a:moveTo>
                  <a:lnTo>
                    <a:pt x="1246366" y="0"/>
                  </a:lnTo>
                  <a:lnTo>
                    <a:pt x="1246366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ED957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2743737" y="9509442"/>
            <a:ext cx="589744" cy="621912"/>
          </a:xfrm>
          <a:custGeom>
            <a:avLst/>
            <a:gdLst/>
            <a:ahLst/>
            <a:cxnLst/>
            <a:rect l="l" t="t" r="r" b="b"/>
            <a:pathLst>
              <a:path w="589744" h="621912">
                <a:moveTo>
                  <a:pt x="0" y="0"/>
                </a:moveTo>
                <a:lnTo>
                  <a:pt x="589744" y="0"/>
                </a:lnTo>
                <a:lnTo>
                  <a:pt x="589744" y="621912"/>
                </a:lnTo>
                <a:lnTo>
                  <a:pt x="0" y="62191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AutoShape 6"/>
          <p:cNvSpPr/>
          <p:nvPr/>
        </p:nvSpPr>
        <p:spPr>
          <a:xfrm flipV="1">
            <a:off x="-1070123" y="1010718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 flipV="1">
            <a:off x="-1070123" y="4166156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 flipV="1">
            <a:off x="-763617" y="7367804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 flipV="1">
            <a:off x="-2325797" y="-1655634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Freeform 10"/>
          <p:cNvSpPr/>
          <p:nvPr/>
        </p:nvSpPr>
        <p:spPr>
          <a:xfrm>
            <a:off x="619692" y="-260068"/>
            <a:ext cx="3492910" cy="2324207"/>
          </a:xfrm>
          <a:custGeom>
            <a:avLst/>
            <a:gdLst/>
            <a:ahLst/>
            <a:cxnLst/>
            <a:rect l="l" t="t" r="r" b="b"/>
            <a:pathLst>
              <a:path w="3492910" h="2324207">
                <a:moveTo>
                  <a:pt x="0" y="0"/>
                </a:moveTo>
                <a:lnTo>
                  <a:pt x="3492911" y="0"/>
                </a:lnTo>
                <a:lnTo>
                  <a:pt x="3492911" y="2324208"/>
                </a:lnTo>
                <a:lnTo>
                  <a:pt x="0" y="232420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24685" r="-197625" b="-121064"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-374897" y="1916464"/>
            <a:ext cx="5107192" cy="8370536"/>
          </a:xfrm>
          <a:custGeom>
            <a:avLst/>
            <a:gdLst/>
            <a:ahLst/>
            <a:cxnLst/>
            <a:rect l="l" t="t" r="r" b="b"/>
            <a:pathLst>
              <a:path w="5107192" h="8370536">
                <a:moveTo>
                  <a:pt x="0" y="0"/>
                </a:moveTo>
                <a:lnTo>
                  <a:pt x="5107192" y="0"/>
                </a:lnTo>
                <a:lnTo>
                  <a:pt x="5107192" y="8370536"/>
                </a:lnTo>
                <a:lnTo>
                  <a:pt x="0" y="837053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91372"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6294475" y="2918050"/>
            <a:ext cx="9559189" cy="3684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880"/>
              </a:lnSpc>
            </a:pPr>
            <a:r>
              <a:rPr lang="en-US" sz="4200">
                <a:solidFill>
                  <a:srgbClr val="000000"/>
                </a:solidFill>
                <a:latin typeface="Canva Sans"/>
              </a:rPr>
              <a:t>The average fantasy player age 18 or older spends $653 annually on fantasy football related activity (up from $556 four years ago).</a:t>
            </a:r>
          </a:p>
          <a:p>
            <a:pPr>
              <a:lnSpc>
                <a:spcPts val="5880"/>
              </a:lnSpc>
            </a:pPr>
            <a:endParaRPr lang="en-US" sz="4200">
              <a:solidFill>
                <a:srgbClr val="000000"/>
              </a:solidFill>
              <a:latin typeface="Canva Sans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3558270" y="9624576"/>
            <a:ext cx="4590788" cy="4202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66"/>
              </a:lnSpc>
            </a:pPr>
            <a:r>
              <a:rPr lang="en-US" sz="1602">
                <a:solidFill>
                  <a:srgbClr val="040403"/>
                </a:solidFill>
                <a:latin typeface="Montserrat Bold"/>
              </a:rPr>
              <a:t>Sports Career Consulting </a:t>
            </a:r>
          </a:p>
          <a:p>
            <a:pPr>
              <a:lnSpc>
                <a:spcPts val="1666"/>
              </a:lnSpc>
            </a:pPr>
            <a:r>
              <a:rPr lang="en-US" sz="1602">
                <a:solidFill>
                  <a:srgbClr val="040403"/>
                </a:solidFill>
                <a:latin typeface="Montserrat Bold"/>
              </a:rPr>
              <a:t>The Business of Sports and Entertainment 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6294474" y="185619"/>
            <a:ext cx="5668925" cy="17741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4560"/>
              </a:lnSpc>
            </a:pPr>
            <a:r>
              <a:rPr lang="en-US" sz="10400" dirty="0">
                <a:solidFill>
                  <a:srgbClr val="000000"/>
                </a:solidFill>
                <a:latin typeface="Canva Sans Bold"/>
              </a:rPr>
              <a:t>$653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4732295" cy="10287000"/>
            <a:chOff x="0" y="0"/>
            <a:chExt cx="1246366" cy="27093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246366" cy="2709333"/>
            </a:xfrm>
            <a:custGeom>
              <a:avLst/>
              <a:gdLst/>
              <a:ahLst/>
              <a:cxnLst/>
              <a:rect l="l" t="t" r="r" b="b"/>
              <a:pathLst>
                <a:path w="1246366" h="2709333">
                  <a:moveTo>
                    <a:pt x="0" y="0"/>
                  </a:moveTo>
                  <a:lnTo>
                    <a:pt x="1246366" y="0"/>
                  </a:lnTo>
                  <a:lnTo>
                    <a:pt x="1246366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ED957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2743737" y="9509442"/>
            <a:ext cx="589744" cy="621912"/>
          </a:xfrm>
          <a:custGeom>
            <a:avLst/>
            <a:gdLst/>
            <a:ahLst/>
            <a:cxnLst/>
            <a:rect l="l" t="t" r="r" b="b"/>
            <a:pathLst>
              <a:path w="589744" h="621912">
                <a:moveTo>
                  <a:pt x="0" y="0"/>
                </a:moveTo>
                <a:lnTo>
                  <a:pt x="589744" y="0"/>
                </a:lnTo>
                <a:lnTo>
                  <a:pt x="589744" y="621912"/>
                </a:lnTo>
                <a:lnTo>
                  <a:pt x="0" y="62191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6294475" y="2918050"/>
            <a:ext cx="9559189" cy="51701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880"/>
              </a:lnSpc>
            </a:pPr>
            <a:r>
              <a:rPr lang="en-US" sz="4200">
                <a:solidFill>
                  <a:srgbClr val="000000"/>
                </a:solidFill>
                <a:latin typeface="Canva Sans"/>
              </a:rPr>
              <a:t>According to an American Express study, Americans collectively are expected to spend $4.6 billion on fantasy football (figure includes food, beverage &amp; fantasy football related products).</a:t>
            </a:r>
          </a:p>
          <a:p>
            <a:pPr>
              <a:lnSpc>
                <a:spcPts val="5880"/>
              </a:lnSpc>
            </a:pPr>
            <a:endParaRPr lang="en-US" sz="4200">
              <a:solidFill>
                <a:srgbClr val="000000"/>
              </a:solidFill>
              <a:latin typeface="Canva Sans"/>
            </a:endParaRPr>
          </a:p>
        </p:txBody>
      </p:sp>
      <p:sp>
        <p:nvSpPr>
          <p:cNvPr id="7" name="AutoShape 7"/>
          <p:cNvSpPr/>
          <p:nvPr/>
        </p:nvSpPr>
        <p:spPr>
          <a:xfrm flipV="1">
            <a:off x="-1070123" y="1010718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 flipV="1">
            <a:off x="-1070123" y="4166156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 flipV="1">
            <a:off x="-763617" y="7367804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 flipV="1">
            <a:off x="-2325797" y="-1655634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Freeform 11"/>
          <p:cNvSpPr/>
          <p:nvPr/>
        </p:nvSpPr>
        <p:spPr>
          <a:xfrm>
            <a:off x="619692" y="-260068"/>
            <a:ext cx="3492910" cy="2324207"/>
          </a:xfrm>
          <a:custGeom>
            <a:avLst/>
            <a:gdLst/>
            <a:ahLst/>
            <a:cxnLst/>
            <a:rect l="l" t="t" r="r" b="b"/>
            <a:pathLst>
              <a:path w="3492910" h="2324207">
                <a:moveTo>
                  <a:pt x="0" y="0"/>
                </a:moveTo>
                <a:lnTo>
                  <a:pt x="3492911" y="0"/>
                </a:lnTo>
                <a:lnTo>
                  <a:pt x="3492911" y="2324208"/>
                </a:lnTo>
                <a:lnTo>
                  <a:pt x="0" y="232420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24685" r="-197625" b="-121064"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-205118" y="1695750"/>
            <a:ext cx="5624494" cy="8784006"/>
          </a:xfrm>
          <a:custGeom>
            <a:avLst/>
            <a:gdLst/>
            <a:ahLst/>
            <a:cxnLst/>
            <a:rect l="l" t="t" r="r" b="b"/>
            <a:pathLst>
              <a:path w="5624494" h="8784006">
                <a:moveTo>
                  <a:pt x="0" y="0"/>
                </a:moveTo>
                <a:lnTo>
                  <a:pt x="5624494" y="0"/>
                </a:lnTo>
                <a:lnTo>
                  <a:pt x="5624494" y="8784006"/>
                </a:lnTo>
                <a:lnTo>
                  <a:pt x="0" y="878400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90013" r="-87629"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13558270" y="9624576"/>
            <a:ext cx="4590788" cy="4202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66"/>
              </a:lnSpc>
            </a:pPr>
            <a:r>
              <a:rPr lang="en-US" sz="1602">
                <a:solidFill>
                  <a:srgbClr val="040403"/>
                </a:solidFill>
                <a:latin typeface="Montserrat Bold"/>
              </a:rPr>
              <a:t>Sports Career Consulting </a:t>
            </a:r>
          </a:p>
          <a:p>
            <a:pPr>
              <a:lnSpc>
                <a:spcPts val="1666"/>
              </a:lnSpc>
            </a:pPr>
            <a:r>
              <a:rPr lang="en-US" sz="1602">
                <a:solidFill>
                  <a:srgbClr val="040403"/>
                </a:solidFill>
                <a:latin typeface="Montserrat Bold"/>
              </a:rPr>
              <a:t>The Business of Sports and Entertainment 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6294474" y="185619"/>
            <a:ext cx="8716925" cy="17741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4560"/>
              </a:lnSpc>
            </a:pPr>
            <a:r>
              <a:rPr lang="en-US" sz="10400" dirty="0">
                <a:solidFill>
                  <a:srgbClr val="000000"/>
                </a:solidFill>
                <a:latin typeface="Canva Sans Bold"/>
              </a:rPr>
              <a:t>$4.6 billion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4732295" cy="10287000"/>
            <a:chOff x="0" y="0"/>
            <a:chExt cx="1246366" cy="27093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246366" cy="2709333"/>
            </a:xfrm>
            <a:custGeom>
              <a:avLst/>
              <a:gdLst/>
              <a:ahLst/>
              <a:cxnLst/>
              <a:rect l="l" t="t" r="r" b="b"/>
              <a:pathLst>
                <a:path w="1246366" h="2709333">
                  <a:moveTo>
                    <a:pt x="0" y="0"/>
                  </a:moveTo>
                  <a:lnTo>
                    <a:pt x="1246366" y="0"/>
                  </a:lnTo>
                  <a:lnTo>
                    <a:pt x="1246366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ED957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2743737" y="9509442"/>
            <a:ext cx="589744" cy="621912"/>
          </a:xfrm>
          <a:custGeom>
            <a:avLst/>
            <a:gdLst/>
            <a:ahLst/>
            <a:cxnLst/>
            <a:rect l="l" t="t" r="r" b="b"/>
            <a:pathLst>
              <a:path w="589744" h="621912">
                <a:moveTo>
                  <a:pt x="0" y="0"/>
                </a:moveTo>
                <a:lnTo>
                  <a:pt x="589744" y="0"/>
                </a:lnTo>
                <a:lnTo>
                  <a:pt x="589744" y="621912"/>
                </a:lnTo>
                <a:lnTo>
                  <a:pt x="0" y="62191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AutoShape 6"/>
          <p:cNvSpPr/>
          <p:nvPr/>
        </p:nvSpPr>
        <p:spPr>
          <a:xfrm flipV="1">
            <a:off x="-1070123" y="1010718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 flipV="1">
            <a:off x="-1070123" y="4166156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 flipV="1">
            <a:off x="-763617" y="7367804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 flipV="1">
            <a:off x="-2325797" y="-1655634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Freeform 10"/>
          <p:cNvSpPr/>
          <p:nvPr/>
        </p:nvSpPr>
        <p:spPr>
          <a:xfrm>
            <a:off x="619692" y="-260068"/>
            <a:ext cx="3492910" cy="2324207"/>
          </a:xfrm>
          <a:custGeom>
            <a:avLst/>
            <a:gdLst/>
            <a:ahLst/>
            <a:cxnLst/>
            <a:rect l="l" t="t" r="r" b="b"/>
            <a:pathLst>
              <a:path w="3492910" h="2324207">
                <a:moveTo>
                  <a:pt x="0" y="0"/>
                </a:moveTo>
                <a:lnTo>
                  <a:pt x="3492911" y="0"/>
                </a:lnTo>
                <a:lnTo>
                  <a:pt x="3492911" y="2324208"/>
                </a:lnTo>
                <a:lnTo>
                  <a:pt x="0" y="232420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24685" r="-197625" b="-121064"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619692" y="1959809"/>
            <a:ext cx="4825111" cy="8458587"/>
          </a:xfrm>
          <a:custGeom>
            <a:avLst/>
            <a:gdLst/>
            <a:ahLst/>
            <a:cxnLst/>
            <a:rect l="l" t="t" r="r" b="b"/>
            <a:pathLst>
              <a:path w="4825111" h="8458587">
                <a:moveTo>
                  <a:pt x="0" y="0"/>
                </a:moveTo>
                <a:lnTo>
                  <a:pt x="4825111" y="0"/>
                </a:lnTo>
                <a:lnTo>
                  <a:pt x="4825111" y="8458586"/>
                </a:lnTo>
                <a:lnTo>
                  <a:pt x="0" y="845858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211650"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6294475" y="2918050"/>
            <a:ext cx="9559189" cy="3684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880"/>
              </a:lnSpc>
            </a:pPr>
            <a:r>
              <a:rPr lang="en-US" sz="4200">
                <a:solidFill>
                  <a:srgbClr val="000000"/>
                </a:solidFill>
                <a:latin typeface="Canva Sans"/>
              </a:rPr>
              <a:t>According to the Fantasy Sports &amp; Gaming Association, 45% of fantasy sports participants have a household income of $75,000 or more.</a:t>
            </a:r>
          </a:p>
          <a:p>
            <a:pPr>
              <a:lnSpc>
                <a:spcPts val="5880"/>
              </a:lnSpc>
            </a:pPr>
            <a:endParaRPr lang="en-US" sz="4200">
              <a:solidFill>
                <a:srgbClr val="000000"/>
              </a:solidFill>
              <a:latin typeface="Canva Sans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3558270" y="9624576"/>
            <a:ext cx="4590788" cy="4202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66"/>
              </a:lnSpc>
            </a:pPr>
            <a:r>
              <a:rPr lang="en-US" sz="1602">
                <a:solidFill>
                  <a:srgbClr val="040403"/>
                </a:solidFill>
                <a:latin typeface="Montserrat Bold"/>
              </a:rPr>
              <a:t>Sports Career Consulting </a:t>
            </a:r>
          </a:p>
          <a:p>
            <a:pPr>
              <a:lnSpc>
                <a:spcPts val="1666"/>
              </a:lnSpc>
            </a:pPr>
            <a:r>
              <a:rPr lang="en-US" sz="1602">
                <a:solidFill>
                  <a:srgbClr val="040403"/>
                </a:solidFill>
                <a:latin typeface="Montserrat Bold"/>
              </a:rPr>
              <a:t>The Business of Sports and Entertainment 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6294474" y="185619"/>
            <a:ext cx="6888125" cy="17741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4560"/>
              </a:lnSpc>
            </a:pPr>
            <a:r>
              <a:rPr lang="en-US" sz="10400" dirty="0">
                <a:solidFill>
                  <a:srgbClr val="000000"/>
                </a:solidFill>
                <a:latin typeface="Canva Sans Bold"/>
              </a:rPr>
              <a:t>$75,000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4732295" cy="10287000"/>
            <a:chOff x="0" y="0"/>
            <a:chExt cx="1246366" cy="27093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246366" cy="2709333"/>
            </a:xfrm>
            <a:custGeom>
              <a:avLst/>
              <a:gdLst/>
              <a:ahLst/>
              <a:cxnLst/>
              <a:rect l="l" t="t" r="r" b="b"/>
              <a:pathLst>
                <a:path w="1246366" h="2709333">
                  <a:moveTo>
                    <a:pt x="0" y="0"/>
                  </a:moveTo>
                  <a:lnTo>
                    <a:pt x="1246366" y="0"/>
                  </a:lnTo>
                  <a:lnTo>
                    <a:pt x="1246366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ED957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2743737" y="9509442"/>
            <a:ext cx="589744" cy="621912"/>
          </a:xfrm>
          <a:custGeom>
            <a:avLst/>
            <a:gdLst/>
            <a:ahLst/>
            <a:cxnLst/>
            <a:rect l="l" t="t" r="r" b="b"/>
            <a:pathLst>
              <a:path w="589744" h="621912">
                <a:moveTo>
                  <a:pt x="0" y="0"/>
                </a:moveTo>
                <a:lnTo>
                  <a:pt x="589744" y="0"/>
                </a:lnTo>
                <a:lnTo>
                  <a:pt x="589744" y="621912"/>
                </a:lnTo>
                <a:lnTo>
                  <a:pt x="0" y="62191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AutoShape 6"/>
          <p:cNvSpPr/>
          <p:nvPr/>
        </p:nvSpPr>
        <p:spPr>
          <a:xfrm flipV="1">
            <a:off x="-1070123" y="1010718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 flipV="1">
            <a:off x="-1070123" y="4166156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 flipV="1">
            <a:off x="-763617" y="7367804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 flipV="1">
            <a:off x="-2325797" y="-1655634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Freeform 10"/>
          <p:cNvSpPr/>
          <p:nvPr/>
        </p:nvSpPr>
        <p:spPr>
          <a:xfrm>
            <a:off x="619692" y="-260068"/>
            <a:ext cx="3492910" cy="2324207"/>
          </a:xfrm>
          <a:custGeom>
            <a:avLst/>
            <a:gdLst/>
            <a:ahLst/>
            <a:cxnLst/>
            <a:rect l="l" t="t" r="r" b="b"/>
            <a:pathLst>
              <a:path w="3492910" h="2324207">
                <a:moveTo>
                  <a:pt x="0" y="0"/>
                </a:moveTo>
                <a:lnTo>
                  <a:pt x="3492911" y="0"/>
                </a:lnTo>
                <a:lnTo>
                  <a:pt x="3492911" y="2324208"/>
                </a:lnTo>
                <a:lnTo>
                  <a:pt x="0" y="232420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24685" r="-197625" b="-121064"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14940" y="1851097"/>
            <a:ext cx="5650058" cy="8435903"/>
          </a:xfrm>
          <a:custGeom>
            <a:avLst/>
            <a:gdLst/>
            <a:ahLst/>
            <a:cxnLst/>
            <a:rect l="l" t="t" r="r" b="b"/>
            <a:pathLst>
              <a:path w="5650058" h="8435903">
                <a:moveTo>
                  <a:pt x="0" y="0"/>
                </a:moveTo>
                <a:lnTo>
                  <a:pt x="5650057" y="0"/>
                </a:lnTo>
                <a:lnTo>
                  <a:pt x="5650057" y="8435903"/>
                </a:lnTo>
                <a:lnTo>
                  <a:pt x="0" y="843590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65433"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6294475" y="2918050"/>
            <a:ext cx="9559189" cy="2941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880"/>
              </a:lnSpc>
            </a:pPr>
            <a:r>
              <a:rPr lang="en-US" sz="4200">
                <a:solidFill>
                  <a:srgbClr val="000000"/>
                </a:solidFill>
                <a:latin typeface="Canva Sans"/>
              </a:rPr>
              <a:t>The organization also suggests 70% of players this year will pay an entry fee to participate.</a:t>
            </a:r>
          </a:p>
          <a:p>
            <a:pPr>
              <a:lnSpc>
                <a:spcPts val="5880"/>
              </a:lnSpc>
            </a:pPr>
            <a:endParaRPr lang="en-US" sz="4200">
              <a:solidFill>
                <a:srgbClr val="000000"/>
              </a:solidFill>
              <a:latin typeface="Canva Sans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3558270" y="9624576"/>
            <a:ext cx="4590788" cy="4202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66"/>
              </a:lnSpc>
            </a:pPr>
            <a:r>
              <a:rPr lang="en-US" sz="1602">
                <a:solidFill>
                  <a:srgbClr val="040403"/>
                </a:solidFill>
                <a:latin typeface="Montserrat Bold"/>
              </a:rPr>
              <a:t>Sports Career Consulting </a:t>
            </a:r>
          </a:p>
          <a:p>
            <a:pPr>
              <a:lnSpc>
                <a:spcPts val="1666"/>
              </a:lnSpc>
            </a:pPr>
            <a:r>
              <a:rPr lang="en-US" sz="1602">
                <a:solidFill>
                  <a:srgbClr val="040403"/>
                </a:solidFill>
                <a:latin typeface="Montserrat Bold"/>
              </a:rPr>
              <a:t>The Business of Sports and Entertainment 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6294474" y="185619"/>
            <a:ext cx="4906925" cy="17741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4560"/>
              </a:lnSpc>
            </a:pPr>
            <a:r>
              <a:rPr lang="en-US" sz="10400" dirty="0">
                <a:solidFill>
                  <a:srgbClr val="000000"/>
                </a:solidFill>
                <a:latin typeface="Canva Sans Bold"/>
              </a:rPr>
              <a:t>70%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4732295" cy="10287000"/>
            <a:chOff x="0" y="0"/>
            <a:chExt cx="1246366" cy="27093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246366" cy="2709333"/>
            </a:xfrm>
            <a:custGeom>
              <a:avLst/>
              <a:gdLst/>
              <a:ahLst/>
              <a:cxnLst/>
              <a:rect l="l" t="t" r="r" b="b"/>
              <a:pathLst>
                <a:path w="1246366" h="2709333">
                  <a:moveTo>
                    <a:pt x="0" y="0"/>
                  </a:moveTo>
                  <a:lnTo>
                    <a:pt x="1246366" y="0"/>
                  </a:lnTo>
                  <a:lnTo>
                    <a:pt x="1246366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ED957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2743737" y="9509442"/>
            <a:ext cx="589744" cy="621912"/>
          </a:xfrm>
          <a:custGeom>
            <a:avLst/>
            <a:gdLst/>
            <a:ahLst/>
            <a:cxnLst/>
            <a:rect l="l" t="t" r="r" b="b"/>
            <a:pathLst>
              <a:path w="589744" h="621912">
                <a:moveTo>
                  <a:pt x="0" y="0"/>
                </a:moveTo>
                <a:lnTo>
                  <a:pt x="589744" y="0"/>
                </a:lnTo>
                <a:lnTo>
                  <a:pt x="589744" y="621912"/>
                </a:lnTo>
                <a:lnTo>
                  <a:pt x="0" y="62191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AutoShape 6"/>
          <p:cNvSpPr/>
          <p:nvPr/>
        </p:nvSpPr>
        <p:spPr>
          <a:xfrm flipV="1">
            <a:off x="-1070123" y="1010718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 flipV="1">
            <a:off x="-1070123" y="4166156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 flipV="1">
            <a:off x="-763617" y="7367804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 flipV="1">
            <a:off x="-2325797" y="-1655634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Freeform 10"/>
          <p:cNvSpPr/>
          <p:nvPr/>
        </p:nvSpPr>
        <p:spPr>
          <a:xfrm>
            <a:off x="619692" y="-260068"/>
            <a:ext cx="3492910" cy="2324207"/>
          </a:xfrm>
          <a:custGeom>
            <a:avLst/>
            <a:gdLst/>
            <a:ahLst/>
            <a:cxnLst/>
            <a:rect l="l" t="t" r="r" b="b"/>
            <a:pathLst>
              <a:path w="3492910" h="2324207">
                <a:moveTo>
                  <a:pt x="0" y="0"/>
                </a:moveTo>
                <a:lnTo>
                  <a:pt x="3492911" y="0"/>
                </a:lnTo>
                <a:lnTo>
                  <a:pt x="3492911" y="2324208"/>
                </a:lnTo>
                <a:lnTo>
                  <a:pt x="0" y="232420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24685" r="-197625" b="-121064"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-459682" y="2064140"/>
            <a:ext cx="5788588" cy="8393662"/>
          </a:xfrm>
          <a:custGeom>
            <a:avLst/>
            <a:gdLst/>
            <a:ahLst/>
            <a:cxnLst/>
            <a:rect l="l" t="t" r="r" b="b"/>
            <a:pathLst>
              <a:path w="5788588" h="8393662">
                <a:moveTo>
                  <a:pt x="0" y="0"/>
                </a:moveTo>
                <a:lnTo>
                  <a:pt x="5788587" y="0"/>
                </a:lnTo>
                <a:lnTo>
                  <a:pt x="5788587" y="8393661"/>
                </a:lnTo>
                <a:lnTo>
                  <a:pt x="0" y="839366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57784"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6294475" y="2918050"/>
            <a:ext cx="9559189" cy="3684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880"/>
              </a:lnSpc>
            </a:pPr>
            <a:r>
              <a:rPr lang="en-US" sz="4200">
                <a:solidFill>
                  <a:srgbClr val="000000"/>
                </a:solidFill>
                <a:latin typeface="Canva Sans"/>
              </a:rPr>
              <a:t>According to the FTSA, 50% of fantasy sports players have a college degree (down from 57% three years ago).</a:t>
            </a:r>
          </a:p>
          <a:p>
            <a:pPr>
              <a:lnSpc>
                <a:spcPts val="5880"/>
              </a:lnSpc>
            </a:pPr>
            <a:endParaRPr lang="en-US" sz="4200">
              <a:solidFill>
                <a:srgbClr val="000000"/>
              </a:solidFill>
              <a:latin typeface="Canva Sans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3558270" y="9624576"/>
            <a:ext cx="4590788" cy="4202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66"/>
              </a:lnSpc>
            </a:pPr>
            <a:r>
              <a:rPr lang="en-US" sz="1602">
                <a:solidFill>
                  <a:srgbClr val="040403"/>
                </a:solidFill>
                <a:latin typeface="Montserrat Bold"/>
              </a:rPr>
              <a:t>Sports Career Consulting </a:t>
            </a:r>
          </a:p>
          <a:p>
            <a:pPr>
              <a:lnSpc>
                <a:spcPts val="1666"/>
              </a:lnSpc>
            </a:pPr>
            <a:r>
              <a:rPr lang="en-US" sz="1602">
                <a:solidFill>
                  <a:srgbClr val="040403"/>
                </a:solidFill>
                <a:latin typeface="Montserrat Bold"/>
              </a:rPr>
              <a:t>The Business of Sports and Entertainment 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6294475" y="185619"/>
            <a:ext cx="5364125" cy="17741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4560"/>
              </a:lnSpc>
            </a:pPr>
            <a:r>
              <a:rPr lang="en-US" sz="10400" dirty="0">
                <a:solidFill>
                  <a:srgbClr val="000000"/>
                </a:solidFill>
                <a:latin typeface="Canva Sans Bold"/>
              </a:rPr>
              <a:t>50%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4732295" cy="10287000"/>
            <a:chOff x="0" y="0"/>
            <a:chExt cx="1246366" cy="27093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246366" cy="2709333"/>
            </a:xfrm>
            <a:custGeom>
              <a:avLst/>
              <a:gdLst/>
              <a:ahLst/>
              <a:cxnLst/>
              <a:rect l="l" t="t" r="r" b="b"/>
              <a:pathLst>
                <a:path w="1246366" h="2709333">
                  <a:moveTo>
                    <a:pt x="0" y="0"/>
                  </a:moveTo>
                  <a:lnTo>
                    <a:pt x="1246366" y="0"/>
                  </a:lnTo>
                  <a:lnTo>
                    <a:pt x="1246366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ED957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2743737" y="9509442"/>
            <a:ext cx="589744" cy="621912"/>
          </a:xfrm>
          <a:custGeom>
            <a:avLst/>
            <a:gdLst/>
            <a:ahLst/>
            <a:cxnLst/>
            <a:rect l="l" t="t" r="r" b="b"/>
            <a:pathLst>
              <a:path w="589744" h="621912">
                <a:moveTo>
                  <a:pt x="0" y="0"/>
                </a:moveTo>
                <a:lnTo>
                  <a:pt x="589744" y="0"/>
                </a:lnTo>
                <a:lnTo>
                  <a:pt x="589744" y="621912"/>
                </a:lnTo>
                <a:lnTo>
                  <a:pt x="0" y="62191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AutoShape 6"/>
          <p:cNvSpPr/>
          <p:nvPr/>
        </p:nvSpPr>
        <p:spPr>
          <a:xfrm flipV="1">
            <a:off x="-1070123" y="1010718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 flipV="1">
            <a:off x="-1070123" y="4166156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 flipV="1">
            <a:off x="-763617" y="7367804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 flipV="1">
            <a:off x="-2325797" y="-1655634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Freeform 10"/>
          <p:cNvSpPr/>
          <p:nvPr/>
        </p:nvSpPr>
        <p:spPr>
          <a:xfrm>
            <a:off x="619692" y="-260068"/>
            <a:ext cx="3492910" cy="2324207"/>
          </a:xfrm>
          <a:custGeom>
            <a:avLst/>
            <a:gdLst/>
            <a:ahLst/>
            <a:cxnLst/>
            <a:rect l="l" t="t" r="r" b="b"/>
            <a:pathLst>
              <a:path w="3492910" h="2324207">
                <a:moveTo>
                  <a:pt x="0" y="0"/>
                </a:moveTo>
                <a:lnTo>
                  <a:pt x="3492911" y="0"/>
                </a:lnTo>
                <a:lnTo>
                  <a:pt x="3492911" y="2324208"/>
                </a:lnTo>
                <a:lnTo>
                  <a:pt x="0" y="232420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24685" r="-197625" b="-121064"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-374897" y="1885038"/>
            <a:ext cx="5230732" cy="8401962"/>
          </a:xfrm>
          <a:custGeom>
            <a:avLst/>
            <a:gdLst/>
            <a:ahLst/>
            <a:cxnLst/>
            <a:rect l="l" t="t" r="r" b="b"/>
            <a:pathLst>
              <a:path w="5230732" h="8401962">
                <a:moveTo>
                  <a:pt x="0" y="0"/>
                </a:moveTo>
                <a:lnTo>
                  <a:pt x="5230732" y="0"/>
                </a:lnTo>
                <a:lnTo>
                  <a:pt x="5230732" y="8401962"/>
                </a:lnTo>
                <a:lnTo>
                  <a:pt x="0" y="840196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85558"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6294475" y="2918050"/>
            <a:ext cx="9559189" cy="3684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880"/>
              </a:lnSpc>
            </a:pPr>
            <a:r>
              <a:rPr lang="en-US" sz="4200">
                <a:solidFill>
                  <a:srgbClr val="000000"/>
                </a:solidFill>
                <a:latin typeface="Canva Sans"/>
              </a:rPr>
              <a:t>What is the most popular fantasy sport?</a:t>
            </a:r>
          </a:p>
          <a:p>
            <a:pPr>
              <a:lnSpc>
                <a:spcPts val="5880"/>
              </a:lnSpc>
            </a:pPr>
            <a:endParaRPr lang="en-US" sz="4200">
              <a:solidFill>
                <a:srgbClr val="000000"/>
              </a:solidFill>
              <a:latin typeface="Canva Sans"/>
            </a:endParaRPr>
          </a:p>
          <a:p>
            <a:pPr>
              <a:lnSpc>
                <a:spcPts val="5880"/>
              </a:lnSpc>
            </a:pPr>
            <a:r>
              <a:rPr lang="en-US" sz="4200">
                <a:solidFill>
                  <a:srgbClr val="000000"/>
                </a:solidFill>
                <a:latin typeface="Canva Sans"/>
              </a:rPr>
              <a:t>Football, in a landslide, at 78%.</a:t>
            </a:r>
          </a:p>
          <a:p>
            <a:pPr>
              <a:lnSpc>
                <a:spcPts val="5880"/>
              </a:lnSpc>
            </a:pPr>
            <a:endParaRPr lang="en-US" sz="4200">
              <a:solidFill>
                <a:srgbClr val="000000"/>
              </a:solidFill>
              <a:latin typeface="Canva Sans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3558270" y="9624576"/>
            <a:ext cx="4590788" cy="4202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66"/>
              </a:lnSpc>
            </a:pPr>
            <a:r>
              <a:rPr lang="en-US" sz="1602">
                <a:solidFill>
                  <a:srgbClr val="040403"/>
                </a:solidFill>
                <a:latin typeface="Montserrat Bold"/>
              </a:rPr>
              <a:t>Sports Career Consulting </a:t>
            </a:r>
          </a:p>
          <a:p>
            <a:pPr>
              <a:lnSpc>
                <a:spcPts val="1666"/>
              </a:lnSpc>
            </a:pPr>
            <a:r>
              <a:rPr lang="en-US" sz="1602">
                <a:solidFill>
                  <a:srgbClr val="040403"/>
                </a:solidFill>
                <a:latin typeface="Montserrat Bold"/>
              </a:rPr>
              <a:t>The Business of Sports and Entertainment 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6294475" y="185619"/>
            <a:ext cx="2620268" cy="17741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560"/>
              </a:lnSpc>
            </a:pPr>
            <a:r>
              <a:rPr lang="en-US" sz="10400">
                <a:solidFill>
                  <a:srgbClr val="000000"/>
                </a:solidFill>
                <a:latin typeface="Canva Sans Bold"/>
              </a:rPr>
              <a:t>78%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4732295" cy="10287000"/>
            <a:chOff x="0" y="0"/>
            <a:chExt cx="1246366" cy="27093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246366" cy="2709333"/>
            </a:xfrm>
            <a:custGeom>
              <a:avLst/>
              <a:gdLst/>
              <a:ahLst/>
              <a:cxnLst/>
              <a:rect l="l" t="t" r="r" b="b"/>
              <a:pathLst>
                <a:path w="1246366" h="2709333">
                  <a:moveTo>
                    <a:pt x="0" y="0"/>
                  </a:moveTo>
                  <a:lnTo>
                    <a:pt x="1246366" y="0"/>
                  </a:lnTo>
                  <a:lnTo>
                    <a:pt x="1246366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ED957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2743737" y="9509442"/>
            <a:ext cx="589744" cy="621912"/>
          </a:xfrm>
          <a:custGeom>
            <a:avLst/>
            <a:gdLst/>
            <a:ahLst/>
            <a:cxnLst/>
            <a:rect l="l" t="t" r="r" b="b"/>
            <a:pathLst>
              <a:path w="589744" h="621912">
                <a:moveTo>
                  <a:pt x="0" y="0"/>
                </a:moveTo>
                <a:lnTo>
                  <a:pt x="589744" y="0"/>
                </a:lnTo>
                <a:lnTo>
                  <a:pt x="589744" y="621912"/>
                </a:lnTo>
                <a:lnTo>
                  <a:pt x="0" y="62191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AutoShape 6"/>
          <p:cNvSpPr/>
          <p:nvPr/>
        </p:nvSpPr>
        <p:spPr>
          <a:xfrm flipV="1">
            <a:off x="-1070123" y="1010718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 flipV="1">
            <a:off x="-1070123" y="4166156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 flipV="1">
            <a:off x="-763617" y="7367804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 flipV="1">
            <a:off x="-2325797" y="-1655634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Freeform 10"/>
          <p:cNvSpPr/>
          <p:nvPr/>
        </p:nvSpPr>
        <p:spPr>
          <a:xfrm>
            <a:off x="619692" y="-260068"/>
            <a:ext cx="3492910" cy="2324207"/>
          </a:xfrm>
          <a:custGeom>
            <a:avLst/>
            <a:gdLst/>
            <a:ahLst/>
            <a:cxnLst/>
            <a:rect l="l" t="t" r="r" b="b"/>
            <a:pathLst>
              <a:path w="3492910" h="2324207">
                <a:moveTo>
                  <a:pt x="0" y="0"/>
                </a:moveTo>
                <a:lnTo>
                  <a:pt x="3492911" y="0"/>
                </a:lnTo>
                <a:lnTo>
                  <a:pt x="3492911" y="2324208"/>
                </a:lnTo>
                <a:lnTo>
                  <a:pt x="0" y="232420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24685" r="-197625" b="-121064"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71835" y="1757298"/>
            <a:ext cx="5980912" cy="8532349"/>
          </a:xfrm>
          <a:custGeom>
            <a:avLst/>
            <a:gdLst/>
            <a:ahLst/>
            <a:cxnLst/>
            <a:rect l="l" t="t" r="r" b="b"/>
            <a:pathLst>
              <a:path w="5980912" h="8532349">
                <a:moveTo>
                  <a:pt x="0" y="0"/>
                </a:moveTo>
                <a:lnTo>
                  <a:pt x="5980912" y="0"/>
                </a:lnTo>
                <a:lnTo>
                  <a:pt x="5980912" y="8532349"/>
                </a:lnTo>
                <a:lnTo>
                  <a:pt x="0" y="853234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98328" r="-55288"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6294475" y="2918050"/>
            <a:ext cx="9559189" cy="44272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880"/>
              </a:lnSpc>
            </a:pPr>
            <a:r>
              <a:rPr lang="en-US" sz="4200">
                <a:solidFill>
                  <a:srgbClr val="000000"/>
                </a:solidFill>
                <a:latin typeface="Canva Sans"/>
              </a:rPr>
              <a:t>Fans who play fantasy sports tend to dine out at fine dining restaurants more than the general population (87% vs. 68% for the general population).</a:t>
            </a:r>
          </a:p>
          <a:p>
            <a:pPr>
              <a:lnSpc>
                <a:spcPts val="5880"/>
              </a:lnSpc>
            </a:pPr>
            <a:endParaRPr lang="en-US" sz="4200">
              <a:solidFill>
                <a:srgbClr val="000000"/>
              </a:solidFill>
              <a:latin typeface="Canva Sans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3558270" y="9624576"/>
            <a:ext cx="4590788" cy="4202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66"/>
              </a:lnSpc>
            </a:pPr>
            <a:r>
              <a:rPr lang="en-US" sz="1602">
                <a:solidFill>
                  <a:srgbClr val="040403"/>
                </a:solidFill>
                <a:latin typeface="Montserrat Bold"/>
              </a:rPr>
              <a:t>Sports Career Consulting </a:t>
            </a:r>
          </a:p>
          <a:p>
            <a:pPr>
              <a:lnSpc>
                <a:spcPts val="1666"/>
              </a:lnSpc>
            </a:pPr>
            <a:r>
              <a:rPr lang="en-US" sz="1602">
                <a:solidFill>
                  <a:srgbClr val="040403"/>
                </a:solidFill>
                <a:latin typeface="Montserrat Bold"/>
              </a:rPr>
              <a:t>The Business of Sports and Entertainment 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6294475" y="185619"/>
            <a:ext cx="2620268" cy="17741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560"/>
              </a:lnSpc>
            </a:pPr>
            <a:r>
              <a:rPr lang="en-US" sz="10400">
                <a:solidFill>
                  <a:srgbClr val="000000"/>
                </a:solidFill>
                <a:latin typeface="Canva Sans Bold"/>
              </a:rPr>
              <a:t>87%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4732295" cy="10287000"/>
            <a:chOff x="0" y="0"/>
            <a:chExt cx="1246366" cy="27093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246366" cy="2709333"/>
            </a:xfrm>
            <a:custGeom>
              <a:avLst/>
              <a:gdLst/>
              <a:ahLst/>
              <a:cxnLst/>
              <a:rect l="l" t="t" r="r" b="b"/>
              <a:pathLst>
                <a:path w="1246366" h="2709333">
                  <a:moveTo>
                    <a:pt x="0" y="0"/>
                  </a:moveTo>
                  <a:lnTo>
                    <a:pt x="1246366" y="0"/>
                  </a:lnTo>
                  <a:lnTo>
                    <a:pt x="1246366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ED957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2743737" y="9509442"/>
            <a:ext cx="589744" cy="621912"/>
          </a:xfrm>
          <a:custGeom>
            <a:avLst/>
            <a:gdLst/>
            <a:ahLst/>
            <a:cxnLst/>
            <a:rect l="l" t="t" r="r" b="b"/>
            <a:pathLst>
              <a:path w="589744" h="621912">
                <a:moveTo>
                  <a:pt x="0" y="0"/>
                </a:moveTo>
                <a:lnTo>
                  <a:pt x="589744" y="0"/>
                </a:lnTo>
                <a:lnTo>
                  <a:pt x="589744" y="621912"/>
                </a:lnTo>
                <a:lnTo>
                  <a:pt x="0" y="62191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6294475" y="2918050"/>
            <a:ext cx="9559189" cy="3684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880"/>
              </a:lnSpc>
            </a:pPr>
            <a:r>
              <a:rPr lang="en-US" sz="4200">
                <a:solidFill>
                  <a:srgbClr val="000000"/>
                </a:solidFill>
                <a:latin typeface="Canva Sans"/>
              </a:rPr>
              <a:t>In 1988, there were an estimated 500,000 people playing fantasy sports of some kind in the United States and Canada, combined.</a:t>
            </a:r>
          </a:p>
          <a:p>
            <a:pPr>
              <a:lnSpc>
                <a:spcPts val="5880"/>
              </a:lnSpc>
            </a:pPr>
            <a:endParaRPr lang="en-US" sz="4200">
              <a:solidFill>
                <a:srgbClr val="000000"/>
              </a:solidFill>
              <a:latin typeface="Canva Sans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3558270" y="9624576"/>
            <a:ext cx="4590788" cy="4202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66"/>
              </a:lnSpc>
            </a:pPr>
            <a:r>
              <a:rPr lang="en-US" sz="1602">
                <a:solidFill>
                  <a:srgbClr val="040403"/>
                </a:solidFill>
                <a:latin typeface="Montserrat Bold"/>
              </a:rPr>
              <a:t>Sports Career Consulting </a:t>
            </a:r>
          </a:p>
          <a:p>
            <a:pPr>
              <a:lnSpc>
                <a:spcPts val="1666"/>
              </a:lnSpc>
            </a:pPr>
            <a:r>
              <a:rPr lang="en-US" sz="1602">
                <a:solidFill>
                  <a:srgbClr val="040403"/>
                </a:solidFill>
                <a:latin typeface="Montserrat Bold"/>
              </a:rPr>
              <a:t>The Business of Sports and Entertainment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294475" y="185619"/>
            <a:ext cx="6449262" cy="17741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4560"/>
              </a:lnSpc>
            </a:pPr>
            <a:r>
              <a:rPr lang="en-US" sz="10400" dirty="0">
                <a:solidFill>
                  <a:srgbClr val="000000"/>
                </a:solidFill>
                <a:latin typeface="Canva Sans Bold"/>
              </a:rPr>
              <a:t>500,000</a:t>
            </a:r>
          </a:p>
        </p:txBody>
      </p:sp>
      <p:sp>
        <p:nvSpPr>
          <p:cNvPr id="9" name="AutoShape 9"/>
          <p:cNvSpPr/>
          <p:nvPr/>
        </p:nvSpPr>
        <p:spPr>
          <a:xfrm flipV="1">
            <a:off x="-1070123" y="1010718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 flipV="1">
            <a:off x="-1070123" y="4166156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 flipV="1">
            <a:off x="-763617" y="7367804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 flipV="1">
            <a:off x="-2325797" y="-1655634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Freeform 13"/>
          <p:cNvSpPr/>
          <p:nvPr/>
        </p:nvSpPr>
        <p:spPr>
          <a:xfrm>
            <a:off x="619692" y="-260068"/>
            <a:ext cx="3492910" cy="2324207"/>
          </a:xfrm>
          <a:custGeom>
            <a:avLst/>
            <a:gdLst/>
            <a:ahLst/>
            <a:cxnLst/>
            <a:rect l="l" t="t" r="r" b="b"/>
            <a:pathLst>
              <a:path w="3492910" h="2324207">
                <a:moveTo>
                  <a:pt x="0" y="0"/>
                </a:moveTo>
                <a:lnTo>
                  <a:pt x="3492911" y="0"/>
                </a:lnTo>
                <a:lnTo>
                  <a:pt x="3492911" y="2324208"/>
                </a:lnTo>
                <a:lnTo>
                  <a:pt x="0" y="232420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24685" r="-197625" b="-121064"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99916" y="1919220"/>
            <a:ext cx="5282404" cy="8693199"/>
          </a:xfrm>
          <a:custGeom>
            <a:avLst/>
            <a:gdLst/>
            <a:ahLst/>
            <a:cxnLst/>
            <a:rect l="l" t="t" r="r" b="b"/>
            <a:pathLst>
              <a:path w="5282404" h="8693199">
                <a:moveTo>
                  <a:pt x="0" y="0"/>
                </a:moveTo>
                <a:lnTo>
                  <a:pt x="5282404" y="0"/>
                </a:lnTo>
                <a:lnTo>
                  <a:pt x="5282404" y="8693199"/>
                </a:lnTo>
                <a:lnTo>
                  <a:pt x="0" y="869319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92567"/>
            </a:stretch>
          </a:blipFill>
        </p:spPr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4732295" cy="10287000"/>
            <a:chOff x="0" y="0"/>
            <a:chExt cx="1246366" cy="27093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246366" cy="2709333"/>
            </a:xfrm>
            <a:custGeom>
              <a:avLst/>
              <a:gdLst/>
              <a:ahLst/>
              <a:cxnLst/>
              <a:rect l="l" t="t" r="r" b="b"/>
              <a:pathLst>
                <a:path w="1246366" h="2709333">
                  <a:moveTo>
                    <a:pt x="0" y="0"/>
                  </a:moveTo>
                  <a:lnTo>
                    <a:pt x="1246366" y="0"/>
                  </a:lnTo>
                  <a:lnTo>
                    <a:pt x="1246366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ED957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2743737" y="9509442"/>
            <a:ext cx="589744" cy="621912"/>
          </a:xfrm>
          <a:custGeom>
            <a:avLst/>
            <a:gdLst/>
            <a:ahLst/>
            <a:cxnLst/>
            <a:rect l="l" t="t" r="r" b="b"/>
            <a:pathLst>
              <a:path w="589744" h="621912">
                <a:moveTo>
                  <a:pt x="0" y="0"/>
                </a:moveTo>
                <a:lnTo>
                  <a:pt x="589744" y="0"/>
                </a:lnTo>
                <a:lnTo>
                  <a:pt x="589744" y="621912"/>
                </a:lnTo>
                <a:lnTo>
                  <a:pt x="0" y="62191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AutoShape 6"/>
          <p:cNvSpPr/>
          <p:nvPr/>
        </p:nvSpPr>
        <p:spPr>
          <a:xfrm flipV="1">
            <a:off x="-1070123" y="1010718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 flipV="1">
            <a:off x="-1070123" y="4166156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 flipV="1">
            <a:off x="-763617" y="7367804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 flipV="1">
            <a:off x="-2325797" y="-1655634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Freeform 10"/>
          <p:cNvSpPr/>
          <p:nvPr/>
        </p:nvSpPr>
        <p:spPr>
          <a:xfrm>
            <a:off x="619692" y="-260068"/>
            <a:ext cx="3492910" cy="2324207"/>
          </a:xfrm>
          <a:custGeom>
            <a:avLst/>
            <a:gdLst/>
            <a:ahLst/>
            <a:cxnLst/>
            <a:rect l="l" t="t" r="r" b="b"/>
            <a:pathLst>
              <a:path w="3492910" h="2324207">
                <a:moveTo>
                  <a:pt x="0" y="0"/>
                </a:moveTo>
                <a:lnTo>
                  <a:pt x="3492911" y="0"/>
                </a:lnTo>
                <a:lnTo>
                  <a:pt x="3492911" y="2324208"/>
                </a:lnTo>
                <a:lnTo>
                  <a:pt x="0" y="232420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24685" r="-197625" b="-121064"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-19050" y="1959809"/>
            <a:ext cx="5823998" cy="8327191"/>
          </a:xfrm>
          <a:custGeom>
            <a:avLst/>
            <a:gdLst/>
            <a:ahLst/>
            <a:cxnLst/>
            <a:rect l="l" t="t" r="r" b="b"/>
            <a:pathLst>
              <a:path w="5823998" h="8327191">
                <a:moveTo>
                  <a:pt x="0" y="0"/>
                </a:moveTo>
                <a:lnTo>
                  <a:pt x="5823998" y="0"/>
                </a:lnTo>
                <a:lnTo>
                  <a:pt x="5823998" y="8327191"/>
                </a:lnTo>
                <a:lnTo>
                  <a:pt x="0" y="832719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54187"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6294475" y="2918050"/>
            <a:ext cx="9559189" cy="44272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880"/>
              </a:lnSpc>
            </a:pPr>
            <a:r>
              <a:rPr lang="en-US" sz="4200">
                <a:solidFill>
                  <a:srgbClr val="000000"/>
                </a:solidFill>
                <a:latin typeface="Canva Sans"/>
              </a:rPr>
              <a:t>Fantasy players really like Nike. Research from FSGA suggests 45% of fantasy sports players purchased Nike apparel last year vs. 17% of the general population.</a:t>
            </a:r>
          </a:p>
          <a:p>
            <a:pPr>
              <a:lnSpc>
                <a:spcPts val="5880"/>
              </a:lnSpc>
            </a:pPr>
            <a:endParaRPr lang="en-US" sz="4200">
              <a:solidFill>
                <a:srgbClr val="000000"/>
              </a:solidFill>
              <a:latin typeface="Canva Sans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3558270" y="9624576"/>
            <a:ext cx="4590788" cy="4202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66"/>
              </a:lnSpc>
            </a:pPr>
            <a:r>
              <a:rPr lang="en-US" sz="1602">
                <a:solidFill>
                  <a:srgbClr val="040403"/>
                </a:solidFill>
                <a:latin typeface="Montserrat Bold"/>
              </a:rPr>
              <a:t>Sports Career Consulting </a:t>
            </a:r>
          </a:p>
          <a:p>
            <a:pPr>
              <a:lnSpc>
                <a:spcPts val="1666"/>
              </a:lnSpc>
            </a:pPr>
            <a:r>
              <a:rPr lang="en-US" sz="1602">
                <a:solidFill>
                  <a:srgbClr val="040403"/>
                </a:solidFill>
                <a:latin typeface="Montserrat Bold"/>
              </a:rPr>
              <a:t>The Business of Sports and Entertainment 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6294474" y="185619"/>
            <a:ext cx="5059325" cy="17741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4560"/>
              </a:lnSpc>
            </a:pPr>
            <a:r>
              <a:rPr lang="en-US" sz="10400" dirty="0">
                <a:solidFill>
                  <a:srgbClr val="000000"/>
                </a:solidFill>
                <a:latin typeface="Canva Sans Bold"/>
              </a:rPr>
              <a:t>45%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4732295" cy="10287000"/>
            <a:chOff x="0" y="0"/>
            <a:chExt cx="1246366" cy="27093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246366" cy="2709333"/>
            </a:xfrm>
            <a:custGeom>
              <a:avLst/>
              <a:gdLst/>
              <a:ahLst/>
              <a:cxnLst/>
              <a:rect l="l" t="t" r="r" b="b"/>
              <a:pathLst>
                <a:path w="1246366" h="2709333">
                  <a:moveTo>
                    <a:pt x="0" y="0"/>
                  </a:moveTo>
                  <a:lnTo>
                    <a:pt x="1246366" y="0"/>
                  </a:lnTo>
                  <a:lnTo>
                    <a:pt x="1246366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ED957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2743737" y="9509442"/>
            <a:ext cx="589744" cy="621912"/>
          </a:xfrm>
          <a:custGeom>
            <a:avLst/>
            <a:gdLst/>
            <a:ahLst/>
            <a:cxnLst/>
            <a:rect l="l" t="t" r="r" b="b"/>
            <a:pathLst>
              <a:path w="589744" h="621912">
                <a:moveTo>
                  <a:pt x="0" y="0"/>
                </a:moveTo>
                <a:lnTo>
                  <a:pt x="589744" y="0"/>
                </a:lnTo>
                <a:lnTo>
                  <a:pt x="589744" y="621912"/>
                </a:lnTo>
                <a:lnTo>
                  <a:pt x="0" y="62191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AutoShape 6"/>
          <p:cNvSpPr/>
          <p:nvPr/>
        </p:nvSpPr>
        <p:spPr>
          <a:xfrm flipV="1">
            <a:off x="-1070123" y="1010718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 flipV="1">
            <a:off x="-1070123" y="4166156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 flipV="1">
            <a:off x="-763617" y="7367804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 flipV="1">
            <a:off x="-2325797" y="-1655634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Freeform 10"/>
          <p:cNvSpPr/>
          <p:nvPr/>
        </p:nvSpPr>
        <p:spPr>
          <a:xfrm>
            <a:off x="619692" y="-260068"/>
            <a:ext cx="3492910" cy="2324207"/>
          </a:xfrm>
          <a:custGeom>
            <a:avLst/>
            <a:gdLst/>
            <a:ahLst/>
            <a:cxnLst/>
            <a:rect l="l" t="t" r="r" b="b"/>
            <a:pathLst>
              <a:path w="3492910" h="2324207">
                <a:moveTo>
                  <a:pt x="0" y="0"/>
                </a:moveTo>
                <a:lnTo>
                  <a:pt x="3492911" y="0"/>
                </a:lnTo>
                <a:lnTo>
                  <a:pt x="3492911" y="2324208"/>
                </a:lnTo>
                <a:lnTo>
                  <a:pt x="0" y="232420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24685" r="-197625" b="-121064"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75846" y="1959809"/>
            <a:ext cx="6007961" cy="8171545"/>
          </a:xfrm>
          <a:custGeom>
            <a:avLst/>
            <a:gdLst/>
            <a:ahLst/>
            <a:cxnLst/>
            <a:rect l="l" t="t" r="r" b="b"/>
            <a:pathLst>
              <a:path w="6007961" h="8171545">
                <a:moveTo>
                  <a:pt x="0" y="0"/>
                </a:moveTo>
                <a:lnTo>
                  <a:pt x="6007961" y="0"/>
                </a:lnTo>
                <a:lnTo>
                  <a:pt x="6007961" y="8171545"/>
                </a:lnTo>
                <a:lnTo>
                  <a:pt x="0" y="817154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23552" r="-18246"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6294475" y="2918050"/>
            <a:ext cx="9559189" cy="3684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880"/>
              </a:lnSpc>
            </a:pPr>
            <a:r>
              <a:rPr lang="en-US" sz="4200">
                <a:solidFill>
                  <a:srgbClr val="000000"/>
                </a:solidFill>
                <a:latin typeface="Canva Sans"/>
              </a:rPr>
              <a:t>61% of fantasy sports participants say they watch more live sports because of their involvement in a fantasy sports league.</a:t>
            </a:r>
          </a:p>
          <a:p>
            <a:pPr>
              <a:lnSpc>
                <a:spcPts val="5880"/>
              </a:lnSpc>
            </a:pPr>
            <a:endParaRPr lang="en-US" sz="4200">
              <a:solidFill>
                <a:srgbClr val="000000"/>
              </a:solidFill>
              <a:latin typeface="Canva Sans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3558270" y="9624576"/>
            <a:ext cx="4590788" cy="4202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66"/>
              </a:lnSpc>
            </a:pPr>
            <a:r>
              <a:rPr lang="en-US" sz="1602">
                <a:solidFill>
                  <a:srgbClr val="040403"/>
                </a:solidFill>
                <a:latin typeface="Montserrat Bold"/>
              </a:rPr>
              <a:t>Sports Career Consulting </a:t>
            </a:r>
          </a:p>
          <a:p>
            <a:pPr>
              <a:lnSpc>
                <a:spcPts val="1666"/>
              </a:lnSpc>
            </a:pPr>
            <a:r>
              <a:rPr lang="en-US" sz="1602">
                <a:solidFill>
                  <a:srgbClr val="040403"/>
                </a:solidFill>
                <a:latin typeface="Montserrat Bold"/>
              </a:rPr>
              <a:t>The Business of Sports and Entertainment 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6294475" y="185619"/>
            <a:ext cx="4602125" cy="17741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4560"/>
              </a:lnSpc>
            </a:pPr>
            <a:r>
              <a:rPr lang="en-US" sz="10400" dirty="0">
                <a:solidFill>
                  <a:srgbClr val="000000"/>
                </a:solidFill>
                <a:latin typeface="Canva Sans Bold"/>
              </a:rPr>
              <a:t>61%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7000"/>
            <a:chOff x="0" y="0"/>
            <a:chExt cx="4816593" cy="27093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16592" cy="2709333"/>
            </a:xfrm>
            <a:custGeom>
              <a:avLst/>
              <a:gdLst/>
              <a:ahLst/>
              <a:cxnLst/>
              <a:rect l="l" t="t" r="r" b="b"/>
              <a:pathLst>
                <a:path w="4816592" h="2709333">
                  <a:moveTo>
                    <a:pt x="0" y="0"/>
                  </a:moveTo>
                  <a:lnTo>
                    <a:pt x="4816592" y="0"/>
                  </a:lnTo>
                  <a:lnTo>
                    <a:pt x="481659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ED957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 rot="2700000">
            <a:off x="14409183" y="4059780"/>
            <a:ext cx="4747881" cy="9529199"/>
            <a:chOff x="0" y="0"/>
            <a:chExt cx="1250471" cy="250974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250471" cy="2509748"/>
            </a:xfrm>
            <a:custGeom>
              <a:avLst/>
              <a:gdLst/>
              <a:ahLst/>
              <a:cxnLst/>
              <a:rect l="l" t="t" r="r" b="b"/>
              <a:pathLst>
                <a:path w="1250471" h="2509748">
                  <a:moveTo>
                    <a:pt x="0" y="0"/>
                  </a:moveTo>
                  <a:lnTo>
                    <a:pt x="1250471" y="0"/>
                  </a:lnTo>
                  <a:lnTo>
                    <a:pt x="1250471" y="2509748"/>
                  </a:lnTo>
                  <a:lnTo>
                    <a:pt x="0" y="2509748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28575"/>
              <a:ext cx="812800" cy="7842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666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12743737" y="9509442"/>
            <a:ext cx="589744" cy="621912"/>
          </a:xfrm>
          <a:custGeom>
            <a:avLst/>
            <a:gdLst/>
            <a:ahLst/>
            <a:cxnLst/>
            <a:rect l="l" t="t" r="r" b="b"/>
            <a:pathLst>
              <a:path w="589744" h="621912">
                <a:moveTo>
                  <a:pt x="0" y="0"/>
                </a:moveTo>
                <a:lnTo>
                  <a:pt x="589744" y="0"/>
                </a:lnTo>
                <a:lnTo>
                  <a:pt x="589744" y="621912"/>
                </a:lnTo>
                <a:lnTo>
                  <a:pt x="0" y="62191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9" name="Group 9"/>
          <p:cNvGrpSpPr/>
          <p:nvPr/>
        </p:nvGrpSpPr>
        <p:grpSpPr>
          <a:xfrm rot="2700000">
            <a:off x="-1266671" y="-3968748"/>
            <a:ext cx="4747881" cy="9529199"/>
            <a:chOff x="0" y="0"/>
            <a:chExt cx="1250471" cy="2509748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250471" cy="2509748"/>
            </a:xfrm>
            <a:custGeom>
              <a:avLst/>
              <a:gdLst/>
              <a:ahLst/>
              <a:cxnLst/>
              <a:rect l="l" t="t" r="r" b="b"/>
              <a:pathLst>
                <a:path w="1250471" h="2509748">
                  <a:moveTo>
                    <a:pt x="0" y="0"/>
                  </a:moveTo>
                  <a:lnTo>
                    <a:pt x="1250471" y="0"/>
                  </a:lnTo>
                  <a:lnTo>
                    <a:pt x="1250471" y="2509748"/>
                  </a:lnTo>
                  <a:lnTo>
                    <a:pt x="0" y="2509748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0" y="28575"/>
              <a:ext cx="812800" cy="7842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666"/>
                </a:lnSpc>
              </a:pPr>
              <a:endParaRPr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13558270" y="9624576"/>
            <a:ext cx="4590788" cy="4202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66"/>
              </a:lnSpc>
            </a:pPr>
            <a:r>
              <a:rPr lang="en-US" sz="1602">
                <a:solidFill>
                  <a:srgbClr val="040403"/>
                </a:solidFill>
                <a:latin typeface="Montserrat Bold"/>
              </a:rPr>
              <a:t>Sports Career Consulting </a:t>
            </a:r>
          </a:p>
          <a:p>
            <a:pPr>
              <a:lnSpc>
                <a:spcPts val="1666"/>
              </a:lnSpc>
            </a:pPr>
            <a:r>
              <a:rPr lang="en-US" sz="1602">
                <a:solidFill>
                  <a:srgbClr val="040403"/>
                </a:solidFill>
                <a:latin typeface="Montserrat Bold"/>
              </a:rPr>
              <a:t>The Business of Sports and Entertainment 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7287243" y="1361236"/>
            <a:ext cx="10484241" cy="228208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616"/>
              </a:lnSpc>
            </a:pPr>
            <a:r>
              <a:rPr lang="en-US" sz="13297" dirty="0">
                <a:solidFill>
                  <a:srgbClr val="000000"/>
                </a:solidFill>
                <a:latin typeface="Canva Sans Bold"/>
              </a:rPr>
              <a:t>Discussion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7287244" y="3414720"/>
            <a:ext cx="10028604" cy="21047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7248"/>
              </a:lnSpc>
            </a:pPr>
            <a:r>
              <a:rPr lang="en-US" sz="12320" dirty="0">
                <a:solidFill>
                  <a:srgbClr val="000000"/>
                </a:solidFill>
                <a:latin typeface="Canva Sans Bold"/>
              </a:rPr>
              <a:t>Questions</a:t>
            </a:r>
          </a:p>
        </p:txBody>
      </p:sp>
      <p:sp>
        <p:nvSpPr>
          <p:cNvPr id="15" name="Freeform 15"/>
          <p:cNvSpPr/>
          <p:nvPr/>
        </p:nvSpPr>
        <p:spPr>
          <a:xfrm>
            <a:off x="14595681" y="7145097"/>
            <a:ext cx="3175804" cy="2113203"/>
          </a:xfrm>
          <a:custGeom>
            <a:avLst/>
            <a:gdLst/>
            <a:ahLst/>
            <a:cxnLst/>
            <a:rect l="l" t="t" r="r" b="b"/>
            <a:pathLst>
              <a:path w="3175804" h="2113203">
                <a:moveTo>
                  <a:pt x="0" y="0"/>
                </a:moveTo>
                <a:lnTo>
                  <a:pt x="3175804" y="0"/>
                </a:lnTo>
                <a:lnTo>
                  <a:pt x="3175804" y="2113203"/>
                </a:lnTo>
                <a:lnTo>
                  <a:pt x="0" y="211320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24685" r="-197625" b="-121064"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-1756863" y="-200830"/>
            <a:ext cx="12133808" cy="13628660"/>
          </a:xfrm>
          <a:custGeom>
            <a:avLst/>
            <a:gdLst/>
            <a:ahLst/>
            <a:cxnLst/>
            <a:rect l="l" t="t" r="r" b="b"/>
            <a:pathLst>
              <a:path w="12133808" h="13628660">
                <a:moveTo>
                  <a:pt x="0" y="0"/>
                </a:moveTo>
                <a:lnTo>
                  <a:pt x="12133808" y="0"/>
                </a:lnTo>
                <a:lnTo>
                  <a:pt x="12133808" y="13628660"/>
                </a:lnTo>
                <a:lnTo>
                  <a:pt x="0" y="1362866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99679"/>
            </a:stretch>
          </a:blipFill>
        </p:spPr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4732295" cy="10287000"/>
            <a:chOff x="0" y="0"/>
            <a:chExt cx="1246366" cy="27093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246366" cy="2709333"/>
            </a:xfrm>
            <a:custGeom>
              <a:avLst/>
              <a:gdLst/>
              <a:ahLst/>
              <a:cxnLst/>
              <a:rect l="l" t="t" r="r" b="b"/>
              <a:pathLst>
                <a:path w="1246366" h="2709333">
                  <a:moveTo>
                    <a:pt x="0" y="0"/>
                  </a:moveTo>
                  <a:lnTo>
                    <a:pt x="1246366" y="0"/>
                  </a:lnTo>
                  <a:lnTo>
                    <a:pt x="1246366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ED957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2743737" y="9509442"/>
            <a:ext cx="589744" cy="621912"/>
          </a:xfrm>
          <a:custGeom>
            <a:avLst/>
            <a:gdLst/>
            <a:ahLst/>
            <a:cxnLst/>
            <a:rect l="l" t="t" r="r" b="b"/>
            <a:pathLst>
              <a:path w="589744" h="621912">
                <a:moveTo>
                  <a:pt x="0" y="0"/>
                </a:moveTo>
                <a:lnTo>
                  <a:pt x="589744" y="0"/>
                </a:lnTo>
                <a:lnTo>
                  <a:pt x="589744" y="621912"/>
                </a:lnTo>
                <a:lnTo>
                  <a:pt x="0" y="62191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AutoShape 6"/>
          <p:cNvSpPr/>
          <p:nvPr/>
        </p:nvSpPr>
        <p:spPr>
          <a:xfrm flipV="1">
            <a:off x="-1070123" y="1010718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 flipV="1">
            <a:off x="-1070123" y="4166156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 flipV="1">
            <a:off x="-763617" y="7367804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 flipV="1">
            <a:off x="-2325797" y="-1655634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Freeform 10"/>
          <p:cNvSpPr/>
          <p:nvPr/>
        </p:nvSpPr>
        <p:spPr>
          <a:xfrm>
            <a:off x="619692" y="-260068"/>
            <a:ext cx="3492910" cy="2324207"/>
          </a:xfrm>
          <a:custGeom>
            <a:avLst/>
            <a:gdLst/>
            <a:ahLst/>
            <a:cxnLst/>
            <a:rect l="l" t="t" r="r" b="b"/>
            <a:pathLst>
              <a:path w="3492910" h="2324207">
                <a:moveTo>
                  <a:pt x="0" y="0"/>
                </a:moveTo>
                <a:lnTo>
                  <a:pt x="3492911" y="0"/>
                </a:lnTo>
                <a:lnTo>
                  <a:pt x="3492911" y="2324208"/>
                </a:lnTo>
                <a:lnTo>
                  <a:pt x="0" y="232420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24685" r="-197625" b="-121064"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-543869" y="2064140"/>
            <a:ext cx="6531837" cy="7658976"/>
          </a:xfrm>
          <a:custGeom>
            <a:avLst/>
            <a:gdLst/>
            <a:ahLst/>
            <a:cxnLst/>
            <a:rect l="l" t="t" r="r" b="b"/>
            <a:pathLst>
              <a:path w="6531837" h="7658976">
                <a:moveTo>
                  <a:pt x="0" y="0"/>
                </a:moveTo>
                <a:lnTo>
                  <a:pt x="6531838" y="0"/>
                </a:lnTo>
                <a:lnTo>
                  <a:pt x="6531838" y="7658976"/>
                </a:lnTo>
                <a:lnTo>
                  <a:pt x="0" y="76589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08455"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5451583" y="2203205"/>
            <a:ext cx="11807717" cy="69951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040"/>
              </a:lnSpc>
            </a:pPr>
            <a:r>
              <a:rPr lang="en-US" sz="3600">
                <a:solidFill>
                  <a:srgbClr val="000000"/>
                </a:solidFill>
                <a:latin typeface="Canva Sans"/>
              </a:rPr>
              <a:t>1) Do you participate in fantasy sports? If so, does your participation impact how you watch a game?</a:t>
            </a:r>
          </a:p>
          <a:p>
            <a:pPr>
              <a:lnSpc>
                <a:spcPts val="5040"/>
              </a:lnSpc>
            </a:pPr>
            <a:endParaRPr lang="en-US" sz="3600">
              <a:solidFill>
                <a:srgbClr val="000000"/>
              </a:solidFill>
              <a:latin typeface="Canva Sans"/>
            </a:endParaRPr>
          </a:p>
          <a:p>
            <a:pPr>
              <a:lnSpc>
                <a:spcPts val="5040"/>
              </a:lnSpc>
            </a:pPr>
            <a:r>
              <a:rPr lang="en-US" sz="3600">
                <a:solidFill>
                  <a:srgbClr val="000000"/>
                </a:solidFill>
                <a:latin typeface="Canva Sans"/>
              </a:rPr>
              <a:t>2) How do you think some of the information presented in this slideshow could help a sports marketing professional from an advertising or branding perspective?</a:t>
            </a:r>
          </a:p>
          <a:p>
            <a:pPr>
              <a:lnSpc>
                <a:spcPts val="5040"/>
              </a:lnSpc>
            </a:pPr>
            <a:endParaRPr lang="en-US" sz="3600">
              <a:solidFill>
                <a:srgbClr val="000000"/>
              </a:solidFill>
              <a:latin typeface="Canva Sans"/>
            </a:endParaRPr>
          </a:p>
          <a:p>
            <a:pPr>
              <a:lnSpc>
                <a:spcPts val="5040"/>
              </a:lnSpc>
            </a:pPr>
            <a:r>
              <a:rPr lang="en-US" sz="3600">
                <a:solidFill>
                  <a:srgbClr val="000000"/>
                </a:solidFill>
                <a:latin typeface="Canva Sans"/>
              </a:rPr>
              <a:t>3) How do you think the growth of fantasy football has impacted the National Football League (NFL)? </a:t>
            </a:r>
          </a:p>
          <a:p>
            <a:pPr>
              <a:lnSpc>
                <a:spcPts val="5040"/>
              </a:lnSpc>
            </a:pPr>
            <a:endParaRPr lang="en-US" sz="3600">
              <a:solidFill>
                <a:srgbClr val="000000"/>
              </a:solidFill>
              <a:latin typeface="Canva Sans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3558270" y="9624576"/>
            <a:ext cx="4590788" cy="4202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66"/>
              </a:lnSpc>
            </a:pPr>
            <a:r>
              <a:rPr lang="en-US" sz="1602">
                <a:solidFill>
                  <a:srgbClr val="040403"/>
                </a:solidFill>
                <a:latin typeface="Montserrat Bold"/>
              </a:rPr>
              <a:t>Sports Career Consulting </a:t>
            </a:r>
          </a:p>
          <a:p>
            <a:pPr>
              <a:lnSpc>
                <a:spcPts val="1666"/>
              </a:lnSpc>
            </a:pPr>
            <a:r>
              <a:rPr lang="en-US" sz="1602">
                <a:solidFill>
                  <a:srgbClr val="040403"/>
                </a:solidFill>
                <a:latin typeface="Montserrat Bold"/>
              </a:rPr>
              <a:t>The Business of Sports and Entertainment 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5451583" y="223719"/>
            <a:ext cx="12836417" cy="13684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1200"/>
              </a:lnSpc>
            </a:pPr>
            <a:r>
              <a:rPr lang="en-US" sz="8000">
                <a:solidFill>
                  <a:srgbClr val="000000"/>
                </a:solidFill>
                <a:latin typeface="Canva Sans Bold"/>
              </a:rPr>
              <a:t>Discussion Questions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4732295" cy="10287000"/>
            <a:chOff x="0" y="0"/>
            <a:chExt cx="1246366" cy="27093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246366" cy="2709333"/>
            </a:xfrm>
            <a:custGeom>
              <a:avLst/>
              <a:gdLst/>
              <a:ahLst/>
              <a:cxnLst/>
              <a:rect l="l" t="t" r="r" b="b"/>
              <a:pathLst>
                <a:path w="1246366" h="2709333">
                  <a:moveTo>
                    <a:pt x="0" y="0"/>
                  </a:moveTo>
                  <a:lnTo>
                    <a:pt x="1246366" y="0"/>
                  </a:lnTo>
                  <a:lnTo>
                    <a:pt x="1246366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ED957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2743737" y="9509442"/>
            <a:ext cx="589744" cy="621912"/>
          </a:xfrm>
          <a:custGeom>
            <a:avLst/>
            <a:gdLst/>
            <a:ahLst/>
            <a:cxnLst/>
            <a:rect l="l" t="t" r="r" b="b"/>
            <a:pathLst>
              <a:path w="589744" h="621912">
                <a:moveTo>
                  <a:pt x="0" y="0"/>
                </a:moveTo>
                <a:lnTo>
                  <a:pt x="589744" y="0"/>
                </a:lnTo>
                <a:lnTo>
                  <a:pt x="589744" y="621912"/>
                </a:lnTo>
                <a:lnTo>
                  <a:pt x="0" y="62191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AutoShape 6"/>
          <p:cNvSpPr/>
          <p:nvPr/>
        </p:nvSpPr>
        <p:spPr>
          <a:xfrm flipV="1">
            <a:off x="-1070123" y="1010718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 flipV="1">
            <a:off x="-1070123" y="4166156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 flipV="1">
            <a:off x="-763617" y="7367804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 flipV="1">
            <a:off x="-2325797" y="-1655634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Freeform 10"/>
          <p:cNvSpPr/>
          <p:nvPr/>
        </p:nvSpPr>
        <p:spPr>
          <a:xfrm>
            <a:off x="619692" y="-260068"/>
            <a:ext cx="3492910" cy="2324207"/>
          </a:xfrm>
          <a:custGeom>
            <a:avLst/>
            <a:gdLst/>
            <a:ahLst/>
            <a:cxnLst/>
            <a:rect l="l" t="t" r="r" b="b"/>
            <a:pathLst>
              <a:path w="3492910" h="2324207">
                <a:moveTo>
                  <a:pt x="0" y="0"/>
                </a:moveTo>
                <a:lnTo>
                  <a:pt x="3492911" y="0"/>
                </a:lnTo>
                <a:lnTo>
                  <a:pt x="3492911" y="2324208"/>
                </a:lnTo>
                <a:lnTo>
                  <a:pt x="0" y="232420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24685" r="-197625" b="-121064"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0" y="1798480"/>
            <a:ext cx="4251291" cy="8488520"/>
          </a:xfrm>
          <a:custGeom>
            <a:avLst/>
            <a:gdLst/>
            <a:ahLst/>
            <a:cxnLst/>
            <a:rect l="l" t="t" r="r" b="b"/>
            <a:pathLst>
              <a:path w="4251291" h="8488520">
                <a:moveTo>
                  <a:pt x="0" y="0"/>
                </a:moveTo>
                <a:lnTo>
                  <a:pt x="4251291" y="0"/>
                </a:lnTo>
                <a:lnTo>
                  <a:pt x="4251291" y="8488520"/>
                </a:lnTo>
                <a:lnTo>
                  <a:pt x="0" y="848852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254967"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5451583" y="2203205"/>
            <a:ext cx="11807717" cy="69951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040"/>
              </a:lnSpc>
            </a:pPr>
            <a:r>
              <a:rPr lang="en-US" sz="3600">
                <a:solidFill>
                  <a:srgbClr val="000000"/>
                </a:solidFill>
                <a:latin typeface="Canva Sans"/>
              </a:rPr>
              <a:t>4) Do you think fantasy football should be considered gambling? Do you think daily fantasy sites like Fan Duel or Draft Kings should be legal?Should gambling be legal? Why or why not? </a:t>
            </a:r>
          </a:p>
          <a:p>
            <a:pPr>
              <a:lnSpc>
                <a:spcPts val="5040"/>
              </a:lnSpc>
            </a:pPr>
            <a:endParaRPr lang="en-US" sz="3600">
              <a:solidFill>
                <a:srgbClr val="000000"/>
              </a:solidFill>
              <a:latin typeface="Canva Sans"/>
            </a:endParaRPr>
          </a:p>
          <a:p>
            <a:pPr>
              <a:lnSpc>
                <a:spcPts val="5040"/>
              </a:lnSpc>
            </a:pPr>
            <a:r>
              <a:rPr lang="en-US" sz="3600">
                <a:solidFill>
                  <a:srgbClr val="000000"/>
                </a:solidFill>
                <a:latin typeface="Canva Sans"/>
              </a:rPr>
              <a:t>5) How might the NFL benefit from legalized gambling? </a:t>
            </a:r>
          </a:p>
          <a:p>
            <a:pPr>
              <a:lnSpc>
                <a:spcPts val="5040"/>
              </a:lnSpc>
            </a:pPr>
            <a:endParaRPr lang="en-US" sz="3600">
              <a:solidFill>
                <a:srgbClr val="000000"/>
              </a:solidFill>
              <a:latin typeface="Canva Sans"/>
            </a:endParaRPr>
          </a:p>
          <a:p>
            <a:pPr>
              <a:lnSpc>
                <a:spcPts val="5040"/>
              </a:lnSpc>
            </a:pPr>
            <a:r>
              <a:rPr lang="en-US" sz="3600">
                <a:solidFill>
                  <a:srgbClr val="000000"/>
                </a:solidFill>
                <a:latin typeface="Canva Sans"/>
              </a:rPr>
              <a:t>6) What are ethics? Do you think it is ethical for the NFL to benefit from legalized gambling?</a:t>
            </a:r>
          </a:p>
          <a:p>
            <a:pPr>
              <a:lnSpc>
                <a:spcPts val="5040"/>
              </a:lnSpc>
            </a:pPr>
            <a:endParaRPr lang="en-US" sz="3600">
              <a:solidFill>
                <a:srgbClr val="000000"/>
              </a:solidFill>
              <a:latin typeface="Canva Sans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3558270" y="9624576"/>
            <a:ext cx="4590788" cy="4202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66"/>
              </a:lnSpc>
            </a:pPr>
            <a:r>
              <a:rPr lang="en-US" sz="1602">
                <a:solidFill>
                  <a:srgbClr val="040403"/>
                </a:solidFill>
                <a:latin typeface="Montserrat Bold"/>
              </a:rPr>
              <a:t>Sports Career Consulting </a:t>
            </a:r>
          </a:p>
          <a:p>
            <a:pPr>
              <a:lnSpc>
                <a:spcPts val="1666"/>
              </a:lnSpc>
            </a:pPr>
            <a:r>
              <a:rPr lang="en-US" sz="1602">
                <a:solidFill>
                  <a:srgbClr val="040403"/>
                </a:solidFill>
                <a:latin typeface="Montserrat Bold"/>
              </a:rPr>
              <a:t>The Business of Sports and Entertainment 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5451583" y="223719"/>
            <a:ext cx="12836417" cy="13684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1200"/>
              </a:lnSpc>
            </a:pPr>
            <a:r>
              <a:rPr lang="en-US" sz="8000">
                <a:solidFill>
                  <a:srgbClr val="000000"/>
                </a:solidFill>
                <a:latin typeface="Canva Sans Bold"/>
              </a:rPr>
              <a:t>Discussion Questions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4732295" cy="10287000"/>
            <a:chOff x="0" y="0"/>
            <a:chExt cx="1246366" cy="27093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246366" cy="2709333"/>
            </a:xfrm>
            <a:custGeom>
              <a:avLst/>
              <a:gdLst/>
              <a:ahLst/>
              <a:cxnLst/>
              <a:rect l="l" t="t" r="r" b="b"/>
              <a:pathLst>
                <a:path w="1246366" h="2709333">
                  <a:moveTo>
                    <a:pt x="0" y="0"/>
                  </a:moveTo>
                  <a:lnTo>
                    <a:pt x="1246366" y="0"/>
                  </a:lnTo>
                  <a:lnTo>
                    <a:pt x="1246366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ED957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2743737" y="9509442"/>
            <a:ext cx="589744" cy="621912"/>
          </a:xfrm>
          <a:custGeom>
            <a:avLst/>
            <a:gdLst/>
            <a:ahLst/>
            <a:cxnLst/>
            <a:rect l="l" t="t" r="r" b="b"/>
            <a:pathLst>
              <a:path w="589744" h="621912">
                <a:moveTo>
                  <a:pt x="0" y="0"/>
                </a:moveTo>
                <a:lnTo>
                  <a:pt x="589744" y="0"/>
                </a:lnTo>
                <a:lnTo>
                  <a:pt x="589744" y="621912"/>
                </a:lnTo>
                <a:lnTo>
                  <a:pt x="0" y="62191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AutoShape 6"/>
          <p:cNvSpPr/>
          <p:nvPr/>
        </p:nvSpPr>
        <p:spPr>
          <a:xfrm flipV="1">
            <a:off x="-1070123" y="1010718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 flipV="1">
            <a:off x="-1070123" y="4166156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 flipV="1">
            <a:off x="-763617" y="7367804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 flipV="1">
            <a:off x="-2325797" y="-1655634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Freeform 10"/>
          <p:cNvSpPr/>
          <p:nvPr/>
        </p:nvSpPr>
        <p:spPr>
          <a:xfrm>
            <a:off x="619692" y="-260068"/>
            <a:ext cx="3492910" cy="2324207"/>
          </a:xfrm>
          <a:custGeom>
            <a:avLst/>
            <a:gdLst/>
            <a:ahLst/>
            <a:cxnLst/>
            <a:rect l="l" t="t" r="r" b="b"/>
            <a:pathLst>
              <a:path w="3492910" h="2324207">
                <a:moveTo>
                  <a:pt x="0" y="0"/>
                </a:moveTo>
                <a:lnTo>
                  <a:pt x="3492911" y="0"/>
                </a:lnTo>
                <a:lnTo>
                  <a:pt x="3492911" y="2324208"/>
                </a:lnTo>
                <a:lnTo>
                  <a:pt x="0" y="232420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24685" r="-197625" b="-121064"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5451583" y="2203205"/>
            <a:ext cx="11807717" cy="63569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040"/>
              </a:lnSpc>
            </a:pPr>
            <a:r>
              <a:rPr lang="en-US" sz="3600">
                <a:solidFill>
                  <a:srgbClr val="000000"/>
                </a:solidFill>
                <a:latin typeface="Canva Sans"/>
              </a:rPr>
              <a:t>7) What is fandom and why is it an important sports and entertainment business concept? </a:t>
            </a:r>
          </a:p>
          <a:p>
            <a:pPr>
              <a:lnSpc>
                <a:spcPts val="5040"/>
              </a:lnSpc>
            </a:pPr>
            <a:endParaRPr lang="en-US" sz="3600">
              <a:solidFill>
                <a:srgbClr val="000000"/>
              </a:solidFill>
              <a:latin typeface="Canva Sans"/>
            </a:endParaRPr>
          </a:p>
          <a:p>
            <a:pPr>
              <a:lnSpc>
                <a:spcPts val="5040"/>
              </a:lnSpc>
            </a:pPr>
            <a:r>
              <a:rPr lang="en-US" sz="3600">
                <a:solidFill>
                  <a:srgbClr val="000000"/>
                </a:solidFill>
                <a:latin typeface="Canva Sans"/>
              </a:rPr>
              <a:t>8) What is a superfan? Do you know someone you would consider to be a superfan?</a:t>
            </a:r>
          </a:p>
          <a:p>
            <a:pPr>
              <a:lnSpc>
                <a:spcPts val="5040"/>
              </a:lnSpc>
            </a:pPr>
            <a:endParaRPr lang="en-US" sz="3600">
              <a:solidFill>
                <a:srgbClr val="000000"/>
              </a:solidFill>
              <a:latin typeface="Canva Sans"/>
            </a:endParaRPr>
          </a:p>
          <a:p>
            <a:pPr>
              <a:lnSpc>
                <a:spcPts val="5040"/>
              </a:lnSpc>
            </a:pPr>
            <a:r>
              <a:rPr lang="en-US" sz="3600">
                <a:solidFill>
                  <a:srgbClr val="000000"/>
                </a:solidFill>
                <a:latin typeface="Canva Sans"/>
              </a:rPr>
              <a:t>9) Identify three factors that contributed to the growth of the sports and entertainment</a:t>
            </a:r>
          </a:p>
          <a:p>
            <a:pPr>
              <a:lnSpc>
                <a:spcPts val="5040"/>
              </a:lnSpc>
            </a:pPr>
            <a:r>
              <a:rPr lang="en-US" sz="3600">
                <a:solidFill>
                  <a:srgbClr val="000000"/>
                </a:solidFill>
                <a:latin typeface="Canva Sans"/>
              </a:rPr>
              <a:t>industry. </a:t>
            </a:r>
          </a:p>
          <a:p>
            <a:pPr>
              <a:lnSpc>
                <a:spcPts val="5040"/>
              </a:lnSpc>
            </a:pPr>
            <a:endParaRPr lang="en-US" sz="3600">
              <a:solidFill>
                <a:srgbClr val="000000"/>
              </a:solidFill>
              <a:latin typeface="Canva Sans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136807" y="1852141"/>
            <a:ext cx="4911437" cy="8434859"/>
          </a:xfrm>
          <a:custGeom>
            <a:avLst/>
            <a:gdLst/>
            <a:ahLst/>
            <a:cxnLst/>
            <a:rect l="l" t="t" r="r" b="b"/>
            <a:pathLst>
              <a:path w="4911437" h="8434859">
                <a:moveTo>
                  <a:pt x="0" y="0"/>
                </a:moveTo>
                <a:lnTo>
                  <a:pt x="4911437" y="0"/>
                </a:lnTo>
                <a:lnTo>
                  <a:pt x="4911437" y="8434859"/>
                </a:lnTo>
                <a:lnTo>
                  <a:pt x="0" y="843485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13558270" y="9624576"/>
            <a:ext cx="4590788" cy="4202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66"/>
              </a:lnSpc>
            </a:pPr>
            <a:r>
              <a:rPr lang="en-US" sz="1602">
                <a:solidFill>
                  <a:srgbClr val="040403"/>
                </a:solidFill>
                <a:latin typeface="Montserrat Bold"/>
              </a:rPr>
              <a:t>Sports Career Consulting </a:t>
            </a:r>
          </a:p>
          <a:p>
            <a:pPr>
              <a:lnSpc>
                <a:spcPts val="1666"/>
              </a:lnSpc>
            </a:pPr>
            <a:r>
              <a:rPr lang="en-US" sz="1602">
                <a:solidFill>
                  <a:srgbClr val="040403"/>
                </a:solidFill>
                <a:latin typeface="Montserrat Bold"/>
              </a:rPr>
              <a:t>The Business of Sports and Entertainment 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5451583" y="223719"/>
            <a:ext cx="12836417" cy="13684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1200"/>
              </a:lnSpc>
            </a:pPr>
            <a:r>
              <a:rPr lang="en-US" sz="8000">
                <a:solidFill>
                  <a:srgbClr val="000000"/>
                </a:solidFill>
                <a:latin typeface="Canva Sans Bold"/>
              </a:rPr>
              <a:t>Discussion Questions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4732295" cy="10287000"/>
            <a:chOff x="0" y="0"/>
            <a:chExt cx="1246366" cy="27093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246366" cy="2709333"/>
            </a:xfrm>
            <a:custGeom>
              <a:avLst/>
              <a:gdLst/>
              <a:ahLst/>
              <a:cxnLst/>
              <a:rect l="l" t="t" r="r" b="b"/>
              <a:pathLst>
                <a:path w="1246366" h="2709333">
                  <a:moveTo>
                    <a:pt x="0" y="0"/>
                  </a:moveTo>
                  <a:lnTo>
                    <a:pt x="1246366" y="0"/>
                  </a:lnTo>
                  <a:lnTo>
                    <a:pt x="1246366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ED957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2743737" y="9509442"/>
            <a:ext cx="589744" cy="621912"/>
          </a:xfrm>
          <a:custGeom>
            <a:avLst/>
            <a:gdLst/>
            <a:ahLst/>
            <a:cxnLst/>
            <a:rect l="l" t="t" r="r" b="b"/>
            <a:pathLst>
              <a:path w="589744" h="621912">
                <a:moveTo>
                  <a:pt x="0" y="0"/>
                </a:moveTo>
                <a:lnTo>
                  <a:pt x="589744" y="0"/>
                </a:lnTo>
                <a:lnTo>
                  <a:pt x="589744" y="621912"/>
                </a:lnTo>
                <a:lnTo>
                  <a:pt x="0" y="62191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AutoShape 6"/>
          <p:cNvSpPr/>
          <p:nvPr/>
        </p:nvSpPr>
        <p:spPr>
          <a:xfrm flipV="1">
            <a:off x="-1070123" y="1010718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 flipV="1">
            <a:off x="-1070123" y="4166156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 flipV="1">
            <a:off x="-763617" y="7367804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 flipV="1">
            <a:off x="-2325797" y="-1655634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Freeform 10"/>
          <p:cNvSpPr/>
          <p:nvPr/>
        </p:nvSpPr>
        <p:spPr>
          <a:xfrm>
            <a:off x="619692" y="-260068"/>
            <a:ext cx="3492910" cy="2324207"/>
          </a:xfrm>
          <a:custGeom>
            <a:avLst/>
            <a:gdLst/>
            <a:ahLst/>
            <a:cxnLst/>
            <a:rect l="l" t="t" r="r" b="b"/>
            <a:pathLst>
              <a:path w="3492910" h="2324207">
                <a:moveTo>
                  <a:pt x="0" y="0"/>
                </a:moveTo>
                <a:lnTo>
                  <a:pt x="3492911" y="0"/>
                </a:lnTo>
                <a:lnTo>
                  <a:pt x="3492911" y="2324208"/>
                </a:lnTo>
                <a:lnTo>
                  <a:pt x="0" y="232420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24685" r="-197625" b="-121064"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-238415" y="1819895"/>
            <a:ext cx="5620736" cy="8615834"/>
          </a:xfrm>
          <a:custGeom>
            <a:avLst/>
            <a:gdLst/>
            <a:ahLst/>
            <a:cxnLst/>
            <a:rect l="l" t="t" r="r" b="b"/>
            <a:pathLst>
              <a:path w="5620736" h="8615834">
                <a:moveTo>
                  <a:pt x="0" y="0"/>
                </a:moveTo>
                <a:lnTo>
                  <a:pt x="5620737" y="0"/>
                </a:lnTo>
                <a:lnTo>
                  <a:pt x="5620737" y="8615834"/>
                </a:lnTo>
                <a:lnTo>
                  <a:pt x="0" y="861583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51183" r="-21325"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5451583" y="2203205"/>
            <a:ext cx="11807717" cy="63569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040"/>
              </a:lnSpc>
            </a:pPr>
            <a:r>
              <a:rPr lang="en-US" sz="3600">
                <a:solidFill>
                  <a:srgbClr val="000000"/>
                </a:solidFill>
                <a:latin typeface="Canva Sans"/>
              </a:rPr>
              <a:t>10) What is market segmentation? </a:t>
            </a:r>
          </a:p>
          <a:p>
            <a:pPr>
              <a:lnSpc>
                <a:spcPts val="5040"/>
              </a:lnSpc>
            </a:pPr>
            <a:endParaRPr lang="en-US" sz="3600">
              <a:solidFill>
                <a:srgbClr val="000000"/>
              </a:solidFill>
              <a:latin typeface="Canva Sans"/>
            </a:endParaRPr>
          </a:p>
          <a:p>
            <a:pPr>
              <a:lnSpc>
                <a:spcPts val="5040"/>
              </a:lnSpc>
            </a:pPr>
            <a:r>
              <a:rPr lang="en-US" sz="3600">
                <a:solidFill>
                  <a:srgbClr val="000000"/>
                </a:solidFill>
                <a:latin typeface="Canva Sans"/>
              </a:rPr>
              <a:t>11) How might information in this presentation demonstrate the concept of market segmentation?</a:t>
            </a:r>
          </a:p>
          <a:p>
            <a:pPr>
              <a:lnSpc>
                <a:spcPts val="5040"/>
              </a:lnSpc>
            </a:pPr>
            <a:endParaRPr lang="en-US" sz="3600">
              <a:solidFill>
                <a:srgbClr val="000000"/>
              </a:solidFill>
              <a:latin typeface="Canva Sans"/>
            </a:endParaRPr>
          </a:p>
          <a:p>
            <a:pPr>
              <a:lnSpc>
                <a:spcPts val="5040"/>
              </a:lnSpc>
            </a:pPr>
            <a:r>
              <a:rPr lang="en-US" sz="3600">
                <a:solidFill>
                  <a:srgbClr val="000000"/>
                </a:solidFill>
                <a:latin typeface="Canva Sans"/>
              </a:rPr>
              <a:t>12) What is fan engagement? Why is it important for the NFL and its teams to develop fan engagement strategies? </a:t>
            </a:r>
          </a:p>
          <a:p>
            <a:pPr>
              <a:lnSpc>
                <a:spcPts val="5040"/>
              </a:lnSpc>
            </a:pPr>
            <a:endParaRPr lang="en-US" sz="3600">
              <a:solidFill>
                <a:srgbClr val="000000"/>
              </a:solidFill>
              <a:latin typeface="Canva Sans"/>
            </a:endParaRPr>
          </a:p>
          <a:p>
            <a:pPr>
              <a:lnSpc>
                <a:spcPts val="5040"/>
              </a:lnSpc>
            </a:pPr>
            <a:endParaRPr lang="en-US" sz="3600">
              <a:solidFill>
                <a:srgbClr val="000000"/>
              </a:solidFill>
              <a:latin typeface="Canva Sans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3558270" y="9624576"/>
            <a:ext cx="4590788" cy="4202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66"/>
              </a:lnSpc>
            </a:pPr>
            <a:r>
              <a:rPr lang="en-US" sz="1602">
                <a:solidFill>
                  <a:srgbClr val="040403"/>
                </a:solidFill>
                <a:latin typeface="Montserrat Bold"/>
              </a:rPr>
              <a:t>Sports Career Consulting </a:t>
            </a:r>
          </a:p>
          <a:p>
            <a:pPr>
              <a:lnSpc>
                <a:spcPts val="1666"/>
              </a:lnSpc>
            </a:pPr>
            <a:r>
              <a:rPr lang="en-US" sz="1602">
                <a:solidFill>
                  <a:srgbClr val="040403"/>
                </a:solidFill>
                <a:latin typeface="Montserrat Bold"/>
              </a:rPr>
              <a:t>The Business of Sports and Entertainment 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5451583" y="223719"/>
            <a:ext cx="12836417" cy="13684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1200"/>
              </a:lnSpc>
            </a:pPr>
            <a:r>
              <a:rPr lang="en-US" sz="8000">
                <a:solidFill>
                  <a:srgbClr val="000000"/>
                </a:solidFill>
                <a:latin typeface="Canva Sans Bold"/>
              </a:rPr>
              <a:t>Discussion Questions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4732295" cy="10287000"/>
            <a:chOff x="0" y="0"/>
            <a:chExt cx="1246366" cy="27093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246366" cy="2709333"/>
            </a:xfrm>
            <a:custGeom>
              <a:avLst/>
              <a:gdLst/>
              <a:ahLst/>
              <a:cxnLst/>
              <a:rect l="l" t="t" r="r" b="b"/>
              <a:pathLst>
                <a:path w="1246366" h="2709333">
                  <a:moveTo>
                    <a:pt x="0" y="0"/>
                  </a:moveTo>
                  <a:lnTo>
                    <a:pt x="1246366" y="0"/>
                  </a:lnTo>
                  <a:lnTo>
                    <a:pt x="1246366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ED957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2743737" y="9509442"/>
            <a:ext cx="589744" cy="621912"/>
          </a:xfrm>
          <a:custGeom>
            <a:avLst/>
            <a:gdLst/>
            <a:ahLst/>
            <a:cxnLst/>
            <a:rect l="l" t="t" r="r" b="b"/>
            <a:pathLst>
              <a:path w="589744" h="621912">
                <a:moveTo>
                  <a:pt x="0" y="0"/>
                </a:moveTo>
                <a:lnTo>
                  <a:pt x="589744" y="0"/>
                </a:lnTo>
                <a:lnTo>
                  <a:pt x="589744" y="621912"/>
                </a:lnTo>
                <a:lnTo>
                  <a:pt x="0" y="62191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AutoShape 6"/>
          <p:cNvSpPr/>
          <p:nvPr/>
        </p:nvSpPr>
        <p:spPr>
          <a:xfrm flipV="1">
            <a:off x="-1070123" y="1010718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 flipV="1">
            <a:off x="-1070123" y="4166156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 flipV="1">
            <a:off x="-763617" y="7367804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 flipV="1">
            <a:off x="-2325797" y="-1655634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Freeform 10"/>
          <p:cNvSpPr/>
          <p:nvPr/>
        </p:nvSpPr>
        <p:spPr>
          <a:xfrm>
            <a:off x="619692" y="-260068"/>
            <a:ext cx="3492910" cy="2324207"/>
          </a:xfrm>
          <a:custGeom>
            <a:avLst/>
            <a:gdLst/>
            <a:ahLst/>
            <a:cxnLst/>
            <a:rect l="l" t="t" r="r" b="b"/>
            <a:pathLst>
              <a:path w="3492910" h="2324207">
                <a:moveTo>
                  <a:pt x="0" y="0"/>
                </a:moveTo>
                <a:lnTo>
                  <a:pt x="3492911" y="0"/>
                </a:lnTo>
                <a:lnTo>
                  <a:pt x="3492911" y="2324208"/>
                </a:lnTo>
                <a:lnTo>
                  <a:pt x="0" y="232420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24685" r="-197625" b="-121064"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-337871" y="1817636"/>
            <a:ext cx="6325839" cy="10239328"/>
          </a:xfrm>
          <a:custGeom>
            <a:avLst/>
            <a:gdLst/>
            <a:ahLst/>
            <a:cxnLst/>
            <a:rect l="l" t="t" r="r" b="b"/>
            <a:pathLst>
              <a:path w="6325839" h="10239328">
                <a:moveTo>
                  <a:pt x="0" y="0"/>
                </a:moveTo>
                <a:lnTo>
                  <a:pt x="6325840" y="0"/>
                </a:lnTo>
                <a:lnTo>
                  <a:pt x="6325840" y="10239329"/>
                </a:lnTo>
                <a:lnTo>
                  <a:pt x="0" y="1023932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87760"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13558270" y="9624576"/>
            <a:ext cx="4590788" cy="4202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66"/>
              </a:lnSpc>
            </a:pPr>
            <a:r>
              <a:rPr lang="en-US" sz="1602">
                <a:solidFill>
                  <a:srgbClr val="040403"/>
                </a:solidFill>
                <a:latin typeface="Montserrat Bold"/>
              </a:rPr>
              <a:t>Sports Career Consulting </a:t>
            </a:r>
          </a:p>
          <a:p>
            <a:pPr>
              <a:lnSpc>
                <a:spcPts val="1666"/>
              </a:lnSpc>
            </a:pPr>
            <a:r>
              <a:rPr lang="en-US" sz="1602">
                <a:solidFill>
                  <a:srgbClr val="040403"/>
                </a:solidFill>
                <a:latin typeface="Montserrat Bold"/>
              </a:rPr>
              <a:t>The Business of Sports and Entertainment 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6473376" y="2006990"/>
            <a:ext cx="10439581" cy="44716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Canva Sans"/>
              </a:rPr>
              <a:t>Fantasy Sports &amp; Gaming Association: https://thefsga.org/industry-demographics</a:t>
            </a:r>
          </a:p>
          <a:p>
            <a:pPr>
              <a:lnSpc>
                <a:spcPts val="4480"/>
              </a:lnSpc>
            </a:pPr>
            <a:endParaRPr lang="en-US" sz="3200">
              <a:solidFill>
                <a:srgbClr val="000000"/>
              </a:solidFill>
              <a:latin typeface="Canva Sans"/>
            </a:endParaRPr>
          </a:p>
          <a:p>
            <a:pPr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Canva Sans"/>
              </a:rPr>
              <a:t>Fantasy Sports Market Report:</a:t>
            </a:r>
          </a:p>
          <a:p>
            <a:pPr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Canva Sans"/>
              </a:rPr>
              <a:t>https://www.prnewswire.com/news-releases/fantasy-sports-market-value-is-set-to-grow-by-usd-6-11-billion-from-2021-to-2026---technavio-301614399.html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6473376" y="223719"/>
            <a:ext cx="12836417" cy="13684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1200"/>
              </a:lnSpc>
            </a:pPr>
            <a:r>
              <a:rPr lang="en-US" sz="8000">
                <a:solidFill>
                  <a:srgbClr val="000000"/>
                </a:solidFill>
                <a:latin typeface="Canva Sans Bold"/>
              </a:rPr>
              <a:t>Sources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4732295" cy="10287000"/>
            <a:chOff x="0" y="0"/>
            <a:chExt cx="1246366" cy="27093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246366" cy="2709333"/>
            </a:xfrm>
            <a:custGeom>
              <a:avLst/>
              <a:gdLst/>
              <a:ahLst/>
              <a:cxnLst/>
              <a:rect l="l" t="t" r="r" b="b"/>
              <a:pathLst>
                <a:path w="1246366" h="2709333">
                  <a:moveTo>
                    <a:pt x="0" y="0"/>
                  </a:moveTo>
                  <a:lnTo>
                    <a:pt x="1246366" y="0"/>
                  </a:lnTo>
                  <a:lnTo>
                    <a:pt x="1246366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ED957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2743737" y="9509442"/>
            <a:ext cx="589744" cy="621912"/>
          </a:xfrm>
          <a:custGeom>
            <a:avLst/>
            <a:gdLst/>
            <a:ahLst/>
            <a:cxnLst/>
            <a:rect l="l" t="t" r="r" b="b"/>
            <a:pathLst>
              <a:path w="589744" h="621912">
                <a:moveTo>
                  <a:pt x="0" y="0"/>
                </a:moveTo>
                <a:lnTo>
                  <a:pt x="589744" y="0"/>
                </a:lnTo>
                <a:lnTo>
                  <a:pt x="589744" y="621912"/>
                </a:lnTo>
                <a:lnTo>
                  <a:pt x="0" y="62191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6294475" y="2918050"/>
            <a:ext cx="9559189" cy="2198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880"/>
              </a:lnSpc>
            </a:pPr>
            <a:r>
              <a:rPr lang="en-US" sz="4200">
                <a:solidFill>
                  <a:srgbClr val="000000"/>
                </a:solidFill>
                <a:latin typeface="Canva Sans"/>
              </a:rPr>
              <a:t>In 2023, 62.5 million people will play some form of fantasy sports in the U.S. and Canada.</a:t>
            </a:r>
          </a:p>
        </p:txBody>
      </p:sp>
      <p:sp>
        <p:nvSpPr>
          <p:cNvPr id="7" name="AutoShape 7"/>
          <p:cNvSpPr/>
          <p:nvPr/>
        </p:nvSpPr>
        <p:spPr>
          <a:xfrm flipV="1">
            <a:off x="-1070123" y="1010718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 flipV="1">
            <a:off x="-1070123" y="4166156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 flipV="1">
            <a:off x="-763617" y="7367804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 flipV="1">
            <a:off x="-2325797" y="-1655634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Freeform 11"/>
          <p:cNvSpPr/>
          <p:nvPr/>
        </p:nvSpPr>
        <p:spPr>
          <a:xfrm>
            <a:off x="619692" y="-260068"/>
            <a:ext cx="3492910" cy="2324207"/>
          </a:xfrm>
          <a:custGeom>
            <a:avLst/>
            <a:gdLst/>
            <a:ahLst/>
            <a:cxnLst/>
            <a:rect l="l" t="t" r="r" b="b"/>
            <a:pathLst>
              <a:path w="3492910" h="2324207">
                <a:moveTo>
                  <a:pt x="0" y="0"/>
                </a:moveTo>
                <a:lnTo>
                  <a:pt x="3492911" y="0"/>
                </a:lnTo>
                <a:lnTo>
                  <a:pt x="3492911" y="2324208"/>
                </a:lnTo>
                <a:lnTo>
                  <a:pt x="0" y="232420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24685" r="-197625" b="-121064"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-226501" y="1959809"/>
            <a:ext cx="6660037" cy="8652611"/>
          </a:xfrm>
          <a:custGeom>
            <a:avLst/>
            <a:gdLst/>
            <a:ahLst/>
            <a:cxnLst/>
            <a:rect l="l" t="t" r="r" b="b"/>
            <a:pathLst>
              <a:path w="6660037" h="8652611">
                <a:moveTo>
                  <a:pt x="0" y="0"/>
                </a:moveTo>
                <a:lnTo>
                  <a:pt x="6660037" y="0"/>
                </a:lnTo>
                <a:lnTo>
                  <a:pt x="6660037" y="8652610"/>
                </a:lnTo>
                <a:lnTo>
                  <a:pt x="0" y="865261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30965"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13558270" y="9624576"/>
            <a:ext cx="4590788" cy="4202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66"/>
              </a:lnSpc>
            </a:pPr>
            <a:r>
              <a:rPr lang="en-US" sz="1602">
                <a:solidFill>
                  <a:srgbClr val="040403"/>
                </a:solidFill>
                <a:latin typeface="Montserrat Bold"/>
              </a:rPr>
              <a:t>Sports Career Consulting </a:t>
            </a:r>
          </a:p>
          <a:p>
            <a:pPr>
              <a:lnSpc>
                <a:spcPts val="1666"/>
              </a:lnSpc>
            </a:pPr>
            <a:r>
              <a:rPr lang="en-US" sz="1602">
                <a:solidFill>
                  <a:srgbClr val="040403"/>
                </a:solidFill>
                <a:latin typeface="Montserrat Bold"/>
              </a:rPr>
              <a:t>The Business of Sports and Entertainment 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6294474" y="185619"/>
            <a:ext cx="8564525" cy="17741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4560"/>
              </a:lnSpc>
            </a:pPr>
            <a:r>
              <a:rPr lang="en-US" sz="10400" dirty="0">
                <a:solidFill>
                  <a:srgbClr val="000000"/>
                </a:solidFill>
                <a:latin typeface="Canva Sans Bold"/>
              </a:rPr>
              <a:t>62.5 million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4732295" cy="10287000"/>
            <a:chOff x="0" y="0"/>
            <a:chExt cx="1246366" cy="27093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246366" cy="2709333"/>
            </a:xfrm>
            <a:custGeom>
              <a:avLst/>
              <a:gdLst/>
              <a:ahLst/>
              <a:cxnLst/>
              <a:rect l="l" t="t" r="r" b="b"/>
              <a:pathLst>
                <a:path w="1246366" h="2709333">
                  <a:moveTo>
                    <a:pt x="0" y="0"/>
                  </a:moveTo>
                  <a:lnTo>
                    <a:pt x="1246366" y="0"/>
                  </a:lnTo>
                  <a:lnTo>
                    <a:pt x="1246366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ED957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2743737" y="9509442"/>
            <a:ext cx="589744" cy="621912"/>
          </a:xfrm>
          <a:custGeom>
            <a:avLst/>
            <a:gdLst/>
            <a:ahLst/>
            <a:cxnLst/>
            <a:rect l="l" t="t" r="r" b="b"/>
            <a:pathLst>
              <a:path w="589744" h="621912">
                <a:moveTo>
                  <a:pt x="0" y="0"/>
                </a:moveTo>
                <a:lnTo>
                  <a:pt x="589744" y="0"/>
                </a:lnTo>
                <a:lnTo>
                  <a:pt x="589744" y="621912"/>
                </a:lnTo>
                <a:lnTo>
                  <a:pt x="0" y="62191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AutoShape 6"/>
          <p:cNvSpPr/>
          <p:nvPr/>
        </p:nvSpPr>
        <p:spPr>
          <a:xfrm flipV="1">
            <a:off x="-1070123" y="1010718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 flipV="1">
            <a:off x="-1070123" y="4166156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 flipV="1">
            <a:off x="-763617" y="7367804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 flipV="1">
            <a:off x="-2325797" y="-1655634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Freeform 10"/>
          <p:cNvSpPr/>
          <p:nvPr/>
        </p:nvSpPr>
        <p:spPr>
          <a:xfrm>
            <a:off x="619692" y="-260068"/>
            <a:ext cx="3492910" cy="2324207"/>
          </a:xfrm>
          <a:custGeom>
            <a:avLst/>
            <a:gdLst/>
            <a:ahLst/>
            <a:cxnLst/>
            <a:rect l="l" t="t" r="r" b="b"/>
            <a:pathLst>
              <a:path w="3492910" h="2324207">
                <a:moveTo>
                  <a:pt x="0" y="0"/>
                </a:moveTo>
                <a:lnTo>
                  <a:pt x="3492911" y="0"/>
                </a:lnTo>
                <a:lnTo>
                  <a:pt x="3492911" y="2324208"/>
                </a:lnTo>
                <a:lnTo>
                  <a:pt x="0" y="232420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24685" r="-197625" b="-121064"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78325" y="1588981"/>
            <a:ext cx="4793842" cy="9162765"/>
          </a:xfrm>
          <a:custGeom>
            <a:avLst/>
            <a:gdLst/>
            <a:ahLst/>
            <a:cxnLst/>
            <a:rect l="l" t="t" r="r" b="b"/>
            <a:pathLst>
              <a:path w="4793842" h="9162765">
                <a:moveTo>
                  <a:pt x="0" y="0"/>
                </a:moveTo>
                <a:lnTo>
                  <a:pt x="4793842" y="0"/>
                </a:lnTo>
                <a:lnTo>
                  <a:pt x="4793842" y="9162765"/>
                </a:lnTo>
                <a:lnTo>
                  <a:pt x="0" y="916276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35806" r="-103991"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13558270" y="9624576"/>
            <a:ext cx="4590788" cy="4202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66"/>
              </a:lnSpc>
            </a:pPr>
            <a:r>
              <a:rPr lang="en-US" sz="1602">
                <a:solidFill>
                  <a:srgbClr val="040403"/>
                </a:solidFill>
                <a:latin typeface="Montserrat Bold"/>
              </a:rPr>
              <a:t>Sports Career Consulting </a:t>
            </a:r>
          </a:p>
          <a:p>
            <a:pPr>
              <a:lnSpc>
                <a:spcPts val="1666"/>
              </a:lnSpc>
            </a:pPr>
            <a:r>
              <a:rPr lang="en-US" sz="1602">
                <a:solidFill>
                  <a:srgbClr val="040403"/>
                </a:solidFill>
                <a:latin typeface="Montserrat Bold"/>
              </a:rPr>
              <a:t>The Business of Sports and Entertainment 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6294475" y="2918050"/>
            <a:ext cx="9559189" cy="51701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880"/>
              </a:lnSpc>
            </a:pPr>
            <a:r>
              <a:rPr lang="en-US" sz="4200">
                <a:solidFill>
                  <a:srgbClr val="000000"/>
                </a:solidFill>
                <a:latin typeface="Canva Sans"/>
              </a:rPr>
              <a:t>How has the popularity of playing fantasy football grown? </a:t>
            </a:r>
          </a:p>
          <a:p>
            <a:pPr>
              <a:lnSpc>
                <a:spcPts val="5880"/>
              </a:lnSpc>
            </a:pPr>
            <a:endParaRPr lang="en-US" sz="4200">
              <a:solidFill>
                <a:srgbClr val="000000"/>
              </a:solidFill>
              <a:latin typeface="Canva Sans"/>
            </a:endParaRPr>
          </a:p>
          <a:p>
            <a:pPr>
              <a:lnSpc>
                <a:spcPts val="5880"/>
              </a:lnSpc>
            </a:pPr>
            <a:r>
              <a:rPr lang="en-US" sz="4200">
                <a:solidFill>
                  <a:srgbClr val="000000"/>
                </a:solidFill>
                <a:latin typeface="Canva Sans"/>
              </a:rPr>
              <a:t>The number of people who played last year was 350% higher than it was just ten years ago.</a:t>
            </a:r>
          </a:p>
          <a:p>
            <a:pPr>
              <a:lnSpc>
                <a:spcPts val="5880"/>
              </a:lnSpc>
            </a:pPr>
            <a:endParaRPr lang="en-US" sz="4200">
              <a:solidFill>
                <a:srgbClr val="000000"/>
              </a:solidFill>
              <a:latin typeface="Canva Sans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6294475" y="185619"/>
            <a:ext cx="4983125" cy="17741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4560"/>
              </a:lnSpc>
            </a:pPr>
            <a:r>
              <a:rPr lang="en-US" sz="10400" dirty="0">
                <a:solidFill>
                  <a:srgbClr val="000000"/>
                </a:solidFill>
                <a:latin typeface="Canva Sans Bold"/>
              </a:rPr>
              <a:t>350%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4732295" cy="10287000"/>
            <a:chOff x="0" y="0"/>
            <a:chExt cx="1246366" cy="27093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246366" cy="2709333"/>
            </a:xfrm>
            <a:custGeom>
              <a:avLst/>
              <a:gdLst/>
              <a:ahLst/>
              <a:cxnLst/>
              <a:rect l="l" t="t" r="r" b="b"/>
              <a:pathLst>
                <a:path w="1246366" h="2709333">
                  <a:moveTo>
                    <a:pt x="0" y="0"/>
                  </a:moveTo>
                  <a:lnTo>
                    <a:pt x="1246366" y="0"/>
                  </a:lnTo>
                  <a:lnTo>
                    <a:pt x="1246366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ED957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2743737" y="9509442"/>
            <a:ext cx="589744" cy="621912"/>
          </a:xfrm>
          <a:custGeom>
            <a:avLst/>
            <a:gdLst/>
            <a:ahLst/>
            <a:cxnLst/>
            <a:rect l="l" t="t" r="r" b="b"/>
            <a:pathLst>
              <a:path w="589744" h="621912">
                <a:moveTo>
                  <a:pt x="0" y="0"/>
                </a:moveTo>
                <a:lnTo>
                  <a:pt x="589744" y="0"/>
                </a:lnTo>
                <a:lnTo>
                  <a:pt x="589744" y="621912"/>
                </a:lnTo>
                <a:lnTo>
                  <a:pt x="0" y="62191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AutoShape 6"/>
          <p:cNvSpPr/>
          <p:nvPr/>
        </p:nvSpPr>
        <p:spPr>
          <a:xfrm flipV="1">
            <a:off x="-1070123" y="1010718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 flipV="1">
            <a:off x="-1070123" y="4166156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 flipV="1">
            <a:off x="-763617" y="7367804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 flipV="1">
            <a:off x="-2325797" y="-1655634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Freeform 10"/>
          <p:cNvSpPr/>
          <p:nvPr/>
        </p:nvSpPr>
        <p:spPr>
          <a:xfrm>
            <a:off x="619692" y="-260068"/>
            <a:ext cx="3492910" cy="2324207"/>
          </a:xfrm>
          <a:custGeom>
            <a:avLst/>
            <a:gdLst/>
            <a:ahLst/>
            <a:cxnLst/>
            <a:rect l="l" t="t" r="r" b="b"/>
            <a:pathLst>
              <a:path w="3492910" h="2324207">
                <a:moveTo>
                  <a:pt x="0" y="0"/>
                </a:moveTo>
                <a:lnTo>
                  <a:pt x="3492911" y="0"/>
                </a:lnTo>
                <a:lnTo>
                  <a:pt x="3492911" y="2324208"/>
                </a:lnTo>
                <a:lnTo>
                  <a:pt x="0" y="232420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24685" r="-197625" b="-121064"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-175217" y="481020"/>
            <a:ext cx="5697332" cy="10270726"/>
          </a:xfrm>
          <a:custGeom>
            <a:avLst/>
            <a:gdLst/>
            <a:ahLst/>
            <a:cxnLst/>
            <a:rect l="l" t="t" r="r" b="b"/>
            <a:pathLst>
              <a:path w="5697332" h="10270726">
                <a:moveTo>
                  <a:pt x="0" y="0"/>
                </a:moveTo>
                <a:lnTo>
                  <a:pt x="5697332" y="0"/>
                </a:lnTo>
                <a:lnTo>
                  <a:pt x="5697332" y="10270726"/>
                </a:lnTo>
                <a:lnTo>
                  <a:pt x="0" y="1027072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220484"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6294475" y="2918050"/>
            <a:ext cx="8766778" cy="3684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880"/>
              </a:lnSpc>
            </a:pPr>
            <a:r>
              <a:rPr lang="en-US" sz="4200">
                <a:solidFill>
                  <a:srgbClr val="000000"/>
                </a:solidFill>
                <a:latin typeface="Canva Sans"/>
              </a:rPr>
              <a:t>According to a Rolling Stone report, fantasy football industry has blossomed into a booming $11 billion industry. </a:t>
            </a:r>
          </a:p>
          <a:p>
            <a:pPr>
              <a:lnSpc>
                <a:spcPts val="5880"/>
              </a:lnSpc>
            </a:pPr>
            <a:endParaRPr lang="en-US" sz="4200">
              <a:solidFill>
                <a:srgbClr val="000000"/>
              </a:solidFill>
              <a:latin typeface="Canva Sans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3558270" y="9624576"/>
            <a:ext cx="4590788" cy="4202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66"/>
              </a:lnSpc>
            </a:pPr>
            <a:r>
              <a:rPr lang="en-US" sz="1602">
                <a:solidFill>
                  <a:srgbClr val="040403"/>
                </a:solidFill>
                <a:latin typeface="Montserrat Bold"/>
              </a:rPr>
              <a:t>Sports Career Consulting </a:t>
            </a:r>
          </a:p>
          <a:p>
            <a:pPr>
              <a:lnSpc>
                <a:spcPts val="1666"/>
              </a:lnSpc>
            </a:pPr>
            <a:r>
              <a:rPr lang="en-US" sz="1602">
                <a:solidFill>
                  <a:srgbClr val="040403"/>
                </a:solidFill>
                <a:latin typeface="Montserrat Bold"/>
              </a:rPr>
              <a:t>The Business of Sports and Entertainment 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6294475" y="185619"/>
            <a:ext cx="6608862" cy="17741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560"/>
              </a:lnSpc>
            </a:pPr>
            <a:r>
              <a:rPr lang="en-US" sz="10400">
                <a:solidFill>
                  <a:srgbClr val="000000"/>
                </a:solidFill>
                <a:latin typeface="Canva Sans Bold"/>
              </a:rPr>
              <a:t>$11 billion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4732295" cy="10287000"/>
            <a:chOff x="0" y="0"/>
            <a:chExt cx="1246366" cy="27093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246366" cy="2709333"/>
            </a:xfrm>
            <a:custGeom>
              <a:avLst/>
              <a:gdLst/>
              <a:ahLst/>
              <a:cxnLst/>
              <a:rect l="l" t="t" r="r" b="b"/>
              <a:pathLst>
                <a:path w="1246366" h="2709333">
                  <a:moveTo>
                    <a:pt x="0" y="0"/>
                  </a:moveTo>
                  <a:lnTo>
                    <a:pt x="1246366" y="0"/>
                  </a:lnTo>
                  <a:lnTo>
                    <a:pt x="1246366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ED957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2743737" y="9509442"/>
            <a:ext cx="589744" cy="621912"/>
          </a:xfrm>
          <a:custGeom>
            <a:avLst/>
            <a:gdLst/>
            <a:ahLst/>
            <a:cxnLst/>
            <a:rect l="l" t="t" r="r" b="b"/>
            <a:pathLst>
              <a:path w="589744" h="621912">
                <a:moveTo>
                  <a:pt x="0" y="0"/>
                </a:moveTo>
                <a:lnTo>
                  <a:pt x="589744" y="0"/>
                </a:lnTo>
                <a:lnTo>
                  <a:pt x="589744" y="621912"/>
                </a:lnTo>
                <a:lnTo>
                  <a:pt x="0" y="62191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AutoShape 6"/>
          <p:cNvSpPr/>
          <p:nvPr/>
        </p:nvSpPr>
        <p:spPr>
          <a:xfrm flipV="1">
            <a:off x="-1070123" y="1010718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 flipV="1">
            <a:off x="-1070123" y="4166156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 flipV="1">
            <a:off x="-763617" y="7367804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 flipV="1">
            <a:off x="-2325797" y="-1655634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Freeform 10"/>
          <p:cNvSpPr/>
          <p:nvPr/>
        </p:nvSpPr>
        <p:spPr>
          <a:xfrm>
            <a:off x="619692" y="-260068"/>
            <a:ext cx="3492910" cy="2324207"/>
          </a:xfrm>
          <a:custGeom>
            <a:avLst/>
            <a:gdLst/>
            <a:ahLst/>
            <a:cxnLst/>
            <a:rect l="l" t="t" r="r" b="b"/>
            <a:pathLst>
              <a:path w="3492910" h="2324207">
                <a:moveTo>
                  <a:pt x="0" y="0"/>
                </a:moveTo>
                <a:lnTo>
                  <a:pt x="3492911" y="0"/>
                </a:lnTo>
                <a:lnTo>
                  <a:pt x="3492911" y="2324208"/>
                </a:lnTo>
                <a:lnTo>
                  <a:pt x="0" y="232420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24685" r="-197625" b="-121064"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240265" y="1718093"/>
            <a:ext cx="5001705" cy="8693199"/>
          </a:xfrm>
          <a:custGeom>
            <a:avLst/>
            <a:gdLst/>
            <a:ahLst/>
            <a:cxnLst/>
            <a:rect l="l" t="t" r="r" b="b"/>
            <a:pathLst>
              <a:path w="5001705" h="8693199">
                <a:moveTo>
                  <a:pt x="0" y="0"/>
                </a:moveTo>
                <a:lnTo>
                  <a:pt x="5001705" y="0"/>
                </a:lnTo>
                <a:lnTo>
                  <a:pt x="5001705" y="8693200"/>
                </a:lnTo>
                <a:lnTo>
                  <a:pt x="0" y="86932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01902" r="-107083"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6294475" y="2918050"/>
            <a:ext cx="9559189" cy="3684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880"/>
              </a:lnSpc>
            </a:pPr>
            <a:r>
              <a:rPr lang="en-US" sz="4200">
                <a:solidFill>
                  <a:srgbClr val="000000"/>
                </a:solidFill>
                <a:latin typeface="Canva Sans"/>
              </a:rPr>
              <a:t>Millions of workers playing fantasy football on the job costs employers an estimated $14 billion in lost productivity each NFL season.</a:t>
            </a:r>
          </a:p>
          <a:p>
            <a:pPr>
              <a:lnSpc>
                <a:spcPts val="5880"/>
              </a:lnSpc>
            </a:pPr>
            <a:endParaRPr lang="en-US" sz="4200">
              <a:solidFill>
                <a:srgbClr val="000000"/>
              </a:solidFill>
              <a:latin typeface="Canva Sans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3558270" y="9624576"/>
            <a:ext cx="4590788" cy="4202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66"/>
              </a:lnSpc>
            </a:pPr>
            <a:r>
              <a:rPr lang="en-US" sz="1602">
                <a:solidFill>
                  <a:srgbClr val="040403"/>
                </a:solidFill>
                <a:latin typeface="Montserrat Bold"/>
              </a:rPr>
              <a:t>Sports Career Consulting </a:t>
            </a:r>
          </a:p>
          <a:p>
            <a:pPr>
              <a:lnSpc>
                <a:spcPts val="1666"/>
              </a:lnSpc>
            </a:pPr>
            <a:r>
              <a:rPr lang="en-US" sz="1602">
                <a:solidFill>
                  <a:srgbClr val="040403"/>
                </a:solidFill>
                <a:latin typeface="Montserrat Bold"/>
              </a:rPr>
              <a:t>The Business of Sports and Entertainment 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6294475" y="185619"/>
            <a:ext cx="8488325" cy="17741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4560"/>
              </a:lnSpc>
            </a:pPr>
            <a:r>
              <a:rPr lang="en-US" sz="10400" dirty="0">
                <a:solidFill>
                  <a:srgbClr val="000000"/>
                </a:solidFill>
                <a:latin typeface="Canva Sans Bold"/>
              </a:rPr>
              <a:t>$14 billion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4732295" cy="10287000"/>
            <a:chOff x="0" y="0"/>
            <a:chExt cx="1246366" cy="27093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246366" cy="2709333"/>
            </a:xfrm>
            <a:custGeom>
              <a:avLst/>
              <a:gdLst/>
              <a:ahLst/>
              <a:cxnLst/>
              <a:rect l="l" t="t" r="r" b="b"/>
              <a:pathLst>
                <a:path w="1246366" h="2709333">
                  <a:moveTo>
                    <a:pt x="0" y="0"/>
                  </a:moveTo>
                  <a:lnTo>
                    <a:pt x="1246366" y="0"/>
                  </a:lnTo>
                  <a:lnTo>
                    <a:pt x="1246366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ED957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2743737" y="9509442"/>
            <a:ext cx="589744" cy="621912"/>
          </a:xfrm>
          <a:custGeom>
            <a:avLst/>
            <a:gdLst/>
            <a:ahLst/>
            <a:cxnLst/>
            <a:rect l="l" t="t" r="r" b="b"/>
            <a:pathLst>
              <a:path w="589744" h="621912">
                <a:moveTo>
                  <a:pt x="0" y="0"/>
                </a:moveTo>
                <a:lnTo>
                  <a:pt x="589744" y="0"/>
                </a:lnTo>
                <a:lnTo>
                  <a:pt x="589744" y="621912"/>
                </a:lnTo>
                <a:lnTo>
                  <a:pt x="0" y="62191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AutoShape 6"/>
          <p:cNvSpPr/>
          <p:nvPr/>
        </p:nvSpPr>
        <p:spPr>
          <a:xfrm flipV="1">
            <a:off x="-1070123" y="1010718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 flipV="1">
            <a:off x="-1070123" y="4166156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 flipV="1">
            <a:off x="-763617" y="7367804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 flipV="1">
            <a:off x="-2325797" y="-1655634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Freeform 10"/>
          <p:cNvSpPr/>
          <p:nvPr/>
        </p:nvSpPr>
        <p:spPr>
          <a:xfrm>
            <a:off x="619692" y="-260068"/>
            <a:ext cx="3492910" cy="2324207"/>
          </a:xfrm>
          <a:custGeom>
            <a:avLst/>
            <a:gdLst/>
            <a:ahLst/>
            <a:cxnLst/>
            <a:rect l="l" t="t" r="r" b="b"/>
            <a:pathLst>
              <a:path w="3492910" h="2324207">
                <a:moveTo>
                  <a:pt x="0" y="0"/>
                </a:moveTo>
                <a:lnTo>
                  <a:pt x="3492911" y="0"/>
                </a:lnTo>
                <a:lnTo>
                  <a:pt x="3492911" y="2324208"/>
                </a:lnTo>
                <a:lnTo>
                  <a:pt x="0" y="232420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24685" r="-197625" b="-121064"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0" y="1363978"/>
            <a:ext cx="5190742" cy="9718403"/>
          </a:xfrm>
          <a:custGeom>
            <a:avLst/>
            <a:gdLst/>
            <a:ahLst/>
            <a:cxnLst/>
            <a:rect l="l" t="t" r="r" b="b"/>
            <a:pathLst>
              <a:path w="5190742" h="9718403">
                <a:moveTo>
                  <a:pt x="0" y="0"/>
                </a:moveTo>
                <a:lnTo>
                  <a:pt x="5190742" y="0"/>
                </a:lnTo>
                <a:lnTo>
                  <a:pt x="5190742" y="9718403"/>
                </a:lnTo>
                <a:lnTo>
                  <a:pt x="0" y="971840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2606" r="-190238"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6974415" y="2918050"/>
            <a:ext cx="9559189" cy="3684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880"/>
              </a:lnSpc>
            </a:pPr>
            <a:r>
              <a:rPr lang="en-US" sz="4200">
                <a:solidFill>
                  <a:srgbClr val="000000"/>
                </a:solidFill>
                <a:latin typeface="Canva Sans"/>
              </a:rPr>
              <a:t>According to the same report, the estimated cost to employers is $16 billion if you include the workforce in Canada.</a:t>
            </a:r>
          </a:p>
          <a:p>
            <a:pPr>
              <a:lnSpc>
                <a:spcPts val="5880"/>
              </a:lnSpc>
            </a:pPr>
            <a:endParaRPr lang="en-US" sz="4200">
              <a:solidFill>
                <a:srgbClr val="000000"/>
              </a:solidFill>
              <a:latin typeface="Canva Sans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3558270" y="9624576"/>
            <a:ext cx="4590788" cy="4202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66"/>
              </a:lnSpc>
            </a:pPr>
            <a:r>
              <a:rPr lang="en-US" sz="1602">
                <a:solidFill>
                  <a:srgbClr val="040403"/>
                </a:solidFill>
                <a:latin typeface="Montserrat Bold"/>
              </a:rPr>
              <a:t>Sports Career Consulting </a:t>
            </a:r>
          </a:p>
          <a:p>
            <a:pPr>
              <a:lnSpc>
                <a:spcPts val="1666"/>
              </a:lnSpc>
            </a:pPr>
            <a:r>
              <a:rPr lang="en-US" sz="1602">
                <a:solidFill>
                  <a:srgbClr val="040403"/>
                </a:solidFill>
                <a:latin typeface="Montserrat Bold"/>
              </a:rPr>
              <a:t>The Business of Sports and Entertainment 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6974415" y="166463"/>
            <a:ext cx="8798985" cy="17741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4560"/>
              </a:lnSpc>
            </a:pPr>
            <a:r>
              <a:rPr lang="en-US" sz="10400" dirty="0">
                <a:solidFill>
                  <a:srgbClr val="000000"/>
                </a:solidFill>
                <a:latin typeface="Canva Sans Bold"/>
              </a:rPr>
              <a:t>$16 billion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4732295" cy="10287000"/>
            <a:chOff x="0" y="0"/>
            <a:chExt cx="1246366" cy="27093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246366" cy="2709333"/>
            </a:xfrm>
            <a:custGeom>
              <a:avLst/>
              <a:gdLst/>
              <a:ahLst/>
              <a:cxnLst/>
              <a:rect l="l" t="t" r="r" b="b"/>
              <a:pathLst>
                <a:path w="1246366" h="2709333">
                  <a:moveTo>
                    <a:pt x="0" y="0"/>
                  </a:moveTo>
                  <a:lnTo>
                    <a:pt x="1246366" y="0"/>
                  </a:lnTo>
                  <a:lnTo>
                    <a:pt x="1246366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ED957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2743737" y="9509442"/>
            <a:ext cx="589744" cy="621912"/>
          </a:xfrm>
          <a:custGeom>
            <a:avLst/>
            <a:gdLst/>
            <a:ahLst/>
            <a:cxnLst/>
            <a:rect l="l" t="t" r="r" b="b"/>
            <a:pathLst>
              <a:path w="589744" h="621912">
                <a:moveTo>
                  <a:pt x="0" y="0"/>
                </a:moveTo>
                <a:lnTo>
                  <a:pt x="589744" y="0"/>
                </a:lnTo>
                <a:lnTo>
                  <a:pt x="589744" y="621912"/>
                </a:lnTo>
                <a:lnTo>
                  <a:pt x="0" y="62191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AutoShape 6"/>
          <p:cNvSpPr/>
          <p:nvPr/>
        </p:nvSpPr>
        <p:spPr>
          <a:xfrm flipV="1">
            <a:off x="-1070123" y="1010718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 flipV="1">
            <a:off x="-1070123" y="4166156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 flipV="1">
            <a:off x="-763617" y="7367804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 flipV="1">
            <a:off x="-2325797" y="-1655634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Freeform 10"/>
          <p:cNvSpPr/>
          <p:nvPr/>
        </p:nvSpPr>
        <p:spPr>
          <a:xfrm>
            <a:off x="619692" y="-260068"/>
            <a:ext cx="3492910" cy="2324207"/>
          </a:xfrm>
          <a:custGeom>
            <a:avLst/>
            <a:gdLst/>
            <a:ahLst/>
            <a:cxnLst/>
            <a:rect l="l" t="t" r="r" b="b"/>
            <a:pathLst>
              <a:path w="3492910" h="2324207">
                <a:moveTo>
                  <a:pt x="0" y="0"/>
                </a:moveTo>
                <a:lnTo>
                  <a:pt x="3492911" y="0"/>
                </a:lnTo>
                <a:lnTo>
                  <a:pt x="3492911" y="2324208"/>
                </a:lnTo>
                <a:lnTo>
                  <a:pt x="0" y="232420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24685" r="-197625" b="-121064"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-1298987" y="1959809"/>
            <a:ext cx="8503416" cy="8846895"/>
          </a:xfrm>
          <a:custGeom>
            <a:avLst/>
            <a:gdLst/>
            <a:ahLst/>
            <a:cxnLst/>
            <a:rect l="l" t="t" r="r" b="b"/>
            <a:pathLst>
              <a:path w="8503416" h="8846895">
                <a:moveTo>
                  <a:pt x="0" y="0"/>
                </a:moveTo>
                <a:lnTo>
                  <a:pt x="8503416" y="0"/>
                </a:lnTo>
                <a:lnTo>
                  <a:pt x="8503416" y="8846895"/>
                </a:lnTo>
                <a:lnTo>
                  <a:pt x="0" y="884689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5002" r="-39956"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7809979" y="2841424"/>
            <a:ext cx="8206816" cy="44272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880"/>
              </a:lnSpc>
            </a:pPr>
            <a:r>
              <a:rPr lang="en-US" sz="4200">
                <a:solidFill>
                  <a:srgbClr val="000000"/>
                </a:solidFill>
                <a:latin typeface="Canva Sans"/>
              </a:rPr>
              <a:t>67% of those workers are employed full-time according to data from the Fantasy Trade &amp; Gaming Association’s 2019 Survey.</a:t>
            </a:r>
          </a:p>
          <a:p>
            <a:pPr>
              <a:lnSpc>
                <a:spcPts val="5880"/>
              </a:lnSpc>
            </a:pPr>
            <a:endParaRPr lang="en-US" sz="4200">
              <a:solidFill>
                <a:srgbClr val="000000"/>
              </a:solidFill>
              <a:latin typeface="Canva Sans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3558270" y="9624576"/>
            <a:ext cx="4590788" cy="4202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66"/>
              </a:lnSpc>
            </a:pPr>
            <a:r>
              <a:rPr lang="en-US" sz="1602">
                <a:solidFill>
                  <a:srgbClr val="040403"/>
                </a:solidFill>
                <a:latin typeface="Montserrat Bold"/>
              </a:rPr>
              <a:t>Sports Career Consulting </a:t>
            </a:r>
          </a:p>
          <a:p>
            <a:pPr>
              <a:lnSpc>
                <a:spcPts val="1666"/>
              </a:lnSpc>
            </a:pPr>
            <a:r>
              <a:rPr lang="en-US" sz="1602">
                <a:solidFill>
                  <a:srgbClr val="040403"/>
                </a:solidFill>
                <a:latin typeface="Montserrat Bold"/>
              </a:rPr>
              <a:t>The Business of Sports and Entertainment 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7809978" y="185619"/>
            <a:ext cx="5296421" cy="17741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4560"/>
              </a:lnSpc>
            </a:pPr>
            <a:r>
              <a:rPr lang="en-US" sz="10400" dirty="0">
                <a:solidFill>
                  <a:srgbClr val="000000"/>
                </a:solidFill>
                <a:latin typeface="Canva Sans Bold"/>
              </a:rPr>
              <a:t>67%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4732295" cy="10287000"/>
            <a:chOff x="0" y="0"/>
            <a:chExt cx="1246366" cy="27093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246366" cy="2709333"/>
            </a:xfrm>
            <a:custGeom>
              <a:avLst/>
              <a:gdLst/>
              <a:ahLst/>
              <a:cxnLst/>
              <a:rect l="l" t="t" r="r" b="b"/>
              <a:pathLst>
                <a:path w="1246366" h="2709333">
                  <a:moveTo>
                    <a:pt x="0" y="0"/>
                  </a:moveTo>
                  <a:lnTo>
                    <a:pt x="1246366" y="0"/>
                  </a:lnTo>
                  <a:lnTo>
                    <a:pt x="1246366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ED957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2743737" y="9509442"/>
            <a:ext cx="589744" cy="621912"/>
          </a:xfrm>
          <a:custGeom>
            <a:avLst/>
            <a:gdLst/>
            <a:ahLst/>
            <a:cxnLst/>
            <a:rect l="l" t="t" r="r" b="b"/>
            <a:pathLst>
              <a:path w="589744" h="621912">
                <a:moveTo>
                  <a:pt x="0" y="0"/>
                </a:moveTo>
                <a:lnTo>
                  <a:pt x="589744" y="0"/>
                </a:lnTo>
                <a:lnTo>
                  <a:pt x="589744" y="621912"/>
                </a:lnTo>
                <a:lnTo>
                  <a:pt x="0" y="62191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AutoShape 6"/>
          <p:cNvSpPr/>
          <p:nvPr/>
        </p:nvSpPr>
        <p:spPr>
          <a:xfrm flipV="1">
            <a:off x="-1070123" y="1010718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 flipV="1">
            <a:off x="-1070123" y="4166156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 flipV="1">
            <a:off x="-763617" y="7367804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 flipV="1">
            <a:off x="-2325797" y="-1655634"/>
            <a:ext cx="7009469" cy="3135934"/>
          </a:xfrm>
          <a:prstGeom prst="line">
            <a:avLst/>
          </a:prstGeom>
          <a:ln w="2381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Freeform 10"/>
          <p:cNvSpPr/>
          <p:nvPr/>
        </p:nvSpPr>
        <p:spPr>
          <a:xfrm>
            <a:off x="619692" y="-260068"/>
            <a:ext cx="3492910" cy="2324207"/>
          </a:xfrm>
          <a:custGeom>
            <a:avLst/>
            <a:gdLst/>
            <a:ahLst/>
            <a:cxnLst/>
            <a:rect l="l" t="t" r="r" b="b"/>
            <a:pathLst>
              <a:path w="3492910" h="2324207">
                <a:moveTo>
                  <a:pt x="0" y="0"/>
                </a:moveTo>
                <a:lnTo>
                  <a:pt x="3492911" y="0"/>
                </a:lnTo>
                <a:lnTo>
                  <a:pt x="3492911" y="2324208"/>
                </a:lnTo>
                <a:lnTo>
                  <a:pt x="0" y="232420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24685" r="-197625" b="-121064"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33217" y="1919220"/>
            <a:ext cx="5473971" cy="8693199"/>
          </a:xfrm>
          <a:custGeom>
            <a:avLst/>
            <a:gdLst/>
            <a:ahLst/>
            <a:cxnLst/>
            <a:rect l="l" t="t" r="r" b="b"/>
            <a:pathLst>
              <a:path w="5473971" h="8693199">
                <a:moveTo>
                  <a:pt x="0" y="0"/>
                </a:moveTo>
                <a:lnTo>
                  <a:pt x="5473971" y="0"/>
                </a:lnTo>
                <a:lnTo>
                  <a:pt x="5473971" y="8693199"/>
                </a:lnTo>
                <a:lnTo>
                  <a:pt x="0" y="869319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82328"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6294475" y="2918050"/>
            <a:ext cx="9559189" cy="2941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880"/>
              </a:lnSpc>
            </a:pPr>
            <a:r>
              <a:rPr lang="en-US" sz="4200">
                <a:solidFill>
                  <a:srgbClr val="000000"/>
                </a:solidFill>
                <a:latin typeface="Canva Sans"/>
              </a:rPr>
              <a:t>The average age of those playing fantasy sports is 37.7 years old.</a:t>
            </a:r>
          </a:p>
          <a:p>
            <a:pPr>
              <a:lnSpc>
                <a:spcPts val="5880"/>
              </a:lnSpc>
            </a:pPr>
            <a:endParaRPr lang="en-US" sz="4200">
              <a:solidFill>
                <a:srgbClr val="000000"/>
              </a:solidFill>
              <a:latin typeface="Canva Sans"/>
            </a:endParaRPr>
          </a:p>
          <a:p>
            <a:pPr>
              <a:lnSpc>
                <a:spcPts val="5880"/>
              </a:lnSpc>
            </a:pPr>
            <a:endParaRPr lang="en-US" sz="4200">
              <a:solidFill>
                <a:srgbClr val="000000"/>
              </a:solidFill>
              <a:latin typeface="Canva Sans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3558270" y="9624576"/>
            <a:ext cx="4590788" cy="4202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66"/>
              </a:lnSpc>
            </a:pPr>
            <a:r>
              <a:rPr lang="en-US" sz="1602">
                <a:solidFill>
                  <a:srgbClr val="040403"/>
                </a:solidFill>
                <a:latin typeface="Montserrat Bold"/>
              </a:rPr>
              <a:t>Sports Career Consulting </a:t>
            </a:r>
          </a:p>
          <a:p>
            <a:pPr>
              <a:lnSpc>
                <a:spcPts val="1666"/>
              </a:lnSpc>
            </a:pPr>
            <a:r>
              <a:rPr lang="en-US" sz="1602">
                <a:solidFill>
                  <a:srgbClr val="040403"/>
                </a:solidFill>
                <a:latin typeface="Montserrat Bold"/>
              </a:rPr>
              <a:t>The Business of Sports and Entertainment 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6294474" y="185619"/>
            <a:ext cx="4144925" cy="17741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4560"/>
              </a:lnSpc>
            </a:pPr>
            <a:r>
              <a:rPr lang="en-US" sz="10400" dirty="0">
                <a:solidFill>
                  <a:srgbClr val="000000"/>
                </a:solidFill>
                <a:latin typeface="Canva Sans Bold"/>
              </a:rPr>
              <a:t>38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1029</Words>
  <Application>Microsoft Macintosh PowerPoint</Application>
  <PresentationFormat>Custom</PresentationFormat>
  <Paragraphs>133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3" baseType="lpstr">
      <vt:lpstr>Arial</vt:lpstr>
      <vt:lpstr>Canva Sans Bold</vt:lpstr>
      <vt:lpstr>Canva Sans</vt:lpstr>
      <vt:lpstr>Montserrat Bold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Fantasy Sports by the Numbers Discussion Deck - 2023 Edition</dc:title>
  <cp:lastModifiedBy>Chris Lindauer</cp:lastModifiedBy>
  <cp:revision>3</cp:revision>
  <dcterms:created xsi:type="dcterms:W3CDTF">2006-08-16T00:00:00Z</dcterms:created>
  <dcterms:modified xsi:type="dcterms:W3CDTF">2023-07-31T03:12:41Z</dcterms:modified>
  <dc:identifier>DAFmCmurUVs</dc:identifier>
</cp:coreProperties>
</file>