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87" r:id="rId23"/>
    <p:sldId id="278" r:id="rId24"/>
    <p:sldId id="281" r:id="rId25"/>
    <p:sldId id="282" r:id="rId26"/>
    <p:sldId id="286" r:id="rId27"/>
    <p:sldId id="285" r:id="rId28"/>
    <p:sldId id="283" r:id="rId29"/>
    <p:sldId id="288" r:id="rId30"/>
    <p:sldId id="280" r:id="rId31"/>
    <p:sldId id="279" r:id="rId32"/>
    <p:sldId id="289" r:id="rId33"/>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Libre Franklin" pitchFamily="2" charset="77"/>
      <p:regular r:id="rId38"/>
      <p:bold r:id="rId39"/>
      <p:italic r:id="rId40"/>
      <p:boldItalic r:id="rId41"/>
    </p:embeddedFont>
    <p:embeddedFont>
      <p:font typeface="Libre Franklin Bold" pitchFamily="2" charset="77"/>
      <p:regular r:id="rId42"/>
      <p:bold r:id="rId43"/>
    </p:embeddedFont>
    <p:embeddedFont>
      <p:font typeface="Libre Franklin Light Bold" pitchFamily="2" charset="77"/>
      <p:regular r:id="rId44"/>
    </p:embeddedFont>
    <p:embeddedFont>
      <p:font typeface="Libre Franklin Medium" panose="020F0502020204030204" pitchFamily="34" charset="0"/>
      <p:regular r:id="rId45"/>
      <p:italic r:id="rId46"/>
    </p:embeddedFont>
    <p:embeddedFont>
      <p:font typeface="Libre Franklin Medium Bold" pitchFamily="2" charset="77"/>
      <p:regular r:id="rId47"/>
      <p:bold r:id="rId48"/>
    </p:embeddedFont>
    <p:embeddedFont>
      <p:font typeface="Roboto" panose="02000000000000000000" pitchFamily="2"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3" autoAdjust="0"/>
    <p:restoredTop sz="94694" autoAdjust="0"/>
  </p:normalViewPr>
  <p:slideViewPr>
    <p:cSldViewPr>
      <p:cViewPr varScale="1">
        <p:scale>
          <a:sx n="80" d="100"/>
          <a:sy n="80" d="100"/>
        </p:scale>
        <p:origin x="46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aiFtJb6xt2g?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Pt3lLHwxWzc?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4P9J7tXBbhE?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XpuZ3dqeLBA?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InV_pOvRORU?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b9eMxBKpt0s?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ideo" Target="https://www.youtube.com/embed/-cjDKYAeIUE?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c5kr5B75b2g?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ideo" Target="https://www.youtube.com/embed/Ug4bsd4LqqM?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ywbA28K-7Ak?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Fe81iAUyM7c?start=64&amp;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XJ9GqfUwBGA?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7Qj73Mf9WFc?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816" b="30816"/>
          <a:stretch>
            <a:fillRect/>
          </a:stretch>
        </p:blipFill>
        <p:spPr>
          <a:xfrm>
            <a:off x="0" y="6667500"/>
            <a:ext cx="18288000" cy="3997712"/>
          </a:xfrm>
          <a:prstGeom prst="rect">
            <a:avLst/>
          </a:prstGeom>
        </p:spPr>
      </p:pic>
      <p:pic>
        <p:nvPicPr>
          <p:cNvPr id="3" name="Picture 3"/>
          <p:cNvPicPr>
            <a:picLocks noChangeAspect="1"/>
          </p:cNvPicPr>
          <p:nvPr/>
        </p:nvPicPr>
        <p:blipFill>
          <a:blip r:embed="rId3"/>
          <a:srcRect/>
          <a:stretch>
            <a:fillRect/>
          </a:stretch>
        </p:blipFill>
        <p:spPr>
          <a:xfrm>
            <a:off x="7137999" y="1019297"/>
            <a:ext cx="2006001" cy="668667"/>
          </a:xfrm>
          <a:prstGeom prst="rect">
            <a:avLst/>
          </a:prstGeom>
        </p:spPr>
      </p:pic>
      <p:grpSp>
        <p:nvGrpSpPr>
          <p:cNvPr id="4" name="Group 4"/>
          <p:cNvGrpSpPr/>
          <p:nvPr/>
        </p:nvGrpSpPr>
        <p:grpSpPr>
          <a:xfrm>
            <a:off x="2054583" y="2328527"/>
            <a:ext cx="12036525" cy="2881164"/>
            <a:chOff x="0" y="0"/>
            <a:chExt cx="16048700" cy="3841552"/>
          </a:xfrm>
        </p:grpSpPr>
        <p:sp>
          <p:nvSpPr>
            <p:cNvPr id="5" name="TextBox 5"/>
            <p:cNvSpPr txBox="1"/>
            <p:nvPr/>
          </p:nvSpPr>
          <p:spPr>
            <a:xfrm>
              <a:off x="0" y="95250"/>
              <a:ext cx="16048700" cy="2006709"/>
            </a:xfrm>
            <a:prstGeom prst="rect">
              <a:avLst/>
            </a:prstGeom>
          </p:spPr>
          <p:txBody>
            <a:bodyPr lIns="0" tIns="0" rIns="0" bIns="0" rtlCol="0" anchor="t">
              <a:spAutoFit/>
            </a:bodyPr>
            <a:lstStyle/>
            <a:p>
              <a:pPr>
                <a:lnSpc>
                  <a:spcPts val="11439"/>
                </a:lnSpc>
              </a:pPr>
              <a:r>
                <a:rPr lang="en-US" sz="10399">
                  <a:solidFill>
                    <a:srgbClr val="FFFFFF"/>
                  </a:solidFill>
                  <a:latin typeface="Libre Franklin Bold"/>
                </a:rPr>
                <a:t>UNIQUE VENUES</a:t>
              </a:r>
            </a:p>
          </p:txBody>
        </p:sp>
        <p:sp>
          <p:nvSpPr>
            <p:cNvPr id="6" name="TextBox 6"/>
            <p:cNvSpPr txBox="1"/>
            <p:nvPr/>
          </p:nvSpPr>
          <p:spPr>
            <a:xfrm>
              <a:off x="0" y="2590314"/>
              <a:ext cx="11135263" cy="1251238"/>
            </a:xfrm>
            <a:prstGeom prst="rect">
              <a:avLst/>
            </a:prstGeom>
          </p:spPr>
          <p:txBody>
            <a:bodyPr lIns="0" tIns="0" rIns="0" bIns="0" rtlCol="0" anchor="t">
              <a:spAutoFit/>
            </a:bodyPr>
            <a:lstStyle/>
            <a:p>
              <a:pPr>
                <a:lnSpc>
                  <a:spcPts val="3919"/>
                </a:lnSpc>
              </a:pPr>
              <a:r>
                <a:rPr lang="en-US" sz="2799" spc="223">
                  <a:solidFill>
                    <a:srgbClr val="95D3FA"/>
                  </a:solidFill>
                  <a:latin typeface="Libre Franklin Light Bold"/>
                </a:rPr>
                <a:t>UNIT 2:  LESSON 2.9</a:t>
              </a:r>
            </a:p>
            <a:p>
              <a:pPr>
                <a:lnSpc>
                  <a:spcPts val="3919"/>
                </a:lnSpc>
                <a:spcBef>
                  <a:spcPct val="0"/>
                </a:spcBef>
              </a:pPr>
              <a:r>
                <a:rPr lang="en-US" sz="2800" spc="224">
                  <a:solidFill>
                    <a:srgbClr val="95D3FA"/>
                  </a:solidFill>
                  <a:latin typeface="Libre Franklin Light Bold"/>
                </a:rPr>
                <a:t>EVENT MANAGEMENT &amp; MARKETING</a:t>
              </a:r>
            </a:p>
          </p:txBody>
        </p:sp>
      </p:grpSp>
      <p:sp>
        <p:nvSpPr>
          <p:cNvPr id="7" name="TextBox 7"/>
          <p:cNvSpPr txBox="1"/>
          <p:nvPr/>
        </p:nvSpPr>
        <p:spPr>
          <a:xfrm>
            <a:off x="2054583" y="1128952"/>
            <a:ext cx="4796512" cy="401731"/>
          </a:xfrm>
          <a:prstGeom prst="rect">
            <a:avLst/>
          </a:prstGeom>
        </p:spPr>
        <p:txBody>
          <a:bodyPr lIns="0" tIns="0" rIns="0" bIns="0" rtlCol="0" anchor="t">
            <a:spAutoFit/>
          </a:bodyPr>
          <a:lstStyle/>
          <a:p>
            <a:pPr>
              <a:lnSpc>
                <a:spcPts val="3366"/>
              </a:lnSpc>
              <a:spcBef>
                <a:spcPct val="0"/>
              </a:spcBef>
            </a:pPr>
            <a:r>
              <a:rPr lang="en-US" sz="2404">
                <a:solidFill>
                  <a:srgbClr val="FFFFFF"/>
                </a:solidFill>
                <a:latin typeface="Libre Franklin Medium"/>
              </a:rPr>
              <a:t>SPORTS CAREER CONSULTING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16073" y="-1047348"/>
            <a:ext cx="12381745" cy="123816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r="-24999"/>
              </a:stretch>
            </a:blipFill>
          </p:spPr>
        </p:sp>
      </p:grpSp>
      <p:pic>
        <p:nvPicPr>
          <p:cNvPr id="4" name="Picture 4"/>
          <p:cNvPicPr>
            <a:picLocks noChangeAspect="1"/>
          </p:cNvPicPr>
          <p:nvPr/>
        </p:nvPicPr>
        <p:blipFill>
          <a:blip r:embed="rId3"/>
          <a:srcRect/>
          <a:stretch>
            <a:fillRect/>
          </a:stretch>
        </p:blipFill>
        <p:spPr>
          <a:xfrm>
            <a:off x="3807911" y="629156"/>
            <a:ext cx="1266781" cy="422260"/>
          </a:xfrm>
          <a:prstGeom prst="rect">
            <a:avLst/>
          </a:prstGeom>
        </p:spPr>
      </p:pic>
      <p:grpSp>
        <p:nvGrpSpPr>
          <p:cNvPr id="5" name="Group 5"/>
          <p:cNvGrpSpPr/>
          <p:nvPr/>
        </p:nvGrpSpPr>
        <p:grpSpPr>
          <a:xfrm>
            <a:off x="1028700" y="3123758"/>
            <a:ext cx="6825203" cy="3888189"/>
            <a:chOff x="0" y="0"/>
            <a:chExt cx="9100271" cy="5184252"/>
          </a:xfrm>
        </p:grpSpPr>
        <p:sp>
          <p:nvSpPr>
            <p:cNvPr id="6" name="TextBox 6"/>
            <p:cNvSpPr txBox="1"/>
            <p:nvPr/>
          </p:nvSpPr>
          <p:spPr>
            <a:xfrm>
              <a:off x="0" y="76200"/>
              <a:ext cx="9100271" cy="1420708"/>
            </a:xfrm>
            <a:prstGeom prst="rect">
              <a:avLst/>
            </a:prstGeom>
          </p:spPr>
          <p:txBody>
            <a:bodyPr lIns="0" tIns="0" rIns="0" bIns="0" rtlCol="0" anchor="t">
              <a:spAutoFit/>
            </a:bodyPr>
            <a:lstStyle/>
            <a:p>
              <a:pPr>
                <a:lnSpc>
                  <a:spcPts val="8140"/>
                </a:lnSpc>
              </a:pPr>
              <a:r>
                <a:rPr lang="en-US" sz="7400">
                  <a:solidFill>
                    <a:srgbClr val="1A2484"/>
                  </a:solidFill>
                  <a:latin typeface="Libre Franklin Bold"/>
                </a:rPr>
                <a:t>Alcatraz</a:t>
              </a:r>
            </a:p>
          </p:txBody>
        </p:sp>
        <p:sp>
          <p:nvSpPr>
            <p:cNvPr id="7" name="TextBox 7"/>
            <p:cNvSpPr txBox="1"/>
            <p:nvPr/>
          </p:nvSpPr>
          <p:spPr>
            <a:xfrm>
              <a:off x="0" y="1999643"/>
              <a:ext cx="9100271" cy="3184609"/>
            </a:xfrm>
            <a:prstGeom prst="rect">
              <a:avLst/>
            </a:prstGeom>
          </p:spPr>
          <p:txBody>
            <a:bodyPr lIns="0" tIns="0" rIns="0" bIns="0" rtlCol="0" anchor="t">
              <a:spAutoFit/>
            </a:bodyPr>
            <a:lstStyle/>
            <a:p>
              <a:pPr>
                <a:lnSpc>
                  <a:spcPts val="3919"/>
                </a:lnSpc>
                <a:spcBef>
                  <a:spcPct val="0"/>
                </a:spcBef>
              </a:pPr>
              <a:r>
                <a:rPr lang="en-US" sz="2799" spc="83">
                  <a:solidFill>
                    <a:srgbClr val="000000"/>
                  </a:solidFill>
                  <a:latin typeface="Libre Franklin Medium"/>
                </a:rPr>
                <a:t>Red Bull hosted a "King of the Rock" one-on-one basketball tournament at "The Yard" of Alcatraz, the infamous prison just off the shores of San Francisco (known as "The Rock"). </a:t>
              </a:r>
            </a:p>
          </p:txBody>
        </p:sp>
      </p:grpSp>
      <p:sp>
        <p:nvSpPr>
          <p:cNvPr id="8" name="TextBox 8"/>
          <p:cNvSpPr txBox="1"/>
          <p:nvPr/>
        </p:nvSpPr>
        <p:spPr>
          <a:xfrm>
            <a:off x="1028700" y="9055714"/>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
        <p:nvSpPr>
          <p:cNvPr id="9" name="TextBox 9"/>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1v1 Basketball on Alcatraz - Red Bull King Of The Rock Finals">
            <a:hlinkClick r:id="" action="ppaction://media"/>
            <a:extLst>
              <a:ext uri="{FF2B5EF4-FFF2-40B4-BE49-F238E27FC236}">
                <a16:creationId xmlns:a16="http://schemas.microsoft.com/office/drawing/2014/main" id="{1928A285-C85A-0CD4-53E5-E3C7511149FB}"/>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6592777" y="0"/>
            <a:ext cx="11695223" cy="10287000"/>
            <a:chOff x="0" y="0"/>
            <a:chExt cx="15593630" cy="13716000"/>
          </a:xfrm>
        </p:grpSpPr>
        <p:pic>
          <p:nvPicPr>
            <p:cNvPr id="3" name="Picture 3"/>
            <p:cNvPicPr>
              <a:picLocks noChangeAspect="1"/>
            </p:cNvPicPr>
            <p:nvPr/>
          </p:nvPicPr>
          <p:blipFill>
            <a:blip r:embed="rId2"/>
            <a:srcRect l="20417" r="20417"/>
            <a:stretch>
              <a:fillRect/>
            </a:stretch>
          </p:blipFill>
          <p:spPr>
            <a:xfrm>
              <a:off x="0" y="0"/>
              <a:ext cx="15593630" cy="13716000"/>
            </a:xfrm>
            <a:prstGeom prst="rect">
              <a:avLst/>
            </a:prstGeom>
          </p:spPr>
        </p:pic>
      </p:grpSp>
      <p:grpSp>
        <p:nvGrpSpPr>
          <p:cNvPr id="4" name="Group 4"/>
          <p:cNvGrpSpPr/>
          <p:nvPr/>
        </p:nvGrpSpPr>
        <p:grpSpPr>
          <a:xfrm>
            <a:off x="-5296039" y="-1979195"/>
            <a:ext cx="14245389" cy="1424538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3807911" y="629156"/>
            <a:ext cx="1266781" cy="422260"/>
          </a:xfrm>
          <a:prstGeom prst="rect">
            <a:avLst/>
          </a:prstGeom>
        </p:spPr>
      </p:pic>
      <p:grpSp>
        <p:nvGrpSpPr>
          <p:cNvPr id="7" name="Group 7"/>
          <p:cNvGrpSpPr/>
          <p:nvPr/>
        </p:nvGrpSpPr>
        <p:grpSpPr>
          <a:xfrm>
            <a:off x="1028700" y="1582988"/>
            <a:ext cx="6179336" cy="7121025"/>
            <a:chOff x="0" y="0"/>
            <a:chExt cx="8239115" cy="9494700"/>
          </a:xfrm>
        </p:grpSpPr>
        <p:sp>
          <p:nvSpPr>
            <p:cNvPr id="8" name="TextBox 8"/>
            <p:cNvSpPr txBox="1"/>
            <p:nvPr/>
          </p:nvSpPr>
          <p:spPr>
            <a:xfrm>
              <a:off x="0" y="85725"/>
              <a:ext cx="8239115" cy="4432716"/>
            </a:xfrm>
            <a:prstGeom prst="rect">
              <a:avLst/>
            </a:prstGeom>
          </p:spPr>
          <p:txBody>
            <a:bodyPr lIns="0" tIns="0" rIns="0" bIns="0" rtlCol="0" anchor="t">
              <a:spAutoFit/>
            </a:bodyPr>
            <a:lstStyle/>
            <a:p>
              <a:pPr>
                <a:lnSpc>
                  <a:spcPts val="8799"/>
                </a:lnSpc>
              </a:pPr>
              <a:r>
                <a:rPr lang="en-US" sz="7999">
                  <a:solidFill>
                    <a:srgbClr val="1A2484"/>
                  </a:solidFill>
                  <a:latin typeface="Libre Franklin Bold"/>
                </a:rPr>
                <a:t>U.S.S. Abraham Lincoln</a:t>
              </a:r>
            </a:p>
          </p:txBody>
        </p:sp>
        <p:sp>
          <p:nvSpPr>
            <p:cNvPr id="9" name="TextBox 9"/>
            <p:cNvSpPr txBox="1"/>
            <p:nvPr/>
          </p:nvSpPr>
          <p:spPr>
            <a:xfrm>
              <a:off x="0" y="5021176"/>
              <a:ext cx="8239115" cy="4473524"/>
            </a:xfrm>
            <a:prstGeom prst="rect">
              <a:avLst/>
            </a:prstGeom>
          </p:spPr>
          <p:txBody>
            <a:bodyPr lIns="0" tIns="0" rIns="0" bIns="0" rtlCol="0" anchor="t">
              <a:spAutoFit/>
            </a:bodyPr>
            <a:lstStyle/>
            <a:p>
              <a:pPr>
                <a:lnSpc>
                  <a:spcPts val="3919"/>
                </a:lnSpc>
                <a:spcBef>
                  <a:spcPct val="0"/>
                </a:spcBef>
              </a:pPr>
              <a:r>
                <a:rPr lang="en-US" sz="2800" spc="84" dirty="0">
                  <a:solidFill>
                    <a:srgbClr val="000000"/>
                  </a:solidFill>
                  <a:latin typeface="Libre Franklin Medium"/>
                </a:rPr>
                <a:t>In 2022, Michigan State will play a basketball game vs. Gonzaga on the deck of the U.S.S. Abraham Lincoln aircraft carrier.  MSU also  played in the first-ever game on an aircraft carrier in 2011, the U.S.S. Carl Vinson.</a:t>
              </a:r>
            </a:p>
          </p:txBody>
        </p:sp>
      </p:grpSp>
      <p:sp>
        <p:nvSpPr>
          <p:cNvPr id="10" name="TextBox 10"/>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
        <p:nvSpPr>
          <p:cNvPr id="11" name="TextBox 11"/>
          <p:cNvSpPr txBox="1"/>
          <p:nvPr/>
        </p:nvSpPr>
        <p:spPr>
          <a:xfrm>
            <a:off x="1028700" y="9055714"/>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SU, Gonzaga To Play Aboard San Diego-Based Carrier Deck">
            <a:hlinkClick r:id="" action="ppaction://media"/>
            <a:extLst>
              <a:ext uri="{FF2B5EF4-FFF2-40B4-BE49-F238E27FC236}">
                <a16:creationId xmlns:a16="http://schemas.microsoft.com/office/drawing/2014/main" id="{AE3522E7-1A71-9D3A-E9AC-4A6585477B50}"/>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27854" y="2469390"/>
            <a:ext cx="5133795" cy="6217641"/>
          </a:xfrm>
          <a:prstGeom prst="rect">
            <a:avLst/>
          </a:prstGeom>
          <a:solidFill>
            <a:srgbClr val="1A2484"/>
          </a:solidFill>
        </p:spPr>
      </p:sp>
      <p:grpSp>
        <p:nvGrpSpPr>
          <p:cNvPr id="3" name="Group 3"/>
          <p:cNvGrpSpPr/>
          <p:nvPr/>
        </p:nvGrpSpPr>
        <p:grpSpPr>
          <a:xfrm>
            <a:off x="2884514" y="2630589"/>
            <a:ext cx="4820475" cy="5895245"/>
            <a:chOff x="0" y="0"/>
            <a:chExt cx="6427301" cy="7860326"/>
          </a:xfrm>
        </p:grpSpPr>
        <p:pic>
          <p:nvPicPr>
            <p:cNvPr id="4" name="Picture 4"/>
            <p:cNvPicPr>
              <a:picLocks noChangeAspect="1"/>
            </p:cNvPicPr>
            <p:nvPr/>
          </p:nvPicPr>
          <p:blipFill>
            <a:blip r:embed="rId2"/>
            <a:srcRect l="38742" t="23008" r="26485" b="12802"/>
            <a:stretch>
              <a:fillRect/>
            </a:stretch>
          </p:blipFill>
          <p:spPr>
            <a:xfrm>
              <a:off x="0" y="0"/>
              <a:ext cx="6427301" cy="7860326"/>
            </a:xfrm>
            <a:prstGeom prst="rect">
              <a:avLst/>
            </a:prstGeom>
          </p:spPr>
        </p:pic>
      </p:grpSp>
      <p:pic>
        <p:nvPicPr>
          <p:cNvPr id="5" name="Picture 5"/>
          <p:cNvPicPr>
            <a:picLocks noChangeAspect="1"/>
          </p:cNvPicPr>
          <p:nvPr/>
        </p:nvPicPr>
        <p:blipFill>
          <a:blip r:embed="rId3"/>
          <a:srcRect/>
          <a:stretch>
            <a:fillRect/>
          </a:stretch>
        </p:blipFill>
        <p:spPr>
          <a:xfrm>
            <a:off x="3807911" y="629156"/>
            <a:ext cx="1266781" cy="422260"/>
          </a:xfrm>
          <a:prstGeom prst="rect">
            <a:avLst/>
          </a:prstGeom>
        </p:spPr>
      </p:pic>
      <p:grpSp>
        <p:nvGrpSpPr>
          <p:cNvPr id="6" name="Group 6"/>
          <p:cNvGrpSpPr/>
          <p:nvPr/>
        </p:nvGrpSpPr>
        <p:grpSpPr>
          <a:xfrm>
            <a:off x="9144000" y="2526540"/>
            <a:ext cx="7514557" cy="7866545"/>
            <a:chOff x="0" y="76200"/>
            <a:chExt cx="10019410" cy="10488727"/>
          </a:xfrm>
        </p:grpSpPr>
        <p:sp>
          <p:nvSpPr>
            <p:cNvPr id="7" name="TextBox 7"/>
            <p:cNvSpPr txBox="1"/>
            <p:nvPr/>
          </p:nvSpPr>
          <p:spPr>
            <a:xfrm>
              <a:off x="0" y="76200"/>
              <a:ext cx="9981310" cy="2981249"/>
            </a:xfrm>
            <a:prstGeom prst="rect">
              <a:avLst/>
            </a:prstGeom>
          </p:spPr>
          <p:txBody>
            <a:bodyPr lIns="0" tIns="0" rIns="0" bIns="0" rtlCol="0" anchor="t">
              <a:spAutoFit/>
            </a:bodyPr>
            <a:lstStyle/>
            <a:p>
              <a:pPr>
                <a:lnSpc>
                  <a:spcPts val="8800"/>
                </a:lnSpc>
              </a:pPr>
              <a:r>
                <a:rPr lang="en-US" sz="8000">
                  <a:solidFill>
                    <a:srgbClr val="1A2484"/>
                  </a:solidFill>
                  <a:latin typeface="Libre Franklin Bold"/>
                </a:rPr>
                <a:t>Uummannaq Golf Course</a:t>
              </a:r>
            </a:p>
          </p:txBody>
        </p:sp>
        <p:sp>
          <p:nvSpPr>
            <p:cNvPr id="8" name="TextBox 8"/>
            <p:cNvSpPr txBox="1"/>
            <p:nvPr/>
          </p:nvSpPr>
          <p:spPr>
            <a:xfrm>
              <a:off x="38100" y="3479144"/>
              <a:ext cx="9981310" cy="5284610"/>
            </a:xfrm>
            <a:prstGeom prst="rect">
              <a:avLst/>
            </a:prstGeom>
          </p:spPr>
          <p:txBody>
            <a:bodyPr lIns="0" tIns="0" rIns="0" bIns="0" rtlCol="0" anchor="t">
              <a:spAutoFit/>
            </a:bodyPr>
            <a:lstStyle/>
            <a:p>
              <a:pPr>
                <a:lnSpc>
                  <a:spcPts val="3919"/>
                </a:lnSpc>
              </a:pPr>
              <a:r>
                <a:rPr lang="en-US" sz="2799" spc="83" dirty="0">
                  <a:solidFill>
                    <a:srgbClr val="000000"/>
                  </a:solidFill>
                  <a:latin typeface="Libre Franklin Medium"/>
                </a:rPr>
                <a:t>The </a:t>
              </a:r>
              <a:r>
                <a:rPr lang="en-US" sz="2799" spc="83" dirty="0" err="1">
                  <a:solidFill>
                    <a:srgbClr val="000000"/>
                  </a:solidFill>
                  <a:latin typeface="Libre Franklin Medium"/>
                </a:rPr>
                <a:t>Uummannaq</a:t>
              </a:r>
              <a:r>
                <a:rPr lang="en-US" sz="2799" spc="83" dirty="0">
                  <a:solidFill>
                    <a:srgbClr val="000000"/>
                  </a:solidFill>
                  <a:latin typeface="Libre Franklin Medium"/>
                </a:rPr>
                <a:t> ice golf course in Greenland is a far cry from the oceanside links at Pebble Beach, or the iconic St. Andrews course in Scotland.  This course is made of snow and ice and playing requires playing a golf ball that is any color other than white. </a:t>
              </a:r>
            </a:p>
            <a:p>
              <a:pPr>
                <a:lnSpc>
                  <a:spcPts val="3919"/>
                </a:lnSpc>
                <a:spcBef>
                  <a:spcPct val="0"/>
                </a:spcBef>
              </a:pPr>
              <a:endParaRPr lang="en-US" sz="2799" spc="83" dirty="0">
                <a:solidFill>
                  <a:srgbClr val="000000"/>
                </a:solidFill>
                <a:latin typeface="Libre Franklin Medium"/>
              </a:endParaRPr>
            </a:p>
          </p:txBody>
        </p:sp>
        <p:sp>
          <p:nvSpPr>
            <p:cNvPr id="9" name="TextBox 9"/>
            <p:cNvSpPr txBox="1"/>
            <p:nvPr/>
          </p:nvSpPr>
          <p:spPr>
            <a:xfrm>
              <a:off x="38100" y="10166411"/>
              <a:ext cx="6759937" cy="398516"/>
            </a:xfrm>
            <a:prstGeom prst="rect">
              <a:avLst/>
            </a:prstGeom>
          </p:spPr>
          <p:txBody>
            <a:bodyPr lIns="0" tIns="0" rIns="0" bIns="0" rtlCol="0" anchor="t">
              <a:spAutoFit/>
            </a:bodyPr>
            <a:lstStyle/>
            <a:p>
              <a:pPr>
                <a:lnSpc>
                  <a:spcPts val="2520"/>
                </a:lnSpc>
              </a:pPr>
              <a:endParaRPr/>
            </a:p>
          </p:txBody>
        </p:sp>
      </p:grpSp>
      <p:sp>
        <p:nvSpPr>
          <p:cNvPr id="10" name="TextBox 10"/>
          <p:cNvSpPr txBox="1"/>
          <p:nvPr/>
        </p:nvSpPr>
        <p:spPr>
          <a:xfrm>
            <a:off x="12280700" y="9400339"/>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
        <p:nvSpPr>
          <p:cNvPr id="11" name="TextBox 11"/>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16073" y="-1047348"/>
            <a:ext cx="12381745" cy="123816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r="-24999"/>
              </a:stretch>
            </a:blipFill>
          </p:spPr>
        </p:sp>
      </p:grpSp>
      <p:pic>
        <p:nvPicPr>
          <p:cNvPr id="4" name="Picture 4"/>
          <p:cNvPicPr>
            <a:picLocks noChangeAspect="1"/>
          </p:cNvPicPr>
          <p:nvPr/>
        </p:nvPicPr>
        <p:blipFill>
          <a:blip r:embed="rId3"/>
          <a:srcRect/>
          <a:stretch>
            <a:fillRect/>
          </a:stretch>
        </p:blipFill>
        <p:spPr>
          <a:xfrm>
            <a:off x="3807911" y="629156"/>
            <a:ext cx="1266781" cy="422260"/>
          </a:xfrm>
          <a:prstGeom prst="rect">
            <a:avLst/>
          </a:prstGeom>
        </p:spPr>
      </p:pic>
      <p:grpSp>
        <p:nvGrpSpPr>
          <p:cNvPr id="5" name="Group 5"/>
          <p:cNvGrpSpPr/>
          <p:nvPr/>
        </p:nvGrpSpPr>
        <p:grpSpPr>
          <a:xfrm>
            <a:off x="1028700" y="2367736"/>
            <a:ext cx="6825203" cy="5400232"/>
            <a:chOff x="0" y="0"/>
            <a:chExt cx="9100271" cy="7200310"/>
          </a:xfrm>
        </p:grpSpPr>
        <p:sp>
          <p:nvSpPr>
            <p:cNvPr id="6" name="TextBox 6"/>
            <p:cNvSpPr txBox="1"/>
            <p:nvPr/>
          </p:nvSpPr>
          <p:spPr>
            <a:xfrm>
              <a:off x="0" y="76200"/>
              <a:ext cx="9100271" cy="2792308"/>
            </a:xfrm>
            <a:prstGeom prst="rect">
              <a:avLst/>
            </a:prstGeom>
          </p:spPr>
          <p:txBody>
            <a:bodyPr lIns="0" tIns="0" rIns="0" bIns="0" rtlCol="0" anchor="t">
              <a:spAutoFit/>
            </a:bodyPr>
            <a:lstStyle/>
            <a:p>
              <a:pPr>
                <a:lnSpc>
                  <a:spcPts val="8140"/>
                </a:lnSpc>
              </a:pPr>
              <a:r>
                <a:rPr lang="en-US" sz="7400">
                  <a:solidFill>
                    <a:srgbClr val="1A2484"/>
                  </a:solidFill>
                  <a:latin typeface="Libre Franklin Bold"/>
                </a:rPr>
                <a:t>Underground Cricket</a:t>
              </a:r>
            </a:p>
          </p:txBody>
        </p:sp>
        <p:sp>
          <p:nvSpPr>
            <p:cNvPr id="7" name="TextBox 7"/>
            <p:cNvSpPr txBox="1"/>
            <p:nvPr/>
          </p:nvSpPr>
          <p:spPr>
            <a:xfrm>
              <a:off x="0" y="3371243"/>
              <a:ext cx="9100271" cy="3829067"/>
            </a:xfrm>
            <a:prstGeom prst="rect">
              <a:avLst/>
            </a:prstGeom>
          </p:spPr>
          <p:txBody>
            <a:bodyPr lIns="0" tIns="0" rIns="0" bIns="0" rtlCol="0" anchor="t">
              <a:spAutoFit/>
            </a:bodyPr>
            <a:lstStyle/>
            <a:p>
              <a:pPr>
                <a:lnSpc>
                  <a:spcPts val="3919"/>
                </a:lnSpc>
              </a:pPr>
              <a:r>
                <a:rPr lang="en-US" sz="2799" spc="83">
                  <a:solidFill>
                    <a:srgbClr val="000000"/>
                  </a:solidFill>
                  <a:latin typeface="Libre Franklin Medium"/>
                </a:rPr>
                <a:t>A cricket match between two English teams took place 2,000 feet underground in a mine in the North of England.  The match was a fundraiser to provide relief for flood victims. </a:t>
              </a:r>
            </a:p>
            <a:p>
              <a:pPr>
                <a:lnSpc>
                  <a:spcPts val="3919"/>
                </a:lnSpc>
                <a:spcBef>
                  <a:spcPct val="0"/>
                </a:spcBef>
              </a:pPr>
              <a:endParaRPr lang="en-US" sz="2799" spc="83">
                <a:solidFill>
                  <a:srgbClr val="000000"/>
                </a:solidFill>
                <a:latin typeface="Libre Franklin Medium"/>
              </a:endParaRPr>
            </a:p>
          </p:txBody>
        </p:sp>
      </p:grpSp>
      <p:sp>
        <p:nvSpPr>
          <p:cNvPr id="8" name="TextBox 8"/>
          <p:cNvSpPr txBox="1"/>
          <p:nvPr/>
        </p:nvSpPr>
        <p:spPr>
          <a:xfrm>
            <a:off x="1028700" y="9055714"/>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
        <p:nvSpPr>
          <p:cNvPr id="9" name="TextBox 9"/>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descr="Cave Cricket | World's First Underground Cricket Match at Honister Slate Mine">
            <a:hlinkClick r:id="" action="ppaction://media"/>
            <a:extLst>
              <a:ext uri="{FF2B5EF4-FFF2-40B4-BE49-F238E27FC236}">
                <a16:creationId xmlns:a16="http://schemas.microsoft.com/office/drawing/2014/main" id="{5958BBF8-8A5C-B114-8105-31679CD04342}"/>
              </a:ext>
            </a:extLst>
          </p:cNvPr>
          <p:cNvPicPr>
            <a:picLocks noRot="1" noChangeAspect="1"/>
          </p:cNvPicPr>
          <p:nvPr>
            <a:videoFile r:link="rId1"/>
          </p:nvPr>
        </p:nvPicPr>
        <p:blipFill>
          <a:blip r:embed="rId3"/>
          <a:stretch>
            <a:fillRect/>
          </a:stretch>
        </p:blipFill>
        <p:spPr>
          <a:xfrm>
            <a:off x="0" y="-22860"/>
            <a:ext cx="18247540" cy="10309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6592777" y="0"/>
            <a:ext cx="11695223" cy="10287000"/>
            <a:chOff x="0" y="0"/>
            <a:chExt cx="15593630" cy="13716000"/>
          </a:xfrm>
        </p:grpSpPr>
        <p:pic>
          <p:nvPicPr>
            <p:cNvPr id="3" name="Picture 3"/>
            <p:cNvPicPr>
              <a:picLocks noChangeAspect="1"/>
            </p:cNvPicPr>
            <p:nvPr/>
          </p:nvPicPr>
          <p:blipFill>
            <a:blip r:embed="rId2"/>
            <a:srcRect l="3558" r="32491"/>
            <a:stretch>
              <a:fillRect/>
            </a:stretch>
          </p:blipFill>
          <p:spPr>
            <a:xfrm>
              <a:off x="0" y="0"/>
              <a:ext cx="15593630" cy="13716000"/>
            </a:xfrm>
            <a:prstGeom prst="rect">
              <a:avLst/>
            </a:prstGeom>
          </p:spPr>
        </p:pic>
      </p:grpSp>
      <p:grpSp>
        <p:nvGrpSpPr>
          <p:cNvPr id="4" name="Group 4"/>
          <p:cNvGrpSpPr/>
          <p:nvPr/>
        </p:nvGrpSpPr>
        <p:grpSpPr>
          <a:xfrm>
            <a:off x="-5296039" y="-1979195"/>
            <a:ext cx="14245389" cy="1424538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3807911" y="629156"/>
            <a:ext cx="1266781" cy="422260"/>
          </a:xfrm>
          <a:prstGeom prst="rect">
            <a:avLst/>
          </a:prstGeom>
        </p:spPr>
      </p:pic>
      <p:grpSp>
        <p:nvGrpSpPr>
          <p:cNvPr id="7" name="Group 7"/>
          <p:cNvGrpSpPr/>
          <p:nvPr/>
        </p:nvGrpSpPr>
        <p:grpSpPr>
          <a:xfrm>
            <a:off x="1028700" y="2549673"/>
            <a:ext cx="6179336" cy="5187653"/>
            <a:chOff x="0" y="0"/>
            <a:chExt cx="8239115" cy="6916871"/>
          </a:xfrm>
        </p:grpSpPr>
        <p:sp>
          <p:nvSpPr>
            <p:cNvPr id="8" name="TextBox 8"/>
            <p:cNvSpPr txBox="1"/>
            <p:nvPr/>
          </p:nvSpPr>
          <p:spPr>
            <a:xfrm>
              <a:off x="0" y="85725"/>
              <a:ext cx="8239115" cy="4432716"/>
            </a:xfrm>
            <a:prstGeom prst="rect">
              <a:avLst/>
            </a:prstGeom>
          </p:spPr>
          <p:txBody>
            <a:bodyPr lIns="0" tIns="0" rIns="0" bIns="0" rtlCol="0" anchor="t">
              <a:spAutoFit/>
            </a:bodyPr>
            <a:lstStyle/>
            <a:p>
              <a:pPr>
                <a:lnSpc>
                  <a:spcPts val="8799"/>
                </a:lnSpc>
              </a:pPr>
              <a:r>
                <a:rPr lang="en-US" sz="7999">
                  <a:solidFill>
                    <a:srgbClr val="1A2484"/>
                  </a:solidFill>
                  <a:latin typeface="Libre Franklin Bold"/>
                </a:rPr>
                <a:t>Fenway Park Ski Jump</a:t>
              </a:r>
            </a:p>
          </p:txBody>
        </p:sp>
        <p:sp>
          <p:nvSpPr>
            <p:cNvPr id="9" name="TextBox 9"/>
            <p:cNvSpPr txBox="1"/>
            <p:nvPr/>
          </p:nvSpPr>
          <p:spPr>
            <a:xfrm>
              <a:off x="0" y="5021176"/>
              <a:ext cx="8239115" cy="1895695"/>
            </a:xfrm>
            <a:prstGeom prst="rect">
              <a:avLst/>
            </a:prstGeom>
          </p:spPr>
          <p:txBody>
            <a:bodyPr lIns="0" tIns="0" rIns="0" bIns="0" rtlCol="0" anchor="t">
              <a:spAutoFit/>
            </a:bodyPr>
            <a:lstStyle/>
            <a:p>
              <a:pPr>
                <a:lnSpc>
                  <a:spcPts val="3919"/>
                </a:lnSpc>
                <a:spcBef>
                  <a:spcPct val="0"/>
                </a:spcBef>
              </a:pPr>
              <a:r>
                <a:rPr lang="en-US" sz="2800" spc="84">
                  <a:solidFill>
                    <a:srgbClr val="000000"/>
                  </a:solidFill>
                  <a:latin typeface="Libre Franklin Medium"/>
                </a:rPr>
                <a:t>One of the most historic, iconic baseball stadiums once played host to a unique ski jump event </a:t>
              </a:r>
            </a:p>
          </p:txBody>
        </p:sp>
      </p:grpSp>
      <p:sp>
        <p:nvSpPr>
          <p:cNvPr id="10" name="TextBox 10"/>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
        <p:nvSpPr>
          <p:cNvPr id="11" name="TextBox 11"/>
          <p:cNvSpPr txBox="1"/>
          <p:nvPr/>
        </p:nvSpPr>
        <p:spPr>
          <a:xfrm>
            <a:off x="1028700" y="9055714"/>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descr="Skiers, Snowboarders Test 'Big Air' At Fenway Park">
            <a:hlinkClick r:id="" action="ppaction://media"/>
            <a:extLst>
              <a:ext uri="{FF2B5EF4-FFF2-40B4-BE49-F238E27FC236}">
                <a16:creationId xmlns:a16="http://schemas.microsoft.com/office/drawing/2014/main" id="{9921A95F-4266-34BA-207A-95243F101FA6}"/>
              </a:ext>
            </a:extLst>
          </p:cNvPr>
          <p:cNvPicPr>
            <a:picLocks noRot="1" noChangeAspect="1"/>
          </p:cNvPicPr>
          <p:nvPr>
            <a:videoFile r:link="rId1"/>
          </p:nvPr>
        </p:nvPicPr>
        <p:blipFill>
          <a:blip r:embed="rId3"/>
          <a:stretch>
            <a:fillRect/>
          </a:stretch>
        </p:blipFill>
        <p:spPr>
          <a:xfrm>
            <a:off x="0" y="-22860"/>
            <a:ext cx="18288000" cy="10332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27854" y="2034679"/>
            <a:ext cx="5133795" cy="6217641"/>
          </a:xfrm>
          <a:prstGeom prst="rect">
            <a:avLst/>
          </a:prstGeom>
          <a:solidFill>
            <a:srgbClr val="1A2484"/>
          </a:solidFill>
        </p:spPr>
      </p:sp>
      <p:grpSp>
        <p:nvGrpSpPr>
          <p:cNvPr id="3" name="Group 3"/>
          <p:cNvGrpSpPr/>
          <p:nvPr/>
        </p:nvGrpSpPr>
        <p:grpSpPr>
          <a:xfrm>
            <a:off x="2884514" y="2195878"/>
            <a:ext cx="4820475" cy="5895245"/>
            <a:chOff x="0" y="0"/>
            <a:chExt cx="6427301" cy="7860326"/>
          </a:xfrm>
        </p:grpSpPr>
        <p:pic>
          <p:nvPicPr>
            <p:cNvPr id="4" name="Picture 4"/>
            <p:cNvPicPr>
              <a:picLocks noChangeAspect="1"/>
            </p:cNvPicPr>
            <p:nvPr/>
          </p:nvPicPr>
          <p:blipFill>
            <a:blip r:embed="rId2"/>
            <a:srcRect l="24447" r="24447"/>
            <a:stretch>
              <a:fillRect/>
            </a:stretch>
          </p:blipFill>
          <p:spPr>
            <a:xfrm>
              <a:off x="0" y="0"/>
              <a:ext cx="6427301" cy="7860326"/>
            </a:xfrm>
            <a:prstGeom prst="rect">
              <a:avLst/>
            </a:prstGeom>
          </p:spPr>
        </p:pic>
      </p:grpSp>
      <p:pic>
        <p:nvPicPr>
          <p:cNvPr id="5" name="Picture 5"/>
          <p:cNvPicPr>
            <a:picLocks noChangeAspect="1"/>
          </p:cNvPicPr>
          <p:nvPr/>
        </p:nvPicPr>
        <p:blipFill>
          <a:blip r:embed="rId3"/>
          <a:srcRect/>
          <a:stretch>
            <a:fillRect/>
          </a:stretch>
        </p:blipFill>
        <p:spPr>
          <a:xfrm>
            <a:off x="3807911" y="629156"/>
            <a:ext cx="1266781" cy="422260"/>
          </a:xfrm>
          <a:prstGeom prst="rect">
            <a:avLst/>
          </a:prstGeom>
        </p:spPr>
      </p:pic>
      <p:grpSp>
        <p:nvGrpSpPr>
          <p:cNvPr id="6" name="Group 6"/>
          <p:cNvGrpSpPr/>
          <p:nvPr/>
        </p:nvGrpSpPr>
        <p:grpSpPr>
          <a:xfrm>
            <a:off x="9266741" y="1858067"/>
            <a:ext cx="7514557" cy="8052753"/>
            <a:chOff x="0" y="0"/>
            <a:chExt cx="10019410" cy="10737004"/>
          </a:xfrm>
        </p:grpSpPr>
        <p:sp>
          <p:nvSpPr>
            <p:cNvPr id="7" name="TextBox 7"/>
            <p:cNvSpPr txBox="1"/>
            <p:nvPr/>
          </p:nvSpPr>
          <p:spPr>
            <a:xfrm>
              <a:off x="0" y="76200"/>
              <a:ext cx="9981310" cy="4442241"/>
            </a:xfrm>
            <a:prstGeom prst="rect">
              <a:avLst/>
            </a:prstGeom>
          </p:spPr>
          <p:txBody>
            <a:bodyPr lIns="0" tIns="0" rIns="0" bIns="0" rtlCol="0" anchor="t">
              <a:spAutoFit/>
            </a:bodyPr>
            <a:lstStyle/>
            <a:p>
              <a:pPr>
                <a:lnSpc>
                  <a:spcPts val="8800"/>
                </a:lnSpc>
              </a:pPr>
              <a:r>
                <a:rPr lang="en-US" sz="8000" dirty="0">
                  <a:solidFill>
                    <a:srgbClr val="1A2484"/>
                  </a:solidFill>
                  <a:latin typeface="Libre Franklin Bold"/>
                </a:rPr>
                <a:t>Tennis Court at Burj al Arab Hotel </a:t>
              </a:r>
            </a:p>
          </p:txBody>
        </p:sp>
        <p:sp>
          <p:nvSpPr>
            <p:cNvPr id="8" name="TextBox 8"/>
            <p:cNvSpPr txBox="1"/>
            <p:nvPr/>
          </p:nvSpPr>
          <p:spPr>
            <a:xfrm>
              <a:off x="38100" y="4940135"/>
              <a:ext cx="9981310" cy="3829066"/>
            </a:xfrm>
            <a:prstGeom prst="rect">
              <a:avLst/>
            </a:prstGeom>
          </p:spPr>
          <p:txBody>
            <a:bodyPr lIns="0" tIns="0" rIns="0" bIns="0" rtlCol="0" anchor="t">
              <a:spAutoFit/>
            </a:bodyPr>
            <a:lstStyle/>
            <a:p>
              <a:pPr>
                <a:lnSpc>
                  <a:spcPts val="3919"/>
                </a:lnSpc>
                <a:spcBef>
                  <a:spcPct val="0"/>
                </a:spcBef>
              </a:pPr>
              <a:r>
                <a:rPr lang="en-US" sz="2800" spc="84">
                  <a:solidFill>
                    <a:srgbClr val="000000"/>
                  </a:solidFill>
                  <a:latin typeface="Libre Franklin Medium"/>
                </a:rPr>
                <a:t>The Burj al Arab is the fourth tallest hotel in the world and stands out in the water on its own artificial island.   The hotel once hosted two legendary tennis stars, Andre Agassi and Roger Federer, for a match on their helipad tennis court.</a:t>
              </a:r>
            </a:p>
          </p:txBody>
        </p:sp>
        <p:sp>
          <p:nvSpPr>
            <p:cNvPr id="9" name="TextBox 9"/>
            <p:cNvSpPr txBox="1"/>
            <p:nvPr/>
          </p:nvSpPr>
          <p:spPr>
            <a:xfrm>
              <a:off x="38100" y="10338488"/>
              <a:ext cx="6759937" cy="398516"/>
            </a:xfrm>
            <a:prstGeom prst="rect">
              <a:avLst/>
            </a:prstGeom>
          </p:spPr>
          <p:txBody>
            <a:bodyPr lIns="0" tIns="0" rIns="0" bIns="0" rtlCol="0" anchor="t">
              <a:spAutoFit/>
            </a:bodyPr>
            <a:lstStyle/>
            <a:p>
              <a:pPr>
                <a:lnSpc>
                  <a:spcPts val="2520"/>
                </a:lnSpc>
              </a:pPr>
              <a:endParaRPr/>
            </a:p>
          </p:txBody>
        </p:sp>
      </p:grpSp>
      <p:sp>
        <p:nvSpPr>
          <p:cNvPr id="10" name="TextBox 10"/>
          <p:cNvSpPr txBox="1"/>
          <p:nvPr/>
        </p:nvSpPr>
        <p:spPr>
          <a:xfrm>
            <a:off x="12280700" y="9400339"/>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
        <p:nvSpPr>
          <p:cNvPr id="11" name="TextBox 11"/>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41002" y="431931"/>
            <a:ext cx="11958039" cy="824236"/>
          </a:xfrm>
          <a:prstGeom prst="rect">
            <a:avLst/>
          </a:prstGeom>
        </p:spPr>
        <p:txBody>
          <a:bodyPr lIns="0" tIns="0" rIns="0" bIns="0" rtlCol="0" anchor="t">
            <a:spAutoFit/>
          </a:bodyPr>
          <a:lstStyle/>
          <a:p>
            <a:pPr marL="0" lvl="0" indent="0">
              <a:lnSpc>
                <a:spcPts val="6402"/>
              </a:lnSpc>
              <a:spcBef>
                <a:spcPct val="0"/>
              </a:spcBef>
            </a:pPr>
            <a:r>
              <a:rPr lang="en-US" sz="5820">
                <a:solidFill>
                  <a:srgbClr val="1A2484"/>
                </a:solidFill>
                <a:latin typeface="Libre Franklin Bold"/>
              </a:rPr>
              <a:t>Event Management &amp; Marketing</a:t>
            </a:r>
          </a:p>
        </p:txBody>
      </p:sp>
      <p:sp>
        <p:nvSpPr>
          <p:cNvPr id="3" name="TextBox 3"/>
          <p:cNvSpPr txBox="1"/>
          <p:nvPr/>
        </p:nvSpPr>
        <p:spPr>
          <a:xfrm>
            <a:off x="1028700" y="2243137"/>
            <a:ext cx="16230600" cy="5743576"/>
          </a:xfrm>
          <a:prstGeom prst="rect">
            <a:avLst/>
          </a:prstGeom>
        </p:spPr>
        <p:txBody>
          <a:bodyPr lIns="0" tIns="0" rIns="0" bIns="0" rtlCol="0" anchor="t">
            <a:spAutoFit/>
          </a:bodyPr>
          <a:lstStyle/>
          <a:p>
            <a:pPr>
              <a:lnSpc>
                <a:spcPts val="4199"/>
              </a:lnSpc>
            </a:pPr>
            <a:r>
              <a:rPr lang="en-US" sz="2999" spc="299">
                <a:solidFill>
                  <a:srgbClr val="000000"/>
                </a:solidFill>
                <a:latin typeface="Libre Franklin Medium"/>
              </a:rPr>
              <a:t>WHAT IS A </a:t>
            </a:r>
            <a:r>
              <a:rPr lang="en-US" sz="2999" u="sng" spc="299">
                <a:solidFill>
                  <a:srgbClr val="000000"/>
                </a:solidFill>
                <a:latin typeface="Libre Franklin Medium Bold"/>
              </a:rPr>
              <a:t>VENUE</a:t>
            </a:r>
            <a:r>
              <a:rPr lang="en-US" sz="2999" spc="299">
                <a:solidFill>
                  <a:srgbClr val="000000"/>
                </a:solidFill>
                <a:latin typeface="Libre Franklin Medium"/>
              </a:rPr>
              <a:t>?  AS IT RELATES TO SPORTS AND ENTERTAINMENT, AN EVENT VENUE DESCRIBES THE SPACE USED FOR THE HOSTING OF THE EVENT. </a:t>
            </a:r>
          </a:p>
          <a:p>
            <a:pPr>
              <a:lnSpc>
                <a:spcPts val="4199"/>
              </a:lnSpc>
            </a:pPr>
            <a:endParaRPr lang="en-US" sz="2999" spc="299">
              <a:solidFill>
                <a:srgbClr val="000000"/>
              </a:solidFill>
              <a:latin typeface="Libre Franklin Medium"/>
            </a:endParaRPr>
          </a:p>
          <a:p>
            <a:pPr marL="647690" lvl="1" indent="-323845">
              <a:lnSpc>
                <a:spcPts val="4199"/>
              </a:lnSpc>
              <a:buFont typeface="Arial"/>
              <a:buChar char="•"/>
            </a:pPr>
            <a:r>
              <a:rPr lang="en-US" sz="2999" spc="299">
                <a:solidFill>
                  <a:srgbClr val="000000"/>
                </a:solidFill>
                <a:latin typeface="Libre Franklin Medium"/>
              </a:rPr>
              <a:t>VENUES CAN BE INDOOR OR OUTDOOR AND CAN BE FOUND ALMOST ANYWHERE. </a:t>
            </a:r>
          </a:p>
          <a:p>
            <a:pPr>
              <a:lnSpc>
                <a:spcPts val="4199"/>
              </a:lnSpc>
            </a:pPr>
            <a:endParaRPr lang="en-US" sz="2999" spc="299">
              <a:solidFill>
                <a:srgbClr val="000000"/>
              </a:solidFill>
              <a:latin typeface="Libre Franklin Medium"/>
            </a:endParaRPr>
          </a:p>
          <a:p>
            <a:pPr marL="647690" lvl="1" indent="-323845">
              <a:lnSpc>
                <a:spcPts val="4199"/>
              </a:lnSpc>
              <a:spcBef>
                <a:spcPct val="0"/>
              </a:spcBef>
              <a:buFont typeface="Arial"/>
              <a:buChar char="•"/>
            </a:pPr>
            <a:r>
              <a:rPr lang="en-US" sz="2999" spc="299">
                <a:solidFill>
                  <a:srgbClr val="000000"/>
                </a:solidFill>
                <a:latin typeface="Libre Franklin Medium"/>
              </a:rPr>
              <a:t>TRADITIONALLY IN SPORTS AND ENTERTAINMENT, EVENTS ARE HELD IN STADIUMS, ARENAS, RACETRACKS, BALLPARKS, AND CONFERENCE CENTERS, OR OUTDOOR VENUES FOR CONCERTS AND FESTIVALS.</a:t>
            </a:r>
          </a:p>
        </p:txBody>
      </p:sp>
      <p:pic>
        <p:nvPicPr>
          <p:cNvPr id="4" name="Picture 4"/>
          <p:cNvPicPr>
            <a:picLocks noChangeAspect="1"/>
          </p:cNvPicPr>
          <p:nvPr/>
        </p:nvPicPr>
        <p:blipFill>
          <a:blip r:embed="rId2"/>
          <a:srcRect/>
          <a:stretch>
            <a:fillRect/>
          </a:stretch>
        </p:blipFill>
        <p:spPr>
          <a:xfrm>
            <a:off x="3807911" y="629156"/>
            <a:ext cx="1266781" cy="422260"/>
          </a:xfrm>
          <a:prstGeom prst="rect">
            <a:avLst/>
          </a:prstGeom>
        </p:spPr>
      </p:pic>
      <p:sp>
        <p:nvSpPr>
          <p:cNvPr id="5" name="TextBox 5"/>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Bold"/>
              </a:rPr>
              <a:t>UNIQUE VENUES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descr="Flashback: Federer &amp; Agassi Hit On A Helipad">
            <a:hlinkClick r:id="" action="ppaction://media"/>
            <a:extLst>
              <a:ext uri="{FF2B5EF4-FFF2-40B4-BE49-F238E27FC236}">
                <a16:creationId xmlns:a16="http://schemas.microsoft.com/office/drawing/2014/main" id="{3A215940-D165-8166-3CC2-A5146EDB4751}"/>
              </a:ext>
            </a:extLst>
          </p:cNvPr>
          <p:cNvPicPr>
            <a:picLocks noRot="1" noChangeAspect="1"/>
          </p:cNvPicPr>
          <p:nvPr>
            <a:videoFile r:link="rId1"/>
          </p:nvPr>
        </p:nvPicPr>
        <p:blipFill>
          <a:blip r:embed="rId3"/>
          <a:stretch>
            <a:fillRect/>
          </a:stretch>
        </p:blipFill>
        <p:spPr>
          <a:xfrm>
            <a:off x="40460" y="0"/>
            <a:ext cx="1820708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16073" y="-1047348"/>
            <a:ext cx="12381745" cy="123816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sp>
      </p:grpSp>
      <p:pic>
        <p:nvPicPr>
          <p:cNvPr id="4" name="Picture 4"/>
          <p:cNvPicPr>
            <a:picLocks noChangeAspect="1"/>
          </p:cNvPicPr>
          <p:nvPr/>
        </p:nvPicPr>
        <p:blipFill>
          <a:blip r:embed="rId3"/>
          <a:srcRect/>
          <a:stretch>
            <a:fillRect/>
          </a:stretch>
        </p:blipFill>
        <p:spPr>
          <a:xfrm>
            <a:off x="3807911" y="629156"/>
            <a:ext cx="1266781" cy="422260"/>
          </a:xfrm>
          <a:prstGeom prst="rect">
            <a:avLst/>
          </a:prstGeom>
        </p:spPr>
      </p:pic>
      <p:grpSp>
        <p:nvGrpSpPr>
          <p:cNvPr id="5" name="Group 5"/>
          <p:cNvGrpSpPr/>
          <p:nvPr/>
        </p:nvGrpSpPr>
        <p:grpSpPr>
          <a:xfrm>
            <a:off x="1028700" y="2367736"/>
            <a:ext cx="6825203" cy="5400232"/>
            <a:chOff x="0" y="0"/>
            <a:chExt cx="9100271" cy="7200310"/>
          </a:xfrm>
        </p:grpSpPr>
        <p:sp>
          <p:nvSpPr>
            <p:cNvPr id="6" name="TextBox 6"/>
            <p:cNvSpPr txBox="1"/>
            <p:nvPr/>
          </p:nvSpPr>
          <p:spPr>
            <a:xfrm>
              <a:off x="0" y="76200"/>
              <a:ext cx="9100271" cy="2792308"/>
            </a:xfrm>
            <a:prstGeom prst="rect">
              <a:avLst/>
            </a:prstGeom>
          </p:spPr>
          <p:txBody>
            <a:bodyPr lIns="0" tIns="0" rIns="0" bIns="0" rtlCol="0" anchor="t">
              <a:spAutoFit/>
            </a:bodyPr>
            <a:lstStyle/>
            <a:p>
              <a:pPr>
                <a:lnSpc>
                  <a:spcPts val="8140"/>
                </a:lnSpc>
              </a:pPr>
              <a:r>
                <a:rPr lang="en-US" sz="7400">
                  <a:solidFill>
                    <a:srgbClr val="1A2484"/>
                  </a:solidFill>
                  <a:latin typeface="Libre Franklin Bold"/>
                </a:rPr>
                <a:t>NHL at Lake Tahoe</a:t>
              </a:r>
            </a:p>
          </p:txBody>
        </p:sp>
        <p:sp>
          <p:nvSpPr>
            <p:cNvPr id="7" name="TextBox 7"/>
            <p:cNvSpPr txBox="1"/>
            <p:nvPr/>
          </p:nvSpPr>
          <p:spPr>
            <a:xfrm>
              <a:off x="0" y="3371243"/>
              <a:ext cx="9100271" cy="3829067"/>
            </a:xfrm>
            <a:prstGeom prst="rect">
              <a:avLst/>
            </a:prstGeom>
          </p:spPr>
          <p:txBody>
            <a:bodyPr lIns="0" tIns="0" rIns="0" bIns="0" rtlCol="0" anchor="t">
              <a:spAutoFit/>
            </a:bodyPr>
            <a:lstStyle/>
            <a:p>
              <a:pPr>
                <a:lnSpc>
                  <a:spcPts val="3919"/>
                </a:lnSpc>
                <a:spcBef>
                  <a:spcPct val="0"/>
                </a:spcBef>
              </a:pPr>
              <a:r>
                <a:rPr lang="en-US" sz="2799" spc="83">
                  <a:solidFill>
                    <a:srgbClr val="000000"/>
                  </a:solidFill>
                  <a:latin typeface="Libre Franklin Medium"/>
                </a:rPr>
                <a:t>The NHL Outdoors Series took place in 2020 at Lake Tahoe, with two regular-season games situated on the south shore of North America's largest alpine lake against the backdrop of the Sierra Nevada.</a:t>
              </a:r>
            </a:p>
          </p:txBody>
        </p:sp>
      </p:grpSp>
      <p:sp>
        <p:nvSpPr>
          <p:cNvPr id="8" name="TextBox 8"/>
          <p:cNvSpPr txBox="1"/>
          <p:nvPr/>
        </p:nvSpPr>
        <p:spPr>
          <a:xfrm>
            <a:off x="1028700" y="9055714"/>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
        <p:nvSpPr>
          <p:cNvPr id="9" name="TextBox 9"/>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Lake Tahoe to host outdoor NHL games">
            <a:hlinkClick r:id="" action="ppaction://media"/>
            <a:extLst>
              <a:ext uri="{FF2B5EF4-FFF2-40B4-BE49-F238E27FC236}">
                <a16:creationId xmlns:a16="http://schemas.microsoft.com/office/drawing/2014/main" id="{3BE6E7D3-FE11-D6C3-52DE-1E16FDEA9F6E}"/>
              </a:ext>
            </a:extLst>
          </p:cNvPr>
          <p:cNvPicPr>
            <a:picLocks noRot="1" noChangeAspect="1"/>
          </p:cNvPicPr>
          <p:nvPr>
            <a:videoFile r:link="rId1"/>
          </p:nvPr>
        </p:nvPicPr>
        <p:blipFill>
          <a:blip r:embed="rId3"/>
          <a:stretch>
            <a:fillRect/>
          </a:stretch>
        </p:blipFill>
        <p:spPr>
          <a:xfrm>
            <a:off x="0" y="-22860"/>
            <a:ext cx="18288000" cy="10332720"/>
          </a:xfrm>
          <a:prstGeom prst="rect">
            <a:avLst/>
          </a:prstGeom>
        </p:spPr>
      </p:pic>
    </p:spTree>
    <p:extLst>
      <p:ext uri="{BB962C8B-B14F-4D97-AF65-F5344CB8AC3E}">
        <p14:creationId xmlns:p14="http://schemas.microsoft.com/office/powerpoint/2010/main" val="140146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ounds of the Lake Tahoe rink build">
            <a:hlinkClick r:id="" action="ppaction://media"/>
            <a:extLst>
              <a:ext uri="{FF2B5EF4-FFF2-40B4-BE49-F238E27FC236}">
                <a16:creationId xmlns:a16="http://schemas.microsoft.com/office/drawing/2014/main" id="{C4F32ECD-811E-7E00-02A0-9655F9233D5A}"/>
              </a:ext>
            </a:extLst>
          </p:cNvPr>
          <p:cNvPicPr>
            <a:picLocks noRot="1" noChangeAspect="1"/>
          </p:cNvPicPr>
          <p:nvPr>
            <a:videoFile r:link="rId1"/>
          </p:nvPr>
        </p:nvPicPr>
        <p:blipFill>
          <a:blip r:embed="rId3"/>
          <a:stretch>
            <a:fillRect/>
          </a:stretch>
        </p:blipFill>
        <p:spPr>
          <a:xfrm>
            <a:off x="0" y="-22860"/>
            <a:ext cx="18288000" cy="10332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3807911" y="629156"/>
            <a:ext cx="1266781" cy="422260"/>
          </a:xfrm>
          <a:prstGeom prst="rect">
            <a:avLst/>
          </a:prstGeom>
        </p:spPr>
      </p:pic>
      <p:grpSp>
        <p:nvGrpSpPr>
          <p:cNvPr id="5" name="Group 5"/>
          <p:cNvGrpSpPr/>
          <p:nvPr/>
        </p:nvGrpSpPr>
        <p:grpSpPr>
          <a:xfrm>
            <a:off x="1012658" y="1895497"/>
            <a:ext cx="6825203" cy="5936526"/>
            <a:chOff x="0" y="76200"/>
            <a:chExt cx="9100271" cy="7915367"/>
          </a:xfrm>
        </p:grpSpPr>
        <p:sp>
          <p:nvSpPr>
            <p:cNvPr id="6" name="TextBox 6"/>
            <p:cNvSpPr txBox="1"/>
            <p:nvPr/>
          </p:nvSpPr>
          <p:spPr>
            <a:xfrm>
              <a:off x="0" y="76200"/>
              <a:ext cx="9100271" cy="4154984"/>
            </a:xfrm>
            <a:prstGeom prst="rect">
              <a:avLst/>
            </a:prstGeom>
          </p:spPr>
          <p:txBody>
            <a:bodyPr lIns="0" tIns="0" rIns="0" bIns="0" rtlCol="0" anchor="t">
              <a:spAutoFit/>
            </a:bodyPr>
            <a:lstStyle/>
            <a:p>
              <a:pPr>
                <a:lnSpc>
                  <a:spcPts val="8140"/>
                </a:lnSpc>
              </a:pPr>
              <a:r>
                <a:rPr lang="en-US" sz="7400" dirty="0">
                  <a:solidFill>
                    <a:srgbClr val="1A2484"/>
                  </a:solidFill>
                  <a:latin typeface="Libre Franklin Bold"/>
                </a:rPr>
                <a:t>NASCAR Chicago Street Race</a:t>
              </a:r>
            </a:p>
          </p:txBody>
        </p:sp>
        <p:sp>
          <p:nvSpPr>
            <p:cNvPr id="7" name="TextBox 7"/>
            <p:cNvSpPr txBox="1"/>
            <p:nvPr/>
          </p:nvSpPr>
          <p:spPr>
            <a:xfrm>
              <a:off x="0" y="3371243"/>
              <a:ext cx="9100271" cy="4620324"/>
            </a:xfrm>
            <a:prstGeom prst="rect">
              <a:avLst/>
            </a:prstGeom>
          </p:spPr>
          <p:txBody>
            <a:bodyPr lIns="0" tIns="0" rIns="0" bIns="0" rtlCol="0" anchor="t">
              <a:spAutoFit/>
            </a:bodyPr>
            <a:lstStyle/>
            <a:p>
              <a:pPr>
                <a:lnSpc>
                  <a:spcPts val="3919"/>
                </a:lnSpc>
                <a:spcBef>
                  <a:spcPct val="0"/>
                </a:spcBef>
              </a:pPr>
              <a:endParaRPr lang="en-US" sz="2800" b="0" i="0" dirty="0">
                <a:solidFill>
                  <a:srgbClr val="4D5156"/>
                </a:solidFill>
                <a:effectLst/>
                <a:latin typeface="Roboto" panose="02000000000000000000" pitchFamily="2" charset="0"/>
              </a:endParaRPr>
            </a:p>
            <a:p>
              <a:pPr>
                <a:lnSpc>
                  <a:spcPts val="3919"/>
                </a:lnSpc>
                <a:spcBef>
                  <a:spcPct val="0"/>
                </a:spcBef>
              </a:pPr>
              <a:endParaRPr lang="en-US" sz="2800" dirty="0">
                <a:solidFill>
                  <a:srgbClr val="4D5156"/>
                </a:solidFill>
                <a:latin typeface="Roboto" panose="02000000000000000000" pitchFamily="2" charset="0"/>
              </a:endParaRPr>
            </a:p>
            <a:p>
              <a:pPr>
                <a:lnSpc>
                  <a:spcPts val="3919"/>
                </a:lnSpc>
                <a:spcBef>
                  <a:spcPct val="0"/>
                </a:spcBef>
              </a:pPr>
              <a:r>
                <a:rPr lang="en-US" sz="2800" b="0" i="0" dirty="0">
                  <a:solidFill>
                    <a:srgbClr val="4D5156"/>
                  </a:solidFill>
                  <a:effectLst/>
                  <a:latin typeface="Roboto" panose="02000000000000000000" pitchFamily="2" charset="0"/>
                </a:rPr>
                <a:t>The Grant Park 220 was a NASCAR Cup Series race held on a street circuit in Chicago, Illinois in 2023.  The event represented the first ever street race contested in the NASCAR Cup Series. </a:t>
              </a:r>
              <a:endParaRPr lang="en-US" sz="2799" spc="83" dirty="0">
                <a:solidFill>
                  <a:srgbClr val="000000"/>
                </a:solidFill>
                <a:latin typeface="Libre Franklin Medium"/>
              </a:endParaRPr>
            </a:p>
          </p:txBody>
        </p:sp>
      </p:grpSp>
      <p:sp>
        <p:nvSpPr>
          <p:cNvPr id="8" name="TextBox 8"/>
          <p:cNvSpPr txBox="1"/>
          <p:nvPr/>
        </p:nvSpPr>
        <p:spPr>
          <a:xfrm>
            <a:off x="1028700" y="9055714"/>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
        <p:nvSpPr>
          <p:cNvPr id="9" name="TextBox 9"/>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grpSp>
        <p:nvGrpSpPr>
          <p:cNvPr id="10" name="Group 2">
            <a:extLst>
              <a:ext uri="{FF2B5EF4-FFF2-40B4-BE49-F238E27FC236}">
                <a16:creationId xmlns:a16="http://schemas.microsoft.com/office/drawing/2014/main" id="{2613D56E-2B5A-89CF-CADD-C15062517BD5}"/>
              </a:ext>
            </a:extLst>
          </p:cNvPr>
          <p:cNvGrpSpPr>
            <a:grpSpLocks noChangeAspect="1"/>
          </p:cNvGrpSpPr>
          <p:nvPr/>
        </p:nvGrpSpPr>
        <p:grpSpPr>
          <a:xfrm>
            <a:off x="8916073" y="-1047348"/>
            <a:ext cx="12381745" cy="12381695"/>
            <a:chOff x="0" y="0"/>
            <a:chExt cx="6350000" cy="6349975"/>
          </a:xfrm>
        </p:grpSpPr>
        <p:sp>
          <p:nvSpPr>
            <p:cNvPr id="11" name="Freeform 3">
              <a:extLst>
                <a:ext uri="{FF2B5EF4-FFF2-40B4-BE49-F238E27FC236}">
                  <a16:creationId xmlns:a16="http://schemas.microsoft.com/office/drawing/2014/main" id="{958A8907-6057-3E1F-E1A0-7FD3DDA3B35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6014" r="-3984"/>
              </a:stretch>
            </a:blipFill>
          </p:spPr>
        </p:sp>
      </p:grpSp>
    </p:spTree>
    <p:extLst>
      <p:ext uri="{BB962C8B-B14F-4D97-AF65-F5344CB8AC3E}">
        <p14:creationId xmlns:p14="http://schemas.microsoft.com/office/powerpoint/2010/main" val="4172213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Turn by turn tour of the Chicago Street Course | NASCAR">
            <a:hlinkClick r:id="" action="ppaction://media"/>
            <a:extLst>
              <a:ext uri="{FF2B5EF4-FFF2-40B4-BE49-F238E27FC236}">
                <a16:creationId xmlns:a16="http://schemas.microsoft.com/office/drawing/2014/main" id="{1374E1E1-ED58-722E-ADF9-E15ED61BDC76}"/>
              </a:ext>
            </a:extLst>
          </p:cNvPr>
          <p:cNvPicPr>
            <a:picLocks noRot="1" noChangeAspect="1"/>
          </p:cNvPicPr>
          <p:nvPr>
            <a:videoFile r:link="rId1"/>
          </p:nvPr>
        </p:nvPicPr>
        <p:blipFill>
          <a:blip r:embed="rId3"/>
          <a:stretch>
            <a:fillRect/>
          </a:stretch>
        </p:blipFill>
        <p:spPr>
          <a:xfrm>
            <a:off x="0" y="-22860"/>
            <a:ext cx="18288000" cy="10332720"/>
          </a:xfrm>
          <a:prstGeom prst="rect">
            <a:avLst/>
          </a:prstGeom>
        </p:spPr>
      </p:pic>
    </p:spTree>
    <p:extLst>
      <p:ext uri="{BB962C8B-B14F-4D97-AF65-F5344CB8AC3E}">
        <p14:creationId xmlns:p14="http://schemas.microsoft.com/office/powerpoint/2010/main" val="197069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6592777" y="0"/>
            <a:ext cx="11695223" cy="10287000"/>
            <a:chOff x="0" y="0"/>
            <a:chExt cx="15593630" cy="13716000"/>
          </a:xfrm>
        </p:grpSpPr>
        <p:pic>
          <p:nvPicPr>
            <p:cNvPr id="3" name="Picture 3"/>
            <p:cNvPicPr>
              <a:picLocks noChangeAspect="1"/>
            </p:cNvPicPr>
            <p:nvPr/>
          </p:nvPicPr>
          <p:blipFill>
            <a:blip r:embed="rId2"/>
            <a:srcRect t="10642" b="5576"/>
            <a:stretch>
              <a:fillRect/>
            </a:stretch>
          </p:blipFill>
          <p:spPr>
            <a:xfrm>
              <a:off x="0" y="0"/>
              <a:ext cx="15593630" cy="13716000"/>
            </a:xfrm>
            <a:prstGeom prst="rect">
              <a:avLst/>
            </a:prstGeom>
          </p:spPr>
        </p:pic>
      </p:grpSp>
      <p:grpSp>
        <p:nvGrpSpPr>
          <p:cNvPr id="4" name="Group 4"/>
          <p:cNvGrpSpPr/>
          <p:nvPr/>
        </p:nvGrpSpPr>
        <p:grpSpPr>
          <a:xfrm>
            <a:off x="-5296039" y="-1979195"/>
            <a:ext cx="14245389" cy="1424538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6" name="Freeform 6"/>
          <p:cNvSpPr/>
          <p:nvPr/>
        </p:nvSpPr>
        <p:spPr>
          <a:xfrm>
            <a:off x="3807911" y="629156"/>
            <a:ext cx="1266781" cy="422260"/>
          </a:xfrm>
          <a:custGeom>
            <a:avLst/>
            <a:gdLst/>
            <a:ahLst/>
            <a:cxnLst/>
            <a:rect l="l" t="t" r="r" b="b"/>
            <a:pathLst>
              <a:path w="1266781" h="422260">
                <a:moveTo>
                  <a:pt x="0" y="0"/>
                </a:moveTo>
                <a:lnTo>
                  <a:pt x="1266781" y="0"/>
                </a:lnTo>
                <a:lnTo>
                  <a:pt x="1266781" y="422260"/>
                </a:lnTo>
                <a:lnTo>
                  <a:pt x="0" y="422260"/>
                </a:lnTo>
                <a:lnTo>
                  <a:pt x="0" y="0"/>
                </a:lnTo>
                <a:close/>
              </a:path>
            </a:pathLst>
          </a:custGeom>
          <a:blipFill>
            <a:blip r:embed="rId3"/>
            <a:stretch>
              <a:fillRect/>
            </a:stretch>
          </a:blipFill>
        </p:spPr>
      </p:sp>
      <p:grpSp>
        <p:nvGrpSpPr>
          <p:cNvPr id="7" name="Group 7"/>
          <p:cNvGrpSpPr/>
          <p:nvPr/>
        </p:nvGrpSpPr>
        <p:grpSpPr>
          <a:xfrm>
            <a:off x="1028700" y="1582988"/>
            <a:ext cx="6179336" cy="7121025"/>
            <a:chOff x="0" y="0"/>
            <a:chExt cx="8239115" cy="9494700"/>
          </a:xfrm>
        </p:grpSpPr>
        <p:sp>
          <p:nvSpPr>
            <p:cNvPr id="8" name="TextBox 8"/>
            <p:cNvSpPr txBox="1"/>
            <p:nvPr/>
          </p:nvSpPr>
          <p:spPr>
            <a:xfrm>
              <a:off x="0" y="85725"/>
              <a:ext cx="8239115" cy="4432716"/>
            </a:xfrm>
            <a:prstGeom prst="rect">
              <a:avLst/>
            </a:prstGeom>
          </p:spPr>
          <p:txBody>
            <a:bodyPr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en-US" sz="7999" b="0" i="0" u="none" strike="noStrike" kern="1200" cap="none" spc="0" normalizeH="0" baseline="0" noProof="0">
                  <a:ln>
                    <a:noFill/>
                  </a:ln>
                  <a:solidFill>
                    <a:srgbClr val="1A2484"/>
                  </a:solidFill>
                  <a:effectLst/>
                  <a:uLnTx/>
                  <a:uFillTx/>
                  <a:latin typeface="Libre Franklin Bold"/>
                  <a:ea typeface="+mn-ea"/>
                  <a:cs typeface="+mn-cs"/>
                </a:rPr>
                <a:t>MLB "Field of Dreams" Game</a:t>
              </a:r>
            </a:p>
          </p:txBody>
        </p:sp>
        <p:sp>
          <p:nvSpPr>
            <p:cNvPr id="9" name="TextBox 9"/>
            <p:cNvSpPr txBox="1"/>
            <p:nvPr/>
          </p:nvSpPr>
          <p:spPr>
            <a:xfrm>
              <a:off x="0" y="5021176"/>
              <a:ext cx="8239115" cy="4473524"/>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800" b="0" i="0" u="none" strike="noStrike" kern="1200" cap="none" spc="84" normalizeH="0" baseline="0" noProof="0" dirty="0">
                  <a:ln>
                    <a:noFill/>
                  </a:ln>
                  <a:solidFill>
                    <a:srgbClr val="000000"/>
                  </a:solidFill>
                  <a:effectLst/>
                  <a:uLnTx/>
                  <a:uFillTx/>
                  <a:latin typeface="Libre Franklin Medium"/>
                  <a:ea typeface="+mn-ea"/>
                  <a:cs typeface="+mn-cs"/>
                </a:rPr>
                <a:t>The "MLB at Field of Dreams games", played in 2021 and 2022, were held at a field in an Iowa cornfield near the site of the original location of the "Field of Dreams" ball diamond from the iconic movie of the same name.</a:t>
              </a:r>
            </a:p>
          </p:txBody>
        </p:sp>
      </p:grpSp>
      <p:sp>
        <p:nvSpPr>
          <p:cNvPr id="10" name="TextBox 10"/>
          <p:cNvSpPr txBox="1"/>
          <p:nvPr/>
        </p:nvSpPr>
        <p:spPr>
          <a:xfrm>
            <a:off x="1028700" y="613650"/>
            <a:ext cx="4796512" cy="405647"/>
          </a:xfrm>
          <a:prstGeom prst="rect">
            <a:avLst/>
          </a:prstGeom>
        </p:spPr>
        <p:txBody>
          <a:bodyPr lIns="0" tIns="0" rIns="0" bIns="0" rtlCol="0" anchor="t">
            <a:spAutoFit/>
          </a:bodyPr>
          <a:lstStyle/>
          <a:p>
            <a:pPr marL="0" marR="0" lvl="0" indent="0" algn="l" defTabSz="914400" rtl="0" eaLnBrk="1" fontAlgn="auto" latinLnBrk="0" hangingPunct="1">
              <a:lnSpc>
                <a:spcPts val="3366"/>
              </a:lnSpc>
              <a:spcBef>
                <a:spcPct val="0"/>
              </a:spcBef>
              <a:spcAft>
                <a:spcPts val="0"/>
              </a:spcAft>
              <a:buClrTx/>
              <a:buSzTx/>
              <a:buFontTx/>
              <a:buNone/>
              <a:tabLst/>
              <a:defRPr/>
            </a:pPr>
            <a:r>
              <a:rPr kumimoji="0" lang="en-US" sz="2404" b="0" i="0" u="none" strike="noStrike" kern="1200" cap="none" spc="0" normalizeH="0" baseline="0" noProof="0">
                <a:ln>
                  <a:noFill/>
                </a:ln>
                <a:solidFill>
                  <a:srgbClr val="000000"/>
                </a:solidFill>
                <a:effectLst/>
                <a:uLnTx/>
                <a:uFillTx/>
                <a:latin typeface="Libre Franklin Medium"/>
                <a:ea typeface="+mn-ea"/>
                <a:cs typeface="+mn-cs"/>
              </a:rPr>
              <a:t>UNIQUE VENUES</a:t>
            </a:r>
          </a:p>
        </p:txBody>
      </p:sp>
      <p:sp>
        <p:nvSpPr>
          <p:cNvPr id="11" name="TextBox 11"/>
          <p:cNvSpPr txBox="1"/>
          <p:nvPr/>
        </p:nvSpPr>
        <p:spPr>
          <a:xfrm>
            <a:off x="1028700" y="9574081"/>
            <a:ext cx="6422322" cy="202586"/>
          </a:xfrm>
          <a:prstGeom prst="rect">
            <a:avLst/>
          </a:prstGeom>
        </p:spPr>
        <p:txBody>
          <a:bodyPr lIns="0" tIns="0" rIns="0" bIns="0" rtlCol="0" anchor="t">
            <a:spAutoFit/>
          </a:bodyPr>
          <a:lstStyle/>
          <a:p>
            <a:pPr marL="0" marR="0" lvl="0" indent="0" algn="l" defTabSz="914400" rtl="0" eaLnBrk="1" fontAlgn="auto" latinLnBrk="0" hangingPunct="1">
              <a:lnSpc>
                <a:spcPts val="1679"/>
              </a:lnSpc>
              <a:spcBef>
                <a:spcPct val="0"/>
              </a:spcBef>
              <a:spcAft>
                <a:spcPts val="0"/>
              </a:spcAft>
              <a:buClrTx/>
              <a:buSzTx/>
              <a:buFontTx/>
              <a:buNone/>
              <a:tabLst/>
              <a:defRPr/>
            </a:pPr>
            <a:r>
              <a:rPr kumimoji="0" lang="en-US" sz="1200" b="0" i="0" u="none" strike="noStrike" kern="1200" cap="none" spc="120" normalizeH="0" baseline="0" noProof="0">
                <a:ln>
                  <a:noFill/>
                </a:ln>
                <a:solidFill>
                  <a:srgbClr val="1A2484"/>
                </a:solidFill>
                <a:effectLst/>
                <a:uLnTx/>
                <a:uFillTx/>
                <a:latin typeface="Libre Franklin Medium Bold"/>
                <a:ea typeface="+mn-ea"/>
                <a:cs typeface="+mn-cs"/>
              </a:rPr>
              <a:t>UNIT 2 - LESSON 2.9:  EVENT MANAGEMENT &amp; MARKETING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Kevin Costner leads the Yankees and White Sox out of the cornfield at MLB at Field of Dreams!">
            <a:hlinkClick r:id="" action="ppaction://media"/>
            <a:extLst>
              <a:ext uri="{FF2B5EF4-FFF2-40B4-BE49-F238E27FC236}">
                <a16:creationId xmlns:a16="http://schemas.microsoft.com/office/drawing/2014/main" id="{2EF6FED6-D310-1451-19BB-374758EEF2D8}"/>
              </a:ext>
            </a:extLst>
          </p:cNvPr>
          <p:cNvPicPr>
            <a:picLocks noRot="1" noChangeAspect="1"/>
          </p:cNvPicPr>
          <p:nvPr>
            <a:videoFile r:link="rId1"/>
          </p:nvPr>
        </p:nvPicPr>
        <p:blipFill>
          <a:blip r:embed="rId3"/>
          <a:stretch>
            <a:fillRect/>
          </a:stretch>
        </p:blipFill>
        <p:spPr>
          <a:xfrm>
            <a:off x="0" y="-22860"/>
            <a:ext cx="18288000" cy="10332720"/>
          </a:xfrm>
          <a:prstGeom prst="rect">
            <a:avLst/>
          </a:prstGeom>
        </p:spPr>
      </p:pic>
    </p:spTree>
    <p:extLst>
      <p:ext uri="{BB962C8B-B14F-4D97-AF65-F5344CB8AC3E}">
        <p14:creationId xmlns:p14="http://schemas.microsoft.com/office/powerpoint/2010/main" val="35273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3807911" y="629156"/>
            <a:ext cx="1266781" cy="422260"/>
          </a:xfrm>
          <a:prstGeom prst="rect">
            <a:avLst/>
          </a:prstGeom>
        </p:spPr>
      </p:pic>
      <p:sp>
        <p:nvSpPr>
          <p:cNvPr id="6" name="TextBox 6"/>
          <p:cNvSpPr txBox="1"/>
          <p:nvPr/>
        </p:nvSpPr>
        <p:spPr>
          <a:xfrm>
            <a:off x="1021773" y="1562100"/>
            <a:ext cx="7893627" cy="3116238"/>
          </a:xfrm>
          <a:prstGeom prst="rect">
            <a:avLst/>
          </a:prstGeom>
        </p:spPr>
        <p:txBody>
          <a:bodyPr wrap="square" lIns="0" tIns="0" rIns="0" bIns="0" rtlCol="0" anchor="t">
            <a:spAutoFit/>
          </a:bodyPr>
          <a:lstStyle/>
          <a:p>
            <a:pPr>
              <a:lnSpc>
                <a:spcPts val="8140"/>
              </a:lnSpc>
            </a:pPr>
            <a:r>
              <a:rPr lang="en-US" sz="7400" dirty="0">
                <a:solidFill>
                  <a:srgbClr val="1A2484"/>
                </a:solidFill>
                <a:latin typeface="Libre Franklin Bold"/>
              </a:rPr>
              <a:t>The Sphere at The Venetian Resort</a:t>
            </a:r>
          </a:p>
        </p:txBody>
      </p:sp>
      <p:sp>
        <p:nvSpPr>
          <p:cNvPr id="8" name="TextBox 8"/>
          <p:cNvSpPr txBox="1"/>
          <p:nvPr/>
        </p:nvSpPr>
        <p:spPr>
          <a:xfrm>
            <a:off x="1028700" y="9470764"/>
            <a:ext cx="6422322" cy="202586"/>
          </a:xfrm>
          <a:prstGeom prst="rect">
            <a:avLst/>
          </a:prstGeom>
        </p:spPr>
        <p:txBody>
          <a:bodyPr lIns="0" tIns="0" rIns="0" bIns="0" rtlCol="0" anchor="t">
            <a:spAutoFit/>
          </a:bodyPr>
          <a:lstStyle/>
          <a:p>
            <a:pPr>
              <a:lnSpc>
                <a:spcPts val="1679"/>
              </a:lnSpc>
              <a:spcBef>
                <a:spcPct val="0"/>
              </a:spcBef>
            </a:pPr>
            <a:r>
              <a:rPr lang="en-US" sz="1200" spc="120" dirty="0">
                <a:solidFill>
                  <a:srgbClr val="1A2484"/>
                </a:solidFill>
                <a:latin typeface="Libre Franklin Medium Bold"/>
              </a:rPr>
              <a:t>UNIT 2 - LESSON 2.9:  EVENT MANAGEMENT &amp; MARKETING </a:t>
            </a:r>
          </a:p>
        </p:txBody>
      </p:sp>
      <p:sp>
        <p:nvSpPr>
          <p:cNvPr id="9" name="TextBox 9"/>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grpSp>
        <p:nvGrpSpPr>
          <p:cNvPr id="10" name="Group 2">
            <a:extLst>
              <a:ext uri="{FF2B5EF4-FFF2-40B4-BE49-F238E27FC236}">
                <a16:creationId xmlns:a16="http://schemas.microsoft.com/office/drawing/2014/main" id="{2712B0F3-7743-675A-50C1-851235976C17}"/>
              </a:ext>
            </a:extLst>
          </p:cNvPr>
          <p:cNvGrpSpPr>
            <a:grpSpLocks noChangeAspect="1"/>
          </p:cNvGrpSpPr>
          <p:nvPr/>
        </p:nvGrpSpPr>
        <p:grpSpPr>
          <a:xfrm>
            <a:off x="8915400" y="-1047348"/>
            <a:ext cx="12381745" cy="12381695"/>
            <a:chOff x="0" y="0"/>
            <a:chExt cx="6350000" cy="6349975"/>
          </a:xfrm>
        </p:grpSpPr>
        <p:sp>
          <p:nvSpPr>
            <p:cNvPr id="11" name="Freeform 3">
              <a:extLst>
                <a:ext uri="{FF2B5EF4-FFF2-40B4-BE49-F238E27FC236}">
                  <a16:creationId xmlns:a16="http://schemas.microsoft.com/office/drawing/2014/main" id="{FEF6A5E3-4DB5-56A5-6930-C984B0F35C6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45112" r="-4887"/>
              </a:stretch>
            </a:blipFill>
          </p:spPr>
        </p:sp>
      </p:grpSp>
      <p:sp>
        <p:nvSpPr>
          <p:cNvPr id="2" name="TextBox 9">
            <a:extLst>
              <a:ext uri="{FF2B5EF4-FFF2-40B4-BE49-F238E27FC236}">
                <a16:creationId xmlns:a16="http://schemas.microsoft.com/office/drawing/2014/main" id="{089CF8F8-265B-9F66-62EC-93ADEEF0D10A}"/>
              </a:ext>
            </a:extLst>
          </p:cNvPr>
          <p:cNvSpPr txBox="1"/>
          <p:nvPr/>
        </p:nvSpPr>
        <p:spPr>
          <a:xfrm>
            <a:off x="1021773" y="4861824"/>
            <a:ext cx="7124700" cy="3963521"/>
          </a:xfrm>
          <a:prstGeom prst="rect">
            <a:avLst/>
          </a:prstGeom>
        </p:spPr>
        <p:txBody>
          <a:bodyPr wrap="square" lIns="0" tIns="0" rIns="0" bIns="0" rtlCol="0" anchor="t">
            <a:spAutoFit/>
          </a:bodyPr>
          <a:lstStyle/>
          <a:p>
            <a:pPr>
              <a:lnSpc>
                <a:spcPts val="3919"/>
              </a:lnSpc>
              <a:spcBef>
                <a:spcPct val="0"/>
              </a:spcBef>
              <a:defRPr/>
            </a:pPr>
            <a:r>
              <a:rPr kumimoji="0" lang="en-US" sz="2800" b="0" i="0" u="none" strike="noStrike" kern="1200" cap="none" spc="84" normalizeH="0" baseline="0" noProof="0" dirty="0">
                <a:ln>
                  <a:noFill/>
                </a:ln>
                <a:solidFill>
                  <a:srgbClr val="000000"/>
                </a:solidFill>
                <a:effectLst/>
                <a:uLnTx/>
                <a:uFillTx/>
                <a:latin typeface="Libre Franklin Medium"/>
                <a:ea typeface="+mn-ea"/>
                <a:cs typeface="+mn-cs"/>
              </a:rPr>
              <a:t>The sphere, a $2.3 billion futuristic entertainment venue that seats nearly 18,000, is the world’s largest spherical structure.  It features a one-of-a-kind sound system and its 1.2 million exterior LEDs can light up the Las Vegas skyline with any number of customized images (including an eyeball).</a:t>
            </a:r>
          </a:p>
        </p:txBody>
      </p:sp>
    </p:spTree>
    <p:extLst>
      <p:ext uri="{BB962C8B-B14F-4D97-AF65-F5344CB8AC3E}">
        <p14:creationId xmlns:p14="http://schemas.microsoft.com/office/powerpoint/2010/main" val="2971844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U2 hopes to create new immersive concert experience with Sphere shows">
            <a:hlinkClick r:id="" action="ppaction://media"/>
            <a:extLst>
              <a:ext uri="{FF2B5EF4-FFF2-40B4-BE49-F238E27FC236}">
                <a16:creationId xmlns:a16="http://schemas.microsoft.com/office/drawing/2014/main" id="{8BCF7C47-A047-A245-E492-DE9F5830EBC4}"/>
              </a:ext>
            </a:extLst>
          </p:cNvPr>
          <p:cNvPicPr>
            <a:picLocks noRot="1" noChangeAspect="1"/>
          </p:cNvPicPr>
          <p:nvPr>
            <a:videoFile r:link="rId1"/>
          </p:nvPr>
        </p:nvPicPr>
        <p:blipFill>
          <a:blip r:embed="rId3"/>
          <a:stretch>
            <a:fillRect/>
          </a:stretch>
        </p:blipFill>
        <p:spPr>
          <a:xfrm>
            <a:off x="0" y="-22860"/>
            <a:ext cx="18288000" cy="10332720"/>
          </a:xfrm>
          <a:prstGeom prst="rect">
            <a:avLst/>
          </a:prstGeom>
        </p:spPr>
      </p:pic>
    </p:spTree>
    <p:extLst>
      <p:ext uri="{BB962C8B-B14F-4D97-AF65-F5344CB8AC3E}">
        <p14:creationId xmlns:p14="http://schemas.microsoft.com/office/powerpoint/2010/main" val="571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41002" y="431931"/>
            <a:ext cx="11958039" cy="824236"/>
          </a:xfrm>
          <a:prstGeom prst="rect">
            <a:avLst/>
          </a:prstGeom>
        </p:spPr>
        <p:txBody>
          <a:bodyPr lIns="0" tIns="0" rIns="0" bIns="0" rtlCol="0" anchor="t">
            <a:spAutoFit/>
          </a:bodyPr>
          <a:lstStyle/>
          <a:p>
            <a:pPr marL="0" lvl="0" indent="0">
              <a:lnSpc>
                <a:spcPts val="6402"/>
              </a:lnSpc>
              <a:spcBef>
                <a:spcPct val="0"/>
              </a:spcBef>
            </a:pPr>
            <a:r>
              <a:rPr lang="en-US" sz="5820">
                <a:solidFill>
                  <a:srgbClr val="1A2484"/>
                </a:solidFill>
                <a:latin typeface="Libre Franklin Bold"/>
              </a:rPr>
              <a:t>Event Management &amp; Marketing</a:t>
            </a:r>
          </a:p>
        </p:txBody>
      </p:sp>
      <p:sp>
        <p:nvSpPr>
          <p:cNvPr id="3" name="TextBox 3"/>
          <p:cNvSpPr txBox="1"/>
          <p:nvPr/>
        </p:nvSpPr>
        <p:spPr>
          <a:xfrm>
            <a:off x="1028700" y="2046882"/>
            <a:ext cx="16230600" cy="4171951"/>
          </a:xfrm>
          <a:prstGeom prst="rect">
            <a:avLst/>
          </a:prstGeom>
        </p:spPr>
        <p:txBody>
          <a:bodyPr lIns="0" tIns="0" rIns="0" bIns="0" rtlCol="0" anchor="t">
            <a:spAutoFit/>
          </a:bodyPr>
          <a:lstStyle/>
          <a:p>
            <a:pPr>
              <a:lnSpc>
                <a:spcPts val="4199"/>
              </a:lnSpc>
            </a:pPr>
            <a:r>
              <a:rPr lang="en-US" sz="2999" spc="299">
                <a:solidFill>
                  <a:srgbClr val="000000"/>
                </a:solidFill>
                <a:latin typeface="Libre Franklin Medium"/>
              </a:rPr>
              <a:t>WHAT IS A </a:t>
            </a:r>
            <a:r>
              <a:rPr lang="en-US" sz="2999" u="sng" spc="299">
                <a:solidFill>
                  <a:srgbClr val="000000"/>
                </a:solidFill>
                <a:latin typeface="Libre Franklin Medium Bold"/>
              </a:rPr>
              <a:t>VENUE</a:t>
            </a:r>
            <a:r>
              <a:rPr lang="en-US" sz="2999" spc="299">
                <a:solidFill>
                  <a:srgbClr val="000000"/>
                </a:solidFill>
                <a:latin typeface="Libre Franklin Medium"/>
              </a:rPr>
              <a:t>?  </a:t>
            </a:r>
          </a:p>
          <a:p>
            <a:pPr>
              <a:lnSpc>
                <a:spcPts val="4199"/>
              </a:lnSpc>
            </a:pPr>
            <a:endParaRPr lang="en-US" sz="2999" spc="299">
              <a:solidFill>
                <a:srgbClr val="000000"/>
              </a:solidFill>
              <a:latin typeface="Libre Franklin Medium"/>
            </a:endParaRPr>
          </a:p>
          <a:p>
            <a:pPr marL="647690" lvl="1" indent="-323845">
              <a:lnSpc>
                <a:spcPts val="4199"/>
              </a:lnSpc>
              <a:buFont typeface="Arial"/>
              <a:buChar char="•"/>
            </a:pPr>
            <a:r>
              <a:rPr lang="en-US" sz="2999" spc="299">
                <a:solidFill>
                  <a:srgbClr val="000000"/>
                </a:solidFill>
                <a:latin typeface="Libre Franklin Medium"/>
              </a:rPr>
              <a:t>WITH SO MANY EVENTS BEING OFFERED, EVENT ORGANIZERS OFTEN FIND CREATIVE NEW VENUES TO HOST EVENTS IN AN EFFORT TO GENERATE PUBLIC INTEREST.</a:t>
            </a:r>
          </a:p>
          <a:p>
            <a:pPr>
              <a:lnSpc>
                <a:spcPts val="4199"/>
              </a:lnSpc>
            </a:pPr>
            <a:endParaRPr lang="en-US" sz="2999" spc="299">
              <a:solidFill>
                <a:srgbClr val="000000"/>
              </a:solidFill>
              <a:latin typeface="Libre Franklin Medium"/>
            </a:endParaRPr>
          </a:p>
          <a:p>
            <a:pPr marL="647690" lvl="1" indent="-323845">
              <a:lnSpc>
                <a:spcPts val="4199"/>
              </a:lnSpc>
              <a:spcBef>
                <a:spcPct val="0"/>
              </a:spcBef>
              <a:buFont typeface="Arial"/>
              <a:buChar char="•"/>
            </a:pPr>
            <a:r>
              <a:rPr lang="en-US" sz="2999" spc="299">
                <a:solidFill>
                  <a:srgbClr val="000000"/>
                </a:solidFill>
                <a:latin typeface="Libre Franklin Medium"/>
              </a:rPr>
              <a:t>IN THIS PRESENTATION, WE WILL REVIEW SOME OF THE MOST UNIQUE SPORTS VENUES IN THE WORLD. </a:t>
            </a:r>
          </a:p>
        </p:txBody>
      </p:sp>
      <p:pic>
        <p:nvPicPr>
          <p:cNvPr id="4" name="Picture 4"/>
          <p:cNvPicPr>
            <a:picLocks noChangeAspect="1"/>
          </p:cNvPicPr>
          <p:nvPr/>
        </p:nvPicPr>
        <p:blipFill>
          <a:blip r:embed="rId2"/>
          <a:srcRect/>
          <a:stretch>
            <a:fillRect/>
          </a:stretch>
        </p:blipFill>
        <p:spPr>
          <a:xfrm>
            <a:off x="3807911" y="629156"/>
            <a:ext cx="1266781" cy="422260"/>
          </a:xfrm>
          <a:prstGeom prst="rect">
            <a:avLst/>
          </a:prstGeom>
        </p:spPr>
      </p:pic>
      <p:sp>
        <p:nvSpPr>
          <p:cNvPr id="5" name="TextBox 5"/>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Bold"/>
              </a:rPr>
              <a:t>UNIQUE VENUES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41301" y="280332"/>
            <a:ext cx="12943547" cy="1072281"/>
          </a:xfrm>
          <a:prstGeom prst="rect">
            <a:avLst/>
          </a:prstGeom>
        </p:spPr>
        <p:txBody>
          <a:bodyPr wrap="square" lIns="0" tIns="0" rIns="0" bIns="0" rtlCol="0" anchor="t">
            <a:spAutoFit/>
          </a:bodyPr>
          <a:lstStyle/>
          <a:p>
            <a:pPr marL="0" marR="0" lvl="0" indent="0" algn="ctr" defTabSz="914400" rtl="0" eaLnBrk="1" fontAlgn="auto" latinLnBrk="0" hangingPunct="1">
              <a:lnSpc>
                <a:spcPts val="9155"/>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1A2484"/>
                </a:solidFill>
                <a:effectLst/>
                <a:uLnTx/>
                <a:uFillTx/>
                <a:latin typeface="Libre Franklin Bold"/>
                <a:ea typeface="+mn-ea"/>
                <a:cs typeface="+mn-cs"/>
              </a:rPr>
              <a:t>DISCUSSION QUESTIONS</a:t>
            </a:r>
          </a:p>
        </p:txBody>
      </p:sp>
      <p:sp>
        <p:nvSpPr>
          <p:cNvPr id="3" name="TextBox 3"/>
          <p:cNvSpPr txBox="1"/>
          <p:nvPr/>
        </p:nvSpPr>
        <p:spPr>
          <a:xfrm>
            <a:off x="1592190" y="1840590"/>
            <a:ext cx="15103619" cy="8286692"/>
          </a:xfrm>
          <a:prstGeom prst="rect">
            <a:avLst/>
          </a:prstGeom>
        </p:spPr>
        <p:txBody>
          <a:bodyPr lIns="0" tIns="0" rIns="0" bIns="0" rtlCol="0" anchor="t">
            <a:spAutoFit/>
          </a:bodyPr>
          <a:lstStyle/>
          <a:p>
            <a:pPr marL="0" marR="0" lvl="0" indent="0" algn="just" defTabSz="914400" rtl="0" eaLnBrk="1" fontAlgn="auto" latinLnBrk="0" hangingPunct="1">
              <a:lnSpc>
                <a:spcPts val="2404"/>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dirty="0">
                <a:ln>
                  <a:noFill/>
                </a:ln>
                <a:solidFill>
                  <a:srgbClr val="000000"/>
                </a:solidFill>
                <a:effectLst/>
                <a:uLnTx/>
                <a:uFillTx/>
                <a:latin typeface="Libre Franklin Medium"/>
                <a:ea typeface="+mn-ea"/>
                <a:cs typeface="+mn-cs"/>
              </a:rPr>
              <a:t>WHAT IS A VENUE?</a:t>
            </a: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endParaRPr lang="en-US" sz="2400" spc="171" dirty="0">
              <a:solidFill>
                <a:srgbClr val="000000"/>
              </a:solidFill>
              <a:latin typeface="Libre Franklin Medium"/>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dirty="0">
                <a:ln>
                  <a:noFill/>
                </a:ln>
                <a:solidFill>
                  <a:srgbClr val="000000"/>
                </a:solidFill>
                <a:effectLst/>
                <a:uLnTx/>
                <a:uFillTx/>
                <a:latin typeface="Libre Franklin Medium"/>
                <a:ea typeface="+mn-ea"/>
                <a:cs typeface="+mn-cs"/>
              </a:rPr>
              <a:t>WHY ARE VENUES IMPORTANT IN SPORTS AND ENTERTAINMENT?</a:t>
            </a: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endParaRPr lang="en-US" sz="2400" spc="171" dirty="0">
              <a:solidFill>
                <a:srgbClr val="000000"/>
              </a:solidFill>
              <a:latin typeface="Libre Franklin Medium"/>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dirty="0">
                <a:ln>
                  <a:noFill/>
                </a:ln>
                <a:solidFill>
                  <a:srgbClr val="000000"/>
                </a:solidFill>
                <a:effectLst/>
                <a:uLnTx/>
                <a:uFillTx/>
                <a:latin typeface="Libre Franklin Medium"/>
                <a:ea typeface="+mn-ea"/>
                <a:cs typeface="+mn-cs"/>
              </a:rPr>
              <a:t>WHAT IS EVENT MARKETING?</a:t>
            </a: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endParaRPr lang="en-US" sz="2400" spc="171" dirty="0">
              <a:solidFill>
                <a:srgbClr val="000000"/>
              </a:solidFill>
              <a:latin typeface="Libre Franklin Medium"/>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dirty="0">
                <a:ln>
                  <a:noFill/>
                </a:ln>
                <a:solidFill>
                  <a:srgbClr val="000000"/>
                </a:solidFill>
                <a:effectLst/>
                <a:uLnTx/>
                <a:uFillTx/>
                <a:latin typeface="Libre Franklin Medium"/>
                <a:ea typeface="+mn-ea"/>
                <a:cs typeface="+mn-cs"/>
              </a:rPr>
              <a:t>WHAT DO YOU THINK EACH OF THESE ORGANIZATIONS (LIKE RED BULL OR THE NHL)  FROM THIS PRESENTATION HOPED TO ACCOMPLISH BY HOSTING THE EVENT AT A UNIQUE VENUE?</a:t>
            </a: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endParaRPr lang="en-US" sz="2400" spc="171" dirty="0">
              <a:solidFill>
                <a:srgbClr val="000000"/>
              </a:solidFill>
              <a:latin typeface="Libre Franklin Medium"/>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dirty="0">
                <a:ln>
                  <a:noFill/>
                </a:ln>
                <a:solidFill>
                  <a:srgbClr val="000000"/>
                </a:solidFill>
                <a:effectLst/>
                <a:uLnTx/>
                <a:uFillTx/>
                <a:latin typeface="Libre Franklin Medium"/>
                <a:ea typeface="+mn-ea"/>
                <a:cs typeface="+mn-cs"/>
              </a:rPr>
              <a:t>WHAT IS EVENT MANAGEMENT?</a:t>
            </a: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endParaRPr lang="en-US" sz="2400" spc="171" dirty="0">
              <a:solidFill>
                <a:srgbClr val="000000"/>
              </a:solidFill>
              <a:latin typeface="Libre Franklin Medium"/>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dirty="0">
                <a:ln>
                  <a:noFill/>
                </a:ln>
                <a:solidFill>
                  <a:srgbClr val="000000"/>
                </a:solidFill>
                <a:effectLst/>
                <a:uLnTx/>
                <a:uFillTx/>
                <a:latin typeface="Libre Franklin Medium"/>
                <a:ea typeface="+mn-ea"/>
                <a:cs typeface="+mn-cs"/>
              </a:rPr>
              <a:t>WHAT CHALLENGES MIGHT EACH OF THESE EVENTS HAVE FACED FROM AN EVENT MANAGEMENT PERSPECTIVE?</a:t>
            </a: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endParaRPr lang="en-US" sz="2400" spc="171" dirty="0">
              <a:solidFill>
                <a:srgbClr val="000000"/>
              </a:solidFill>
              <a:latin typeface="Libre Franklin Medium"/>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dirty="0">
                <a:ln>
                  <a:noFill/>
                </a:ln>
                <a:solidFill>
                  <a:srgbClr val="000000"/>
                </a:solidFill>
                <a:effectLst/>
                <a:uLnTx/>
                <a:uFillTx/>
                <a:latin typeface="Libre Franklin Medium"/>
                <a:ea typeface="+mn-ea"/>
                <a:cs typeface="+mn-cs"/>
              </a:rPr>
              <a:t>WHICH EVENT DID YOU THINK WAS THE MOST INTERESTING?</a:t>
            </a: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endParaRPr lang="en-US" sz="2400" spc="171" dirty="0">
              <a:solidFill>
                <a:srgbClr val="000000"/>
              </a:solidFill>
              <a:latin typeface="Libre Franklin Medium"/>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dirty="0">
                <a:ln>
                  <a:noFill/>
                </a:ln>
                <a:solidFill>
                  <a:srgbClr val="000000"/>
                </a:solidFill>
                <a:effectLst/>
                <a:uLnTx/>
                <a:uFillTx/>
                <a:latin typeface="Libre Franklin Medium"/>
                <a:ea typeface="+mn-ea"/>
                <a:cs typeface="+mn-cs"/>
              </a:rPr>
              <a:t>IF YOU WERE TASKED WITH FINDING A UNIQUE VENUE FOR YOUR FAVORITE SPORTS TEAM OR LEAGUE, WHAT WOULD IT BE?  HOW MIGHT HOSTING AN EVENT AT THAT UNIQUE VENUE BENEFIT THE TEAM, LEAGUE, SPONSORS, CAUSES BEING SUPPORTED, OR ANY OTHER ORGANIZATION INVOLVED WITH THE EVENT?  </a:t>
            </a: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endParaRPr lang="en-US" sz="2400" spc="171" dirty="0">
              <a:solidFill>
                <a:srgbClr val="000000"/>
              </a:solidFill>
              <a:latin typeface="Libre Franklin Medium"/>
            </a:endParaRPr>
          </a:p>
          <a:p>
            <a:pPr marL="457200" marR="0" lvl="0" indent="-457200" algn="just" defTabSz="914400" rtl="0" eaLnBrk="1" fontAlgn="auto" latinLnBrk="0" hangingPunct="1">
              <a:lnSpc>
                <a:spcPts val="2404"/>
              </a:lnSpc>
              <a:spcBef>
                <a:spcPts val="0"/>
              </a:spcBef>
              <a:spcAft>
                <a:spcPts val="0"/>
              </a:spcAft>
              <a:buClrTx/>
              <a:buSzTx/>
              <a:buFontTx/>
              <a:buAutoNum type="arabicParenR"/>
              <a:tabLst/>
              <a:defRPr/>
            </a:pPr>
            <a:r>
              <a:rPr kumimoji="0" lang="en-US" sz="2400" b="0" i="0" u="none" strike="noStrike" kern="1200" cap="none" spc="171" normalizeH="0" baseline="0" noProof="0">
                <a:ln>
                  <a:noFill/>
                </a:ln>
                <a:solidFill>
                  <a:srgbClr val="000000"/>
                </a:solidFill>
                <a:effectLst/>
                <a:uLnTx/>
                <a:uFillTx/>
                <a:latin typeface="Libre Franklin Medium"/>
                <a:ea typeface="+mn-ea"/>
                <a:cs typeface="+mn-cs"/>
              </a:rPr>
              <a:t>WHAT ARE THE 5 P’S OF EVENT MARKETING AND HOW MIGHT THEY APPLY TO YOUR EVENT?</a:t>
            </a:r>
            <a:endParaRPr kumimoji="0" lang="en-US" sz="2400" b="0" i="0" u="none" strike="noStrike" kern="1200" cap="none" spc="171" normalizeH="0" baseline="0" noProof="0" dirty="0">
              <a:ln>
                <a:noFill/>
              </a:ln>
              <a:solidFill>
                <a:srgbClr val="000000"/>
              </a:solidFill>
              <a:effectLst/>
              <a:uLnTx/>
              <a:uFillTx/>
              <a:latin typeface="Libre Franklin Medium"/>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Medium"/>
              <a:ea typeface="+mn-ea"/>
              <a:cs typeface="+mn-cs"/>
            </a:endParaRPr>
          </a:p>
          <a:p>
            <a:pPr marL="0" marR="0" lvl="0" indent="0" algn="just" defTabSz="914400" rtl="0" eaLnBrk="1" fontAlgn="auto" latinLnBrk="0" hangingPunct="1">
              <a:lnSpc>
                <a:spcPts val="2404"/>
              </a:lnSpc>
              <a:spcBef>
                <a:spcPct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Medium"/>
              <a:ea typeface="+mn-ea"/>
              <a:cs typeface="+mn-cs"/>
            </a:endParaRPr>
          </a:p>
        </p:txBody>
      </p:sp>
      <p:pic>
        <p:nvPicPr>
          <p:cNvPr id="4" name="Picture 4"/>
          <p:cNvPicPr>
            <a:picLocks noChangeAspect="1"/>
          </p:cNvPicPr>
          <p:nvPr/>
        </p:nvPicPr>
        <p:blipFill>
          <a:blip r:embed="rId2"/>
          <a:srcRect/>
          <a:stretch>
            <a:fillRect/>
          </a:stretch>
        </p:blipFill>
        <p:spPr>
          <a:xfrm>
            <a:off x="3807911" y="629156"/>
            <a:ext cx="1266781" cy="422260"/>
          </a:xfrm>
          <a:prstGeom prst="rect">
            <a:avLst/>
          </a:prstGeom>
        </p:spPr>
      </p:pic>
      <p:sp>
        <p:nvSpPr>
          <p:cNvPr id="5" name="TextBox 5"/>
          <p:cNvSpPr txBox="1"/>
          <p:nvPr/>
        </p:nvSpPr>
        <p:spPr>
          <a:xfrm>
            <a:off x="1028700" y="613650"/>
            <a:ext cx="4796512" cy="405647"/>
          </a:xfrm>
          <a:prstGeom prst="rect">
            <a:avLst/>
          </a:prstGeom>
        </p:spPr>
        <p:txBody>
          <a:bodyPr lIns="0" tIns="0" rIns="0" bIns="0" rtlCol="0" anchor="t">
            <a:spAutoFit/>
          </a:bodyPr>
          <a:lstStyle/>
          <a:p>
            <a:pPr marL="0" marR="0" lvl="0" indent="0" algn="l" defTabSz="914400" rtl="0" eaLnBrk="1" fontAlgn="auto" latinLnBrk="0" hangingPunct="1">
              <a:lnSpc>
                <a:spcPts val="3366"/>
              </a:lnSpc>
              <a:spcBef>
                <a:spcPct val="0"/>
              </a:spcBef>
              <a:spcAft>
                <a:spcPts val="0"/>
              </a:spcAft>
              <a:buClrTx/>
              <a:buSzTx/>
              <a:buFontTx/>
              <a:buNone/>
              <a:tabLst/>
              <a:defRPr/>
            </a:pPr>
            <a:r>
              <a:rPr kumimoji="0" lang="en-US" sz="2404" b="0" i="0" u="none" strike="noStrike" kern="1200" cap="none" spc="0" normalizeH="0" baseline="0" noProof="0">
                <a:ln>
                  <a:noFill/>
                </a:ln>
                <a:solidFill>
                  <a:srgbClr val="000000"/>
                </a:solidFill>
                <a:effectLst/>
                <a:uLnTx/>
                <a:uFillTx/>
                <a:latin typeface="Libre Franklin Medium Bold"/>
                <a:ea typeface="+mn-ea"/>
                <a:cs typeface="+mn-cs"/>
              </a:rPr>
              <a:t>UNIQUE VENUES</a:t>
            </a:r>
          </a:p>
        </p:txBody>
      </p:sp>
    </p:spTree>
    <p:extLst>
      <p:ext uri="{BB962C8B-B14F-4D97-AF65-F5344CB8AC3E}">
        <p14:creationId xmlns:p14="http://schemas.microsoft.com/office/powerpoint/2010/main" val="1207114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06253" y="271333"/>
            <a:ext cx="9275491" cy="1174670"/>
          </a:xfrm>
          <a:prstGeom prst="rect">
            <a:avLst/>
          </a:prstGeom>
        </p:spPr>
        <p:txBody>
          <a:bodyPr lIns="0" tIns="0" rIns="0" bIns="0" rtlCol="0" anchor="t">
            <a:spAutoFit/>
          </a:bodyPr>
          <a:lstStyle/>
          <a:p>
            <a:pPr marL="0" lvl="0" indent="0" algn="ctr">
              <a:lnSpc>
                <a:spcPts val="9155"/>
              </a:lnSpc>
              <a:spcBef>
                <a:spcPct val="0"/>
              </a:spcBef>
            </a:pPr>
            <a:r>
              <a:rPr lang="en-US" sz="8323" dirty="0">
                <a:solidFill>
                  <a:srgbClr val="1A2484"/>
                </a:solidFill>
                <a:latin typeface="Libre Franklin Bold"/>
              </a:rPr>
              <a:t>SOURCES</a:t>
            </a:r>
          </a:p>
        </p:txBody>
      </p:sp>
      <p:sp>
        <p:nvSpPr>
          <p:cNvPr id="3" name="TextBox 3"/>
          <p:cNvSpPr txBox="1"/>
          <p:nvPr/>
        </p:nvSpPr>
        <p:spPr>
          <a:xfrm>
            <a:off x="723898" y="1461509"/>
            <a:ext cx="16840200" cy="8902245"/>
          </a:xfrm>
          <a:prstGeom prst="rect">
            <a:avLst/>
          </a:prstGeom>
        </p:spPr>
        <p:txBody>
          <a:bodyPr wrap="square" lIns="0" tIns="0" rIns="0" bIns="0" rtlCol="0" anchor="t">
            <a:spAutoFit/>
          </a:bodyPr>
          <a:lstStyle/>
          <a:p>
            <a:pPr algn="just">
              <a:lnSpc>
                <a:spcPts val="2404"/>
              </a:lnSpc>
            </a:pPr>
            <a:endParaRPr dirty="0"/>
          </a:p>
          <a:p>
            <a:pPr algn="just">
              <a:lnSpc>
                <a:spcPts val="2404"/>
              </a:lnSpc>
            </a:pPr>
            <a:r>
              <a:rPr lang="en-US" sz="1717" spc="171" dirty="0">
                <a:solidFill>
                  <a:srgbClr val="000000"/>
                </a:solidFill>
                <a:latin typeface="Libre Franklin Medium"/>
              </a:rPr>
              <a:t>FIFA.COM/NEWS/HEAVENLY-HENNINGSV%C3%A6R-AND-ITS-PICTURE-PERFECT-PITCH</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APPSTATESPORTS.COM/FACILITIES/BEAVER-FIELD-AT-JIM-AND-BETTIE-SMITH-STADIUM/6</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PEBBLEBEACH.COM/INSIDEPEBBLEBEACH/A-HISTORY-OF-THE-7TH-HOLE-AT-PEBBLE-BEACH-IN-PHOTOS</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ESPN.COM/MENS-COLLEGE-BASKETBALL/STORY/_/ID/34239444/GONZAGA-MICHIGAN-STATE-PLAY-USS-ABRAHAM-LINCOLN-NOV-11</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REDBULL.COM/US-EN/RED-BULL-KING-OF-THE-ROCK-HISTORY-OF-THE-TOURNAMENT</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CNN.COM/2013/09/24/GOLF/GALLERY/EXTREME-GOLF-GALLERY</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THEGUARDIAN.COM/SPORT/GALLERY/2013/DEC/05/UNDERGROUND-CRICKET-WORLD-FIRST-SUBTERRANEAN-MATCH-PICTURES</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BOSTONGLOBE.COM/SPORTS/2016/02/09/ORGANIZERS-HOPE-BIG-AIR-FENWAY-LAUNCHING-POINT/W5RJY5G9PWGKQJMEFPXHDL/STORY.HTML</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INHABITAT.COM/WORLD%E2%80%99S-HIGHEST-TENNIS-COURT-WAS-A-GREEN-ROOF-ATOP-THE-BURJ-AL-ARAB-IN-DUBAI</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NHL.COM/NEWS/NHL-LAKE-TAHOE-OUTDOOR-GAMES-NEW-TWIST/C-320186268</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MLB.COM/FANS/FIELD-OF-DREAMS</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THESPHEREVEGAS.COM</a:t>
            </a:r>
          </a:p>
          <a:p>
            <a:pPr algn="just">
              <a:lnSpc>
                <a:spcPts val="2404"/>
              </a:lnSpc>
            </a:pPr>
            <a:endParaRPr lang="en-US" sz="1717" spc="171" dirty="0">
              <a:solidFill>
                <a:srgbClr val="000000"/>
              </a:solidFill>
              <a:latin typeface="Libre Franklin Medium"/>
            </a:endParaRPr>
          </a:p>
          <a:p>
            <a:pPr algn="just">
              <a:lnSpc>
                <a:spcPts val="2404"/>
              </a:lnSpc>
            </a:pPr>
            <a:r>
              <a:rPr lang="en-US" sz="1717" spc="171" dirty="0">
                <a:solidFill>
                  <a:srgbClr val="000000"/>
                </a:solidFill>
                <a:latin typeface="Libre Franklin Medium"/>
              </a:rPr>
              <a:t>NASCARCHICAGO.COM</a:t>
            </a:r>
          </a:p>
          <a:p>
            <a:pPr algn="just">
              <a:lnSpc>
                <a:spcPts val="2404"/>
              </a:lnSpc>
              <a:spcBef>
                <a:spcPct val="0"/>
              </a:spcBef>
            </a:pPr>
            <a:endParaRPr lang="en-US" sz="1717" spc="171" dirty="0">
              <a:solidFill>
                <a:srgbClr val="000000"/>
              </a:solidFill>
              <a:latin typeface="Libre Franklin Medium"/>
            </a:endParaRPr>
          </a:p>
        </p:txBody>
      </p:sp>
      <p:pic>
        <p:nvPicPr>
          <p:cNvPr id="4" name="Picture 4"/>
          <p:cNvPicPr>
            <a:picLocks noChangeAspect="1"/>
          </p:cNvPicPr>
          <p:nvPr/>
        </p:nvPicPr>
        <p:blipFill>
          <a:blip r:embed="rId2"/>
          <a:srcRect/>
          <a:stretch>
            <a:fillRect/>
          </a:stretch>
        </p:blipFill>
        <p:spPr>
          <a:xfrm>
            <a:off x="3807911" y="629156"/>
            <a:ext cx="1266781" cy="422260"/>
          </a:xfrm>
          <a:prstGeom prst="rect">
            <a:avLst/>
          </a:prstGeom>
        </p:spPr>
      </p:pic>
      <p:sp>
        <p:nvSpPr>
          <p:cNvPr id="5" name="TextBox 5"/>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Bold"/>
              </a:rPr>
              <a:t>UNIQUE VENUES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148091"/>
            <a:ext cx="7685744" cy="1091004"/>
          </a:xfrm>
          <a:prstGeom prst="rect">
            <a:avLst/>
          </a:prstGeom>
        </p:spPr>
        <p:txBody>
          <a:bodyPr wrap="square" lIns="0" tIns="0" rIns="0" bIns="0" rtlCol="0" anchor="t">
            <a:spAutoFit/>
          </a:bodyPr>
          <a:lstStyle/>
          <a:p>
            <a:pPr marL="0" marR="0" lvl="0" indent="0" algn="ctr" defTabSz="914400" rtl="0" eaLnBrk="1" fontAlgn="auto" latinLnBrk="0" hangingPunct="1">
              <a:lnSpc>
                <a:spcPts val="9155"/>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1A2484"/>
                </a:solidFill>
                <a:effectLst/>
                <a:uLnTx/>
                <a:uFillTx/>
                <a:latin typeface="Libre Franklin Bold"/>
                <a:ea typeface="+mn-ea"/>
                <a:cs typeface="+mn-cs"/>
              </a:rPr>
              <a:t>YouTube Links</a:t>
            </a:r>
          </a:p>
        </p:txBody>
      </p:sp>
      <p:sp>
        <p:nvSpPr>
          <p:cNvPr id="3" name="TextBox 3"/>
          <p:cNvSpPr txBox="1"/>
          <p:nvPr/>
        </p:nvSpPr>
        <p:spPr>
          <a:xfrm>
            <a:off x="1592190" y="1840590"/>
            <a:ext cx="15103619" cy="7671074"/>
          </a:xfrm>
          <a:prstGeom prst="rect">
            <a:avLst/>
          </a:prstGeom>
        </p:spPr>
        <p:txBody>
          <a:bodyPr lIns="0" tIns="0" rIns="0" bIns="0" rtlCol="0" anchor="t">
            <a:spAutoFit/>
          </a:bodyPr>
          <a:lstStyle/>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Libre Franklin" pitchFamily="2" charset="77"/>
                <a:ea typeface="+mn-ea"/>
                <a:cs typeface="+mn-cs"/>
              </a:rPr>
              <a:t>Henningsvaer</a:t>
            </a:r>
            <a:r>
              <a:rPr kumimoji="0" lang="en-US" sz="1800" b="0" i="0" u="none" strike="noStrike" kern="1200" cap="none" spc="0" normalizeH="0" baseline="0" noProof="0" dirty="0">
                <a:ln>
                  <a:noFill/>
                </a:ln>
                <a:solidFill>
                  <a:prstClr val="black"/>
                </a:solidFill>
                <a:effectLst/>
                <a:uLnTx/>
                <a:uFillTx/>
                <a:latin typeface="Libre Franklin" pitchFamily="2" charset="77"/>
                <a:ea typeface="+mn-ea"/>
                <a:cs typeface="+mn-cs"/>
              </a:rPr>
              <a:t> Stadium:  </a:t>
            </a:r>
            <a:r>
              <a:rPr kumimoji="0" lang="en-US" sz="1800" b="0" i="0" u="none" strike="noStrike" kern="1200" cap="none" spc="0" normalizeH="0" baseline="0" noProof="0" dirty="0" err="1">
                <a:ln>
                  <a:noFill/>
                </a:ln>
                <a:solidFill>
                  <a:prstClr val="black"/>
                </a:solidFill>
                <a:effectLst/>
                <a:uLnTx/>
                <a:uFillTx/>
                <a:latin typeface="Libre Franklin" pitchFamily="2" charset="77"/>
                <a:ea typeface="+mn-ea"/>
                <a:cs typeface="+mn-cs"/>
              </a:rPr>
              <a:t>www.youtube.com</a:t>
            </a:r>
            <a:r>
              <a:rPr kumimoji="0" lang="en-US" sz="1800" b="0" i="0" u="none" strike="noStrike" kern="1200" cap="none" spc="0" normalizeH="0" baseline="0" noProof="0" dirty="0">
                <a:ln>
                  <a:noFill/>
                </a:ln>
                <a:solidFill>
                  <a:prstClr val="black"/>
                </a:solidFill>
                <a:effectLst/>
                <a:uLnTx/>
                <a:uFillTx/>
                <a:latin typeface="Libre Franklin" pitchFamily="2" charset="77"/>
                <a:ea typeface="+mn-ea"/>
                <a:cs typeface="+mn-cs"/>
              </a:rPr>
              <a:t>/</a:t>
            </a:r>
            <a:r>
              <a:rPr kumimoji="0" lang="en-US" sz="1800" b="0" i="0" u="none" strike="noStrike" kern="1200" cap="none" spc="0" normalizeH="0" baseline="0" noProof="0" dirty="0" err="1">
                <a:ln>
                  <a:noFill/>
                </a:ln>
                <a:solidFill>
                  <a:prstClr val="black"/>
                </a:solidFill>
                <a:effectLst/>
                <a:uLnTx/>
                <a:uFillTx/>
                <a:latin typeface="Libre Franklin" pitchFamily="2" charset="77"/>
                <a:ea typeface="+mn-ea"/>
                <a:cs typeface="+mn-cs"/>
              </a:rPr>
              <a:t>watch?v</a:t>
            </a:r>
            <a:r>
              <a:rPr kumimoji="0" lang="en-US" sz="1800" b="0" i="0" u="none" strike="noStrike" kern="1200" cap="none" spc="0" normalizeH="0" baseline="0" noProof="0" dirty="0">
                <a:ln>
                  <a:noFill/>
                </a:ln>
                <a:solidFill>
                  <a:prstClr val="black"/>
                </a:solidFill>
                <a:effectLst/>
                <a:uLnTx/>
                <a:uFillTx/>
                <a:latin typeface="Libre Franklin" pitchFamily="2" charset="77"/>
                <a:ea typeface="+mn-ea"/>
                <a:cs typeface="+mn-cs"/>
              </a:rPr>
              <a:t>=Fe81iAUyM7c&amp;t=65s</a:t>
            </a: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Beaver Field: 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/XJ9GqfUwBGA</a:t>
            </a: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Pebble Beach: 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/7Qj73Mf9WFc</a:t>
            </a: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Alcatraz:  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/aiFtJb6xt2g</a:t>
            </a: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U.S.S. Abraham Lincoln:  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/Pt3lLHwxWzc</a:t>
            </a: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Underground Cricket:  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/4P9J7tXBbhE</a:t>
            </a: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Fenway Park Ski Jump:  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/XpuZ3dqeLBA</a:t>
            </a: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Tennis Court on the </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heli</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 pad at Burj al Arab Hotel: 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InV_pOvRORU</a:t>
            </a: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NHL outdoors at Lake Tahoe: 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/b9eMxBKpt0s</a:t>
            </a:r>
          </a:p>
          <a:p>
            <a:pPr marL="0" marR="0" lvl="0" indent="0" algn="just" defTabSz="914400" rtl="0" eaLnBrk="1" fontAlgn="auto" latinLnBrk="0" hangingPunct="1">
              <a:lnSpc>
                <a:spcPts val="2404"/>
              </a:lnSpc>
              <a:spcBef>
                <a:spcPts val="0"/>
              </a:spcBef>
              <a:spcAft>
                <a:spcPts val="0"/>
              </a:spcAft>
              <a:buClrTx/>
              <a:buSzTx/>
              <a:buFontTx/>
              <a:buNone/>
              <a:tabLst/>
              <a:defRPr/>
            </a:pPr>
            <a:endParaRPr lang="en-US" sz="1717" spc="171" dirty="0">
              <a:solidFill>
                <a:srgbClr val="000000"/>
              </a:solidFill>
              <a:latin typeface="Libre Franklin" pitchFamily="2" charset="77"/>
            </a:endParaRPr>
          </a:p>
          <a:p>
            <a:pPr marL="0" marR="0" lvl="0" indent="0" algn="just" defTabSz="914400" rtl="0" eaLnBrk="1" fontAlgn="auto" latinLnBrk="0" hangingPunct="1">
              <a:lnSpc>
                <a:spcPts val="2404"/>
              </a:lnSpc>
              <a:spcBef>
                <a:spcPts val="0"/>
              </a:spcBef>
              <a:spcAft>
                <a:spcPts val="0"/>
              </a:spcAft>
              <a:buClrTx/>
              <a:buSzTx/>
              <a:buFontTx/>
              <a:buNone/>
              <a:tabLst/>
              <a:defRPr/>
            </a:pP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https://</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youtu.be</a:t>
            </a:r>
            <a:r>
              <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rPr>
              <a:t>/-</a:t>
            </a:r>
            <a:r>
              <a:rPr kumimoji="0" lang="en-US" sz="1717" b="0" i="0" u="none" strike="noStrike" kern="1200" cap="none" spc="171" normalizeH="0" baseline="0" noProof="0" dirty="0" err="1">
                <a:ln>
                  <a:noFill/>
                </a:ln>
                <a:solidFill>
                  <a:srgbClr val="000000"/>
                </a:solidFill>
                <a:effectLst/>
                <a:uLnTx/>
                <a:uFillTx/>
                <a:latin typeface="Libre Franklin" pitchFamily="2" charset="77"/>
                <a:ea typeface="+mn-ea"/>
                <a:cs typeface="+mn-cs"/>
              </a:rPr>
              <a:t>cjDKYAeIUE</a:t>
            </a: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a:p>
            <a:pPr marL="0" marR="0" lvl="0" indent="0" algn="just" defTabSz="914400" rtl="0" eaLnBrk="1" fontAlgn="auto" latinLnBrk="0" hangingPunct="1">
              <a:lnSpc>
                <a:spcPts val="2404"/>
              </a:lnSpc>
              <a:spcBef>
                <a:spcPts val="0"/>
              </a:spcBef>
              <a:spcAft>
                <a:spcPts val="0"/>
              </a:spcAft>
              <a:buClrTx/>
              <a:buSzTx/>
              <a:buFontTx/>
              <a:buNone/>
              <a:tabLst/>
              <a:defRPr/>
            </a:pPr>
            <a:endParaRPr lang="en-US" sz="1717" spc="171" dirty="0">
              <a:solidFill>
                <a:srgbClr val="000000"/>
              </a:solidFill>
              <a:latin typeface="Libre Franklin" pitchFamily="2" charset="77"/>
            </a:endParaRPr>
          </a:p>
          <a:p>
            <a:pPr marL="0" marR="0" lvl="0" indent="0" algn="just" defTabSz="914400" rtl="0" eaLnBrk="1" fontAlgn="auto" latinLnBrk="0" hangingPunct="1">
              <a:lnSpc>
                <a:spcPts val="2404"/>
              </a:lnSpc>
              <a:spcBef>
                <a:spcPts val="0"/>
              </a:spcBef>
              <a:spcAft>
                <a:spcPts val="0"/>
              </a:spcAft>
              <a:buClrTx/>
              <a:buSzTx/>
              <a:buFontTx/>
              <a:buNone/>
              <a:tabLst/>
              <a:defRPr/>
            </a:pPr>
            <a:r>
              <a:rPr lang="en-US" sz="1717" spc="171" dirty="0">
                <a:solidFill>
                  <a:srgbClr val="000000"/>
                </a:solidFill>
                <a:latin typeface="Libre Franklin" pitchFamily="2" charset="77"/>
              </a:rPr>
              <a:t>NASCAR Chicago Street Race: https://</a:t>
            </a:r>
            <a:r>
              <a:rPr lang="en-US" sz="1717" spc="171" dirty="0" err="1">
                <a:solidFill>
                  <a:srgbClr val="000000"/>
                </a:solidFill>
                <a:latin typeface="Libre Franklin" pitchFamily="2" charset="77"/>
              </a:rPr>
              <a:t>youtu.be</a:t>
            </a:r>
            <a:r>
              <a:rPr lang="en-US" sz="1717" spc="171" dirty="0">
                <a:solidFill>
                  <a:srgbClr val="000000"/>
                </a:solidFill>
                <a:latin typeface="Libre Franklin" pitchFamily="2" charset="77"/>
              </a:rPr>
              <a:t>/c5kr5B75b2g</a:t>
            </a:r>
          </a:p>
          <a:p>
            <a:pPr marL="0" marR="0" lvl="0" indent="0" algn="just" defTabSz="914400" rtl="0" eaLnBrk="1" fontAlgn="auto" latinLnBrk="0" hangingPunct="1">
              <a:lnSpc>
                <a:spcPts val="2404"/>
              </a:lnSpc>
              <a:spcBef>
                <a:spcPts val="0"/>
              </a:spcBef>
              <a:spcAft>
                <a:spcPts val="0"/>
              </a:spcAft>
              <a:buClrTx/>
              <a:buSzTx/>
              <a:buFontTx/>
              <a:buNone/>
              <a:tabLst/>
              <a:defRPr/>
            </a:pPr>
            <a:endParaRPr lang="en-US" sz="1717" spc="171" dirty="0">
              <a:solidFill>
                <a:srgbClr val="000000"/>
              </a:solidFill>
              <a:latin typeface="Libre Franklin" pitchFamily="2" charset="77"/>
            </a:endParaRPr>
          </a:p>
          <a:p>
            <a:pPr marL="0" marR="0" lvl="0" indent="0" algn="just" defTabSz="914400" rtl="0" eaLnBrk="1" fontAlgn="auto" latinLnBrk="0" hangingPunct="1">
              <a:lnSpc>
                <a:spcPts val="2404"/>
              </a:lnSpc>
              <a:spcBef>
                <a:spcPts val="0"/>
              </a:spcBef>
              <a:spcAft>
                <a:spcPts val="0"/>
              </a:spcAft>
              <a:buClrTx/>
              <a:buSzTx/>
              <a:buFontTx/>
              <a:buNone/>
              <a:tabLst/>
              <a:defRPr/>
            </a:pPr>
            <a:r>
              <a:rPr lang="en-US" sz="1717" spc="171" dirty="0">
                <a:solidFill>
                  <a:srgbClr val="000000"/>
                </a:solidFill>
                <a:latin typeface="Libre Franklin" pitchFamily="2" charset="77"/>
              </a:rPr>
              <a:t>MLB Field of Dreams: https://</a:t>
            </a:r>
            <a:r>
              <a:rPr lang="en-US" sz="1717" spc="171" dirty="0" err="1">
                <a:solidFill>
                  <a:srgbClr val="000000"/>
                </a:solidFill>
                <a:latin typeface="Libre Franklin" pitchFamily="2" charset="77"/>
              </a:rPr>
              <a:t>youtu.be</a:t>
            </a:r>
            <a:r>
              <a:rPr lang="en-US" sz="1717" spc="171" dirty="0">
                <a:solidFill>
                  <a:srgbClr val="000000"/>
                </a:solidFill>
                <a:latin typeface="Libre Franklin" pitchFamily="2" charset="77"/>
              </a:rPr>
              <a:t>/Ug4bsd4LqqM</a:t>
            </a:r>
          </a:p>
          <a:p>
            <a:pPr marL="0" marR="0" lvl="0" indent="0" algn="just" defTabSz="914400" rtl="0" eaLnBrk="1" fontAlgn="auto" latinLnBrk="0" hangingPunct="1">
              <a:lnSpc>
                <a:spcPts val="2404"/>
              </a:lnSpc>
              <a:spcBef>
                <a:spcPts val="0"/>
              </a:spcBef>
              <a:spcAft>
                <a:spcPts val="0"/>
              </a:spcAft>
              <a:buClrTx/>
              <a:buSzTx/>
              <a:buFontTx/>
              <a:buNone/>
              <a:tabLst/>
              <a:defRPr/>
            </a:pPr>
            <a:endParaRPr lang="en-US" sz="1717" spc="171" dirty="0">
              <a:solidFill>
                <a:srgbClr val="000000"/>
              </a:solidFill>
              <a:latin typeface="Libre Franklin" pitchFamily="2" charset="77"/>
            </a:endParaRPr>
          </a:p>
          <a:p>
            <a:pPr marL="0" marR="0" lvl="0" indent="0" algn="just" defTabSz="914400" rtl="0" eaLnBrk="1" fontAlgn="auto" latinLnBrk="0" hangingPunct="1">
              <a:lnSpc>
                <a:spcPts val="2404"/>
              </a:lnSpc>
              <a:spcBef>
                <a:spcPts val="0"/>
              </a:spcBef>
              <a:spcAft>
                <a:spcPts val="0"/>
              </a:spcAft>
              <a:buClrTx/>
              <a:buSzTx/>
              <a:buFontTx/>
              <a:buNone/>
              <a:tabLst/>
              <a:defRPr/>
            </a:pPr>
            <a:r>
              <a:rPr lang="en-US" sz="1717" spc="171" dirty="0">
                <a:solidFill>
                  <a:srgbClr val="000000"/>
                </a:solidFill>
                <a:latin typeface="Libre Franklin" pitchFamily="2" charset="77"/>
              </a:rPr>
              <a:t>The Sphere: https://</a:t>
            </a:r>
            <a:r>
              <a:rPr lang="en-US" sz="1717" spc="171" dirty="0" err="1">
                <a:solidFill>
                  <a:srgbClr val="000000"/>
                </a:solidFill>
                <a:latin typeface="Libre Franklin" pitchFamily="2" charset="77"/>
              </a:rPr>
              <a:t>youtu.be</a:t>
            </a:r>
            <a:r>
              <a:rPr lang="en-US" sz="1717" spc="171" dirty="0">
                <a:solidFill>
                  <a:srgbClr val="000000"/>
                </a:solidFill>
                <a:latin typeface="Libre Franklin" pitchFamily="2" charset="77"/>
              </a:rPr>
              <a:t>/ywbA28K-7Ak</a:t>
            </a:r>
            <a:endParaRPr kumimoji="0" lang="en-US" sz="1717" b="0" i="0" u="none" strike="noStrike" kern="1200" cap="none" spc="171" normalizeH="0" baseline="0" noProof="0" dirty="0">
              <a:ln>
                <a:noFill/>
              </a:ln>
              <a:solidFill>
                <a:srgbClr val="000000"/>
              </a:solidFill>
              <a:effectLst/>
              <a:uLnTx/>
              <a:uFillTx/>
              <a:latin typeface="Libre Franklin" pitchFamily="2" charset="77"/>
              <a:ea typeface="+mn-ea"/>
              <a:cs typeface="+mn-cs"/>
            </a:endParaRPr>
          </a:p>
        </p:txBody>
      </p:sp>
      <p:pic>
        <p:nvPicPr>
          <p:cNvPr id="4" name="Picture 4"/>
          <p:cNvPicPr>
            <a:picLocks noChangeAspect="1"/>
          </p:cNvPicPr>
          <p:nvPr/>
        </p:nvPicPr>
        <p:blipFill>
          <a:blip r:embed="rId2"/>
          <a:srcRect/>
          <a:stretch>
            <a:fillRect/>
          </a:stretch>
        </p:blipFill>
        <p:spPr>
          <a:xfrm>
            <a:off x="3807911" y="629156"/>
            <a:ext cx="1266781" cy="422260"/>
          </a:xfrm>
          <a:prstGeom prst="rect">
            <a:avLst/>
          </a:prstGeom>
        </p:spPr>
      </p:pic>
      <p:sp>
        <p:nvSpPr>
          <p:cNvPr id="5" name="TextBox 5"/>
          <p:cNvSpPr txBox="1"/>
          <p:nvPr/>
        </p:nvSpPr>
        <p:spPr>
          <a:xfrm>
            <a:off x="1028700" y="613650"/>
            <a:ext cx="4796512" cy="405647"/>
          </a:xfrm>
          <a:prstGeom prst="rect">
            <a:avLst/>
          </a:prstGeom>
        </p:spPr>
        <p:txBody>
          <a:bodyPr lIns="0" tIns="0" rIns="0" bIns="0" rtlCol="0" anchor="t">
            <a:spAutoFit/>
          </a:bodyPr>
          <a:lstStyle/>
          <a:p>
            <a:pPr marL="0" marR="0" lvl="0" indent="0" algn="l" defTabSz="914400" rtl="0" eaLnBrk="1" fontAlgn="auto" latinLnBrk="0" hangingPunct="1">
              <a:lnSpc>
                <a:spcPts val="3366"/>
              </a:lnSpc>
              <a:spcBef>
                <a:spcPct val="0"/>
              </a:spcBef>
              <a:spcAft>
                <a:spcPts val="0"/>
              </a:spcAft>
              <a:buClrTx/>
              <a:buSzTx/>
              <a:buFontTx/>
              <a:buNone/>
              <a:tabLst/>
              <a:defRPr/>
            </a:pPr>
            <a:r>
              <a:rPr kumimoji="0" lang="en-US" sz="2404" b="0" i="0" u="none" strike="noStrike" kern="1200" cap="none" spc="0" normalizeH="0" baseline="0" noProof="0">
                <a:ln>
                  <a:noFill/>
                </a:ln>
                <a:solidFill>
                  <a:srgbClr val="000000"/>
                </a:solidFill>
                <a:effectLst/>
                <a:uLnTx/>
                <a:uFillTx/>
                <a:latin typeface="Libre Franklin Medium Bold"/>
                <a:ea typeface="+mn-ea"/>
                <a:cs typeface="+mn-cs"/>
              </a:rPr>
              <a:t>UNIQUE VENUES</a:t>
            </a:r>
          </a:p>
        </p:txBody>
      </p:sp>
    </p:spTree>
    <p:extLst>
      <p:ext uri="{BB962C8B-B14F-4D97-AF65-F5344CB8AC3E}">
        <p14:creationId xmlns:p14="http://schemas.microsoft.com/office/powerpoint/2010/main" val="1887502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916073" y="-1047348"/>
            <a:ext cx="12381745" cy="123816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grpSp>
        <p:nvGrpSpPr>
          <p:cNvPr id="4" name="Group 4"/>
          <p:cNvGrpSpPr/>
          <p:nvPr/>
        </p:nvGrpSpPr>
        <p:grpSpPr>
          <a:xfrm>
            <a:off x="1028700" y="1884393"/>
            <a:ext cx="6825203" cy="6366918"/>
            <a:chOff x="0" y="0"/>
            <a:chExt cx="9100271" cy="8489224"/>
          </a:xfrm>
        </p:grpSpPr>
        <p:sp>
          <p:nvSpPr>
            <p:cNvPr id="5" name="TextBox 5"/>
            <p:cNvSpPr txBox="1"/>
            <p:nvPr/>
          </p:nvSpPr>
          <p:spPr>
            <a:xfrm>
              <a:off x="0" y="76200"/>
              <a:ext cx="9100271" cy="2792308"/>
            </a:xfrm>
            <a:prstGeom prst="rect">
              <a:avLst/>
            </a:prstGeom>
          </p:spPr>
          <p:txBody>
            <a:bodyPr lIns="0" tIns="0" rIns="0" bIns="0" rtlCol="0" anchor="t">
              <a:spAutoFit/>
            </a:bodyPr>
            <a:lstStyle/>
            <a:p>
              <a:pPr>
                <a:lnSpc>
                  <a:spcPts val="8140"/>
                </a:lnSpc>
              </a:pPr>
              <a:r>
                <a:rPr lang="en-US" sz="7400">
                  <a:solidFill>
                    <a:srgbClr val="1A2484"/>
                  </a:solidFill>
                  <a:latin typeface="Libre Franklin Bold"/>
                </a:rPr>
                <a:t>Henningsvaer Stadium </a:t>
              </a:r>
            </a:p>
          </p:txBody>
        </p:sp>
        <p:sp>
          <p:nvSpPr>
            <p:cNvPr id="6" name="TextBox 6"/>
            <p:cNvSpPr txBox="1"/>
            <p:nvPr/>
          </p:nvSpPr>
          <p:spPr>
            <a:xfrm>
              <a:off x="0" y="3371243"/>
              <a:ext cx="9100271" cy="5117981"/>
            </a:xfrm>
            <a:prstGeom prst="rect">
              <a:avLst/>
            </a:prstGeom>
          </p:spPr>
          <p:txBody>
            <a:bodyPr lIns="0" tIns="0" rIns="0" bIns="0" rtlCol="0" anchor="t">
              <a:spAutoFit/>
            </a:bodyPr>
            <a:lstStyle/>
            <a:p>
              <a:pPr>
                <a:lnSpc>
                  <a:spcPts val="3919"/>
                </a:lnSpc>
                <a:spcBef>
                  <a:spcPct val="0"/>
                </a:spcBef>
              </a:pPr>
              <a:r>
                <a:rPr lang="en-US" sz="2799" spc="83">
                  <a:solidFill>
                    <a:srgbClr val="000000"/>
                  </a:solidFill>
                  <a:latin typeface="Libre Franklin Medium"/>
                </a:rPr>
                <a:t>A soccer field located in a tiny fishing village on an island in Norway, Henningsvaer Stadium is world-famous for its picturesque views and unique setting.  Despite no seating for spectators, the "stadium" has become an incredibly popular tourist attraction. </a:t>
              </a:r>
            </a:p>
          </p:txBody>
        </p:sp>
      </p:grpSp>
      <p:sp>
        <p:nvSpPr>
          <p:cNvPr id="7" name="TextBox 7"/>
          <p:cNvSpPr txBox="1"/>
          <p:nvPr/>
        </p:nvSpPr>
        <p:spPr>
          <a:xfrm>
            <a:off x="1028700" y="9055714"/>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pic>
        <p:nvPicPr>
          <p:cNvPr id="8" name="Picture 8"/>
          <p:cNvPicPr>
            <a:picLocks noChangeAspect="1"/>
          </p:cNvPicPr>
          <p:nvPr/>
        </p:nvPicPr>
        <p:blipFill>
          <a:blip r:embed="rId3"/>
          <a:srcRect/>
          <a:stretch>
            <a:fillRect/>
          </a:stretch>
        </p:blipFill>
        <p:spPr>
          <a:xfrm>
            <a:off x="3807911" y="629156"/>
            <a:ext cx="1266781" cy="422260"/>
          </a:xfrm>
          <a:prstGeom prst="rect">
            <a:avLst/>
          </a:prstGeom>
        </p:spPr>
      </p:pic>
      <p:sp>
        <p:nvSpPr>
          <p:cNvPr id="9" name="TextBox 9"/>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 GREATEST PITCH IN THE WORLD?">
            <a:hlinkClick r:id="" action="ppaction://media"/>
            <a:extLst>
              <a:ext uri="{FF2B5EF4-FFF2-40B4-BE49-F238E27FC236}">
                <a16:creationId xmlns:a16="http://schemas.microsoft.com/office/drawing/2014/main" id="{B0DD4A3A-F73F-F98B-2A73-070E83B1F728}"/>
              </a:ext>
            </a:extLst>
          </p:cNvPr>
          <p:cNvPicPr>
            <a:picLocks noRot="1" noChangeAspect="1"/>
          </p:cNvPicPr>
          <p:nvPr>
            <a:videoFile r:link="rId1"/>
          </p:nvPr>
        </p:nvPicPr>
        <p:blipFill>
          <a:blip r:embed="rId3"/>
          <a:stretch>
            <a:fillRect/>
          </a:stretch>
        </p:blipFill>
        <p:spPr>
          <a:xfrm>
            <a:off x="40460" y="0"/>
            <a:ext cx="1820708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2484"/>
        </a:solidFill>
        <a:effectLst/>
      </p:bgPr>
    </p:bg>
    <p:spTree>
      <p:nvGrpSpPr>
        <p:cNvPr id="1" name=""/>
        <p:cNvGrpSpPr/>
        <p:nvPr/>
      </p:nvGrpSpPr>
      <p:grpSpPr>
        <a:xfrm>
          <a:off x="0" y="0"/>
          <a:ext cx="0" cy="0"/>
          <a:chOff x="0" y="0"/>
          <a:chExt cx="0" cy="0"/>
        </a:xfrm>
      </p:grpSpPr>
      <p:grpSp>
        <p:nvGrpSpPr>
          <p:cNvPr id="2" name="Group 2"/>
          <p:cNvGrpSpPr/>
          <p:nvPr/>
        </p:nvGrpSpPr>
        <p:grpSpPr>
          <a:xfrm>
            <a:off x="6592777" y="0"/>
            <a:ext cx="11695223" cy="10287000"/>
            <a:chOff x="0" y="0"/>
            <a:chExt cx="15593630" cy="13716000"/>
          </a:xfrm>
        </p:grpSpPr>
        <p:pic>
          <p:nvPicPr>
            <p:cNvPr id="3" name="Picture 3"/>
            <p:cNvPicPr>
              <a:picLocks noChangeAspect="1"/>
            </p:cNvPicPr>
            <p:nvPr/>
          </p:nvPicPr>
          <p:blipFill>
            <a:blip r:embed="rId2"/>
            <a:srcRect t="14816" b="14816"/>
            <a:stretch>
              <a:fillRect/>
            </a:stretch>
          </p:blipFill>
          <p:spPr>
            <a:xfrm>
              <a:off x="0" y="0"/>
              <a:ext cx="15593630" cy="13716000"/>
            </a:xfrm>
            <a:prstGeom prst="rect">
              <a:avLst/>
            </a:prstGeom>
          </p:spPr>
        </p:pic>
      </p:grpSp>
      <p:grpSp>
        <p:nvGrpSpPr>
          <p:cNvPr id="4" name="Group 4"/>
          <p:cNvGrpSpPr/>
          <p:nvPr/>
        </p:nvGrpSpPr>
        <p:grpSpPr>
          <a:xfrm>
            <a:off x="-5296039" y="-1979195"/>
            <a:ext cx="14245389" cy="1424538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6" name="Group 6"/>
          <p:cNvGrpSpPr/>
          <p:nvPr/>
        </p:nvGrpSpPr>
        <p:grpSpPr>
          <a:xfrm>
            <a:off x="1028700" y="2437060"/>
            <a:ext cx="6179336" cy="5412880"/>
            <a:chOff x="0" y="0"/>
            <a:chExt cx="8239115" cy="7217174"/>
          </a:xfrm>
        </p:grpSpPr>
        <p:sp>
          <p:nvSpPr>
            <p:cNvPr id="7" name="TextBox 7"/>
            <p:cNvSpPr txBox="1"/>
            <p:nvPr/>
          </p:nvSpPr>
          <p:spPr>
            <a:xfrm>
              <a:off x="0" y="85725"/>
              <a:ext cx="8239115" cy="1510733"/>
            </a:xfrm>
            <a:prstGeom prst="rect">
              <a:avLst/>
            </a:prstGeom>
          </p:spPr>
          <p:txBody>
            <a:bodyPr lIns="0" tIns="0" rIns="0" bIns="0" rtlCol="0" anchor="t">
              <a:spAutoFit/>
            </a:bodyPr>
            <a:lstStyle/>
            <a:p>
              <a:pPr>
                <a:lnSpc>
                  <a:spcPts val="8799"/>
                </a:lnSpc>
              </a:pPr>
              <a:r>
                <a:rPr lang="en-US" sz="7999">
                  <a:solidFill>
                    <a:srgbClr val="1A2484"/>
                  </a:solidFill>
                  <a:latin typeface="Libre Franklin Bold"/>
                </a:rPr>
                <a:t>Beaver Field</a:t>
              </a:r>
            </a:p>
          </p:txBody>
        </p:sp>
        <p:sp>
          <p:nvSpPr>
            <p:cNvPr id="8" name="TextBox 8"/>
            <p:cNvSpPr txBox="1"/>
            <p:nvPr/>
          </p:nvSpPr>
          <p:spPr>
            <a:xfrm>
              <a:off x="0" y="2099193"/>
              <a:ext cx="8239115" cy="5117981"/>
            </a:xfrm>
            <a:prstGeom prst="rect">
              <a:avLst/>
            </a:prstGeom>
          </p:spPr>
          <p:txBody>
            <a:bodyPr lIns="0" tIns="0" rIns="0" bIns="0" rtlCol="0" anchor="t">
              <a:spAutoFit/>
            </a:bodyPr>
            <a:lstStyle/>
            <a:p>
              <a:pPr>
                <a:lnSpc>
                  <a:spcPts val="3919"/>
                </a:lnSpc>
                <a:spcBef>
                  <a:spcPct val="0"/>
                </a:spcBef>
              </a:pPr>
              <a:r>
                <a:rPr lang="en-US" sz="2800" spc="84">
                  <a:solidFill>
                    <a:srgbClr val="000000"/>
                  </a:solidFill>
                  <a:latin typeface="Libre Franklin Medium"/>
                </a:rPr>
                <a:t>Home to the Appalachian State baseball program, Beaver Field at Jim and Bettie Smith Stadium in North Carolina seats 1,000 fans. The venue features Adirondack chairs with accompanying fire pits down the first-base line as a new viewing area for fans.</a:t>
              </a:r>
            </a:p>
          </p:txBody>
        </p:sp>
      </p:grpSp>
      <p:pic>
        <p:nvPicPr>
          <p:cNvPr id="9" name="Picture 9"/>
          <p:cNvPicPr>
            <a:picLocks noChangeAspect="1"/>
          </p:cNvPicPr>
          <p:nvPr/>
        </p:nvPicPr>
        <p:blipFill>
          <a:blip r:embed="rId3"/>
          <a:srcRect/>
          <a:stretch>
            <a:fillRect/>
          </a:stretch>
        </p:blipFill>
        <p:spPr>
          <a:xfrm>
            <a:off x="3807911" y="629156"/>
            <a:ext cx="1266781" cy="422260"/>
          </a:xfrm>
          <a:prstGeom prst="rect">
            <a:avLst/>
          </a:prstGeom>
        </p:spPr>
      </p:pic>
      <p:sp>
        <p:nvSpPr>
          <p:cNvPr id="10" name="TextBox 10"/>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
        <p:nvSpPr>
          <p:cNvPr id="11" name="TextBox 11"/>
          <p:cNvSpPr txBox="1"/>
          <p:nvPr/>
        </p:nvSpPr>
        <p:spPr>
          <a:xfrm>
            <a:off x="1028700" y="9055714"/>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Baseball: Facility Tour 2020">
            <a:hlinkClick r:id="" action="ppaction://media"/>
            <a:extLst>
              <a:ext uri="{FF2B5EF4-FFF2-40B4-BE49-F238E27FC236}">
                <a16:creationId xmlns:a16="http://schemas.microsoft.com/office/drawing/2014/main" id="{CC6B0E82-5AD4-059F-CBD7-7F48189EA036}"/>
              </a:ext>
            </a:extLst>
          </p:cNvPr>
          <p:cNvPicPr>
            <a:picLocks noRot="1" noChangeAspect="1"/>
          </p:cNvPicPr>
          <p:nvPr>
            <a:videoFile r:link="rId1"/>
          </p:nvPr>
        </p:nvPicPr>
        <p:blipFill>
          <a:blip r:embed="rId3"/>
          <a:stretch>
            <a:fillRect/>
          </a:stretch>
        </p:blipFill>
        <p:spPr>
          <a:xfrm>
            <a:off x="40460" y="0"/>
            <a:ext cx="1820708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27854" y="2469390"/>
            <a:ext cx="5133795" cy="6217641"/>
          </a:xfrm>
          <a:prstGeom prst="rect">
            <a:avLst/>
          </a:prstGeom>
          <a:solidFill>
            <a:srgbClr val="1A2484"/>
          </a:solidFill>
        </p:spPr>
      </p:sp>
      <p:grpSp>
        <p:nvGrpSpPr>
          <p:cNvPr id="3" name="Group 3"/>
          <p:cNvGrpSpPr/>
          <p:nvPr/>
        </p:nvGrpSpPr>
        <p:grpSpPr>
          <a:xfrm>
            <a:off x="2884514" y="2630589"/>
            <a:ext cx="4820475" cy="5895245"/>
            <a:chOff x="0" y="0"/>
            <a:chExt cx="6427301" cy="7860326"/>
          </a:xfrm>
        </p:grpSpPr>
        <p:pic>
          <p:nvPicPr>
            <p:cNvPr id="4" name="Picture 4"/>
            <p:cNvPicPr>
              <a:picLocks noChangeAspect="1"/>
            </p:cNvPicPr>
            <p:nvPr/>
          </p:nvPicPr>
          <p:blipFill>
            <a:blip r:embed="rId2"/>
            <a:srcRect t="272" b="272"/>
            <a:stretch>
              <a:fillRect/>
            </a:stretch>
          </p:blipFill>
          <p:spPr>
            <a:xfrm>
              <a:off x="0" y="0"/>
              <a:ext cx="6427301" cy="7860326"/>
            </a:xfrm>
            <a:prstGeom prst="rect">
              <a:avLst/>
            </a:prstGeom>
          </p:spPr>
        </p:pic>
      </p:grpSp>
      <p:grpSp>
        <p:nvGrpSpPr>
          <p:cNvPr id="5" name="Group 5"/>
          <p:cNvGrpSpPr/>
          <p:nvPr/>
        </p:nvGrpSpPr>
        <p:grpSpPr>
          <a:xfrm>
            <a:off x="8956579" y="2454539"/>
            <a:ext cx="7514557" cy="5377923"/>
            <a:chOff x="0" y="0"/>
            <a:chExt cx="10019410" cy="7170564"/>
          </a:xfrm>
        </p:grpSpPr>
        <p:sp>
          <p:nvSpPr>
            <p:cNvPr id="6" name="TextBox 6"/>
            <p:cNvSpPr txBox="1"/>
            <p:nvPr/>
          </p:nvSpPr>
          <p:spPr>
            <a:xfrm>
              <a:off x="0" y="76200"/>
              <a:ext cx="9981310" cy="1520258"/>
            </a:xfrm>
            <a:prstGeom prst="rect">
              <a:avLst/>
            </a:prstGeom>
          </p:spPr>
          <p:txBody>
            <a:bodyPr lIns="0" tIns="0" rIns="0" bIns="0" rtlCol="0" anchor="t">
              <a:spAutoFit/>
            </a:bodyPr>
            <a:lstStyle/>
            <a:p>
              <a:pPr>
                <a:lnSpc>
                  <a:spcPts val="8800"/>
                </a:lnSpc>
              </a:pPr>
              <a:r>
                <a:rPr lang="en-US" sz="8000">
                  <a:solidFill>
                    <a:srgbClr val="1A2484"/>
                  </a:solidFill>
                  <a:latin typeface="Libre Franklin Bold"/>
                </a:rPr>
                <a:t>Pebble Beach</a:t>
              </a:r>
            </a:p>
          </p:txBody>
        </p:sp>
        <p:sp>
          <p:nvSpPr>
            <p:cNvPr id="7" name="TextBox 7"/>
            <p:cNvSpPr txBox="1"/>
            <p:nvPr/>
          </p:nvSpPr>
          <p:spPr>
            <a:xfrm>
              <a:off x="38100" y="2018152"/>
              <a:ext cx="9981310" cy="3184609"/>
            </a:xfrm>
            <a:prstGeom prst="rect">
              <a:avLst/>
            </a:prstGeom>
          </p:spPr>
          <p:txBody>
            <a:bodyPr lIns="0" tIns="0" rIns="0" bIns="0" rtlCol="0" anchor="t">
              <a:spAutoFit/>
            </a:bodyPr>
            <a:lstStyle/>
            <a:p>
              <a:pPr>
                <a:lnSpc>
                  <a:spcPts val="3919"/>
                </a:lnSpc>
                <a:spcBef>
                  <a:spcPct val="0"/>
                </a:spcBef>
              </a:pPr>
              <a:r>
                <a:rPr lang="en-US" sz="2800" spc="84">
                  <a:solidFill>
                    <a:srgbClr val="000000"/>
                  </a:solidFill>
                  <a:latin typeface="Libre Franklin Medium"/>
                </a:rPr>
                <a:t>Pebble Beach golf course in California is one of the most iconic venues in sports, and the 7th hole, a challenging par 3, offers one of the most breathtaking views of any golf course in the world.    </a:t>
              </a:r>
            </a:p>
          </p:txBody>
        </p:sp>
        <p:sp>
          <p:nvSpPr>
            <p:cNvPr id="8" name="TextBox 8"/>
            <p:cNvSpPr txBox="1"/>
            <p:nvPr/>
          </p:nvSpPr>
          <p:spPr>
            <a:xfrm>
              <a:off x="38100" y="6772048"/>
              <a:ext cx="6759937" cy="398516"/>
            </a:xfrm>
            <a:prstGeom prst="rect">
              <a:avLst/>
            </a:prstGeom>
          </p:spPr>
          <p:txBody>
            <a:bodyPr lIns="0" tIns="0" rIns="0" bIns="0" rtlCol="0" anchor="t">
              <a:spAutoFit/>
            </a:bodyPr>
            <a:lstStyle/>
            <a:p>
              <a:pPr>
                <a:lnSpc>
                  <a:spcPts val="2520"/>
                </a:lnSpc>
              </a:pPr>
              <a:endParaRPr/>
            </a:p>
          </p:txBody>
        </p:sp>
      </p:grpSp>
      <p:sp>
        <p:nvSpPr>
          <p:cNvPr id="9" name="TextBox 9"/>
          <p:cNvSpPr txBox="1"/>
          <p:nvPr/>
        </p:nvSpPr>
        <p:spPr>
          <a:xfrm>
            <a:off x="12280700" y="9400339"/>
            <a:ext cx="6422322" cy="202586"/>
          </a:xfrm>
          <a:prstGeom prst="rect">
            <a:avLst/>
          </a:prstGeom>
        </p:spPr>
        <p:txBody>
          <a:bodyPr lIns="0" tIns="0" rIns="0" bIns="0" rtlCol="0" anchor="t">
            <a:spAutoFit/>
          </a:bodyPr>
          <a:lstStyle/>
          <a:p>
            <a:pPr>
              <a:lnSpc>
                <a:spcPts val="1679"/>
              </a:lnSpc>
              <a:spcBef>
                <a:spcPct val="0"/>
              </a:spcBef>
            </a:pPr>
            <a:r>
              <a:rPr lang="en-US" sz="1200" spc="120">
                <a:solidFill>
                  <a:srgbClr val="1A2484"/>
                </a:solidFill>
                <a:latin typeface="Libre Franklin Medium Bold"/>
              </a:rPr>
              <a:t>UNIT 2 - LESSON 2.9:  EVENT MANAGEMENT &amp; MARKETING </a:t>
            </a:r>
          </a:p>
        </p:txBody>
      </p:sp>
      <p:pic>
        <p:nvPicPr>
          <p:cNvPr id="10" name="Picture 10"/>
          <p:cNvPicPr>
            <a:picLocks noChangeAspect="1"/>
          </p:cNvPicPr>
          <p:nvPr/>
        </p:nvPicPr>
        <p:blipFill>
          <a:blip r:embed="rId3"/>
          <a:srcRect/>
          <a:stretch>
            <a:fillRect/>
          </a:stretch>
        </p:blipFill>
        <p:spPr>
          <a:xfrm>
            <a:off x="3807911" y="629156"/>
            <a:ext cx="1266781" cy="422260"/>
          </a:xfrm>
          <a:prstGeom prst="rect">
            <a:avLst/>
          </a:prstGeom>
        </p:spPr>
      </p:pic>
      <p:sp>
        <p:nvSpPr>
          <p:cNvPr id="11" name="TextBox 11"/>
          <p:cNvSpPr txBox="1"/>
          <p:nvPr/>
        </p:nvSpPr>
        <p:spPr>
          <a:xfrm>
            <a:off x="1028700" y="613650"/>
            <a:ext cx="4796512" cy="405647"/>
          </a:xfrm>
          <a:prstGeom prst="rect">
            <a:avLst/>
          </a:prstGeom>
        </p:spPr>
        <p:txBody>
          <a:bodyPr lIns="0" tIns="0" rIns="0" bIns="0" rtlCol="0" anchor="t">
            <a:spAutoFit/>
          </a:bodyPr>
          <a:lstStyle/>
          <a:p>
            <a:pPr>
              <a:lnSpc>
                <a:spcPts val="3366"/>
              </a:lnSpc>
              <a:spcBef>
                <a:spcPct val="0"/>
              </a:spcBef>
            </a:pPr>
            <a:r>
              <a:rPr lang="en-US" sz="2404">
                <a:solidFill>
                  <a:srgbClr val="000000"/>
                </a:solidFill>
                <a:latin typeface="Libre Franklin Medium"/>
              </a:rPr>
              <a:t>UNIQUE VENUES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2019 U.S. Open at Pebble Beach: Hole 7">
            <a:hlinkClick r:id="" action="ppaction://media"/>
            <a:extLst>
              <a:ext uri="{FF2B5EF4-FFF2-40B4-BE49-F238E27FC236}">
                <a16:creationId xmlns:a16="http://schemas.microsoft.com/office/drawing/2014/main" id="{9A98837F-F266-EAF8-A3F2-1E4B53F730FC}"/>
              </a:ext>
            </a:extLst>
          </p:cNvPr>
          <p:cNvPicPr>
            <a:picLocks noRot="1" noChangeAspect="1"/>
          </p:cNvPicPr>
          <p:nvPr>
            <a:videoFile r:link="rId1"/>
          </p:nvPr>
        </p:nvPicPr>
        <p:blipFill>
          <a:blip r:embed="rId3"/>
          <a:stretch>
            <a:fillRect/>
          </a:stretch>
        </p:blipFill>
        <p:spPr>
          <a:xfrm>
            <a:off x="40460" y="0"/>
            <a:ext cx="1820708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2413</TotalTime>
  <Words>1334</Words>
  <Application>Microsoft Macintosh PowerPoint</Application>
  <PresentationFormat>Custom</PresentationFormat>
  <Paragraphs>147</Paragraphs>
  <Slides>32</Slides>
  <Notes>0</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Libre Franklin Medium Bold</vt:lpstr>
      <vt:lpstr>Libre Franklin</vt:lpstr>
      <vt:lpstr>Arial</vt:lpstr>
      <vt:lpstr>Libre Franklin Light Bold</vt:lpstr>
      <vt:lpstr>Libre Franklin Medium</vt:lpstr>
      <vt:lpstr>Calibri</vt:lpstr>
      <vt:lpstr>Roboto</vt:lpstr>
      <vt:lpstr>Libre Franklin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Unique Sports Venues - Business of SEM</dc:title>
  <cp:lastModifiedBy>Chris Lindauer</cp:lastModifiedBy>
  <cp:revision>15</cp:revision>
  <dcterms:created xsi:type="dcterms:W3CDTF">2006-08-16T00:00:00Z</dcterms:created>
  <dcterms:modified xsi:type="dcterms:W3CDTF">2023-08-01T01:24:39Z</dcterms:modified>
  <dc:identifier>DAE9nF7O8uc</dc:identifier>
</cp:coreProperties>
</file>