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1" r:id="rId5"/>
    <p:sldId id="278" r:id="rId6"/>
    <p:sldId id="289" r:id="rId7"/>
    <p:sldId id="263" r:id="rId8"/>
    <p:sldId id="264" r:id="rId9"/>
    <p:sldId id="265" r:id="rId10"/>
    <p:sldId id="267" r:id="rId11"/>
    <p:sldId id="257" r:id="rId12"/>
    <p:sldId id="268" r:id="rId13"/>
    <p:sldId id="260" r:id="rId14"/>
    <p:sldId id="274" r:id="rId15"/>
    <p:sldId id="275" r:id="rId16"/>
    <p:sldId id="276" r:id="rId17"/>
    <p:sldId id="277" r:id="rId18"/>
    <p:sldId id="286" r:id="rId19"/>
    <p:sldId id="287" r:id="rId20"/>
    <p:sldId id="258" r:id="rId21"/>
    <p:sldId id="271" r:id="rId22"/>
    <p:sldId id="288" r:id="rId23"/>
    <p:sldId id="282" r:id="rId24"/>
    <p:sldId id="283" r:id="rId25"/>
    <p:sldId id="284" r:id="rId26"/>
    <p:sldId id="25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94660"/>
  </p:normalViewPr>
  <p:slideViewPr>
    <p:cSldViewPr snapToGrid="0">
      <p:cViewPr varScale="1">
        <p:scale>
          <a:sx n="52" d="100"/>
          <a:sy n="52" d="100"/>
        </p:scale>
        <p:origin x="216" y="18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0E671-3CDE-4FBE-8AF5-B3D6FE32F7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F3BA7D-C113-47B5-999F-5291EA3A0E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9EDC88-01AC-4FEA-9F6F-3924D91D5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6A6AEB-3E20-413E-97D0-8DBA3CA1A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F51F6E-46F8-402E-BC93-F1705B90D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363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C2D27-9A26-4EDC-8E97-521F4017D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F2D5AB-5998-4169-8E5B-BEE401AD90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685AC-C564-4E89-B73C-2721D72C2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B6970-5620-4653-BC93-D1E9A91DD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54B225-7036-4E16-86AA-552DB743F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1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048076-4F60-4CCC-88E7-1F082A33B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9DC4CA-E0F8-46AC-891F-522D1AC563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6E0248-2655-40A8-9BE9-453D9C05D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54219-2005-46CD-AA28-4CBB23A97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8226C-8B10-4B07-B18F-B9F2007EA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08314-5386-4C25-8497-14AC47754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9FBAE-047E-40D5-8341-157BB341CD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CBE91-62D1-47C0-9237-AA156A997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0DEFF-EFC5-4F2B-AEAC-66040BA83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B342C-5606-4DAC-84A9-B0DB79CCC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59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07754-42DC-4705-9B7A-524AE7E8A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E9F3DA-C8CE-4CB8-A8BD-850D017FB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183587-2580-449E-9DA3-60104383D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896604-F299-4EE2-90A0-F15003E1C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3A106-6127-43F3-A39B-C54200163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5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03EAD-C317-47C8-99A4-1403E97C5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DD2939-C09B-453B-B6DA-3F999B6A0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0C805E-A745-49F8-8F24-38B0C1559A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D975B8-E759-4019-AD63-4FF6E3099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86417E-428D-4188-8331-2887DDD7E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BE2E31-2618-445C-97D4-ACE35EB42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851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43A12-50E9-45E4-89D4-E0AC1857B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2ED2F-A49F-4AC3-90B2-07839435E3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6A4FD3-7713-48E1-8DAF-4A3A5AF33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0CF16E-A0B1-4ABE-A405-8B827EE188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C8038C-6AC4-48DF-B6FE-2008128DB2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2F831D-A529-4005-A634-194FD915C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C01A78-72CE-4D02-A357-B91A68A4F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E184D5-5CD0-402E-95CA-8CFE30D37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69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74513-1AC2-49E6-BF64-C0C80FFAB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6072FD-FD89-47E4-8013-4E73BBD73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C3048-E0B2-4757-94C6-A4929D1BA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AC0FB7-6777-47D0-9388-2B38DEFF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145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A1754F-A7E1-4DE4-B6DD-0540EDA8B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A8DE77-33AF-4704-AD96-4164AD935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7D98D5-0AA0-4FEA-AE1D-767D1DDE3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02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21CA3-F71C-4ACB-B5D9-04FE2FCBA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DBCAA-AFEB-46B8-8E7F-B5A56A55E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27A9B-987E-46C7-8C21-B32237986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28528-5863-4CF6-BCF4-927484189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D897A0-2B57-41D4-855B-5F9D8EF51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574B6-DE34-4F72-AF47-23F74946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71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5A9C1-7A42-4B9D-85AF-A4B72CB10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691A4B-B1C0-4010-9A31-076BB4EC04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E14AD5-4B18-44E8-9811-CDAD703102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1B4A5-22E6-49D7-ACA4-AAF189B6F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7163EE-80C0-4338-89EC-81190A846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3E841C-271D-489B-B94C-DB5007B03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630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5D2BD4-9823-497D-B768-562A92F60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7F447-2138-4A6E-9ADA-07F8319D4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9069D-A3C2-489B-A8A5-EF149792C9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70763-DC79-4703-9E2F-6CF07C5CF3CA}" type="datetimeFigureOut">
              <a:rPr lang="en-US" smtClean="0"/>
              <a:t>7/30/23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0A37E-87A7-474D-A0DA-113A951216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8611BC-D920-4861-A347-33C398DE9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770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nflpa.com/partners/posts/nflpa-expands-its-reach-to-europe-linking-players-brands-and-fans-in-germany-and-the-u-k" TargetMode="External"/><Relationship Id="rId2" Type="http://schemas.openxmlformats.org/officeDocument/2006/relationships/hyperlink" Target="https://nflpa.com/partners/posts/things-to-know-about-the-nflpa-top-50-player-sales-list-fy23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s://nflpa.com/partners/posts/the-nflpa-has-awarded-the-2023-licensee-of-the-year-honors-to-statuspro-trophysmack-and-the-licensee-content-studio-at-nflpa-collegiate-bow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0C7068B-B3B0-4E95-990E-860716AEC20E}"/>
              </a:ext>
            </a:extLst>
          </p:cNvPr>
          <p:cNvSpPr txBox="1">
            <a:spLocks/>
          </p:cNvSpPr>
          <p:nvPr/>
        </p:nvSpPr>
        <p:spPr>
          <a:xfrm>
            <a:off x="1488440" y="456200"/>
            <a:ext cx="9144000" cy="2433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b="1" dirty="0">
                <a:latin typeface="Arial Narrow" panose="020B0606020202030204" pitchFamily="34" charset="0"/>
              </a:rPr>
              <a:t>LICENSING &amp; THE LICENSING PROCESS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B93066C-6B84-0B4F-A7AF-9ED4A5E6DA0F}"/>
              </a:ext>
            </a:extLst>
          </p:cNvPr>
          <p:cNvSpPr txBox="1">
            <a:spLocks/>
          </p:cNvSpPr>
          <p:nvPr/>
        </p:nvSpPr>
        <p:spPr>
          <a:xfrm>
            <a:off x="1520466" y="2412770"/>
            <a:ext cx="9144000" cy="6780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latin typeface="Arial Narrow" panose="020B0606020202030204" pitchFamily="34" charset="0"/>
              </a:rPr>
              <a:t>2023 EDITION</a:t>
            </a: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E775CC42-A716-D4AD-DBC2-BAA595742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016" y="3989773"/>
            <a:ext cx="7131304" cy="27966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343AD5B-97F0-7299-E536-B3E58CA62C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93" y="3991687"/>
            <a:ext cx="5250700" cy="284921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75361BC-7FE3-944C-66B1-3FA0C7E548B1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77125F-3EFC-74DA-1E74-49BE8CFB524B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122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6800" y="411738"/>
            <a:ext cx="10327279" cy="1655762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Arial Narrow" panose="020B0606020202030204" pitchFamily="34" charset="0"/>
              </a:rPr>
              <a:t>LAST YEAR’s Top 10 players among all officially licensed product sold:</a:t>
            </a:r>
          </a:p>
          <a:p>
            <a:endParaRPr lang="en-US" sz="2800" dirty="0">
              <a:latin typeface="Arial Narrow" panose="020B0606020202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A9E448B-C8FE-420C-9DD9-D07669D39284}"/>
              </a:ext>
            </a:extLst>
          </p:cNvPr>
          <p:cNvSpPr txBox="1"/>
          <p:nvPr/>
        </p:nvSpPr>
        <p:spPr>
          <a:xfrm>
            <a:off x="549001" y="1414050"/>
            <a:ext cx="484973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Tom Brady, QB, Tampa Bay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Patrick </a:t>
            </a:r>
            <a:r>
              <a:rPr lang="en-US" sz="2400" dirty="0" err="1">
                <a:latin typeface="Arial Narrow" panose="020B0606020202030204" pitchFamily="34" charset="0"/>
              </a:rPr>
              <a:t>Mahomes</a:t>
            </a:r>
            <a:r>
              <a:rPr lang="en-US" sz="2400" dirty="0">
                <a:latin typeface="Arial Narrow" panose="020B0606020202030204" pitchFamily="34" charset="0"/>
              </a:rPr>
              <a:t>, QB, Kansas City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Josh Allen, QB, Buffalo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Joe Burrow, QB, Cincinnati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Jalen Hurts, QB, Philadelphia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D8A6F03-50B5-4276-93C3-7BE5742F5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562" y="1184007"/>
            <a:ext cx="3095625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522A547-4451-4A4B-9CE0-623478D71236}"/>
              </a:ext>
            </a:extLst>
          </p:cNvPr>
          <p:cNvSpPr txBox="1"/>
          <p:nvPr/>
        </p:nvSpPr>
        <p:spPr>
          <a:xfrm>
            <a:off x="4328932" y="3445037"/>
            <a:ext cx="61026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Dak Prescott, QB, Dallas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Micah Parsons, LB, Dallas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 err="1">
                <a:latin typeface="Arial Narrow" panose="020B0606020202030204" pitchFamily="34" charset="0"/>
              </a:rPr>
              <a:t>CeeDee</a:t>
            </a:r>
            <a:r>
              <a:rPr lang="en-US" sz="2400" dirty="0">
                <a:latin typeface="Arial Narrow" panose="020B0606020202030204" pitchFamily="34" charset="0"/>
              </a:rPr>
              <a:t> Lamb, WR, Dallas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Russell Wilson, QB, Denver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George Kittle, TE, San Francisco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77450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9065" y="1359095"/>
            <a:ext cx="6665314" cy="1655762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Arial Narrow" panose="020B0606020202030204" pitchFamily="34" charset="0"/>
              </a:rPr>
              <a:t>Tom Brady has topped the list 19 times since its inception in 2014, solidifying his position as one of the most popular players in retail history</a:t>
            </a:r>
            <a:r>
              <a:rPr lang="en-US" sz="2400" dirty="0"/>
              <a:t>.</a:t>
            </a:r>
            <a:endParaRPr lang="en-US" sz="3200" dirty="0">
              <a:latin typeface="Arial Narrow" panose="020B0606020202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CCB3317-14F2-4424-9AA2-248DB4913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585" y="423137"/>
            <a:ext cx="3932733" cy="393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649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3947" y="918521"/>
            <a:ext cx="4608001" cy="1655762"/>
          </a:xfrm>
        </p:spPr>
        <p:txBody>
          <a:bodyPr>
            <a:noAutofit/>
          </a:bodyPr>
          <a:lstStyle/>
          <a:p>
            <a:r>
              <a:rPr lang="en-US" sz="2800" dirty="0">
                <a:latin typeface="Arial Narrow" panose="020B0606020202030204" pitchFamily="34" charset="0"/>
              </a:rPr>
              <a:t>Dallas’s Micah Parsons (No. 7) finished as the highest-ranked defensive player on the list.  Parsons was up 15 spots on this year’s list and saw the highest finish by a defensive player since Richard Sherman was #7 in 2015.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1026" name="Picture 2" descr="Imports Dragon NFL Micah Parsons (Dallas Cowboys) 6&quot; Figure Series 3">
            <a:extLst>
              <a:ext uri="{FF2B5EF4-FFF2-40B4-BE49-F238E27FC236}">
                <a16:creationId xmlns:a16="http://schemas.microsoft.com/office/drawing/2014/main" id="{D385E327-7B0A-70E2-D317-D29488819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679" y="605689"/>
            <a:ext cx="4608001" cy="477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478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6" name="Picture 2" descr="Philadelphia Eagles: Jason Kelce 2023 Mini Cardstock Cutout - Official –  Fathead">
            <a:extLst>
              <a:ext uri="{FF2B5EF4-FFF2-40B4-BE49-F238E27FC236}">
                <a16:creationId xmlns:a16="http://schemas.microsoft.com/office/drawing/2014/main" id="{4CB00890-D10D-DF4B-5F2D-2FCFCD73E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924" y="252055"/>
            <a:ext cx="5480836" cy="548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A7A64D11-105D-E233-5C84-B4E8FE0235BE}"/>
              </a:ext>
            </a:extLst>
          </p:cNvPr>
          <p:cNvSpPr txBox="1">
            <a:spLocks/>
          </p:cNvSpPr>
          <p:nvPr/>
        </p:nvSpPr>
        <p:spPr>
          <a:xfrm>
            <a:off x="309064" y="1035251"/>
            <a:ext cx="7117270" cy="22324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latin typeface="Arial Narrow" panose="020B0606020202030204" pitchFamily="34" charset="0"/>
              </a:rPr>
              <a:t>Jason Kelce debuted at #35, becoming the first "center" to appear on any top 50 list following his remarkable journey to the Super Bowl with the Philadelphia Eagles.</a:t>
            </a:r>
          </a:p>
        </p:txBody>
      </p:sp>
    </p:spTree>
    <p:extLst>
      <p:ext uri="{BB962C8B-B14F-4D97-AF65-F5344CB8AC3E}">
        <p14:creationId xmlns:p14="http://schemas.microsoft.com/office/powerpoint/2010/main" val="2886379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322" y="1045829"/>
            <a:ext cx="4526353" cy="3435554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 Narrow" panose="020B0606020202030204" pitchFamily="34" charset="0"/>
              </a:rPr>
              <a:t>The hottest selling socks from licensees, FBF, Rock ‘</a:t>
            </a:r>
            <a:r>
              <a:rPr lang="en-US" sz="3200" dirty="0" err="1">
                <a:latin typeface="Arial Narrow" panose="020B0606020202030204" pitchFamily="34" charset="0"/>
              </a:rPr>
              <a:t>Em</a:t>
            </a:r>
            <a:r>
              <a:rPr lang="en-US" sz="3200" dirty="0">
                <a:latin typeface="Arial Narrow" panose="020B0606020202030204" pitchFamily="34" charset="0"/>
              </a:rPr>
              <a:t> and </a:t>
            </a:r>
            <a:r>
              <a:rPr lang="en-US" sz="3200" dirty="0" err="1">
                <a:latin typeface="Arial Narrow" panose="020B0606020202030204" pitchFamily="34" charset="0"/>
              </a:rPr>
              <a:t>Strideline</a:t>
            </a:r>
            <a:r>
              <a:rPr lang="en-US" sz="3200" dirty="0">
                <a:latin typeface="Arial Narrow" panose="020B0606020202030204" pitchFamily="34" charset="0"/>
              </a:rPr>
              <a:t> were from Patrick </a:t>
            </a:r>
            <a:r>
              <a:rPr lang="en-US" sz="3200" dirty="0" err="1">
                <a:latin typeface="Arial Narrow" panose="020B0606020202030204" pitchFamily="34" charset="0"/>
              </a:rPr>
              <a:t>Mahomes</a:t>
            </a:r>
            <a:r>
              <a:rPr lang="en-US" sz="3200" dirty="0">
                <a:latin typeface="Arial Narrow" panose="020B0606020202030204" pitchFamily="34" charset="0"/>
              </a:rPr>
              <a:t>, Trevor Lawrence, Josh Allen, Travis Kelce and Derrick Henry.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6" name="Picture 2" descr="Trevor Lawrence - Jacksonville Jaguars  - Big Player - {{variant_title}}">
            <a:extLst>
              <a:ext uri="{FF2B5EF4-FFF2-40B4-BE49-F238E27FC236}">
                <a16:creationId xmlns:a16="http://schemas.microsoft.com/office/drawing/2014/main" id="{1AE6DAE0-837E-27B6-C755-624039A48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488" y="195239"/>
            <a:ext cx="5397190" cy="539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960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2F131562-2879-1246-83C9-263565DFFAD9}"/>
              </a:ext>
            </a:extLst>
          </p:cNvPr>
          <p:cNvSpPr txBox="1">
            <a:spLocks/>
          </p:cNvSpPr>
          <p:nvPr/>
        </p:nvSpPr>
        <p:spPr>
          <a:xfrm>
            <a:off x="309063" y="815125"/>
            <a:ext cx="5786937" cy="3208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latin typeface="Arial Narrow" panose="020B0606020202030204" pitchFamily="34" charset="0"/>
              </a:rPr>
              <a:t>Christian McCaffrey, traded to the San Francisco 49ers midseason, and Miami quarterback </a:t>
            </a:r>
            <a:r>
              <a:rPr lang="en-US" sz="3200" dirty="0" err="1">
                <a:latin typeface="Arial Narrow" panose="020B0606020202030204" pitchFamily="34" charset="0"/>
              </a:rPr>
              <a:t>Tua</a:t>
            </a:r>
            <a:r>
              <a:rPr lang="en-US" sz="3200" dirty="0">
                <a:latin typeface="Arial Narrow" panose="020B0606020202030204" pitchFamily="34" charset="0"/>
              </a:rPr>
              <a:t> </a:t>
            </a:r>
            <a:r>
              <a:rPr lang="en-US" sz="3200" dirty="0" err="1">
                <a:latin typeface="Arial Narrow" panose="020B0606020202030204" pitchFamily="34" charset="0"/>
              </a:rPr>
              <a:t>Tagovailoa</a:t>
            </a:r>
            <a:r>
              <a:rPr lang="en-US" sz="3200" dirty="0">
                <a:latin typeface="Arial Narrow" panose="020B0606020202030204" pitchFamily="34" charset="0"/>
              </a:rPr>
              <a:t> – both of whom, were not on the preseason rankings -- secured positions on the list, with McCaffrey ranking at #16 and </a:t>
            </a:r>
            <a:r>
              <a:rPr lang="en-US" sz="3200" dirty="0" err="1">
                <a:latin typeface="Arial Narrow" panose="020B0606020202030204" pitchFamily="34" charset="0"/>
              </a:rPr>
              <a:t>Tagovailoa</a:t>
            </a:r>
            <a:r>
              <a:rPr lang="en-US" sz="3200" dirty="0">
                <a:latin typeface="Arial Narrow" panose="020B0606020202030204" pitchFamily="34" charset="0"/>
              </a:rPr>
              <a:t> at #24.</a:t>
            </a:r>
          </a:p>
        </p:txBody>
      </p:sp>
      <p:pic>
        <p:nvPicPr>
          <p:cNvPr id="4100" name="Picture 4" descr="Tua Tagovailoa' Poster by NFL Players Association | Displate">
            <a:extLst>
              <a:ext uri="{FF2B5EF4-FFF2-40B4-BE49-F238E27FC236}">
                <a16:creationId xmlns:a16="http://schemas.microsoft.com/office/drawing/2014/main" id="{3BAF9E1B-A372-8A6A-1A1E-9965C9ED07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440" y="405629"/>
            <a:ext cx="3556000" cy="497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5158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66" y="1115633"/>
            <a:ext cx="4808597" cy="2556277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 Narrow" panose="020B0606020202030204" pitchFamily="34" charset="0"/>
              </a:rPr>
              <a:t>Tom Brady, Josh Allen, Justin Herbert, Patrick </a:t>
            </a:r>
            <a:r>
              <a:rPr lang="en-US" sz="3200" dirty="0" err="1">
                <a:latin typeface="Arial Narrow" panose="020B0606020202030204" pitchFamily="34" charset="0"/>
              </a:rPr>
              <a:t>Mahomes</a:t>
            </a:r>
            <a:r>
              <a:rPr lang="en-US" sz="3200" dirty="0">
                <a:latin typeface="Arial Narrow" panose="020B0606020202030204" pitchFamily="34" charset="0"/>
              </a:rPr>
              <a:t> and Lamar Jackson topped all sales of Funko Pop vinyl collectibles at year end.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4DDFDB04-A100-0992-0B24-5FFCEC059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762" y="250995"/>
            <a:ext cx="4038894" cy="528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7751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4948" y="1627878"/>
            <a:ext cx="5477223" cy="1531788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 Narrow" panose="020B0606020202030204" pitchFamily="34" charset="0"/>
              </a:rPr>
              <a:t>Sales of custom </a:t>
            </a:r>
            <a:r>
              <a:rPr lang="en-US" sz="3200" dirty="0" err="1">
                <a:latin typeface="Arial Narrow" panose="020B0606020202030204" pitchFamily="34" charset="0"/>
              </a:rPr>
              <a:t>ISlide</a:t>
            </a:r>
            <a:r>
              <a:rPr lang="en-US" sz="3200" dirty="0">
                <a:latin typeface="Arial Narrow" panose="020B0606020202030204" pitchFamily="34" charset="0"/>
              </a:rPr>
              <a:t> sandals were led by Patrick </a:t>
            </a:r>
            <a:r>
              <a:rPr lang="en-US" sz="3200" dirty="0" err="1">
                <a:latin typeface="Arial Narrow" panose="020B0606020202030204" pitchFamily="34" charset="0"/>
              </a:rPr>
              <a:t>Mahomes</a:t>
            </a:r>
            <a:r>
              <a:rPr lang="en-US" sz="3200" dirty="0">
                <a:latin typeface="Arial Narrow" panose="020B0606020202030204" pitchFamily="34" charset="0"/>
              </a:rPr>
              <a:t>, Justin Jefferson and Jalen Hurts.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6" name="Picture 2" descr="Lids Justin Jefferson NFLPA ISlide X BreakingT Caricature Slide Sandals -  Gray | Green Tree Mall">
            <a:extLst>
              <a:ext uri="{FF2B5EF4-FFF2-40B4-BE49-F238E27FC236}">
                <a16:creationId xmlns:a16="http://schemas.microsoft.com/office/drawing/2014/main" id="{32581615-3D4B-7D31-25C7-89A284DD7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829" y="376251"/>
            <a:ext cx="5035166" cy="503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6737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9064" y="1900261"/>
            <a:ext cx="6132128" cy="1655762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 Narrow" panose="020B0606020202030204" pitchFamily="34" charset="0"/>
              </a:rPr>
              <a:t>Hurts, Patrick </a:t>
            </a:r>
            <a:r>
              <a:rPr lang="en-US" sz="3200" dirty="0" err="1">
                <a:latin typeface="Arial Narrow" panose="020B0606020202030204" pitchFamily="34" charset="0"/>
              </a:rPr>
              <a:t>Mahomes</a:t>
            </a:r>
            <a:r>
              <a:rPr lang="en-US" sz="3200" dirty="0">
                <a:latin typeface="Arial Narrow" panose="020B0606020202030204" pitchFamily="34" charset="0"/>
              </a:rPr>
              <a:t>, Travis Kelce, Joe Burrow and Damar Hamlin captured the most sales of </a:t>
            </a:r>
            <a:r>
              <a:rPr lang="en-US" sz="3200" dirty="0" err="1">
                <a:latin typeface="Arial Narrow" panose="020B0606020202030204" pitchFamily="34" charset="0"/>
              </a:rPr>
              <a:t>BreakingT’s</a:t>
            </a:r>
            <a:r>
              <a:rPr lang="en-US" sz="3200" dirty="0">
                <a:latin typeface="Arial Narrow" panose="020B0606020202030204" pitchFamily="34" charset="0"/>
              </a:rPr>
              <a:t> real-time, moment-driven T-shirts.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212B188B-2391-3051-2B9A-A72667BB1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693" y="664492"/>
            <a:ext cx="5142243" cy="464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6091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4918" y="1405348"/>
            <a:ext cx="5445704" cy="2809381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 Narrow" panose="020B0606020202030204" pitchFamily="34" charset="0"/>
              </a:rPr>
              <a:t>The hottest selling player figurines and squishy toys from Party Animals featured Patrick </a:t>
            </a:r>
            <a:r>
              <a:rPr lang="en-US" sz="3200" dirty="0" err="1">
                <a:latin typeface="Arial Narrow" panose="020B0606020202030204" pitchFamily="34" charset="0"/>
              </a:rPr>
              <a:t>Mahomes</a:t>
            </a:r>
            <a:r>
              <a:rPr lang="en-US" sz="3200" dirty="0">
                <a:latin typeface="Arial Narrow" panose="020B0606020202030204" pitchFamily="34" charset="0"/>
              </a:rPr>
              <a:t>, Travis Kelce, Joe Burrow, Josh Allen and Mac Jones.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1A769E9D-38A6-307E-9F71-BE0A3297E1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4" r="21563"/>
          <a:stretch/>
        </p:blipFill>
        <p:spPr bwMode="auto">
          <a:xfrm>
            <a:off x="6487160" y="126090"/>
            <a:ext cx="4400643" cy="5405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585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5602" y="674965"/>
            <a:ext cx="10686695" cy="1655762"/>
          </a:xfrm>
        </p:spPr>
        <p:txBody>
          <a:bodyPr>
            <a:noAutofit/>
          </a:bodyPr>
          <a:lstStyle/>
          <a:p>
            <a:pPr algn="l"/>
            <a:r>
              <a:rPr lang="en-US" sz="3600" b="1" dirty="0">
                <a:latin typeface="Arial Narrow" panose="020B0606020202030204" pitchFamily="34" charset="0"/>
              </a:rPr>
              <a:t>Licensing</a:t>
            </a:r>
            <a:r>
              <a:rPr lang="en-US" sz="3600" dirty="0">
                <a:latin typeface="Arial Narrow" panose="020B0606020202030204" pitchFamily="34" charset="0"/>
              </a:rPr>
              <a:t> refers to an agreement which gives a company the right to use another’s brand name, patent, or other intellectual property for a royalty or fee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1026" name="Picture 2" descr="Licensing | NFLPA">
            <a:extLst>
              <a:ext uri="{FF2B5EF4-FFF2-40B4-BE49-F238E27FC236}">
                <a16:creationId xmlns:a16="http://schemas.microsoft.com/office/drawing/2014/main" id="{7289D519-6B94-41E0-AAE8-5C01D47AF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02" y="4395246"/>
            <a:ext cx="3924120" cy="220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BEC538-019A-A092-AD69-FD24334C3613}"/>
              </a:ext>
            </a:extLst>
          </p:cNvPr>
          <p:cNvSpPr txBox="1"/>
          <p:nvPr/>
        </p:nvSpPr>
        <p:spPr>
          <a:xfrm>
            <a:off x="9183507" y="6370407"/>
            <a:ext cx="31435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ial Narrow" panose="020B0606020202030204" pitchFamily="34" charset="0"/>
              </a:rPr>
              <a:t>www.sportscareerconsulting.com</a:t>
            </a:r>
            <a:endParaRPr lang="en-US" sz="1400" dirty="0"/>
          </a:p>
        </p:txBody>
      </p:sp>
      <p:pic>
        <p:nvPicPr>
          <p:cNvPr id="8" name="Picture 7" descr="A close-up of a spoon&#10;&#10;Description automatically generated with medium confidence">
            <a:extLst>
              <a:ext uri="{FF2B5EF4-FFF2-40B4-BE49-F238E27FC236}">
                <a16:creationId xmlns:a16="http://schemas.microsoft.com/office/drawing/2014/main" id="{3579EE7E-1307-F60A-173A-D78FEE926D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068" y="6336028"/>
            <a:ext cx="357060" cy="37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000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0CD509E-77D5-4314-A41C-D92888E18F63}"/>
              </a:ext>
            </a:extLst>
          </p:cNvPr>
          <p:cNvSpPr txBox="1">
            <a:spLocks/>
          </p:cNvSpPr>
          <p:nvPr/>
        </p:nvSpPr>
        <p:spPr>
          <a:xfrm>
            <a:off x="796676" y="364974"/>
            <a:ext cx="10417824" cy="3161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b="1" dirty="0">
                <a:latin typeface="Arial Narrow" panose="020B0606020202030204" pitchFamily="34" charset="0"/>
              </a:rPr>
              <a:t>NFLPA LICENSING</a:t>
            </a:r>
          </a:p>
          <a:p>
            <a:endParaRPr lang="en-US" sz="6000" b="1" dirty="0">
              <a:latin typeface="Arial Narrow" panose="020B0606020202030204" pitchFamily="34" charset="0"/>
            </a:endParaRPr>
          </a:p>
          <a:p>
            <a:r>
              <a:rPr lang="en-US" sz="6000" b="1" dirty="0">
                <a:latin typeface="Arial Narrow" panose="020B0606020202030204" pitchFamily="34" charset="0"/>
              </a:rPr>
              <a:t>DISCUSSION QUESTIONS</a:t>
            </a:r>
          </a:p>
          <a:p>
            <a:endParaRPr lang="en-US" sz="6000" b="1" dirty="0">
              <a:latin typeface="Arial Narrow" panose="020B06060202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02D0B3-9B1D-EE4D-8B2C-D74600C31948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F229DB-B255-B4D6-FBAA-6EB5697C6A03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2936BA-52C8-FEFB-225F-B12BF8CA1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9218" name="Picture 2" descr="Imperial Patrick Mahomes Kansas City Chiefs 4' x 6' Players Homefield Area Rug">
            <a:extLst>
              <a:ext uri="{FF2B5EF4-FFF2-40B4-BE49-F238E27FC236}">
                <a16:creationId xmlns:a16="http://schemas.microsoft.com/office/drawing/2014/main" id="{AB5FDB3A-CE9D-AA83-353C-6B4F247764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2" b="15636"/>
          <a:stretch/>
        </p:blipFill>
        <p:spPr bwMode="auto">
          <a:xfrm>
            <a:off x="8901611" y="4720140"/>
            <a:ext cx="2981325" cy="204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Tom Brady Players Round Area Rug">
            <a:extLst>
              <a:ext uri="{FF2B5EF4-FFF2-40B4-BE49-F238E27FC236}">
                <a16:creationId xmlns:a16="http://schemas.microsoft.com/office/drawing/2014/main" id="{C0D6E79C-5C97-8134-C780-A4C1ECE6C5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742" y="4376056"/>
            <a:ext cx="2567878" cy="256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670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5516" y="1259449"/>
            <a:ext cx="11380967" cy="3704224"/>
          </a:xfrm>
        </p:spPr>
        <p:txBody>
          <a:bodyPr>
            <a:normAutofit lnSpcReduction="10000"/>
          </a:bodyPr>
          <a:lstStyle/>
          <a:p>
            <a:pPr marL="457200" indent="-457200" algn="l">
              <a:buAutoNum type="arabicParenR"/>
            </a:pPr>
            <a:r>
              <a:rPr lang="en-US" sz="2800" dirty="0">
                <a:latin typeface="Arial Narrow" panose="020B0606020202030204" pitchFamily="34" charset="0"/>
              </a:rPr>
              <a:t>What is licensing?</a:t>
            </a:r>
          </a:p>
          <a:p>
            <a:pPr marL="457200" indent="-457200" algn="l">
              <a:buAutoNum type="arabicParenR"/>
            </a:pPr>
            <a:endParaRPr lang="en-US" sz="2800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/>
            </a:pPr>
            <a:r>
              <a:rPr lang="en-US" sz="2800" dirty="0">
                <a:latin typeface="Arial Narrow" panose="020B0606020202030204" pitchFamily="34" charset="0"/>
              </a:rPr>
              <a:t>What is the difference between the NFLPA and NFL?</a:t>
            </a:r>
          </a:p>
          <a:p>
            <a:pPr marL="457200" indent="-457200" algn="l">
              <a:buAutoNum type="arabicParenR"/>
            </a:pPr>
            <a:endParaRPr lang="en-US" sz="2800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/>
            </a:pPr>
            <a:r>
              <a:rPr lang="en-US" sz="2800" dirty="0">
                <a:latin typeface="Arial Narrow" panose="020B0606020202030204" pitchFamily="34" charset="0"/>
              </a:rPr>
              <a:t>If Funko Pop makes a product featuring a popular NFL player, are they the licensee or licensor?</a:t>
            </a:r>
          </a:p>
          <a:p>
            <a:pPr marL="457200" indent="-457200" algn="l">
              <a:buAutoNum type="arabicParenR"/>
            </a:pPr>
            <a:endParaRPr lang="en-US" sz="2800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/>
            </a:pPr>
            <a:r>
              <a:rPr lang="en-US" sz="2800" dirty="0">
                <a:latin typeface="Arial Narrow" panose="020B0606020202030204" pitchFamily="34" charset="0"/>
              </a:rPr>
              <a:t>Why would a company enter a licensing arrangement with the NFLPA?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5177079"/>
            <a:ext cx="2632919" cy="14287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A864FC9-AA16-4419-B3D1-B0AC42153483}"/>
              </a:ext>
            </a:extLst>
          </p:cNvPr>
          <p:cNvSpPr txBox="1"/>
          <p:nvPr/>
        </p:nvSpPr>
        <p:spPr>
          <a:xfrm>
            <a:off x="4496573" y="211627"/>
            <a:ext cx="319885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DISCUSSION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9C72E1-0527-297E-CB63-6D548F93CDBF}"/>
              </a:ext>
            </a:extLst>
          </p:cNvPr>
          <p:cNvSpPr txBox="1"/>
          <p:nvPr/>
        </p:nvSpPr>
        <p:spPr>
          <a:xfrm>
            <a:off x="9183507" y="6370407"/>
            <a:ext cx="31435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ial Narrow" panose="020B0606020202030204" pitchFamily="34" charset="0"/>
              </a:rPr>
              <a:t>www.sportscareerconsulting.com</a:t>
            </a:r>
            <a:endParaRPr lang="en-US" sz="1400" dirty="0"/>
          </a:p>
        </p:txBody>
      </p:sp>
      <p:pic>
        <p:nvPicPr>
          <p:cNvPr id="9" name="Picture 8" descr="A close-up of a spoon&#10;&#10;Description automatically generated with medium confidence">
            <a:extLst>
              <a:ext uri="{FF2B5EF4-FFF2-40B4-BE49-F238E27FC236}">
                <a16:creationId xmlns:a16="http://schemas.microsoft.com/office/drawing/2014/main" id="{4AF9307D-574A-5730-D68E-5E54C7CF5C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068" y="6336028"/>
            <a:ext cx="357060" cy="37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7244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0CD509E-77D5-4314-A41C-D92888E18F63}"/>
              </a:ext>
            </a:extLst>
          </p:cNvPr>
          <p:cNvSpPr txBox="1">
            <a:spLocks/>
          </p:cNvSpPr>
          <p:nvPr/>
        </p:nvSpPr>
        <p:spPr>
          <a:xfrm>
            <a:off x="796676" y="364974"/>
            <a:ext cx="10417824" cy="3161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b="1" dirty="0">
                <a:latin typeface="Arial Narrow" panose="020B0606020202030204" pitchFamily="34" charset="0"/>
              </a:rPr>
              <a:t>Licensed Merchandise</a:t>
            </a:r>
          </a:p>
          <a:p>
            <a:endParaRPr lang="en-US" sz="6000" b="1" dirty="0">
              <a:latin typeface="Arial Narrow" panose="020B0606020202030204" pitchFamily="34" charset="0"/>
            </a:endParaRPr>
          </a:p>
          <a:p>
            <a:r>
              <a:rPr lang="en-US" sz="6000" b="1" dirty="0">
                <a:latin typeface="Arial Narrow" panose="020B0606020202030204" pitchFamily="34" charset="0"/>
              </a:rPr>
              <a:t>STUDENT ACTIVITY</a:t>
            </a:r>
          </a:p>
          <a:p>
            <a:endParaRPr lang="en-US" sz="6000" b="1" dirty="0">
              <a:latin typeface="Arial Narrow" panose="020B06060202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02D0B3-9B1D-EE4D-8B2C-D74600C31948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F229DB-B255-B4D6-FBAA-6EB5697C6A03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2936BA-52C8-FEFB-225F-B12BF8CA1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9218" name="Picture 2" descr="Imperial Patrick Mahomes Kansas City Chiefs 4' x 6' Players Homefield Area Rug">
            <a:extLst>
              <a:ext uri="{FF2B5EF4-FFF2-40B4-BE49-F238E27FC236}">
                <a16:creationId xmlns:a16="http://schemas.microsoft.com/office/drawing/2014/main" id="{AB5FDB3A-CE9D-AA83-353C-6B4F247764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2" b="15636"/>
          <a:stretch/>
        </p:blipFill>
        <p:spPr bwMode="auto">
          <a:xfrm>
            <a:off x="8901611" y="4720140"/>
            <a:ext cx="2981325" cy="204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Tom Brady Players Round Area Rug">
            <a:extLst>
              <a:ext uri="{FF2B5EF4-FFF2-40B4-BE49-F238E27FC236}">
                <a16:creationId xmlns:a16="http://schemas.microsoft.com/office/drawing/2014/main" id="{C0D6E79C-5C97-8134-C780-A4C1ECE6C5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742" y="4376056"/>
            <a:ext cx="2567878" cy="256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6995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1" y="81254"/>
            <a:ext cx="11235192" cy="470121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Arial Narrow" panose="020B0606020202030204" pitchFamily="34" charset="0"/>
              </a:rPr>
              <a:t>Imagine you are an entrepreneur with an idea for a consumer product that you think might be popular with football fans.  You decide that offering an officially licensed NFLPA product featuring a player name, likeness or image will provide the best opportunity to maximize sales.  </a:t>
            </a:r>
          </a:p>
          <a:p>
            <a:pPr algn="l"/>
            <a:endParaRPr lang="en-US" dirty="0">
              <a:latin typeface="Arial Narrow" panose="020B0606020202030204" pitchFamily="34" charset="0"/>
            </a:endParaRPr>
          </a:p>
          <a:p>
            <a:pPr algn="l"/>
            <a:r>
              <a:rPr lang="en-US" dirty="0">
                <a:latin typeface="Arial Narrow" panose="020B0606020202030204" pitchFamily="34" charset="0"/>
              </a:rPr>
              <a:t>For this activity, you will create a presentation that you will submit to the bank in hopes of receiving funding for the development of your new product.  Your presentation must include:</a:t>
            </a:r>
          </a:p>
          <a:p>
            <a:pPr algn="l"/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/>
            </a:pPr>
            <a:r>
              <a:rPr lang="en-US" dirty="0">
                <a:latin typeface="Arial Narrow" panose="020B0606020202030204" pitchFamily="34" charset="0"/>
              </a:rPr>
              <a:t>Explanation of how the licensee / licensor relationship</a:t>
            </a:r>
          </a:p>
          <a:p>
            <a:pPr marL="457200" indent="-457200" algn="l">
              <a:buAutoNum type="arabicParenR"/>
            </a:pPr>
            <a:endParaRPr lang="en-US" sz="1000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/>
            </a:pPr>
            <a:r>
              <a:rPr lang="en-US" dirty="0">
                <a:latin typeface="Arial Narrow" panose="020B0606020202030204" pitchFamily="34" charset="0"/>
              </a:rPr>
              <a:t>Description of how an official NFLPA license will influence demand for your product and impact the price you charge consumers for your product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E69FED2-36A5-B73B-D466-395F622FCCD5}"/>
              </a:ext>
            </a:extLst>
          </p:cNvPr>
          <p:cNvSpPr txBox="1"/>
          <p:nvPr/>
        </p:nvSpPr>
        <p:spPr>
          <a:xfrm>
            <a:off x="9183507" y="6370407"/>
            <a:ext cx="31435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ial Narrow" panose="020B0606020202030204" pitchFamily="34" charset="0"/>
              </a:rPr>
              <a:t>www.sportscareerconsulting.com</a:t>
            </a:r>
            <a:endParaRPr lang="en-US" sz="1400" dirty="0"/>
          </a:p>
        </p:txBody>
      </p:sp>
      <p:pic>
        <p:nvPicPr>
          <p:cNvPr id="12" name="Picture 11" descr="A close-up of a spoon&#10;&#10;Description automatically generated with medium confidence">
            <a:extLst>
              <a:ext uri="{FF2B5EF4-FFF2-40B4-BE49-F238E27FC236}">
                <a16:creationId xmlns:a16="http://schemas.microsoft.com/office/drawing/2014/main" id="{04BB5C71-A705-3059-9744-8D9F1F4D7D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068" y="6336028"/>
            <a:ext cx="357060" cy="37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985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1" y="81254"/>
            <a:ext cx="11235192" cy="470121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Arial Narrow" panose="020B0606020202030204" pitchFamily="34" charset="0"/>
              </a:rPr>
              <a:t>Your presentation must include:</a:t>
            </a:r>
          </a:p>
          <a:p>
            <a:pPr algn="l"/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Font typeface="+mj-lt"/>
              <a:buAutoNum type="arabicParenR" startAt="3"/>
            </a:pPr>
            <a:r>
              <a:rPr lang="en-US" dirty="0">
                <a:latin typeface="Arial Narrow" panose="020B0606020202030204" pitchFamily="34" charset="0"/>
              </a:rPr>
              <a:t>Description of the product and manufacturing costs associated with the development of the product</a:t>
            </a:r>
          </a:p>
          <a:p>
            <a:pPr marL="457200" indent="-457200" algn="l">
              <a:buFont typeface="+mj-lt"/>
              <a:buAutoNum type="arabicParenR" startAt="3"/>
            </a:pPr>
            <a:endParaRPr lang="en-US" sz="1000" dirty="0">
              <a:latin typeface="Arial Narrow" panose="020B0606020202030204" pitchFamily="34" charset="0"/>
            </a:endParaRPr>
          </a:p>
          <a:p>
            <a:pPr lvl="1" algn="l"/>
            <a:r>
              <a:rPr lang="en-US" dirty="0">
                <a:latin typeface="Arial Narrow" panose="020B0606020202030204" pitchFamily="34" charset="0"/>
              </a:rPr>
              <a:t>•	</a:t>
            </a:r>
            <a:r>
              <a:rPr lang="en-US" sz="2400" i="1" dirty="0">
                <a:latin typeface="Arial Narrow" panose="020B0606020202030204" pitchFamily="34" charset="0"/>
              </a:rPr>
              <a:t>How will player name, likeness &amp; image be used?</a:t>
            </a:r>
          </a:p>
          <a:p>
            <a:pPr lvl="1" algn="l"/>
            <a:r>
              <a:rPr lang="en-US" sz="2400" i="1" dirty="0">
                <a:latin typeface="Arial Narrow" panose="020B0606020202030204" pitchFamily="34" charset="0"/>
              </a:rPr>
              <a:t>•	Which player will your product feature?  Why?</a:t>
            </a:r>
          </a:p>
          <a:p>
            <a:pPr marL="457200" indent="-457200" algn="l">
              <a:buAutoNum type="arabicParenR" startAt="3"/>
            </a:pPr>
            <a:endParaRPr lang="en-US" sz="1000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 startAt="3"/>
            </a:pPr>
            <a:r>
              <a:rPr lang="en-US" dirty="0">
                <a:latin typeface="Arial Narrow" panose="020B0606020202030204" pitchFamily="34" charset="0"/>
              </a:rPr>
              <a:t>Design “mockup” sketch of the product</a:t>
            </a:r>
          </a:p>
          <a:p>
            <a:pPr marL="457200" indent="-457200" algn="l">
              <a:buAutoNum type="arabicParenR" startAt="3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 startAt="3"/>
            </a:pPr>
            <a:r>
              <a:rPr lang="en-US" dirty="0">
                <a:latin typeface="Arial Narrow" panose="020B0606020202030204" pitchFamily="34" charset="0"/>
              </a:rPr>
              <a:t>Design “mockup” of product packaging / branding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0C2259-2284-D9BE-DE4D-357D1EA91E5F}"/>
              </a:ext>
            </a:extLst>
          </p:cNvPr>
          <p:cNvSpPr txBox="1"/>
          <p:nvPr/>
        </p:nvSpPr>
        <p:spPr>
          <a:xfrm>
            <a:off x="9183507" y="6370407"/>
            <a:ext cx="31435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ial Narrow" panose="020B0606020202030204" pitchFamily="34" charset="0"/>
              </a:rPr>
              <a:t>www.sportscareerconsulting.com</a:t>
            </a:r>
            <a:endParaRPr lang="en-US" sz="1400" dirty="0"/>
          </a:p>
        </p:txBody>
      </p:sp>
      <p:pic>
        <p:nvPicPr>
          <p:cNvPr id="9" name="Picture 8" descr="A close-up of a spoon&#10;&#10;Description automatically generated with medium confidence">
            <a:extLst>
              <a:ext uri="{FF2B5EF4-FFF2-40B4-BE49-F238E27FC236}">
                <a16:creationId xmlns:a16="http://schemas.microsoft.com/office/drawing/2014/main" id="{7526CDA0-9BCE-BDC9-D62F-3A61535B92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068" y="6336028"/>
            <a:ext cx="357060" cy="37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768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1" y="81254"/>
            <a:ext cx="11235192" cy="470121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Arial Narrow" panose="020B0606020202030204" pitchFamily="34" charset="0"/>
              </a:rPr>
              <a:t>Your presentation must include:</a:t>
            </a:r>
          </a:p>
          <a:p>
            <a:pPr algn="l"/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Font typeface="+mj-lt"/>
              <a:buAutoNum type="arabicParenR" startAt="6"/>
            </a:pPr>
            <a:r>
              <a:rPr lang="en-US" dirty="0">
                <a:latin typeface="Arial Narrow" panose="020B0606020202030204" pitchFamily="34" charset="0"/>
              </a:rPr>
              <a:t>Description of target consumer</a:t>
            </a:r>
          </a:p>
          <a:p>
            <a:pPr marL="457200" indent="-457200" algn="l">
              <a:buFont typeface="+mj-lt"/>
              <a:buAutoNum type="arabicParenR" startAt="6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Font typeface="+mj-lt"/>
              <a:buAutoNum type="arabicParenR" startAt="6"/>
            </a:pPr>
            <a:r>
              <a:rPr lang="en-US" dirty="0">
                <a:latin typeface="Arial Narrow" panose="020B0606020202030204" pitchFamily="34" charset="0"/>
              </a:rPr>
              <a:t>Sales forecast – how many units will you sell?</a:t>
            </a:r>
          </a:p>
          <a:p>
            <a:pPr marL="457200" indent="-457200" algn="l">
              <a:buFont typeface="+mj-lt"/>
              <a:buAutoNum type="arabicParenR" startAt="6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Font typeface="+mj-lt"/>
              <a:buAutoNum type="arabicParenR" startAt="6"/>
            </a:pPr>
            <a:r>
              <a:rPr lang="en-US" dirty="0">
                <a:latin typeface="Arial Narrow" panose="020B0606020202030204" pitchFamily="34" charset="0"/>
              </a:rPr>
              <a:t>Distribution strategy (online vs. retail, product release dates etc.)</a:t>
            </a:r>
          </a:p>
          <a:p>
            <a:pPr marL="457200" indent="-457200" algn="l">
              <a:buFont typeface="+mj-lt"/>
              <a:buAutoNum type="arabicParenR" startAt="6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Font typeface="+mj-lt"/>
              <a:buAutoNum type="arabicParenR" startAt="6"/>
            </a:pPr>
            <a:r>
              <a:rPr lang="en-US" dirty="0">
                <a:latin typeface="Arial Narrow" panose="020B0606020202030204" pitchFamily="34" charset="0"/>
              </a:rPr>
              <a:t>Promotions plan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C3422D-99CA-71A8-EC4F-D73B50987C95}"/>
              </a:ext>
            </a:extLst>
          </p:cNvPr>
          <p:cNvSpPr txBox="1"/>
          <p:nvPr/>
        </p:nvSpPr>
        <p:spPr>
          <a:xfrm>
            <a:off x="9183507" y="6370407"/>
            <a:ext cx="31435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ial Narrow" panose="020B0606020202030204" pitchFamily="34" charset="0"/>
              </a:rPr>
              <a:t>www.sportscareerconsulting.com</a:t>
            </a:r>
            <a:endParaRPr lang="en-US" sz="1400" dirty="0"/>
          </a:p>
        </p:txBody>
      </p:sp>
      <p:pic>
        <p:nvPicPr>
          <p:cNvPr id="9" name="Picture 8" descr="A close-up of a spoon&#10;&#10;Description automatically generated with medium confidence">
            <a:extLst>
              <a:ext uri="{FF2B5EF4-FFF2-40B4-BE49-F238E27FC236}">
                <a16:creationId xmlns:a16="http://schemas.microsoft.com/office/drawing/2014/main" id="{0BFCFAC1-8099-346A-BD13-EEA80CF8DC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068" y="6336028"/>
            <a:ext cx="357060" cy="37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41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461" y="357024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 Narrow" panose="020B0606020202030204" pitchFamily="34" charset="0"/>
              </a:rPr>
              <a:t>SOURCES</a:t>
            </a:r>
          </a:p>
          <a:p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239106-8689-437C-96DB-CA3B59AEFCAE}"/>
              </a:ext>
            </a:extLst>
          </p:cNvPr>
          <p:cNvSpPr txBox="1"/>
          <p:nvPr/>
        </p:nvSpPr>
        <p:spPr>
          <a:xfrm>
            <a:off x="459188" y="1322588"/>
            <a:ext cx="1028302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https://nflpa.com/partners/posts/things-to-know-about-the-nflpa-top-50-player-sales-list-fy23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3"/>
              </a:rPr>
              <a:t>https://nflpa.com/partners/posts/nflpa-expands-its-reach-to-europe-linking-players-brands-and-fans-in-germany-and-the-u-k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>
                <a:hlinkClick r:id="rId4"/>
              </a:rPr>
              <a:t>https://nflpa.com/partners/posts/the-nflpa-has-awarded-the-2023-licensee-of-the-year-honors-to-statuspro-trophysmack-and-the-licensee-content-studio-at-nflpa-collegiate-bowl</a:t>
            </a:r>
            <a:r>
              <a:rPr lang="en-US" dirty="0"/>
              <a:t> 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8A58AB65-710C-F2AD-84D2-5147AC9339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016" y="3989773"/>
            <a:ext cx="7131304" cy="27966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D2479B-085E-22CE-A314-BE0573D3A1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93" y="3991687"/>
            <a:ext cx="5250700" cy="28492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332128D-1FE6-A044-D1CA-239F764C2234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19A637-95F2-B92F-CA28-0B2D339ED067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387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5602" y="806992"/>
            <a:ext cx="11116065" cy="1655762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Arial Narrow" panose="020B0606020202030204" pitchFamily="34" charset="0"/>
              </a:rPr>
              <a:t>The </a:t>
            </a:r>
            <a:r>
              <a:rPr lang="en-US" sz="3600" b="1" u="sng" dirty="0">
                <a:latin typeface="Arial Narrow" panose="020B0606020202030204" pitchFamily="34" charset="0"/>
              </a:rPr>
              <a:t>licensor</a:t>
            </a:r>
            <a:r>
              <a:rPr lang="en-US" sz="3600" dirty="0">
                <a:latin typeface="Arial Narrow" panose="020B0606020202030204" pitchFamily="34" charset="0"/>
              </a:rPr>
              <a:t> is the company or individual granting the license</a:t>
            </a:r>
          </a:p>
          <a:p>
            <a:pPr algn="l"/>
            <a:endParaRPr lang="en-US" sz="3600" dirty="0">
              <a:latin typeface="Arial Narrow" panose="020B0606020202030204" pitchFamily="34" charset="0"/>
            </a:endParaRPr>
          </a:p>
          <a:p>
            <a:pPr algn="l"/>
            <a:r>
              <a:rPr lang="en-US" sz="3600" dirty="0">
                <a:latin typeface="Arial Narrow" panose="020B0606020202030204" pitchFamily="34" charset="0"/>
              </a:rPr>
              <a:t>The </a:t>
            </a:r>
            <a:r>
              <a:rPr lang="en-US" sz="3600" b="1" u="sng" dirty="0">
                <a:latin typeface="Arial Narrow" panose="020B0606020202030204" pitchFamily="34" charset="0"/>
              </a:rPr>
              <a:t>licensee</a:t>
            </a:r>
            <a:r>
              <a:rPr lang="en-US" sz="3600" dirty="0">
                <a:latin typeface="Arial Narrow" panose="020B0606020202030204" pitchFamily="34" charset="0"/>
              </a:rPr>
              <a:t> is the company or individual paying for the rights to use the licensor’s name or property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1026" name="Picture 2" descr="Licensing | NFLPA">
            <a:extLst>
              <a:ext uri="{FF2B5EF4-FFF2-40B4-BE49-F238E27FC236}">
                <a16:creationId xmlns:a16="http://schemas.microsoft.com/office/drawing/2014/main" id="{7289D519-6B94-41E0-AAE8-5C01D47AF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02" y="4395246"/>
            <a:ext cx="3924120" cy="220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0EC065-BF47-91E6-2C3A-1B021D7BAC8D}"/>
              </a:ext>
            </a:extLst>
          </p:cNvPr>
          <p:cNvSpPr txBox="1"/>
          <p:nvPr/>
        </p:nvSpPr>
        <p:spPr>
          <a:xfrm>
            <a:off x="9183507" y="6370407"/>
            <a:ext cx="31435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ial Narrow" panose="020B0606020202030204" pitchFamily="34" charset="0"/>
              </a:rPr>
              <a:t>www.sportscareerconsulting.com</a:t>
            </a:r>
            <a:endParaRPr lang="en-US" sz="1400" dirty="0"/>
          </a:p>
        </p:txBody>
      </p:sp>
      <p:pic>
        <p:nvPicPr>
          <p:cNvPr id="8" name="Picture 7" descr="A close-up of a spoon&#10;&#10;Description automatically generated with medium confidence">
            <a:extLst>
              <a:ext uri="{FF2B5EF4-FFF2-40B4-BE49-F238E27FC236}">
                <a16:creationId xmlns:a16="http://schemas.microsoft.com/office/drawing/2014/main" id="{B94A8498-66E2-2284-87B2-95B2C05CC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068" y="6336028"/>
            <a:ext cx="357060" cy="37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67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6450" y="309205"/>
            <a:ext cx="10575376" cy="1655762"/>
          </a:xfrm>
        </p:spPr>
        <p:txBody>
          <a:bodyPr>
            <a:no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>
                <a:latin typeface="Arial Narrow" panose="020B0606020202030204" pitchFamily="34" charset="0"/>
              </a:rPr>
              <a:t>Licensed products and merchandise are not manufactured by leagues, teams, or schools, but rather by independent companies under an agreement with a sports entity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>
                <a:latin typeface="Arial Narrow" panose="020B0606020202030204" pitchFamily="34" charset="0"/>
              </a:rPr>
              <a:t>Licensed products are an extremely lucrative business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>
                <a:latin typeface="Arial Narrow" panose="020B0606020202030204" pitchFamily="34" charset="0"/>
              </a:rPr>
              <a:t>For example, the NFL Players generated retail sales of $2.17 billion in licensed merchandise last season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9CB53C-D0DA-4F35-9284-2BA5F44C5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F28B01-45C5-B4C9-278C-2BC9FEB4A216}"/>
              </a:ext>
            </a:extLst>
          </p:cNvPr>
          <p:cNvSpPr txBox="1"/>
          <p:nvPr/>
        </p:nvSpPr>
        <p:spPr>
          <a:xfrm>
            <a:off x="9183507" y="6370407"/>
            <a:ext cx="31435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ial Narrow" panose="020B0606020202030204" pitchFamily="34" charset="0"/>
              </a:rPr>
              <a:t>www.sportscareerconsulting.com</a:t>
            </a:r>
            <a:endParaRPr lang="en-US" sz="1400" dirty="0"/>
          </a:p>
        </p:txBody>
      </p:sp>
      <p:pic>
        <p:nvPicPr>
          <p:cNvPr id="9" name="Picture 8" descr="A close-up of a spoon&#10;&#10;Description automatically generated with medium confidence">
            <a:extLst>
              <a:ext uri="{FF2B5EF4-FFF2-40B4-BE49-F238E27FC236}">
                <a16:creationId xmlns:a16="http://schemas.microsoft.com/office/drawing/2014/main" id="{3353FDE2-242B-3965-F6B1-ADB989F7AA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068" y="6336028"/>
            <a:ext cx="357060" cy="37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05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0C7068B-B3B0-4E95-990E-860716AEC20E}"/>
              </a:ext>
            </a:extLst>
          </p:cNvPr>
          <p:cNvSpPr txBox="1">
            <a:spLocks/>
          </p:cNvSpPr>
          <p:nvPr/>
        </p:nvSpPr>
        <p:spPr>
          <a:xfrm>
            <a:off x="1321201" y="624642"/>
            <a:ext cx="9478478" cy="2433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>
                <a:latin typeface="Arial Narrow" panose="020B0606020202030204" pitchFamily="34" charset="0"/>
              </a:rPr>
              <a:t>NFL PLAYERS ASSOCIATION</a:t>
            </a:r>
          </a:p>
          <a:p>
            <a:endParaRPr lang="en-US" sz="1400" b="1" dirty="0">
              <a:latin typeface="Arial Narrow" panose="020B0606020202030204" pitchFamily="34" charset="0"/>
            </a:endParaRPr>
          </a:p>
          <a:p>
            <a:r>
              <a:rPr lang="en-US" sz="3600" b="1" dirty="0">
                <a:latin typeface="Arial Narrow" panose="020B0606020202030204" pitchFamily="34" charset="0"/>
              </a:rPr>
              <a:t>Official rankings of all officially licensed NFL player products and merchandise: 2022-23 season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E04E30-6C23-E4D9-3F0C-9CE6FFD44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0425" y="3429000"/>
            <a:ext cx="4485301" cy="243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98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F07C645-7D52-4DF8-8EBE-6660DBBB7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025" y="647689"/>
            <a:ext cx="9031761" cy="1655762"/>
          </a:xfrm>
        </p:spPr>
        <p:txBody>
          <a:bodyPr>
            <a:noAutofit/>
          </a:bodyPr>
          <a:lstStyle/>
          <a:p>
            <a:pPr algn="l"/>
            <a:r>
              <a:rPr lang="en-US" sz="4000" dirty="0">
                <a:latin typeface="Arial Narrow" panose="020B0606020202030204" pitchFamily="34" charset="0"/>
              </a:rPr>
              <a:t>The recently retired Tom Brady clinched the top spot on the NFLPA's Year-End Top 50 Player Sales List for the sixth time overall and third year in a row.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ABE787-7544-4B4D-8987-3EAF9CE265ED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53DBC68-5872-2664-4B3A-E285585B1109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0C740C-F5D4-B03F-F26F-20BB5A515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003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F07C645-7D52-4DF8-8EBE-6660DBBB7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025" y="647689"/>
            <a:ext cx="9031761" cy="1655762"/>
          </a:xfrm>
        </p:spPr>
        <p:txBody>
          <a:bodyPr>
            <a:noAutofit/>
          </a:bodyPr>
          <a:lstStyle/>
          <a:p>
            <a:pPr algn="l"/>
            <a:r>
              <a:rPr lang="en-US" sz="4000" dirty="0">
                <a:latin typeface="Arial Narrow" panose="020B0606020202030204" pitchFamily="34" charset="0"/>
              </a:rPr>
              <a:t>Patrick </a:t>
            </a:r>
            <a:r>
              <a:rPr lang="en-US" sz="4000" dirty="0" err="1">
                <a:latin typeface="Arial Narrow" panose="020B0606020202030204" pitchFamily="34" charset="0"/>
              </a:rPr>
              <a:t>Mahomes</a:t>
            </a:r>
            <a:r>
              <a:rPr lang="en-US" sz="4000" dirty="0">
                <a:latin typeface="Arial Narrow" panose="020B0606020202030204" pitchFamily="34" charset="0"/>
              </a:rPr>
              <a:t> trails not too far behind holding second place. Either Brady or </a:t>
            </a:r>
            <a:r>
              <a:rPr lang="en-US" sz="4000" dirty="0" err="1">
                <a:latin typeface="Arial Narrow" panose="020B0606020202030204" pitchFamily="34" charset="0"/>
              </a:rPr>
              <a:t>Mahomes</a:t>
            </a:r>
            <a:r>
              <a:rPr lang="en-US" sz="4000" dirty="0">
                <a:latin typeface="Arial Narrow" panose="020B0606020202030204" pitchFamily="34" charset="0"/>
              </a:rPr>
              <a:t> has been at the top of the quarterly or year-end NFLPA merchandise sales list for 16 consecutive times since October 2018.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ABE787-7544-4B4D-8987-3EAF9CE265ED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53DBC68-5872-2664-4B3A-E285585B1109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0C740C-F5D4-B03F-F26F-20BB5A515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944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F07C645-7D52-4DF8-8EBE-6660DBBB7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5912" y="532223"/>
            <a:ext cx="10240176" cy="1655762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 Narrow" panose="020B0606020202030204" pitchFamily="34" charset="0"/>
              </a:rPr>
              <a:t>The year-end rankings are based on sales from March 1 through February 28, 2022, the most up-to-date, comprehensive figures currently available. </a:t>
            </a:r>
          </a:p>
          <a:p>
            <a:endParaRPr lang="en-US" sz="3200" dirty="0">
              <a:latin typeface="Arial Narrow" panose="020B0606020202030204" pitchFamily="34" charset="0"/>
            </a:endParaRPr>
          </a:p>
          <a:p>
            <a:r>
              <a:rPr lang="en-US" sz="3200" dirty="0">
                <a:latin typeface="Arial Narrow" panose="020B0606020202030204" pitchFamily="34" charset="0"/>
              </a:rPr>
              <a:t>They are the only verified rankings of all officially licensed NFL player product sold from online and traditional retail outlets as reported by 75+ NFLPA licensees.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5144BD-27AB-8A43-9731-933CA387C8ED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9254C85-A019-4847-33DD-5B50422E9DC9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CBF11C-F695-435B-855A-6D8063E78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42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F07C645-7D52-4DF8-8EBE-6660DBBB7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8404" y="673684"/>
            <a:ext cx="10455192" cy="1655762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 Narrow" panose="020B0606020202030204" pitchFamily="34" charset="0"/>
              </a:rPr>
              <a:t>Licensed product across hardline, apparel, digital, and unconventional categories include, among many others, adult and youth game jerseys, T-shirts, hoodies, bobbleheads, plush toys, socks, face coverings, headbands, figurines, wall decals, backpacks, pennants, photos, drinkware, and pet products.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A46050-EAD7-D340-BB79-74DA4D4676DD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B9F3D04-DECA-DE6A-B565-61949DB5530A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22DF9A-6C91-A079-5D86-444202C97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90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7948</TotalTime>
  <Words>1043</Words>
  <Application>Microsoft Macintosh PowerPoint</Application>
  <PresentationFormat>Widescreen</PresentationFormat>
  <Paragraphs>99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Arial Narrow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Lindauer</dc:creator>
  <cp:lastModifiedBy>Chris Lindauer</cp:lastModifiedBy>
  <cp:revision>33</cp:revision>
  <dcterms:created xsi:type="dcterms:W3CDTF">2020-07-17T00:32:07Z</dcterms:created>
  <dcterms:modified xsi:type="dcterms:W3CDTF">2023-07-31T03:01:24Z</dcterms:modified>
</cp:coreProperties>
</file>