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3" r:id="rId20"/>
    <p:sldId id="272"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Formula Bold" pitchFamily="2" charset="0"/>
      <p:regular r:id="rId26"/>
      <p:bold r:id="rId27"/>
    </p:embeddedFont>
    <p:embeddedFont>
      <p:font typeface="Game Station Condensed" panose="020B0000000000000000" pitchFamily="34" charset="0"/>
      <p:regular r:id="rId28"/>
    </p:embeddedFont>
    <p:embeddedFont>
      <p:font typeface="Mokoto" pitchFamily="2" charset="0"/>
      <p:regular r:id="rId29"/>
    </p:embeddedFont>
    <p:embeddedFont>
      <p:font typeface="Montserrat Bold" pitchFamily="2" charset="77"/>
      <p:regular r:id="rId30"/>
    </p:embeddedFont>
    <p:embeddedFont>
      <p:font typeface="Red Hat Display" panose="02010503040201060303" pitchFamily="2" charset="77"/>
      <p:regular r:id="rId31"/>
    </p:embeddedFont>
    <p:embeddedFont>
      <p:font typeface="Red Hat Display Bold" panose="02010803040201060303" pitchFamily="2" charset="77"/>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21" autoAdjust="0"/>
  </p:normalViewPr>
  <p:slideViewPr>
    <p:cSldViewPr>
      <p:cViewPr varScale="1">
        <p:scale>
          <a:sx n="71" d="100"/>
          <a:sy n="71"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10.sv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9.pn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9.png"/><Relationship Id="rId7"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8.pn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53.svg"/><Relationship Id="rId5" Type="http://schemas.openxmlformats.org/officeDocument/2006/relationships/image" Target="../media/image9.png"/><Relationship Id="rId10" Type="http://schemas.openxmlformats.org/officeDocument/2006/relationships/image" Target="../media/image52.png"/><Relationship Id="rId4" Type="http://schemas.openxmlformats.org/officeDocument/2006/relationships/image" Target="../media/image48.sv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14.svg"/><Relationship Id="rId4" Type="http://schemas.openxmlformats.org/officeDocument/2006/relationships/image" Target="../media/image19.sv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png"/><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sv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14.svg"/><Relationship Id="rId4" Type="http://schemas.openxmlformats.org/officeDocument/2006/relationships/image" Target="../media/image1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26.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1.jpe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s://www.google.com/url?sa=i&amp;url=https%3A%2F%2Fen.wikipedia.org%2Fwiki%2FSeattle_Sea_Dragons&amp;psig=AOvVaw0TubiH2c0ZjvHruMufgTUv&amp;ust=1687362762070000&amp;source=images&amp;cd=vfe&amp;ved=0CBAQjRxqFwoTCOjzkKKa0v8CFQAAAAAdAAAAABAJ" TargetMode="External"/><Relationship Id="rId11" Type="http://schemas.openxmlformats.org/officeDocument/2006/relationships/image" Target="../media/image29.png"/><Relationship Id="rId5" Type="http://schemas.openxmlformats.org/officeDocument/2006/relationships/image" Target="../media/image8.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6.png"/><Relationship Id="rId4" Type="http://schemas.openxmlformats.org/officeDocument/2006/relationships/image" Target="../media/image10.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6.png"/><Relationship Id="rId4" Type="http://schemas.openxmlformats.org/officeDocument/2006/relationships/image" Target="../media/image10.sv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3" name="Group 3"/>
          <p:cNvGrpSpPr/>
          <p:nvPr/>
        </p:nvGrpSpPr>
        <p:grpSpPr>
          <a:xfrm>
            <a:off x="2984997" y="2326107"/>
            <a:ext cx="12318006" cy="5634786"/>
            <a:chOff x="0" y="0"/>
            <a:chExt cx="3244248" cy="1484059"/>
          </a:xfrm>
        </p:grpSpPr>
        <p:sp>
          <p:nvSpPr>
            <p:cNvPr id="4" name="Freeform 4"/>
            <p:cNvSpPr/>
            <p:nvPr/>
          </p:nvSpPr>
          <p:spPr>
            <a:xfrm>
              <a:off x="0" y="0"/>
              <a:ext cx="3244248" cy="1484059"/>
            </a:xfrm>
            <a:custGeom>
              <a:avLst/>
              <a:gdLst/>
              <a:ahLst/>
              <a:cxnLst/>
              <a:rect l="l" t="t" r="r" b="b"/>
              <a:pathLst>
                <a:path w="3244248" h="1484059">
                  <a:moveTo>
                    <a:pt x="0" y="0"/>
                  </a:moveTo>
                  <a:lnTo>
                    <a:pt x="3244248" y="0"/>
                  </a:lnTo>
                  <a:lnTo>
                    <a:pt x="3244248" y="1484059"/>
                  </a:lnTo>
                  <a:lnTo>
                    <a:pt x="0" y="1484059"/>
                  </a:lnTo>
                  <a:close/>
                </a:path>
              </a:pathLst>
            </a:custGeom>
            <a:solidFill>
              <a:srgbClr val="000000">
                <a:alpha val="0"/>
              </a:srgbClr>
            </a:solidFill>
            <a:ln w="200025">
              <a:solidFill>
                <a:srgbClr val="9B0C0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974318" y="0"/>
            <a:ext cx="6339364" cy="10287000"/>
          </a:xfrm>
          <a:custGeom>
            <a:avLst/>
            <a:gdLst/>
            <a:ahLst/>
            <a:cxnLst/>
            <a:rect l="l" t="t" r="r" b="b"/>
            <a:pathLst>
              <a:path w="6339364" h="10287000">
                <a:moveTo>
                  <a:pt x="0" y="0"/>
                </a:moveTo>
                <a:lnTo>
                  <a:pt x="6339364" y="0"/>
                </a:lnTo>
                <a:lnTo>
                  <a:pt x="6339364" y="10287000"/>
                </a:lnTo>
                <a:lnTo>
                  <a:pt x="0" y="10287000"/>
                </a:lnTo>
                <a:lnTo>
                  <a:pt x="0" y="0"/>
                </a:lnTo>
                <a:close/>
              </a:path>
            </a:pathLst>
          </a:custGeom>
          <a:blipFill>
            <a:blip r:embed="rId3">
              <a:alphaModFix amt="34000"/>
            </a:blip>
            <a:stretch>
              <a:fillRect/>
            </a:stretch>
          </a:blipFill>
        </p:spPr>
      </p:sp>
      <p:grpSp>
        <p:nvGrpSpPr>
          <p:cNvPr id="7" name="Group 7"/>
          <p:cNvGrpSpPr/>
          <p:nvPr/>
        </p:nvGrpSpPr>
        <p:grpSpPr>
          <a:xfrm>
            <a:off x="17693883" y="2326107"/>
            <a:ext cx="455175" cy="163472"/>
            <a:chOff x="0" y="0"/>
            <a:chExt cx="119881" cy="43054"/>
          </a:xfrm>
        </p:grpSpPr>
        <p:sp>
          <p:nvSpPr>
            <p:cNvPr id="8" name="Freeform 8"/>
            <p:cNvSpPr/>
            <p:nvPr/>
          </p:nvSpPr>
          <p:spPr>
            <a:xfrm>
              <a:off x="0" y="0"/>
              <a:ext cx="119881" cy="43054"/>
            </a:xfrm>
            <a:custGeom>
              <a:avLst/>
              <a:gdLst/>
              <a:ahLst/>
              <a:cxnLst/>
              <a:rect l="l" t="t" r="r" b="b"/>
              <a:pathLst>
                <a:path w="119881" h="43054">
                  <a:moveTo>
                    <a:pt x="0" y="0"/>
                  </a:moveTo>
                  <a:lnTo>
                    <a:pt x="119881" y="0"/>
                  </a:lnTo>
                  <a:lnTo>
                    <a:pt x="119881" y="43054"/>
                  </a:lnTo>
                  <a:lnTo>
                    <a:pt x="0" y="43054"/>
                  </a:lnTo>
                  <a:close/>
                </a:path>
              </a:pathLst>
            </a:custGeom>
            <a:solidFill>
              <a:srgbClr val="0B0B0B"/>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261036" y="8667440"/>
            <a:ext cx="2263105" cy="2189040"/>
          </a:xfrm>
          <a:custGeom>
            <a:avLst/>
            <a:gdLst/>
            <a:ahLst/>
            <a:cxnLst/>
            <a:rect l="l" t="t" r="r" b="b"/>
            <a:pathLst>
              <a:path w="2263105" h="2189040">
                <a:moveTo>
                  <a:pt x="0" y="0"/>
                </a:moveTo>
                <a:lnTo>
                  <a:pt x="2263106" y="0"/>
                </a:lnTo>
                <a:lnTo>
                  <a:pt x="2263106" y="2189040"/>
                </a:lnTo>
                <a:lnTo>
                  <a:pt x="0" y="2189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748505" y="8667440"/>
            <a:ext cx="2263105" cy="2189040"/>
          </a:xfrm>
          <a:custGeom>
            <a:avLst/>
            <a:gdLst/>
            <a:ahLst/>
            <a:cxnLst/>
            <a:rect l="l" t="t" r="r" b="b"/>
            <a:pathLst>
              <a:path w="2263105" h="2189040">
                <a:moveTo>
                  <a:pt x="0" y="0"/>
                </a:moveTo>
                <a:lnTo>
                  <a:pt x="2263106" y="0"/>
                </a:lnTo>
                <a:lnTo>
                  <a:pt x="2263106" y="2189040"/>
                </a:lnTo>
                <a:lnTo>
                  <a:pt x="0" y="2189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2700000">
            <a:off x="16693088" y="-702671"/>
            <a:ext cx="2469673" cy="2388848"/>
          </a:xfrm>
          <a:custGeom>
            <a:avLst/>
            <a:gdLst/>
            <a:ahLst/>
            <a:cxnLst/>
            <a:rect l="l" t="t" r="r" b="b"/>
            <a:pathLst>
              <a:path w="2469673" h="2388848">
                <a:moveTo>
                  <a:pt x="0" y="0"/>
                </a:moveTo>
                <a:lnTo>
                  <a:pt x="2469673" y="0"/>
                </a:lnTo>
                <a:lnTo>
                  <a:pt x="2469673" y="2388848"/>
                </a:lnTo>
                <a:lnTo>
                  <a:pt x="0" y="2388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2700000">
            <a:off x="14643133" y="-702671"/>
            <a:ext cx="2469673" cy="2388848"/>
          </a:xfrm>
          <a:custGeom>
            <a:avLst/>
            <a:gdLst/>
            <a:ahLst/>
            <a:cxnLst/>
            <a:rect l="l" t="t" r="r" b="b"/>
            <a:pathLst>
              <a:path w="2469673" h="2388848">
                <a:moveTo>
                  <a:pt x="0" y="0"/>
                </a:moveTo>
                <a:lnTo>
                  <a:pt x="2469674" y="0"/>
                </a:lnTo>
                <a:lnTo>
                  <a:pt x="2469674" y="2388848"/>
                </a:lnTo>
                <a:lnTo>
                  <a:pt x="0" y="2388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305523" y="-324344"/>
            <a:ext cx="5412174" cy="2706087"/>
          </a:xfrm>
          <a:custGeom>
            <a:avLst/>
            <a:gdLst/>
            <a:ahLst/>
            <a:cxnLst/>
            <a:rect l="l" t="t" r="r" b="b"/>
            <a:pathLst>
              <a:path w="5412174" h="2706087">
                <a:moveTo>
                  <a:pt x="0" y="0"/>
                </a:moveTo>
                <a:lnTo>
                  <a:pt x="5412175" y="0"/>
                </a:lnTo>
                <a:lnTo>
                  <a:pt x="5412175" y="2706088"/>
                </a:lnTo>
                <a:lnTo>
                  <a:pt x="0" y="2706088"/>
                </a:lnTo>
                <a:lnTo>
                  <a:pt x="0" y="0"/>
                </a:lnTo>
                <a:close/>
              </a:path>
            </a:pathLst>
          </a:custGeom>
          <a:blipFill>
            <a:blip r:embed="rId8"/>
            <a:stretch>
              <a:fillRect/>
            </a:stretch>
          </a:blipFill>
        </p:spPr>
      </p:sp>
      <p:sp>
        <p:nvSpPr>
          <p:cNvPr id="15" name="TextBox 15"/>
          <p:cNvSpPr txBox="1"/>
          <p:nvPr/>
        </p:nvSpPr>
        <p:spPr>
          <a:xfrm>
            <a:off x="647700" y="3097617"/>
            <a:ext cx="16992600" cy="3355816"/>
          </a:xfrm>
          <a:prstGeom prst="rect">
            <a:avLst/>
          </a:prstGeom>
        </p:spPr>
        <p:txBody>
          <a:bodyPr lIns="0" tIns="0" rIns="0" bIns="0" rtlCol="0" anchor="t">
            <a:spAutoFit/>
          </a:bodyPr>
          <a:lstStyle/>
          <a:p>
            <a:pPr algn="ctr">
              <a:lnSpc>
                <a:spcPts val="27422"/>
              </a:lnSpc>
            </a:pPr>
            <a:r>
              <a:rPr lang="en-US" sz="19587">
                <a:solidFill>
                  <a:srgbClr val="FFFFFF"/>
                </a:solidFill>
                <a:latin typeface="Formula Bold"/>
              </a:rPr>
              <a:t>THE XFL REBOOT</a:t>
            </a:r>
          </a:p>
        </p:txBody>
      </p:sp>
      <p:sp>
        <p:nvSpPr>
          <p:cNvPr id="16" name="TextBox 16"/>
          <p:cNvSpPr txBox="1"/>
          <p:nvPr/>
        </p:nvSpPr>
        <p:spPr>
          <a:xfrm>
            <a:off x="14814971" y="1698986"/>
            <a:ext cx="3352282" cy="627122"/>
          </a:xfrm>
          <a:prstGeom prst="rect">
            <a:avLst/>
          </a:prstGeom>
        </p:spPr>
        <p:txBody>
          <a:bodyPr lIns="0" tIns="0" rIns="0" bIns="0" rtlCol="0" anchor="t">
            <a:spAutoFit/>
          </a:bodyPr>
          <a:lstStyle/>
          <a:p>
            <a:pPr algn="r">
              <a:lnSpc>
                <a:spcPts val="5179"/>
              </a:lnSpc>
            </a:pPr>
            <a:r>
              <a:rPr lang="en-US" sz="3699">
                <a:solidFill>
                  <a:srgbClr val="0B0B0B"/>
                </a:solidFill>
                <a:latin typeface="Formula Bold"/>
              </a:rPr>
              <a:t>2023 SEASON RECAP</a:t>
            </a:r>
          </a:p>
        </p:txBody>
      </p:sp>
      <p:sp>
        <p:nvSpPr>
          <p:cNvPr id="17" name="TextBox 17"/>
          <p:cNvSpPr txBox="1"/>
          <p:nvPr/>
        </p:nvSpPr>
        <p:spPr>
          <a:xfrm>
            <a:off x="1894913" y="5973770"/>
            <a:ext cx="14498173" cy="721995"/>
          </a:xfrm>
          <a:prstGeom prst="rect">
            <a:avLst/>
          </a:prstGeom>
        </p:spPr>
        <p:txBody>
          <a:bodyPr lIns="0" tIns="0" rIns="0" bIns="0" rtlCol="0" anchor="t">
            <a:spAutoFit/>
          </a:bodyPr>
          <a:lstStyle/>
          <a:p>
            <a:pPr algn="ctr">
              <a:lnSpc>
                <a:spcPts val="5880"/>
              </a:lnSpc>
            </a:pPr>
            <a:r>
              <a:rPr lang="en-US" sz="4200" spc="3360">
                <a:solidFill>
                  <a:srgbClr val="FFFFFF"/>
                </a:solidFill>
                <a:latin typeface="Red Hat Display Bold"/>
              </a:rPr>
              <a:t>BY THE NUMBERS</a:t>
            </a:r>
          </a:p>
        </p:txBody>
      </p:sp>
      <p:sp>
        <p:nvSpPr>
          <p:cNvPr id="18" name="Freeform 18"/>
          <p:cNvSpPr/>
          <p:nvPr/>
        </p:nvSpPr>
        <p:spPr>
          <a:xfrm>
            <a:off x="12743737" y="9509442"/>
            <a:ext cx="589744" cy="621912"/>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9"/>
            <a:stretch>
              <a:fillRect/>
            </a:stretch>
          </a:blipFill>
        </p:spPr>
      </p:sp>
      <p:sp>
        <p:nvSpPr>
          <p:cNvPr id="19" name="TextBox 19"/>
          <p:cNvSpPr txBox="1"/>
          <p:nvPr/>
        </p:nvSpPr>
        <p:spPr>
          <a:xfrm>
            <a:off x="13558270" y="9624576"/>
            <a:ext cx="4590788" cy="420220"/>
          </a:xfrm>
          <a:prstGeom prst="rect">
            <a:avLst/>
          </a:prstGeom>
        </p:spPr>
        <p:txBody>
          <a:bodyPr lIns="0" tIns="0" rIns="0" bIns="0" rtlCol="0" anchor="t">
            <a:spAutoFit/>
          </a:bodyPr>
          <a:lstStyle/>
          <a:p>
            <a:pPr>
              <a:lnSpc>
                <a:spcPts val="1666"/>
              </a:lnSpc>
            </a:pPr>
            <a:r>
              <a:rPr lang="en-US" sz="1602">
                <a:solidFill>
                  <a:srgbClr val="040403"/>
                </a:solidFill>
                <a:latin typeface="Montserrat Bold"/>
              </a:rPr>
              <a:t>Sports Career Consulting </a:t>
            </a:r>
          </a:p>
          <a:p>
            <a:pPr>
              <a:lnSpc>
                <a:spcPts val="1666"/>
              </a:lnSpc>
            </a:pPr>
            <a:r>
              <a:rPr lang="en-US" sz="1602">
                <a:solidFill>
                  <a:srgbClr val="040403"/>
                </a:solidFill>
                <a:latin typeface="Montserrat Bold"/>
              </a:rPr>
              <a:t>The Business of Sports and Entertainment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Freeform 3"/>
          <p:cNvSpPr/>
          <p:nvPr/>
        </p:nvSpPr>
        <p:spPr>
          <a:xfrm>
            <a:off x="0" y="9888279"/>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
        <p:nvSpPr>
          <p:cNvPr id="4" name="Freeform 4"/>
          <p:cNvSpPr/>
          <p:nvPr/>
        </p:nvSpPr>
        <p:spPr>
          <a:xfrm>
            <a:off x="0" y="1728568"/>
            <a:ext cx="4116926" cy="6957229"/>
          </a:xfrm>
          <a:custGeom>
            <a:avLst/>
            <a:gdLst/>
            <a:ahLst/>
            <a:cxnLst/>
            <a:rect l="l" t="t" r="r" b="b"/>
            <a:pathLst>
              <a:path w="4116926" h="6957229">
                <a:moveTo>
                  <a:pt x="0" y="0"/>
                </a:moveTo>
                <a:lnTo>
                  <a:pt x="4116926" y="0"/>
                </a:lnTo>
                <a:lnTo>
                  <a:pt x="4116926" y="6957229"/>
                </a:lnTo>
                <a:lnTo>
                  <a:pt x="0" y="6957229"/>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5" name="Freeform 5"/>
          <p:cNvSpPr/>
          <p:nvPr/>
        </p:nvSpPr>
        <p:spPr>
          <a:xfrm>
            <a:off x="4116926" y="1406641"/>
            <a:ext cx="4497926" cy="7601084"/>
          </a:xfrm>
          <a:custGeom>
            <a:avLst/>
            <a:gdLst/>
            <a:ahLst/>
            <a:cxnLst/>
            <a:rect l="l" t="t" r="r" b="b"/>
            <a:pathLst>
              <a:path w="4497926" h="7601084">
                <a:moveTo>
                  <a:pt x="0" y="0"/>
                </a:moveTo>
                <a:lnTo>
                  <a:pt x="4497926" y="0"/>
                </a:lnTo>
                <a:lnTo>
                  <a:pt x="4497926" y="7601084"/>
                </a:lnTo>
                <a:lnTo>
                  <a:pt x="0" y="7601084"/>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6" name="Freeform 6"/>
          <p:cNvSpPr/>
          <p:nvPr/>
        </p:nvSpPr>
        <p:spPr>
          <a:xfrm>
            <a:off x="8614852" y="1728568"/>
            <a:ext cx="4116926" cy="6957229"/>
          </a:xfrm>
          <a:custGeom>
            <a:avLst/>
            <a:gdLst/>
            <a:ahLst/>
            <a:cxnLst/>
            <a:rect l="l" t="t" r="r" b="b"/>
            <a:pathLst>
              <a:path w="4116926" h="6957229">
                <a:moveTo>
                  <a:pt x="0" y="0"/>
                </a:moveTo>
                <a:lnTo>
                  <a:pt x="4116926" y="0"/>
                </a:lnTo>
                <a:lnTo>
                  <a:pt x="4116926" y="6957229"/>
                </a:lnTo>
                <a:lnTo>
                  <a:pt x="0" y="6957229"/>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7" name="Freeform 7"/>
          <p:cNvSpPr/>
          <p:nvPr/>
        </p:nvSpPr>
        <p:spPr>
          <a:xfrm>
            <a:off x="392114" y="152028"/>
            <a:ext cx="2239484" cy="1119742"/>
          </a:xfrm>
          <a:custGeom>
            <a:avLst/>
            <a:gdLst/>
            <a:ahLst/>
            <a:cxnLst/>
            <a:rect l="l" t="t" r="r" b="b"/>
            <a:pathLst>
              <a:path w="2239484" h="1119742">
                <a:moveTo>
                  <a:pt x="0" y="0"/>
                </a:moveTo>
                <a:lnTo>
                  <a:pt x="2239484" y="0"/>
                </a:lnTo>
                <a:lnTo>
                  <a:pt x="2239484" y="1119741"/>
                </a:lnTo>
                <a:lnTo>
                  <a:pt x="0" y="1119741"/>
                </a:lnTo>
                <a:lnTo>
                  <a:pt x="0" y="0"/>
                </a:lnTo>
                <a:close/>
              </a:path>
            </a:pathLst>
          </a:custGeom>
          <a:blipFill>
            <a:blip r:embed="rId5"/>
            <a:stretch>
              <a:fillRect/>
            </a:stretch>
          </a:blipFill>
        </p:spPr>
      </p:sp>
      <p:sp>
        <p:nvSpPr>
          <p:cNvPr id="8" name="Freeform 8"/>
          <p:cNvSpPr/>
          <p:nvPr/>
        </p:nvSpPr>
        <p:spPr>
          <a:xfrm>
            <a:off x="12731778" y="9130311"/>
            <a:ext cx="589744" cy="621912"/>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6"/>
            <a:stretch>
              <a:fillRect/>
            </a:stretch>
          </a:blipFill>
        </p:spPr>
      </p:sp>
      <p:sp>
        <p:nvSpPr>
          <p:cNvPr id="9" name="Freeform 9"/>
          <p:cNvSpPr/>
          <p:nvPr/>
        </p:nvSpPr>
        <p:spPr>
          <a:xfrm>
            <a:off x="13350903" y="450407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0" name="Group 10"/>
          <p:cNvGrpSpPr/>
          <p:nvPr/>
        </p:nvGrpSpPr>
        <p:grpSpPr>
          <a:xfrm>
            <a:off x="14163640" y="4939412"/>
            <a:ext cx="2581490" cy="1786222"/>
            <a:chOff x="0" y="0"/>
            <a:chExt cx="679899" cy="470445"/>
          </a:xfrm>
        </p:grpSpPr>
        <p:sp>
          <p:nvSpPr>
            <p:cNvPr id="11" name="Freeform 11"/>
            <p:cNvSpPr/>
            <p:nvPr/>
          </p:nvSpPr>
          <p:spPr>
            <a:xfrm>
              <a:off x="0" y="0"/>
              <a:ext cx="679899" cy="470445"/>
            </a:xfrm>
            <a:custGeom>
              <a:avLst/>
              <a:gdLst/>
              <a:ahLst/>
              <a:cxnLst/>
              <a:rect l="l" t="t" r="r" b="b"/>
              <a:pathLst>
                <a:path w="679899" h="470445">
                  <a:moveTo>
                    <a:pt x="0" y="0"/>
                  </a:moveTo>
                  <a:lnTo>
                    <a:pt x="679899" y="0"/>
                  </a:lnTo>
                  <a:lnTo>
                    <a:pt x="679899" y="470445"/>
                  </a:lnTo>
                  <a:lnTo>
                    <a:pt x="0" y="470445"/>
                  </a:lnTo>
                  <a:close/>
                </a:path>
              </a:pathLst>
            </a:custGeom>
            <a:solidFill>
              <a:srgbClr val="A80C00"/>
            </a:solidFill>
          </p:spPr>
        </p:sp>
        <p:sp>
          <p:nvSpPr>
            <p:cNvPr id="12" name="TextBox 12"/>
            <p:cNvSpPr txBox="1"/>
            <p:nvPr/>
          </p:nvSpPr>
          <p:spPr>
            <a:xfrm>
              <a:off x="0" y="28575"/>
              <a:ext cx="812800" cy="784225"/>
            </a:xfrm>
            <a:prstGeom prst="rect">
              <a:avLst/>
            </a:prstGeom>
          </p:spPr>
          <p:txBody>
            <a:bodyPr lIns="50800" tIns="50800" rIns="50800" bIns="50800" rtlCol="0" anchor="ctr"/>
            <a:lstStyle/>
            <a:p>
              <a:pPr algn="ctr">
                <a:lnSpc>
                  <a:spcPts val="1666"/>
                </a:lnSpc>
              </a:pPr>
              <a:endParaRPr/>
            </a:p>
          </p:txBody>
        </p:sp>
      </p:grpSp>
      <p:sp>
        <p:nvSpPr>
          <p:cNvPr id="13" name="TextBox 13"/>
          <p:cNvSpPr txBox="1"/>
          <p:nvPr/>
        </p:nvSpPr>
        <p:spPr>
          <a:xfrm>
            <a:off x="13474807" y="2240883"/>
            <a:ext cx="4438426" cy="2134871"/>
          </a:xfrm>
          <a:prstGeom prst="rect">
            <a:avLst/>
          </a:prstGeom>
        </p:spPr>
        <p:txBody>
          <a:bodyPr lIns="0" tIns="0" rIns="0" bIns="0" rtlCol="0" anchor="t">
            <a:spAutoFit/>
          </a:bodyPr>
          <a:lstStyle/>
          <a:p>
            <a:pPr>
              <a:lnSpc>
                <a:spcPts val="8240"/>
              </a:lnSpc>
            </a:pPr>
            <a:r>
              <a:rPr lang="en-US" sz="8000">
                <a:solidFill>
                  <a:srgbClr val="FFFFFF"/>
                </a:solidFill>
                <a:latin typeface="Formula Bold"/>
              </a:rPr>
              <a:t>TELEVISION</a:t>
            </a:r>
          </a:p>
          <a:p>
            <a:pPr>
              <a:lnSpc>
                <a:spcPts val="8240"/>
              </a:lnSpc>
            </a:pPr>
            <a:r>
              <a:rPr lang="en-US" sz="8000">
                <a:solidFill>
                  <a:srgbClr val="FFFFFF"/>
                </a:solidFill>
                <a:latin typeface="Formula Bold"/>
              </a:rPr>
              <a:t>VIEWERSHIP</a:t>
            </a:r>
          </a:p>
        </p:txBody>
      </p:sp>
      <p:sp>
        <p:nvSpPr>
          <p:cNvPr id="14" name="TextBox 14"/>
          <p:cNvSpPr txBox="1"/>
          <p:nvPr/>
        </p:nvSpPr>
        <p:spPr>
          <a:xfrm>
            <a:off x="16745131" y="452247"/>
            <a:ext cx="1168102" cy="576453"/>
          </a:xfrm>
          <a:prstGeom prst="rect">
            <a:avLst/>
          </a:prstGeom>
        </p:spPr>
        <p:txBody>
          <a:bodyPr lIns="0" tIns="0" rIns="0" bIns="0" rtlCol="0" anchor="t">
            <a:spAutoFit/>
          </a:bodyPr>
          <a:lstStyle/>
          <a:p>
            <a:pPr algn="r">
              <a:lnSpc>
                <a:spcPts val="4326"/>
              </a:lnSpc>
            </a:pPr>
            <a:r>
              <a:rPr lang="en-US" sz="4200">
                <a:solidFill>
                  <a:srgbClr val="0B0B0B"/>
                </a:solidFill>
                <a:latin typeface="Formula Bold"/>
              </a:rPr>
              <a:t>2023</a:t>
            </a:r>
          </a:p>
        </p:txBody>
      </p:sp>
      <p:sp>
        <p:nvSpPr>
          <p:cNvPr id="15" name="TextBox 15"/>
          <p:cNvSpPr txBox="1"/>
          <p:nvPr/>
        </p:nvSpPr>
        <p:spPr>
          <a:xfrm>
            <a:off x="428204" y="5662312"/>
            <a:ext cx="3260518" cy="2213610"/>
          </a:xfrm>
          <a:prstGeom prst="rect">
            <a:avLst/>
          </a:prstGeom>
        </p:spPr>
        <p:txBody>
          <a:bodyPr lIns="0" tIns="0" rIns="0" bIns="0" rtlCol="0" anchor="t">
            <a:spAutoFit/>
          </a:bodyPr>
          <a:lstStyle/>
          <a:p>
            <a:pPr algn="ctr">
              <a:lnSpc>
                <a:spcPts val="2940"/>
              </a:lnSpc>
            </a:pPr>
            <a:r>
              <a:rPr lang="en-US" sz="2100">
                <a:solidFill>
                  <a:srgbClr val="FFFFFF"/>
                </a:solidFill>
                <a:latin typeface="Red Hat Display"/>
              </a:rPr>
              <a:t>The XFL signed a five-year exclusive broadcast rights deal with ESPN &amp; Disney starting in 2023 through the 2027 season, worth a reported $20M per year</a:t>
            </a:r>
          </a:p>
        </p:txBody>
      </p:sp>
      <p:sp>
        <p:nvSpPr>
          <p:cNvPr id="16" name="TextBox 16"/>
          <p:cNvSpPr txBox="1"/>
          <p:nvPr/>
        </p:nvSpPr>
        <p:spPr>
          <a:xfrm>
            <a:off x="4735630" y="5662312"/>
            <a:ext cx="3260518" cy="2585085"/>
          </a:xfrm>
          <a:prstGeom prst="rect">
            <a:avLst/>
          </a:prstGeom>
        </p:spPr>
        <p:txBody>
          <a:bodyPr lIns="0" tIns="0" rIns="0" bIns="0" rtlCol="0" anchor="t">
            <a:spAutoFit/>
          </a:bodyPr>
          <a:lstStyle/>
          <a:p>
            <a:pPr algn="ctr">
              <a:lnSpc>
                <a:spcPts val="2940"/>
              </a:lnSpc>
            </a:pPr>
            <a:r>
              <a:rPr lang="en-US" sz="2100">
                <a:solidFill>
                  <a:srgbClr val="FFFFFF"/>
                </a:solidFill>
                <a:latin typeface="Red Hat Display"/>
              </a:rPr>
              <a:t>According to a league report, more a total of 28 million fans tuned in to watch an XFL game in 2023, and the audience grew by 2 million new viewers per week</a:t>
            </a:r>
          </a:p>
        </p:txBody>
      </p:sp>
      <p:sp>
        <p:nvSpPr>
          <p:cNvPr id="17" name="TextBox 17"/>
          <p:cNvSpPr txBox="1"/>
          <p:nvPr/>
        </p:nvSpPr>
        <p:spPr>
          <a:xfrm>
            <a:off x="9043057" y="5662312"/>
            <a:ext cx="3260518" cy="2585085"/>
          </a:xfrm>
          <a:prstGeom prst="rect">
            <a:avLst/>
          </a:prstGeom>
        </p:spPr>
        <p:txBody>
          <a:bodyPr lIns="0" tIns="0" rIns="0" bIns="0" rtlCol="0" anchor="t">
            <a:spAutoFit/>
          </a:bodyPr>
          <a:lstStyle/>
          <a:p>
            <a:pPr algn="ctr">
              <a:lnSpc>
                <a:spcPts val="2940"/>
              </a:lnSpc>
            </a:pPr>
            <a:r>
              <a:rPr lang="en-US" sz="2100" dirty="0">
                <a:solidFill>
                  <a:srgbClr val="FFFFFF"/>
                </a:solidFill>
                <a:latin typeface="Red Hat Display"/>
              </a:rPr>
              <a:t>The season ended on a high note, with the XFL Championship Game averaging 1.43 million viewers on ABC, the league's best TV audience since opening weekend</a:t>
            </a:r>
          </a:p>
        </p:txBody>
      </p:sp>
      <p:sp>
        <p:nvSpPr>
          <p:cNvPr id="18" name="TextBox 18"/>
          <p:cNvSpPr txBox="1"/>
          <p:nvPr/>
        </p:nvSpPr>
        <p:spPr>
          <a:xfrm>
            <a:off x="619125" y="3524250"/>
            <a:ext cx="2878676" cy="1415162"/>
          </a:xfrm>
          <a:prstGeom prst="rect">
            <a:avLst/>
          </a:prstGeom>
        </p:spPr>
        <p:txBody>
          <a:bodyPr lIns="0" tIns="0" rIns="0" bIns="0" rtlCol="0" anchor="t">
            <a:spAutoFit/>
          </a:bodyPr>
          <a:lstStyle/>
          <a:p>
            <a:pPr algn="ctr">
              <a:lnSpc>
                <a:spcPts val="10712"/>
              </a:lnSpc>
            </a:pPr>
            <a:r>
              <a:rPr lang="en-US" sz="10400">
                <a:solidFill>
                  <a:srgbClr val="FFFFFF"/>
                </a:solidFill>
                <a:latin typeface="Formula Bold"/>
              </a:rPr>
              <a:t>5</a:t>
            </a:r>
          </a:p>
        </p:txBody>
      </p:sp>
      <p:sp>
        <p:nvSpPr>
          <p:cNvPr id="19" name="TextBox 19"/>
          <p:cNvSpPr txBox="1"/>
          <p:nvPr/>
        </p:nvSpPr>
        <p:spPr>
          <a:xfrm>
            <a:off x="4735630" y="3281993"/>
            <a:ext cx="3373029" cy="1657418"/>
          </a:xfrm>
          <a:prstGeom prst="rect">
            <a:avLst/>
          </a:prstGeom>
        </p:spPr>
        <p:txBody>
          <a:bodyPr lIns="0" tIns="0" rIns="0" bIns="0" rtlCol="0" anchor="t">
            <a:spAutoFit/>
          </a:bodyPr>
          <a:lstStyle/>
          <a:p>
            <a:pPr algn="ctr">
              <a:lnSpc>
                <a:spcPts val="12551"/>
              </a:lnSpc>
            </a:pPr>
            <a:r>
              <a:rPr lang="en-US" sz="12186">
                <a:solidFill>
                  <a:srgbClr val="FFFFFF"/>
                </a:solidFill>
                <a:latin typeface="Formula Bold"/>
              </a:rPr>
              <a:t>28M</a:t>
            </a:r>
          </a:p>
        </p:txBody>
      </p:sp>
      <p:sp>
        <p:nvSpPr>
          <p:cNvPr id="20" name="TextBox 20"/>
          <p:cNvSpPr txBox="1"/>
          <p:nvPr/>
        </p:nvSpPr>
        <p:spPr>
          <a:xfrm>
            <a:off x="9138517" y="3524250"/>
            <a:ext cx="3069597" cy="1415162"/>
          </a:xfrm>
          <a:prstGeom prst="rect">
            <a:avLst/>
          </a:prstGeom>
        </p:spPr>
        <p:txBody>
          <a:bodyPr lIns="0" tIns="0" rIns="0" bIns="0" rtlCol="0" anchor="t">
            <a:spAutoFit/>
          </a:bodyPr>
          <a:lstStyle/>
          <a:p>
            <a:pPr algn="ctr">
              <a:lnSpc>
                <a:spcPts val="10712"/>
              </a:lnSpc>
            </a:pPr>
            <a:r>
              <a:rPr lang="en-US" sz="10400">
                <a:solidFill>
                  <a:srgbClr val="FFFFFF"/>
                </a:solidFill>
                <a:latin typeface="Formula Bold"/>
              </a:rPr>
              <a:t>1.43M</a:t>
            </a:r>
          </a:p>
        </p:txBody>
      </p:sp>
      <p:sp>
        <p:nvSpPr>
          <p:cNvPr id="21" name="TextBox 21"/>
          <p:cNvSpPr txBox="1"/>
          <p:nvPr/>
        </p:nvSpPr>
        <p:spPr>
          <a:xfrm>
            <a:off x="13546312" y="9245445"/>
            <a:ext cx="4590788" cy="420220"/>
          </a:xfrm>
          <a:prstGeom prst="rect">
            <a:avLst/>
          </a:prstGeom>
        </p:spPr>
        <p:txBody>
          <a:bodyPr lIns="0" tIns="0" rIns="0" bIns="0" rtlCol="0" anchor="t">
            <a:spAutoFit/>
          </a:bodyPr>
          <a:lstStyle/>
          <a:p>
            <a:pPr>
              <a:lnSpc>
                <a:spcPts val="1666"/>
              </a:lnSpc>
            </a:pPr>
            <a:r>
              <a:rPr lang="en-US" sz="1602">
                <a:solidFill>
                  <a:srgbClr val="040403"/>
                </a:solidFill>
                <a:latin typeface="Montserrat Bold"/>
              </a:rPr>
              <a:t>Sports Career Consulting </a:t>
            </a:r>
          </a:p>
          <a:p>
            <a:pPr>
              <a:lnSpc>
                <a:spcPts val="1666"/>
              </a:lnSpc>
            </a:pPr>
            <a:r>
              <a:rPr lang="en-US" sz="1602">
                <a:solidFill>
                  <a:srgbClr val="040403"/>
                </a:solidFill>
                <a:latin typeface="Montserrat Bold"/>
              </a:rPr>
              <a:t>The Business of Sports and Entertainment </a:t>
            </a:r>
          </a:p>
        </p:txBody>
      </p:sp>
      <p:sp>
        <p:nvSpPr>
          <p:cNvPr id="22" name="Freeform 22"/>
          <p:cNvSpPr/>
          <p:nvPr/>
        </p:nvSpPr>
        <p:spPr>
          <a:xfrm>
            <a:off x="14575525" y="4939412"/>
            <a:ext cx="1665556" cy="1665556"/>
          </a:xfrm>
          <a:custGeom>
            <a:avLst/>
            <a:gdLst/>
            <a:ahLst/>
            <a:cxnLst/>
            <a:rect l="l" t="t" r="r" b="b"/>
            <a:pathLst>
              <a:path w="1665556" h="1665556">
                <a:moveTo>
                  <a:pt x="0" y="0"/>
                </a:moveTo>
                <a:lnTo>
                  <a:pt x="1665556" y="0"/>
                </a:lnTo>
                <a:lnTo>
                  <a:pt x="1665556" y="1665555"/>
                </a:lnTo>
                <a:lnTo>
                  <a:pt x="0" y="16655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Freeform 3"/>
          <p:cNvSpPr/>
          <p:nvPr/>
        </p:nvSpPr>
        <p:spPr>
          <a:xfrm>
            <a:off x="0" y="9888279"/>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
        <p:nvSpPr>
          <p:cNvPr id="4" name="Freeform 4"/>
          <p:cNvSpPr/>
          <p:nvPr/>
        </p:nvSpPr>
        <p:spPr>
          <a:xfrm>
            <a:off x="0" y="1728568"/>
            <a:ext cx="4116926" cy="6957229"/>
          </a:xfrm>
          <a:custGeom>
            <a:avLst/>
            <a:gdLst/>
            <a:ahLst/>
            <a:cxnLst/>
            <a:rect l="l" t="t" r="r" b="b"/>
            <a:pathLst>
              <a:path w="4116926" h="6957229">
                <a:moveTo>
                  <a:pt x="0" y="0"/>
                </a:moveTo>
                <a:lnTo>
                  <a:pt x="4116926" y="0"/>
                </a:lnTo>
                <a:lnTo>
                  <a:pt x="4116926" y="6957229"/>
                </a:lnTo>
                <a:lnTo>
                  <a:pt x="0" y="6957229"/>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5" name="Freeform 5"/>
          <p:cNvSpPr/>
          <p:nvPr/>
        </p:nvSpPr>
        <p:spPr>
          <a:xfrm>
            <a:off x="4116926" y="1406641"/>
            <a:ext cx="4497926" cy="7601084"/>
          </a:xfrm>
          <a:custGeom>
            <a:avLst/>
            <a:gdLst/>
            <a:ahLst/>
            <a:cxnLst/>
            <a:rect l="l" t="t" r="r" b="b"/>
            <a:pathLst>
              <a:path w="4497926" h="7601084">
                <a:moveTo>
                  <a:pt x="0" y="0"/>
                </a:moveTo>
                <a:lnTo>
                  <a:pt x="4497926" y="0"/>
                </a:lnTo>
                <a:lnTo>
                  <a:pt x="4497926" y="7601084"/>
                </a:lnTo>
                <a:lnTo>
                  <a:pt x="0" y="7601084"/>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6" name="Freeform 6"/>
          <p:cNvSpPr/>
          <p:nvPr/>
        </p:nvSpPr>
        <p:spPr>
          <a:xfrm>
            <a:off x="8614852" y="1728568"/>
            <a:ext cx="4116926" cy="6957229"/>
          </a:xfrm>
          <a:custGeom>
            <a:avLst/>
            <a:gdLst/>
            <a:ahLst/>
            <a:cxnLst/>
            <a:rect l="l" t="t" r="r" b="b"/>
            <a:pathLst>
              <a:path w="4116926" h="6957229">
                <a:moveTo>
                  <a:pt x="0" y="0"/>
                </a:moveTo>
                <a:lnTo>
                  <a:pt x="4116926" y="0"/>
                </a:lnTo>
                <a:lnTo>
                  <a:pt x="4116926" y="6957229"/>
                </a:lnTo>
                <a:lnTo>
                  <a:pt x="0" y="6957229"/>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7" name="Freeform 7"/>
          <p:cNvSpPr/>
          <p:nvPr/>
        </p:nvSpPr>
        <p:spPr>
          <a:xfrm>
            <a:off x="392114" y="152028"/>
            <a:ext cx="2239484" cy="1119742"/>
          </a:xfrm>
          <a:custGeom>
            <a:avLst/>
            <a:gdLst/>
            <a:ahLst/>
            <a:cxnLst/>
            <a:rect l="l" t="t" r="r" b="b"/>
            <a:pathLst>
              <a:path w="2239484" h="1119742">
                <a:moveTo>
                  <a:pt x="0" y="0"/>
                </a:moveTo>
                <a:lnTo>
                  <a:pt x="2239484" y="0"/>
                </a:lnTo>
                <a:lnTo>
                  <a:pt x="2239484" y="1119741"/>
                </a:lnTo>
                <a:lnTo>
                  <a:pt x="0" y="1119741"/>
                </a:lnTo>
                <a:lnTo>
                  <a:pt x="0" y="0"/>
                </a:lnTo>
                <a:close/>
              </a:path>
            </a:pathLst>
          </a:custGeom>
          <a:blipFill>
            <a:blip r:embed="rId5"/>
            <a:stretch>
              <a:fillRect/>
            </a:stretch>
          </a:blipFill>
        </p:spPr>
      </p:sp>
      <p:sp>
        <p:nvSpPr>
          <p:cNvPr id="8" name="Freeform 8"/>
          <p:cNvSpPr/>
          <p:nvPr/>
        </p:nvSpPr>
        <p:spPr>
          <a:xfrm>
            <a:off x="12731778" y="9130311"/>
            <a:ext cx="589744" cy="621912"/>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6"/>
            <a:stretch>
              <a:fillRect/>
            </a:stretch>
          </a:blipFill>
        </p:spPr>
      </p:sp>
      <p:sp>
        <p:nvSpPr>
          <p:cNvPr id="9" name="Freeform 9"/>
          <p:cNvSpPr/>
          <p:nvPr/>
        </p:nvSpPr>
        <p:spPr>
          <a:xfrm>
            <a:off x="13321522" y="457099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13474807" y="2240883"/>
            <a:ext cx="4438426" cy="2134871"/>
          </a:xfrm>
          <a:prstGeom prst="rect">
            <a:avLst/>
          </a:prstGeom>
        </p:spPr>
        <p:txBody>
          <a:bodyPr lIns="0" tIns="0" rIns="0" bIns="0" rtlCol="0" anchor="t">
            <a:spAutoFit/>
          </a:bodyPr>
          <a:lstStyle/>
          <a:p>
            <a:pPr>
              <a:lnSpc>
                <a:spcPts val="8240"/>
              </a:lnSpc>
            </a:pPr>
            <a:r>
              <a:rPr lang="en-US" sz="8000">
                <a:solidFill>
                  <a:srgbClr val="FFFFFF"/>
                </a:solidFill>
                <a:latin typeface="Formula Bold"/>
              </a:rPr>
              <a:t>DIGITAL &amp; SOCIAL MEDIA</a:t>
            </a:r>
          </a:p>
        </p:txBody>
      </p:sp>
      <p:sp>
        <p:nvSpPr>
          <p:cNvPr id="11" name="TextBox 11"/>
          <p:cNvSpPr txBox="1"/>
          <p:nvPr/>
        </p:nvSpPr>
        <p:spPr>
          <a:xfrm>
            <a:off x="16745131" y="452247"/>
            <a:ext cx="1168102" cy="576453"/>
          </a:xfrm>
          <a:prstGeom prst="rect">
            <a:avLst/>
          </a:prstGeom>
        </p:spPr>
        <p:txBody>
          <a:bodyPr lIns="0" tIns="0" rIns="0" bIns="0" rtlCol="0" anchor="t">
            <a:spAutoFit/>
          </a:bodyPr>
          <a:lstStyle/>
          <a:p>
            <a:pPr algn="r">
              <a:lnSpc>
                <a:spcPts val="4326"/>
              </a:lnSpc>
            </a:pPr>
            <a:r>
              <a:rPr lang="en-US" sz="4200">
                <a:solidFill>
                  <a:srgbClr val="0B0B0B"/>
                </a:solidFill>
                <a:latin typeface="Formula Bold"/>
              </a:rPr>
              <a:t>2023</a:t>
            </a:r>
          </a:p>
        </p:txBody>
      </p:sp>
      <p:sp>
        <p:nvSpPr>
          <p:cNvPr id="12" name="TextBox 12"/>
          <p:cNvSpPr txBox="1"/>
          <p:nvPr/>
        </p:nvSpPr>
        <p:spPr>
          <a:xfrm>
            <a:off x="428204" y="5662312"/>
            <a:ext cx="3260518" cy="1842135"/>
          </a:xfrm>
          <a:prstGeom prst="rect">
            <a:avLst/>
          </a:prstGeom>
        </p:spPr>
        <p:txBody>
          <a:bodyPr lIns="0" tIns="0" rIns="0" bIns="0" rtlCol="0" anchor="t">
            <a:spAutoFit/>
          </a:bodyPr>
          <a:lstStyle/>
          <a:p>
            <a:pPr algn="ctr">
              <a:lnSpc>
                <a:spcPts val="2940"/>
              </a:lnSpc>
            </a:pPr>
            <a:r>
              <a:rPr lang="en-US" sz="2100">
                <a:solidFill>
                  <a:srgbClr val="FFFFFF"/>
                </a:solidFill>
                <a:latin typeface="Red Hat Display"/>
              </a:rPr>
              <a:t>According to a release from the league, the XFL email database increased by 192K to more than 520K, representing 59% growth</a:t>
            </a:r>
          </a:p>
        </p:txBody>
      </p:sp>
      <p:sp>
        <p:nvSpPr>
          <p:cNvPr id="13" name="TextBox 13"/>
          <p:cNvSpPr txBox="1"/>
          <p:nvPr/>
        </p:nvSpPr>
        <p:spPr>
          <a:xfrm>
            <a:off x="4735630" y="5662312"/>
            <a:ext cx="3260518" cy="2956560"/>
          </a:xfrm>
          <a:prstGeom prst="rect">
            <a:avLst/>
          </a:prstGeom>
        </p:spPr>
        <p:txBody>
          <a:bodyPr lIns="0" tIns="0" rIns="0" bIns="0" rtlCol="0" anchor="t">
            <a:spAutoFit/>
          </a:bodyPr>
          <a:lstStyle/>
          <a:p>
            <a:pPr algn="ctr">
              <a:lnSpc>
                <a:spcPts val="2940"/>
              </a:lnSpc>
            </a:pPr>
            <a:r>
              <a:rPr lang="en-US" sz="2100">
                <a:solidFill>
                  <a:srgbClr val="FFFFFF"/>
                </a:solidFill>
                <a:latin typeface="Red Hat Display"/>
              </a:rPr>
              <a:t>The total number of fans following the XFL and its teams on social media platforms reached 3.5 million followers, representing a growth rate of 28.5% (770K fans were added during the year)</a:t>
            </a:r>
          </a:p>
        </p:txBody>
      </p:sp>
      <p:sp>
        <p:nvSpPr>
          <p:cNvPr id="14" name="TextBox 14"/>
          <p:cNvSpPr txBox="1"/>
          <p:nvPr/>
        </p:nvSpPr>
        <p:spPr>
          <a:xfrm>
            <a:off x="9043057" y="5662312"/>
            <a:ext cx="3260518" cy="1099185"/>
          </a:xfrm>
          <a:prstGeom prst="rect">
            <a:avLst/>
          </a:prstGeom>
        </p:spPr>
        <p:txBody>
          <a:bodyPr lIns="0" tIns="0" rIns="0" bIns="0" rtlCol="0" anchor="t">
            <a:spAutoFit/>
          </a:bodyPr>
          <a:lstStyle/>
          <a:p>
            <a:pPr algn="ctr">
              <a:lnSpc>
                <a:spcPts val="2940"/>
              </a:lnSpc>
            </a:pPr>
            <a:r>
              <a:rPr lang="en-US" sz="2100">
                <a:solidFill>
                  <a:srgbClr val="FFFFFF"/>
                </a:solidFill>
                <a:latin typeface="Red Hat Display"/>
              </a:rPr>
              <a:t>The XFL app was downloaded 135,000 times during the year</a:t>
            </a:r>
          </a:p>
        </p:txBody>
      </p:sp>
      <p:sp>
        <p:nvSpPr>
          <p:cNvPr id="15" name="TextBox 15"/>
          <p:cNvSpPr txBox="1"/>
          <p:nvPr/>
        </p:nvSpPr>
        <p:spPr>
          <a:xfrm>
            <a:off x="619125" y="3524250"/>
            <a:ext cx="2878676" cy="1415162"/>
          </a:xfrm>
          <a:prstGeom prst="rect">
            <a:avLst/>
          </a:prstGeom>
        </p:spPr>
        <p:txBody>
          <a:bodyPr lIns="0" tIns="0" rIns="0" bIns="0" rtlCol="0" anchor="t">
            <a:spAutoFit/>
          </a:bodyPr>
          <a:lstStyle/>
          <a:p>
            <a:pPr algn="ctr">
              <a:lnSpc>
                <a:spcPts val="10712"/>
              </a:lnSpc>
            </a:pPr>
            <a:r>
              <a:rPr lang="en-US" sz="10400">
                <a:solidFill>
                  <a:srgbClr val="FFFFFF"/>
                </a:solidFill>
                <a:latin typeface="Formula Bold"/>
              </a:rPr>
              <a:t>59%</a:t>
            </a:r>
          </a:p>
        </p:txBody>
      </p:sp>
      <p:sp>
        <p:nvSpPr>
          <p:cNvPr id="16" name="TextBox 16"/>
          <p:cNvSpPr txBox="1"/>
          <p:nvPr/>
        </p:nvSpPr>
        <p:spPr>
          <a:xfrm>
            <a:off x="4735630" y="3281993"/>
            <a:ext cx="3373029" cy="1657418"/>
          </a:xfrm>
          <a:prstGeom prst="rect">
            <a:avLst/>
          </a:prstGeom>
        </p:spPr>
        <p:txBody>
          <a:bodyPr lIns="0" tIns="0" rIns="0" bIns="0" rtlCol="0" anchor="t">
            <a:spAutoFit/>
          </a:bodyPr>
          <a:lstStyle/>
          <a:p>
            <a:pPr algn="ctr">
              <a:lnSpc>
                <a:spcPts val="12551"/>
              </a:lnSpc>
            </a:pPr>
            <a:r>
              <a:rPr lang="en-US" sz="12186">
                <a:solidFill>
                  <a:srgbClr val="FFFFFF"/>
                </a:solidFill>
                <a:latin typeface="Formula Bold"/>
              </a:rPr>
              <a:t>3.5M</a:t>
            </a:r>
          </a:p>
        </p:txBody>
      </p:sp>
      <p:sp>
        <p:nvSpPr>
          <p:cNvPr id="17" name="TextBox 17"/>
          <p:cNvSpPr txBox="1"/>
          <p:nvPr/>
        </p:nvSpPr>
        <p:spPr>
          <a:xfrm>
            <a:off x="9138517" y="3524250"/>
            <a:ext cx="3069597" cy="1415162"/>
          </a:xfrm>
          <a:prstGeom prst="rect">
            <a:avLst/>
          </a:prstGeom>
        </p:spPr>
        <p:txBody>
          <a:bodyPr lIns="0" tIns="0" rIns="0" bIns="0" rtlCol="0" anchor="t">
            <a:spAutoFit/>
          </a:bodyPr>
          <a:lstStyle/>
          <a:p>
            <a:pPr algn="ctr">
              <a:lnSpc>
                <a:spcPts val="10712"/>
              </a:lnSpc>
            </a:pPr>
            <a:r>
              <a:rPr lang="en-US" sz="10400">
                <a:solidFill>
                  <a:srgbClr val="FFFFFF"/>
                </a:solidFill>
                <a:latin typeface="Formula Bold"/>
              </a:rPr>
              <a:t>135K</a:t>
            </a:r>
          </a:p>
        </p:txBody>
      </p:sp>
      <p:sp>
        <p:nvSpPr>
          <p:cNvPr id="18" name="TextBox 18"/>
          <p:cNvSpPr txBox="1"/>
          <p:nvPr/>
        </p:nvSpPr>
        <p:spPr>
          <a:xfrm>
            <a:off x="13546312" y="9245445"/>
            <a:ext cx="4590788" cy="420220"/>
          </a:xfrm>
          <a:prstGeom prst="rect">
            <a:avLst/>
          </a:prstGeom>
        </p:spPr>
        <p:txBody>
          <a:bodyPr lIns="0" tIns="0" rIns="0" bIns="0" rtlCol="0" anchor="t">
            <a:spAutoFit/>
          </a:bodyPr>
          <a:lstStyle/>
          <a:p>
            <a:pPr>
              <a:lnSpc>
                <a:spcPts val="1666"/>
              </a:lnSpc>
            </a:pPr>
            <a:r>
              <a:rPr lang="en-US" sz="1602">
                <a:solidFill>
                  <a:srgbClr val="040403"/>
                </a:solidFill>
                <a:latin typeface="Montserrat Bold"/>
              </a:rPr>
              <a:t>Sports Career Consulting </a:t>
            </a:r>
          </a:p>
          <a:p>
            <a:pPr>
              <a:lnSpc>
                <a:spcPts val="1666"/>
              </a:lnSpc>
            </a:pPr>
            <a:r>
              <a:rPr lang="en-US" sz="1602">
                <a:solidFill>
                  <a:srgbClr val="040403"/>
                </a:solidFill>
                <a:latin typeface="Montserrat Bold"/>
              </a:rPr>
              <a:t>The Business of Sports and Entertainment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Freeform 3"/>
          <p:cNvSpPr/>
          <p:nvPr/>
        </p:nvSpPr>
        <p:spPr>
          <a:xfrm>
            <a:off x="0" y="9888279"/>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
        <p:nvSpPr>
          <p:cNvPr id="4" name="Freeform 4"/>
          <p:cNvSpPr/>
          <p:nvPr/>
        </p:nvSpPr>
        <p:spPr>
          <a:xfrm>
            <a:off x="0" y="1728568"/>
            <a:ext cx="4116926" cy="6957229"/>
          </a:xfrm>
          <a:custGeom>
            <a:avLst/>
            <a:gdLst/>
            <a:ahLst/>
            <a:cxnLst/>
            <a:rect l="l" t="t" r="r" b="b"/>
            <a:pathLst>
              <a:path w="4116926" h="6957229">
                <a:moveTo>
                  <a:pt x="0" y="0"/>
                </a:moveTo>
                <a:lnTo>
                  <a:pt x="4116926" y="0"/>
                </a:lnTo>
                <a:lnTo>
                  <a:pt x="4116926" y="6957229"/>
                </a:lnTo>
                <a:lnTo>
                  <a:pt x="0" y="6957229"/>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5" name="Freeform 5"/>
          <p:cNvSpPr/>
          <p:nvPr/>
        </p:nvSpPr>
        <p:spPr>
          <a:xfrm>
            <a:off x="4116926" y="1406641"/>
            <a:ext cx="4497926" cy="7601084"/>
          </a:xfrm>
          <a:custGeom>
            <a:avLst/>
            <a:gdLst/>
            <a:ahLst/>
            <a:cxnLst/>
            <a:rect l="l" t="t" r="r" b="b"/>
            <a:pathLst>
              <a:path w="4497926" h="7601084">
                <a:moveTo>
                  <a:pt x="0" y="0"/>
                </a:moveTo>
                <a:lnTo>
                  <a:pt x="4497926" y="0"/>
                </a:lnTo>
                <a:lnTo>
                  <a:pt x="4497926" y="7601084"/>
                </a:lnTo>
                <a:lnTo>
                  <a:pt x="0" y="7601084"/>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6" name="Freeform 6"/>
          <p:cNvSpPr/>
          <p:nvPr/>
        </p:nvSpPr>
        <p:spPr>
          <a:xfrm>
            <a:off x="8614852" y="1728568"/>
            <a:ext cx="4116926" cy="6957229"/>
          </a:xfrm>
          <a:custGeom>
            <a:avLst/>
            <a:gdLst/>
            <a:ahLst/>
            <a:cxnLst/>
            <a:rect l="l" t="t" r="r" b="b"/>
            <a:pathLst>
              <a:path w="4116926" h="6957229">
                <a:moveTo>
                  <a:pt x="0" y="0"/>
                </a:moveTo>
                <a:lnTo>
                  <a:pt x="4116926" y="0"/>
                </a:lnTo>
                <a:lnTo>
                  <a:pt x="4116926" y="6957229"/>
                </a:lnTo>
                <a:lnTo>
                  <a:pt x="0" y="6957229"/>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7" name="Freeform 7"/>
          <p:cNvSpPr/>
          <p:nvPr/>
        </p:nvSpPr>
        <p:spPr>
          <a:xfrm>
            <a:off x="392114" y="152028"/>
            <a:ext cx="2239484" cy="1119742"/>
          </a:xfrm>
          <a:custGeom>
            <a:avLst/>
            <a:gdLst/>
            <a:ahLst/>
            <a:cxnLst/>
            <a:rect l="l" t="t" r="r" b="b"/>
            <a:pathLst>
              <a:path w="2239484" h="1119742">
                <a:moveTo>
                  <a:pt x="0" y="0"/>
                </a:moveTo>
                <a:lnTo>
                  <a:pt x="2239484" y="0"/>
                </a:lnTo>
                <a:lnTo>
                  <a:pt x="2239484" y="1119741"/>
                </a:lnTo>
                <a:lnTo>
                  <a:pt x="0" y="1119741"/>
                </a:lnTo>
                <a:lnTo>
                  <a:pt x="0" y="0"/>
                </a:lnTo>
                <a:close/>
              </a:path>
            </a:pathLst>
          </a:custGeom>
          <a:blipFill>
            <a:blip r:embed="rId5"/>
            <a:stretch>
              <a:fillRect/>
            </a:stretch>
          </a:blipFill>
        </p:spPr>
      </p:sp>
      <p:sp>
        <p:nvSpPr>
          <p:cNvPr id="8" name="Freeform 8"/>
          <p:cNvSpPr/>
          <p:nvPr/>
        </p:nvSpPr>
        <p:spPr>
          <a:xfrm>
            <a:off x="12731778" y="9130311"/>
            <a:ext cx="589744" cy="621912"/>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6"/>
            <a:stretch>
              <a:fillRect/>
            </a:stretch>
          </a:blipFill>
        </p:spPr>
      </p:sp>
      <p:sp>
        <p:nvSpPr>
          <p:cNvPr id="9" name="Freeform 9"/>
          <p:cNvSpPr/>
          <p:nvPr/>
        </p:nvSpPr>
        <p:spPr>
          <a:xfrm>
            <a:off x="13183287" y="3754093"/>
            <a:ext cx="4145894" cy="4114800"/>
          </a:xfrm>
          <a:custGeom>
            <a:avLst/>
            <a:gdLst/>
            <a:ahLst/>
            <a:cxnLst/>
            <a:rect l="l" t="t" r="r" b="b"/>
            <a:pathLst>
              <a:path w="4145894" h="4114800">
                <a:moveTo>
                  <a:pt x="0" y="0"/>
                </a:moveTo>
                <a:lnTo>
                  <a:pt x="4145895" y="0"/>
                </a:lnTo>
                <a:lnTo>
                  <a:pt x="414589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13474807" y="2240883"/>
            <a:ext cx="4438426" cy="1096646"/>
          </a:xfrm>
          <a:prstGeom prst="rect">
            <a:avLst/>
          </a:prstGeom>
        </p:spPr>
        <p:txBody>
          <a:bodyPr lIns="0" tIns="0" rIns="0" bIns="0" rtlCol="0" anchor="t">
            <a:spAutoFit/>
          </a:bodyPr>
          <a:lstStyle/>
          <a:p>
            <a:pPr>
              <a:lnSpc>
                <a:spcPts val="8240"/>
              </a:lnSpc>
            </a:pPr>
            <a:r>
              <a:rPr lang="en-US" sz="8000">
                <a:solidFill>
                  <a:srgbClr val="FFFFFF"/>
                </a:solidFill>
                <a:latin typeface="Formula Bold"/>
              </a:rPr>
              <a:t>MORE DATA</a:t>
            </a:r>
          </a:p>
        </p:txBody>
      </p:sp>
      <p:sp>
        <p:nvSpPr>
          <p:cNvPr id="11" name="TextBox 11"/>
          <p:cNvSpPr txBox="1"/>
          <p:nvPr/>
        </p:nvSpPr>
        <p:spPr>
          <a:xfrm>
            <a:off x="16745131" y="452247"/>
            <a:ext cx="1168102" cy="576453"/>
          </a:xfrm>
          <a:prstGeom prst="rect">
            <a:avLst/>
          </a:prstGeom>
        </p:spPr>
        <p:txBody>
          <a:bodyPr lIns="0" tIns="0" rIns="0" bIns="0" rtlCol="0" anchor="t">
            <a:spAutoFit/>
          </a:bodyPr>
          <a:lstStyle/>
          <a:p>
            <a:pPr algn="r">
              <a:lnSpc>
                <a:spcPts val="4326"/>
              </a:lnSpc>
            </a:pPr>
            <a:r>
              <a:rPr lang="en-US" sz="4200">
                <a:solidFill>
                  <a:srgbClr val="0B0B0B"/>
                </a:solidFill>
                <a:latin typeface="Formula Bold"/>
              </a:rPr>
              <a:t>2023</a:t>
            </a:r>
          </a:p>
        </p:txBody>
      </p:sp>
      <p:sp>
        <p:nvSpPr>
          <p:cNvPr id="12" name="TextBox 12"/>
          <p:cNvSpPr txBox="1"/>
          <p:nvPr/>
        </p:nvSpPr>
        <p:spPr>
          <a:xfrm>
            <a:off x="428204" y="5662312"/>
            <a:ext cx="3260518" cy="2491740"/>
          </a:xfrm>
          <a:prstGeom prst="rect">
            <a:avLst/>
          </a:prstGeom>
        </p:spPr>
        <p:txBody>
          <a:bodyPr lIns="0" tIns="0" rIns="0" bIns="0" rtlCol="0" anchor="t">
            <a:spAutoFit/>
          </a:bodyPr>
          <a:lstStyle/>
          <a:p>
            <a:pPr algn="ctr">
              <a:lnSpc>
                <a:spcPts val="3359"/>
              </a:lnSpc>
            </a:pPr>
            <a:r>
              <a:rPr lang="en-US" sz="2399">
                <a:solidFill>
                  <a:srgbClr val="FFFFFF"/>
                </a:solidFill>
                <a:latin typeface="Red Hat Display"/>
              </a:rPr>
              <a:t>In 2023, the base annual salary for XFL players was  $55,000, and total compensation was expected to be around $60,000 per player.</a:t>
            </a:r>
          </a:p>
        </p:txBody>
      </p:sp>
      <p:sp>
        <p:nvSpPr>
          <p:cNvPr id="13" name="TextBox 13"/>
          <p:cNvSpPr txBox="1"/>
          <p:nvPr/>
        </p:nvSpPr>
        <p:spPr>
          <a:xfrm>
            <a:off x="4679375" y="5662312"/>
            <a:ext cx="3373029" cy="2072640"/>
          </a:xfrm>
          <a:prstGeom prst="rect">
            <a:avLst/>
          </a:prstGeom>
        </p:spPr>
        <p:txBody>
          <a:bodyPr lIns="0" tIns="0" rIns="0" bIns="0" rtlCol="0" anchor="t">
            <a:spAutoFit/>
          </a:bodyPr>
          <a:lstStyle/>
          <a:p>
            <a:pPr algn="ctr">
              <a:lnSpc>
                <a:spcPts val="3359"/>
              </a:lnSpc>
            </a:pPr>
            <a:r>
              <a:rPr lang="en-US" sz="2399">
                <a:solidFill>
                  <a:srgbClr val="FFFFFF"/>
                </a:solidFill>
                <a:latin typeface="Red Hat Display"/>
              </a:rPr>
              <a:t>Nearly one-third of all XFL television viewers are age 18-49, an important demographic for the league</a:t>
            </a:r>
          </a:p>
        </p:txBody>
      </p:sp>
      <p:sp>
        <p:nvSpPr>
          <p:cNvPr id="14" name="TextBox 14"/>
          <p:cNvSpPr txBox="1"/>
          <p:nvPr/>
        </p:nvSpPr>
        <p:spPr>
          <a:xfrm>
            <a:off x="8754195" y="5662312"/>
            <a:ext cx="3802134" cy="2491740"/>
          </a:xfrm>
          <a:prstGeom prst="rect">
            <a:avLst/>
          </a:prstGeom>
        </p:spPr>
        <p:txBody>
          <a:bodyPr lIns="0" tIns="0" rIns="0" bIns="0" rtlCol="0" anchor="t">
            <a:spAutoFit/>
          </a:bodyPr>
          <a:lstStyle/>
          <a:p>
            <a:pPr algn="ctr">
              <a:lnSpc>
                <a:spcPts val="3359"/>
              </a:lnSpc>
            </a:pPr>
            <a:r>
              <a:rPr lang="en-US" sz="2399">
                <a:solidFill>
                  <a:srgbClr val="FFFFFF"/>
                </a:solidFill>
                <a:latin typeface="Red Hat Display"/>
              </a:rPr>
              <a:t>Throughout the regular season, there was an average of 3 million weekly page views of XFL content consumed on the ESPN app and at ESPN.com.</a:t>
            </a:r>
          </a:p>
        </p:txBody>
      </p:sp>
      <p:sp>
        <p:nvSpPr>
          <p:cNvPr id="15" name="TextBox 15"/>
          <p:cNvSpPr txBox="1"/>
          <p:nvPr/>
        </p:nvSpPr>
        <p:spPr>
          <a:xfrm>
            <a:off x="619125" y="3524250"/>
            <a:ext cx="2878676" cy="1415162"/>
          </a:xfrm>
          <a:prstGeom prst="rect">
            <a:avLst/>
          </a:prstGeom>
        </p:spPr>
        <p:txBody>
          <a:bodyPr lIns="0" tIns="0" rIns="0" bIns="0" rtlCol="0" anchor="t">
            <a:spAutoFit/>
          </a:bodyPr>
          <a:lstStyle/>
          <a:p>
            <a:pPr algn="ctr">
              <a:lnSpc>
                <a:spcPts val="10712"/>
              </a:lnSpc>
            </a:pPr>
            <a:r>
              <a:rPr lang="en-US" sz="10400">
                <a:solidFill>
                  <a:srgbClr val="FFFFFF"/>
                </a:solidFill>
                <a:latin typeface="Formula Bold"/>
              </a:rPr>
              <a:t>$55K</a:t>
            </a:r>
          </a:p>
        </p:txBody>
      </p:sp>
      <p:sp>
        <p:nvSpPr>
          <p:cNvPr id="16" name="TextBox 16"/>
          <p:cNvSpPr txBox="1"/>
          <p:nvPr/>
        </p:nvSpPr>
        <p:spPr>
          <a:xfrm>
            <a:off x="4735630" y="3281993"/>
            <a:ext cx="3373029" cy="1657418"/>
          </a:xfrm>
          <a:prstGeom prst="rect">
            <a:avLst/>
          </a:prstGeom>
        </p:spPr>
        <p:txBody>
          <a:bodyPr lIns="0" tIns="0" rIns="0" bIns="0" rtlCol="0" anchor="t">
            <a:spAutoFit/>
          </a:bodyPr>
          <a:lstStyle/>
          <a:p>
            <a:pPr algn="ctr">
              <a:lnSpc>
                <a:spcPts val="12551"/>
              </a:lnSpc>
            </a:pPr>
            <a:r>
              <a:rPr lang="en-US" sz="12186">
                <a:solidFill>
                  <a:srgbClr val="FFFFFF"/>
                </a:solidFill>
                <a:latin typeface="Formula Bold"/>
              </a:rPr>
              <a:t>1/3</a:t>
            </a:r>
          </a:p>
        </p:txBody>
      </p:sp>
      <p:sp>
        <p:nvSpPr>
          <p:cNvPr id="17" name="TextBox 17"/>
          <p:cNvSpPr txBox="1"/>
          <p:nvPr/>
        </p:nvSpPr>
        <p:spPr>
          <a:xfrm>
            <a:off x="9138517" y="3524250"/>
            <a:ext cx="3069597" cy="1415162"/>
          </a:xfrm>
          <a:prstGeom prst="rect">
            <a:avLst/>
          </a:prstGeom>
        </p:spPr>
        <p:txBody>
          <a:bodyPr lIns="0" tIns="0" rIns="0" bIns="0" rtlCol="0" anchor="t">
            <a:spAutoFit/>
          </a:bodyPr>
          <a:lstStyle/>
          <a:p>
            <a:pPr algn="ctr">
              <a:lnSpc>
                <a:spcPts val="10712"/>
              </a:lnSpc>
            </a:pPr>
            <a:r>
              <a:rPr lang="en-US" sz="10400">
                <a:solidFill>
                  <a:srgbClr val="FFFFFF"/>
                </a:solidFill>
                <a:latin typeface="Formula Bold"/>
              </a:rPr>
              <a:t>3M</a:t>
            </a:r>
          </a:p>
        </p:txBody>
      </p:sp>
      <p:sp>
        <p:nvSpPr>
          <p:cNvPr id="18" name="TextBox 18"/>
          <p:cNvSpPr txBox="1"/>
          <p:nvPr/>
        </p:nvSpPr>
        <p:spPr>
          <a:xfrm>
            <a:off x="13546312" y="9245445"/>
            <a:ext cx="4590788" cy="420220"/>
          </a:xfrm>
          <a:prstGeom prst="rect">
            <a:avLst/>
          </a:prstGeom>
        </p:spPr>
        <p:txBody>
          <a:bodyPr lIns="0" tIns="0" rIns="0" bIns="0" rtlCol="0" anchor="t">
            <a:spAutoFit/>
          </a:bodyPr>
          <a:lstStyle/>
          <a:p>
            <a:pPr>
              <a:lnSpc>
                <a:spcPts val="1666"/>
              </a:lnSpc>
            </a:pPr>
            <a:r>
              <a:rPr lang="en-US" sz="1602">
                <a:solidFill>
                  <a:srgbClr val="040403"/>
                </a:solidFill>
                <a:latin typeface="Montserrat Bold"/>
              </a:rPr>
              <a:t>Sports Career Consulting </a:t>
            </a:r>
          </a:p>
          <a:p>
            <a:pPr>
              <a:lnSpc>
                <a:spcPts val="1666"/>
              </a:lnSpc>
            </a:pPr>
            <a:r>
              <a:rPr lang="en-US" sz="1602">
                <a:solidFill>
                  <a:srgbClr val="040403"/>
                </a:solidFill>
                <a:latin typeface="Montserrat Bold"/>
              </a:rPr>
              <a:t>The Business of Sports and Entertainment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Freeform 3"/>
          <p:cNvSpPr/>
          <p:nvPr/>
        </p:nvSpPr>
        <p:spPr>
          <a:xfrm>
            <a:off x="4128744" y="6255988"/>
            <a:ext cx="2838106" cy="2745223"/>
          </a:xfrm>
          <a:custGeom>
            <a:avLst/>
            <a:gdLst/>
            <a:ahLst/>
            <a:cxnLst/>
            <a:rect l="l" t="t" r="r" b="b"/>
            <a:pathLst>
              <a:path w="2838106" h="2745223">
                <a:moveTo>
                  <a:pt x="0" y="0"/>
                </a:moveTo>
                <a:lnTo>
                  <a:pt x="2838106" y="0"/>
                </a:lnTo>
                <a:lnTo>
                  <a:pt x="2838106" y="2745223"/>
                </a:lnTo>
                <a:lnTo>
                  <a:pt x="0" y="27452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28700" y="3110704"/>
            <a:ext cx="6200088" cy="3653246"/>
          </a:xfrm>
          <a:custGeom>
            <a:avLst/>
            <a:gdLst/>
            <a:ahLst/>
            <a:cxnLst/>
            <a:rect l="l" t="t" r="r" b="b"/>
            <a:pathLst>
              <a:path w="6200088" h="3653246">
                <a:moveTo>
                  <a:pt x="0" y="0"/>
                </a:moveTo>
                <a:lnTo>
                  <a:pt x="6200088" y="0"/>
                </a:lnTo>
                <a:lnTo>
                  <a:pt x="6200088" y="3653246"/>
                </a:lnTo>
                <a:lnTo>
                  <a:pt x="0" y="3653246"/>
                </a:lnTo>
                <a:lnTo>
                  <a:pt x="0" y="0"/>
                </a:lnTo>
                <a:close/>
              </a:path>
            </a:pathLst>
          </a:custGeom>
          <a:blipFill>
            <a:blip r:embed="rId5">
              <a:extLst>
                <a:ext uri="{96DAC541-7B7A-43D3-8B79-37D633B846F1}">
                  <asvg:svgBlip xmlns:asvg="http://schemas.microsoft.com/office/drawing/2016/SVG/main" r:embed="rId6"/>
                </a:ext>
              </a:extLst>
            </a:blip>
            <a:stretch>
              <a:fillRect r="-4878"/>
            </a:stretch>
          </a:blipFill>
        </p:spPr>
      </p:sp>
      <p:grpSp>
        <p:nvGrpSpPr>
          <p:cNvPr id="5" name="Group 5"/>
          <p:cNvGrpSpPr>
            <a:grpSpLocks noChangeAspect="1"/>
          </p:cNvGrpSpPr>
          <p:nvPr/>
        </p:nvGrpSpPr>
        <p:grpSpPr>
          <a:xfrm>
            <a:off x="3365764" y="6000973"/>
            <a:ext cx="1525960" cy="1525954"/>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t="-13498" r="-38667"/>
              </a:stretch>
            </a:blipFill>
          </p:spPr>
        </p:sp>
      </p:grpSp>
      <p:sp>
        <p:nvSpPr>
          <p:cNvPr id="7" name="Freeform 7"/>
          <p:cNvSpPr/>
          <p:nvPr/>
        </p:nvSpPr>
        <p:spPr>
          <a:xfrm>
            <a:off x="8948982" y="3469017"/>
            <a:ext cx="2800155" cy="2708514"/>
          </a:xfrm>
          <a:custGeom>
            <a:avLst/>
            <a:gdLst/>
            <a:ahLst/>
            <a:cxnLst/>
            <a:rect l="l" t="t" r="r" b="b"/>
            <a:pathLst>
              <a:path w="2800155" h="2708514">
                <a:moveTo>
                  <a:pt x="0" y="0"/>
                </a:moveTo>
                <a:lnTo>
                  <a:pt x="2800155" y="0"/>
                </a:lnTo>
                <a:lnTo>
                  <a:pt x="2800155" y="2708514"/>
                </a:lnTo>
                <a:lnTo>
                  <a:pt x="0" y="27085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0" y="9888279"/>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5">
              <a:extLst>
                <a:ext uri="{96DAC541-7B7A-43D3-8B79-37D633B846F1}">
                  <asvg:svgBlip xmlns:asvg="http://schemas.microsoft.com/office/drawing/2016/SVG/main" r:embed="rId6"/>
                </a:ext>
              </a:extLst>
            </a:blip>
            <a:stretch>
              <a:fillRect t="-616388" b="-1178836"/>
            </a:stretch>
          </a:blipFill>
        </p:spPr>
      </p:sp>
      <p:sp>
        <p:nvSpPr>
          <p:cNvPr id="9" name="Freeform 9"/>
          <p:cNvSpPr/>
          <p:nvPr/>
        </p:nvSpPr>
        <p:spPr>
          <a:xfrm>
            <a:off x="11059212" y="3110704"/>
            <a:ext cx="6200088" cy="3653246"/>
          </a:xfrm>
          <a:custGeom>
            <a:avLst/>
            <a:gdLst/>
            <a:ahLst/>
            <a:cxnLst/>
            <a:rect l="l" t="t" r="r" b="b"/>
            <a:pathLst>
              <a:path w="6200088" h="3653246">
                <a:moveTo>
                  <a:pt x="0" y="0"/>
                </a:moveTo>
                <a:lnTo>
                  <a:pt x="6200088" y="0"/>
                </a:lnTo>
                <a:lnTo>
                  <a:pt x="6200088" y="3653246"/>
                </a:lnTo>
                <a:lnTo>
                  <a:pt x="0" y="3653246"/>
                </a:lnTo>
                <a:lnTo>
                  <a:pt x="0" y="0"/>
                </a:lnTo>
                <a:close/>
              </a:path>
            </a:pathLst>
          </a:custGeom>
          <a:blipFill>
            <a:blip r:embed="rId5">
              <a:extLst>
                <a:ext uri="{96DAC541-7B7A-43D3-8B79-37D633B846F1}">
                  <asvg:svgBlip xmlns:asvg="http://schemas.microsoft.com/office/drawing/2016/SVG/main" r:embed="rId6"/>
                </a:ext>
              </a:extLst>
            </a:blip>
            <a:stretch>
              <a:fillRect r="-4878"/>
            </a:stretch>
          </a:blipFill>
        </p:spPr>
      </p:sp>
      <p:grpSp>
        <p:nvGrpSpPr>
          <p:cNvPr id="10" name="Group 10"/>
          <p:cNvGrpSpPr>
            <a:grpSpLocks noChangeAspect="1"/>
          </p:cNvGrpSpPr>
          <p:nvPr/>
        </p:nvGrpSpPr>
        <p:grpSpPr>
          <a:xfrm>
            <a:off x="13396276" y="6000973"/>
            <a:ext cx="1525960" cy="1525954"/>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t="-4887" b="-45113"/>
              </a:stretch>
            </a:blipFill>
          </p:spPr>
        </p:sp>
      </p:grpSp>
      <p:sp>
        <p:nvSpPr>
          <p:cNvPr id="12" name="Freeform 12"/>
          <p:cNvSpPr/>
          <p:nvPr/>
        </p:nvSpPr>
        <p:spPr>
          <a:xfrm>
            <a:off x="6043956" y="5605054"/>
            <a:ext cx="6200088" cy="3653246"/>
          </a:xfrm>
          <a:custGeom>
            <a:avLst/>
            <a:gdLst/>
            <a:ahLst/>
            <a:cxnLst/>
            <a:rect l="l" t="t" r="r" b="b"/>
            <a:pathLst>
              <a:path w="6200088" h="3653246">
                <a:moveTo>
                  <a:pt x="0" y="0"/>
                </a:moveTo>
                <a:lnTo>
                  <a:pt x="6200088" y="0"/>
                </a:lnTo>
                <a:lnTo>
                  <a:pt x="6200088" y="3653246"/>
                </a:lnTo>
                <a:lnTo>
                  <a:pt x="0" y="3653246"/>
                </a:lnTo>
                <a:lnTo>
                  <a:pt x="0" y="0"/>
                </a:lnTo>
                <a:close/>
              </a:path>
            </a:pathLst>
          </a:custGeom>
          <a:blipFill>
            <a:blip r:embed="rId5">
              <a:extLst>
                <a:ext uri="{96DAC541-7B7A-43D3-8B79-37D633B846F1}">
                  <asvg:svgBlip xmlns:asvg="http://schemas.microsoft.com/office/drawing/2016/SVG/main" r:embed="rId6"/>
                </a:ext>
              </a:extLst>
            </a:blip>
            <a:stretch>
              <a:fillRect r="-4878"/>
            </a:stretch>
          </a:blipFill>
        </p:spPr>
      </p:sp>
      <p:grpSp>
        <p:nvGrpSpPr>
          <p:cNvPr id="13" name="Group 13"/>
          <p:cNvGrpSpPr>
            <a:grpSpLocks noChangeAspect="1"/>
          </p:cNvGrpSpPr>
          <p:nvPr/>
        </p:nvGrpSpPr>
        <p:grpSpPr>
          <a:xfrm>
            <a:off x="8381020" y="4842077"/>
            <a:ext cx="1525960" cy="1525954"/>
            <a:chOff x="0" y="0"/>
            <a:chExt cx="6350000" cy="6349975"/>
          </a:xfrm>
        </p:grpSpPr>
        <p:sp>
          <p:nvSpPr>
            <p:cNvPr id="14" name="Freeform 1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t="-12135" b="-38164"/>
              </a:stretch>
            </a:blipFill>
          </p:spPr>
        </p:sp>
      </p:grpSp>
      <p:sp>
        <p:nvSpPr>
          <p:cNvPr id="15" name="Freeform 15"/>
          <p:cNvSpPr/>
          <p:nvPr/>
        </p:nvSpPr>
        <p:spPr>
          <a:xfrm>
            <a:off x="1523607" y="2286345"/>
            <a:ext cx="1341674" cy="1049860"/>
          </a:xfrm>
          <a:custGeom>
            <a:avLst/>
            <a:gdLst/>
            <a:ahLst/>
            <a:cxnLst/>
            <a:rect l="l" t="t" r="r" b="b"/>
            <a:pathLst>
              <a:path w="1341674" h="1049860">
                <a:moveTo>
                  <a:pt x="0" y="0"/>
                </a:moveTo>
                <a:lnTo>
                  <a:pt x="1341673" y="0"/>
                </a:lnTo>
                <a:lnTo>
                  <a:pt x="1341673" y="1049860"/>
                </a:lnTo>
                <a:lnTo>
                  <a:pt x="0" y="10498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10800000">
            <a:off x="15517970" y="6463281"/>
            <a:ext cx="1341674" cy="1049860"/>
          </a:xfrm>
          <a:custGeom>
            <a:avLst/>
            <a:gdLst/>
            <a:ahLst/>
            <a:cxnLst/>
            <a:rect l="l" t="t" r="r" b="b"/>
            <a:pathLst>
              <a:path w="1341674" h="1049860">
                <a:moveTo>
                  <a:pt x="0" y="0"/>
                </a:moveTo>
                <a:lnTo>
                  <a:pt x="1341673" y="0"/>
                </a:lnTo>
                <a:lnTo>
                  <a:pt x="1341673" y="1049859"/>
                </a:lnTo>
                <a:lnTo>
                  <a:pt x="0" y="104985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7" name="TextBox 17"/>
          <p:cNvSpPr txBox="1"/>
          <p:nvPr/>
        </p:nvSpPr>
        <p:spPr>
          <a:xfrm>
            <a:off x="2228049" y="1181100"/>
            <a:ext cx="13831902" cy="1302639"/>
          </a:xfrm>
          <a:prstGeom prst="rect">
            <a:avLst/>
          </a:prstGeom>
        </p:spPr>
        <p:txBody>
          <a:bodyPr lIns="0" tIns="0" rIns="0" bIns="0" rtlCol="0" anchor="t">
            <a:spAutoFit/>
          </a:bodyPr>
          <a:lstStyle/>
          <a:p>
            <a:pPr algn="ctr">
              <a:lnSpc>
                <a:spcPts val="9888"/>
              </a:lnSpc>
            </a:pPr>
            <a:r>
              <a:rPr lang="en-US" sz="9600">
                <a:solidFill>
                  <a:srgbClr val="FFFFFF"/>
                </a:solidFill>
                <a:latin typeface="Formula Bold"/>
              </a:rPr>
              <a:t>WHAT ARE THEY SAYING?</a:t>
            </a:r>
          </a:p>
        </p:txBody>
      </p:sp>
      <p:sp>
        <p:nvSpPr>
          <p:cNvPr id="18" name="Freeform 18"/>
          <p:cNvSpPr/>
          <p:nvPr/>
        </p:nvSpPr>
        <p:spPr>
          <a:xfrm>
            <a:off x="392114" y="152028"/>
            <a:ext cx="2239484" cy="1119742"/>
          </a:xfrm>
          <a:custGeom>
            <a:avLst/>
            <a:gdLst/>
            <a:ahLst/>
            <a:cxnLst/>
            <a:rect l="l" t="t" r="r" b="b"/>
            <a:pathLst>
              <a:path w="2239484" h="1119742">
                <a:moveTo>
                  <a:pt x="0" y="0"/>
                </a:moveTo>
                <a:lnTo>
                  <a:pt x="2239484" y="0"/>
                </a:lnTo>
                <a:lnTo>
                  <a:pt x="2239484" y="1119741"/>
                </a:lnTo>
                <a:lnTo>
                  <a:pt x="0" y="1119741"/>
                </a:lnTo>
                <a:lnTo>
                  <a:pt x="0" y="0"/>
                </a:lnTo>
                <a:close/>
              </a:path>
            </a:pathLst>
          </a:custGeom>
          <a:blipFill>
            <a:blip r:embed="rId12"/>
            <a:stretch>
              <a:fillRect/>
            </a:stretch>
          </a:blipFill>
        </p:spPr>
      </p:sp>
      <p:sp>
        <p:nvSpPr>
          <p:cNvPr id="19" name="Freeform 19"/>
          <p:cNvSpPr/>
          <p:nvPr/>
        </p:nvSpPr>
        <p:spPr>
          <a:xfrm>
            <a:off x="12731778" y="9130311"/>
            <a:ext cx="589744" cy="621912"/>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13"/>
            <a:stretch>
              <a:fillRect/>
            </a:stretch>
          </a:blipFill>
        </p:spPr>
      </p:sp>
      <p:sp>
        <p:nvSpPr>
          <p:cNvPr id="20" name="TextBox 20"/>
          <p:cNvSpPr txBox="1"/>
          <p:nvPr/>
        </p:nvSpPr>
        <p:spPr>
          <a:xfrm>
            <a:off x="1325014" y="3649647"/>
            <a:ext cx="5641836" cy="1470660"/>
          </a:xfrm>
          <a:prstGeom prst="rect">
            <a:avLst/>
          </a:prstGeom>
        </p:spPr>
        <p:txBody>
          <a:bodyPr lIns="0" tIns="0" rIns="0" bIns="0" rtlCol="0" anchor="t">
            <a:spAutoFit/>
          </a:bodyPr>
          <a:lstStyle/>
          <a:p>
            <a:pPr algn="ctr">
              <a:lnSpc>
                <a:spcPts val="2940"/>
              </a:lnSpc>
            </a:pPr>
            <a:r>
              <a:rPr lang="en-US" sz="2100">
                <a:solidFill>
                  <a:srgbClr val="FFFFFF"/>
                </a:solidFill>
                <a:latin typeface="Red Hat Display"/>
              </a:rPr>
              <a:t>"We are bringing forward an XFL that is progressive and forward-thinking when it comes to innovation, leveraging the newest technology to enhance game-day experience."</a:t>
            </a:r>
          </a:p>
        </p:txBody>
      </p:sp>
      <p:sp>
        <p:nvSpPr>
          <p:cNvPr id="21" name="TextBox 21"/>
          <p:cNvSpPr txBox="1"/>
          <p:nvPr/>
        </p:nvSpPr>
        <p:spPr>
          <a:xfrm>
            <a:off x="2291916" y="5253657"/>
            <a:ext cx="3673656" cy="537845"/>
          </a:xfrm>
          <a:prstGeom prst="rect">
            <a:avLst/>
          </a:prstGeom>
        </p:spPr>
        <p:txBody>
          <a:bodyPr lIns="0" tIns="0" rIns="0" bIns="0" rtlCol="0" anchor="t">
            <a:spAutoFit/>
          </a:bodyPr>
          <a:lstStyle/>
          <a:p>
            <a:pPr algn="ctr">
              <a:lnSpc>
                <a:spcPts val="4480"/>
              </a:lnSpc>
            </a:pPr>
            <a:r>
              <a:rPr lang="en-US" sz="3200">
                <a:solidFill>
                  <a:srgbClr val="FFFFFF"/>
                </a:solidFill>
                <a:latin typeface="Red Hat Display Bold"/>
              </a:rPr>
              <a:t>- Dany Garcia</a:t>
            </a:r>
          </a:p>
        </p:txBody>
      </p:sp>
      <p:sp>
        <p:nvSpPr>
          <p:cNvPr id="22" name="TextBox 22"/>
          <p:cNvSpPr txBox="1"/>
          <p:nvPr/>
        </p:nvSpPr>
        <p:spPr>
          <a:xfrm>
            <a:off x="11554119" y="3524699"/>
            <a:ext cx="5210274" cy="1298575"/>
          </a:xfrm>
          <a:prstGeom prst="rect">
            <a:avLst/>
          </a:prstGeom>
        </p:spPr>
        <p:txBody>
          <a:bodyPr lIns="0" tIns="0" rIns="0" bIns="0" rtlCol="0" anchor="t">
            <a:spAutoFit/>
          </a:bodyPr>
          <a:lstStyle/>
          <a:p>
            <a:pPr algn="ctr">
              <a:lnSpc>
                <a:spcPts val="3499"/>
              </a:lnSpc>
            </a:pPr>
            <a:r>
              <a:rPr lang="en-US" sz="2499">
                <a:solidFill>
                  <a:srgbClr val="FFFFFF"/>
                </a:solidFill>
                <a:latin typeface="Red Hat Display"/>
              </a:rPr>
              <a:t>"The XFL has shown us that innovation is one of its core principles."</a:t>
            </a:r>
          </a:p>
        </p:txBody>
      </p:sp>
      <p:sp>
        <p:nvSpPr>
          <p:cNvPr id="23" name="TextBox 23"/>
          <p:cNvSpPr txBox="1"/>
          <p:nvPr/>
        </p:nvSpPr>
        <p:spPr>
          <a:xfrm>
            <a:off x="12191388" y="5029219"/>
            <a:ext cx="3868563" cy="727710"/>
          </a:xfrm>
          <a:prstGeom prst="rect">
            <a:avLst/>
          </a:prstGeom>
        </p:spPr>
        <p:txBody>
          <a:bodyPr lIns="0" tIns="0" rIns="0" bIns="0" rtlCol="0" anchor="t">
            <a:spAutoFit/>
          </a:bodyPr>
          <a:lstStyle/>
          <a:p>
            <a:pPr algn="ctr">
              <a:lnSpc>
                <a:spcPts val="2940"/>
              </a:lnSpc>
            </a:pPr>
            <a:r>
              <a:rPr lang="en-US" sz="2100">
                <a:solidFill>
                  <a:srgbClr val="FFFFFF"/>
                </a:solidFill>
                <a:latin typeface="Red Hat Display Bold"/>
              </a:rPr>
              <a:t>NFL executive VP of football operations Troy Vincent</a:t>
            </a:r>
          </a:p>
        </p:txBody>
      </p:sp>
      <p:sp>
        <p:nvSpPr>
          <p:cNvPr id="24" name="TextBox 24"/>
          <p:cNvSpPr txBox="1"/>
          <p:nvPr/>
        </p:nvSpPr>
        <p:spPr>
          <a:xfrm>
            <a:off x="16859643" y="452247"/>
            <a:ext cx="1053589" cy="576453"/>
          </a:xfrm>
          <a:prstGeom prst="rect">
            <a:avLst/>
          </a:prstGeom>
        </p:spPr>
        <p:txBody>
          <a:bodyPr lIns="0" tIns="0" rIns="0" bIns="0" rtlCol="0" anchor="t">
            <a:spAutoFit/>
          </a:bodyPr>
          <a:lstStyle/>
          <a:p>
            <a:pPr algn="r">
              <a:lnSpc>
                <a:spcPts val="4326"/>
              </a:lnSpc>
            </a:pPr>
            <a:r>
              <a:rPr lang="en-US" sz="4200">
                <a:solidFill>
                  <a:srgbClr val="0B0B0B"/>
                </a:solidFill>
                <a:latin typeface="Formula Bold"/>
              </a:rPr>
              <a:t>2023</a:t>
            </a:r>
          </a:p>
        </p:txBody>
      </p:sp>
      <p:sp>
        <p:nvSpPr>
          <p:cNvPr id="25" name="TextBox 25"/>
          <p:cNvSpPr txBox="1"/>
          <p:nvPr/>
        </p:nvSpPr>
        <p:spPr>
          <a:xfrm>
            <a:off x="6538863" y="6478438"/>
            <a:ext cx="5210274" cy="1884045"/>
          </a:xfrm>
          <a:prstGeom prst="rect">
            <a:avLst/>
          </a:prstGeom>
        </p:spPr>
        <p:txBody>
          <a:bodyPr lIns="0" tIns="0" rIns="0" bIns="0" rtlCol="0" anchor="t">
            <a:spAutoFit/>
          </a:bodyPr>
          <a:lstStyle/>
          <a:p>
            <a:pPr algn="ctr">
              <a:lnSpc>
                <a:spcPts val="3779"/>
              </a:lnSpc>
            </a:pPr>
            <a:r>
              <a:rPr lang="en-US" sz="2699">
                <a:solidFill>
                  <a:srgbClr val="FFFFFF"/>
                </a:solidFill>
                <a:latin typeface="Red Hat Display"/>
              </a:rPr>
              <a:t>On the XFL after year number one its latest reboot:  “It's not a flip the switch and all of a sudden you're successful."</a:t>
            </a:r>
          </a:p>
        </p:txBody>
      </p:sp>
      <p:sp>
        <p:nvSpPr>
          <p:cNvPr id="26" name="TextBox 26"/>
          <p:cNvSpPr txBox="1"/>
          <p:nvPr/>
        </p:nvSpPr>
        <p:spPr>
          <a:xfrm>
            <a:off x="7307172" y="8463366"/>
            <a:ext cx="3673656" cy="537845"/>
          </a:xfrm>
          <a:prstGeom prst="rect">
            <a:avLst/>
          </a:prstGeom>
        </p:spPr>
        <p:txBody>
          <a:bodyPr lIns="0" tIns="0" rIns="0" bIns="0" rtlCol="0" anchor="t">
            <a:spAutoFit/>
          </a:bodyPr>
          <a:lstStyle/>
          <a:p>
            <a:pPr algn="ctr">
              <a:lnSpc>
                <a:spcPts val="4480"/>
              </a:lnSpc>
            </a:pPr>
            <a:r>
              <a:rPr lang="en-US" sz="3200">
                <a:solidFill>
                  <a:srgbClr val="FFFFFF"/>
                </a:solidFill>
                <a:latin typeface="Red Hat Display Bold"/>
              </a:rPr>
              <a:t>- Dwayne Johnson</a:t>
            </a:r>
          </a:p>
        </p:txBody>
      </p:sp>
      <p:sp>
        <p:nvSpPr>
          <p:cNvPr id="27" name="TextBox 27"/>
          <p:cNvSpPr txBox="1"/>
          <p:nvPr/>
        </p:nvSpPr>
        <p:spPr>
          <a:xfrm>
            <a:off x="13546312" y="9245445"/>
            <a:ext cx="4590788" cy="420220"/>
          </a:xfrm>
          <a:prstGeom prst="rect">
            <a:avLst/>
          </a:prstGeom>
        </p:spPr>
        <p:txBody>
          <a:bodyPr lIns="0" tIns="0" rIns="0" bIns="0" rtlCol="0" anchor="t">
            <a:spAutoFit/>
          </a:bodyPr>
          <a:lstStyle/>
          <a:p>
            <a:pPr>
              <a:lnSpc>
                <a:spcPts val="1666"/>
              </a:lnSpc>
            </a:pPr>
            <a:r>
              <a:rPr lang="en-US" sz="1602">
                <a:solidFill>
                  <a:srgbClr val="040403"/>
                </a:solidFill>
                <a:latin typeface="Montserrat Bold"/>
              </a:rPr>
              <a:t>Sports Career Consulting </a:t>
            </a:r>
          </a:p>
          <a:p>
            <a:pPr>
              <a:lnSpc>
                <a:spcPts val="1666"/>
              </a:lnSpc>
            </a:pPr>
            <a:r>
              <a:rPr lang="en-US" sz="1602">
                <a:solidFill>
                  <a:srgbClr val="040403"/>
                </a:solidFill>
                <a:latin typeface="Montserrat Bold"/>
              </a:rPr>
              <a:t>The Business of Sports and Entertainment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547" b="7547"/>
          <a:stretch>
            <a:fillRect/>
          </a:stretch>
        </p:blipFill>
        <p:spPr>
          <a:xfrm>
            <a:off x="0" y="0"/>
            <a:ext cx="18288000" cy="10287000"/>
          </a:xfrm>
          <a:prstGeom prst="rect">
            <a:avLst/>
          </a:prstGeom>
        </p:spPr>
      </p:pic>
      <p:sp>
        <p:nvSpPr>
          <p:cNvPr id="3" name="Freeform 3"/>
          <p:cNvSpPr/>
          <p:nvPr/>
        </p:nvSpPr>
        <p:spPr>
          <a:xfrm>
            <a:off x="647700" y="2428693"/>
            <a:ext cx="3035531" cy="2936186"/>
          </a:xfrm>
          <a:custGeom>
            <a:avLst/>
            <a:gdLst/>
            <a:ahLst/>
            <a:cxnLst/>
            <a:rect l="l" t="t" r="r" b="b"/>
            <a:pathLst>
              <a:path w="3035531" h="2936186">
                <a:moveTo>
                  <a:pt x="0" y="0"/>
                </a:moveTo>
                <a:lnTo>
                  <a:pt x="3035531" y="0"/>
                </a:lnTo>
                <a:lnTo>
                  <a:pt x="3035531" y="2936186"/>
                </a:lnTo>
                <a:lnTo>
                  <a:pt x="0" y="2936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28700" y="4107484"/>
            <a:ext cx="7805869" cy="4385479"/>
          </a:xfrm>
          <a:custGeom>
            <a:avLst/>
            <a:gdLst/>
            <a:ahLst/>
            <a:cxnLst/>
            <a:rect l="l" t="t" r="r" b="b"/>
            <a:pathLst>
              <a:path w="7805869" h="4385479">
                <a:moveTo>
                  <a:pt x="0" y="0"/>
                </a:moveTo>
                <a:lnTo>
                  <a:pt x="7805869" y="0"/>
                </a:lnTo>
                <a:lnTo>
                  <a:pt x="7805869" y="4385479"/>
                </a:lnTo>
                <a:lnTo>
                  <a:pt x="0" y="43854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5876862" y="7196469"/>
            <a:ext cx="1382438" cy="1081758"/>
          </a:xfrm>
          <a:custGeom>
            <a:avLst/>
            <a:gdLst/>
            <a:ahLst/>
            <a:cxnLst/>
            <a:rect l="l" t="t" r="r" b="b"/>
            <a:pathLst>
              <a:path w="1382438" h="1081758">
                <a:moveTo>
                  <a:pt x="0" y="0"/>
                </a:moveTo>
                <a:lnTo>
                  <a:pt x="1382438" y="0"/>
                </a:lnTo>
                <a:lnTo>
                  <a:pt x="1382438" y="1081758"/>
                </a:lnTo>
                <a:lnTo>
                  <a:pt x="0" y="10817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2700000">
            <a:off x="5881985" y="1257404"/>
            <a:ext cx="2469673" cy="2388848"/>
          </a:xfrm>
          <a:custGeom>
            <a:avLst/>
            <a:gdLst/>
            <a:ahLst/>
            <a:cxnLst/>
            <a:rect l="l" t="t" r="r" b="b"/>
            <a:pathLst>
              <a:path w="2469673" h="2388848">
                <a:moveTo>
                  <a:pt x="0" y="0"/>
                </a:moveTo>
                <a:lnTo>
                  <a:pt x="2469674" y="0"/>
                </a:lnTo>
                <a:lnTo>
                  <a:pt x="2469674" y="2388848"/>
                </a:lnTo>
                <a:lnTo>
                  <a:pt x="0" y="23888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305523" y="-324344"/>
            <a:ext cx="5412174" cy="2706087"/>
          </a:xfrm>
          <a:custGeom>
            <a:avLst/>
            <a:gdLst/>
            <a:ahLst/>
            <a:cxnLst/>
            <a:rect l="l" t="t" r="r" b="b"/>
            <a:pathLst>
              <a:path w="5412174" h="2706087">
                <a:moveTo>
                  <a:pt x="0" y="0"/>
                </a:moveTo>
                <a:lnTo>
                  <a:pt x="5412175" y="0"/>
                </a:lnTo>
                <a:lnTo>
                  <a:pt x="5412175" y="2706088"/>
                </a:lnTo>
                <a:lnTo>
                  <a:pt x="0" y="2706088"/>
                </a:lnTo>
                <a:lnTo>
                  <a:pt x="0" y="0"/>
                </a:lnTo>
                <a:close/>
              </a:path>
            </a:pathLst>
          </a:custGeom>
          <a:blipFill>
            <a:blip r:embed="rId11"/>
            <a:stretch>
              <a:fillRect/>
            </a:stretch>
          </a:blipFill>
        </p:spPr>
      </p:sp>
      <p:sp>
        <p:nvSpPr>
          <p:cNvPr id="8" name="Freeform 8"/>
          <p:cNvSpPr/>
          <p:nvPr/>
        </p:nvSpPr>
        <p:spPr>
          <a:xfrm>
            <a:off x="1396591" y="4382256"/>
            <a:ext cx="7070086" cy="3835936"/>
          </a:xfrm>
          <a:custGeom>
            <a:avLst/>
            <a:gdLst/>
            <a:ahLst/>
            <a:cxnLst/>
            <a:rect l="l" t="t" r="r" b="b"/>
            <a:pathLst>
              <a:path w="7070086" h="3835936">
                <a:moveTo>
                  <a:pt x="0" y="0"/>
                </a:moveTo>
                <a:lnTo>
                  <a:pt x="7070086" y="0"/>
                </a:lnTo>
                <a:lnTo>
                  <a:pt x="7070086" y="3835936"/>
                </a:lnTo>
                <a:lnTo>
                  <a:pt x="0" y="3835936"/>
                </a:lnTo>
                <a:lnTo>
                  <a:pt x="0" y="0"/>
                </a:lnTo>
                <a:close/>
              </a:path>
            </a:pathLst>
          </a:custGeom>
          <a:blipFill>
            <a:blip r:embed="rId12"/>
            <a:stretch>
              <a:fillRect t="-11437" b="-11437"/>
            </a:stretch>
          </a:blipFill>
        </p:spPr>
      </p:sp>
      <p:sp>
        <p:nvSpPr>
          <p:cNvPr id="9" name="TextBox 9"/>
          <p:cNvSpPr txBox="1"/>
          <p:nvPr/>
        </p:nvSpPr>
        <p:spPr>
          <a:xfrm>
            <a:off x="16895447" y="452247"/>
            <a:ext cx="1017786" cy="576453"/>
          </a:xfrm>
          <a:prstGeom prst="rect">
            <a:avLst/>
          </a:prstGeom>
        </p:spPr>
        <p:txBody>
          <a:bodyPr lIns="0" tIns="0" rIns="0" bIns="0" rtlCol="0" anchor="t">
            <a:spAutoFit/>
          </a:bodyPr>
          <a:lstStyle/>
          <a:p>
            <a:pPr algn="r">
              <a:lnSpc>
                <a:spcPts val="4326"/>
              </a:lnSpc>
            </a:pPr>
            <a:r>
              <a:rPr lang="en-US" sz="4200">
                <a:solidFill>
                  <a:srgbClr val="9B0C02"/>
                </a:solidFill>
                <a:latin typeface="Formula Bold"/>
              </a:rPr>
              <a:t>2023</a:t>
            </a:r>
          </a:p>
        </p:txBody>
      </p:sp>
      <p:sp>
        <p:nvSpPr>
          <p:cNvPr id="10" name="TextBox 10"/>
          <p:cNvSpPr txBox="1"/>
          <p:nvPr/>
        </p:nvSpPr>
        <p:spPr>
          <a:xfrm>
            <a:off x="9934629" y="981732"/>
            <a:ext cx="7419921" cy="2550414"/>
          </a:xfrm>
          <a:prstGeom prst="rect">
            <a:avLst/>
          </a:prstGeom>
        </p:spPr>
        <p:txBody>
          <a:bodyPr lIns="0" tIns="0" rIns="0" bIns="0" rtlCol="0" anchor="t">
            <a:spAutoFit/>
          </a:bodyPr>
          <a:lstStyle/>
          <a:p>
            <a:pPr>
              <a:lnSpc>
                <a:spcPts val="9888"/>
              </a:lnSpc>
            </a:pPr>
            <a:r>
              <a:rPr lang="en-US" sz="9600">
                <a:solidFill>
                  <a:srgbClr val="FFFFFF"/>
                </a:solidFill>
                <a:latin typeface="Formula Bold"/>
              </a:rPr>
              <a:t>GAME PLAN FOR SUCCESS</a:t>
            </a:r>
          </a:p>
        </p:txBody>
      </p:sp>
      <p:sp>
        <p:nvSpPr>
          <p:cNvPr id="11" name="TextBox 11"/>
          <p:cNvSpPr txBox="1"/>
          <p:nvPr/>
        </p:nvSpPr>
        <p:spPr>
          <a:xfrm>
            <a:off x="9934629" y="3817245"/>
            <a:ext cx="7419921" cy="3158236"/>
          </a:xfrm>
          <a:prstGeom prst="rect">
            <a:avLst/>
          </a:prstGeom>
        </p:spPr>
        <p:txBody>
          <a:bodyPr lIns="0" tIns="0" rIns="0" bIns="0" rtlCol="0" anchor="t">
            <a:spAutoFit/>
          </a:bodyPr>
          <a:lstStyle/>
          <a:p>
            <a:pPr>
              <a:lnSpc>
                <a:spcPts val="4141"/>
              </a:lnSpc>
            </a:pPr>
            <a:r>
              <a:rPr lang="en-US" sz="3799">
                <a:solidFill>
                  <a:srgbClr val="FFFFFF"/>
                </a:solidFill>
                <a:latin typeface="Red Hat Display"/>
              </a:rPr>
              <a:t>“We want to do great work and we want this league to be sustainable.  That requires a tremendous amount of meetings, strategy, review, infrastructure, all of that is happening.”</a:t>
            </a:r>
          </a:p>
        </p:txBody>
      </p:sp>
      <p:sp>
        <p:nvSpPr>
          <p:cNvPr id="12" name="TextBox 12"/>
          <p:cNvSpPr txBox="1"/>
          <p:nvPr/>
        </p:nvSpPr>
        <p:spPr>
          <a:xfrm>
            <a:off x="9934629" y="7374728"/>
            <a:ext cx="5492265" cy="1716665"/>
          </a:xfrm>
          <a:prstGeom prst="rect">
            <a:avLst/>
          </a:prstGeom>
        </p:spPr>
        <p:txBody>
          <a:bodyPr lIns="0" tIns="0" rIns="0" bIns="0" rtlCol="0" anchor="t">
            <a:spAutoFit/>
          </a:bodyPr>
          <a:lstStyle/>
          <a:p>
            <a:pPr>
              <a:lnSpc>
                <a:spcPts val="4598"/>
              </a:lnSpc>
            </a:pPr>
            <a:r>
              <a:rPr lang="en-US" sz="3284">
                <a:solidFill>
                  <a:srgbClr val="FFFFFF"/>
                </a:solidFill>
                <a:latin typeface="Red Hat Display Bold"/>
              </a:rPr>
              <a:t>Dany Garcia, co-owner of XFL, upon acquiring the rights to the league in 2020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TextBox 3"/>
          <p:cNvSpPr txBox="1"/>
          <p:nvPr/>
        </p:nvSpPr>
        <p:spPr>
          <a:xfrm>
            <a:off x="1028700" y="24312"/>
            <a:ext cx="5854184" cy="1651635"/>
          </a:xfrm>
          <a:prstGeom prst="rect">
            <a:avLst/>
          </a:prstGeom>
        </p:spPr>
        <p:txBody>
          <a:bodyPr lIns="0" tIns="0" rIns="0" bIns="0" rtlCol="0" anchor="t">
            <a:spAutoFit/>
          </a:bodyPr>
          <a:lstStyle/>
          <a:p>
            <a:pPr>
              <a:lnSpc>
                <a:spcPts val="13439"/>
              </a:lnSpc>
            </a:pPr>
            <a:r>
              <a:rPr lang="en-US" sz="9600">
                <a:solidFill>
                  <a:srgbClr val="FFFFFF"/>
                </a:solidFill>
                <a:latin typeface="Formula Bold"/>
              </a:rPr>
              <a:t>DISCUSSION </a:t>
            </a:r>
          </a:p>
        </p:txBody>
      </p:sp>
      <p:sp>
        <p:nvSpPr>
          <p:cNvPr id="4" name="Freeform 4"/>
          <p:cNvSpPr/>
          <p:nvPr/>
        </p:nvSpPr>
        <p:spPr>
          <a:xfrm>
            <a:off x="428222" y="3453467"/>
            <a:ext cx="12104263" cy="5907391"/>
          </a:xfrm>
          <a:custGeom>
            <a:avLst/>
            <a:gdLst/>
            <a:ahLst/>
            <a:cxnLst/>
            <a:rect l="l" t="t" r="r" b="b"/>
            <a:pathLst>
              <a:path w="12104263" h="5907391">
                <a:moveTo>
                  <a:pt x="0" y="0"/>
                </a:moveTo>
                <a:lnTo>
                  <a:pt x="12104263" y="0"/>
                </a:lnTo>
                <a:lnTo>
                  <a:pt x="12104263" y="5907392"/>
                </a:lnTo>
                <a:lnTo>
                  <a:pt x="0" y="5907392"/>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5" name="Freeform 5"/>
          <p:cNvSpPr/>
          <p:nvPr/>
        </p:nvSpPr>
        <p:spPr>
          <a:xfrm>
            <a:off x="7755375" y="298133"/>
            <a:ext cx="2239484" cy="1119742"/>
          </a:xfrm>
          <a:custGeom>
            <a:avLst/>
            <a:gdLst/>
            <a:ahLst/>
            <a:cxnLst/>
            <a:rect l="l" t="t" r="r" b="b"/>
            <a:pathLst>
              <a:path w="2239484" h="1119742">
                <a:moveTo>
                  <a:pt x="0" y="0"/>
                </a:moveTo>
                <a:lnTo>
                  <a:pt x="2239483" y="0"/>
                </a:lnTo>
                <a:lnTo>
                  <a:pt x="2239483" y="1119741"/>
                </a:lnTo>
                <a:lnTo>
                  <a:pt x="0" y="1119741"/>
                </a:lnTo>
                <a:lnTo>
                  <a:pt x="0" y="0"/>
                </a:lnTo>
                <a:close/>
              </a:path>
            </a:pathLst>
          </a:custGeom>
          <a:blipFill>
            <a:blip r:embed="rId5"/>
            <a:stretch>
              <a:fillRect/>
            </a:stretch>
          </a:blipFill>
        </p:spPr>
      </p:sp>
      <p:sp>
        <p:nvSpPr>
          <p:cNvPr id="6" name="Freeform 6"/>
          <p:cNvSpPr/>
          <p:nvPr/>
        </p:nvSpPr>
        <p:spPr>
          <a:xfrm>
            <a:off x="428222" y="2104572"/>
            <a:ext cx="12104263" cy="5907391"/>
          </a:xfrm>
          <a:custGeom>
            <a:avLst/>
            <a:gdLst/>
            <a:ahLst/>
            <a:cxnLst/>
            <a:rect l="l" t="t" r="r" b="b"/>
            <a:pathLst>
              <a:path w="12104263" h="5907391">
                <a:moveTo>
                  <a:pt x="0" y="0"/>
                </a:moveTo>
                <a:lnTo>
                  <a:pt x="12104263" y="0"/>
                </a:lnTo>
                <a:lnTo>
                  <a:pt x="12104263" y="5907391"/>
                </a:lnTo>
                <a:lnTo>
                  <a:pt x="0" y="5907391"/>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7" name="Freeform 7"/>
          <p:cNvSpPr/>
          <p:nvPr/>
        </p:nvSpPr>
        <p:spPr>
          <a:xfrm>
            <a:off x="12935777" y="-57150"/>
            <a:ext cx="10704446" cy="5599658"/>
          </a:xfrm>
          <a:custGeom>
            <a:avLst/>
            <a:gdLst/>
            <a:ahLst/>
            <a:cxnLst/>
            <a:rect l="l" t="t" r="r" b="b"/>
            <a:pathLst>
              <a:path w="10704446" h="5599658">
                <a:moveTo>
                  <a:pt x="0" y="0"/>
                </a:moveTo>
                <a:lnTo>
                  <a:pt x="10704446" y="0"/>
                </a:lnTo>
                <a:lnTo>
                  <a:pt x="10704446" y="5599658"/>
                </a:lnTo>
                <a:lnTo>
                  <a:pt x="0" y="5599658"/>
                </a:lnTo>
                <a:lnTo>
                  <a:pt x="0" y="0"/>
                </a:lnTo>
                <a:close/>
              </a:path>
            </a:pathLst>
          </a:custGeom>
          <a:blipFill>
            <a:blip r:embed="rId6"/>
            <a:stretch>
              <a:fillRect t="-7528"/>
            </a:stretch>
          </a:blipFill>
        </p:spPr>
      </p:sp>
      <p:sp>
        <p:nvSpPr>
          <p:cNvPr id="8" name="TextBox 8"/>
          <p:cNvSpPr txBox="1"/>
          <p:nvPr/>
        </p:nvSpPr>
        <p:spPr>
          <a:xfrm>
            <a:off x="1028700" y="2381477"/>
            <a:ext cx="10793618" cy="6259576"/>
          </a:xfrm>
          <a:prstGeom prst="rect">
            <a:avLst/>
          </a:prstGeom>
        </p:spPr>
        <p:txBody>
          <a:bodyPr lIns="0" tIns="0" rIns="0" bIns="0" rtlCol="0" anchor="t">
            <a:spAutoFit/>
          </a:bodyPr>
          <a:lstStyle/>
          <a:p>
            <a:pPr>
              <a:lnSpc>
                <a:spcPts val="4171"/>
              </a:lnSpc>
            </a:pPr>
            <a:r>
              <a:rPr lang="en-US" sz="2799">
                <a:solidFill>
                  <a:srgbClr val="FFFFFF"/>
                </a:solidFill>
                <a:latin typeface="Red Hat Display"/>
              </a:rPr>
              <a:t>1) What Is a product?</a:t>
            </a:r>
          </a:p>
          <a:p>
            <a:pPr>
              <a:lnSpc>
                <a:spcPts val="4171"/>
              </a:lnSpc>
            </a:pPr>
            <a:endParaRPr lang="en-US" sz="2799">
              <a:solidFill>
                <a:srgbClr val="FFFFFF"/>
              </a:solidFill>
              <a:latin typeface="Red Hat Display"/>
            </a:endParaRPr>
          </a:p>
          <a:p>
            <a:pPr>
              <a:lnSpc>
                <a:spcPts val="4171"/>
              </a:lnSpc>
            </a:pPr>
            <a:r>
              <a:rPr lang="en-US" sz="2799">
                <a:solidFill>
                  <a:srgbClr val="FFFFFF"/>
                </a:solidFill>
                <a:latin typeface="Red Hat Display"/>
              </a:rPr>
              <a:t>2) Is the XFL a product?  Why or why not?</a:t>
            </a:r>
          </a:p>
          <a:p>
            <a:pPr>
              <a:lnSpc>
                <a:spcPts val="4171"/>
              </a:lnSpc>
            </a:pPr>
            <a:endParaRPr lang="en-US" sz="2799">
              <a:solidFill>
                <a:srgbClr val="FFFFFF"/>
              </a:solidFill>
              <a:latin typeface="Red Hat Display"/>
            </a:endParaRPr>
          </a:p>
          <a:p>
            <a:pPr>
              <a:lnSpc>
                <a:spcPts val="4171"/>
              </a:lnSpc>
            </a:pPr>
            <a:r>
              <a:rPr lang="en-US" sz="2799">
                <a:solidFill>
                  <a:srgbClr val="FFFFFF"/>
                </a:solidFill>
                <a:latin typeface="Red Hat Display"/>
              </a:rPr>
              <a:t>3) Why is the quality of the product important in sports and entertainment?</a:t>
            </a:r>
          </a:p>
          <a:p>
            <a:pPr>
              <a:lnSpc>
                <a:spcPts val="4171"/>
              </a:lnSpc>
            </a:pPr>
            <a:endParaRPr lang="en-US" sz="2799">
              <a:solidFill>
                <a:srgbClr val="FFFFFF"/>
              </a:solidFill>
              <a:latin typeface="Red Hat Display"/>
            </a:endParaRPr>
          </a:p>
          <a:p>
            <a:pPr>
              <a:lnSpc>
                <a:spcPts val="4171"/>
              </a:lnSpc>
            </a:pPr>
            <a:r>
              <a:rPr lang="en-US" sz="2799">
                <a:solidFill>
                  <a:srgbClr val="FFFFFF"/>
                </a:solidFill>
                <a:latin typeface="Red Hat Display"/>
              </a:rPr>
              <a:t>4) How would you describe the quality of the XFL product?</a:t>
            </a:r>
          </a:p>
          <a:p>
            <a:pPr>
              <a:lnSpc>
                <a:spcPts val="4171"/>
              </a:lnSpc>
            </a:pPr>
            <a:endParaRPr lang="en-US" sz="2799">
              <a:solidFill>
                <a:srgbClr val="FFFFFF"/>
              </a:solidFill>
              <a:latin typeface="Red Hat Display"/>
            </a:endParaRPr>
          </a:p>
          <a:p>
            <a:pPr>
              <a:lnSpc>
                <a:spcPts val="4171"/>
              </a:lnSpc>
            </a:pPr>
            <a:r>
              <a:rPr lang="en-US" sz="2799">
                <a:solidFill>
                  <a:srgbClr val="FFFFFF"/>
                </a:solidFill>
                <a:latin typeface="Red Hat Display"/>
              </a:rPr>
              <a:t>5) What is innovation?</a:t>
            </a:r>
          </a:p>
          <a:p>
            <a:pPr>
              <a:lnSpc>
                <a:spcPts val="4171"/>
              </a:lnSpc>
            </a:pPr>
            <a:endParaRPr lang="en-US" sz="2799">
              <a:solidFill>
                <a:srgbClr val="FFFFFF"/>
              </a:solidFill>
              <a:latin typeface="Red Hat Display"/>
            </a:endParaRPr>
          </a:p>
          <a:p>
            <a:pPr>
              <a:lnSpc>
                <a:spcPts val="4171"/>
              </a:lnSpc>
            </a:pPr>
            <a:r>
              <a:rPr lang="en-US" sz="2799">
                <a:solidFill>
                  <a:srgbClr val="FFFFFF"/>
                </a:solidFill>
                <a:latin typeface="Red Hat Display"/>
              </a:rPr>
              <a:t>6) Why is innovation important to the quality of a product? </a:t>
            </a:r>
          </a:p>
        </p:txBody>
      </p:sp>
      <p:grpSp>
        <p:nvGrpSpPr>
          <p:cNvPr id="9" name="Group 9"/>
          <p:cNvGrpSpPr/>
          <p:nvPr/>
        </p:nvGrpSpPr>
        <p:grpSpPr>
          <a:xfrm>
            <a:off x="9651835" y="-77062"/>
            <a:ext cx="2986034" cy="1870130"/>
            <a:chOff x="0" y="0"/>
            <a:chExt cx="3981379" cy="2493507"/>
          </a:xfrm>
        </p:grpSpPr>
        <p:sp>
          <p:nvSpPr>
            <p:cNvPr id="10" name="Freeform 10"/>
            <p:cNvSpPr/>
            <p:nvPr/>
          </p:nvSpPr>
          <p:spPr>
            <a:xfrm rot="-2700000">
              <a:off x="1838372" y="379832"/>
              <a:ext cx="1792507" cy="1733843"/>
            </a:xfrm>
            <a:custGeom>
              <a:avLst/>
              <a:gdLst/>
              <a:ahLst/>
              <a:cxnLst/>
              <a:rect l="l" t="t" r="r" b="b"/>
              <a:pathLst>
                <a:path w="1792507" h="1733843">
                  <a:moveTo>
                    <a:pt x="0" y="0"/>
                  </a:moveTo>
                  <a:lnTo>
                    <a:pt x="1792507" y="0"/>
                  </a:lnTo>
                  <a:lnTo>
                    <a:pt x="1792507" y="1733843"/>
                  </a:lnTo>
                  <a:lnTo>
                    <a:pt x="0" y="173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2700000">
              <a:off x="350500" y="379832"/>
              <a:ext cx="1792507" cy="1733843"/>
            </a:xfrm>
            <a:custGeom>
              <a:avLst/>
              <a:gdLst/>
              <a:ahLst/>
              <a:cxnLst/>
              <a:rect l="l" t="t" r="r" b="b"/>
              <a:pathLst>
                <a:path w="1792507" h="1733843">
                  <a:moveTo>
                    <a:pt x="0" y="0"/>
                  </a:moveTo>
                  <a:lnTo>
                    <a:pt x="1792507" y="0"/>
                  </a:lnTo>
                  <a:lnTo>
                    <a:pt x="1792507" y="1733843"/>
                  </a:lnTo>
                  <a:lnTo>
                    <a:pt x="0" y="173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12" name="Freeform 12"/>
          <p:cNvSpPr/>
          <p:nvPr/>
        </p:nvSpPr>
        <p:spPr>
          <a:xfrm>
            <a:off x="12935777" y="5049351"/>
            <a:ext cx="5352223" cy="4770660"/>
          </a:xfrm>
          <a:custGeom>
            <a:avLst/>
            <a:gdLst/>
            <a:ahLst/>
            <a:cxnLst/>
            <a:rect l="l" t="t" r="r" b="b"/>
            <a:pathLst>
              <a:path w="5352223" h="4770660">
                <a:moveTo>
                  <a:pt x="0" y="0"/>
                </a:moveTo>
                <a:lnTo>
                  <a:pt x="5352223" y="0"/>
                </a:lnTo>
                <a:lnTo>
                  <a:pt x="5352223" y="4770660"/>
                </a:lnTo>
                <a:lnTo>
                  <a:pt x="0" y="4770660"/>
                </a:lnTo>
                <a:lnTo>
                  <a:pt x="0" y="0"/>
                </a:lnTo>
                <a:close/>
              </a:path>
            </a:pathLst>
          </a:custGeom>
          <a:blipFill>
            <a:blip r:embed="rId6"/>
            <a:stretch>
              <a:fillRect l="-98921" t="-13259" b="-12274"/>
            </a:stretch>
          </a:blipFill>
        </p:spPr>
      </p:sp>
      <p:sp>
        <p:nvSpPr>
          <p:cNvPr id="13" name="AutoShape 13"/>
          <p:cNvSpPr/>
          <p:nvPr/>
        </p:nvSpPr>
        <p:spPr>
          <a:xfrm flipV="1">
            <a:off x="12935777" y="9800961"/>
            <a:ext cx="5352223" cy="19050"/>
          </a:xfrm>
          <a:prstGeom prst="line">
            <a:avLst/>
          </a:prstGeom>
          <a:ln w="66675" cap="flat">
            <a:solidFill>
              <a:srgbClr val="FFFFFF"/>
            </a:solidFill>
            <a:prstDash val="solid"/>
            <a:headEnd type="none" w="sm" len="sm"/>
            <a:tailEnd type="none" w="sm" len="sm"/>
          </a:ln>
        </p:spPr>
      </p:sp>
      <p:sp>
        <p:nvSpPr>
          <p:cNvPr id="14" name="AutoShape 14"/>
          <p:cNvSpPr/>
          <p:nvPr/>
        </p:nvSpPr>
        <p:spPr>
          <a:xfrm flipV="1">
            <a:off x="12935658" y="-9525"/>
            <a:ext cx="5352223" cy="19050"/>
          </a:xfrm>
          <a:prstGeom prst="line">
            <a:avLst/>
          </a:prstGeom>
          <a:ln w="66675" cap="flat">
            <a:solidFill>
              <a:srgbClr val="FFFFFF"/>
            </a:solidFill>
            <a:prstDash val="solid"/>
            <a:headEnd type="none" w="sm" len="sm"/>
            <a:tailEnd type="none" w="sm" len="sm"/>
          </a:ln>
        </p:spPr>
      </p:sp>
      <p:sp>
        <p:nvSpPr>
          <p:cNvPr id="15" name="AutoShape 15"/>
          <p:cNvSpPr/>
          <p:nvPr/>
        </p:nvSpPr>
        <p:spPr>
          <a:xfrm>
            <a:off x="18288000" y="-57150"/>
            <a:ext cx="119" cy="9910498"/>
          </a:xfrm>
          <a:prstGeom prst="line">
            <a:avLst/>
          </a:prstGeom>
          <a:ln w="171450" cap="flat">
            <a:solidFill>
              <a:srgbClr val="FFFFFF"/>
            </a:solidFill>
            <a:prstDash val="solid"/>
            <a:headEnd type="none" w="sm" len="sm"/>
            <a:tailEnd type="none" w="sm" len="sm"/>
          </a:ln>
        </p:spPr>
      </p:sp>
      <p:sp>
        <p:nvSpPr>
          <p:cNvPr id="16" name="AutoShape 16"/>
          <p:cNvSpPr/>
          <p:nvPr/>
        </p:nvSpPr>
        <p:spPr>
          <a:xfrm>
            <a:off x="12992927" y="-80963"/>
            <a:ext cx="119" cy="9910498"/>
          </a:xfrm>
          <a:prstGeom prst="line">
            <a:avLst/>
          </a:prstGeom>
          <a:ln w="57150" cap="flat">
            <a:solidFill>
              <a:srgbClr val="FFFFFF"/>
            </a:solidFill>
            <a:prstDash val="solid"/>
            <a:headEnd type="none" w="sm" len="sm"/>
            <a:tailEnd type="none" w="sm" len="sm"/>
          </a:ln>
        </p:spPr>
      </p:sp>
      <p:sp>
        <p:nvSpPr>
          <p:cNvPr id="17" name="Freeform 17"/>
          <p:cNvSpPr/>
          <p:nvPr/>
        </p:nvSpPr>
        <p:spPr>
          <a:xfrm>
            <a:off x="0" y="9829536"/>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TextBox 3"/>
          <p:cNvSpPr txBox="1"/>
          <p:nvPr/>
        </p:nvSpPr>
        <p:spPr>
          <a:xfrm>
            <a:off x="1028700" y="24312"/>
            <a:ext cx="5854184" cy="1651635"/>
          </a:xfrm>
          <a:prstGeom prst="rect">
            <a:avLst/>
          </a:prstGeom>
        </p:spPr>
        <p:txBody>
          <a:bodyPr lIns="0" tIns="0" rIns="0" bIns="0" rtlCol="0" anchor="t">
            <a:spAutoFit/>
          </a:bodyPr>
          <a:lstStyle/>
          <a:p>
            <a:pPr>
              <a:lnSpc>
                <a:spcPts val="13439"/>
              </a:lnSpc>
            </a:pPr>
            <a:r>
              <a:rPr lang="en-US" sz="9600">
                <a:solidFill>
                  <a:srgbClr val="FFFFFF"/>
                </a:solidFill>
                <a:latin typeface="Formula Bold"/>
              </a:rPr>
              <a:t>DISCUSSION </a:t>
            </a:r>
          </a:p>
        </p:txBody>
      </p:sp>
      <p:sp>
        <p:nvSpPr>
          <p:cNvPr id="4" name="Freeform 4"/>
          <p:cNvSpPr/>
          <p:nvPr/>
        </p:nvSpPr>
        <p:spPr>
          <a:xfrm>
            <a:off x="428222" y="3453467"/>
            <a:ext cx="12104263" cy="5907391"/>
          </a:xfrm>
          <a:custGeom>
            <a:avLst/>
            <a:gdLst/>
            <a:ahLst/>
            <a:cxnLst/>
            <a:rect l="l" t="t" r="r" b="b"/>
            <a:pathLst>
              <a:path w="12104263" h="5907391">
                <a:moveTo>
                  <a:pt x="0" y="0"/>
                </a:moveTo>
                <a:lnTo>
                  <a:pt x="12104263" y="0"/>
                </a:lnTo>
                <a:lnTo>
                  <a:pt x="12104263" y="5907392"/>
                </a:lnTo>
                <a:lnTo>
                  <a:pt x="0" y="5907392"/>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5" name="Freeform 5"/>
          <p:cNvSpPr/>
          <p:nvPr/>
        </p:nvSpPr>
        <p:spPr>
          <a:xfrm>
            <a:off x="7755375" y="298133"/>
            <a:ext cx="2239484" cy="1119742"/>
          </a:xfrm>
          <a:custGeom>
            <a:avLst/>
            <a:gdLst/>
            <a:ahLst/>
            <a:cxnLst/>
            <a:rect l="l" t="t" r="r" b="b"/>
            <a:pathLst>
              <a:path w="2239484" h="1119742">
                <a:moveTo>
                  <a:pt x="0" y="0"/>
                </a:moveTo>
                <a:lnTo>
                  <a:pt x="2239483" y="0"/>
                </a:lnTo>
                <a:lnTo>
                  <a:pt x="2239483" y="1119741"/>
                </a:lnTo>
                <a:lnTo>
                  <a:pt x="0" y="1119741"/>
                </a:lnTo>
                <a:lnTo>
                  <a:pt x="0" y="0"/>
                </a:lnTo>
                <a:close/>
              </a:path>
            </a:pathLst>
          </a:custGeom>
          <a:blipFill>
            <a:blip r:embed="rId5"/>
            <a:stretch>
              <a:fillRect/>
            </a:stretch>
          </a:blipFill>
        </p:spPr>
      </p:sp>
      <p:sp>
        <p:nvSpPr>
          <p:cNvPr id="6" name="Freeform 6"/>
          <p:cNvSpPr/>
          <p:nvPr/>
        </p:nvSpPr>
        <p:spPr>
          <a:xfrm>
            <a:off x="428222" y="2104572"/>
            <a:ext cx="12104263" cy="5907391"/>
          </a:xfrm>
          <a:custGeom>
            <a:avLst/>
            <a:gdLst/>
            <a:ahLst/>
            <a:cxnLst/>
            <a:rect l="l" t="t" r="r" b="b"/>
            <a:pathLst>
              <a:path w="12104263" h="5907391">
                <a:moveTo>
                  <a:pt x="0" y="0"/>
                </a:moveTo>
                <a:lnTo>
                  <a:pt x="12104263" y="0"/>
                </a:lnTo>
                <a:lnTo>
                  <a:pt x="12104263" y="5907391"/>
                </a:lnTo>
                <a:lnTo>
                  <a:pt x="0" y="5907391"/>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7" name="Freeform 7"/>
          <p:cNvSpPr/>
          <p:nvPr/>
        </p:nvSpPr>
        <p:spPr>
          <a:xfrm>
            <a:off x="12935777" y="-57150"/>
            <a:ext cx="10704446" cy="5599658"/>
          </a:xfrm>
          <a:custGeom>
            <a:avLst/>
            <a:gdLst/>
            <a:ahLst/>
            <a:cxnLst/>
            <a:rect l="l" t="t" r="r" b="b"/>
            <a:pathLst>
              <a:path w="10704446" h="5599658">
                <a:moveTo>
                  <a:pt x="0" y="0"/>
                </a:moveTo>
                <a:lnTo>
                  <a:pt x="10704446" y="0"/>
                </a:lnTo>
                <a:lnTo>
                  <a:pt x="10704446" y="5599658"/>
                </a:lnTo>
                <a:lnTo>
                  <a:pt x="0" y="5599658"/>
                </a:lnTo>
                <a:lnTo>
                  <a:pt x="0" y="0"/>
                </a:lnTo>
                <a:close/>
              </a:path>
            </a:pathLst>
          </a:custGeom>
          <a:blipFill>
            <a:blip r:embed="rId6"/>
            <a:stretch>
              <a:fillRect t="-7528"/>
            </a:stretch>
          </a:blipFill>
        </p:spPr>
      </p:sp>
      <p:sp>
        <p:nvSpPr>
          <p:cNvPr id="8" name="TextBox 8"/>
          <p:cNvSpPr txBox="1"/>
          <p:nvPr/>
        </p:nvSpPr>
        <p:spPr>
          <a:xfrm>
            <a:off x="1028700" y="2437057"/>
            <a:ext cx="10793618" cy="6259576"/>
          </a:xfrm>
          <a:prstGeom prst="rect">
            <a:avLst/>
          </a:prstGeom>
        </p:spPr>
        <p:txBody>
          <a:bodyPr lIns="0" tIns="0" rIns="0" bIns="0" rtlCol="0" anchor="t">
            <a:spAutoFit/>
          </a:bodyPr>
          <a:lstStyle/>
          <a:p>
            <a:pPr>
              <a:lnSpc>
                <a:spcPts val="4171"/>
              </a:lnSpc>
            </a:pPr>
            <a:r>
              <a:rPr lang="en-US" sz="2799">
                <a:solidFill>
                  <a:srgbClr val="FFFFFF"/>
                </a:solidFill>
                <a:latin typeface="Red Hat Display"/>
              </a:rPr>
              <a:t>7) Who are the high-profile partners of the league identified in this presentation deck?</a:t>
            </a:r>
          </a:p>
          <a:p>
            <a:pPr>
              <a:lnSpc>
                <a:spcPts val="4171"/>
              </a:lnSpc>
            </a:pPr>
            <a:endParaRPr lang="en-US" sz="2799">
              <a:solidFill>
                <a:srgbClr val="FFFFFF"/>
              </a:solidFill>
              <a:latin typeface="Red Hat Display"/>
            </a:endParaRPr>
          </a:p>
          <a:p>
            <a:pPr>
              <a:lnSpc>
                <a:spcPts val="4171"/>
              </a:lnSpc>
            </a:pPr>
            <a:r>
              <a:rPr lang="en-US" sz="2799">
                <a:solidFill>
                  <a:srgbClr val="FFFFFF"/>
                </a:solidFill>
                <a:latin typeface="Red Hat Display"/>
              </a:rPr>
              <a:t>8) Why might it be important to them to see the league succeed?</a:t>
            </a:r>
          </a:p>
          <a:p>
            <a:pPr>
              <a:lnSpc>
                <a:spcPts val="4171"/>
              </a:lnSpc>
            </a:pPr>
            <a:endParaRPr lang="en-US" sz="2799">
              <a:solidFill>
                <a:srgbClr val="FFFFFF"/>
              </a:solidFill>
              <a:latin typeface="Red Hat Display"/>
            </a:endParaRPr>
          </a:p>
          <a:p>
            <a:pPr>
              <a:lnSpc>
                <a:spcPts val="4171"/>
              </a:lnSpc>
            </a:pPr>
            <a:r>
              <a:rPr lang="en-US" sz="2799">
                <a:solidFill>
                  <a:srgbClr val="FFFFFF"/>
                </a:solidFill>
                <a:latin typeface="Red Hat Display"/>
              </a:rPr>
              <a:t>9) Do you think the XFL's 2023 reboot was a success?  Why or why not?</a:t>
            </a:r>
          </a:p>
          <a:p>
            <a:pPr>
              <a:lnSpc>
                <a:spcPts val="4171"/>
              </a:lnSpc>
            </a:pPr>
            <a:endParaRPr lang="en-US" sz="2799">
              <a:solidFill>
                <a:srgbClr val="FFFFFF"/>
              </a:solidFill>
              <a:latin typeface="Red Hat Display"/>
            </a:endParaRPr>
          </a:p>
          <a:p>
            <a:pPr>
              <a:lnSpc>
                <a:spcPts val="4171"/>
              </a:lnSpc>
            </a:pPr>
            <a:r>
              <a:rPr lang="en-US" sz="2799">
                <a:solidFill>
                  <a:srgbClr val="FFFFFF"/>
                </a:solidFill>
                <a:latin typeface="Red Hat Display"/>
              </a:rPr>
              <a:t>10) What do you think the future holds for the XFL?</a:t>
            </a:r>
          </a:p>
          <a:p>
            <a:pPr>
              <a:lnSpc>
                <a:spcPts val="4171"/>
              </a:lnSpc>
            </a:pPr>
            <a:endParaRPr lang="en-US" sz="2799">
              <a:solidFill>
                <a:srgbClr val="FFFFFF"/>
              </a:solidFill>
              <a:latin typeface="Red Hat Display"/>
            </a:endParaRPr>
          </a:p>
          <a:p>
            <a:pPr>
              <a:lnSpc>
                <a:spcPts val="4171"/>
              </a:lnSpc>
            </a:pPr>
            <a:r>
              <a:rPr lang="en-US" sz="2799">
                <a:solidFill>
                  <a:srgbClr val="FFFFFF"/>
                </a:solidFill>
                <a:latin typeface="Red Hat Display"/>
              </a:rPr>
              <a:t>11) What would you do to improve the XFL product and/or innovate and how might that impact the league's future?</a:t>
            </a:r>
          </a:p>
        </p:txBody>
      </p:sp>
      <p:grpSp>
        <p:nvGrpSpPr>
          <p:cNvPr id="9" name="Group 9"/>
          <p:cNvGrpSpPr/>
          <p:nvPr/>
        </p:nvGrpSpPr>
        <p:grpSpPr>
          <a:xfrm>
            <a:off x="9651835" y="-77062"/>
            <a:ext cx="2986034" cy="1870130"/>
            <a:chOff x="0" y="0"/>
            <a:chExt cx="3981379" cy="2493507"/>
          </a:xfrm>
        </p:grpSpPr>
        <p:sp>
          <p:nvSpPr>
            <p:cNvPr id="10" name="Freeform 10"/>
            <p:cNvSpPr/>
            <p:nvPr/>
          </p:nvSpPr>
          <p:spPr>
            <a:xfrm rot="-2700000">
              <a:off x="1838372" y="379832"/>
              <a:ext cx="1792507" cy="1733843"/>
            </a:xfrm>
            <a:custGeom>
              <a:avLst/>
              <a:gdLst/>
              <a:ahLst/>
              <a:cxnLst/>
              <a:rect l="l" t="t" r="r" b="b"/>
              <a:pathLst>
                <a:path w="1792507" h="1733843">
                  <a:moveTo>
                    <a:pt x="0" y="0"/>
                  </a:moveTo>
                  <a:lnTo>
                    <a:pt x="1792507" y="0"/>
                  </a:lnTo>
                  <a:lnTo>
                    <a:pt x="1792507" y="1733843"/>
                  </a:lnTo>
                  <a:lnTo>
                    <a:pt x="0" y="173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2700000">
              <a:off x="350500" y="379832"/>
              <a:ext cx="1792507" cy="1733843"/>
            </a:xfrm>
            <a:custGeom>
              <a:avLst/>
              <a:gdLst/>
              <a:ahLst/>
              <a:cxnLst/>
              <a:rect l="l" t="t" r="r" b="b"/>
              <a:pathLst>
                <a:path w="1792507" h="1733843">
                  <a:moveTo>
                    <a:pt x="0" y="0"/>
                  </a:moveTo>
                  <a:lnTo>
                    <a:pt x="1792507" y="0"/>
                  </a:lnTo>
                  <a:lnTo>
                    <a:pt x="1792507" y="1733843"/>
                  </a:lnTo>
                  <a:lnTo>
                    <a:pt x="0" y="173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12" name="Freeform 12"/>
          <p:cNvSpPr/>
          <p:nvPr/>
        </p:nvSpPr>
        <p:spPr>
          <a:xfrm>
            <a:off x="12935777" y="5049351"/>
            <a:ext cx="5352223" cy="4770660"/>
          </a:xfrm>
          <a:custGeom>
            <a:avLst/>
            <a:gdLst/>
            <a:ahLst/>
            <a:cxnLst/>
            <a:rect l="l" t="t" r="r" b="b"/>
            <a:pathLst>
              <a:path w="5352223" h="4770660">
                <a:moveTo>
                  <a:pt x="0" y="0"/>
                </a:moveTo>
                <a:lnTo>
                  <a:pt x="5352223" y="0"/>
                </a:lnTo>
                <a:lnTo>
                  <a:pt x="5352223" y="4770660"/>
                </a:lnTo>
                <a:lnTo>
                  <a:pt x="0" y="4770660"/>
                </a:lnTo>
                <a:lnTo>
                  <a:pt x="0" y="0"/>
                </a:lnTo>
                <a:close/>
              </a:path>
            </a:pathLst>
          </a:custGeom>
          <a:blipFill>
            <a:blip r:embed="rId6"/>
            <a:stretch>
              <a:fillRect l="-98921" t="-13259" b="-12274"/>
            </a:stretch>
          </a:blipFill>
        </p:spPr>
      </p:sp>
      <p:sp>
        <p:nvSpPr>
          <p:cNvPr id="13" name="AutoShape 13"/>
          <p:cNvSpPr/>
          <p:nvPr/>
        </p:nvSpPr>
        <p:spPr>
          <a:xfrm flipV="1">
            <a:off x="12935777" y="9800961"/>
            <a:ext cx="5352223" cy="19050"/>
          </a:xfrm>
          <a:prstGeom prst="line">
            <a:avLst/>
          </a:prstGeom>
          <a:ln w="66675" cap="flat">
            <a:solidFill>
              <a:srgbClr val="FFFFFF"/>
            </a:solidFill>
            <a:prstDash val="solid"/>
            <a:headEnd type="none" w="sm" len="sm"/>
            <a:tailEnd type="none" w="sm" len="sm"/>
          </a:ln>
        </p:spPr>
      </p:sp>
      <p:sp>
        <p:nvSpPr>
          <p:cNvPr id="14" name="AutoShape 14"/>
          <p:cNvSpPr/>
          <p:nvPr/>
        </p:nvSpPr>
        <p:spPr>
          <a:xfrm flipV="1">
            <a:off x="12935658" y="-9525"/>
            <a:ext cx="5352223" cy="19050"/>
          </a:xfrm>
          <a:prstGeom prst="line">
            <a:avLst/>
          </a:prstGeom>
          <a:ln w="66675" cap="flat">
            <a:solidFill>
              <a:srgbClr val="FFFFFF"/>
            </a:solidFill>
            <a:prstDash val="solid"/>
            <a:headEnd type="none" w="sm" len="sm"/>
            <a:tailEnd type="none" w="sm" len="sm"/>
          </a:ln>
        </p:spPr>
      </p:sp>
      <p:sp>
        <p:nvSpPr>
          <p:cNvPr id="15" name="AutoShape 15"/>
          <p:cNvSpPr/>
          <p:nvPr/>
        </p:nvSpPr>
        <p:spPr>
          <a:xfrm>
            <a:off x="18288000" y="-57150"/>
            <a:ext cx="119" cy="9910498"/>
          </a:xfrm>
          <a:prstGeom prst="line">
            <a:avLst/>
          </a:prstGeom>
          <a:ln w="171450" cap="flat">
            <a:solidFill>
              <a:srgbClr val="FFFFFF"/>
            </a:solidFill>
            <a:prstDash val="solid"/>
            <a:headEnd type="none" w="sm" len="sm"/>
            <a:tailEnd type="none" w="sm" len="sm"/>
          </a:ln>
        </p:spPr>
      </p:sp>
      <p:sp>
        <p:nvSpPr>
          <p:cNvPr id="16" name="AutoShape 16"/>
          <p:cNvSpPr/>
          <p:nvPr/>
        </p:nvSpPr>
        <p:spPr>
          <a:xfrm>
            <a:off x="12992927" y="-80963"/>
            <a:ext cx="119" cy="9910498"/>
          </a:xfrm>
          <a:prstGeom prst="line">
            <a:avLst/>
          </a:prstGeom>
          <a:ln w="57150" cap="flat">
            <a:solidFill>
              <a:srgbClr val="FFFFFF"/>
            </a:solidFill>
            <a:prstDash val="solid"/>
            <a:headEnd type="none" w="sm" len="sm"/>
            <a:tailEnd type="none" w="sm" len="sm"/>
          </a:ln>
        </p:spPr>
      </p:sp>
      <p:sp>
        <p:nvSpPr>
          <p:cNvPr id="17" name="Freeform 17"/>
          <p:cNvSpPr/>
          <p:nvPr/>
        </p:nvSpPr>
        <p:spPr>
          <a:xfrm>
            <a:off x="0" y="9829536"/>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TextBox 3"/>
          <p:cNvSpPr txBox="1"/>
          <p:nvPr/>
        </p:nvSpPr>
        <p:spPr>
          <a:xfrm>
            <a:off x="1028700" y="24312"/>
            <a:ext cx="5854184" cy="1651635"/>
          </a:xfrm>
          <a:prstGeom prst="rect">
            <a:avLst/>
          </a:prstGeom>
        </p:spPr>
        <p:txBody>
          <a:bodyPr lIns="0" tIns="0" rIns="0" bIns="0" rtlCol="0" anchor="t">
            <a:spAutoFit/>
          </a:bodyPr>
          <a:lstStyle/>
          <a:p>
            <a:pPr>
              <a:lnSpc>
                <a:spcPts val="13439"/>
              </a:lnSpc>
            </a:pPr>
            <a:r>
              <a:rPr lang="en-US" sz="9600">
                <a:solidFill>
                  <a:srgbClr val="FFFFFF"/>
                </a:solidFill>
                <a:latin typeface="Formula Bold"/>
              </a:rPr>
              <a:t>DISCUSSION </a:t>
            </a:r>
          </a:p>
        </p:txBody>
      </p:sp>
      <p:sp>
        <p:nvSpPr>
          <p:cNvPr id="4" name="Freeform 4"/>
          <p:cNvSpPr/>
          <p:nvPr/>
        </p:nvSpPr>
        <p:spPr>
          <a:xfrm>
            <a:off x="428222" y="3453467"/>
            <a:ext cx="12104263" cy="5907391"/>
          </a:xfrm>
          <a:custGeom>
            <a:avLst/>
            <a:gdLst/>
            <a:ahLst/>
            <a:cxnLst/>
            <a:rect l="l" t="t" r="r" b="b"/>
            <a:pathLst>
              <a:path w="12104263" h="5907391">
                <a:moveTo>
                  <a:pt x="0" y="0"/>
                </a:moveTo>
                <a:lnTo>
                  <a:pt x="12104263" y="0"/>
                </a:lnTo>
                <a:lnTo>
                  <a:pt x="12104263" y="5907392"/>
                </a:lnTo>
                <a:lnTo>
                  <a:pt x="0" y="5907392"/>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5" name="Freeform 5"/>
          <p:cNvSpPr/>
          <p:nvPr/>
        </p:nvSpPr>
        <p:spPr>
          <a:xfrm>
            <a:off x="7755375" y="298133"/>
            <a:ext cx="2239484" cy="1119742"/>
          </a:xfrm>
          <a:custGeom>
            <a:avLst/>
            <a:gdLst/>
            <a:ahLst/>
            <a:cxnLst/>
            <a:rect l="l" t="t" r="r" b="b"/>
            <a:pathLst>
              <a:path w="2239484" h="1119742">
                <a:moveTo>
                  <a:pt x="0" y="0"/>
                </a:moveTo>
                <a:lnTo>
                  <a:pt x="2239483" y="0"/>
                </a:lnTo>
                <a:lnTo>
                  <a:pt x="2239483" y="1119741"/>
                </a:lnTo>
                <a:lnTo>
                  <a:pt x="0" y="1119741"/>
                </a:lnTo>
                <a:lnTo>
                  <a:pt x="0" y="0"/>
                </a:lnTo>
                <a:close/>
              </a:path>
            </a:pathLst>
          </a:custGeom>
          <a:blipFill>
            <a:blip r:embed="rId5"/>
            <a:stretch>
              <a:fillRect/>
            </a:stretch>
          </a:blipFill>
        </p:spPr>
      </p:sp>
      <p:sp>
        <p:nvSpPr>
          <p:cNvPr id="6" name="Freeform 6"/>
          <p:cNvSpPr/>
          <p:nvPr/>
        </p:nvSpPr>
        <p:spPr>
          <a:xfrm>
            <a:off x="428222" y="2104572"/>
            <a:ext cx="12104263" cy="5907391"/>
          </a:xfrm>
          <a:custGeom>
            <a:avLst/>
            <a:gdLst/>
            <a:ahLst/>
            <a:cxnLst/>
            <a:rect l="l" t="t" r="r" b="b"/>
            <a:pathLst>
              <a:path w="12104263" h="5907391">
                <a:moveTo>
                  <a:pt x="0" y="0"/>
                </a:moveTo>
                <a:lnTo>
                  <a:pt x="12104263" y="0"/>
                </a:lnTo>
                <a:lnTo>
                  <a:pt x="12104263" y="5907391"/>
                </a:lnTo>
                <a:lnTo>
                  <a:pt x="0" y="5907391"/>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7" name="Freeform 7"/>
          <p:cNvSpPr/>
          <p:nvPr/>
        </p:nvSpPr>
        <p:spPr>
          <a:xfrm>
            <a:off x="12935777" y="-57150"/>
            <a:ext cx="10704446" cy="5599658"/>
          </a:xfrm>
          <a:custGeom>
            <a:avLst/>
            <a:gdLst/>
            <a:ahLst/>
            <a:cxnLst/>
            <a:rect l="l" t="t" r="r" b="b"/>
            <a:pathLst>
              <a:path w="10704446" h="5599658">
                <a:moveTo>
                  <a:pt x="0" y="0"/>
                </a:moveTo>
                <a:lnTo>
                  <a:pt x="10704446" y="0"/>
                </a:lnTo>
                <a:lnTo>
                  <a:pt x="10704446" y="5599658"/>
                </a:lnTo>
                <a:lnTo>
                  <a:pt x="0" y="5599658"/>
                </a:lnTo>
                <a:lnTo>
                  <a:pt x="0" y="0"/>
                </a:lnTo>
                <a:close/>
              </a:path>
            </a:pathLst>
          </a:custGeom>
          <a:blipFill>
            <a:blip r:embed="rId6"/>
            <a:stretch>
              <a:fillRect t="-7528"/>
            </a:stretch>
          </a:blipFill>
        </p:spPr>
      </p:sp>
      <p:sp>
        <p:nvSpPr>
          <p:cNvPr id="8" name="TextBox 8"/>
          <p:cNvSpPr txBox="1"/>
          <p:nvPr/>
        </p:nvSpPr>
        <p:spPr>
          <a:xfrm>
            <a:off x="1028700" y="2437057"/>
            <a:ext cx="10793618" cy="6427914"/>
          </a:xfrm>
          <a:prstGeom prst="rect">
            <a:avLst/>
          </a:prstGeom>
        </p:spPr>
        <p:txBody>
          <a:bodyPr lIns="0" tIns="0" rIns="0" bIns="0" rtlCol="0" anchor="t">
            <a:spAutoFit/>
          </a:bodyPr>
          <a:lstStyle/>
          <a:p>
            <a:pPr>
              <a:lnSpc>
                <a:spcPts val="4171"/>
              </a:lnSpc>
            </a:pPr>
            <a:r>
              <a:rPr lang="en-US" sz="2799" dirty="0">
                <a:solidFill>
                  <a:srgbClr val="FFFFFF"/>
                </a:solidFill>
                <a:latin typeface="Red Hat Display"/>
              </a:rPr>
              <a:t>12) What is a brand?</a:t>
            </a:r>
          </a:p>
          <a:p>
            <a:pPr>
              <a:lnSpc>
                <a:spcPts val="4171"/>
              </a:lnSpc>
            </a:pPr>
            <a:endParaRPr lang="en-US" sz="2799" dirty="0">
              <a:solidFill>
                <a:srgbClr val="FFFFFF"/>
              </a:solidFill>
              <a:latin typeface="Red Hat Display"/>
            </a:endParaRPr>
          </a:p>
          <a:p>
            <a:pPr>
              <a:lnSpc>
                <a:spcPts val="4171"/>
              </a:lnSpc>
            </a:pPr>
            <a:r>
              <a:rPr lang="en-US" sz="2799" dirty="0">
                <a:solidFill>
                  <a:srgbClr val="FFFFFF"/>
                </a:solidFill>
                <a:latin typeface="Red Hat Display"/>
              </a:rPr>
              <a:t>13) What is brand identity?</a:t>
            </a:r>
          </a:p>
          <a:p>
            <a:pPr>
              <a:lnSpc>
                <a:spcPts val="4171"/>
              </a:lnSpc>
            </a:pPr>
            <a:endParaRPr lang="en-US" sz="2799" dirty="0">
              <a:solidFill>
                <a:srgbClr val="FFFFFF"/>
              </a:solidFill>
              <a:latin typeface="Red Hat Display"/>
            </a:endParaRPr>
          </a:p>
          <a:p>
            <a:pPr>
              <a:lnSpc>
                <a:spcPts val="4171"/>
              </a:lnSpc>
            </a:pPr>
            <a:r>
              <a:rPr lang="en-US" sz="2799" dirty="0">
                <a:solidFill>
                  <a:srgbClr val="FFFFFF"/>
                </a:solidFill>
                <a:latin typeface="Red Hat Display"/>
              </a:rPr>
              <a:t>14) Why do you think the XFL reboot featured a new logo?</a:t>
            </a:r>
          </a:p>
          <a:p>
            <a:pPr>
              <a:lnSpc>
                <a:spcPts val="4171"/>
              </a:lnSpc>
            </a:pPr>
            <a:endParaRPr lang="en-US" sz="2799" dirty="0">
              <a:solidFill>
                <a:srgbClr val="FFFFFF"/>
              </a:solidFill>
              <a:latin typeface="Red Hat Display"/>
            </a:endParaRPr>
          </a:p>
          <a:p>
            <a:pPr>
              <a:lnSpc>
                <a:spcPts val="4171"/>
              </a:lnSpc>
            </a:pPr>
            <a:r>
              <a:rPr lang="en-US" sz="2799" dirty="0">
                <a:solidFill>
                  <a:srgbClr val="FFFFFF"/>
                </a:solidFill>
                <a:latin typeface="Red Hat Display"/>
              </a:rPr>
              <a:t>15) How do you think the location of each franchise impacted individual team names and logos?</a:t>
            </a:r>
          </a:p>
          <a:p>
            <a:pPr>
              <a:lnSpc>
                <a:spcPts val="4171"/>
              </a:lnSpc>
            </a:pPr>
            <a:endParaRPr lang="en-US" sz="2799" dirty="0">
              <a:solidFill>
                <a:srgbClr val="FFFFFF"/>
              </a:solidFill>
              <a:latin typeface="Red Hat Display"/>
            </a:endParaRPr>
          </a:p>
          <a:p>
            <a:pPr>
              <a:lnSpc>
                <a:spcPts val="4171"/>
              </a:lnSpc>
            </a:pPr>
            <a:r>
              <a:rPr lang="en-US" sz="2799" dirty="0">
                <a:solidFill>
                  <a:srgbClr val="FFFFFF"/>
                </a:solidFill>
                <a:latin typeface="Red Hat Display"/>
              </a:rPr>
              <a:t>16) What does that have to do with branding?</a:t>
            </a:r>
          </a:p>
          <a:p>
            <a:pPr>
              <a:lnSpc>
                <a:spcPts val="4171"/>
              </a:lnSpc>
            </a:pPr>
            <a:endParaRPr lang="en-US" sz="2799" dirty="0">
              <a:solidFill>
                <a:srgbClr val="FFFFFF"/>
              </a:solidFill>
              <a:latin typeface="Red Hat Display"/>
            </a:endParaRPr>
          </a:p>
          <a:p>
            <a:pPr>
              <a:lnSpc>
                <a:spcPts val="4171"/>
              </a:lnSpc>
            </a:pPr>
            <a:r>
              <a:rPr lang="en-US" sz="2799" dirty="0">
                <a:solidFill>
                  <a:srgbClr val="FFFFFF"/>
                </a:solidFill>
                <a:latin typeface="Red Hat Display"/>
              </a:rPr>
              <a:t>17) How would you describe the XFL’s overall branding strategy?</a:t>
            </a:r>
          </a:p>
        </p:txBody>
      </p:sp>
      <p:grpSp>
        <p:nvGrpSpPr>
          <p:cNvPr id="9" name="Group 9"/>
          <p:cNvGrpSpPr/>
          <p:nvPr/>
        </p:nvGrpSpPr>
        <p:grpSpPr>
          <a:xfrm>
            <a:off x="9651835" y="-77062"/>
            <a:ext cx="2986034" cy="1870130"/>
            <a:chOff x="0" y="0"/>
            <a:chExt cx="3981379" cy="2493507"/>
          </a:xfrm>
        </p:grpSpPr>
        <p:sp>
          <p:nvSpPr>
            <p:cNvPr id="10" name="Freeform 10"/>
            <p:cNvSpPr/>
            <p:nvPr/>
          </p:nvSpPr>
          <p:spPr>
            <a:xfrm rot="-2700000">
              <a:off x="1838372" y="379832"/>
              <a:ext cx="1792507" cy="1733843"/>
            </a:xfrm>
            <a:custGeom>
              <a:avLst/>
              <a:gdLst/>
              <a:ahLst/>
              <a:cxnLst/>
              <a:rect l="l" t="t" r="r" b="b"/>
              <a:pathLst>
                <a:path w="1792507" h="1733843">
                  <a:moveTo>
                    <a:pt x="0" y="0"/>
                  </a:moveTo>
                  <a:lnTo>
                    <a:pt x="1792507" y="0"/>
                  </a:lnTo>
                  <a:lnTo>
                    <a:pt x="1792507" y="1733843"/>
                  </a:lnTo>
                  <a:lnTo>
                    <a:pt x="0" y="173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2700000">
              <a:off x="350500" y="379832"/>
              <a:ext cx="1792507" cy="1733843"/>
            </a:xfrm>
            <a:custGeom>
              <a:avLst/>
              <a:gdLst/>
              <a:ahLst/>
              <a:cxnLst/>
              <a:rect l="l" t="t" r="r" b="b"/>
              <a:pathLst>
                <a:path w="1792507" h="1733843">
                  <a:moveTo>
                    <a:pt x="0" y="0"/>
                  </a:moveTo>
                  <a:lnTo>
                    <a:pt x="1792507" y="0"/>
                  </a:lnTo>
                  <a:lnTo>
                    <a:pt x="1792507" y="1733843"/>
                  </a:lnTo>
                  <a:lnTo>
                    <a:pt x="0" y="173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12" name="Freeform 12"/>
          <p:cNvSpPr/>
          <p:nvPr/>
        </p:nvSpPr>
        <p:spPr>
          <a:xfrm>
            <a:off x="12935777" y="5049351"/>
            <a:ext cx="5352223" cy="4770660"/>
          </a:xfrm>
          <a:custGeom>
            <a:avLst/>
            <a:gdLst/>
            <a:ahLst/>
            <a:cxnLst/>
            <a:rect l="l" t="t" r="r" b="b"/>
            <a:pathLst>
              <a:path w="5352223" h="4770660">
                <a:moveTo>
                  <a:pt x="0" y="0"/>
                </a:moveTo>
                <a:lnTo>
                  <a:pt x="5352223" y="0"/>
                </a:lnTo>
                <a:lnTo>
                  <a:pt x="5352223" y="4770660"/>
                </a:lnTo>
                <a:lnTo>
                  <a:pt x="0" y="4770660"/>
                </a:lnTo>
                <a:lnTo>
                  <a:pt x="0" y="0"/>
                </a:lnTo>
                <a:close/>
              </a:path>
            </a:pathLst>
          </a:custGeom>
          <a:blipFill>
            <a:blip r:embed="rId6"/>
            <a:stretch>
              <a:fillRect l="-98921" t="-13259" b="-12274"/>
            </a:stretch>
          </a:blipFill>
        </p:spPr>
      </p:sp>
      <p:sp>
        <p:nvSpPr>
          <p:cNvPr id="13" name="AutoShape 13"/>
          <p:cNvSpPr/>
          <p:nvPr/>
        </p:nvSpPr>
        <p:spPr>
          <a:xfrm flipV="1">
            <a:off x="12935777" y="9800961"/>
            <a:ext cx="5352223" cy="19050"/>
          </a:xfrm>
          <a:prstGeom prst="line">
            <a:avLst/>
          </a:prstGeom>
          <a:ln w="66675" cap="flat">
            <a:solidFill>
              <a:srgbClr val="FFFFFF"/>
            </a:solidFill>
            <a:prstDash val="solid"/>
            <a:headEnd type="none" w="sm" len="sm"/>
            <a:tailEnd type="none" w="sm" len="sm"/>
          </a:ln>
        </p:spPr>
      </p:sp>
      <p:sp>
        <p:nvSpPr>
          <p:cNvPr id="14" name="AutoShape 14"/>
          <p:cNvSpPr/>
          <p:nvPr/>
        </p:nvSpPr>
        <p:spPr>
          <a:xfrm flipV="1">
            <a:off x="12935658" y="-9525"/>
            <a:ext cx="5352223" cy="19050"/>
          </a:xfrm>
          <a:prstGeom prst="line">
            <a:avLst/>
          </a:prstGeom>
          <a:ln w="66675" cap="flat">
            <a:solidFill>
              <a:srgbClr val="FFFFFF"/>
            </a:solidFill>
            <a:prstDash val="solid"/>
            <a:headEnd type="none" w="sm" len="sm"/>
            <a:tailEnd type="none" w="sm" len="sm"/>
          </a:ln>
        </p:spPr>
      </p:sp>
      <p:sp>
        <p:nvSpPr>
          <p:cNvPr id="15" name="AutoShape 15"/>
          <p:cNvSpPr/>
          <p:nvPr/>
        </p:nvSpPr>
        <p:spPr>
          <a:xfrm>
            <a:off x="18288000" y="-57150"/>
            <a:ext cx="119" cy="9910498"/>
          </a:xfrm>
          <a:prstGeom prst="line">
            <a:avLst/>
          </a:prstGeom>
          <a:ln w="171450" cap="flat">
            <a:solidFill>
              <a:srgbClr val="FFFFFF"/>
            </a:solidFill>
            <a:prstDash val="solid"/>
            <a:headEnd type="none" w="sm" len="sm"/>
            <a:tailEnd type="none" w="sm" len="sm"/>
          </a:ln>
        </p:spPr>
      </p:sp>
      <p:sp>
        <p:nvSpPr>
          <p:cNvPr id="16" name="AutoShape 16"/>
          <p:cNvSpPr/>
          <p:nvPr/>
        </p:nvSpPr>
        <p:spPr>
          <a:xfrm>
            <a:off x="12992927" y="-80963"/>
            <a:ext cx="119" cy="9910498"/>
          </a:xfrm>
          <a:prstGeom prst="line">
            <a:avLst/>
          </a:prstGeom>
          <a:ln w="57150" cap="flat">
            <a:solidFill>
              <a:srgbClr val="FFFFFF"/>
            </a:solidFill>
            <a:prstDash val="solid"/>
            <a:headEnd type="none" w="sm" len="sm"/>
            <a:tailEnd type="none" w="sm" len="sm"/>
          </a:ln>
        </p:spPr>
      </p:sp>
      <p:sp>
        <p:nvSpPr>
          <p:cNvPr id="17" name="Freeform 17"/>
          <p:cNvSpPr/>
          <p:nvPr/>
        </p:nvSpPr>
        <p:spPr>
          <a:xfrm>
            <a:off x="0" y="9829536"/>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Tree>
    <p:extLst>
      <p:ext uri="{BB962C8B-B14F-4D97-AF65-F5344CB8AC3E}">
        <p14:creationId xmlns:p14="http://schemas.microsoft.com/office/powerpoint/2010/main" val="146456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TextBox 3"/>
          <p:cNvSpPr txBox="1"/>
          <p:nvPr/>
        </p:nvSpPr>
        <p:spPr>
          <a:xfrm>
            <a:off x="1028700" y="24312"/>
            <a:ext cx="5854184" cy="1651635"/>
          </a:xfrm>
          <a:prstGeom prst="rect">
            <a:avLst/>
          </a:prstGeom>
        </p:spPr>
        <p:txBody>
          <a:bodyPr lIns="0" tIns="0" rIns="0" bIns="0" rtlCol="0" anchor="t">
            <a:spAutoFit/>
          </a:bodyPr>
          <a:lstStyle/>
          <a:p>
            <a:pPr>
              <a:lnSpc>
                <a:spcPts val="13439"/>
              </a:lnSpc>
            </a:pPr>
            <a:r>
              <a:rPr lang="en-US" sz="9600">
                <a:solidFill>
                  <a:srgbClr val="FFFFFF"/>
                </a:solidFill>
                <a:latin typeface="Formula Bold"/>
              </a:rPr>
              <a:t>DISCUSSION </a:t>
            </a:r>
          </a:p>
        </p:txBody>
      </p:sp>
      <p:sp>
        <p:nvSpPr>
          <p:cNvPr id="4" name="Freeform 4"/>
          <p:cNvSpPr/>
          <p:nvPr/>
        </p:nvSpPr>
        <p:spPr>
          <a:xfrm>
            <a:off x="428222" y="3453467"/>
            <a:ext cx="12104263" cy="5907391"/>
          </a:xfrm>
          <a:custGeom>
            <a:avLst/>
            <a:gdLst/>
            <a:ahLst/>
            <a:cxnLst/>
            <a:rect l="l" t="t" r="r" b="b"/>
            <a:pathLst>
              <a:path w="12104263" h="5907391">
                <a:moveTo>
                  <a:pt x="0" y="0"/>
                </a:moveTo>
                <a:lnTo>
                  <a:pt x="12104263" y="0"/>
                </a:lnTo>
                <a:lnTo>
                  <a:pt x="12104263" y="5907392"/>
                </a:lnTo>
                <a:lnTo>
                  <a:pt x="0" y="5907392"/>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5" name="Freeform 5"/>
          <p:cNvSpPr/>
          <p:nvPr/>
        </p:nvSpPr>
        <p:spPr>
          <a:xfrm>
            <a:off x="7755375" y="298133"/>
            <a:ext cx="2239484" cy="1119742"/>
          </a:xfrm>
          <a:custGeom>
            <a:avLst/>
            <a:gdLst/>
            <a:ahLst/>
            <a:cxnLst/>
            <a:rect l="l" t="t" r="r" b="b"/>
            <a:pathLst>
              <a:path w="2239484" h="1119742">
                <a:moveTo>
                  <a:pt x="0" y="0"/>
                </a:moveTo>
                <a:lnTo>
                  <a:pt x="2239483" y="0"/>
                </a:lnTo>
                <a:lnTo>
                  <a:pt x="2239483" y="1119741"/>
                </a:lnTo>
                <a:lnTo>
                  <a:pt x="0" y="1119741"/>
                </a:lnTo>
                <a:lnTo>
                  <a:pt x="0" y="0"/>
                </a:lnTo>
                <a:close/>
              </a:path>
            </a:pathLst>
          </a:custGeom>
          <a:blipFill>
            <a:blip r:embed="rId5"/>
            <a:stretch>
              <a:fillRect/>
            </a:stretch>
          </a:blipFill>
        </p:spPr>
      </p:sp>
      <p:sp>
        <p:nvSpPr>
          <p:cNvPr id="6" name="Freeform 6"/>
          <p:cNvSpPr/>
          <p:nvPr/>
        </p:nvSpPr>
        <p:spPr>
          <a:xfrm>
            <a:off x="428222" y="2104572"/>
            <a:ext cx="12104263" cy="5907391"/>
          </a:xfrm>
          <a:custGeom>
            <a:avLst/>
            <a:gdLst/>
            <a:ahLst/>
            <a:cxnLst/>
            <a:rect l="l" t="t" r="r" b="b"/>
            <a:pathLst>
              <a:path w="12104263" h="5907391">
                <a:moveTo>
                  <a:pt x="0" y="0"/>
                </a:moveTo>
                <a:lnTo>
                  <a:pt x="12104263" y="0"/>
                </a:lnTo>
                <a:lnTo>
                  <a:pt x="12104263" y="5907391"/>
                </a:lnTo>
                <a:lnTo>
                  <a:pt x="0" y="5907391"/>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7" name="Freeform 7"/>
          <p:cNvSpPr/>
          <p:nvPr/>
        </p:nvSpPr>
        <p:spPr>
          <a:xfrm>
            <a:off x="12935777" y="-57150"/>
            <a:ext cx="10704446" cy="5599658"/>
          </a:xfrm>
          <a:custGeom>
            <a:avLst/>
            <a:gdLst/>
            <a:ahLst/>
            <a:cxnLst/>
            <a:rect l="l" t="t" r="r" b="b"/>
            <a:pathLst>
              <a:path w="10704446" h="5599658">
                <a:moveTo>
                  <a:pt x="0" y="0"/>
                </a:moveTo>
                <a:lnTo>
                  <a:pt x="10704446" y="0"/>
                </a:lnTo>
                <a:lnTo>
                  <a:pt x="10704446" y="5599658"/>
                </a:lnTo>
                <a:lnTo>
                  <a:pt x="0" y="5599658"/>
                </a:lnTo>
                <a:lnTo>
                  <a:pt x="0" y="0"/>
                </a:lnTo>
                <a:close/>
              </a:path>
            </a:pathLst>
          </a:custGeom>
          <a:blipFill>
            <a:blip r:embed="rId6"/>
            <a:stretch>
              <a:fillRect t="-7528"/>
            </a:stretch>
          </a:blipFill>
        </p:spPr>
      </p:sp>
      <p:sp>
        <p:nvSpPr>
          <p:cNvPr id="8" name="TextBox 8"/>
          <p:cNvSpPr txBox="1"/>
          <p:nvPr/>
        </p:nvSpPr>
        <p:spPr>
          <a:xfrm>
            <a:off x="1028700" y="2437057"/>
            <a:ext cx="10793618" cy="3196260"/>
          </a:xfrm>
          <a:prstGeom prst="rect">
            <a:avLst/>
          </a:prstGeom>
        </p:spPr>
        <p:txBody>
          <a:bodyPr lIns="0" tIns="0" rIns="0" bIns="0" rtlCol="0" anchor="t">
            <a:spAutoFit/>
          </a:bodyPr>
          <a:lstStyle/>
          <a:p>
            <a:pPr>
              <a:lnSpc>
                <a:spcPts val="4171"/>
              </a:lnSpc>
            </a:pPr>
            <a:r>
              <a:rPr lang="en-US" sz="2799" dirty="0">
                <a:solidFill>
                  <a:srgbClr val="FFFFFF"/>
                </a:solidFill>
                <a:latin typeface="Red Hat Display"/>
              </a:rPr>
              <a:t>18) What is a marketing plan?</a:t>
            </a:r>
          </a:p>
          <a:p>
            <a:pPr>
              <a:lnSpc>
                <a:spcPts val="4171"/>
              </a:lnSpc>
            </a:pPr>
            <a:endParaRPr lang="en-US" sz="2799" dirty="0">
              <a:solidFill>
                <a:srgbClr val="FFFFFF"/>
              </a:solidFill>
              <a:latin typeface="Red Hat Display"/>
            </a:endParaRPr>
          </a:p>
          <a:p>
            <a:pPr>
              <a:lnSpc>
                <a:spcPts val="4171"/>
              </a:lnSpc>
            </a:pPr>
            <a:r>
              <a:rPr lang="en-US" sz="2799" dirty="0">
                <a:solidFill>
                  <a:srgbClr val="FFFFFF"/>
                </a:solidFill>
                <a:latin typeface="Red Hat Display"/>
              </a:rPr>
              <a:t>19) Why is a marketing plan important to any new venture?</a:t>
            </a:r>
          </a:p>
          <a:p>
            <a:pPr>
              <a:lnSpc>
                <a:spcPts val="4171"/>
              </a:lnSpc>
            </a:pPr>
            <a:endParaRPr lang="en-US" sz="2799" dirty="0">
              <a:solidFill>
                <a:srgbClr val="FFFFFF"/>
              </a:solidFill>
              <a:latin typeface="Red Hat Display"/>
            </a:endParaRPr>
          </a:p>
          <a:p>
            <a:pPr>
              <a:lnSpc>
                <a:spcPts val="4171"/>
              </a:lnSpc>
            </a:pPr>
            <a:r>
              <a:rPr lang="en-US" sz="2799" dirty="0">
                <a:solidFill>
                  <a:srgbClr val="FFFFFF"/>
                </a:solidFill>
                <a:latin typeface="Red Hat Display"/>
              </a:rPr>
              <a:t>20) How would you describe the XFL’s marketing strategy for the reboot in 2023?  How might it adjust after its </a:t>
            </a:r>
            <a:r>
              <a:rPr lang="en-US" sz="2799">
                <a:solidFill>
                  <a:srgbClr val="FFFFFF"/>
                </a:solidFill>
                <a:latin typeface="Red Hat Display"/>
              </a:rPr>
              <a:t>inaugural season?</a:t>
            </a:r>
            <a:endParaRPr lang="en-US" sz="2799" dirty="0">
              <a:solidFill>
                <a:srgbClr val="FFFFFF"/>
              </a:solidFill>
              <a:latin typeface="Red Hat Display"/>
            </a:endParaRPr>
          </a:p>
        </p:txBody>
      </p:sp>
      <p:grpSp>
        <p:nvGrpSpPr>
          <p:cNvPr id="9" name="Group 9"/>
          <p:cNvGrpSpPr/>
          <p:nvPr/>
        </p:nvGrpSpPr>
        <p:grpSpPr>
          <a:xfrm>
            <a:off x="9651835" y="-77062"/>
            <a:ext cx="2986034" cy="1870130"/>
            <a:chOff x="0" y="0"/>
            <a:chExt cx="3981379" cy="2493507"/>
          </a:xfrm>
        </p:grpSpPr>
        <p:sp>
          <p:nvSpPr>
            <p:cNvPr id="10" name="Freeform 10"/>
            <p:cNvSpPr/>
            <p:nvPr/>
          </p:nvSpPr>
          <p:spPr>
            <a:xfrm rot="-2700000">
              <a:off x="1838372" y="379832"/>
              <a:ext cx="1792507" cy="1733843"/>
            </a:xfrm>
            <a:custGeom>
              <a:avLst/>
              <a:gdLst/>
              <a:ahLst/>
              <a:cxnLst/>
              <a:rect l="l" t="t" r="r" b="b"/>
              <a:pathLst>
                <a:path w="1792507" h="1733843">
                  <a:moveTo>
                    <a:pt x="0" y="0"/>
                  </a:moveTo>
                  <a:lnTo>
                    <a:pt x="1792507" y="0"/>
                  </a:lnTo>
                  <a:lnTo>
                    <a:pt x="1792507" y="1733843"/>
                  </a:lnTo>
                  <a:lnTo>
                    <a:pt x="0" y="173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2700000">
              <a:off x="350500" y="379832"/>
              <a:ext cx="1792507" cy="1733843"/>
            </a:xfrm>
            <a:custGeom>
              <a:avLst/>
              <a:gdLst/>
              <a:ahLst/>
              <a:cxnLst/>
              <a:rect l="l" t="t" r="r" b="b"/>
              <a:pathLst>
                <a:path w="1792507" h="1733843">
                  <a:moveTo>
                    <a:pt x="0" y="0"/>
                  </a:moveTo>
                  <a:lnTo>
                    <a:pt x="1792507" y="0"/>
                  </a:lnTo>
                  <a:lnTo>
                    <a:pt x="1792507" y="1733843"/>
                  </a:lnTo>
                  <a:lnTo>
                    <a:pt x="0" y="173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12" name="Freeform 12"/>
          <p:cNvSpPr/>
          <p:nvPr/>
        </p:nvSpPr>
        <p:spPr>
          <a:xfrm>
            <a:off x="12935777" y="5049351"/>
            <a:ext cx="5352223" cy="4770660"/>
          </a:xfrm>
          <a:custGeom>
            <a:avLst/>
            <a:gdLst/>
            <a:ahLst/>
            <a:cxnLst/>
            <a:rect l="l" t="t" r="r" b="b"/>
            <a:pathLst>
              <a:path w="5352223" h="4770660">
                <a:moveTo>
                  <a:pt x="0" y="0"/>
                </a:moveTo>
                <a:lnTo>
                  <a:pt x="5352223" y="0"/>
                </a:lnTo>
                <a:lnTo>
                  <a:pt x="5352223" y="4770660"/>
                </a:lnTo>
                <a:lnTo>
                  <a:pt x="0" y="4770660"/>
                </a:lnTo>
                <a:lnTo>
                  <a:pt x="0" y="0"/>
                </a:lnTo>
                <a:close/>
              </a:path>
            </a:pathLst>
          </a:custGeom>
          <a:blipFill>
            <a:blip r:embed="rId6"/>
            <a:stretch>
              <a:fillRect l="-98921" t="-13259" b="-12274"/>
            </a:stretch>
          </a:blipFill>
        </p:spPr>
      </p:sp>
      <p:sp>
        <p:nvSpPr>
          <p:cNvPr id="13" name="AutoShape 13"/>
          <p:cNvSpPr/>
          <p:nvPr/>
        </p:nvSpPr>
        <p:spPr>
          <a:xfrm flipV="1">
            <a:off x="12935777" y="9800961"/>
            <a:ext cx="5352223" cy="19050"/>
          </a:xfrm>
          <a:prstGeom prst="line">
            <a:avLst/>
          </a:prstGeom>
          <a:ln w="66675" cap="flat">
            <a:solidFill>
              <a:srgbClr val="FFFFFF"/>
            </a:solidFill>
            <a:prstDash val="solid"/>
            <a:headEnd type="none" w="sm" len="sm"/>
            <a:tailEnd type="none" w="sm" len="sm"/>
          </a:ln>
        </p:spPr>
      </p:sp>
      <p:sp>
        <p:nvSpPr>
          <p:cNvPr id="14" name="AutoShape 14"/>
          <p:cNvSpPr/>
          <p:nvPr/>
        </p:nvSpPr>
        <p:spPr>
          <a:xfrm flipV="1">
            <a:off x="12935658" y="-9525"/>
            <a:ext cx="5352223" cy="19050"/>
          </a:xfrm>
          <a:prstGeom prst="line">
            <a:avLst/>
          </a:prstGeom>
          <a:ln w="66675" cap="flat">
            <a:solidFill>
              <a:srgbClr val="FFFFFF"/>
            </a:solidFill>
            <a:prstDash val="solid"/>
            <a:headEnd type="none" w="sm" len="sm"/>
            <a:tailEnd type="none" w="sm" len="sm"/>
          </a:ln>
        </p:spPr>
      </p:sp>
      <p:sp>
        <p:nvSpPr>
          <p:cNvPr id="15" name="AutoShape 15"/>
          <p:cNvSpPr/>
          <p:nvPr/>
        </p:nvSpPr>
        <p:spPr>
          <a:xfrm>
            <a:off x="18288000" y="-57150"/>
            <a:ext cx="119" cy="9910498"/>
          </a:xfrm>
          <a:prstGeom prst="line">
            <a:avLst/>
          </a:prstGeom>
          <a:ln w="171450" cap="flat">
            <a:solidFill>
              <a:srgbClr val="FFFFFF"/>
            </a:solidFill>
            <a:prstDash val="solid"/>
            <a:headEnd type="none" w="sm" len="sm"/>
            <a:tailEnd type="none" w="sm" len="sm"/>
          </a:ln>
        </p:spPr>
      </p:sp>
      <p:sp>
        <p:nvSpPr>
          <p:cNvPr id="16" name="AutoShape 16"/>
          <p:cNvSpPr/>
          <p:nvPr/>
        </p:nvSpPr>
        <p:spPr>
          <a:xfrm>
            <a:off x="12992927" y="-80963"/>
            <a:ext cx="119" cy="9910498"/>
          </a:xfrm>
          <a:prstGeom prst="line">
            <a:avLst/>
          </a:prstGeom>
          <a:ln w="57150" cap="flat">
            <a:solidFill>
              <a:srgbClr val="FFFFFF"/>
            </a:solidFill>
            <a:prstDash val="solid"/>
            <a:headEnd type="none" w="sm" len="sm"/>
            <a:tailEnd type="none" w="sm" len="sm"/>
          </a:ln>
        </p:spPr>
      </p:sp>
      <p:sp>
        <p:nvSpPr>
          <p:cNvPr id="17" name="Freeform 17"/>
          <p:cNvSpPr/>
          <p:nvPr/>
        </p:nvSpPr>
        <p:spPr>
          <a:xfrm>
            <a:off x="0" y="9829536"/>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Tree>
    <p:extLst>
      <p:ext uri="{BB962C8B-B14F-4D97-AF65-F5344CB8AC3E}">
        <p14:creationId xmlns:p14="http://schemas.microsoft.com/office/powerpoint/2010/main" val="377108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TextBox 3"/>
          <p:cNvSpPr txBox="1"/>
          <p:nvPr/>
        </p:nvSpPr>
        <p:spPr>
          <a:xfrm>
            <a:off x="1028700" y="24312"/>
            <a:ext cx="5854184" cy="1651635"/>
          </a:xfrm>
          <a:prstGeom prst="rect">
            <a:avLst/>
          </a:prstGeom>
        </p:spPr>
        <p:txBody>
          <a:bodyPr lIns="0" tIns="0" rIns="0" bIns="0" rtlCol="0" anchor="t">
            <a:spAutoFit/>
          </a:bodyPr>
          <a:lstStyle/>
          <a:p>
            <a:pPr>
              <a:lnSpc>
                <a:spcPts val="13439"/>
              </a:lnSpc>
            </a:pPr>
            <a:r>
              <a:rPr lang="en-US" sz="9600" dirty="0">
                <a:solidFill>
                  <a:srgbClr val="FFFFFF"/>
                </a:solidFill>
                <a:latin typeface="Formula Bold"/>
              </a:rPr>
              <a:t>ACTIVITY</a:t>
            </a:r>
          </a:p>
        </p:txBody>
      </p:sp>
      <p:sp>
        <p:nvSpPr>
          <p:cNvPr id="4" name="Freeform 4"/>
          <p:cNvSpPr/>
          <p:nvPr/>
        </p:nvSpPr>
        <p:spPr>
          <a:xfrm>
            <a:off x="428222" y="3453467"/>
            <a:ext cx="12104263" cy="5907391"/>
          </a:xfrm>
          <a:custGeom>
            <a:avLst/>
            <a:gdLst/>
            <a:ahLst/>
            <a:cxnLst/>
            <a:rect l="l" t="t" r="r" b="b"/>
            <a:pathLst>
              <a:path w="12104263" h="5907391">
                <a:moveTo>
                  <a:pt x="0" y="0"/>
                </a:moveTo>
                <a:lnTo>
                  <a:pt x="12104263" y="0"/>
                </a:lnTo>
                <a:lnTo>
                  <a:pt x="12104263" y="5907392"/>
                </a:lnTo>
                <a:lnTo>
                  <a:pt x="0" y="5907392"/>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5" name="Freeform 5"/>
          <p:cNvSpPr/>
          <p:nvPr/>
        </p:nvSpPr>
        <p:spPr>
          <a:xfrm>
            <a:off x="7755375" y="298133"/>
            <a:ext cx="2239484" cy="1119742"/>
          </a:xfrm>
          <a:custGeom>
            <a:avLst/>
            <a:gdLst/>
            <a:ahLst/>
            <a:cxnLst/>
            <a:rect l="l" t="t" r="r" b="b"/>
            <a:pathLst>
              <a:path w="2239484" h="1119742">
                <a:moveTo>
                  <a:pt x="0" y="0"/>
                </a:moveTo>
                <a:lnTo>
                  <a:pt x="2239483" y="0"/>
                </a:lnTo>
                <a:lnTo>
                  <a:pt x="2239483" y="1119741"/>
                </a:lnTo>
                <a:lnTo>
                  <a:pt x="0" y="1119741"/>
                </a:lnTo>
                <a:lnTo>
                  <a:pt x="0" y="0"/>
                </a:lnTo>
                <a:close/>
              </a:path>
            </a:pathLst>
          </a:custGeom>
          <a:blipFill>
            <a:blip r:embed="rId5"/>
            <a:stretch>
              <a:fillRect/>
            </a:stretch>
          </a:blipFill>
        </p:spPr>
      </p:sp>
      <p:sp>
        <p:nvSpPr>
          <p:cNvPr id="6" name="Freeform 6"/>
          <p:cNvSpPr/>
          <p:nvPr/>
        </p:nvSpPr>
        <p:spPr>
          <a:xfrm>
            <a:off x="428222" y="2104572"/>
            <a:ext cx="12104263" cy="5907391"/>
          </a:xfrm>
          <a:custGeom>
            <a:avLst/>
            <a:gdLst/>
            <a:ahLst/>
            <a:cxnLst/>
            <a:rect l="l" t="t" r="r" b="b"/>
            <a:pathLst>
              <a:path w="12104263" h="5907391">
                <a:moveTo>
                  <a:pt x="0" y="0"/>
                </a:moveTo>
                <a:lnTo>
                  <a:pt x="12104263" y="0"/>
                </a:lnTo>
                <a:lnTo>
                  <a:pt x="12104263" y="5907391"/>
                </a:lnTo>
                <a:lnTo>
                  <a:pt x="0" y="5907391"/>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7" name="Freeform 7"/>
          <p:cNvSpPr/>
          <p:nvPr/>
        </p:nvSpPr>
        <p:spPr>
          <a:xfrm>
            <a:off x="12935777" y="-57150"/>
            <a:ext cx="10704446" cy="5599658"/>
          </a:xfrm>
          <a:custGeom>
            <a:avLst/>
            <a:gdLst/>
            <a:ahLst/>
            <a:cxnLst/>
            <a:rect l="l" t="t" r="r" b="b"/>
            <a:pathLst>
              <a:path w="10704446" h="5599658">
                <a:moveTo>
                  <a:pt x="0" y="0"/>
                </a:moveTo>
                <a:lnTo>
                  <a:pt x="10704446" y="0"/>
                </a:lnTo>
                <a:lnTo>
                  <a:pt x="10704446" y="5599658"/>
                </a:lnTo>
                <a:lnTo>
                  <a:pt x="0" y="5599658"/>
                </a:lnTo>
                <a:lnTo>
                  <a:pt x="0" y="0"/>
                </a:lnTo>
                <a:close/>
              </a:path>
            </a:pathLst>
          </a:custGeom>
          <a:blipFill>
            <a:blip r:embed="rId6"/>
            <a:stretch>
              <a:fillRect t="-7528"/>
            </a:stretch>
          </a:blipFill>
        </p:spPr>
      </p:sp>
      <p:sp>
        <p:nvSpPr>
          <p:cNvPr id="8" name="TextBox 8"/>
          <p:cNvSpPr txBox="1"/>
          <p:nvPr/>
        </p:nvSpPr>
        <p:spPr>
          <a:xfrm>
            <a:off x="1028700" y="2437057"/>
            <a:ext cx="10793618" cy="7491025"/>
          </a:xfrm>
          <a:prstGeom prst="rect">
            <a:avLst/>
          </a:prstGeom>
        </p:spPr>
        <p:txBody>
          <a:bodyPr lIns="0" tIns="0" rIns="0" bIns="0" rtlCol="0" anchor="t">
            <a:spAutoFit/>
          </a:bodyPr>
          <a:lstStyle/>
          <a:p>
            <a:pPr marL="514350" indent="-514350">
              <a:lnSpc>
                <a:spcPts val="4171"/>
              </a:lnSpc>
              <a:buAutoNum type="arabicParenR"/>
            </a:pPr>
            <a:r>
              <a:rPr lang="en-US" sz="2400" dirty="0">
                <a:solidFill>
                  <a:srgbClr val="FFFFFF"/>
                </a:solidFill>
                <a:latin typeface="Red Hat Display"/>
              </a:rPr>
              <a:t>As partners or small groups, discuss how well you think the XFL fared in its “reboot” season.  As part of the discussion, define what it means to be a “quality product”, and determine whether the XFL currently meets that criteria.  </a:t>
            </a:r>
          </a:p>
          <a:p>
            <a:pPr marL="514350" indent="-514350">
              <a:lnSpc>
                <a:spcPts val="4171"/>
              </a:lnSpc>
              <a:buAutoNum type="arabicParenR"/>
            </a:pPr>
            <a:endParaRPr lang="en-US" sz="2400" dirty="0">
              <a:solidFill>
                <a:srgbClr val="FFFFFF"/>
              </a:solidFill>
              <a:latin typeface="Red Hat Display"/>
            </a:endParaRPr>
          </a:p>
          <a:p>
            <a:pPr marL="514350" indent="-514350">
              <a:lnSpc>
                <a:spcPts val="4171"/>
              </a:lnSpc>
              <a:buAutoNum type="arabicParenR"/>
            </a:pPr>
            <a:r>
              <a:rPr lang="en-US" sz="2400" dirty="0">
                <a:solidFill>
                  <a:srgbClr val="FFFFFF"/>
                </a:solidFill>
                <a:latin typeface="Red Hat Display"/>
              </a:rPr>
              <a:t>Explain the concept of “innovation”, and based on what you learned in this presentation, list the ways the XFL has innovated and can innovate in the future.  Be sure to consider how innovations might impact the XFL’s partners like the NFL and ESPN.</a:t>
            </a:r>
          </a:p>
          <a:p>
            <a:pPr marL="514350" indent="-514350">
              <a:lnSpc>
                <a:spcPts val="4171"/>
              </a:lnSpc>
              <a:buAutoNum type="arabicParenR"/>
            </a:pPr>
            <a:endParaRPr lang="en-US" sz="2400" dirty="0">
              <a:solidFill>
                <a:srgbClr val="FFFFFF"/>
              </a:solidFill>
              <a:latin typeface="Red Hat Display"/>
            </a:endParaRPr>
          </a:p>
          <a:p>
            <a:pPr marL="514350" indent="-514350">
              <a:lnSpc>
                <a:spcPts val="4171"/>
              </a:lnSpc>
              <a:buAutoNum type="arabicParenR"/>
            </a:pPr>
            <a:r>
              <a:rPr lang="en-US" sz="2400" dirty="0">
                <a:solidFill>
                  <a:srgbClr val="FFFFFF"/>
                </a:solidFill>
                <a:latin typeface="Red Hat Display"/>
              </a:rPr>
              <a:t>Describe at least three different ways the XFL can improve the product for next season and how the league will benefit from those improvements.</a:t>
            </a:r>
          </a:p>
          <a:p>
            <a:pPr>
              <a:lnSpc>
                <a:spcPts val="4171"/>
              </a:lnSpc>
            </a:pPr>
            <a:br>
              <a:rPr lang="en-US" sz="2400" dirty="0">
                <a:solidFill>
                  <a:srgbClr val="FFFFFF"/>
                </a:solidFill>
                <a:latin typeface="Red Hat Display"/>
              </a:rPr>
            </a:br>
            <a:endParaRPr lang="en-US" sz="2400" dirty="0">
              <a:solidFill>
                <a:srgbClr val="FFFFFF"/>
              </a:solidFill>
              <a:latin typeface="Red Hat Display"/>
            </a:endParaRPr>
          </a:p>
        </p:txBody>
      </p:sp>
      <p:grpSp>
        <p:nvGrpSpPr>
          <p:cNvPr id="9" name="Group 9"/>
          <p:cNvGrpSpPr/>
          <p:nvPr/>
        </p:nvGrpSpPr>
        <p:grpSpPr>
          <a:xfrm>
            <a:off x="9651835" y="-77062"/>
            <a:ext cx="2986034" cy="1870130"/>
            <a:chOff x="0" y="0"/>
            <a:chExt cx="3981379" cy="2493507"/>
          </a:xfrm>
        </p:grpSpPr>
        <p:sp>
          <p:nvSpPr>
            <p:cNvPr id="10" name="Freeform 10"/>
            <p:cNvSpPr/>
            <p:nvPr/>
          </p:nvSpPr>
          <p:spPr>
            <a:xfrm rot="-2700000">
              <a:off x="1838372" y="379832"/>
              <a:ext cx="1792507" cy="1733843"/>
            </a:xfrm>
            <a:custGeom>
              <a:avLst/>
              <a:gdLst/>
              <a:ahLst/>
              <a:cxnLst/>
              <a:rect l="l" t="t" r="r" b="b"/>
              <a:pathLst>
                <a:path w="1792507" h="1733843">
                  <a:moveTo>
                    <a:pt x="0" y="0"/>
                  </a:moveTo>
                  <a:lnTo>
                    <a:pt x="1792507" y="0"/>
                  </a:lnTo>
                  <a:lnTo>
                    <a:pt x="1792507" y="1733843"/>
                  </a:lnTo>
                  <a:lnTo>
                    <a:pt x="0" y="173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2700000">
              <a:off x="350500" y="379832"/>
              <a:ext cx="1792507" cy="1733843"/>
            </a:xfrm>
            <a:custGeom>
              <a:avLst/>
              <a:gdLst/>
              <a:ahLst/>
              <a:cxnLst/>
              <a:rect l="l" t="t" r="r" b="b"/>
              <a:pathLst>
                <a:path w="1792507" h="1733843">
                  <a:moveTo>
                    <a:pt x="0" y="0"/>
                  </a:moveTo>
                  <a:lnTo>
                    <a:pt x="1792507" y="0"/>
                  </a:lnTo>
                  <a:lnTo>
                    <a:pt x="1792507" y="1733843"/>
                  </a:lnTo>
                  <a:lnTo>
                    <a:pt x="0" y="17338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12" name="Freeform 12"/>
          <p:cNvSpPr/>
          <p:nvPr/>
        </p:nvSpPr>
        <p:spPr>
          <a:xfrm>
            <a:off x="12935777" y="5049351"/>
            <a:ext cx="5352223" cy="4770660"/>
          </a:xfrm>
          <a:custGeom>
            <a:avLst/>
            <a:gdLst/>
            <a:ahLst/>
            <a:cxnLst/>
            <a:rect l="l" t="t" r="r" b="b"/>
            <a:pathLst>
              <a:path w="5352223" h="4770660">
                <a:moveTo>
                  <a:pt x="0" y="0"/>
                </a:moveTo>
                <a:lnTo>
                  <a:pt x="5352223" y="0"/>
                </a:lnTo>
                <a:lnTo>
                  <a:pt x="5352223" y="4770660"/>
                </a:lnTo>
                <a:lnTo>
                  <a:pt x="0" y="4770660"/>
                </a:lnTo>
                <a:lnTo>
                  <a:pt x="0" y="0"/>
                </a:lnTo>
                <a:close/>
              </a:path>
            </a:pathLst>
          </a:custGeom>
          <a:blipFill>
            <a:blip r:embed="rId6"/>
            <a:stretch>
              <a:fillRect l="-98921" t="-13259" b="-12274"/>
            </a:stretch>
          </a:blipFill>
        </p:spPr>
      </p:sp>
      <p:sp>
        <p:nvSpPr>
          <p:cNvPr id="13" name="AutoShape 13"/>
          <p:cNvSpPr/>
          <p:nvPr/>
        </p:nvSpPr>
        <p:spPr>
          <a:xfrm flipV="1">
            <a:off x="12935777" y="9800961"/>
            <a:ext cx="5352223" cy="19050"/>
          </a:xfrm>
          <a:prstGeom prst="line">
            <a:avLst/>
          </a:prstGeom>
          <a:ln w="66675" cap="flat">
            <a:solidFill>
              <a:srgbClr val="FFFFFF"/>
            </a:solidFill>
            <a:prstDash val="solid"/>
            <a:headEnd type="none" w="sm" len="sm"/>
            <a:tailEnd type="none" w="sm" len="sm"/>
          </a:ln>
        </p:spPr>
      </p:sp>
      <p:sp>
        <p:nvSpPr>
          <p:cNvPr id="14" name="AutoShape 14"/>
          <p:cNvSpPr/>
          <p:nvPr/>
        </p:nvSpPr>
        <p:spPr>
          <a:xfrm flipV="1">
            <a:off x="12935658" y="-9525"/>
            <a:ext cx="5352223" cy="19050"/>
          </a:xfrm>
          <a:prstGeom prst="line">
            <a:avLst/>
          </a:prstGeom>
          <a:ln w="66675" cap="flat">
            <a:solidFill>
              <a:srgbClr val="FFFFFF"/>
            </a:solidFill>
            <a:prstDash val="solid"/>
            <a:headEnd type="none" w="sm" len="sm"/>
            <a:tailEnd type="none" w="sm" len="sm"/>
          </a:ln>
        </p:spPr>
      </p:sp>
      <p:sp>
        <p:nvSpPr>
          <p:cNvPr id="15" name="AutoShape 15"/>
          <p:cNvSpPr/>
          <p:nvPr/>
        </p:nvSpPr>
        <p:spPr>
          <a:xfrm>
            <a:off x="18288000" y="-57150"/>
            <a:ext cx="119" cy="9910498"/>
          </a:xfrm>
          <a:prstGeom prst="line">
            <a:avLst/>
          </a:prstGeom>
          <a:ln w="171450" cap="flat">
            <a:solidFill>
              <a:srgbClr val="FFFFFF"/>
            </a:solidFill>
            <a:prstDash val="solid"/>
            <a:headEnd type="none" w="sm" len="sm"/>
            <a:tailEnd type="none" w="sm" len="sm"/>
          </a:ln>
        </p:spPr>
      </p:sp>
      <p:sp>
        <p:nvSpPr>
          <p:cNvPr id="16" name="AutoShape 16"/>
          <p:cNvSpPr/>
          <p:nvPr/>
        </p:nvSpPr>
        <p:spPr>
          <a:xfrm>
            <a:off x="12992927" y="-80963"/>
            <a:ext cx="119" cy="9910498"/>
          </a:xfrm>
          <a:prstGeom prst="line">
            <a:avLst/>
          </a:prstGeom>
          <a:ln w="57150" cap="flat">
            <a:solidFill>
              <a:srgbClr val="FFFFFF"/>
            </a:solidFill>
            <a:prstDash val="solid"/>
            <a:headEnd type="none" w="sm" len="sm"/>
            <a:tailEnd type="none" w="sm" len="sm"/>
          </a:ln>
        </p:spPr>
      </p:sp>
      <p:sp>
        <p:nvSpPr>
          <p:cNvPr id="17" name="Freeform 17"/>
          <p:cNvSpPr/>
          <p:nvPr/>
        </p:nvSpPr>
        <p:spPr>
          <a:xfrm>
            <a:off x="0" y="9829536"/>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Tree>
    <p:extLst>
      <p:ext uri="{BB962C8B-B14F-4D97-AF65-F5344CB8AC3E}">
        <p14:creationId xmlns:p14="http://schemas.microsoft.com/office/powerpoint/2010/main" val="81051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1" y="0"/>
            <a:ext cx="18288000" cy="10287000"/>
          </a:xfrm>
          <a:prstGeom prst="rect">
            <a:avLst/>
          </a:prstGeom>
        </p:spPr>
      </p:pic>
      <p:sp>
        <p:nvSpPr>
          <p:cNvPr id="3" name="Freeform 3"/>
          <p:cNvSpPr/>
          <p:nvPr/>
        </p:nvSpPr>
        <p:spPr>
          <a:xfrm>
            <a:off x="0" y="9888279"/>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
        <p:nvSpPr>
          <p:cNvPr id="4" name="Freeform 4"/>
          <p:cNvSpPr/>
          <p:nvPr/>
        </p:nvSpPr>
        <p:spPr>
          <a:xfrm>
            <a:off x="6681517" y="3084079"/>
            <a:ext cx="4924966" cy="3715550"/>
          </a:xfrm>
          <a:custGeom>
            <a:avLst/>
            <a:gdLst/>
            <a:ahLst/>
            <a:cxnLst/>
            <a:rect l="l" t="t" r="r" b="b"/>
            <a:pathLst>
              <a:path w="4924966" h="3715550">
                <a:moveTo>
                  <a:pt x="0" y="0"/>
                </a:moveTo>
                <a:lnTo>
                  <a:pt x="4924966" y="0"/>
                </a:lnTo>
                <a:lnTo>
                  <a:pt x="4924966" y="3715550"/>
                </a:lnTo>
                <a:lnTo>
                  <a:pt x="0" y="3715550"/>
                </a:lnTo>
                <a:lnTo>
                  <a:pt x="0" y="0"/>
                </a:lnTo>
                <a:close/>
              </a:path>
            </a:pathLst>
          </a:custGeom>
          <a:blipFill>
            <a:blip r:embed="rId5">
              <a:extLst>
                <a:ext uri="{96DAC541-7B7A-43D3-8B79-37D633B846F1}">
                  <asvg:svgBlip xmlns:asvg="http://schemas.microsoft.com/office/drawing/2016/SVG/main" r:embed="rId6"/>
                </a:ext>
              </a:extLst>
            </a:blip>
            <a:stretch>
              <a:fillRect b="-32550"/>
            </a:stretch>
          </a:blipFill>
        </p:spPr>
      </p:sp>
      <p:grpSp>
        <p:nvGrpSpPr>
          <p:cNvPr id="5" name="Group 5"/>
          <p:cNvGrpSpPr/>
          <p:nvPr/>
        </p:nvGrpSpPr>
        <p:grpSpPr>
          <a:xfrm>
            <a:off x="6681517" y="6455434"/>
            <a:ext cx="4924966" cy="3045320"/>
            <a:chOff x="0" y="0"/>
            <a:chExt cx="1297110" cy="802060"/>
          </a:xfrm>
        </p:grpSpPr>
        <p:sp>
          <p:nvSpPr>
            <p:cNvPr id="6" name="Freeform 6"/>
            <p:cNvSpPr/>
            <p:nvPr/>
          </p:nvSpPr>
          <p:spPr>
            <a:xfrm>
              <a:off x="0" y="0"/>
              <a:ext cx="1297110" cy="802060"/>
            </a:xfrm>
            <a:custGeom>
              <a:avLst/>
              <a:gdLst/>
              <a:ahLst/>
              <a:cxnLst/>
              <a:rect l="l" t="t" r="r" b="b"/>
              <a:pathLst>
                <a:path w="1297110" h="802060">
                  <a:moveTo>
                    <a:pt x="0" y="0"/>
                  </a:moveTo>
                  <a:lnTo>
                    <a:pt x="1297110" y="0"/>
                  </a:lnTo>
                  <a:lnTo>
                    <a:pt x="1297110" y="802060"/>
                  </a:lnTo>
                  <a:lnTo>
                    <a:pt x="0" y="802060"/>
                  </a:lnTo>
                  <a:close/>
                </a:path>
              </a:pathLst>
            </a:custGeom>
            <a:solidFill>
              <a:srgbClr val="690700"/>
            </a:solidFill>
          </p:spPr>
        </p:sp>
        <p:sp>
          <p:nvSpPr>
            <p:cNvPr id="7" name="TextBox 7"/>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grpSp>
        <p:nvGrpSpPr>
          <p:cNvPr id="8" name="Group 8"/>
          <p:cNvGrpSpPr/>
          <p:nvPr/>
        </p:nvGrpSpPr>
        <p:grpSpPr>
          <a:xfrm>
            <a:off x="7372820" y="6111689"/>
            <a:ext cx="3546311" cy="833176"/>
            <a:chOff x="0" y="0"/>
            <a:chExt cx="934008" cy="219437"/>
          </a:xfrm>
        </p:grpSpPr>
        <p:sp>
          <p:nvSpPr>
            <p:cNvPr id="9" name="Freeform 9"/>
            <p:cNvSpPr/>
            <p:nvPr/>
          </p:nvSpPr>
          <p:spPr>
            <a:xfrm>
              <a:off x="0" y="0"/>
              <a:ext cx="934008" cy="219437"/>
            </a:xfrm>
            <a:custGeom>
              <a:avLst/>
              <a:gdLst/>
              <a:ahLst/>
              <a:cxnLst/>
              <a:rect l="l" t="t" r="r" b="b"/>
              <a:pathLst>
                <a:path w="934008" h="219437">
                  <a:moveTo>
                    <a:pt x="0" y="0"/>
                  </a:moveTo>
                  <a:lnTo>
                    <a:pt x="934008" y="0"/>
                  </a:lnTo>
                  <a:lnTo>
                    <a:pt x="934008" y="219437"/>
                  </a:lnTo>
                  <a:lnTo>
                    <a:pt x="0" y="219437"/>
                  </a:lnTo>
                  <a:close/>
                </a:path>
              </a:pathLst>
            </a:custGeom>
            <a:solidFill>
              <a:srgbClr val="FFFFFF"/>
            </a:solidFill>
          </p:spPr>
        </p:sp>
        <p:sp>
          <p:nvSpPr>
            <p:cNvPr id="10" name="TextBox 10"/>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sp>
        <p:nvSpPr>
          <p:cNvPr id="11" name="Freeform 11"/>
          <p:cNvSpPr/>
          <p:nvPr/>
        </p:nvSpPr>
        <p:spPr>
          <a:xfrm>
            <a:off x="12334334" y="3084079"/>
            <a:ext cx="4924966" cy="3715550"/>
          </a:xfrm>
          <a:custGeom>
            <a:avLst/>
            <a:gdLst/>
            <a:ahLst/>
            <a:cxnLst/>
            <a:rect l="l" t="t" r="r" b="b"/>
            <a:pathLst>
              <a:path w="4924966" h="3715550">
                <a:moveTo>
                  <a:pt x="0" y="0"/>
                </a:moveTo>
                <a:lnTo>
                  <a:pt x="4924966" y="0"/>
                </a:lnTo>
                <a:lnTo>
                  <a:pt x="4924966" y="3715550"/>
                </a:lnTo>
                <a:lnTo>
                  <a:pt x="0" y="3715550"/>
                </a:lnTo>
                <a:lnTo>
                  <a:pt x="0" y="0"/>
                </a:lnTo>
                <a:close/>
              </a:path>
            </a:pathLst>
          </a:custGeom>
          <a:blipFill>
            <a:blip r:embed="rId5">
              <a:extLst>
                <a:ext uri="{96DAC541-7B7A-43D3-8B79-37D633B846F1}">
                  <asvg:svgBlip xmlns:asvg="http://schemas.microsoft.com/office/drawing/2016/SVG/main" r:embed="rId6"/>
                </a:ext>
              </a:extLst>
            </a:blip>
            <a:stretch>
              <a:fillRect b="-32550"/>
            </a:stretch>
          </a:blipFill>
        </p:spPr>
      </p:sp>
      <p:grpSp>
        <p:nvGrpSpPr>
          <p:cNvPr id="12" name="Group 12"/>
          <p:cNvGrpSpPr/>
          <p:nvPr/>
        </p:nvGrpSpPr>
        <p:grpSpPr>
          <a:xfrm>
            <a:off x="12334334" y="6455434"/>
            <a:ext cx="4924966" cy="3045320"/>
            <a:chOff x="0" y="0"/>
            <a:chExt cx="1297110" cy="802060"/>
          </a:xfrm>
        </p:grpSpPr>
        <p:sp>
          <p:nvSpPr>
            <p:cNvPr id="13" name="Freeform 13"/>
            <p:cNvSpPr/>
            <p:nvPr/>
          </p:nvSpPr>
          <p:spPr>
            <a:xfrm>
              <a:off x="0" y="0"/>
              <a:ext cx="1297110" cy="802060"/>
            </a:xfrm>
            <a:custGeom>
              <a:avLst/>
              <a:gdLst/>
              <a:ahLst/>
              <a:cxnLst/>
              <a:rect l="l" t="t" r="r" b="b"/>
              <a:pathLst>
                <a:path w="1297110" h="802060">
                  <a:moveTo>
                    <a:pt x="0" y="0"/>
                  </a:moveTo>
                  <a:lnTo>
                    <a:pt x="1297110" y="0"/>
                  </a:lnTo>
                  <a:lnTo>
                    <a:pt x="1297110" y="802060"/>
                  </a:lnTo>
                  <a:lnTo>
                    <a:pt x="0" y="802060"/>
                  </a:lnTo>
                  <a:close/>
                </a:path>
              </a:pathLst>
            </a:custGeom>
            <a:solidFill>
              <a:srgbClr val="690700"/>
            </a:solidFill>
          </p:spPr>
        </p:sp>
        <p:sp>
          <p:nvSpPr>
            <p:cNvPr id="14" name="TextBox 14"/>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grpSp>
        <p:nvGrpSpPr>
          <p:cNvPr id="15" name="Group 15"/>
          <p:cNvGrpSpPr/>
          <p:nvPr/>
        </p:nvGrpSpPr>
        <p:grpSpPr>
          <a:xfrm>
            <a:off x="13016183" y="6111689"/>
            <a:ext cx="3546311" cy="833176"/>
            <a:chOff x="0" y="0"/>
            <a:chExt cx="934008" cy="219437"/>
          </a:xfrm>
        </p:grpSpPr>
        <p:sp>
          <p:nvSpPr>
            <p:cNvPr id="16" name="Freeform 16"/>
            <p:cNvSpPr/>
            <p:nvPr/>
          </p:nvSpPr>
          <p:spPr>
            <a:xfrm>
              <a:off x="0" y="0"/>
              <a:ext cx="934008" cy="219437"/>
            </a:xfrm>
            <a:custGeom>
              <a:avLst/>
              <a:gdLst/>
              <a:ahLst/>
              <a:cxnLst/>
              <a:rect l="l" t="t" r="r" b="b"/>
              <a:pathLst>
                <a:path w="934008" h="219437">
                  <a:moveTo>
                    <a:pt x="0" y="0"/>
                  </a:moveTo>
                  <a:lnTo>
                    <a:pt x="934008" y="0"/>
                  </a:lnTo>
                  <a:lnTo>
                    <a:pt x="934008" y="219437"/>
                  </a:lnTo>
                  <a:lnTo>
                    <a:pt x="0" y="219437"/>
                  </a:lnTo>
                  <a:close/>
                </a:path>
              </a:pathLst>
            </a:custGeom>
            <a:solidFill>
              <a:srgbClr val="FFFFFF"/>
            </a:solidFill>
          </p:spPr>
        </p:sp>
        <p:sp>
          <p:nvSpPr>
            <p:cNvPr id="17" name="TextBox 17"/>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sp>
        <p:nvSpPr>
          <p:cNvPr id="18" name="Freeform 18"/>
          <p:cNvSpPr/>
          <p:nvPr/>
        </p:nvSpPr>
        <p:spPr>
          <a:xfrm>
            <a:off x="1032651" y="3045979"/>
            <a:ext cx="5016788" cy="3715550"/>
          </a:xfrm>
          <a:custGeom>
            <a:avLst/>
            <a:gdLst/>
            <a:ahLst/>
            <a:cxnLst/>
            <a:rect l="l" t="t" r="r" b="b"/>
            <a:pathLst>
              <a:path w="4924966" h="3715550">
                <a:moveTo>
                  <a:pt x="0" y="0"/>
                </a:moveTo>
                <a:lnTo>
                  <a:pt x="4924966" y="0"/>
                </a:lnTo>
                <a:lnTo>
                  <a:pt x="4924966" y="3715550"/>
                </a:lnTo>
                <a:lnTo>
                  <a:pt x="0" y="3715550"/>
                </a:lnTo>
                <a:lnTo>
                  <a:pt x="0" y="0"/>
                </a:lnTo>
                <a:close/>
              </a:path>
            </a:pathLst>
          </a:custGeom>
          <a:blipFill>
            <a:blip r:embed="rId5">
              <a:extLst>
                <a:ext uri="{96DAC541-7B7A-43D3-8B79-37D633B846F1}">
                  <asvg:svgBlip xmlns:asvg="http://schemas.microsoft.com/office/drawing/2016/SVG/main" r:embed="rId6"/>
                </a:ext>
              </a:extLst>
            </a:blip>
            <a:stretch>
              <a:fillRect b="-32550"/>
            </a:stretch>
          </a:blipFill>
        </p:spPr>
      </p:sp>
      <p:grpSp>
        <p:nvGrpSpPr>
          <p:cNvPr id="19" name="Group 19"/>
          <p:cNvGrpSpPr/>
          <p:nvPr/>
        </p:nvGrpSpPr>
        <p:grpSpPr>
          <a:xfrm>
            <a:off x="1028700" y="6455434"/>
            <a:ext cx="5020738" cy="3045320"/>
            <a:chOff x="0" y="0"/>
            <a:chExt cx="1298151" cy="802060"/>
          </a:xfrm>
        </p:grpSpPr>
        <p:sp>
          <p:nvSpPr>
            <p:cNvPr id="20" name="Freeform 20"/>
            <p:cNvSpPr/>
            <p:nvPr/>
          </p:nvSpPr>
          <p:spPr>
            <a:xfrm>
              <a:off x="0" y="0"/>
              <a:ext cx="1298151" cy="802060"/>
            </a:xfrm>
            <a:custGeom>
              <a:avLst/>
              <a:gdLst/>
              <a:ahLst/>
              <a:cxnLst/>
              <a:rect l="l" t="t" r="r" b="b"/>
              <a:pathLst>
                <a:path w="1298151" h="802060">
                  <a:moveTo>
                    <a:pt x="0" y="0"/>
                  </a:moveTo>
                  <a:lnTo>
                    <a:pt x="1298151" y="0"/>
                  </a:lnTo>
                  <a:lnTo>
                    <a:pt x="1298151" y="802060"/>
                  </a:lnTo>
                  <a:lnTo>
                    <a:pt x="0" y="802060"/>
                  </a:lnTo>
                  <a:close/>
                </a:path>
              </a:pathLst>
            </a:custGeom>
            <a:solidFill>
              <a:srgbClr val="690700"/>
            </a:solidFill>
          </p:spPr>
        </p:sp>
        <p:sp>
          <p:nvSpPr>
            <p:cNvPr id="21" name="TextBox 21"/>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grpSp>
        <p:nvGrpSpPr>
          <p:cNvPr id="22" name="Group 22"/>
          <p:cNvGrpSpPr/>
          <p:nvPr/>
        </p:nvGrpSpPr>
        <p:grpSpPr>
          <a:xfrm>
            <a:off x="1828800" y="6038847"/>
            <a:ext cx="3546311" cy="833176"/>
            <a:chOff x="0" y="0"/>
            <a:chExt cx="934008" cy="219437"/>
          </a:xfrm>
        </p:grpSpPr>
        <p:sp>
          <p:nvSpPr>
            <p:cNvPr id="23" name="Freeform 23"/>
            <p:cNvSpPr/>
            <p:nvPr/>
          </p:nvSpPr>
          <p:spPr>
            <a:xfrm>
              <a:off x="0" y="0"/>
              <a:ext cx="934008" cy="219437"/>
            </a:xfrm>
            <a:custGeom>
              <a:avLst/>
              <a:gdLst/>
              <a:ahLst/>
              <a:cxnLst/>
              <a:rect l="l" t="t" r="r" b="b"/>
              <a:pathLst>
                <a:path w="934008" h="219437">
                  <a:moveTo>
                    <a:pt x="0" y="0"/>
                  </a:moveTo>
                  <a:lnTo>
                    <a:pt x="934008" y="0"/>
                  </a:lnTo>
                  <a:lnTo>
                    <a:pt x="934008" y="219437"/>
                  </a:lnTo>
                  <a:lnTo>
                    <a:pt x="0" y="219437"/>
                  </a:lnTo>
                  <a:close/>
                </a:path>
              </a:pathLst>
            </a:custGeom>
            <a:solidFill>
              <a:srgbClr val="FFFFFF"/>
            </a:solidFill>
          </p:spPr>
        </p:sp>
        <p:sp>
          <p:nvSpPr>
            <p:cNvPr id="24" name="TextBox 24"/>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sp>
        <p:nvSpPr>
          <p:cNvPr id="25" name="Freeform 25"/>
          <p:cNvSpPr/>
          <p:nvPr/>
        </p:nvSpPr>
        <p:spPr>
          <a:xfrm rot="-2700000">
            <a:off x="16436719" y="2433525"/>
            <a:ext cx="1345131" cy="1301108"/>
          </a:xfrm>
          <a:custGeom>
            <a:avLst/>
            <a:gdLst/>
            <a:ahLst/>
            <a:cxnLst/>
            <a:rect l="l" t="t" r="r" b="b"/>
            <a:pathLst>
              <a:path w="1345131" h="1301108">
                <a:moveTo>
                  <a:pt x="0" y="0"/>
                </a:moveTo>
                <a:lnTo>
                  <a:pt x="1345130" y="0"/>
                </a:lnTo>
                <a:lnTo>
                  <a:pt x="1345130" y="1301108"/>
                </a:lnTo>
                <a:lnTo>
                  <a:pt x="0" y="13011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6" name="Freeform 26"/>
          <p:cNvSpPr/>
          <p:nvPr/>
        </p:nvSpPr>
        <p:spPr>
          <a:xfrm rot="-2700000">
            <a:off x="-140087" y="5818640"/>
            <a:ext cx="1316680" cy="1273589"/>
          </a:xfrm>
          <a:custGeom>
            <a:avLst/>
            <a:gdLst/>
            <a:ahLst/>
            <a:cxnLst/>
            <a:rect l="l" t="t" r="r" b="b"/>
            <a:pathLst>
              <a:path w="1316680" h="1273589">
                <a:moveTo>
                  <a:pt x="0" y="0"/>
                </a:moveTo>
                <a:lnTo>
                  <a:pt x="1316680" y="0"/>
                </a:lnTo>
                <a:lnTo>
                  <a:pt x="1316680" y="1273589"/>
                </a:lnTo>
                <a:lnTo>
                  <a:pt x="0" y="12735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Freeform 27"/>
          <p:cNvSpPr/>
          <p:nvPr/>
        </p:nvSpPr>
        <p:spPr>
          <a:xfrm>
            <a:off x="1434051" y="3521489"/>
            <a:ext cx="4122165" cy="1896196"/>
          </a:xfrm>
          <a:custGeom>
            <a:avLst/>
            <a:gdLst/>
            <a:ahLst/>
            <a:cxnLst/>
            <a:rect l="l" t="t" r="r" b="b"/>
            <a:pathLst>
              <a:path w="4122165" h="1896196">
                <a:moveTo>
                  <a:pt x="0" y="0"/>
                </a:moveTo>
                <a:lnTo>
                  <a:pt x="4122166" y="0"/>
                </a:lnTo>
                <a:lnTo>
                  <a:pt x="4122166" y="1896196"/>
                </a:lnTo>
                <a:lnTo>
                  <a:pt x="0" y="1896196"/>
                </a:lnTo>
                <a:lnTo>
                  <a:pt x="0" y="0"/>
                </a:lnTo>
                <a:close/>
              </a:path>
            </a:pathLst>
          </a:custGeom>
          <a:blipFill>
            <a:blip r:embed="rId9"/>
            <a:stretch>
              <a:fillRect/>
            </a:stretch>
          </a:blipFill>
        </p:spPr>
      </p:sp>
      <p:sp>
        <p:nvSpPr>
          <p:cNvPr id="28" name="TextBox 28"/>
          <p:cNvSpPr txBox="1"/>
          <p:nvPr/>
        </p:nvSpPr>
        <p:spPr>
          <a:xfrm>
            <a:off x="2228049" y="1181100"/>
            <a:ext cx="13831902" cy="1302639"/>
          </a:xfrm>
          <a:prstGeom prst="rect">
            <a:avLst/>
          </a:prstGeom>
        </p:spPr>
        <p:txBody>
          <a:bodyPr lIns="0" tIns="0" rIns="0" bIns="0" rtlCol="0" anchor="t">
            <a:spAutoFit/>
          </a:bodyPr>
          <a:lstStyle/>
          <a:p>
            <a:pPr algn="ctr">
              <a:lnSpc>
                <a:spcPts val="9888"/>
              </a:lnSpc>
            </a:pPr>
            <a:r>
              <a:rPr lang="en-US" sz="9600">
                <a:solidFill>
                  <a:srgbClr val="FFFFFF"/>
                </a:solidFill>
                <a:latin typeface="Formula Bold"/>
              </a:rPr>
              <a:t>THE HISTORY OF THE XFL</a:t>
            </a:r>
          </a:p>
        </p:txBody>
      </p:sp>
      <p:sp>
        <p:nvSpPr>
          <p:cNvPr id="29" name="Freeform 29"/>
          <p:cNvSpPr/>
          <p:nvPr/>
        </p:nvSpPr>
        <p:spPr>
          <a:xfrm>
            <a:off x="1028700" y="281793"/>
            <a:ext cx="2190993" cy="1095496"/>
          </a:xfrm>
          <a:custGeom>
            <a:avLst/>
            <a:gdLst/>
            <a:ahLst/>
            <a:cxnLst/>
            <a:rect l="l" t="t" r="r" b="b"/>
            <a:pathLst>
              <a:path w="2190993" h="1095496">
                <a:moveTo>
                  <a:pt x="0" y="0"/>
                </a:moveTo>
                <a:lnTo>
                  <a:pt x="2190993" y="0"/>
                </a:lnTo>
                <a:lnTo>
                  <a:pt x="2190993" y="1095496"/>
                </a:lnTo>
                <a:lnTo>
                  <a:pt x="0" y="1095496"/>
                </a:lnTo>
                <a:lnTo>
                  <a:pt x="0" y="0"/>
                </a:lnTo>
                <a:close/>
              </a:path>
            </a:pathLst>
          </a:custGeom>
          <a:blipFill>
            <a:blip r:embed="rId10"/>
            <a:stretch>
              <a:fillRect/>
            </a:stretch>
          </a:blipFill>
        </p:spPr>
      </p:sp>
      <p:sp>
        <p:nvSpPr>
          <p:cNvPr id="30" name="Freeform 30"/>
          <p:cNvSpPr/>
          <p:nvPr/>
        </p:nvSpPr>
        <p:spPr>
          <a:xfrm>
            <a:off x="12484350" y="3313353"/>
            <a:ext cx="4624934" cy="2312467"/>
          </a:xfrm>
          <a:custGeom>
            <a:avLst/>
            <a:gdLst/>
            <a:ahLst/>
            <a:cxnLst/>
            <a:rect l="l" t="t" r="r" b="b"/>
            <a:pathLst>
              <a:path w="4624934" h="2312467">
                <a:moveTo>
                  <a:pt x="0" y="0"/>
                </a:moveTo>
                <a:lnTo>
                  <a:pt x="4624934" y="0"/>
                </a:lnTo>
                <a:lnTo>
                  <a:pt x="4624934" y="2312467"/>
                </a:lnTo>
                <a:lnTo>
                  <a:pt x="0" y="2312467"/>
                </a:lnTo>
                <a:lnTo>
                  <a:pt x="0" y="0"/>
                </a:lnTo>
                <a:close/>
              </a:path>
            </a:pathLst>
          </a:custGeom>
          <a:blipFill>
            <a:blip r:embed="rId10"/>
            <a:stretch>
              <a:fillRect/>
            </a:stretch>
          </a:blipFill>
        </p:spPr>
      </p:sp>
      <p:sp>
        <p:nvSpPr>
          <p:cNvPr id="31" name="Freeform 31"/>
          <p:cNvSpPr/>
          <p:nvPr/>
        </p:nvSpPr>
        <p:spPr>
          <a:xfrm>
            <a:off x="6939260" y="3476193"/>
            <a:ext cx="4409481" cy="1940172"/>
          </a:xfrm>
          <a:custGeom>
            <a:avLst/>
            <a:gdLst/>
            <a:ahLst/>
            <a:cxnLst/>
            <a:rect l="l" t="t" r="r" b="b"/>
            <a:pathLst>
              <a:path w="4409481" h="1940172">
                <a:moveTo>
                  <a:pt x="0" y="0"/>
                </a:moveTo>
                <a:lnTo>
                  <a:pt x="4409480" y="0"/>
                </a:lnTo>
                <a:lnTo>
                  <a:pt x="4409480" y="1940171"/>
                </a:lnTo>
                <a:lnTo>
                  <a:pt x="0" y="1940171"/>
                </a:lnTo>
                <a:lnTo>
                  <a:pt x="0" y="0"/>
                </a:lnTo>
                <a:close/>
              </a:path>
            </a:pathLst>
          </a:custGeom>
          <a:blipFill>
            <a:blip r:embed="rId11"/>
            <a:stretch>
              <a:fillRect/>
            </a:stretch>
          </a:blipFill>
        </p:spPr>
      </p:sp>
      <p:sp>
        <p:nvSpPr>
          <p:cNvPr id="32" name="TextBox 32"/>
          <p:cNvSpPr txBox="1"/>
          <p:nvPr/>
        </p:nvSpPr>
        <p:spPr>
          <a:xfrm>
            <a:off x="7783796" y="6298308"/>
            <a:ext cx="2720407" cy="646557"/>
          </a:xfrm>
          <a:prstGeom prst="rect">
            <a:avLst/>
          </a:prstGeom>
        </p:spPr>
        <p:txBody>
          <a:bodyPr lIns="0" tIns="0" rIns="0" bIns="0" rtlCol="0" anchor="t">
            <a:spAutoFit/>
          </a:bodyPr>
          <a:lstStyle/>
          <a:p>
            <a:pPr algn="ctr">
              <a:lnSpc>
                <a:spcPts val="4944"/>
              </a:lnSpc>
            </a:pPr>
            <a:r>
              <a:rPr lang="en-US" sz="4800">
                <a:solidFill>
                  <a:srgbClr val="9B0C02"/>
                </a:solidFill>
                <a:latin typeface="Formula Bold"/>
              </a:rPr>
              <a:t>2020</a:t>
            </a:r>
          </a:p>
        </p:txBody>
      </p:sp>
      <p:sp>
        <p:nvSpPr>
          <p:cNvPr id="33" name="TextBox 33"/>
          <p:cNvSpPr txBox="1"/>
          <p:nvPr/>
        </p:nvSpPr>
        <p:spPr>
          <a:xfrm>
            <a:off x="13750235" y="6298308"/>
            <a:ext cx="2093164" cy="646557"/>
          </a:xfrm>
          <a:prstGeom prst="rect">
            <a:avLst/>
          </a:prstGeom>
        </p:spPr>
        <p:txBody>
          <a:bodyPr lIns="0" tIns="0" rIns="0" bIns="0" rtlCol="0" anchor="t">
            <a:spAutoFit/>
          </a:bodyPr>
          <a:lstStyle/>
          <a:p>
            <a:pPr algn="ctr">
              <a:lnSpc>
                <a:spcPts val="4944"/>
              </a:lnSpc>
            </a:pPr>
            <a:r>
              <a:rPr lang="en-US" sz="4800">
                <a:solidFill>
                  <a:srgbClr val="9B0C02"/>
                </a:solidFill>
                <a:latin typeface="Formula Bold"/>
              </a:rPr>
              <a:t>2023</a:t>
            </a:r>
          </a:p>
        </p:txBody>
      </p:sp>
      <p:sp>
        <p:nvSpPr>
          <p:cNvPr id="34" name="TextBox 34"/>
          <p:cNvSpPr txBox="1"/>
          <p:nvPr/>
        </p:nvSpPr>
        <p:spPr>
          <a:xfrm>
            <a:off x="2400139" y="6243099"/>
            <a:ext cx="2400461" cy="646557"/>
          </a:xfrm>
          <a:prstGeom prst="rect">
            <a:avLst/>
          </a:prstGeom>
        </p:spPr>
        <p:txBody>
          <a:bodyPr lIns="0" tIns="0" rIns="0" bIns="0" rtlCol="0" anchor="t">
            <a:spAutoFit/>
          </a:bodyPr>
          <a:lstStyle/>
          <a:p>
            <a:pPr algn="ctr">
              <a:lnSpc>
                <a:spcPts val="4944"/>
              </a:lnSpc>
            </a:pPr>
            <a:r>
              <a:rPr lang="en-US" sz="4800" dirty="0">
                <a:solidFill>
                  <a:srgbClr val="9B0C02"/>
                </a:solidFill>
                <a:latin typeface="Formula Bold"/>
              </a:rPr>
              <a:t>20O1</a:t>
            </a:r>
          </a:p>
        </p:txBody>
      </p:sp>
      <p:sp>
        <p:nvSpPr>
          <p:cNvPr id="35" name="TextBox 35"/>
          <p:cNvSpPr txBox="1"/>
          <p:nvPr/>
        </p:nvSpPr>
        <p:spPr>
          <a:xfrm>
            <a:off x="1066800" y="7043557"/>
            <a:ext cx="4859179" cy="2212913"/>
          </a:xfrm>
          <a:prstGeom prst="rect">
            <a:avLst/>
          </a:prstGeom>
        </p:spPr>
        <p:txBody>
          <a:bodyPr wrap="square" lIns="0" tIns="0" rIns="0" bIns="0" rtlCol="0" anchor="t">
            <a:spAutoFit/>
          </a:bodyPr>
          <a:lstStyle/>
          <a:p>
            <a:pPr algn="ctr">
              <a:lnSpc>
                <a:spcPts val="2940"/>
              </a:lnSpc>
            </a:pPr>
            <a:r>
              <a:rPr lang="en-US" sz="2100" dirty="0">
                <a:solidFill>
                  <a:srgbClr val="FFFFFF"/>
                </a:solidFill>
                <a:latin typeface="Red Hat Display"/>
              </a:rPr>
              <a:t>Vince McMahon, founder of WWE, initially launched the XFL in 2001 using a strategy that had been successful for pro wrestling, featuring storylines, skits, and characters.  It folded after one season, with losses of a reported $50 million. </a:t>
            </a:r>
          </a:p>
        </p:txBody>
      </p:sp>
      <p:sp>
        <p:nvSpPr>
          <p:cNvPr id="36" name="TextBox 36"/>
          <p:cNvSpPr txBox="1"/>
          <p:nvPr/>
        </p:nvSpPr>
        <p:spPr>
          <a:xfrm>
            <a:off x="6939260" y="7104980"/>
            <a:ext cx="4409481" cy="1470660"/>
          </a:xfrm>
          <a:prstGeom prst="rect">
            <a:avLst/>
          </a:prstGeom>
        </p:spPr>
        <p:txBody>
          <a:bodyPr lIns="0" tIns="0" rIns="0" bIns="0" rtlCol="0" anchor="t">
            <a:spAutoFit/>
          </a:bodyPr>
          <a:lstStyle/>
          <a:p>
            <a:pPr algn="ctr">
              <a:lnSpc>
                <a:spcPts val="2940"/>
              </a:lnSpc>
            </a:pPr>
            <a:r>
              <a:rPr lang="en-US" sz="2100">
                <a:solidFill>
                  <a:srgbClr val="FFFFFF"/>
                </a:solidFill>
                <a:latin typeface="Red Hat Display"/>
              </a:rPr>
              <a:t>McMahon spent $200 million to relaunch the league in 2020, dubbed XFL 2.0, but filed for bankruptcy just five weeks into the season. </a:t>
            </a:r>
          </a:p>
        </p:txBody>
      </p:sp>
      <p:sp>
        <p:nvSpPr>
          <p:cNvPr id="37" name="TextBox 37"/>
          <p:cNvSpPr txBox="1"/>
          <p:nvPr/>
        </p:nvSpPr>
        <p:spPr>
          <a:xfrm>
            <a:off x="12444683" y="7104980"/>
            <a:ext cx="4409481" cy="2213610"/>
          </a:xfrm>
          <a:prstGeom prst="rect">
            <a:avLst/>
          </a:prstGeom>
        </p:spPr>
        <p:txBody>
          <a:bodyPr lIns="0" tIns="0" rIns="0" bIns="0" rtlCol="0" anchor="t">
            <a:spAutoFit/>
          </a:bodyPr>
          <a:lstStyle/>
          <a:p>
            <a:pPr algn="ctr">
              <a:lnSpc>
                <a:spcPts val="2940"/>
              </a:lnSpc>
            </a:pPr>
            <a:r>
              <a:rPr lang="en-US" sz="2100" dirty="0">
                <a:solidFill>
                  <a:srgbClr val="FFFFFF"/>
                </a:solidFill>
                <a:latin typeface="Red Hat Display"/>
              </a:rPr>
              <a:t>Dwayne "The Rock" Johnson and his business partner Dany Garcia purchased the league for $15 million in 2021 with the promise of an improved product, officially launching the reboot in 2023.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TextBox 3"/>
          <p:cNvSpPr txBox="1"/>
          <p:nvPr/>
        </p:nvSpPr>
        <p:spPr>
          <a:xfrm>
            <a:off x="1028700" y="1219200"/>
            <a:ext cx="9645495" cy="1651635"/>
          </a:xfrm>
          <a:prstGeom prst="rect">
            <a:avLst/>
          </a:prstGeom>
        </p:spPr>
        <p:txBody>
          <a:bodyPr lIns="0" tIns="0" rIns="0" bIns="0" rtlCol="0" anchor="t">
            <a:spAutoFit/>
          </a:bodyPr>
          <a:lstStyle/>
          <a:p>
            <a:pPr>
              <a:lnSpc>
                <a:spcPts val="13439"/>
              </a:lnSpc>
            </a:pPr>
            <a:r>
              <a:rPr lang="en-US" sz="9600">
                <a:solidFill>
                  <a:srgbClr val="FFFFFF"/>
                </a:solidFill>
                <a:latin typeface="Formula Bold"/>
              </a:rPr>
              <a:t>SOURCES</a:t>
            </a:r>
          </a:p>
        </p:txBody>
      </p:sp>
      <p:sp>
        <p:nvSpPr>
          <p:cNvPr id="4" name="Freeform 4"/>
          <p:cNvSpPr/>
          <p:nvPr/>
        </p:nvSpPr>
        <p:spPr>
          <a:xfrm>
            <a:off x="1028700" y="3926672"/>
            <a:ext cx="10534187" cy="5141128"/>
          </a:xfrm>
          <a:custGeom>
            <a:avLst/>
            <a:gdLst/>
            <a:ahLst/>
            <a:cxnLst/>
            <a:rect l="l" t="t" r="r" b="b"/>
            <a:pathLst>
              <a:path w="10534187" h="5141128">
                <a:moveTo>
                  <a:pt x="0" y="0"/>
                </a:moveTo>
                <a:lnTo>
                  <a:pt x="10534187" y="0"/>
                </a:lnTo>
                <a:lnTo>
                  <a:pt x="10534187" y="5141128"/>
                </a:lnTo>
                <a:lnTo>
                  <a:pt x="0" y="5141128"/>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5" name="Freeform 5"/>
          <p:cNvSpPr/>
          <p:nvPr/>
        </p:nvSpPr>
        <p:spPr>
          <a:xfrm>
            <a:off x="392114" y="152028"/>
            <a:ext cx="2239484" cy="1119742"/>
          </a:xfrm>
          <a:custGeom>
            <a:avLst/>
            <a:gdLst/>
            <a:ahLst/>
            <a:cxnLst/>
            <a:rect l="l" t="t" r="r" b="b"/>
            <a:pathLst>
              <a:path w="2239484" h="1119742">
                <a:moveTo>
                  <a:pt x="0" y="0"/>
                </a:moveTo>
                <a:lnTo>
                  <a:pt x="2239484" y="0"/>
                </a:lnTo>
                <a:lnTo>
                  <a:pt x="2239484" y="1119741"/>
                </a:lnTo>
                <a:lnTo>
                  <a:pt x="0" y="1119741"/>
                </a:lnTo>
                <a:lnTo>
                  <a:pt x="0" y="0"/>
                </a:lnTo>
                <a:close/>
              </a:path>
            </a:pathLst>
          </a:custGeom>
          <a:blipFill>
            <a:blip r:embed="rId5"/>
            <a:stretch>
              <a:fillRect/>
            </a:stretch>
          </a:blipFill>
        </p:spPr>
      </p:sp>
      <p:sp>
        <p:nvSpPr>
          <p:cNvPr id="6" name="Freeform 6"/>
          <p:cNvSpPr/>
          <p:nvPr/>
        </p:nvSpPr>
        <p:spPr>
          <a:xfrm>
            <a:off x="1028700" y="2870835"/>
            <a:ext cx="10534187" cy="5141128"/>
          </a:xfrm>
          <a:custGeom>
            <a:avLst/>
            <a:gdLst/>
            <a:ahLst/>
            <a:cxnLst/>
            <a:rect l="l" t="t" r="r" b="b"/>
            <a:pathLst>
              <a:path w="10534187" h="5141128">
                <a:moveTo>
                  <a:pt x="0" y="0"/>
                </a:moveTo>
                <a:lnTo>
                  <a:pt x="10534187" y="0"/>
                </a:lnTo>
                <a:lnTo>
                  <a:pt x="10534187" y="5141128"/>
                </a:lnTo>
                <a:lnTo>
                  <a:pt x="0" y="5141128"/>
                </a:lnTo>
                <a:lnTo>
                  <a:pt x="0" y="0"/>
                </a:lnTo>
                <a:close/>
              </a:path>
            </a:pathLst>
          </a:custGeom>
          <a:blipFill>
            <a:blip r:embed="rId3">
              <a:extLst>
                <a:ext uri="{96DAC541-7B7A-43D3-8B79-37D633B846F1}">
                  <asvg:svgBlip xmlns:asvg="http://schemas.microsoft.com/office/drawing/2016/SVG/main" r:embed="rId4"/>
                </a:ext>
              </a:extLst>
            </a:blip>
            <a:stretch>
              <a:fillRect t="-15116"/>
            </a:stretch>
          </a:blipFill>
        </p:spPr>
      </p:sp>
      <p:sp>
        <p:nvSpPr>
          <p:cNvPr id="7" name="Freeform 7"/>
          <p:cNvSpPr/>
          <p:nvPr/>
        </p:nvSpPr>
        <p:spPr>
          <a:xfrm>
            <a:off x="12935777" y="-57150"/>
            <a:ext cx="10704446" cy="5599658"/>
          </a:xfrm>
          <a:custGeom>
            <a:avLst/>
            <a:gdLst/>
            <a:ahLst/>
            <a:cxnLst/>
            <a:rect l="l" t="t" r="r" b="b"/>
            <a:pathLst>
              <a:path w="10704446" h="5599658">
                <a:moveTo>
                  <a:pt x="0" y="0"/>
                </a:moveTo>
                <a:lnTo>
                  <a:pt x="10704446" y="0"/>
                </a:lnTo>
                <a:lnTo>
                  <a:pt x="10704446" y="5599658"/>
                </a:lnTo>
                <a:lnTo>
                  <a:pt x="0" y="5599658"/>
                </a:lnTo>
                <a:lnTo>
                  <a:pt x="0" y="0"/>
                </a:lnTo>
                <a:close/>
              </a:path>
            </a:pathLst>
          </a:custGeom>
          <a:blipFill>
            <a:blip r:embed="rId6"/>
            <a:stretch>
              <a:fillRect t="-7528"/>
            </a:stretch>
          </a:blipFill>
        </p:spPr>
      </p:sp>
      <p:sp>
        <p:nvSpPr>
          <p:cNvPr id="8" name="TextBox 8"/>
          <p:cNvSpPr txBox="1"/>
          <p:nvPr/>
        </p:nvSpPr>
        <p:spPr>
          <a:xfrm>
            <a:off x="1368385" y="2989194"/>
            <a:ext cx="9854818" cy="5917565"/>
          </a:xfrm>
          <a:prstGeom prst="rect">
            <a:avLst/>
          </a:prstGeom>
        </p:spPr>
        <p:txBody>
          <a:bodyPr lIns="0" tIns="0" rIns="0" bIns="0" rtlCol="0" anchor="t">
            <a:spAutoFit/>
          </a:bodyPr>
          <a:lstStyle/>
          <a:p>
            <a:pPr>
              <a:lnSpc>
                <a:spcPts val="2980"/>
              </a:lnSpc>
            </a:pPr>
            <a:r>
              <a:rPr lang="en-US" sz="2000">
                <a:solidFill>
                  <a:srgbClr val="FFFFFF"/>
                </a:solidFill>
                <a:latin typeface="Red Hat Display"/>
              </a:rPr>
              <a:t>www.si.com/nfl/2020/10/21/dany-garcia-xfl-owner-the-unrelenting</a:t>
            </a:r>
          </a:p>
          <a:p>
            <a:pPr>
              <a:lnSpc>
                <a:spcPts val="2980"/>
              </a:lnSpc>
            </a:pPr>
            <a:endParaRPr lang="en-US" sz="2000">
              <a:solidFill>
                <a:srgbClr val="FFFFFF"/>
              </a:solidFill>
              <a:latin typeface="Red Hat Display"/>
            </a:endParaRPr>
          </a:p>
          <a:p>
            <a:pPr>
              <a:lnSpc>
                <a:spcPts val="2980"/>
              </a:lnSpc>
            </a:pPr>
            <a:r>
              <a:rPr lang="en-US" sz="2000">
                <a:solidFill>
                  <a:srgbClr val="FFFFFF"/>
                </a:solidFill>
                <a:latin typeface="Red Hat Display"/>
              </a:rPr>
              <a:t>www.espn.com/xfl/story/_/id/29593665/the-xfl-rock-dany-garcia-15-million-know-league-sale-2021-season</a:t>
            </a:r>
          </a:p>
          <a:p>
            <a:pPr>
              <a:lnSpc>
                <a:spcPts val="2980"/>
              </a:lnSpc>
            </a:pPr>
            <a:endParaRPr lang="en-US" sz="2000">
              <a:solidFill>
                <a:srgbClr val="FFFFFF"/>
              </a:solidFill>
              <a:latin typeface="Red Hat Display"/>
            </a:endParaRPr>
          </a:p>
          <a:p>
            <a:pPr>
              <a:lnSpc>
                <a:spcPts val="2980"/>
              </a:lnSpc>
            </a:pPr>
            <a:r>
              <a:rPr lang="en-US" sz="2000">
                <a:solidFill>
                  <a:srgbClr val="FFFFFF"/>
                </a:solidFill>
                <a:latin typeface="Red Hat Display"/>
              </a:rPr>
              <a:t>www.xflnewshub.com/xfl-history/the-complete-history-of-the-xfl</a:t>
            </a:r>
          </a:p>
          <a:p>
            <a:pPr>
              <a:lnSpc>
                <a:spcPts val="2980"/>
              </a:lnSpc>
            </a:pPr>
            <a:endParaRPr lang="en-US" sz="2000">
              <a:solidFill>
                <a:srgbClr val="FFFFFF"/>
              </a:solidFill>
              <a:latin typeface="Red Hat Display"/>
            </a:endParaRPr>
          </a:p>
          <a:p>
            <a:pPr>
              <a:lnSpc>
                <a:spcPts val="2980"/>
              </a:lnSpc>
            </a:pPr>
            <a:r>
              <a:rPr lang="en-US" sz="2000">
                <a:solidFill>
                  <a:srgbClr val="FFFFFF"/>
                </a:solidFill>
                <a:latin typeface="Red Hat Display"/>
              </a:rPr>
              <a:t>www.xflnewshub.com/xfl-news/xfl-co-owners-dwayne-the-rock-johnson-and-dany-garcia-talk-successful-xfl-season-teams-staying-in-hub-in-2024</a:t>
            </a:r>
          </a:p>
          <a:p>
            <a:pPr>
              <a:lnSpc>
                <a:spcPts val="2980"/>
              </a:lnSpc>
            </a:pPr>
            <a:endParaRPr lang="en-US" sz="2000">
              <a:solidFill>
                <a:srgbClr val="FFFFFF"/>
              </a:solidFill>
              <a:latin typeface="Red Hat Display"/>
            </a:endParaRPr>
          </a:p>
          <a:p>
            <a:pPr>
              <a:lnSpc>
                <a:spcPts val="2980"/>
              </a:lnSpc>
            </a:pPr>
            <a:r>
              <a:rPr lang="en-US" sz="2000">
                <a:solidFill>
                  <a:srgbClr val="FFFFFF"/>
                </a:solidFill>
                <a:latin typeface="Red Hat Display"/>
              </a:rPr>
              <a:t>www.forbes.com/sites/jabariyoung/2023/06/10/dwayne-johnson-says-xfl-succeed-nfl-usfl-dany-garcia/?sh=e537ff57fe1b</a:t>
            </a:r>
          </a:p>
          <a:p>
            <a:pPr>
              <a:lnSpc>
                <a:spcPts val="2980"/>
              </a:lnSpc>
            </a:pPr>
            <a:endParaRPr lang="en-US" sz="2000">
              <a:solidFill>
                <a:srgbClr val="FFFFFF"/>
              </a:solidFill>
              <a:latin typeface="Red Hat Display"/>
            </a:endParaRPr>
          </a:p>
          <a:p>
            <a:pPr>
              <a:lnSpc>
                <a:spcPts val="2980"/>
              </a:lnSpc>
            </a:pPr>
            <a:r>
              <a:rPr lang="en-US" sz="2000">
                <a:solidFill>
                  <a:srgbClr val="FFFFFF"/>
                </a:solidFill>
                <a:latin typeface="Red Hat Display"/>
              </a:rPr>
              <a:t>www.profootballnetwork.com/what-is-the-xfl</a:t>
            </a:r>
          </a:p>
          <a:p>
            <a:pPr>
              <a:lnSpc>
                <a:spcPts val="2980"/>
              </a:lnSpc>
            </a:pPr>
            <a:endParaRPr lang="en-US" sz="2000">
              <a:solidFill>
                <a:srgbClr val="FFFFFF"/>
              </a:solidFill>
              <a:latin typeface="Red Hat Display"/>
            </a:endParaRPr>
          </a:p>
          <a:p>
            <a:pPr>
              <a:lnSpc>
                <a:spcPts val="2980"/>
              </a:lnSpc>
            </a:pPr>
            <a:r>
              <a:rPr lang="en-US" sz="2000">
                <a:solidFill>
                  <a:srgbClr val="FFFFFF"/>
                </a:solidFill>
                <a:latin typeface="Red Hat Display"/>
              </a:rPr>
              <a:t>www.espnpressroom.com/us/press-releases/2023/05/xfl-season-highlights</a:t>
            </a:r>
          </a:p>
        </p:txBody>
      </p:sp>
      <p:grpSp>
        <p:nvGrpSpPr>
          <p:cNvPr id="9" name="Group 9"/>
          <p:cNvGrpSpPr/>
          <p:nvPr/>
        </p:nvGrpSpPr>
        <p:grpSpPr>
          <a:xfrm>
            <a:off x="8122200" y="-142295"/>
            <a:ext cx="4515669" cy="2828129"/>
            <a:chOff x="0" y="0"/>
            <a:chExt cx="6020892" cy="3770838"/>
          </a:xfrm>
        </p:grpSpPr>
        <p:sp>
          <p:nvSpPr>
            <p:cNvPr id="10" name="Freeform 10"/>
            <p:cNvSpPr/>
            <p:nvPr/>
          </p:nvSpPr>
          <p:spPr>
            <a:xfrm rot="-2700000">
              <a:off x="2780102" y="574405"/>
              <a:ext cx="2710743" cy="2622028"/>
            </a:xfrm>
            <a:custGeom>
              <a:avLst/>
              <a:gdLst/>
              <a:ahLst/>
              <a:cxnLst/>
              <a:rect l="l" t="t" r="r" b="b"/>
              <a:pathLst>
                <a:path w="2710743" h="2622028">
                  <a:moveTo>
                    <a:pt x="0" y="0"/>
                  </a:moveTo>
                  <a:lnTo>
                    <a:pt x="2710743" y="0"/>
                  </a:lnTo>
                  <a:lnTo>
                    <a:pt x="2710743" y="2622028"/>
                  </a:lnTo>
                  <a:lnTo>
                    <a:pt x="0" y="26220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2700000">
              <a:off x="530048" y="574405"/>
              <a:ext cx="2710743" cy="2622028"/>
            </a:xfrm>
            <a:custGeom>
              <a:avLst/>
              <a:gdLst/>
              <a:ahLst/>
              <a:cxnLst/>
              <a:rect l="l" t="t" r="r" b="b"/>
              <a:pathLst>
                <a:path w="2710743" h="2622028">
                  <a:moveTo>
                    <a:pt x="0" y="0"/>
                  </a:moveTo>
                  <a:lnTo>
                    <a:pt x="2710742" y="0"/>
                  </a:lnTo>
                  <a:lnTo>
                    <a:pt x="2710742" y="2622028"/>
                  </a:lnTo>
                  <a:lnTo>
                    <a:pt x="0" y="26220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12" name="Freeform 12"/>
          <p:cNvSpPr/>
          <p:nvPr/>
        </p:nvSpPr>
        <p:spPr>
          <a:xfrm>
            <a:off x="12935777" y="5049351"/>
            <a:ext cx="5352223" cy="4770660"/>
          </a:xfrm>
          <a:custGeom>
            <a:avLst/>
            <a:gdLst/>
            <a:ahLst/>
            <a:cxnLst/>
            <a:rect l="l" t="t" r="r" b="b"/>
            <a:pathLst>
              <a:path w="5352223" h="4770660">
                <a:moveTo>
                  <a:pt x="0" y="0"/>
                </a:moveTo>
                <a:lnTo>
                  <a:pt x="5352223" y="0"/>
                </a:lnTo>
                <a:lnTo>
                  <a:pt x="5352223" y="4770660"/>
                </a:lnTo>
                <a:lnTo>
                  <a:pt x="0" y="4770660"/>
                </a:lnTo>
                <a:lnTo>
                  <a:pt x="0" y="0"/>
                </a:lnTo>
                <a:close/>
              </a:path>
            </a:pathLst>
          </a:custGeom>
          <a:blipFill>
            <a:blip r:embed="rId6"/>
            <a:stretch>
              <a:fillRect l="-98921" t="-13259" b="-12274"/>
            </a:stretch>
          </a:blipFill>
        </p:spPr>
      </p:sp>
      <p:sp>
        <p:nvSpPr>
          <p:cNvPr id="13" name="AutoShape 13"/>
          <p:cNvSpPr/>
          <p:nvPr/>
        </p:nvSpPr>
        <p:spPr>
          <a:xfrm flipV="1">
            <a:off x="12935777" y="9800961"/>
            <a:ext cx="5352223" cy="19050"/>
          </a:xfrm>
          <a:prstGeom prst="line">
            <a:avLst/>
          </a:prstGeom>
          <a:ln w="66675" cap="flat">
            <a:solidFill>
              <a:srgbClr val="FFFFFF"/>
            </a:solidFill>
            <a:prstDash val="solid"/>
            <a:headEnd type="none" w="sm" len="sm"/>
            <a:tailEnd type="none" w="sm" len="sm"/>
          </a:ln>
        </p:spPr>
      </p:sp>
      <p:sp>
        <p:nvSpPr>
          <p:cNvPr id="14" name="AutoShape 14"/>
          <p:cNvSpPr/>
          <p:nvPr/>
        </p:nvSpPr>
        <p:spPr>
          <a:xfrm flipV="1">
            <a:off x="12935658" y="-9525"/>
            <a:ext cx="5352223" cy="19050"/>
          </a:xfrm>
          <a:prstGeom prst="line">
            <a:avLst/>
          </a:prstGeom>
          <a:ln w="66675" cap="flat">
            <a:solidFill>
              <a:srgbClr val="FFFFFF"/>
            </a:solidFill>
            <a:prstDash val="solid"/>
            <a:headEnd type="none" w="sm" len="sm"/>
            <a:tailEnd type="none" w="sm" len="sm"/>
          </a:ln>
        </p:spPr>
      </p:sp>
      <p:sp>
        <p:nvSpPr>
          <p:cNvPr id="15" name="AutoShape 15"/>
          <p:cNvSpPr/>
          <p:nvPr/>
        </p:nvSpPr>
        <p:spPr>
          <a:xfrm>
            <a:off x="18288000" y="-57150"/>
            <a:ext cx="119" cy="9910498"/>
          </a:xfrm>
          <a:prstGeom prst="line">
            <a:avLst/>
          </a:prstGeom>
          <a:ln w="171450" cap="flat">
            <a:solidFill>
              <a:srgbClr val="FFFFFF"/>
            </a:solidFill>
            <a:prstDash val="solid"/>
            <a:headEnd type="none" w="sm" len="sm"/>
            <a:tailEnd type="none" w="sm" len="sm"/>
          </a:ln>
        </p:spPr>
      </p:sp>
      <p:sp>
        <p:nvSpPr>
          <p:cNvPr id="16" name="AutoShape 16"/>
          <p:cNvSpPr/>
          <p:nvPr/>
        </p:nvSpPr>
        <p:spPr>
          <a:xfrm>
            <a:off x="12992927" y="-80963"/>
            <a:ext cx="119" cy="9910498"/>
          </a:xfrm>
          <a:prstGeom prst="line">
            <a:avLst/>
          </a:prstGeom>
          <a:ln w="57150" cap="flat">
            <a:solidFill>
              <a:srgbClr val="FFFFFF"/>
            </a:solidFill>
            <a:prstDash val="solid"/>
            <a:headEnd type="none" w="sm" len="sm"/>
            <a:tailEnd type="none" w="sm" len="sm"/>
          </a:ln>
        </p:spPr>
      </p:sp>
      <p:sp>
        <p:nvSpPr>
          <p:cNvPr id="17" name="Freeform 17"/>
          <p:cNvSpPr/>
          <p:nvPr/>
        </p:nvSpPr>
        <p:spPr>
          <a:xfrm>
            <a:off x="0" y="9829536"/>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547" b="7547"/>
          <a:stretch>
            <a:fillRect/>
          </a:stretch>
        </p:blipFill>
        <p:spPr>
          <a:xfrm>
            <a:off x="0" y="0"/>
            <a:ext cx="18288000" cy="10287000"/>
          </a:xfrm>
          <a:prstGeom prst="rect">
            <a:avLst/>
          </a:prstGeom>
        </p:spPr>
      </p:pic>
      <p:sp>
        <p:nvSpPr>
          <p:cNvPr id="3" name="Freeform 3"/>
          <p:cNvSpPr/>
          <p:nvPr/>
        </p:nvSpPr>
        <p:spPr>
          <a:xfrm>
            <a:off x="647700" y="2428693"/>
            <a:ext cx="3035531" cy="2936186"/>
          </a:xfrm>
          <a:custGeom>
            <a:avLst/>
            <a:gdLst/>
            <a:ahLst/>
            <a:cxnLst/>
            <a:rect l="l" t="t" r="r" b="b"/>
            <a:pathLst>
              <a:path w="3035531" h="2936186">
                <a:moveTo>
                  <a:pt x="0" y="0"/>
                </a:moveTo>
                <a:lnTo>
                  <a:pt x="3035531" y="0"/>
                </a:lnTo>
                <a:lnTo>
                  <a:pt x="3035531" y="2936186"/>
                </a:lnTo>
                <a:lnTo>
                  <a:pt x="0" y="2936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28700" y="4107484"/>
            <a:ext cx="7805869" cy="4385479"/>
          </a:xfrm>
          <a:custGeom>
            <a:avLst/>
            <a:gdLst/>
            <a:ahLst/>
            <a:cxnLst/>
            <a:rect l="l" t="t" r="r" b="b"/>
            <a:pathLst>
              <a:path w="7805869" h="4385479">
                <a:moveTo>
                  <a:pt x="0" y="0"/>
                </a:moveTo>
                <a:lnTo>
                  <a:pt x="7805869" y="0"/>
                </a:lnTo>
                <a:lnTo>
                  <a:pt x="7805869" y="4385479"/>
                </a:lnTo>
                <a:lnTo>
                  <a:pt x="0" y="43854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5876862" y="7196469"/>
            <a:ext cx="1382438" cy="1081758"/>
          </a:xfrm>
          <a:custGeom>
            <a:avLst/>
            <a:gdLst/>
            <a:ahLst/>
            <a:cxnLst/>
            <a:rect l="l" t="t" r="r" b="b"/>
            <a:pathLst>
              <a:path w="1382438" h="1081758">
                <a:moveTo>
                  <a:pt x="0" y="0"/>
                </a:moveTo>
                <a:lnTo>
                  <a:pt x="1382438" y="0"/>
                </a:lnTo>
                <a:lnTo>
                  <a:pt x="1382438" y="1081758"/>
                </a:lnTo>
                <a:lnTo>
                  <a:pt x="0" y="10817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2700000">
            <a:off x="5881985" y="1257404"/>
            <a:ext cx="2469673" cy="2388848"/>
          </a:xfrm>
          <a:custGeom>
            <a:avLst/>
            <a:gdLst/>
            <a:ahLst/>
            <a:cxnLst/>
            <a:rect l="l" t="t" r="r" b="b"/>
            <a:pathLst>
              <a:path w="2469673" h="2388848">
                <a:moveTo>
                  <a:pt x="0" y="0"/>
                </a:moveTo>
                <a:lnTo>
                  <a:pt x="2469674" y="0"/>
                </a:lnTo>
                <a:lnTo>
                  <a:pt x="2469674" y="2388848"/>
                </a:lnTo>
                <a:lnTo>
                  <a:pt x="0" y="23888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305523" y="-324344"/>
            <a:ext cx="5412174" cy="2706087"/>
          </a:xfrm>
          <a:custGeom>
            <a:avLst/>
            <a:gdLst/>
            <a:ahLst/>
            <a:cxnLst/>
            <a:rect l="l" t="t" r="r" b="b"/>
            <a:pathLst>
              <a:path w="5412174" h="2706087">
                <a:moveTo>
                  <a:pt x="0" y="0"/>
                </a:moveTo>
                <a:lnTo>
                  <a:pt x="5412175" y="0"/>
                </a:lnTo>
                <a:lnTo>
                  <a:pt x="5412175" y="2706088"/>
                </a:lnTo>
                <a:lnTo>
                  <a:pt x="0" y="2706088"/>
                </a:lnTo>
                <a:lnTo>
                  <a:pt x="0" y="0"/>
                </a:lnTo>
                <a:close/>
              </a:path>
            </a:pathLst>
          </a:custGeom>
          <a:blipFill>
            <a:blip r:embed="rId11"/>
            <a:stretch>
              <a:fillRect/>
            </a:stretch>
          </a:blipFill>
        </p:spPr>
      </p:sp>
      <p:sp>
        <p:nvSpPr>
          <p:cNvPr id="8" name="Freeform 8"/>
          <p:cNvSpPr/>
          <p:nvPr/>
        </p:nvSpPr>
        <p:spPr>
          <a:xfrm>
            <a:off x="1396591" y="4382256"/>
            <a:ext cx="7070086" cy="3835936"/>
          </a:xfrm>
          <a:custGeom>
            <a:avLst/>
            <a:gdLst/>
            <a:ahLst/>
            <a:cxnLst/>
            <a:rect l="l" t="t" r="r" b="b"/>
            <a:pathLst>
              <a:path w="7070086" h="3835936">
                <a:moveTo>
                  <a:pt x="0" y="0"/>
                </a:moveTo>
                <a:lnTo>
                  <a:pt x="7070086" y="0"/>
                </a:lnTo>
                <a:lnTo>
                  <a:pt x="7070086" y="3835936"/>
                </a:lnTo>
                <a:lnTo>
                  <a:pt x="0" y="3835936"/>
                </a:lnTo>
                <a:lnTo>
                  <a:pt x="0" y="0"/>
                </a:lnTo>
                <a:close/>
              </a:path>
            </a:pathLst>
          </a:custGeom>
          <a:blipFill>
            <a:blip r:embed="rId12"/>
            <a:stretch>
              <a:fillRect t="-11437" b="-11437"/>
            </a:stretch>
          </a:blipFill>
        </p:spPr>
      </p:sp>
      <p:sp>
        <p:nvSpPr>
          <p:cNvPr id="9" name="TextBox 9"/>
          <p:cNvSpPr txBox="1"/>
          <p:nvPr/>
        </p:nvSpPr>
        <p:spPr>
          <a:xfrm>
            <a:off x="16895447" y="452247"/>
            <a:ext cx="1017786" cy="576453"/>
          </a:xfrm>
          <a:prstGeom prst="rect">
            <a:avLst/>
          </a:prstGeom>
        </p:spPr>
        <p:txBody>
          <a:bodyPr lIns="0" tIns="0" rIns="0" bIns="0" rtlCol="0" anchor="t">
            <a:spAutoFit/>
          </a:bodyPr>
          <a:lstStyle/>
          <a:p>
            <a:pPr algn="r">
              <a:lnSpc>
                <a:spcPts val="4326"/>
              </a:lnSpc>
            </a:pPr>
            <a:r>
              <a:rPr lang="en-US" sz="4200">
                <a:solidFill>
                  <a:srgbClr val="9B0C02"/>
                </a:solidFill>
                <a:latin typeface="Formula Bold"/>
              </a:rPr>
              <a:t>2023</a:t>
            </a:r>
          </a:p>
        </p:txBody>
      </p:sp>
      <p:sp>
        <p:nvSpPr>
          <p:cNvPr id="10" name="TextBox 10"/>
          <p:cNvSpPr txBox="1"/>
          <p:nvPr/>
        </p:nvSpPr>
        <p:spPr>
          <a:xfrm>
            <a:off x="9934629" y="981732"/>
            <a:ext cx="7419921" cy="2550414"/>
          </a:xfrm>
          <a:prstGeom prst="rect">
            <a:avLst/>
          </a:prstGeom>
        </p:spPr>
        <p:txBody>
          <a:bodyPr lIns="0" tIns="0" rIns="0" bIns="0" rtlCol="0" anchor="t">
            <a:spAutoFit/>
          </a:bodyPr>
          <a:lstStyle/>
          <a:p>
            <a:pPr>
              <a:lnSpc>
                <a:spcPts val="9888"/>
              </a:lnSpc>
            </a:pPr>
            <a:r>
              <a:rPr lang="en-US" sz="9600">
                <a:solidFill>
                  <a:srgbClr val="FFFFFF"/>
                </a:solidFill>
                <a:latin typeface="Formula Bold"/>
              </a:rPr>
              <a:t>GAME PLAN FOR SUCCESS</a:t>
            </a:r>
          </a:p>
        </p:txBody>
      </p:sp>
      <p:sp>
        <p:nvSpPr>
          <p:cNvPr id="11" name="TextBox 11"/>
          <p:cNvSpPr txBox="1"/>
          <p:nvPr/>
        </p:nvSpPr>
        <p:spPr>
          <a:xfrm>
            <a:off x="9934629" y="3817245"/>
            <a:ext cx="7419921" cy="3158236"/>
          </a:xfrm>
          <a:prstGeom prst="rect">
            <a:avLst/>
          </a:prstGeom>
        </p:spPr>
        <p:txBody>
          <a:bodyPr lIns="0" tIns="0" rIns="0" bIns="0" rtlCol="0" anchor="t">
            <a:spAutoFit/>
          </a:bodyPr>
          <a:lstStyle/>
          <a:p>
            <a:pPr>
              <a:lnSpc>
                <a:spcPts val="4141"/>
              </a:lnSpc>
            </a:pPr>
            <a:r>
              <a:rPr lang="en-US" sz="3799">
                <a:solidFill>
                  <a:srgbClr val="FFFFFF"/>
                </a:solidFill>
                <a:latin typeface="Red Hat Display"/>
              </a:rPr>
              <a:t>“We want to do great work and we want this league to be sustainable.  That requires a tremendous amount of meetings, strategy, review, infrastructure, all of that is happening.”</a:t>
            </a:r>
          </a:p>
        </p:txBody>
      </p:sp>
      <p:sp>
        <p:nvSpPr>
          <p:cNvPr id="12" name="TextBox 12"/>
          <p:cNvSpPr txBox="1"/>
          <p:nvPr/>
        </p:nvSpPr>
        <p:spPr>
          <a:xfrm>
            <a:off x="9934629" y="7374728"/>
            <a:ext cx="5492265" cy="1716665"/>
          </a:xfrm>
          <a:prstGeom prst="rect">
            <a:avLst/>
          </a:prstGeom>
        </p:spPr>
        <p:txBody>
          <a:bodyPr lIns="0" tIns="0" rIns="0" bIns="0" rtlCol="0" anchor="t">
            <a:spAutoFit/>
          </a:bodyPr>
          <a:lstStyle/>
          <a:p>
            <a:pPr>
              <a:lnSpc>
                <a:spcPts val="4598"/>
              </a:lnSpc>
            </a:pPr>
            <a:r>
              <a:rPr lang="en-US" sz="3284">
                <a:solidFill>
                  <a:srgbClr val="FFFFFF"/>
                </a:solidFill>
                <a:latin typeface="Red Hat Display Bold"/>
              </a:rPr>
              <a:t>Dany Garcia, co-owner of XFL, upon acquiring the rights to the league in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3" name="Group 3"/>
          <p:cNvGrpSpPr/>
          <p:nvPr/>
        </p:nvGrpSpPr>
        <p:grpSpPr>
          <a:xfrm>
            <a:off x="2984997" y="2326107"/>
            <a:ext cx="12318006" cy="5634786"/>
            <a:chOff x="0" y="0"/>
            <a:chExt cx="3244248" cy="1484059"/>
          </a:xfrm>
        </p:grpSpPr>
        <p:sp>
          <p:nvSpPr>
            <p:cNvPr id="4" name="Freeform 4"/>
            <p:cNvSpPr/>
            <p:nvPr/>
          </p:nvSpPr>
          <p:spPr>
            <a:xfrm>
              <a:off x="0" y="0"/>
              <a:ext cx="3244248" cy="1484059"/>
            </a:xfrm>
            <a:custGeom>
              <a:avLst/>
              <a:gdLst/>
              <a:ahLst/>
              <a:cxnLst/>
              <a:rect l="l" t="t" r="r" b="b"/>
              <a:pathLst>
                <a:path w="3244248" h="1484059">
                  <a:moveTo>
                    <a:pt x="0" y="0"/>
                  </a:moveTo>
                  <a:lnTo>
                    <a:pt x="3244248" y="0"/>
                  </a:lnTo>
                  <a:lnTo>
                    <a:pt x="3244248" y="1484059"/>
                  </a:lnTo>
                  <a:lnTo>
                    <a:pt x="0" y="1484059"/>
                  </a:lnTo>
                  <a:close/>
                </a:path>
              </a:pathLst>
            </a:custGeom>
            <a:solidFill>
              <a:srgbClr val="000000">
                <a:alpha val="0"/>
              </a:srgbClr>
            </a:solidFill>
            <a:ln w="200025">
              <a:solidFill>
                <a:srgbClr val="9B0C0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974318" y="0"/>
            <a:ext cx="6339364" cy="10287000"/>
          </a:xfrm>
          <a:custGeom>
            <a:avLst/>
            <a:gdLst/>
            <a:ahLst/>
            <a:cxnLst/>
            <a:rect l="l" t="t" r="r" b="b"/>
            <a:pathLst>
              <a:path w="6339364" h="10287000">
                <a:moveTo>
                  <a:pt x="0" y="0"/>
                </a:moveTo>
                <a:lnTo>
                  <a:pt x="6339364" y="0"/>
                </a:lnTo>
                <a:lnTo>
                  <a:pt x="6339364" y="10287000"/>
                </a:lnTo>
                <a:lnTo>
                  <a:pt x="0" y="10287000"/>
                </a:lnTo>
                <a:lnTo>
                  <a:pt x="0" y="0"/>
                </a:lnTo>
                <a:close/>
              </a:path>
            </a:pathLst>
          </a:custGeom>
          <a:blipFill>
            <a:blip r:embed="rId3">
              <a:alphaModFix amt="34000"/>
            </a:blip>
            <a:stretch>
              <a:fillRect/>
            </a:stretch>
          </a:blipFill>
        </p:spPr>
      </p:sp>
      <p:grpSp>
        <p:nvGrpSpPr>
          <p:cNvPr id="7" name="Group 7"/>
          <p:cNvGrpSpPr/>
          <p:nvPr/>
        </p:nvGrpSpPr>
        <p:grpSpPr>
          <a:xfrm>
            <a:off x="17693883" y="2326107"/>
            <a:ext cx="455175" cy="163472"/>
            <a:chOff x="0" y="0"/>
            <a:chExt cx="119881" cy="43054"/>
          </a:xfrm>
        </p:grpSpPr>
        <p:sp>
          <p:nvSpPr>
            <p:cNvPr id="8" name="Freeform 8"/>
            <p:cNvSpPr/>
            <p:nvPr/>
          </p:nvSpPr>
          <p:spPr>
            <a:xfrm>
              <a:off x="0" y="0"/>
              <a:ext cx="119881" cy="43054"/>
            </a:xfrm>
            <a:custGeom>
              <a:avLst/>
              <a:gdLst/>
              <a:ahLst/>
              <a:cxnLst/>
              <a:rect l="l" t="t" r="r" b="b"/>
              <a:pathLst>
                <a:path w="119881" h="43054">
                  <a:moveTo>
                    <a:pt x="0" y="0"/>
                  </a:moveTo>
                  <a:lnTo>
                    <a:pt x="119881" y="0"/>
                  </a:lnTo>
                  <a:lnTo>
                    <a:pt x="119881" y="43054"/>
                  </a:lnTo>
                  <a:lnTo>
                    <a:pt x="0" y="43054"/>
                  </a:lnTo>
                  <a:close/>
                </a:path>
              </a:pathLst>
            </a:custGeom>
            <a:solidFill>
              <a:srgbClr val="0B0B0B"/>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261036" y="8667440"/>
            <a:ext cx="2263105" cy="2189040"/>
          </a:xfrm>
          <a:custGeom>
            <a:avLst/>
            <a:gdLst/>
            <a:ahLst/>
            <a:cxnLst/>
            <a:rect l="l" t="t" r="r" b="b"/>
            <a:pathLst>
              <a:path w="2263105" h="2189040">
                <a:moveTo>
                  <a:pt x="0" y="0"/>
                </a:moveTo>
                <a:lnTo>
                  <a:pt x="2263106" y="0"/>
                </a:lnTo>
                <a:lnTo>
                  <a:pt x="2263106" y="2189040"/>
                </a:lnTo>
                <a:lnTo>
                  <a:pt x="0" y="2189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748505" y="8667440"/>
            <a:ext cx="2263105" cy="2189040"/>
          </a:xfrm>
          <a:custGeom>
            <a:avLst/>
            <a:gdLst/>
            <a:ahLst/>
            <a:cxnLst/>
            <a:rect l="l" t="t" r="r" b="b"/>
            <a:pathLst>
              <a:path w="2263105" h="2189040">
                <a:moveTo>
                  <a:pt x="0" y="0"/>
                </a:moveTo>
                <a:lnTo>
                  <a:pt x="2263106" y="0"/>
                </a:lnTo>
                <a:lnTo>
                  <a:pt x="2263106" y="2189040"/>
                </a:lnTo>
                <a:lnTo>
                  <a:pt x="0" y="2189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2700000">
            <a:off x="16693088" y="-702671"/>
            <a:ext cx="2469673" cy="2388848"/>
          </a:xfrm>
          <a:custGeom>
            <a:avLst/>
            <a:gdLst/>
            <a:ahLst/>
            <a:cxnLst/>
            <a:rect l="l" t="t" r="r" b="b"/>
            <a:pathLst>
              <a:path w="2469673" h="2388848">
                <a:moveTo>
                  <a:pt x="0" y="0"/>
                </a:moveTo>
                <a:lnTo>
                  <a:pt x="2469673" y="0"/>
                </a:lnTo>
                <a:lnTo>
                  <a:pt x="2469673" y="2388848"/>
                </a:lnTo>
                <a:lnTo>
                  <a:pt x="0" y="2388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2700000">
            <a:off x="14643133" y="-702671"/>
            <a:ext cx="2469673" cy="2388848"/>
          </a:xfrm>
          <a:custGeom>
            <a:avLst/>
            <a:gdLst/>
            <a:ahLst/>
            <a:cxnLst/>
            <a:rect l="l" t="t" r="r" b="b"/>
            <a:pathLst>
              <a:path w="2469673" h="2388848">
                <a:moveTo>
                  <a:pt x="0" y="0"/>
                </a:moveTo>
                <a:lnTo>
                  <a:pt x="2469674" y="0"/>
                </a:lnTo>
                <a:lnTo>
                  <a:pt x="2469674" y="2388848"/>
                </a:lnTo>
                <a:lnTo>
                  <a:pt x="0" y="2388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305523" y="-324344"/>
            <a:ext cx="5412174" cy="2706087"/>
          </a:xfrm>
          <a:custGeom>
            <a:avLst/>
            <a:gdLst/>
            <a:ahLst/>
            <a:cxnLst/>
            <a:rect l="l" t="t" r="r" b="b"/>
            <a:pathLst>
              <a:path w="5412174" h="2706087">
                <a:moveTo>
                  <a:pt x="0" y="0"/>
                </a:moveTo>
                <a:lnTo>
                  <a:pt x="5412175" y="0"/>
                </a:lnTo>
                <a:lnTo>
                  <a:pt x="5412175" y="2706088"/>
                </a:lnTo>
                <a:lnTo>
                  <a:pt x="0" y="2706088"/>
                </a:lnTo>
                <a:lnTo>
                  <a:pt x="0" y="0"/>
                </a:lnTo>
                <a:close/>
              </a:path>
            </a:pathLst>
          </a:custGeom>
          <a:blipFill>
            <a:blip r:embed="rId8"/>
            <a:stretch>
              <a:fillRect/>
            </a:stretch>
          </a:blipFill>
        </p:spPr>
      </p:sp>
      <p:sp>
        <p:nvSpPr>
          <p:cNvPr id="15" name="TextBox 15"/>
          <p:cNvSpPr txBox="1"/>
          <p:nvPr/>
        </p:nvSpPr>
        <p:spPr>
          <a:xfrm>
            <a:off x="647700" y="3097617"/>
            <a:ext cx="16992600" cy="3355816"/>
          </a:xfrm>
          <a:prstGeom prst="rect">
            <a:avLst/>
          </a:prstGeom>
        </p:spPr>
        <p:txBody>
          <a:bodyPr lIns="0" tIns="0" rIns="0" bIns="0" rtlCol="0" anchor="t">
            <a:spAutoFit/>
          </a:bodyPr>
          <a:lstStyle/>
          <a:p>
            <a:pPr algn="ctr">
              <a:lnSpc>
                <a:spcPts val="27422"/>
              </a:lnSpc>
            </a:pPr>
            <a:r>
              <a:rPr lang="en-US" sz="19587">
                <a:solidFill>
                  <a:srgbClr val="FFFFFF"/>
                </a:solidFill>
                <a:latin typeface="Formula Bold"/>
              </a:rPr>
              <a:t>WHAT CITIES?</a:t>
            </a:r>
          </a:p>
        </p:txBody>
      </p:sp>
      <p:sp>
        <p:nvSpPr>
          <p:cNvPr id="16" name="TextBox 16"/>
          <p:cNvSpPr txBox="1"/>
          <p:nvPr/>
        </p:nvSpPr>
        <p:spPr>
          <a:xfrm>
            <a:off x="14814971" y="1698986"/>
            <a:ext cx="3352282" cy="627122"/>
          </a:xfrm>
          <a:prstGeom prst="rect">
            <a:avLst/>
          </a:prstGeom>
        </p:spPr>
        <p:txBody>
          <a:bodyPr lIns="0" tIns="0" rIns="0" bIns="0" rtlCol="0" anchor="t">
            <a:spAutoFit/>
          </a:bodyPr>
          <a:lstStyle/>
          <a:p>
            <a:pPr algn="r">
              <a:lnSpc>
                <a:spcPts val="5179"/>
              </a:lnSpc>
            </a:pPr>
            <a:r>
              <a:rPr lang="en-US" sz="3699">
                <a:solidFill>
                  <a:srgbClr val="0B0B0B"/>
                </a:solidFill>
                <a:latin typeface="Formula Bold"/>
              </a:rPr>
              <a:t>2023 SEASON RECAP</a:t>
            </a:r>
          </a:p>
        </p:txBody>
      </p:sp>
      <p:sp>
        <p:nvSpPr>
          <p:cNvPr id="17" name="TextBox 17"/>
          <p:cNvSpPr txBox="1"/>
          <p:nvPr/>
        </p:nvSpPr>
        <p:spPr>
          <a:xfrm>
            <a:off x="1894913" y="5973770"/>
            <a:ext cx="14498173" cy="1464945"/>
          </a:xfrm>
          <a:prstGeom prst="rect">
            <a:avLst/>
          </a:prstGeom>
        </p:spPr>
        <p:txBody>
          <a:bodyPr lIns="0" tIns="0" rIns="0" bIns="0" rtlCol="0" anchor="t">
            <a:spAutoFit/>
          </a:bodyPr>
          <a:lstStyle/>
          <a:p>
            <a:pPr algn="ctr">
              <a:lnSpc>
                <a:spcPts val="5880"/>
              </a:lnSpc>
            </a:pPr>
            <a:r>
              <a:rPr lang="en-US" sz="4200" spc="3360">
                <a:solidFill>
                  <a:srgbClr val="FFFFFF"/>
                </a:solidFill>
                <a:latin typeface="Red Hat Display Bold"/>
              </a:rPr>
              <a:t>WHERE ARE XFL </a:t>
            </a:r>
          </a:p>
          <a:p>
            <a:pPr algn="ctr">
              <a:lnSpc>
                <a:spcPts val="5880"/>
              </a:lnSpc>
            </a:pPr>
            <a:r>
              <a:rPr lang="en-US" sz="4200" spc="3360">
                <a:solidFill>
                  <a:srgbClr val="FFFFFF"/>
                </a:solidFill>
                <a:latin typeface="Red Hat Display Bold"/>
              </a:rPr>
              <a:t>TEAMS LOCATED?</a:t>
            </a:r>
          </a:p>
        </p:txBody>
      </p:sp>
      <p:sp>
        <p:nvSpPr>
          <p:cNvPr id="18" name="Freeform 18"/>
          <p:cNvSpPr/>
          <p:nvPr/>
        </p:nvSpPr>
        <p:spPr>
          <a:xfrm>
            <a:off x="12743737" y="9509442"/>
            <a:ext cx="589744" cy="621912"/>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9"/>
            <a:stretch>
              <a:fillRect/>
            </a:stretch>
          </a:blipFill>
        </p:spPr>
      </p:sp>
      <p:sp>
        <p:nvSpPr>
          <p:cNvPr id="19" name="TextBox 19"/>
          <p:cNvSpPr txBox="1"/>
          <p:nvPr/>
        </p:nvSpPr>
        <p:spPr>
          <a:xfrm>
            <a:off x="13558270" y="9624576"/>
            <a:ext cx="4590788" cy="420220"/>
          </a:xfrm>
          <a:prstGeom prst="rect">
            <a:avLst/>
          </a:prstGeom>
        </p:spPr>
        <p:txBody>
          <a:bodyPr lIns="0" tIns="0" rIns="0" bIns="0" rtlCol="0" anchor="t">
            <a:spAutoFit/>
          </a:bodyPr>
          <a:lstStyle/>
          <a:p>
            <a:pPr>
              <a:lnSpc>
                <a:spcPts val="1666"/>
              </a:lnSpc>
            </a:pPr>
            <a:r>
              <a:rPr lang="en-US" sz="1602">
                <a:solidFill>
                  <a:srgbClr val="040403"/>
                </a:solidFill>
                <a:latin typeface="Montserrat Bold"/>
              </a:rPr>
              <a:t>Sports Career Consulting </a:t>
            </a:r>
          </a:p>
          <a:p>
            <a:pPr>
              <a:lnSpc>
                <a:spcPts val="1666"/>
              </a:lnSpc>
            </a:pPr>
            <a:r>
              <a:rPr lang="en-US" sz="1602">
                <a:solidFill>
                  <a:srgbClr val="040403"/>
                </a:solidFill>
                <a:latin typeface="Montserrat Bold"/>
              </a:rPr>
              <a:t>The Business of Sports and Entertainment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Freeform 3"/>
          <p:cNvSpPr/>
          <p:nvPr/>
        </p:nvSpPr>
        <p:spPr>
          <a:xfrm>
            <a:off x="0" y="9888279"/>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
        <p:nvSpPr>
          <p:cNvPr id="4" name="Freeform 4"/>
          <p:cNvSpPr/>
          <p:nvPr/>
        </p:nvSpPr>
        <p:spPr>
          <a:xfrm>
            <a:off x="12696090" y="9128442"/>
            <a:ext cx="589744" cy="621912"/>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5"/>
            <a:stretch>
              <a:fillRect/>
            </a:stretch>
          </a:blipFill>
        </p:spPr>
      </p:sp>
      <p:sp>
        <p:nvSpPr>
          <p:cNvPr id="5" name="Freeform 5">
            <a:hlinkClick r:id="rId6" tooltip="https://www.google.com/url?sa=i&amp;url=https%3A%2F%2Fen.wikipedia.org%2Fwiki%2FSeattle_Sea_Dragons&amp;psig=AOvVaw0TubiH2c0ZjvHruMufgTUv&amp;ust=1687362762070000&amp;source=images&amp;cd=vfe&amp;ved=0CBAQjRxqFwoTCOjzkKKa0v8CFQAAAAAdAAAAABAJ"/>
          </p:cNvPr>
          <p:cNvSpPr/>
          <p:nvPr/>
        </p:nvSpPr>
        <p:spPr>
          <a:xfrm>
            <a:off x="1607772" y="230109"/>
            <a:ext cx="14498303" cy="8898333"/>
          </a:xfrm>
          <a:custGeom>
            <a:avLst/>
            <a:gdLst/>
            <a:ahLst/>
            <a:cxnLst/>
            <a:rect l="l" t="t" r="r" b="b"/>
            <a:pathLst>
              <a:path w="14498303" h="8898333">
                <a:moveTo>
                  <a:pt x="0" y="0"/>
                </a:moveTo>
                <a:lnTo>
                  <a:pt x="14498303" y="0"/>
                </a:lnTo>
                <a:lnTo>
                  <a:pt x="14498303" y="8898333"/>
                </a:lnTo>
                <a:lnTo>
                  <a:pt x="0" y="8898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4434663" y="1028700"/>
            <a:ext cx="4709337" cy="2354668"/>
          </a:xfrm>
          <a:custGeom>
            <a:avLst/>
            <a:gdLst/>
            <a:ahLst/>
            <a:cxnLst/>
            <a:rect l="l" t="t" r="r" b="b"/>
            <a:pathLst>
              <a:path w="4709337" h="2354668">
                <a:moveTo>
                  <a:pt x="0" y="0"/>
                </a:moveTo>
                <a:lnTo>
                  <a:pt x="4709337" y="0"/>
                </a:lnTo>
                <a:lnTo>
                  <a:pt x="4709337" y="2354668"/>
                </a:lnTo>
                <a:lnTo>
                  <a:pt x="0" y="2354668"/>
                </a:lnTo>
                <a:lnTo>
                  <a:pt x="0" y="0"/>
                </a:lnTo>
                <a:close/>
              </a:path>
            </a:pathLst>
          </a:custGeom>
          <a:blipFill>
            <a:blip r:embed="rId9"/>
            <a:stretch>
              <a:fillRect/>
            </a:stretch>
          </a:blipFill>
        </p:spPr>
      </p:sp>
      <p:sp>
        <p:nvSpPr>
          <p:cNvPr id="7" name="Freeform 7"/>
          <p:cNvSpPr/>
          <p:nvPr/>
        </p:nvSpPr>
        <p:spPr>
          <a:xfrm>
            <a:off x="13285834" y="4319360"/>
            <a:ext cx="1640903" cy="1155338"/>
          </a:xfrm>
          <a:custGeom>
            <a:avLst/>
            <a:gdLst/>
            <a:ahLst/>
            <a:cxnLst/>
            <a:rect l="l" t="t" r="r" b="b"/>
            <a:pathLst>
              <a:path w="1640903" h="1155338">
                <a:moveTo>
                  <a:pt x="0" y="0"/>
                </a:moveTo>
                <a:lnTo>
                  <a:pt x="1640903" y="0"/>
                </a:lnTo>
                <a:lnTo>
                  <a:pt x="1640903" y="1155338"/>
                </a:lnTo>
                <a:lnTo>
                  <a:pt x="0" y="1155338"/>
                </a:lnTo>
                <a:lnTo>
                  <a:pt x="0" y="0"/>
                </a:lnTo>
                <a:close/>
              </a:path>
            </a:pathLst>
          </a:custGeom>
          <a:blipFill>
            <a:blip r:embed="rId10"/>
            <a:stretch>
              <a:fillRect l="-35940" r="-29236" b="-32203"/>
            </a:stretch>
          </a:blipFill>
        </p:spPr>
      </p:sp>
      <p:sp>
        <p:nvSpPr>
          <p:cNvPr id="8" name="Freeform 8"/>
          <p:cNvSpPr/>
          <p:nvPr/>
        </p:nvSpPr>
        <p:spPr>
          <a:xfrm>
            <a:off x="8132368" y="6718946"/>
            <a:ext cx="2719612" cy="1762758"/>
          </a:xfrm>
          <a:custGeom>
            <a:avLst/>
            <a:gdLst/>
            <a:ahLst/>
            <a:cxnLst/>
            <a:rect l="l" t="t" r="r" b="b"/>
            <a:pathLst>
              <a:path w="2719612" h="1762758">
                <a:moveTo>
                  <a:pt x="0" y="0"/>
                </a:moveTo>
                <a:lnTo>
                  <a:pt x="2719612" y="0"/>
                </a:lnTo>
                <a:lnTo>
                  <a:pt x="2719612" y="1762758"/>
                </a:lnTo>
                <a:lnTo>
                  <a:pt x="0" y="1762758"/>
                </a:lnTo>
                <a:lnTo>
                  <a:pt x="0" y="0"/>
                </a:lnTo>
                <a:close/>
              </a:path>
            </a:pathLst>
          </a:custGeom>
          <a:blipFill>
            <a:blip r:embed="rId11"/>
            <a:stretch>
              <a:fillRect b="-54281"/>
            </a:stretch>
          </a:blipFill>
        </p:spPr>
      </p:sp>
      <p:sp>
        <p:nvSpPr>
          <p:cNvPr id="9" name="Freeform 9"/>
          <p:cNvSpPr/>
          <p:nvPr/>
        </p:nvSpPr>
        <p:spPr>
          <a:xfrm>
            <a:off x="7482353" y="5630659"/>
            <a:ext cx="3109387" cy="1041924"/>
          </a:xfrm>
          <a:custGeom>
            <a:avLst/>
            <a:gdLst/>
            <a:ahLst/>
            <a:cxnLst/>
            <a:rect l="l" t="t" r="r" b="b"/>
            <a:pathLst>
              <a:path w="3109387" h="1041924">
                <a:moveTo>
                  <a:pt x="0" y="0"/>
                </a:moveTo>
                <a:lnTo>
                  <a:pt x="3109387" y="0"/>
                </a:lnTo>
                <a:lnTo>
                  <a:pt x="3109387" y="1041923"/>
                </a:lnTo>
                <a:lnTo>
                  <a:pt x="0" y="1041923"/>
                </a:lnTo>
                <a:lnTo>
                  <a:pt x="0" y="0"/>
                </a:lnTo>
                <a:close/>
              </a:path>
            </a:pathLst>
          </a:custGeom>
          <a:blipFill>
            <a:blip r:embed="rId12"/>
            <a:stretch>
              <a:fillRect b="-79056"/>
            </a:stretch>
          </a:blipFill>
        </p:spPr>
      </p:sp>
      <p:sp>
        <p:nvSpPr>
          <p:cNvPr id="10" name="Freeform 10"/>
          <p:cNvSpPr/>
          <p:nvPr/>
        </p:nvSpPr>
        <p:spPr>
          <a:xfrm>
            <a:off x="1729413" y="627742"/>
            <a:ext cx="2084627" cy="1490553"/>
          </a:xfrm>
          <a:custGeom>
            <a:avLst/>
            <a:gdLst/>
            <a:ahLst/>
            <a:cxnLst/>
            <a:rect l="l" t="t" r="r" b="b"/>
            <a:pathLst>
              <a:path w="2084627" h="1490553">
                <a:moveTo>
                  <a:pt x="0" y="0"/>
                </a:moveTo>
                <a:lnTo>
                  <a:pt x="2084626" y="0"/>
                </a:lnTo>
                <a:lnTo>
                  <a:pt x="2084626" y="1490553"/>
                </a:lnTo>
                <a:lnTo>
                  <a:pt x="0" y="1490553"/>
                </a:lnTo>
                <a:lnTo>
                  <a:pt x="0" y="0"/>
                </a:lnTo>
                <a:close/>
              </a:path>
            </a:pathLst>
          </a:custGeom>
          <a:blipFill>
            <a:blip r:embed="rId13"/>
            <a:stretch>
              <a:fillRect b="-38759"/>
            </a:stretch>
          </a:blipFill>
        </p:spPr>
      </p:sp>
      <p:sp>
        <p:nvSpPr>
          <p:cNvPr id="11" name="Freeform 11"/>
          <p:cNvSpPr/>
          <p:nvPr/>
        </p:nvSpPr>
        <p:spPr>
          <a:xfrm>
            <a:off x="7268580" y="6838823"/>
            <a:ext cx="1875420" cy="1077777"/>
          </a:xfrm>
          <a:custGeom>
            <a:avLst/>
            <a:gdLst/>
            <a:ahLst/>
            <a:cxnLst/>
            <a:rect l="l" t="t" r="r" b="b"/>
            <a:pathLst>
              <a:path w="1875420" h="1077777">
                <a:moveTo>
                  <a:pt x="0" y="0"/>
                </a:moveTo>
                <a:lnTo>
                  <a:pt x="1875420" y="0"/>
                </a:lnTo>
                <a:lnTo>
                  <a:pt x="1875420" y="1077777"/>
                </a:lnTo>
                <a:lnTo>
                  <a:pt x="0" y="1077777"/>
                </a:lnTo>
                <a:lnTo>
                  <a:pt x="0" y="0"/>
                </a:lnTo>
                <a:close/>
              </a:path>
            </a:pathLst>
          </a:custGeom>
          <a:blipFill>
            <a:blip r:embed="rId14"/>
            <a:stretch>
              <a:fillRect b="-26167"/>
            </a:stretch>
          </a:blipFill>
        </p:spPr>
      </p:sp>
      <p:sp>
        <p:nvSpPr>
          <p:cNvPr id="12" name="Freeform 12"/>
          <p:cNvSpPr/>
          <p:nvPr/>
        </p:nvSpPr>
        <p:spPr>
          <a:xfrm>
            <a:off x="2951985" y="4305659"/>
            <a:ext cx="2265582" cy="910216"/>
          </a:xfrm>
          <a:custGeom>
            <a:avLst/>
            <a:gdLst/>
            <a:ahLst/>
            <a:cxnLst/>
            <a:rect l="l" t="t" r="r" b="b"/>
            <a:pathLst>
              <a:path w="2265582" h="910216">
                <a:moveTo>
                  <a:pt x="0" y="0"/>
                </a:moveTo>
                <a:lnTo>
                  <a:pt x="2265582" y="0"/>
                </a:lnTo>
                <a:lnTo>
                  <a:pt x="2265582" y="910215"/>
                </a:lnTo>
                <a:lnTo>
                  <a:pt x="0" y="910215"/>
                </a:lnTo>
                <a:lnTo>
                  <a:pt x="0" y="0"/>
                </a:lnTo>
                <a:close/>
              </a:path>
            </a:pathLst>
          </a:custGeom>
          <a:blipFill>
            <a:blip r:embed="rId15"/>
            <a:stretch>
              <a:fillRect r="-2110" b="-42965"/>
            </a:stretch>
          </a:blipFill>
        </p:spPr>
      </p:sp>
      <p:sp>
        <p:nvSpPr>
          <p:cNvPr id="13" name="Freeform 13"/>
          <p:cNvSpPr/>
          <p:nvPr/>
        </p:nvSpPr>
        <p:spPr>
          <a:xfrm>
            <a:off x="12360048" y="6808369"/>
            <a:ext cx="1746238" cy="1746238"/>
          </a:xfrm>
          <a:custGeom>
            <a:avLst/>
            <a:gdLst/>
            <a:ahLst/>
            <a:cxnLst/>
            <a:rect l="l" t="t" r="r" b="b"/>
            <a:pathLst>
              <a:path w="1746238" h="1746238">
                <a:moveTo>
                  <a:pt x="0" y="0"/>
                </a:moveTo>
                <a:lnTo>
                  <a:pt x="1746237" y="0"/>
                </a:lnTo>
                <a:lnTo>
                  <a:pt x="1746237" y="1746238"/>
                </a:lnTo>
                <a:lnTo>
                  <a:pt x="0" y="1746238"/>
                </a:lnTo>
                <a:lnTo>
                  <a:pt x="0" y="0"/>
                </a:lnTo>
                <a:close/>
              </a:path>
            </a:pathLst>
          </a:custGeom>
          <a:blipFill>
            <a:blip r:embed="rId16"/>
            <a:stretch>
              <a:fillRect/>
            </a:stretch>
          </a:blipFill>
        </p:spPr>
      </p:sp>
      <p:sp>
        <p:nvSpPr>
          <p:cNvPr id="14" name="Freeform 14"/>
          <p:cNvSpPr/>
          <p:nvPr/>
        </p:nvSpPr>
        <p:spPr>
          <a:xfrm>
            <a:off x="9435845" y="4052199"/>
            <a:ext cx="1740382" cy="1254154"/>
          </a:xfrm>
          <a:custGeom>
            <a:avLst/>
            <a:gdLst/>
            <a:ahLst/>
            <a:cxnLst/>
            <a:rect l="l" t="t" r="r" b="b"/>
            <a:pathLst>
              <a:path w="1740382" h="1254154">
                <a:moveTo>
                  <a:pt x="0" y="0"/>
                </a:moveTo>
                <a:lnTo>
                  <a:pt x="1740382" y="0"/>
                </a:lnTo>
                <a:lnTo>
                  <a:pt x="1740382" y="1254153"/>
                </a:lnTo>
                <a:lnTo>
                  <a:pt x="0" y="1254153"/>
                </a:lnTo>
                <a:lnTo>
                  <a:pt x="0" y="0"/>
                </a:lnTo>
                <a:close/>
              </a:path>
            </a:pathLst>
          </a:custGeom>
          <a:blipFill>
            <a:blip r:embed="rId17"/>
            <a:stretch>
              <a:fillRect b="-31102"/>
            </a:stretch>
          </a:blipFill>
        </p:spPr>
      </p:sp>
      <p:sp>
        <p:nvSpPr>
          <p:cNvPr id="15" name="TextBox 15"/>
          <p:cNvSpPr txBox="1"/>
          <p:nvPr/>
        </p:nvSpPr>
        <p:spPr>
          <a:xfrm>
            <a:off x="7999278" y="1220618"/>
            <a:ext cx="2260126" cy="1298056"/>
          </a:xfrm>
          <a:prstGeom prst="rect">
            <a:avLst/>
          </a:prstGeom>
        </p:spPr>
        <p:txBody>
          <a:bodyPr lIns="0" tIns="0" rIns="0" bIns="0" rtlCol="0" anchor="t">
            <a:spAutoFit/>
          </a:bodyPr>
          <a:lstStyle/>
          <a:p>
            <a:pPr algn="ctr">
              <a:lnSpc>
                <a:spcPts val="10577"/>
              </a:lnSpc>
            </a:pPr>
            <a:r>
              <a:rPr lang="en-US" sz="7555">
                <a:solidFill>
                  <a:srgbClr val="040403"/>
                </a:solidFill>
                <a:latin typeface="Game Station Condensed"/>
              </a:rPr>
              <a:t>2023</a:t>
            </a:r>
          </a:p>
        </p:txBody>
      </p:sp>
      <p:sp>
        <p:nvSpPr>
          <p:cNvPr id="16" name="TextBox 16"/>
          <p:cNvSpPr txBox="1"/>
          <p:nvPr/>
        </p:nvSpPr>
        <p:spPr>
          <a:xfrm>
            <a:off x="13510623" y="9243576"/>
            <a:ext cx="4590788" cy="420220"/>
          </a:xfrm>
          <a:prstGeom prst="rect">
            <a:avLst/>
          </a:prstGeom>
        </p:spPr>
        <p:txBody>
          <a:bodyPr lIns="0" tIns="0" rIns="0" bIns="0" rtlCol="0" anchor="t">
            <a:spAutoFit/>
          </a:bodyPr>
          <a:lstStyle/>
          <a:p>
            <a:pPr>
              <a:lnSpc>
                <a:spcPts val="1666"/>
              </a:lnSpc>
            </a:pPr>
            <a:r>
              <a:rPr lang="en-US" sz="1602">
                <a:solidFill>
                  <a:srgbClr val="040403"/>
                </a:solidFill>
                <a:latin typeface="Montserrat Bold"/>
              </a:rPr>
              <a:t>Sports Career Consulting </a:t>
            </a:r>
          </a:p>
          <a:p>
            <a:pPr>
              <a:lnSpc>
                <a:spcPts val="1666"/>
              </a:lnSpc>
            </a:pPr>
            <a:r>
              <a:rPr lang="en-US" sz="1602">
                <a:solidFill>
                  <a:srgbClr val="040403"/>
                </a:solidFill>
                <a:latin typeface="Montserrat Bold"/>
              </a:rPr>
              <a:t>The Business of Sports and Entertainment </a:t>
            </a:r>
          </a:p>
        </p:txBody>
      </p:sp>
      <p:sp>
        <p:nvSpPr>
          <p:cNvPr id="17" name="TextBox 17"/>
          <p:cNvSpPr txBox="1"/>
          <p:nvPr/>
        </p:nvSpPr>
        <p:spPr>
          <a:xfrm>
            <a:off x="1814250" y="2061145"/>
            <a:ext cx="1999790" cy="992073"/>
          </a:xfrm>
          <a:prstGeom prst="rect">
            <a:avLst/>
          </a:prstGeom>
        </p:spPr>
        <p:txBody>
          <a:bodyPr lIns="0" tIns="0" rIns="0" bIns="0" rtlCol="0" anchor="t">
            <a:spAutoFit/>
          </a:bodyPr>
          <a:lstStyle/>
          <a:p>
            <a:pPr algn="ctr">
              <a:lnSpc>
                <a:spcPts val="2600"/>
              </a:lnSpc>
            </a:pPr>
            <a:r>
              <a:rPr lang="en-US" sz="1857">
                <a:solidFill>
                  <a:srgbClr val="040403"/>
                </a:solidFill>
                <a:latin typeface="Mokoto"/>
              </a:rPr>
              <a:t>seattle</a:t>
            </a:r>
          </a:p>
          <a:p>
            <a:pPr algn="ctr">
              <a:lnSpc>
                <a:spcPts val="2600"/>
              </a:lnSpc>
            </a:pPr>
            <a:r>
              <a:rPr lang="en-US" sz="1857">
                <a:solidFill>
                  <a:srgbClr val="040403"/>
                </a:solidFill>
                <a:latin typeface="Mokoto"/>
              </a:rPr>
              <a:t>sea dragons</a:t>
            </a:r>
          </a:p>
        </p:txBody>
      </p:sp>
      <p:sp>
        <p:nvSpPr>
          <p:cNvPr id="18" name="TextBox 18"/>
          <p:cNvSpPr txBox="1"/>
          <p:nvPr/>
        </p:nvSpPr>
        <p:spPr>
          <a:xfrm>
            <a:off x="3084881" y="5269732"/>
            <a:ext cx="1999790" cy="664703"/>
          </a:xfrm>
          <a:prstGeom prst="rect">
            <a:avLst/>
          </a:prstGeom>
        </p:spPr>
        <p:txBody>
          <a:bodyPr lIns="0" tIns="0" rIns="0" bIns="0" rtlCol="0" anchor="t">
            <a:spAutoFit/>
          </a:bodyPr>
          <a:lstStyle/>
          <a:p>
            <a:pPr algn="ctr">
              <a:lnSpc>
                <a:spcPts val="2600"/>
              </a:lnSpc>
            </a:pPr>
            <a:r>
              <a:rPr lang="en-US" sz="1857">
                <a:solidFill>
                  <a:srgbClr val="040403"/>
                </a:solidFill>
                <a:latin typeface="Mokoto"/>
              </a:rPr>
              <a:t>Vegas</a:t>
            </a:r>
          </a:p>
          <a:p>
            <a:pPr algn="ctr">
              <a:lnSpc>
                <a:spcPts val="2600"/>
              </a:lnSpc>
            </a:pPr>
            <a:r>
              <a:rPr lang="en-US" sz="1857">
                <a:solidFill>
                  <a:srgbClr val="040403"/>
                </a:solidFill>
                <a:latin typeface="Mokoto"/>
              </a:rPr>
              <a:t>vipers</a:t>
            </a:r>
          </a:p>
        </p:txBody>
      </p:sp>
      <p:sp>
        <p:nvSpPr>
          <p:cNvPr id="19" name="TextBox 19"/>
          <p:cNvSpPr txBox="1"/>
          <p:nvPr/>
        </p:nvSpPr>
        <p:spPr>
          <a:xfrm>
            <a:off x="6132578" y="5790694"/>
            <a:ext cx="1999790" cy="664703"/>
          </a:xfrm>
          <a:prstGeom prst="rect">
            <a:avLst/>
          </a:prstGeom>
        </p:spPr>
        <p:txBody>
          <a:bodyPr lIns="0" tIns="0" rIns="0" bIns="0" rtlCol="0" anchor="t">
            <a:spAutoFit/>
          </a:bodyPr>
          <a:lstStyle/>
          <a:p>
            <a:pPr algn="ctr">
              <a:lnSpc>
                <a:spcPts val="2600"/>
              </a:lnSpc>
            </a:pPr>
            <a:r>
              <a:rPr lang="en-US" sz="1857">
                <a:solidFill>
                  <a:srgbClr val="040403"/>
                </a:solidFill>
                <a:latin typeface="Mokoto"/>
              </a:rPr>
              <a:t>arlington renegades</a:t>
            </a:r>
          </a:p>
        </p:txBody>
      </p:sp>
      <p:sp>
        <p:nvSpPr>
          <p:cNvPr id="20" name="TextBox 20"/>
          <p:cNvSpPr txBox="1"/>
          <p:nvPr/>
        </p:nvSpPr>
        <p:spPr>
          <a:xfrm>
            <a:off x="14106285" y="7320562"/>
            <a:ext cx="1999790" cy="664703"/>
          </a:xfrm>
          <a:prstGeom prst="rect">
            <a:avLst/>
          </a:prstGeom>
        </p:spPr>
        <p:txBody>
          <a:bodyPr lIns="0" tIns="0" rIns="0" bIns="0" rtlCol="0" anchor="t">
            <a:spAutoFit/>
          </a:bodyPr>
          <a:lstStyle/>
          <a:p>
            <a:pPr algn="ctr">
              <a:lnSpc>
                <a:spcPts val="2600"/>
              </a:lnSpc>
            </a:pPr>
            <a:r>
              <a:rPr lang="en-US" sz="1857">
                <a:solidFill>
                  <a:srgbClr val="FFFFFF"/>
                </a:solidFill>
                <a:latin typeface="Mokoto"/>
              </a:rPr>
              <a:t>Orlando Guardians</a:t>
            </a:r>
          </a:p>
        </p:txBody>
      </p:sp>
      <p:sp>
        <p:nvSpPr>
          <p:cNvPr id="21" name="TextBox 21"/>
          <p:cNvSpPr txBox="1"/>
          <p:nvPr/>
        </p:nvSpPr>
        <p:spPr>
          <a:xfrm>
            <a:off x="11233377" y="4478797"/>
            <a:ext cx="1999790" cy="664703"/>
          </a:xfrm>
          <a:prstGeom prst="rect">
            <a:avLst/>
          </a:prstGeom>
        </p:spPr>
        <p:txBody>
          <a:bodyPr lIns="0" tIns="0" rIns="0" bIns="0" rtlCol="0" anchor="t">
            <a:spAutoFit/>
          </a:bodyPr>
          <a:lstStyle/>
          <a:p>
            <a:pPr algn="ctr">
              <a:lnSpc>
                <a:spcPts val="2600"/>
              </a:lnSpc>
            </a:pPr>
            <a:r>
              <a:rPr lang="en-US" sz="1857">
                <a:solidFill>
                  <a:srgbClr val="040403"/>
                </a:solidFill>
                <a:latin typeface="Mokoto"/>
              </a:rPr>
              <a:t>d.c. defenders</a:t>
            </a:r>
          </a:p>
        </p:txBody>
      </p:sp>
      <p:sp>
        <p:nvSpPr>
          <p:cNvPr id="22" name="TextBox 22"/>
          <p:cNvSpPr txBox="1"/>
          <p:nvPr/>
        </p:nvSpPr>
        <p:spPr>
          <a:xfrm>
            <a:off x="8707760" y="8463739"/>
            <a:ext cx="2144220" cy="664703"/>
          </a:xfrm>
          <a:prstGeom prst="rect">
            <a:avLst/>
          </a:prstGeom>
        </p:spPr>
        <p:txBody>
          <a:bodyPr lIns="0" tIns="0" rIns="0" bIns="0" rtlCol="0" anchor="t">
            <a:spAutoFit/>
          </a:bodyPr>
          <a:lstStyle/>
          <a:p>
            <a:pPr algn="ctr">
              <a:lnSpc>
                <a:spcPts val="2600"/>
              </a:lnSpc>
            </a:pPr>
            <a:r>
              <a:rPr lang="en-US" sz="1857">
                <a:solidFill>
                  <a:srgbClr val="FFFFFF"/>
                </a:solidFill>
                <a:latin typeface="Mokoto"/>
              </a:rPr>
              <a:t>houston roughnecks</a:t>
            </a:r>
          </a:p>
        </p:txBody>
      </p:sp>
      <p:sp>
        <p:nvSpPr>
          <p:cNvPr id="23" name="TextBox 23"/>
          <p:cNvSpPr txBox="1"/>
          <p:nvPr/>
        </p:nvSpPr>
        <p:spPr>
          <a:xfrm>
            <a:off x="4879500" y="7016785"/>
            <a:ext cx="2602853" cy="664703"/>
          </a:xfrm>
          <a:prstGeom prst="rect">
            <a:avLst/>
          </a:prstGeom>
        </p:spPr>
        <p:txBody>
          <a:bodyPr lIns="0" tIns="0" rIns="0" bIns="0" rtlCol="0" anchor="t">
            <a:spAutoFit/>
          </a:bodyPr>
          <a:lstStyle/>
          <a:p>
            <a:pPr algn="ctr">
              <a:lnSpc>
                <a:spcPts val="2600"/>
              </a:lnSpc>
            </a:pPr>
            <a:r>
              <a:rPr lang="en-US" sz="1857">
                <a:solidFill>
                  <a:srgbClr val="040403"/>
                </a:solidFill>
                <a:latin typeface="Mokoto"/>
              </a:rPr>
              <a:t>san antonio</a:t>
            </a:r>
          </a:p>
          <a:p>
            <a:pPr algn="ctr">
              <a:lnSpc>
                <a:spcPts val="2600"/>
              </a:lnSpc>
            </a:pPr>
            <a:r>
              <a:rPr lang="en-US" sz="1857">
                <a:solidFill>
                  <a:srgbClr val="040403"/>
                </a:solidFill>
                <a:latin typeface="Mokoto"/>
              </a:rPr>
              <a:t>brahmas</a:t>
            </a:r>
          </a:p>
        </p:txBody>
      </p:sp>
      <p:sp>
        <p:nvSpPr>
          <p:cNvPr id="24" name="TextBox 24"/>
          <p:cNvSpPr txBox="1"/>
          <p:nvPr/>
        </p:nvSpPr>
        <p:spPr>
          <a:xfrm>
            <a:off x="6968822" y="4365880"/>
            <a:ext cx="2523352" cy="664703"/>
          </a:xfrm>
          <a:prstGeom prst="rect">
            <a:avLst/>
          </a:prstGeom>
        </p:spPr>
        <p:txBody>
          <a:bodyPr lIns="0" tIns="0" rIns="0" bIns="0" rtlCol="0" anchor="t">
            <a:spAutoFit/>
          </a:bodyPr>
          <a:lstStyle/>
          <a:p>
            <a:pPr algn="ctr">
              <a:lnSpc>
                <a:spcPts val="2600"/>
              </a:lnSpc>
            </a:pPr>
            <a:r>
              <a:rPr lang="en-US" sz="1857">
                <a:solidFill>
                  <a:srgbClr val="040403"/>
                </a:solidFill>
                <a:latin typeface="Mokoto"/>
              </a:rPr>
              <a:t>st. louis</a:t>
            </a:r>
          </a:p>
          <a:p>
            <a:pPr algn="ctr">
              <a:lnSpc>
                <a:spcPts val="2600"/>
              </a:lnSpc>
            </a:pPr>
            <a:r>
              <a:rPr lang="en-US" sz="1857">
                <a:solidFill>
                  <a:srgbClr val="040403"/>
                </a:solidFill>
                <a:latin typeface="Mokoto"/>
              </a:rPr>
              <a:t>battlehawks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grpSp>
        <p:nvGrpSpPr>
          <p:cNvPr id="3" name="Group 3"/>
          <p:cNvGrpSpPr/>
          <p:nvPr/>
        </p:nvGrpSpPr>
        <p:grpSpPr>
          <a:xfrm>
            <a:off x="2984997" y="2326107"/>
            <a:ext cx="12318006" cy="5634786"/>
            <a:chOff x="0" y="0"/>
            <a:chExt cx="3244248" cy="1484059"/>
          </a:xfrm>
        </p:grpSpPr>
        <p:sp>
          <p:nvSpPr>
            <p:cNvPr id="4" name="Freeform 4"/>
            <p:cNvSpPr/>
            <p:nvPr/>
          </p:nvSpPr>
          <p:spPr>
            <a:xfrm>
              <a:off x="0" y="0"/>
              <a:ext cx="3244248" cy="1484059"/>
            </a:xfrm>
            <a:custGeom>
              <a:avLst/>
              <a:gdLst/>
              <a:ahLst/>
              <a:cxnLst/>
              <a:rect l="l" t="t" r="r" b="b"/>
              <a:pathLst>
                <a:path w="3244248" h="1484059">
                  <a:moveTo>
                    <a:pt x="0" y="0"/>
                  </a:moveTo>
                  <a:lnTo>
                    <a:pt x="3244248" y="0"/>
                  </a:lnTo>
                  <a:lnTo>
                    <a:pt x="3244248" y="1484059"/>
                  </a:lnTo>
                  <a:lnTo>
                    <a:pt x="0" y="1484059"/>
                  </a:lnTo>
                  <a:close/>
                </a:path>
              </a:pathLst>
            </a:custGeom>
            <a:solidFill>
              <a:srgbClr val="000000">
                <a:alpha val="0"/>
              </a:srgbClr>
            </a:solidFill>
            <a:ln w="200025">
              <a:solidFill>
                <a:srgbClr val="9B0C0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974318" y="0"/>
            <a:ext cx="6339364" cy="10287000"/>
          </a:xfrm>
          <a:custGeom>
            <a:avLst/>
            <a:gdLst/>
            <a:ahLst/>
            <a:cxnLst/>
            <a:rect l="l" t="t" r="r" b="b"/>
            <a:pathLst>
              <a:path w="6339364" h="10287000">
                <a:moveTo>
                  <a:pt x="0" y="0"/>
                </a:moveTo>
                <a:lnTo>
                  <a:pt x="6339364" y="0"/>
                </a:lnTo>
                <a:lnTo>
                  <a:pt x="6339364" y="10287000"/>
                </a:lnTo>
                <a:lnTo>
                  <a:pt x="0" y="10287000"/>
                </a:lnTo>
                <a:lnTo>
                  <a:pt x="0" y="0"/>
                </a:lnTo>
                <a:close/>
              </a:path>
            </a:pathLst>
          </a:custGeom>
          <a:blipFill>
            <a:blip r:embed="rId3">
              <a:alphaModFix amt="34000"/>
            </a:blip>
            <a:stretch>
              <a:fillRect/>
            </a:stretch>
          </a:blipFill>
        </p:spPr>
      </p:sp>
      <p:grpSp>
        <p:nvGrpSpPr>
          <p:cNvPr id="7" name="Group 7"/>
          <p:cNvGrpSpPr/>
          <p:nvPr/>
        </p:nvGrpSpPr>
        <p:grpSpPr>
          <a:xfrm>
            <a:off x="17693883" y="2326107"/>
            <a:ext cx="455175" cy="163472"/>
            <a:chOff x="0" y="0"/>
            <a:chExt cx="119881" cy="43054"/>
          </a:xfrm>
        </p:grpSpPr>
        <p:sp>
          <p:nvSpPr>
            <p:cNvPr id="8" name="Freeform 8"/>
            <p:cNvSpPr/>
            <p:nvPr/>
          </p:nvSpPr>
          <p:spPr>
            <a:xfrm>
              <a:off x="0" y="0"/>
              <a:ext cx="119881" cy="43054"/>
            </a:xfrm>
            <a:custGeom>
              <a:avLst/>
              <a:gdLst/>
              <a:ahLst/>
              <a:cxnLst/>
              <a:rect l="l" t="t" r="r" b="b"/>
              <a:pathLst>
                <a:path w="119881" h="43054">
                  <a:moveTo>
                    <a:pt x="0" y="0"/>
                  </a:moveTo>
                  <a:lnTo>
                    <a:pt x="119881" y="0"/>
                  </a:lnTo>
                  <a:lnTo>
                    <a:pt x="119881" y="43054"/>
                  </a:lnTo>
                  <a:lnTo>
                    <a:pt x="0" y="43054"/>
                  </a:lnTo>
                  <a:close/>
                </a:path>
              </a:pathLst>
            </a:custGeom>
            <a:solidFill>
              <a:srgbClr val="0B0B0B"/>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261036" y="8667440"/>
            <a:ext cx="2263105" cy="2189040"/>
          </a:xfrm>
          <a:custGeom>
            <a:avLst/>
            <a:gdLst/>
            <a:ahLst/>
            <a:cxnLst/>
            <a:rect l="l" t="t" r="r" b="b"/>
            <a:pathLst>
              <a:path w="2263105" h="2189040">
                <a:moveTo>
                  <a:pt x="0" y="0"/>
                </a:moveTo>
                <a:lnTo>
                  <a:pt x="2263106" y="0"/>
                </a:lnTo>
                <a:lnTo>
                  <a:pt x="2263106" y="2189040"/>
                </a:lnTo>
                <a:lnTo>
                  <a:pt x="0" y="2189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748505" y="8667440"/>
            <a:ext cx="2263105" cy="2189040"/>
          </a:xfrm>
          <a:custGeom>
            <a:avLst/>
            <a:gdLst/>
            <a:ahLst/>
            <a:cxnLst/>
            <a:rect l="l" t="t" r="r" b="b"/>
            <a:pathLst>
              <a:path w="2263105" h="2189040">
                <a:moveTo>
                  <a:pt x="0" y="0"/>
                </a:moveTo>
                <a:lnTo>
                  <a:pt x="2263106" y="0"/>
                </a:lnTo>
                <a:lnTo>
                  <a:pt x="2263106" y="2189040"/>
                </a:lnTo>
                <a:lnTo>
                  <a:pt x="0" y="2189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2700000">
            <a:off x="16693088" y="-702671"/>
            <a:ext cx="2469673" cy="2388848"/>
          </a:xfrm>
          <a:custGeom>
            <a:avLst/>
            <a:gdLst/>
            <a:ahLst/>
            <a:cxnLst/>
            <a:rect l="l" t="t" r="r" b="b"/>
            <a:pathLst>
              <a:path w="2469673" h="2388848">
                <a:moveTo>
                  <a:pt x="0" y="0"/>
                </a:moveTo>
                <a:lnTo>
                  <a:pt x="2469673" y="0"/>
                </a:lnTo>
                <a:lnTo>
                  <a:pt x="2469673" y="2388848"/>
                </a:lnTo>
                <a:lnTo>
                  <a:pt x="0" y="2388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2700000">
            <a:off x="14643133" y="-702671"/>
            <a:ext cx="2469673" cy="2388848"/>
          </a:xfrm>
          <a:custGeom>
            <a:avLst/>
            <a:gdLst/>
            <a:ahLst/>
            <a:cxnLst/>
            <a:rect l="l" t="t" r="r" b="b"/>
            <a:pathLst>
              <a:path w="2469673" h="2388848">
                <a:moveTo>
                  <a:pt x="0" y="0"/>
                </a:moveTo>
                <a:lnTo>
                  <a:pt x="2469674" y="0"/>
                </a:lnTo>
                <a:lnTo>
                  <a:pt x="2469674" y="2388848"/>
                </a:lnTo>
                <a:lnTo>
                  <a:pt x="0" y="23888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305523" y="-324344"/>
            <a:ext cx="5412174" cy="2706087"/>
          </a:xfrm>
          <a:custGeom>
            <a:avLst/>
            <a:gdLst/>
            <a:ahLst/>
            <a:cxnLst/>
            <a:rect l="l" t="t" r="r" b="b"/>
            <a:pathLst>
              <a:path w="5412174" h="2706087">
                <a:moveTo>
                  <a:pt x="0" y="0"/>
                </a:moveTo>
                <a:lnTo>
                  <a:pt x="5412175" y="0"/>
                </a:lnTo>
                <a:lnTo>
                  <a:pt x="5412175" y="2706088"/>
                </a:lnTo>
                <a:lnTo>
                  <a:pt x="0" y="2706088"/>
                </a:lnTo>
                <a:lnTo>
                  <a:pt x="0" y="0"/>
                </a:lnTo>
                <a:close/>
              </a:path>
            </a:pathLst>
          </a:custGeom>
          <a:blipFill>
            <a:blip r:embed="rId8"/>
            <a:stretch>
              <a:fillRect/>
            </a:stretch>
          </a:blipFill>
        </p:spPr>
      </p:sp>
      <p:sp>
        <p:nvSpPr>
          <p:cNvPr id="15" name="TextBox 15"/>
          <p:cNvSpPr txBox="1"/>
          <p:nvPr/>
        </p:nvSpPr>
        <p:spPr>
          <a:xfrm>
            <a:off x="647700" y="3097617"/>
            <a:ext cx="16992600" cy="3355816"/>
          </a:xfrm>
          <a:prstGeom prst="rect">
            <a:avLst/>
          </a:prstGeom>
        </p:spPr>
        <p:txBody>
          <a:bodyPr lIns="0" tIns="0" rIns="0" bIns="0" rtlCol="0" anchor="t">
            <a:spAutoFit/>
          </a:bodyPr>
          <a:lstStyle/>
          <a:p>
            <a:pPr algn="ctr">
              <a:lnSpc>
                <a:spcPts val="27422"/>
              </a:lnSpc>
            </a:pPr>
            <a:r>
              <a:rPr lang="en-US" sz="19587">
                <a:solidFill>
                  <a:srgbClr val="FFFFFF"/>
                </a:solidFill>
                <a:latin typeface="Formula Bold"/>
              </a:rPr>
              <a:t>SEASON RESULTS</a:t>
            </a:r>
          </a:p>
        </p:txBody>
      </p:sp>
      <p:sp>
        <p:nvSpPr>
          <p:cNvPr id="16" name="TextBox 16"/>
          <p:cNvSpPr txBox="1"/>
          <p:nvPr/>
        </p:nvSpPr>
        <p:spPr>
          <a:xfrm>
            <a:off x="14814971" y="1698986"/>
            <a:ext cx="3352282" cy="627122"/>
          </a:xfrm>
          <a:prstGeom prst="rect">
            <a:avLst/>
          </a:prstGeom>
        </p:spPr>
        <p:txBody>
          <a:bodyPr lIns="0" tIns="0" rIns="0" bIns="0" rtlCol="0" anchor="t">
            <a:spAutoFit/>
          </a:bodyPr>
          <a:lstStyle/>
          <a:p>
            <a:pPr algn="r">
              <a:lnSpc>
                <a:spcPts val="5179"/>
              </a:lnSpc>
            </a:pPr>
            <a:r>
              <a:rPr lang="en-US" sz="3699">
                <a:solidFill>
                  <a:srgbClr val="0B0B0B"/>
                </a:solidFill>
                <a:latin typeface="Formula Bold"/>
              </a:rPr>
              <a:t>2023 SEASON RECAP</a:t>
            </a:r>
          </a:p>
        </p:txBody>
      </p:sp>
      <p:sp>
        <p:nvSpPr>
          <p:cNvPr id="17" name="TextBox 17"/>
          <p:cNvSpPr txBox="1"/>
          <p:nvPr/>
        </p:nvSpPr>
        <p:spPr>
          <a:xfrm>
            <a:off x="1894913" y="5973770"/>
            <a:ext cx="14498173" cy="1464945"/>
          </a:xfrm>
          <a:prstGeom prst="rect">
            <a:avLst/>
          </a:prstGeom>
        </p:spPr>
        <p:txBody>
          <a:bodyPr lIns="0" tIns="0" rIns="0" bIns="0" rtlCol="0" anchor="t">
            <a:spAutoFit/>
          </a:bodyPr>
          <a:lstStyle/>
          <a:p>
            <a:pPr algn="ctr">
              <a:lnSpc>
                <a:spcPts val="5880"/>
              </a:lnSpc>
            </a:pPr>
            <a:r>
              <a:rPr lang="en-US" sz="4200" spc="3360">
                <a:solidFill>
                  <a:srgbClr val="FFFFFF"/>
                </a:solidFill>
                <a:latin typeface="Red Hat Display Bold"/>
              </a:rPr>
              <a:t>HOW DID THE LEAGUE FARE IN 2023?</a:t>
            </a:r>
          </a:p>
        </p:txBody>
      </p:sp>
      <p:sp>
        <p:nvSpPr>
          <p:cNvPr id="18" name="Freeform 18"/>
          <p:cNvSpPr/>
          <p:nvPr/>
        </p:nvSpPr>
        <p:spPr>
          <a:xfrm>
            <a:off x="12743737" y="9509442"/>
            <a:ext cx="589744" cy="621912"/>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9"/>
            <a:stretch>
              <a:fillRect/>
            </a:stretch>
          </a:blipFill>
        </p:spPr>
      </p:sp>
      <p:sp>
        <p:nvSpPr>
          <p:cNvPr id="19" name="TextBox 19"/>
          <p:cNvSpPr txBox="1"/>
          <p:nvPr/>
        </p:nvSpPr>
        <p:spPr>
          <a:xfrm>
            <a:off x="13558270" y="9624576"/>
            <a:ext cx="4590788" cy="420220"/>
          </a:xfrm>
          <a:prstGeom prst="rect">
            <a:avLst/>
          </a:prstGeom>
        </p:spPr>
        <p:txBody>
          <a:bodyPr lIns="0" tIns="0" rIns="0" bIns="0" rtlCol="0" anchor="t">
            <a:spAutoFit/>
          </a:bodyPr>
          <a:lstStyle/>
          <a:p>
            <a:pPr>
              <a:lnSpc>
                <a:spcPts val="1666"/>
              </a:lnSpc>
            </a:pPr>
            <a:r>
              <a:rPr lang="en-US" sz="1602">
                <a:solidFill>
                  <a:srgbClr val="040403"/>
                </a:solidFill>
                <a:latin typeface="Montserrat Bold"/>
              </a:rPr>
              <a:t>Sports Career Consulting </a:t>
            </a:r>
          </a:p>
          <a:p>
            <a:pPr>
              <a:lnSpc>
                <a:spcPts val="1666"/>
              </a:lnSpc>
            </a:pPr>
            <a:r>
              <a:rPr lang="en-US" sz="1602">
                <a:solidFill>
                  <a:srgbClr val="040403"/>
                </a:solidFill>
                <a:latin typeface="Montserrat Bold"/>
              </a:rPr>
              <a:t>The Business of Sports and Entertainment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Freeform 3"/>
          <p:cNvSpPr/>
          <p:nvPr/>
        </p:nvSpPr>
        <p:spPr>
          <a:xfrm>
            <a:off x="0" y="9888279"/>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grpSp>
        <p:nvGrpSpPr>
          <p:cNvPr id="4" name="Group 4"/>
          <p:cNvGrpSpPr/>
          <p:nvPr/>
        </p:nvGrpSpPr>
        <p:grpSpPr>
          <a:xfrm>
            <a:off x="1028700" y="2261883"/>
            <a:ext cx="5906915" cy="6996417"/>
            <a:chOff x="0" y="0"/>
            <a:chExt cx="7875887" cy="9328555"/>
          </a:xfrm>
        </p:grpSpPr>
        <p:pic>
          <p:nvPicPr>
            <p:cNvPr id="5" name="Picture 5"/>
            <p:cNvPicPr>
              <a:picLocks noChangeAspect="1"/>
            </p:cNvPicPr>
            <p:nvPr/>
          </p:nvPicPr>
          <p:blipFill>
            <a:blip r:embed="rId5"/>
            <a:srcRect t="2622" b="2622"/>
            <a:stretch>
              <a:fillRect/>
            </a:stretch>
          </p:blipFill>
          <p:spPr>
            <a:xfrm>
              <a:off x="0" y="0"/>
              <a:ext cx="7875887" cy="9328555"/>
            </a:xfrm>
            <a:prstGeom prst="rect">
              <a:avLst/>
            </a:prstGeom>
          </p:spPr>
        </p:pic>
      </p:grpSp>
      <p:sp>
        <p:nvSpPr>
          <p:cNvPr id="6" name="Freeform 6"/>
          <p:cNvSpPr/>
          <p:nvPr/>
        </p:nvSpPr>
        <p:spPr>
          <a:xfrm rot="-2700000">
            <a:off x="4395618" y="950147"/>
            <a:ext cx="2326323" cy="2250189"/>
          </a:xfrm>
          <a:custGeom>
            <a:avLst/>
            <a:gdLst/>
            <a:ahLst/>
            <a:cxnLst/>
            <a:rect l="l" t="t" r="r" b="b"/>
            <a:pathLst>
              <a:path w="2326323" h="2250189">
                <a:moveTo>
                  <a:pt x="0" y="0"/>
                </a:moveTo>
                <a:lnTo>
                  <a:pt x="2326323" y="0"/>
                </a:lnTo>
                <a:lnTo>
                  <a:pt x="2326323" y="2250189"/>
                </a:lnTo>
                <a:lnTo>
                  <a:pt x="0" y="2250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700000">
            <a:off x="2464652" y="950147"/>
            <a:ext cx="2326323" cy="2250189"/>
          </a:xfrm>
          <a:custGeom>
            <a:avLst/>
            <a:gdLst/>
            <a:ahLst/>
            <a:cxnLst/>
            <a:rect l="l" t="t" r="r" b="b"/>
            <a:pathLst>
              <a:path w="2326323" h="2250189">
                <a:moveTo>
                  <a:pt x="0" y="0"/>
                </a:moveTo>
                <a:lnTo>
                  <a:pt x="2326323" y="0"/>
                </a:lnTo>
                <a:lnTo>
                  <a:pt x="2326323" y="2250189"/>
                </a:lnTo>
                <a:lnTo>
                  <a:pt x="0" y="2250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8131424" y="5901251"/>
            <a:ext cx="2826240" cy="2757790"/>
            <a:chOff x="0" y="0"/>
            <a:chExt cx="744360" cy="726332"/>
          </a:xfrm>
        </p:grpSpPr>
        <p:sp>
          <p:nvSpPr>
            <p:cNvPr id="9" name="Freeform 9"/>
            <p:cNvSpPr/>
            <p:nvPr/>
          </p:nvSpPr>
          <p:spPr>
            <a:xfrm>
              <a:off x="0" y="0"/>
              <a:ext cx="744360" cy="726332"/>
            </a:xfrm>
            <a:custGeom>
              <a:avLst/>
              <a:gdLst/>
              <a:ahLst/>
              <a:cxnLst/>
              <a:rect l="l" t="t" r="r" b="b"/>
              <a:pathLst>
                <a:path w="744360" h="726332">
                  <a:moveTo>
                    <a:pt x="0" y="0"/>
                  </a:moveTo>
                  <a:lnTo>
                    <a:pt x="744360" y="0"/>
                  </a:lnTo>
                  <a:lnTo>
                    <a:pt x="744360" y="726332"/>
                  </a:lnTo>
                  <a:lnTo>
                    <a:pt x="0" y="726332"/>
                  </a:lnTo>
                  <a:close/>
                </a:path>
              </a:pathLst>
            </a:custGeom>
            <a:solidFill>
              <a:srgbClr val="690700"/>
            </a:solidFill>
          </p:spPr>
        </p:sp>
        <p:sp>
          <p:nvSpPr>
            <p:cNvPr id="10" name="TextBox 10"/>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grpSp>
        <p:nvGrpSpPr>
          <p:cNvPr id="11" name="Group 11"/>
          <p:cNvGrpSpPr/>
          <p:nvPr/>
        </p:nvGrpSpPr>
        <p:grpSpPr>
          <a:xfrm>
            <a:off x="11281514" y="5901251"/>
            <a:ext cx="2827696" cy="2757790"/>
            <a:chOff x="0" y="0"/>
            <a:chExt cx="744743" cy="726332"/>
          </a:xfrm>
        </p:grpSpPr>
        <p:sp>
          <p:nvSpPr>
            <p:cNvPr id="12" name="Freeform 12"/>
            <p:cNvSpPr/>
            <p:nvPr/>
          </p:nvSpPr>
          <p:spPr>
            <a:xfrm>
              <a:off x="0" y="0"/>
              <a:ext cx="744743" cy="726332"/>
            </a:xfrm>
            <a:custGeom>
              <a:avLst/>
              <a:gdLst/>
              <a:ahLst/>
              <a:cxnLst/>
              <a:rect l="l" t="t" r="r" b="b"/>
              <a:pathLst>
                <a:path w="744743" h="726332">
                  <a:moveTo>
                    <a:pt x="0" y="0"/>
                  </a:moveTo>
                  <a:lnTo>
                    <a:pt x="744743" y="0"/>
                  </a:lnTo>
                  <a:lnTo>
                    <a:pt x="744743" y="726332"/>
                  </a:lnTo>
                  <a:lnTo>
                    <a:pt x="0" y="726332"/>
                  </a:lnTo>
                  <a:close/>
                </a:path>
              </a:pathLst>
            </a:custGeom>
            <a:solidFill>
              <a:srgbClr val="690700"/>
            </a:solidFill>
          </p:spPr>
        </p:sp>
        <p:sp>
          <p:nvSpPr>
            <p:cNvPr id="13" name="TextBox 13"/>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grpSp>
        <p:nvGrpSpPr>
          <p:cNvPr id="14" name="Group 14"/>
          <p:cNvGrpSpPr/>
          <p:nvPr/>
        </p:nvGrpSpPr>
        <p:grpSpPr>
          <a:xfrm>
            <a:off x="14431604" y="5901251"/>
            <a:ext cx="3206827" cy="2757790"/>
            <a:chOff x="0" y="0"/>
            <a:chExt cx="844596" cy="726332"/>
          </a:xfrm>
        </p:grpSpPr>
        <p:sp>
          <p:nvSpPr>
            <p:cNvPr id="15" name="Freeform 15"/>
            <p:cNvSpPr/>
            <p:nvPr/>
          </p:nvSpPr>
          <p:spPr>
            <a:xfrm>
              <a:off x="0" y="0"/>
              <a:ext cx="844597" cy="726332"/>
            </a:xfrm>
            <a:custGeom>
              <a:avLst/>
              <a:gdLst/>
              <a:ahLst/>
              <a:cxnLst/>
              <a:rect l="l" t="t" r="r" b="b"/>
              <a:pathLst>
                <a:path w="844597" h="726332">
                  <a:moveTo>
                    <a:pt x="0" y="0"/>
                  </a:moveTo>
                  <a:lnTo>
                    <a:pt x="844597" y="0"/>
                  </a:lnTo>
                  <a:lnTo>
                    <a:pt x="844597" y="726332"/>
                  </a:lnTo>
                  <a:lnTo>
                    <a:pt x="0" y="726332"/>
                  </a:lnTo>
                  <a:close/>
                </a:path>
              </a:pathLst>
            </a:custGeom>
            <a:solidFill>
              <a:srgbClr val="690700"/>
            </a:solidFill>
          </p:spPr>
        </p:sp>
        <p:sp>
          <p:nvSpPr>
            <p:cNvPr id="16" name="TextBox 16"/>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sp>
        <p:nvSpPr>
          <p:cNvPr id="17" name="Freeform 17"/>
          <p:cNvSpPr/>
          <p:nvPr/>
        </p:nvSpPr>
        <p:spPr>
          <a:xfrm>
            <a:off x="392114" y="152028"/>
            <a:ext cx="2239484" cy="1119742"/>
          </a:xfrm>
          <a:custGeom>
            <a:avLst/>
            <a:gdLst/>
            <a:ahLst/>
            <a:cxnLst/>
            <a:rect l="l" t="t" r="r" b="b"/>
            <a:pathLst>
              <a:path w="2239484" h="1119742">
                <a:moveTo>
                  <a:pt x="0" y="0"/>
                </a:moveTo>
                <a:lnTo>
                  <a:pt x="2239484" y="0"/>
                </a:lnTo>
                <a:lnTo>
                  <a:pt x="2239484" y="1119741"/>
                </a:lnTo>
                <a:lnTo>
                  <a:pt x="0" y="1119741"/>
                </a:lnTo>
                <a:lnTo>
                  <a:pt x="0" y="0"/>
                </a:lnTo>
                <a:close/>
              </a:path>
            </a:pathLst>
          </a:custGeom>
          <a:blipFill>
            <a:blip r:embed="rId8"/>
            <a:stretch>
              <a:fillRect/>
            </a:stretch>
          </a:blipFill>
        </p:spPr>
      </p:sp>
      <p:sp>
        <p:nvSpPr>
          <p:cNvPr id="18" name="Freeform 18"/>
          <p:cNvSpPr/>
          <p:nvPr/>
        </p:nvSpPr>
        <p:spPr>
          <a:xfrm>
            <a:off x="12696090" y="9128442"/>
            <a:ext cx="589744" cy="621912"/>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9"/>
            <a:stretch>
              <a:fillRect/>
            </a:stretch>
          </a:blipFill>
        </p:spPr>
      </p:sp>
      <p:sp>
        <p:nvSpPr>
          <p:cNvPr id="19" name="TextBox 19"/>
          <p:cNvSpPr txBox="1"/>
          <p:nvPr/>
        </p:nvSpPr>
        <p:spPr>
          <a:xfrm>
            <a:off x="15608322" y="452247"/>
            <a:ext cx="2304911" cy="1119378"/>
          </a:xfrm>
          <a:prstGeom prst="rect">
            <a:avLst/>
          </a:prstGeom>
        </p:spPr>
        <p:txBody>
          <a:bodyPr lIns="0" tIns="0" rIns="0" bIns="0" rtlCol="0" anchor="t">
            <a:spAutoFit/>
          </a:bodyPr>
          <a:lstStyle/>
          <a:p>
            <a:pPr algn="r">
              <a:lnSpc>
                <a:spcPts val="4326"/>
              </a:lnSpc>
            </a:pPr>
            <a:r>
              <a:rPr lang="en-US" sz="4200">
                <a:solidFill>
                  <a:srgbClr val="0B0B0B"/>
                </a:solidFill>
                <a:latin typeface="Formula Bold"/>
              </a:rPr>
              <a:t>REBOOT </a:t>
            </a:r>
          </a:p>
          <a:p>
            <a:pPr algn="r">
              <a:lnSpc>
                <a:spcPts val="4326"/>
              </a:lnSpc>
            </a:pPr>
            <a:endParaRPr lang="en-US" sz="4200">
              <a:solidFill>
                <a:srgbClr val="0B0B0B"/>
              </a:solidFill>
              <a:latin typeface="Formula Bold"/>
            </a:endParaRPr>
          </a:p>
        </p:txBody>
      </p:sp>
      <p:sp>
        <p:nvSpPr>
          <p:cNvPr id="20" name="TextBox 20"/>
          <p:cNvSpPr txBox="1"/>
          <p:nvPr/>
        </p:nvSpPr>
        <p:spPr>
          <a:xfrm>
            <a:off x="8131424" y="1704843"/>
            <a:ext cx="8461377" cy="1302639"/>
          </a:xfrm>
          <a:prstGeom prst="rect">
            <a:avLst/>
          </a:prstGeom>
        </p:spPr>
        <p:txBody>
          <a:bodyPr lIns="0" tIns="0" rIns="0" bIns="0" rtlCol="0" anchor="t">
            <a:spAutoFit/>
          </a:bodyPr>
          <a:lstStyle/>
          <a:p>
            <a:pPr>
              <a:lnSpc>
                <a:spcPts val="9888"/>
              </a:lnSpc>
            </a:pPr>
            <a:r>
              <a:rPr lang="en-US" sz="9600">
                <a:solidFill>
                  <a:srgbClr val="FFFFFF"/>
                </a:solidFill>
                <a:latin typeface="Formula Bold"/>
              </a:rPr>
              <a:t>2023 SEASON RECAP</a:t>
            </a:r>
          </a:p>
        </p:txBody>
      </p:sp>
      <p:sp>
        <p:nvSpPr>
          <p:cNvPr id="21" name="TextBox 21"/>
          <p:cNvSpPr txBox="1"/>
          <p:nvPr/>
        </p:nvSpPr>
        <p:spPr>
          <a:xfrm>
            <a:off x="8131424" y="3210121"/>
            <a:ext cx="9507008" cy="2462530"/>
          </a:xfrm>
          <a:prstGeom prst="rect">
            <a:avLst/>
          </a:prstGeom>
        </p:spPr>
        <p:txBody>
          <a:bodyPr lIns="0" tIns="0" rIns="0" bIns="0" rtlCol="0" anchor="t">
            <a:spAutoFit/>
          </a:bodyPr>
          <a:lstStyle/>
          <a:p>
            <a:pPr>
              <a:lnSpc>
                <a:spcPts val="3919"/>
              </a:lnSpc>
            </a:pPr>
            <a:r>
              <a:rPr lang="en-US" sz="2799">
                <a:solidFill>
                  <a:srgbClr val="FFFFFF"/>
                </a:solidFill>
                <a:latin typeface="Red Hat Display"/>
              </a:rPr>
              <a:t>The 2023 edition (and third iteration) of the XFL featured a variety of rules changes and increased fan access, like allowing fans to listen in on coach-to-player communications and internal discussions on replay challenges.</a:t>
            </a:r>
          </a:p>
          <a:p>
            <a:pPr>
              <a:lnSpc>
                <a:spcPts val="3919"/>
              </a:lnSpc>
            </a:pPr>
            <a:endParaRPr lang="en-US" sz="2799">
              <a:solidFill>
                <a:srgbClr val="FFFFFF"/>
              </a:solidFill>
              <a:latin typeface="Red Hat Display"/>
            </a:endParaRPr>
          </a:p>
        </p:txBody>
      </p:sp>
      <p:sp>
        <p:nvSpPr>
          <p:cNvPr id="22" name="TextBox 22"/>
          <p:cNvSpPr txBox="1"/>
          <p:nvPr/>
        </p:nvSpPr>
        <p:spPr>
          <a:xfrm>
            <a:off x="8131424" y="6276348"/>
            <a:ext cx="2826240" cy="984123"/>
          </a:xfrm>
          <a:prstGeom prst="rect">
            <a:avLst/>
          </a:prstGeom>
        </p:spPr>
        <p:txBody>
          <a:bodyPr lIns="0" tIns="0" rIns="0" bIns="0" rtlCol="0" anchor="t">
            <a:spAutoFit/>
          </a:bodyPr>
          <a:lstStyle/>
          <a:p>
            <a:pPr algn="ctr">
              <a:lnSpc>
                <a:spcPts val="7416"/>
              </a:lnSpc>
            </a:pPr>
            <a:r>
              <a:rPr lang="en-US" sz="7200">
                <a:solidFill>
                  <a:srgbClr val="FFFFFF"/>
                </a:solidFill>
                <a:latin typeface="Formula Bold"/>
              </a:rPr>
              <a:t>8</a:t>
            </a:r>
          </a:p>
        </p:txBody>
      </p:sp>
      <p:sp>
        <p:nvSpPr>
          <p:cNvPr id="23" name="TextBox 23"/>
          <p:cNvSpPr txBox="1"/>
          <p:nvPr/>
        </p:nvSpPr>
        <p:spPr>
          <a:xfrm>
            <a:off x="8211810" y="7336671"/>
            <a:ext cx="2665467" cy="1153795"/>
          </a:xfrm>
          <a:prstGeom prst="rect">
            <a:avLst/>
          </a:prstGeom>
        </p:spPr>
        <p:txBody>
          <a:bodyPr lIns="0" tIns="0" rIns="0" bIns="0" rtlCol="0" anchor="t">
            <a:spAutoFit/>
          </a:bodyPr>
          <a:lstStyle/>
          <a:p>
            <a:pPr algn="ctr">
              <a:lnSpc>
                <a:spcPts val="3080"/>
              </a:lnSpc>
            </a:pPr>
            <a:r>
              <a:rPr lang="en-US" sz="2200">
                <a:solidFill>
                  <a:srgbClr val="FFFFFF"/>
                </a:solidFill>
                <a:latin typeface="Red Hat Display Bold"/>
              </a:rPr>
              <a:t>There were 8 teams competing in the 2023 XFL reboot</a:t>
            </a:r>
          </a:p>
        </p:txBody>
      </p:sp>
      <p:sp>
        <p:nvSpPr>
          <p:cNvPr id="24" name="TextBox 24"/>
          <p:cNvSpPr txBox="1"/>
          <p:nvPr/>
        </p:nvSpPr>
        <p:spPr>
          <a:xfrm>
            <a:off x="11282970" y="6276348"/>
            <a:ext cx="2826240" cy="984123"/>
          </a:xfrm>
          <a:prstGeom prst="rect">
            <a:avLst/>
          </a:prstGeom>
        </p:spPr>
        <p:txBody>
          <a:bodyPr lIns="0" tIns="0" rIns="0" bIns="0" rtlCol="0" anchor="t">
            <a:spAutoFit/>
          </a:bodyPr>
          <a:lstStyle/>
          <a:p>
            <a:pPr algn="ctr">
              <a:lnSpc>
                <a:spcPts val="7416"/>
              </a:lnSpc>
            </a:pPr>
            <a:r>
              <a:rPr lang="en-US" sz="7200">
                <a:solidFill>
                  <a:srgbClr val="FFFFFF"/>
                </a:solidFill>
                <a:latin typeface="Formula Bold"/>
              </a:rPr>
              <a:t>$40</a:t>
            </a:r>
          </a:p>
        </p:txBody>
      </p:sp>
      <p:sp>
        <p:nvSpPr>
          <p:cNvPr id="25" name="TextBox 25"/>
          <p:cNvSpPr txBox="1"/>
          <p:nvPr/>
        </p:nvSpPr>
        <p:spPr>
          <a:xfrm>
            <a:off x="11512415" y="7374771"/>
            <a:ext cx="2367350" cy="1179830"/>
          </a:xfrm>
          <a:prstGeom prst="rect">
            <a:avLst/>
          </a:prstGeom>
        </p:spPr>
        <p:txBody>
          <a:bodyPr lIns="0" tIns="0" rIns="0" bIns="0" rtlCol="0" anchor="t">
            <a:spAutoFit/>
          </a:bodyPr>
          <a:lstStyle/>
          <a:p>
            <a:pPr algn="ctr">
              <a:lnSpc>
                <a:spcPts val="3220"/>
              </a:lnSpc>
            </a:pPr>
            <a:r>
              <a:rPr lang="en-US" sz="2300">
                <a:solidFill>
                  <a:srgbClr val="FFFFFF"/>
                </a:solidFill>
                <a:latin typeface="Red Hat Display Bold"/>
              </a:rPr>
              <a:t>60% of tickets were priced at $40 or less</a:t>
            </a:r>
          </a:p>
        </p:txBody>
      </p:sp>
      <p:sp>
        <p:nvSpPr>
          <p:cNvPr id="26" name="TextBox 26"/>
          <p:cNvSpPr txBox="1"/>
          <p:nvPr/>
        </p:nvSpPr>
        <p:spPr>
          <a:xfrm>
            <a:off x="14433060" y="6276348"/>
            <a:ext cx="2826240" cy="984123"/>
          </a:xfrm>
          <a:prstGeom prst="rect">
            <a:avLst/>
          </a:prstGeom>
        </p:spPr>
        <p:txBody>
          <a:bodyPr lIns="0" tIns="0" rIns="0" bIns="0" rtlCol="0" anchor="t">
            <a:spAutoFit/>
          </a:bodyPr>
          <a:lstStyle/>
          <a:p>
            <a:pPr algn="ctr">
              <a:lnSpc>
                <a:spcPts val="7416"/>
              </a:lnSpc>
            </a:pPr>
            <a:r>
              <a:rPr lang="en-US" sz="7200">
                <a:solidFill>
                  <a:srgbClr val="FFFFFF"/>
                </a:solidFill>
                <a:latin typeface="Formula Bold"/>
              </a:rPr>
              <a:t>$60M</a:t>
            </a:r>
          </a:p>
        </p:txBody>
      </p:sp>
      <p:sp>
        <p:nvSpPr>
          <p:cNvPr id="27" name="TextBox 27"/>
          <p:cNvSpPr txBox="1"/>
          <p:nvPr/>
        </p:nvSpPr>
        <p:spPr>
          <a:xfrm>
            <a:off x="14509260" y="7374771"/>
            <a:ext cx="2988725" cy="1153795"/>
          </a:xfrm>
          <a:prstGeom prst="rect">
            <a:avLst/>
          </a:prstGeom>
        </p:spPr>
        <p:txBody>
          <a:bodyPr lIns="0" tIns="0" rIns="0" bIns="0" rtlCol="0" anchor="t">
            <a:spAutoFit/>
          </a:bodyPr>
          <a:lstStyle/>
          <a:p>
            <a:pPr algn="ctr">
              <a:lnSpc>
                <a:spcPts val="3080"/>
              </a:lnSpc>
            </a:pPr>
            <a:r>
              <a:rPr lang="en-US" sz="2200">
                <a:solidFill>
                  <a:srgbClr val="FFFFFF"/>
                </a:solidFill>
                <a:latin typeface="Red Hat Display Bold"/>
              </a:rPr>
              <a:t>The league lost a reported $60M in 2023</a:t>
            </a:r>
          </a:p>
        </p:txBody>
      </p:sp>
      <p:sp>
        <p:nvSpPr>
          <p:cNvPr id="28" name="TextBox 28"/>
          <p:cNvSpPr txBox="1"/>
          <p:nvPr/>
        </p:nvSpPr>
        <p:spPr>
          <a:xfrm>
            <a:off x="13510623" y="9243576"/>
            <a:ext cx="4590788" cy="420220"/>
          </a:xfrm>
          <a:prstGeom prst="rect">
            <a:avLst/>
          </a:prstGeom>
        </p:spPr>
        <p:txBody>
          <a:bodyPr lIns="0" tIns="0" rIns="0" bIns="0" rtlCol="0" anchor="t">
            <a:spAutoFit/>
          </a:bodyPr>
          <a:lstStyle/>
          <a:p>
            <a:pPr>
              <a:lnSpc>
                <a:spcPts val="1666"/>
              </a:lnSpc>
            </a:pPr>
            <a:r>
              <a:rPr lang="en-US" sz="1602">
                <a:solidFill>
                  <a:srgbClr val="040403"/>
                </a:solidFill>
                <a:latin typeface="Montserrat Bold"/>
              </a:rPr>
              <a:t>Sports Career Consulting </a:t>
            </a:r>
          </a:p>
          <a:p>
            <a:pPr>
              <a:lnSpc>
                <a:spcPts val="1666"/>
              </a:lnSpc>
            </a:pPr>
            <a:r>
              <a:rPr lang="en-US" sz="1602">
                <a:solidFill>
                  <a:srgbClr val="040403"/>
                </a:solidFill>
                <a:latin typeface="Montserrat Bold"/>
              </a:rPr>
              <a:t>The Business of Sports and Entertainment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Freeform 3"/>
          <p:cNvSpPr/>
          <p:nvPr/>
        </p:nvSpPr>
        <p:spPr>
          <a:xfrm>
            <a:off x="0" y="9888279"/>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grpSp>
        <p:nvGrpSpPr>
          <p:cNvPr id="4" name="Group 4"/>
          <p:cNvGrpSpPr/>
          <p:nvPr/>
        </p:nvGrpSpPr>
        <p:grpSpPr>
          <a:xfrm>
            <a:off x="1028700" y="2261883"/>
            <a:ext cx="5906915" cy="6996417"/>
            <a:chOff x="0" y="0"/>
            <a:chExt cx="7875887" cy="9328555"/>
          </a:xfrm>
        </p:grpSpPr>
        <p:pic>
          <p:nvPicPr>
            <p:cNvPr id="5" name="Picture 5"/>
            <p:cNvPicPr>
              <a:picLocks noChangeAspect="1"/>
            </p:cNvPicPr>
            <p:nvPr/>
          </p:nvPicPr>
          <p:blipFill>
            <a:blip r:embed="rId5"/>
            <a:srcRect t="2622" b="2622"/>
            <a:stretch>
              <a:fillRect/>
            </a:stretch>
          </p:blipFill>
          <p:spPr>
            <a:xfrm>
              <a:off x="0" y="0"/>
              <a:ext cx="7875887" cy="9328555"/>
            </a:xfrm>
            <a:prstGeom prst="rect">
              <a:avLst/>
            </a:prstGeom>
          </p:spPr>
        </p:pic>
      </p:grpSp>
      <p:sp>
        <p:nvSpPr>
          <p:cNvPr id="6" name="Freeform 6"/>
          <p:cNvSpPr/>
          <p:nvPr/>
        </p:nvSpPr>
        <p:spPr>
          <a:xfrm rot="-2700000">
            <a:off x="4395618" y="950147"/>
            <a:ext cx="2326323" cy="2250189"/>
          </a:xfrm>
          <a:custGeom>
            <a:avLst/>
            <a:gdLst/>
            <a:ahLst/>
            <a:cxnLst/>
            <a:rect l="l" t="t" r="r" b="b"/>
            <a:pathLst>
              <a:path w="2326323" h="2250189">
                <a:moveTo>
                  <a:pt x="0" y="0"/>
                </a:moveTo>
                <a:lnTo>
                  <a:pt x="2326323" y="0"/>
                </a:lnTo>
                <a:lnTo>
                  <a:pt x="2326323" y="2250189"/>
                </a:lnTo>
                <a:lnTo>
                  <a:pt x="0" y="2250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700000">
            <a:off x="2464652" y="950147"/>
            <a:ext cx="2326323" cy="2250189"/>
          </a:xfrm>
          <a:custGeom>
            <a:avLst/>
            <a:gdLst/>
            <a:ahLst/>
            <a:cxnLst/>
            <a:rect l="l" t="t" r="r" b="b"/>
            <a:pathLst>
              <a:path w="2326323" h="2250189">
                <a:moveTo>
                  <a:pt x="0" y="0"/>
                </a:moveTo>
                <a:lnTo>
                  <a:pt x="2326323" y="0"/>
                </a:lnTo>
                <a:lnTo>
                  <a:pt x="2326323" y="2250189"/>
                </a:lnTo>
                <a:lnTo>
                  <a:pt x="0" y="22501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8131424" y="6370652"/>
            <a:ext cx="2827696" cy="2757790"/>
            <a:chOff x="0" y="0"/>
            <a:chExt cx="744743" cy="726332"/>
          </a:xfrm>
        </p:grpSpPr>
        <p:sp>
          <p:nvSpPr>
            <p:cNvPr id="9" name="Freeform 9"/>
            <p:cNvSpPr/>
            <p:nvPr/>
          </p:nvSpPr>
          <p:spPr>
            <a:xfrm>
              <a:off x="0" y="0"/>
              <a:ext cx="744743" cy="726332"/>
            </a:xfrm>
            <a:custGeom>
              <a:avLst/>
              <a:gdLst/>
              <a:ahLst/>
              <a:cxnLst/>
              <a:rect l="l" t="t" r="r" b="b"/>
              <a:pathLst>
                <a:path w="744743" h="726332">
                  <a:moveTo>
                    <a:pt x="0" y="0"/>
                  </a:moveTo>
                  <a:lnTo>
                    <a:pt x="744743" y="0"/>
                  </a:lnTo>
                  <a:lnTo>
                    <a:pt x="744743" y="726332"/>
                  </a:lnTo>
                  <a:lnTo>
                    <a:pt x="0" y="726332"/>
                  </a:lnTo>
                  <a:close/>
                </a:path>
              </a:pathLst>
            </a:custGeom>
            <a:solidFill>
              <a:srgbClr val="690700"/>
            </a:solidFill>
          </p:spPr>
        </p:sp>
        <p:sp>
          <p:nvSpPr>
            <p:cNvPr id="10" name="TextBox 10"/>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grpSp>
        <p:nvGrpSpPr>
          <p:cNvPr id="11" name="Group 11"/>
          <p:cNvGrpSpPr/>
          <p:nvPr/>
        </p:nvGrpSpPr>
        <p:grpSpPr>
          <a:xfrm>
            <a:off x="11281514" y="6370652"/>
            <a:ext cx="3062396" cy="2757790"/>
            <a:chOff x="0" y="0"/>
            <a:chExt cx="806557" cy="726332"/>
          </a:xfrm>
        </p:grpSpPr>
        <p:sp>
          <p:nvSpPr>
            <p:cNvPr id="12" name="Freeform 12"/>
            <p:cNvSpPr/>
            <p:nvPr/>
          </p:nvSpPr>
          <p:spPr>
            <a:xfrm>
              <a:off x="0" y="0"/>
              <a:ext cx="806557" cy="726332"/>
            </a:xfrm>
            <a:custGeom>
              <a:avLst/>
              <a:gdLst/>
              <a:ahLst/>
              <a:cxnLst/>
              <a:rect l="l" t="t" r="r" b="b"/>
              <a:pathLst>
                <a:path w="806557" h="726332">
                  <a:moveTo>
                    <a:pt x="0" y="0"/>
                  </a:moveTo>
                  <a:lnTo>
                    <a:pt x="806557" y="0"/>
                  </a:lnTo>
                  <a:lnTo>
                    <a:pt x="806557" y="726332"/>
                  </a:lnTo>
                  <a:lnTo>
                    <a:pt x="0" y="726332"/>
                  </a:lnTo>
                  <a:close/>
                </a:path>
              </a:pathLst>
            </a:custGeom>
            <a:solidFill>
              <a:srgbClr val="690700"/>
            </a:solidFill>
          </p:spPr>
        </p:sp>
        <p:sp>
          <p:nvSpPr>
            <p:cNvPr id="13" name="TextBox 13"/>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grpSp>
        <p:nvGrpSpPr>
          <p:cNvPr id="14" name="Group 14"/>
          <p:cNvGrpSpPr/>
          <p:nvPr/>
        </p:nvGrpSpPr>
        <p:grpSpPr>
          <a:xfrm>
            <a:off x="14623353" y="6370652"/>
            <a:ext cx="3016534" cy="2757790"/>
            <a:chOff x="0" y="0"/>
            <a:chExt cx="794478" cy="726332"/>
          </a:xfrm>
        </p:grpSpPr>
        <p:sp>
          <p:nvSpPr>
            <p:cNvPr id="15" name="Freeform 15"/>
            <p:cNvSpPr/>
            <p:nvPr/>
          </p:nvSpPr>
          <p:spPr>
            <a:xfrm>
              <a:off x="0" y="0"/>
              <a:ext cx="794478" cy="726332"/>
            </a:xfrm>
            <a:custGeom>
              <a:avLst/>
              <a:gdLst/>
              <a:ahLst/>
              <a:cxnLst/>
              <a:rect l="l" t="t" r="r" b="b"/>
              <a:pathLst>
                <a:path w="794478" h="726332">
                  <a:moveTo>
                    <a:pt x="0" y="0"/>
                  </a:moveTo>
                  <a:lnTo>
                    <a:pt x="794478" y="0"/>
                  </a:lnTo>
                  <a:lnTo>
                    <a:pt x="794478" y="726332"/>
                  </a:lnTo>
                  <a:lnTo>
                    <a:pt x="0" y="726332"/>
                  </a:lnTo>
                  <a:close/>
                </a:path>
              </a:pathLst>
            </a:custGeom>
            <a:solidFill>
              <a:srgbClr val="690700"/>
            </a:solidFill>
          </p:spPr>
        </p:sp>
        <p:sp>
          <p:nvSpPr>
            <p:cNvPr id="16" name="TextBox 16"/>
            <p:cNvSpPr txBox="1"/>
            <p:nvPr/>
          </p:nvSpPr>
          <p:spPr>
            <a:xfrm>
              <a:off x="0" y="57150"/>
              <a:ext cx="812800" cy="755650"/>
            </a:xfrm>
            <a:prstGeom prst="rect">
              <a:avLst/>
            </a:prstGeom>
          </p:spPr>
          <p:txBody>
            <a:bodyPr lIns="50800" tIns="50800" rIns="50800" bIns="50800" rtlCol="0" anchor="ctr"/>
            <a:lstStyle/>
            <a:p>
              <a:pPr algn="ctr">
                <a:lnSpc>
                  <a:spcPts val="2376"/>
                </a:lnSpc>
              </a:pPr>
              <a:endParaRPr/>
            </a:p>
          </p:txBody>
        </p:sp>
      </p:grpSp>
      <p:sp>
        <p:nvSpPr>
          <p:cNvPr id="17" name="Freeform 17"/>
          <p:cNvSpPr/>
          <p:nvPr/>
        </p:nvSpPr>
        <p:spPr>
          <a:xfrm>
            <a:off x="392114" y="152028"/>
            <a:ext cx="2239484" cy="1119742"/>
          </a:xfrm>
          <a:custGeom>
            <a:avLst/>
            <a:gdLst/>
            <a:ahLst/>
            <a:cxnLst/>
            <a:rect l="l" t="t" r="r" b="b"/>
            <a:pathLst>
              <a:path w="2239484" h="1119742">
                <a:moveTo>
                  <a:pt x="0" y="0"/>
                </a:moveTo>
                <a:lnTo>
                  <a:pt x="2239484" y="0"/>
                </a:lnTo>
                <a:lnTo>
                  <a:pt x="2239484" y="1119741"/>
                </a:lnTo>
                <a:lnTo>
                  <a:pt x="0" y="1119741"/>
                </a:lnTo>
                <a:lnTo>
                  <a:pt x="0" y="0"/>
                </a:lnTo>
                <a:close/>
              </a:path>
            </a:pathLst>
          </a:custGeom>
          <a:blipFill>
            <a:blip r:embed="rId8"/>
            <a:stretch>
              <a:fillRect/>
            </a:stretch>
          </a:blipFill>
        </p:spPr>
      </p:sp>
      <p:sp>
        <p:nvSpPr>
          <p:cNvPr id="18" name="Freeform 18"/>
          <p:cNvSpPr>
            <a:spLocks noChangeAspect="1"/>
          </p:cNvSpPr>
          <p:nvPr/>
        </p:nvSpPr>
        <p:spPr>
          <a:xfrm>
            <a:off x="13182495" y="9394197"/>
            <a:ext cx="439816" cy="463806"/>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9"/>
            <a:stretch>
              <a:fillRect/>
            </a:stretch>
          </a:blipFill>
        </p:spPr>
      </p:sp>
      <p:sp>
        <p:nvSpPr>
          <p:cNvPr id="19" name="TextBox 19"/>
          <p:cNvSpPr txBox="1"/>
          <p:nvPr/>
        </p:nvSpPr>
        <p:spPr>
          <a:xfrm>
            <a:off x="15608322" y="452247"/>
            <a:ext cx="2304911" cy="1119378"/>
          </a:xfrm>
          <a:prstGeom prst="rect">
            <a:avLst/>
          </a:prstGeom>
        </p:spPr>
        <p:txBody>
          <a:bodyPr lIns="0" tIns="0" rIns="0" bIns="0" rtlCol="0" anchor="t">
            <a:spAutoFit/>
          </a:bodyPr>
          <a:lstStyle/>
          <a:p>
            <a:pPr algn="r">
              <a:lnSpc>
                <a:spcPts val="4326"/>
              </a:lnSpc>
            </a:pPr>
            <a:r>
              <a:rPr lang="en-US" sz="4200">
                <a:solidFill>
                  <a:srgbClr val="0B0B0B"/>
                </a:solidFill>
                <a:latin typeface="Formula Bold"/>
              </a:rPr>
              <a:t>REBOOT </a:t>
            </a:r>
          </a:p>
          <a:p>
            <a:pPr algn="r">
              <a:lnSpc>
                <a:spcPts val="4326"/>
              </a:lnSpc>
            </a:pPr>
            <a:endParaRPr lang="en-US" sz="4200">
              <a:solidFill>
                <a:srgbClr val="0B0B0B"/>
              </a:solidFill>
              <a:latin typeface="Formula Bold"/>
            </a:endParaRPr>
          </a:p>
        </p:txBody>
      </p:sp>
      <p:sp>
        <p:nvSpPr>
          <p:cNvPr id="20" name="TextBox 20"/>
          <p:cNvSpPr txBox="1"/>
          <p:nvPr/>
        </p:nvSpPr>
        <p:spPr>
          <a:xfrm>
            <a:off x="8131424" y="1704843"/>
            <a:ext cx="8461377" cy="1302639"/>
          </a:xfrm>
          <a:prstGeom prst="rect">
            <a:avLst/>
          </a:prstGeom>
        </p:spPr>
        <p:txBody>
          <a:bodyPr lIns="0" tIns="0" rIns="0" bIns="0" rtlCol="0" anchor="t">
            <a:spAutoFit/>
          </a:bodyPr>
          <a:lstStyle/>
          <a:p>
            <a:pPr>
              <a:lnSpc>
                <a:spcPts val="9888"/>
              </a:lnSpc>
            </a:pPr>
            <a:r>
              <a:rPr lang="en-US" sz="9600">
                <a:solidFill>
                  <a:srgbClr val="FFFFFF"/>
                </a:solidFill>
                <a:latin typeface="Formula Bold"/>
              </a:rPr>
              <a:t>2023 SEASON RECAP</a:t>
            </a:r>
          </a:p>
        </p:txBody>
      </p:sp>
      <p:sp>
        <p:nvSpPr>
          <p:cNvPr id="21" name="TextBox 21"/>
          <p:cNvSpPr txBox="1"/>
          <p:nvPr/>
        </p:nvSpPr>
        <p:spPr>
          <a:xfrm>
            <a:off x="8131424" y="6745749"/>
            <a:ext cx="2826240" cy="984123"/>
          </a:xfrm>
          <a:prstGeom prst="rect">
            <a:avLst/>
          </a:prstGeom>
        </p:spPr>
        <p:txBody>
          <a:bodyPr lIns="0" tIns="0" rIns="0" bIns="0" rtlCol="0" anchor="t">
            <a:spAutoFit/>
          </a:bodyPr>
          <a:lstStyle/>
          <a:p>
            <a:pPr algn="ctr">
              <a:lnSpc>
                <a:spcPts val="7416"/>
              </a:lnSpc>
            </a:pPr>
            <a:r>
              <a:rPr lang="en-US" sz="7200">
                <a:solidFill>
                  <a:srgbClr val="FFFFFF"/>
                </a:solidFill>
                <a:latin typeface="Formula Bold"/>
              </a:rPr>
              <a:t>$100M</a:t>
            </a:r>
          </a:p>
        </p:txBody>
      </p:sp>
      <p:sp>
        <p:nvSpPr>
          <p:cNvPr id="22" name="TextBox 22"/>
          <p:cNvSpPr txBox="1"/>
          <p:nvPr/>
        </p:nvSpPr>
        <p:spPr>
          <a:xfrm>
            <a:off x="8211810" y="7806072"/>
            <a:ext cx="2665467" cy="1153795"/>
          </a:xfrm>
          <a:prstGeom prst="rect">
            <a:avLst/>
          </a:prstGeom>
        </p:spPr>
        <p:txBody>
          <a:bodyPr lIns="0" tIns="0" rIns="0" bIns="0" rtlCol="0" anchor="t">
            <a:spAutoFit/>
          </a:bodyPr>
          <a:lstStyle/>
          <a:p>
            <a:pPr algn="ctr">
              <a:lnSpc>
                <a:spcPts val="3080"/>
              </a:lnSpc>
            </a:pPr>
            <a:r>
              <a:rPr lang="en-US" sz="2200">
                <a:solidFill>
                  <a:srgbClr val="FFFFFF"/>
                </a:solidFill>
                <a:latin typeface="Red Hat Display Bold"/>
              </a:rPr>
              <a:t>The XFL is projecting $100M in revenue next year</a:t>
            </a:r>
          </a:p>
        </p:txBody>
      </p:sp>
      <p:sp>
        <p:nvSpPr>
          <p:cNvPr id="23" name="TextBox 23"/>
          <p:cNvSpPr txBox="1"/>
          <p:nvPr/>
        </p:nvSpPr>
        <p:spPr>
          <a:xfrm>
            <a:off x="11399592" y="6745749"/>
            <a:ext cx="2826240" cy="984123"/>
          </a:xfrm>
          <a:prstGeom prst="rect">
            <a:avLst/>
          </a:prstGeom>
        </p:spPr>
        <p:txBody>
          <a:bodyPr lIns="0" tIns="0" rIns="0" bIns="0" rtlCol="0" anchor="t">
            <a:spAutoFit/>
          </a:bodyPr>
          <a:lstStyle/>
          <a:p>
            <a:pPr algn="ctr">
              <a:lnSpc>
                <a:spcPts val="7416"/>
              </a:lnSpc>
            </a:pPr>
            <a:r>
              <a:rPr lang="en-US" sz="7200">
                <a:solidFill>
                  <a:srgbClr val="FFFFFF"/>
                </a:solidFill>
                <a:latin typeface="Formula Bold"/>
              </a:rPr>
              <a:t>2027</a:t>
            </a:r>
          </a:p>
        </p:txBody>
      </p:sp>
      <p:sp>
        <p:nvSpPr>
          <p:cNvPr id="24" name="TextBox 24"/>
          <p:cNvSpPr txBox="1"/>
          <p:nvPr/>
        </p:nvSpPr>
        <p:spPr>
          <a:xfrm>
            <a:off x="11456003" y="7806072"/>
            <a:ext cx="2713417" cy="1153795"/>
          </a:xfrm>
          <a:prstGeom prst="rect">
            <a:avLst/>
          </a:prstGeom>
        </p:spPr>
        <p:txBody>
          <a:bodyPr lIns="0" tIns="0" rIns="0" bIns="0" rtlCol="0" anchor="t">
            <a:spAutoFit/>
          </a:bodyPr>
          <a:lstStyle/>
          <a:p>
            <a:pPr algn="ctr">
              <a:lnSpc>
                <a:spcPts val="3080"/>
              </a:lnSpc>
            </a:pPr>
            <a:r>
              <a:rPr lang="en-US" sz="2200">
                <a:solidFill>
                  <a:srgbClr val="FFFFFF"/>
                </a:solidFill>
                <a:latin typeface="Red Hat Display Bold"/>
              </a:rPr>
              <a:t>League ownership expects to be "cash positive" by 2027</a:t>
            </a:r>
          </a:p>
        </p:txBody>
      </p:sp>
      <p:sp>
        <p:nvSpPr>
          <p:cNvPr id="25" name="TextBox 25"/>
          <p:cNvSpPr txBox="1"/>
          <p:nvPr/>
        </p:nvSpPr>
        <p:spPr>
          <a:xfrm>
            <a:off x="14623353" y="6745749"/>
            <a:ext cx="2826240" cy="984123"/>
          </a:xfrm>
          <a:prstGeom prst="rect">
            <a:avLst/>
          </a:prstGeom>
        </p:spPr>
        <p:txBody>
          <a:bodyPr lIns="0" tIns="0" rIns="0" bIns="0" rtlCol="0" anchor="t">
            <a:spAutoFit/>
          </a:bodyPr>
          <a:lstStyle/>
          <a:p>
            <a:pPr algn="ctr">
              <a:lnSpc>
                <a:spcPts val="7416"/>
              </a:lnSpc>
            </a:pPr>
            <a:r>
              <a:rPr lang="en-US" sz="7200">
                <a:solidFill>
                  <a:srgbClr val="FFFFFF"/>
                </a:solidFill>
                <a:latin typeface="Formula Bold"/>
              </a:rPr>
              <a:t>26</a:t>
            </a:r>
          </a:p>
        </p:txBody>
      </p:sp>
      <p:sp>
        <p:nvSpPr>
          <p:cNvPr id="26" name="TextBox 26"/>
          <p:cNvSpPr txBox="1"/>
          <p:nvPr/>
        </p:nvSpPr>
        <p:spPr>
          <a:xfrm>
            <a:off x="14560893" y="7806072"/>
            <a:ext cx="3078994" cy="1153795"/>
          </a:xfrm>
          <a:prstGeom prst="rect">
            <a:avLst/>
          </a:prstGeom>
        </p:spPr>
        <p:txBody>
          <a:bodyPr lIns="0" tIns="0" rIns="0" bIns="0" rtlCol="0" anchor="t">
            <a:spAutoFit/>
          </a:bodyPr>
          <a:lstStyle/>
          <a:p>
            <a:pPr algn="ctr">
              <a:lnSpc>
                <a:spcPts val="3080"/>
              </a:lnSpc>
            </a:pPr>
            <a:r>
              <a:rPr lang="en-US" sz="2200">
                <a:solidFill>
                  <a:srgbClr val="FFFFFF"/>
                </a:solidFill>
                <a:latin typeface="Red Hat Display Bold"/>
              </a:rPr>
              <a:t>The NFL  signed 26 XFL players after the season concluded</a:t>
            </a:r>
          </a:p>
        </p:txBody>
      </p:sp>
      <p:sp>
        <p:nvSpPr>
          <p:cNvPr id="27" name="TextBox 27"/>
          <p:cNvSpPr txBox="1"/>
          <p:nvPr/>
        </p:nvSpPr>
        <p:spPr>
          <a:xfrm>
            <a:off x="13761202" y="9391709"/>
            <a:ext cx="4590788" cy="436017"/>
          </a:xfrm>
          <a:prstGeom prst="rect">
            <a:avLst/>
          </a:prstGeom>
        </p:spPr>
        <p:txBody>
          <a:bodyPr wrap="square" lIns="0" tIns="0" rIns="0" bIns="0" rtlCol="0" anchor="t">
            <a:spAutoFit/>
          </a:bodyPr>
          <a:lstStyle/>
          <a:p>
            <a:pPr>
              <a:lnSpc>
                <a:spcPts val="1666"/>
              </a:lnSpc>
            </a:pPr>
            <a:r>
              <a:rPr lang="en-US" sz="1400" dirty="0">
                <a:solidFill>
                  <a:srgbClr val="040403"/>
                </a:solidFill>
                <a:latin typeface="Montserrat Bold"/>
              </a:rPr>
              <a:t>Sports Career Consulting </a:t>
            </a:r>
          </a:p>
          <a:p>
            <a:pPr>
              <a:lnSpc>
                <a:spcPts val="1666"/>
              </a:lnSpc>
            </a:pPr>
            <a:r>
              <a:rPr lang="en-US" sz="1400" dirty="0">
                <a:solidFill>
                  <a:srgbClr val="040403"/>
                </a:solidFill>
                <a:latin typeface="Montserrat Bold"/>
              </a:rPr>
              <a:t>The Business of Sports and Entertainment </a:t>
            </a:r>
          </a:p>
        </p:txBody>
      </p:sp>
      <p:sp>
        <p:nvSpPr>
          <p:cNvPr id="28" name="TextBox 28"/>
          <p:cNvSpPr txBox="1"/>
          <p:nvPr/>
        </p:nvSpPr>
        <p:spPr>
          <a:xfrm>
            <a:off x="8131424" y="3210121"/>
            <a:ext cx="9507008" cy="2957830"/>
          </a:xfrm>
          <a:prstGeom prst="rect">
            <a:avLst/>
          </a:prstGeom>
        </p:spPr>
        <p:txBody>
          <a:bodyPr lIns="0" tIns="0" rIns="0" bIns="0" rtlCol="0" anchor="t">
            <a:spAutoFit/>
          </a:bodyPr>
          <a:lstStyle/>
          <a:p>
            <a:pPr>
              <a:lnSpc>
                <a:spcPts val="3919"/>
              </a:lnSpc>
            </a:pPr>
            <a:r>
              <a:rPr lang="en-US" sz="2799">
                <a:solidFill>
                  <a:srgbClr val="FFFFFF"/>
                </a:solidFill>
                <a:latin typeface="Red Hat Display"/>
              </a:rPr>
              <a:t>The league has several high-profile partners, including the NFL, ESPN, and Under Armour.  One of the XFL's goals is to serve as a hub for innovation by testing new rules, equipment, and broadcast technologies.  Each of its partners has a vested interest in seeing the league succeed.</a:t>
            </a:r>
          </a:p>
          <a:p>
            <a:pPr>
              <a:lnSpc>
                <a:spcPts val="3919"/>
              </a:lnSpc>
            </a:pPr>
            <a:endParaRPr lang="en-US" sz="2799">
              <a:solidFill>
                <a:srgbClr val="FFFFFF"/>
              </a:solidFill>
              <a:latin typeface="Red Hat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Freeform 3"/>
          <p:cNvSpPr/>
          <p:nvPr/>
        </p:nvSpPr>
        <p:spPr>
          <a:xfrm>
            <a:off x="0" y="9888279"/>
            <a:ext cx="18288000" cy="542127"/>
          </a:xfrm>
          <a:custGeom>
            <a:avLst/>
            <a:gdLst/>
            <a:ahLst/>
            <a:cxnLst/>
            <a:rect l="l" t="t" r="r" b="b"/>
            <a:pathLst>
              <a:path w="18288000" h="542127">
                <a:moveTo>
                  <a:pt x="0" y="0"/>
                </a:moveTo>
                <a:lnTo>
                  <a:pt x="18288000" y="0"/>
                </a:lnTo>
                <a:lnTo>
                  <a:pt x="18288000" y="542127"/>
                </a:lnTo>
                <a:lnTo>
                  <a:pt x="0" y="542127"/>
                </a:lnTo>
                <a:lnTo>
                  <a:pt x="0" y="0"/>
                </a:lnTo>
                <a:close/>
              </a:path>
            </a:pathLst>
          </a:custGeom>
          <a:blipFill>
            <a:blip r:embed="rId3">
              <a:extLst>
                <a:ext uri="{96DAC541-7B7A-43D3-8B79-37D633B846F1}">
                  <asvg:svgBlip xmlns:asvg="http://schemas.microsoft.com/office/drawing/2016/SVG/main" r:embed="rId4"/>
                </a:ext>
              </a:extLst>
            </a:blip>
            <a:stretch>
              <a:fillRect t="-616388" b="-1178836"/>
            </a:stretch>
          </a:blipFill>
        </p:spPr>
      </p:sp>
      <p:sp>
        <p:nvSpPr>
          <p:cNvPr id="4" name="Freeform 4"/>
          <p:cNvSpPr/>
          <p:nvPr/>
        </p:nvSpPr>
        <p:spPr>
          <a:xfrm>
            <a:off x="0" y="1728568"/>
            <a:ext cx="4116926" cy="6957229"/>
          </a:xfrm>
          <a:custGeom>
            <a:avLst/>
            <a:gdLst/>
            <a:ahLst/>
            <a:cxnLst/>
            <a:rect l="l" t="t" r="r" b="b"/>
            <a:pathLst>
              <a:path w="4116926" h="6957229">
                <a:moveTo>
                  <a:pt x="0" y="0"/>
                </a:moveTo>
                <a:lnTo>
                  <a:pt x="4116926" y="0"/>
                </a:lnTo>
                <a:lnTo>
                  <a:pt x="4116926" y="6957229"/>
                </a:lnTo>
                <a:lnTo>
                  <a:pt x="0" y="6957229"/>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5" name="Freeform 5"/>
          <p:cNvSpPr/>
          <p:nvPr/>
        </p:nvSpPr>
        <p:spPr>
          <a:xfrm>
            <a:off x="4116926" y="1406641"/>
            <a:ext cx="4497926" cy="7601084"/>
          </a:xfrm>
          <a:custGeom>
            <a:avLst/>
            <a:gdLst/>
            <a:ahLst/>
            <a:cxnLst/>
            <a:rect l="l" t="t" r="r" b="b"/>
            <a:pathLst>
              <a:path w="4497926" h="7601084">
                <a:moveTo>
                  <a:pt x="0" y="0"/>
                </a:moveTo>
                <a:lnTo>
                  <a:pt x="4497926" y="0"/>
                </a:lnTo>
                <a:lnTo>
                  <a:pt x="4497926" y="7601084"/>
                </a:lnTo>
                <a:lnTo>
                  <a:pt x="0" y="7601084"/>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6" name="Freeform 6"/>
          <p:cNvSpPr/>
          <p:nvPr/>
        </p:nvSpPr>
        <p:spPr>
          <a:xfrm>
            <a:off x="10183583" y="5792818"/>
            <a:ext cx="11020874" cy="2892979"/>
          </a:xfrm>
          <a:custGeom>
            <a:avLst/>
            <a:gdLst/>
            <a:ahLst/>
            <a:cxnLst/>
            <a:rect l="l" t="t" r="r" b="b"/>
            <a:pathLst>
              <a:path w="11020874" h="2892979">
                <a:moveTo>
                  <a:pt x="0" y="0"/>
                </a:moveTo>
                <a:lnTo>
                  <a:pt x="11020873" y="0"/>
                </a:lnTo>
                <a:lnTo>
                  <a:pt x="11020873" y="2892979"/>
                </a:lnTo>
                <a:lnTo>
                  <a:pt x="0" y="28929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8614852" y="1728568"/>
            <a:ext cx="4116926" cy="6957229"/>
          </a:xfrm>
          <a:custGeom>
            <a:avLst/>
            <a:gdLst/>
            <a:ahLst/>
            <a:cxnLst/>
            <a:rect l="l" t="t" r="r" b="b"/>
            <a:pathLst>
              <a:path w="4116926" h="6957229">
                <a:moveTo>
                  <a:pt x="0" y="0"/>
                </a:moveTo>
                <a:lnTo>
                  <a:pt x="4116926" y="0"/>
                </a:lnTo>
                <a:lnTo>
                  <a:pt x="4116926" y="6957229"/>
                </a:lnTo>
                <a:lnTo>
                  <a:pt x="0" y="6957229"/>
                </a:lnTo>
                <a:lnTo>
                  <a:pt x="0" y="0"/>
                </a:lnTo>
                <a:close/>
              </a:path>
            </a:pathLst>
          </a:custGeom>
          <a:blipFill>
            <a:blip r:embed="rId3">
              <a:extLst>
                <a:ext uri="{96DAC541-7B7A-43D3-8B79-37D633B846F1}">
                  <asvg:svgBlip xmlns:asvg="http://schemas.microsoft.com/office/drawing/2016/SVG/main" r:embed="rId4"/>
                </a:ext>
              </a:extLst>
            </a:blip>
            <a:stretch>
              <a:fillRect l="-93300" r="-107492"/>
            </a:stretch>
          </a:blipFill>
        </p:spPr>
      </p:sp>
      <p:sp>
        <p:nvSpPr>
          <p:cNvPr id="8" name="Freeform 8"/>
          <p:cNvSpPr/>
          <p:nvPr/>
        </p:nvSpPr>
        <p:spPr>
          <a:xfrm>
            <a:off x="392114" y="152028"/>
            <a:ext cx="2239484" cy="1119742"/>
          </a:xfrm>
          <a:custGeom>
            <a:avLst/>
            <a:gdLst/>
            <a:ahLst/>
            <a:cxnLst/>
            <a:rect l="l" t="t" r="r" b="b"/>
            <a:pathLst>
              <a:path w="2239484" h="1119742">
                <a:moveTo>
                  <a:pt x="0" y="0"/>
                </a:moveTo>
                <a:lnTo>
                  <a:pt x="2239484" y="0"/>
                </a:lnTo>
                <a:lnTo>
                  <a:pt x="2239484" y="1119741"/>
                </a:lnTo>
                <a:lnTo>
                  <a:pt x="0" y="1119741"/>
                </a:lnTo>
                <a:lnTo>
                  <a:pt x="0" y="0"/>
                </a:lnTo>
                <a:close/>
              </a:path>
            </a:pathLst>
          </a:custGeom>
          <a:blipFill>
            <a:blip r:embed="rId7"/>
            <a:stretch>
              <a:fillRect/>
            </a:stretch>
          </a:blipFill>
        </p:spPr>
      </p:sp>
      <p:sp>
        <p:nvSpPr>
          <p:cNvPr id="9" name="Freeform 9"/>
          <p:cNvSpPr/>
          <p:nvPr/>
        </p:nvSpPr>
        <p:spPr>
          <a:xfrm>
            <a:off x="12731778" y="9130311"/>
            <a:ext cx="589744" cy="621912"/>
          </a:xfrm>
          <a:custGeom>
            <a:avLst/>
            <a:gdLst/>
            <a:ahLst/>
            <a:cxnLst/>
            <a:rect l="l" t="t" r="r" b="b"/>
            <a:pathLst>
              <a:path w="589744" h="621912">
                <a:moveTo>
                  <a:pt x="0" y="0"/>
                </a:moveTo>
                <a:lnTo>
                  <a:pt x="589744" y="0"/>
                </a:lnTo>
                <a:lnTo>
                  <a:pt x="589744" y="621912"/>
                </a:lnTo>
                <a:lnTo>
                  <a:pt x="0" y="621912"/>
                </a:lnTo>
                <a:lnTo>
                  <a:pt x="0" y="0"/>
                </a:lnTo>
                <a:close/>
              </a:path>
            </a:pathLst>
          </a:custGeom>
          <a:blipFill>
            <a:blip r:embed="rId8"/>
            <a:stretch>
              <a:fillRect/>
            </a:stretch>
          </a:blipFill>
        </p:spPr>
      </p:sp>
      <p:sp>
        <p:nvSpPr>
          <p:cNvPr id="10" name="TextBox 10"/>
          <p:cNvSpPr txBox="1"/>
          <p:nvPr/>
        </p:nvSpPr>
        <p:spPr>
          <a:xfrm>
            <a:off x="13474807" y="2240883"/>
            <a:ext cx="4438426" cy="2134871"/>
          </a:xfrm>
          <a:prstGeom prst="rect">
            <a:avLst/>
          </a:prstGeom>
        </p:spPr>
        <p:txBody>
          <a:bodyPr lIns="0" tIns="0" rIns="0" bIns="0" rtlCol="0" anchor="t">
            <a:spAutoFit/>
          </a:bodyPr>
          <a:lstStyle/>
          <a:p>
            <a:pPr>
              <a:lnSpc>
                <a:spcPts val="8240"/>
              </a:lnSpc>
            </a:pPr>
            <a:r>
              <a:rPr lang="en-US" sz="8000">
                <a:solidFill>
                  <a:srgbClr val="FFFFFF"/>
                </a:solidFill>
                <a:latin typeface="Formula Bold"/>
              </a:rPr>
              <a:t>LEAGUE</a:t>
            </a:r>
          </a:p>
          <a:p>
            <a:pPr>
              <a:lnSpc>
                <a:spcPts val="8240"/>
              </a:lnSpc>
            </a:pPr>
            <a:r>
              <a:rPr lang="en-US" sz="8000">
                <a:solidFill>
                  <a:srgbClr val="FFFFFF"/>
                </a:solidFill>
                <a:latin typeface="Formula Bold"/>
              </a:rPr>
              <a:t>ATTENDANCE</a:t>
            </a:r>
          </a:p>
        </p:txBody>
      </p:sp>
      <p:sp>
        <p:nvSpPr>
          <p:cNvPr id="11" name="TextBox 11"/>
          <p:cNvSpPr txBox="1"/>
          <p:nvPr/>
        </p:nvSpPr>
        <p:spPr>
          <a:xfrm>
            <a:off x="16745131" y="452247"/>
            <a:ext cx="1168102" cy="576453"/>
          </a:xfrm>
          <a:prstGeom prst="rect">
            <a:avLst/>
          </a:prstGeom>
        </p:spPr>
        <p:txBody>
          <a:bodyPr lIns="0" tIns="0" rIns="0" bIns="0" rtlCol="0" anchor="t">
            <a:spAutoFit/>
          </a:bodyPr>
          <a:lstStyle/>
          <a:p>
            <a:pPr algn="r">
              <a:lnSpc>
                <a:spcPts val="4326"/>
              </a:lnSpc>
            </a:pPr>
            <a:r>
              <a:rPr lang="en-US" sz="4200">
                <a:solidFill>
                  <a:srgbClr val="0B0B0B"/>
                </a:solidFill>
                <a:latin typeface="Formula Bold"/>
              </a:rPr>
              <a:t>2023</a:t>
            </a:r>
          </a:p>
        </p:txBody>
      </p:sp>
      <p:sp>
        <p:nvSpPr>
          <p:cNvPr id="12" name="TextBox 12"/>
          <p:cNvSpPr txBox="1"/>
          <p:nvPr/>
        </p:nvSpPr>
        <p:spPr>
          <a:xfrm>
            <a:off x="428204" y="5662312"/>
            <a:ext cx="3260518" cy="2585085"/>
          </a:xfrm>
          <a:prstGeom prst="rect">
            <a:avLst/>
          </a:prstGeom>
        </p:spPr>
        <p:txBody>
          <a:bodyPr lIns="0" tIns="0" rIns="0" bIns="0" rtlCol="0" anchor="t">
            <a:spAutoFit/>
          </a:bodyPr>
          <a:lstStyle/>
          <a:p>
            <a:pPr algn="ctr">
              <a:lnSpc>
                <a:spcPts val="2940"/>
              </a:lnSpc>
            </a:pPr>
            <a:r>
              <a:rPr lang="en-US" sz="2100">
                <a:solidFill>
                  <a:srgbClr val="FFFFFF"/>
                </a:solidFill>
                <a:latin typeface="Red Hat Display"/>
              </a:rPr>
              <a:t>Total gameday attendance in the regular season was 577K, representing an average of 14.4K per game; Average weekly attendance grew 18% from week 1 to week 10</a:t>
            </a:r>
          </a:p>
        </p:txBody>
      </p:sp>
      <p:sp>
        <p:nvSpPr>
          <p:cNvPr id="13" name="TextBox 13"/>
          <p:cNvSpPr txBox="1"/>
          <p:nvPr/>
        </p:nvSpPr>
        <p:spPr>
          <a:xfrm>
            <a:off x="4679375" y="5662312"/>
            <a:ext cx="3373029" cy="2585085"/>
          </a:xfrm>
          <a:prstGeom prst="rect">
            <a:avLst/>
          </a:prstGeom>
        </p:spPr>
        <p:txBody>
          <a:bodyPr lIns="0" tIns="0" rIns="0" bIns="0" rtlCol="0" anchor="t">
            <a:spAutoFit/>
          </a:bodyPr>
          <a:lstStyle/>
          <a:p>
            <a:pPr algn="ctr">
              <a:lnSpc>
                <a:spcPts val="2940"/>
              </a:lnSpc>
            </a:pPr>
            <a:r>
              <a:rPr lang="en-US" sz="2100">
                <a:solidFill>
                  <a:srgbClr val="FFFFFF"/>
                </a:solidFill>
                <a:latin typeface="Red Hat Display"/>
              </a:rPr>
              <a:t>Despite the moderate success at the gate, attendance did not meet league expectations as the XFL saw a 23% decline in attendance when compared to the 2020 season</a:t>
            </a:r>
          </a:p>
        </p:txBody>
      </p:sp>
      <p:sp>
        <p:nvSpPr>
          <p:cNvPr id="14" name="TextBox 14"/>
          <p:cNvSpPr txBox="1"/>
          <p:nvPr/>
        </p:nvSpPr>
        <p:spPr>
          <a:xfrm>
            <a:off x="9043057" y="5662312"/>
            <a:ext cx="3260518" cy="2584810"/>
          </a:xfrm>
          <a:prstGeom prst="rect">
            <a:avLst/>
          </a:prstGeom>
        </p:spPr>
        <p:txBody>
          <a:bodyPr lIns="0" tIns="0" rIns="0" bIns="0" rtlCol="0" anchor="t">
            <a:spAutoFit/>
          </a:bodyPr>
          <a:lstStyle/>
          <a:p>
            <a:pPr algn="ctr">
              <a:lnSpc>
                <a:spcPts val="2940"/>
              </a:lnSpc>
            </a:pPr>
            <a:r>
              <a:rPr lang="en-US" sz="2100" dirty="0">
                <a:solidFill>
                  <a:srgbClr val="FFFFFF"/>
                </a:solidFill>
                <a:latin typeface="Red Hat Display"/>
              </a:rPr>
              <a:t>However, St. Louis was a standout market that represented the league's full potential, drawing an average attendance of more than 35,000 fans   per home game</a:t>
            </a:r>
          </a:p>
        </p:txBody>
      </p:sp>
      <p:sp>
        <p:nvSpPr>
          <p:cNvPr id="15" name="TextBox 15"/>
          <p:cNvSpPr txBox="1"/>
          <p:nvPr/>
        </p:nvSpPr>
        <p:spPr>
          <a:xfrm>
            <a:off x="619125" y="3524250"/>
            <a:ext cx="2878676" cy="1415162"/>
          </a:xfrm>
          <a:prstGeom prst="rect">
            <a:avLst/>
          </a:prstGeom>
        </p:spPr>
        <p:txBody>
          <a:bodyPr lIns="0" tIns="0" rIns="0" bIns="0" rtlCol="0" anchor="t">
            <a:spAutoFit/>
          </a:bodyPr>
          <a:lstStyle/>
          <a:p>
            <a:pPr algn="ctr">
              <a:lnSpc>
                <a:spcPts val="10712"/>
              </a:lnSpc>
            </a:pPr>
            <a:r>
              <a:rPr lang="en-US" sz="10400">
                <a:solidFill>
                  <a:srgbClr val="FFFFFF"/>
                </a:solidFill>
                <a:latin typeface="Formula Bold"/>
              </a:rPr>
              <a:t>577K</a:t>
            </a:r>
          </a:p>
        </p:txBody>
      </p:sp>
      <p:sp>
        <p:nvSpPr>
          <p:cNvPr id="16" name="TextBox 16"/>
          <p:cNvSpPr txBox="1"/>
          <p:nvPr/>
        </p:nvSpPr>
        <p:spPr>
          <a:xfrm>
            <a:off x="4735630" y="3281993"/>
            <a:ext cx="3373029" cy="1657418"/>
          </a:xfrm>
          <a:prstGeom prst="rect">
            <a:avLst/>
          </a:prstGeom>
        </p:spPr>
        <p:txBody>
          <a:bodyPr lIns="0" tIns="0" rIns="0" bIns="0" rtlCol="0" anchor="t">
            <a:spAutoFit/>
          </a:bodyPr>
          <a:lstStyle/>
          <a:p>
            <a:pPr algn="ctr">
              <a:lnSpc>
                <a:spcPts val="12551"/>
              </a:lnSpc>
            </a:pPr>
            <a:r>
              <a:rPr lang="en-US" sz="12186">
                <a:solidFill>
                  <a:srgbClr val="FFFFFF"/>
                </a:solidFill>
                <a:latin typeface="Formula Bold"/>
              </a:rPr>
              <a:t>23%</a:t>
            </a:r>
          </a:p>
        </p:txBody>
      </p:sp>
      <p:sp>
        <p:nvSpPr>
          <p:cNvPr id="17" name="TextBox 17"/>
          <p:cNvSpPr txBox="1"/>
          <p:nvPr/>
        </p:nvSpPr>
        <p:spPr>
          <a:xfrm>
            <a:off x="9138517" y="3524250"/>
            <a:ext cx="3069597" cy="1415162"/>
          </a:xfrm>
          <a:prstGeom prst="rect">
            <a:avLst/>
          </a:prstGeom>
        </p:spPr>
        <p:txBody>
          <a:bodyPr lIns="0" tIns="0" rIns="0" bIns="0" rtlCol="0" anchor="t">
            <a:spAutoFit/>
          </a:bodyPr>
          <a:lstStyle/>
          <a:p>
            <a:pPr algn="ctr">
              <a:lnSpc>
                <a:spcPts val="10712"/>
              </a:lnSpc>
            </a:pPr>
            <a:r>
              <a:rPr lang="en-US" sz="10400">
                <a:solidFill>
                  <a:srgbClr val="FFFFFF"/>
                </a:solidFill>
                <a:latin typeface="Formula Bold"/>
              </a:rPr>
              <a:t>35,000</a:t>
            </a:r>
          </a:p>
        </p:txBody>
      </p:sp>
      <p:sp>
        <p:nvSpPr>
          <p:cNvPr id="18" name="TextBox 18"/>
          <p:cNvSpPr txBox="1"/>
          <p:nvPr/>
        </p:nvSpPr>
        <p:spPr>
          <a:xfrm>
            <a:off x="13546312" y="9245445"/>
            <a:ext cx="4590788" cy="420220"/>
          </a:xfrm>
          <a:prstGeom prst="rect">
            <a:avLst/>
          </a:prstGeom>
        </p:spPr>
        <p:txBody>
          <a:bodyPr lIns="0" tIns="0" rIns="0" bIns="0" rtlCol="0" anchor="t">
            <a:spAutoFit/>
          </a:bodyPr>
          <a:lstStyle/>
          <a:p>
            <a:pPr>
              <a:lnSpc>
                <a:spcPts val="1666"/>
              </a:lnSpc>
            </a:pPr>
            <a:r>
              <a:rPr lang="en-US" sz="1602">
                <a:solidFill>
                  <a:srgbClr val="040403"/>
                </a:solidFill>
                <a:latin typeface="Montserrat Bold"/>
              </a:rPr>
              <a:t>Sports Career Consulting </a:t>
            </a:r>
          </a:p>
          <a:p>
            <a:pPr>
              <a:lnSpc>
                <a:spcPts val="1666"/>
              </a:lnSpc>
            </a:pPr>
            <a:r>
              <a:rPr lang="en-US" sz="1602">
                <a:solidFill>
                  <a:srgbClr val="040403"/>
                </a:solidFill>
                <a:latin typeface="Montserrat Bold"/>
              </a:rPr>
              <a:t>The Business of Sports and Entertainment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2947</TotalTime>
  <Words>1475</Words>
  <Application>Microsoft Macintosh PowerPoint</Application>
  <PresentationFormat>Custom</PresentationFormat>
  <Paragraphs>181</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Montserrat Bold</vt:lpstr>
      <vt:lpstr>Arial</vt:lpstr>
      <vt:lpstr>Game Station Condensed</vt:lpstr>
      <vt:lpstr>Calibri</vt:lpstr>
      <vt:lpstr>Red Hat Display</vt:lpstr>
      <vt:lpstr>Formula Bold</vt:lpstr>
      <vt:lpstr>Mokoto</vt:lpstr>
      <vt:lpstr>Red Hat Display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SportsBiz:  XFL Reboot by the Numbers</dc:title>
  <cp:lastModifiedBy>Chris Lindauer</cp:lastModifiedBy>
  <cp:revision>9</cp:revision>
  <dcterms:created xsi:type="dcterms:W3CDTF">2006-08-16T00:00:00Z</dcterms:created>
  <dcterms:modified xsi:type="dcterms:W3CDTF">2023-07-26T22:16:36Z</dcterms:modified>
  <dc:identifier>DAFmTvAclgw</dc:identifier>
</cp:coreProperties>
</file>