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Lst>
  <p:sldSz cx="18288000" cy="10287000"/>
  <p:notesSz cx="6858000" cy="9144000"/>
  <p:embeddedFontLst>
    <p:embeddedFont>
      <p:font typeface="Alata" pitchFamily="2" charset="77"/>
      <p:regular r:id="rId77"/>
    </p:embeddedFont>
    <p:embeddedFont>
      <p:font typeface="Calibri" panose="020F0502020204030204"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26">
          <p15:clr>
            <a:srgbClr val="A4A3A4"/>
          </p15:clr>
        </p15:guide>
        <p15:guide id="2" pos="936">
          <p15:clr>
            <a:srgbClr val="747775"/>
          </p15:clr>
        </p15:guide>
        <p15:guide id="3" orient="horz" pos="294">
          <p15:clr>
            <a:srgbClr val="747775"/>
          </p15:clr>
        </p15:guide>
        <p15:guide id="4" pos="10536">
          <p15:clr>
            <a:srgbClr val="747775"/>
          </p15:clr>
        </p15:guide>
        <p15:guide id="5" orient="horz" pos="1586">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2" roundtripDataSignature="AMtx7mgSRy/T/CBCGAakmOLncGXXqczt9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2"/>
  </p:normalViewPr>
  <p:slideViewPr>
    <p:cSldViewPr snapToGrid="0">
      <p:cViewPr varScale="1">
        <p:scale>
          <a:sx n="66" d="100"/>
          <a:sy n="66" d="100"/>
        </p:scale>
        <p:origin x="544" y="192"/>
      </p:cViewPr>
      <p:guideLst>
        <p:guide orient="horz" pos="2126"/>
        <p:guide pos="936"/>
        <p:guide orient="horz" pos="294"/>
        <p:guide pos="10536"/>
        <p:guide orient="horz" pos="158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4" name="Google Shape;44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9" name="Google Shape;45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 name="Google Shape;47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 name="Google Shape;49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6" name="Google Shape;50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1" name="Google Shape;52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7" name="Google Shape;53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2" name="Google Shape;58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8" name="Google Shape;59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6" name="Google Shape;61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4" name="Google Shape;63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3" name="Google Shape;65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1" name="Google Shape;67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9" name="Google Shape;68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7" name="Google Shape;70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5" name="Google Shape;72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1" name="Google Shape;74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8" name="Google Shape;75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2" name="Google Shape;82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1" name="Google Shape;84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6" name="Google Shape;85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2" name="Google Shape;87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1" name="Google Shape;891;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0" name="Google Shape;91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3" name="Google Shape;93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2" name="Google Shape;952;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1" name="Google Shape;971;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2" name="Google Shape;992;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0" name="Google Shape;1010;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0" name="Google Shape;1030;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9" name="Google Shape;1049;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5" name="Google Shape;1065;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4" name="Google Shape;108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1" name="Google Shape;1101;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9" name="Google Shape;1119;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7" name="Google Shape;1137;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5" name="Google Shape;1155;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6" name="Google Shape;1176;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0" name="Google Shape;1200;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239f9b35e4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5" name="Google Shape;1215;g239f9b35e4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239f9b35e47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0" name="Google Shape;1230;g239f9b35e47_0_1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239f9b35e47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5" name="Google Shape;1245;g239f9b35e47_0_1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239f9b35e47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0" name="Google Shape;1260;g239f9b35e47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239f9b35e47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5" name="Google Shape;1275;g239f9b35e47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239f9b35e47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0" name="Google Shape;1290;g239f9b35e47_0_1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239f9b35e47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5" name="Google Shape;1305;g239f9b35e47_0_1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239f9b35e47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0" name="Google Shape;1320;g239f9b35e47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239f9b35e47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5" name="Google Shape;1335;g239f9b35e47_0_2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p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0" name="Google Shape;1350;p7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239f9b35e47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2" name="Google Shape;1362;g239f9b35e47_0_2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239f9b35e47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4" name="Google Shape;1374;g239f9b35e47_0_2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8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8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8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7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8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8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8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8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8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8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8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8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8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8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4"/>
          <p:cNvSpPr>
            <a:spLocks noGrp="1"/>
          </p:cNvSpPr>
          <p:nvPr>
            <p:ph type="pic" idx="2"/>
          </p:nvPr>
        </p:nvSpPr>
        <p:spPr>
          <a:xfrm>
            <a:off x="1792288" y="612775"/>
            <a:ext cx="5486400" cy="4114800"/>
          </a:xfrm>
          <a:prstGeom prst="rect">
            <a:avLst/>
          </a:prstGeom>
          <a:noFill/>
          <a:ln>
            <a:noFill/>
          </a:ln>
        </p:spPr>
      </p:sp>
      <p:sp>
        <p:nvSpPr>
          <p:cNvPr id="64" name="Google Shape;64;p8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15.xml"/><Relationship Id="rId7" Type="http://schemas.openxmlformats.org/officeDocument/2006/relationships/hyperlink" Target="https://www.youtube.com/watch?v=uKgaVlMN7IY" TargetMode="External"/><Relationship Id="rId2" Type="http://schemas.openxmlformats.org/officeDocument/2006/relationships/slideLayout" Target="../slideLayouts/slideLayout1.xml"/><Relationship Id="rId1" Type="http://schemas.openxmlformats.org/officeDocument/2006/relationships/video" Target="https://www.youtube.com/embed/uKgaVlMN7IY?feature=oembed"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1.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0.jp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25.xml"/><Relationship Id="rId7" Type="http://schemas.openxmlformats.org/officeDocument/2006/relationships/hyperlink" Target="https://www.youtube.com/watch?v=Y1IgAEejvqM" TargetMode="External"/><Relationship Id="rId2" Type="http://schemas.openxmlformats.org/officeDocument/2006/relationships/slideLayout" Target="../slideLayouts/slideLayout1.xml"/><Relationship Id="rId1" Type="http://schemas.openxmlformats.org/officeDocument/2006/relationships/video" Target="https://www.youtube.com/embed/Y1IgAEejvqM?feature=oembed"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video" Target="https://www.youtube.com/embed/FuiDmmvOFE8?feature=oembed" TargetMode="External"/><Relationship Id="rId6" Type="http://schemas.openxmlformats.org/officeDocument/2006/relationships/image" Target="../media/image2.png"/><Relationship Id="rId5" Type="http://schemas.openxmlformats.org/officeDocument/2006/relationships/hyperlink" Target="https://www.youtube.com/watch?v=FuiDmmvOFE8" TargetMode="Externa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31.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https://www.youtube.com/embed/1GwNsa0gjwE?feature=oembed" TargetMode="External"/><Relationship Id="rId6" Type="http://schemas.openxmlformats.org/officeDocument/2006/relationships/hyperlink" Target="https://www.youtube.com/watch?v=1GwNsa0gjwE" TargetMode="External"/><Relationship Id="rId5" Type="http://schemas.openxmlformats.org/officeDocument/2006/relationships/image" Target="../media/image4.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32.xml"/><Relationship Id="rId7" Type="http://schemas.openxmlformats.org/officeDocument/2006/relationships/hyperlink" Target="https://www.youtube.com/watch?v=-emL9YGyIO4" TargetMode="External"/><Relationship Id="rId2" Type="http://schemas.openxmlformats.org/officeDocument/2006/relationships/slideLayout" Target="../slideLayouts/slideLayout1.xml"/><Relationship Id="rId1" Type="http://schemas.openxmlformats.org/officeDocument/2006/relationships/video" Target="https://www.youtube.com/embed/-emL9YGyIO4?feature=oembed" TargetMode="Externa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33.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https://www.youtube.com/embed/OB6nGt3cf5Q?feature=oembed" TargetMode="External"/><Relationship Id="rId6" Type="http://schemas.openxmlformats.org/officeDocument/2006/relationships/hyperlink" Target="https://www.youtube.com/watch?v=OB6nGt3cf5Q" TargetMode="External"/><Relationship Id="rId5" Type="http://schemas.openxmlformats.org/officeDocument/2006/relationships/image" Target="../media/image4.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5.xml"/><Relationship Id="rId9" Type="http://schemas.openxmlformats.org/officeDocument/2006/relationships/image" Target="../media/image42.JP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6.jp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2.png"/><Relationship Id="rId2" Type="http://schemas.openxmlformats.org/officeDocument/2006/relationships/notesSlide" Target="../notesSlides/notesSlide41.xml"/><Relationship Id="rId16"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51.png"/><Relationship Id="rId1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66.jp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png"/><Relationship Id="rId7"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jpg"/><Relationship Id="rId10"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76.png"/></Relationships>
</file>

<file path=ppt/slides/_rels/slide4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notesSlide" Target="../notesSlides/notesSlide48.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https://www.youtube.com/embed/S37bmOzH8c4?feature=oembed" TargetMode="External"/><Relationship Id="rId6" Type="http://schemas.openxmlformats.org/officeDocument/2006/relationships/hyperlink" Target="https://www.youtube.com/watch?v=S37bmOzH8c4" TargetMode="External"/><Relationship Id="rId5" Type="http://schemas.openxmlformats.org/officeDocument/2006/relationships/image" Target="../media/image4.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80.jpg"/><Relationship Id="rId5" Type="http://schemas.openxmlformats.org/officeDocument/2006/relationships/image" Target="../media/image79.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jp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7.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0.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1.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2.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5.png"/><Relationship Id="rId7" Type="http://schemas.openxmlformats.org/officeDocument/2006/relationships/image" Target="../media/image96.png"/><Relationship Id="rId12"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4.png"/><Relationship Id="rId9"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7.xml"/><Relationship Id="rId7" Type="http://schemas.openxmlformats.org/officeDocument/2006/relationships/hyperlink" Target="https://www.youtube.com/watch?v=pBk4NYhWNMM&amp;t=3s" TargetMode="External"/><Relationship Id="rId2" Type="http://schemas.openxmlformats.org/officeDocument/2006/relationships/slideLayout" Target="../slideLayouts/slideLayout1.xml"/><Relationship Id="rId1" Type="http://schemas.openxmlformats.org/officeDocument/2006/relationships/video" Target="https://www.youtube.com/embed/pBk4NYhWNMM?feature=oembed"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8.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https://www.youtube.com/embed/8zIf0XvoL9Y?feature=oembed" TargetMode="External"/><Relationship Id="rId6" Type="http://schemas.openxmlformats.org/officeDocument/2006/relationships/hyperlink" Target="https://www.youtube.com/watch?v=8zIf0XvoL9Y" TargetMode="External"/><Relationship Id="rId5" Type="http://schemas.openxmlformats.org/officeDocument/2006/relationships/image" Target="../media/image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9.xml"/><Relationship Id="rId7" Type="http://schemas.openxmlformats.org/officeDocument/2006/relationships/hyperlink" Target="https://www.youtube.com/watch?v=GRyt3Ov4zz0" TargetMode="External"/><Relationship Id="rId2" Type="http://schemas.openxmlformats.org/officeDocument/2006/relationships/slideLayout" Target="../slideLayouts/slideLayout1.xml"/><Relationship Id="rId1" Type="http://schemas.openxmlformats.org/officeDocument/2006/relationships/video" Target="https://www.youtube.com/embed/GRyt3Ov4zz0?feature=oembed"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83"/>
        <p:cNvGrpSpPr/>
        <p:nvPr/>
      </p:nvGrpSpPr>
      <p:grpSpPr>
        <a:xfrm>
          <a:off x="0" y="0"/>
          <a:ext cx="0" cy="0"/>
          <a:chOff x="0" y="0"/>
          <a:chExt cx="0" cy="0"/>
        </a:xfrm>
      </p:grpSpPr>
      <p:grpSp>
        <p:nvGrpSpPr>
          <p:cNvPr id="84" name="Google Shape;84;p1"/>
          <p:cNvGrpSpPr/>
          <p:nvPr/>
        </p:nvGrpSpPr>
        <p:grpSpPr>
          <a:xfrm>
            <a:off x="0" y="-108496"/>
            <a:ext cx="18287996" cy="3194600"/>
            <a:chOff x="0" y="-28575"/>
            <a:chExt cx="4816592" cy="841375"/>
          </a:xfrm>
        </p:grpSpPr>
        <p:sp>
          <p:nvSpPr>
            <p:cNvPr id="85" name="Google Shape;85;p1"/>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D6008E"/>
            </a:solidFill>
            <a:ln>
              <a:noFill/>
            </a:ln>
          </p:spPr>
        </p:sp>
        <p:sp>
          <p:nvSpPr>
            <p:cNvPr id="86" name="Google Shape;86;p1"/>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7" name="Google Shape;87;p1"/>
          <p:cNvGrpSpPr/>
          <p:nvPr/>
        </p:nvGrpSpPr>
        <p:grpSpPr>
          <a:xfrm>
            <a:off x="49463" y="9149804"/>
            <a:ext cx="18287996" cy="3194600"/>
            <a:chOff x="0" y="-28575"/>
            <a:chExt cx="4816592" cy="841375"/>
          </a:xfrm>
        </p:grpSpPr>
        <p:sp>
          <p:nvSpPr>
            <p:cNvPr id="88" name="Google Shape;88;p1"/>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D6008E"/>
            </a:solidFill>
            <a:ln>
              <a:noFill/>
            </a:ln>
          </p:spPr>
        </p:sp>
        <p:sp>
          <p:nvSpPr>
            <p:cNvPr id="89" name="Google Shape;89;p1"/>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0" name="Google Shape;90;p1"/>
          <p:cNvSpPr/>
          <p:nvPr/>
        </p:nvSpPr>
        <p:spPr>
          <a:xfrm>
            <a:off x="6160517" y="1408313"/>
            <a:ext cx="6065881" cy="3002611"/>
          </a:xfrm>
          <a:custGeom>
            <a:avLst/>
            <a:gdLst/>
            <a:ahLst/>
            <a:cxnLst/>
            <a:rect l="l" t="t" r="r" b="b"/>
            <a:pathLst>
              <a:path w="6065881" h="3002611" extrusionOk="0">
                <a:moveTo>
                  <a:pt x="0" y="0"/>
                </a:moveTo>
                <a:lnTo>
                  <a:pt x="6065882" y="0"/>
                </a:lnTo>
                <a:lnTo>
                  <a:pt x="6065882" y="3002611"/>
                </a:lnTo>
                <a:lnTo>
                  <a:pt x="0" y="3002611"/>
                </a:lnTo>
                <a:lnTo>
                  <a:pt x="0" y="0"/>
                </a:lnTo>
                <a:close/>
              </a:path>
            </a:pathLst>
          </a:custGeom>
          <a:blipFill rotWithShape="1">
            <a:blip r:embed="rId3">
              <a:alphaModFix/>
            </a:blip>
            <a:stretch>
              <a:fillRect/>
            </a:stretch>
          </a:blipFill>
          <a:ln>
            <a:noFill/>
          </a:ln>
        </p:spPr>
      </p:sp>
      <p:sp>
        <p:nvSpPr>
          <p:cNvPr id="91" name="Google Shape;91;p1"/>
          <p:cNvSpPr/>
          <p:nvPr/>
        </p:nvSpPr>
        <p:spPr>
          <a:xfrm>
            <a:off x="15506137" y="514350"/>
            <a:ext cx="2192957" cy="3460287"/>
          </a:xfrm>
          <a:custGeom>
            <a:avLst/>
            <a:gdLst/>
            <a:ahLst/>
            <a:cxnLst/>
            <a:rect l="l" t="t" r="r" b="b"/>
            <a:pathLst>
              <a:path w="2192957" h="3460287" extrusionOk="0">
                <a:moveTo>
                  <a:pt x="0" y="0"/>
                </a:moveTo>
                <a:lnTo>
                  <a:pt x="2192957" y="0"/>
                </a:lnTo>
                <a:lnTo>
                  <a:pt x="2192957" y="3460287"/>
                </a:lnTo>
                <a:lnTo>
                  <a:pt x="0" y="3460287"/>
                </a:lnTo>
                <a:lnTo>
                  <a:pt x="0" y="0"/>
                </a:lnTo>
                <a:close/>
              </a:path>
            </a:pathLst>
          </a:custGeom>
          <a:blipFill rotWithShape="1">
            <a:blip r:embed="rId4">
              <a:alphaModFix/>
            </a:blip>
            <a:stretch>
              <a:fillRect/>
            </a:stretch>
          </a:blipFill>
          <a:ln>
            <a:noFill/>
          </a:ln>
        </p:spPr>
      </p:sp>
      <p:sp>
        <p:nvSpPr>
          <p:cNvPr id="92" name="Google Shape;92;p1"/>
          <p:cNvSpPr/>
          <p:nvPr/>
        </p:nvSpPr>
        <p:spPr>
          <a:xfrm>
            <a:off x="407160" y="4791924"/>
            <a:ext cx="3091090" cy="2863122"/>
          </a:xfrm>
          <a:custGeom>
            <a:avLst/>
            <a:gdLst/>
            <a:ahLst/>
            <a:cxnLst/>
            <a:rect l="l" t="t" r="r" b="b"/>
            <a:pathLst>
              <a:path w="3091090" h="2863122" extrusionOk="0">
                <a:moveTo>
                  <a:pt x="0" y="0"/>
                </a:moveTo>
                <a:lnTo>
                  <a:pt x="3091090" y="0"/>
                </a:lnTo>
                <a:lnTo>
                  <a:pt x="3091090" y="2863122"/>
                </a:lnTo>
                <a:lnTo>
                  <a:pt x="0" y="2863122"/>
                </a:lnTo>
                <a:lnTo>
                  <a:pt x="0" y="0"/>
                </a:lnTo>
                <a:close/>
              </a:path>
            </a:pathLst>
          </a:custGeom>
          <a:blipFill rotWithShape="1">
            <a:blip r:embed="rId5">
              <a:alphaModFix/>
            </a:blip>
            <a:stretch>
              <a:fillRect/>
            </a:stretch>
          </a:blipFill>
          <a:ln>
            <a:noFill/>
          </a:ln>
        </p:spPr>
      </p:sp>
      <p:sp>
        <p:nvSpPr>
          <p:cNvPr id="93" name="Google Shape;93;p1"/>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6">
              <a:alphaModFix/>
            </a:blip>
            <a:stretch>
              <a:fillRect/>
            </a:stretch>
          </a:blipFill>
          <a:ln>
            <a:noFill/>
          </a:ln>
        </p:spPr>
      </p:sp>
      <p:sp>
        <p:nvSpPr>
          <p:cNvPr id="94" name="Google Shape;94;p1"/>
          <p:cNvSpPr txBox="1"/>
          <p:nvPr/>
        </p:nvSpPr>
        <p:spPr>
          <a:xfrm>
            <a:off x="2197225" y="4541702"/>
            <a:ext cx="13992600" cy="1852800"/>
          </a:xfrm>
          <a:prstGeom prst="rect">
            <a:avLst/>
          </a:prstGeom>
          <a:noFill/>
          <a:ln>
            <a:noFill/>
          </a:ln>
        </p:spPr>
        <p:txBody>
          <a:bodyPr spcFirstLastPara="1" wrap="square" lIns="0" tIns="0" rIns="0" bIns="0" anchor="t" anchorCtr="0">
            <a:spAutoFit/>
          </a:bodyPr>
          <a:lstStyle/>
          <a:p>
            <a:pPr marL="0" marR="0" lvl="0" indent="0" algn="ctr" rtl="0">
              <a:lnSpc>
                <a:spcPct val="114005"/>
              </a:lnSpc>
              <a:spcBef>
                <a:spcPts val="0"/>
              </a:spcBef>
              <a:spcAft>
                <a:spcPts val="0"/>
              </a:spcAft>
              <a:buNone/>
            </a:pPr>
            <a:r>
              <a:rPr lang="en-US" sz="12038" b="1" i="0" u="none" strike="noStrike" cap="none">
                <a:solidFill>
                  <a:srgbClr val="4B1E3D"/>
                </a:solidFill>
                <a:latin typeface="Alata"/>
                <a:ea typeface="Alata"/>
                <a:cs typeface="Alata"/>
                <a:sym typeface="Alata"/>
              </a:rPr>
              <a:t>Movie Marketing</a:t>
            </a:r>
            <a:endParaRPr b="1">
              <a:latin typeface="Alata"/>
              <a:ea typeface="Alata"/>
              <a:cs typeface="Alata"/>
              <a:sym typeface="Alata"/>
            </a:endParaRPr>
          </a:p>
        </p:txBody>
      </p:sp>
      <p:sp>
        <p:nvSpPr>
          <p:cNvPr id="95" name="Google Shape;95;p1"/>
          <p:cNvSpPr txBox="1"/>
          <p:nvPr/>
        </p:nvSpPr>
        <p:spPr>
          <a:xfrm>
            <a:off x="2880783" y="6465083"/>
            <a:ext cx="12625200" cy="723300"/>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699" i="0" u="none" strike="noStrike" cap="none">
                <a:solidFill>
                  <a:srgbClr val="FFFFFF"/>
                </a:solidFill>
                <a:latin typeface="Alata"/>
                <a:ea typeface="Alata"/>
                <a:cs typeface="Alata"/>
                <a:sym typeface="Alata"/>
              </a:rPr>
              <a:t>Promotion, Tie-ins, Product Placement &amp; More</a:t>
            </a:r>
            <a:endParaRPr>
              <a:latin typeface="Alata"/>
              <a:ea typeface="Alata"/>
              <a:cs typeface="Alata"/>
              <a:sym typeface="Alata"/>
            </a:endParaRPr>
          </a:p>
        </p:txBody>
      </p:sp>
      <p:sp>
        <p:nvSpPr>
          <p:cNvPr id="96" name="Google Shape;96;p1"/>
          <p:cNvSpPr txBox="1"/>
          <p:nvPr/>
        </p:nvSpPr>
        <p:spPr>
          <a:xfrm>
            <a:off x="11849722" y="3946062"/>
            <a:ext cx="327219" cy="313690"/>
          </a:xfrm>
          <a:prstGeom prst="rect">
            <a:avLst/>
          </a:prstGeom>
          <a:noFill/>
          <a:ln>
            <a:noFill/>
          </a:ln>
        </p:spPr>
        <p:txBody>
          <a:bodyPr spcFirstLastPara="1" wrap="square" lIns="0" tIns="0" rIns="0" bIns="0" anchor="t" anchorCtr="0">
            <a:spAutoFit/>
          </a:bodyPr>
          <a:lstStyle/>
          <a:p>
            <a:pPr marL="0" marR="0" lvl="0" indent="0" algn="ctr" rtl="0">
              <a:lnSpc>
                <a:spcPct val="140021"/>
              </a:lnSpc>
              <a:spcBef>
                <a:spcPts val="0"/>
              </a:spcBef>
              <a:spcAft>
                <a:spcPts val="0"/>
              </a:spcAft>
              <a:buNone/>
            </a:pPr>
            <a:r>
              <a:rPr lang="en-US" sz="1899" b="0" i="0" u="none" strike="noStrike" cap="none">
                <a:solidFill>
                  <a:srgbClr val="D43790"/>
                </a:solidFill>
                <a:latin typeface="Arial"/>
                <a:ea typeface="Arial"/>
                <a:cs typeface="Arial"/>
                <a:sym typeface="Arial"/>
              </a:rPr>
              <a:t>TM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225"/>
        <p:cNvGrpSpPr/>
        <p:nvPr/>
      </p:nvGrpSpPr>
      <p:grpSpPr>
        <a:xfrm>
          <a:off x="0" y="0"/>
          <a:ext cx="0" cy="0"/>
          <a:chOff x="0" y="0"/>
          <a:chExt cx="0" cy="0"/>
        </a:xfrm>
      </p:grpSpPr>
      <p:grpSp>
        <p:nvGrpSpPr>
          <p:cNvPr id="226" name="Google Shape;226;p10"/>
          <p:cNvGrpSpPr/>
          <p:nvPr/>
        </p:nvGrpSpPr>
        <p:grpSpPr>
          <a:xfrm>
            <a:off x="125" y="7092400"/>
            <a:ext cx="18287989" cy="3194617"/>
            <a:chOff x="0" y="-28575"/>
            <a:chExt cx="4836557" cy="841375"/>
          </a:xfrm>
        </p:grpSpPr>
        <p:sp>
          <p:nvSpPr>
            <p:cNvPr id="227" name="Google Shape;227;p10"/>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228" name="Google Shape;228;p10"/>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29" name="Google Shape;229;p10"/>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230" name="Google Shape;230;p10"/>
          <p:cNvSpPr/>
          <p:nvPr/>
        </p:nvSpPr>
        <p:spPr>
          <a:xfrm>
            <a:off x="-10"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4">
              <a:alphaModFix/>
            </a:blip>
            <a:stretch>
              <a:fillRect/>
            </a:stretch>
          </a:blipFill>
          <a:ln>
            <a:noFill/>
          </a:ln>
        </p:spPr>
      </p:sp>
      <p:sp>
        <p:nvSpPr>
          <p:cNvPr id="231" name="Google Shape;231;p10"/>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sp>
        <p:nvSpPr>
          <p:cNvPr id="232" name="Google Shape;232;p10"/>
          <p:cNvSpPr txBox="1"/>
          <p:nvPr/>
        </p:nvSpPr>
        <p:spPr>
          <a:xfrm>
            <a:off x="1485899" y="449473"/>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233" name="Google Shape;233;p10"/>
          <p:cNvSpPr txBox="1"/>
          <p:nvPr/>
        </p:nvSpPr>
        <p:spPr>
          <a:xfrm>
            <a:off x="1485900" y="1949911"/>
            <a:ext cx="9738000" cy="738900"/>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800" dirty="0">
                <a:solidFill>
                  <a:srgbClr val="6B0E40"/>
                </a:solidFill>
                <a:latin typeface="Alata"/>
                <a:ea typeface="Alata"/>
                <a:cs typeface="Alata"/>
                <a:sym typeface="Alata"/>
              </a:rPr>
              <a:t>USER-GENERATED CONTENT</a:t>
            </a:r>
            <a:endParaRPr dirty="0">
              <a:latin typeface="Alata"/>
              <a:ea typeface="Alata"/>
              <a:cs typeface="Alata"/>
              <a:sym typeface="Alata"/>
            </a:endParaRPr>
          </a:p>
        </p:txBody>
      </p:sp>
      <p:sp>
        <p:nvSpPr>
          <p:cNvPr id="234" name="Google Shape;234;p10"/>
          <p:cNvSpPr/>
          <p:nvPr/>
        </p:nvSpPr>
        <p:spPr>
          <a:xfrm>
            <a:off x="1028700" y="3442275"/>
            <a:ext cx="10186961" cy="4226352"/>
          </a:xfrm>
          <a:custGeom>
            <a:avLst/>
            <a:gdLst/>
            <a:ahLst/>
            <a:cxnLst/>
            <a:rect l="l" t="t" r="r" b="b"/>
            <a:pathLst>
              <a:path w="2831647" h="1209906" extrusionOk="0">
                <a:moveTo>
                  <a:pt x="2752229" y="0"/>
                </a:moveTo>
                <a:lnTo>
                  <a:pt x="79418" y="0"/>
                </a:lnTo>
                <a:cubicBezTo>
                  <a:pt x="79418" y="43699"/>
                  <a:pt x="44079" y="79418"/>
                  <a:pt x="0" y="79418"/>
                </a:cubicBezTo>
                <a:lnTo>
                  <a:pt x="0" y="1130487"/>
                </a:lnTo>
                <a:cubicBezTo>
                  <a:pt x="43699" y="1130487"/>
                  <a:pt x="79418" y="1165827"/>
                  <a:pt x="79418" y="1209906"/>
                </a:cubicBezTo>
                <a:lnTo>
                  <a:pt x="2752229" y="1209906"/>
                </a:lnTo>
                <a:cubicBezTo>
                  <a:pt x="2752229" y="1166206"/>
                  <a:pt x="2787568" y="1130487"/>
                  <a:pt x="2831647" y="1130487"/>
                </a:cubicBezTo>
                <a:lnTo>
                  <a:pt x="2831647" y="79418"/>
                </a:lnTo>
                <a:cubicBezTo>
                  <a:pt x="2787948" y="79418"/>
                  <a:pt x="2752229" y="44079"/>
                  <a:pt x="2752229"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lata"/>
              <a:ea typeface="Alata"/>
              <a:cs typeface="Alata"/>
              <a:sym typeface="Alata"/>
            </a:endParaRPr>
          </a:p>
        </p:txBody>
      </p:sp>
      <p:sp>
        <p:nvSpPr>
          <p:cNvPr id="235" name="Google Shape;235;p10"/>
          <p:cNvSpPr txBox="1"/>
          <p:nvPr/>
        </p:nvSpPr>
        <p:spPr>
          <a:xfrm>
            <a:off x="1469523" y="4054708"/>
            <a:ext cx="9559125" cy="3001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The app, which generates a Barbie™ branded selfie, with the caption "This Barbie is..." laid over the user's image, became a viral sensation across social media apps.</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The images mimic the movie's poster designs and their spread across social media is a great example of leveraging user-generated content (UGC) to promote a film.</a:t>
            </a:r>
            <a:endParaRPr sz="2600">
              <a:solidFill>
                <a:srgbClr val="6B0E40"/>
              </a:solidFill>
              <a:latin typeface="Alata"/>
              <a:ea typeface="Alata"/>
              <a:cs typeface="Alata"/>
              <a:sym typeface="Alata"/>
            </a:endParaRPr>
          </a:p>
        </p:txBody>
      </p:sp>
      <p:grpSp>
        <p:nvGrpSpPr>
          <p:cNvPr id="236" name="Google Shape;236;p10"/>
          <p:cNvGrpSpPr/>
          <p:nvPr/>
        </p:nvGrpSpPr>
        <p:grpSpPr>
          <a:xfrm>
            <a:off x="11953385" y="449485"/>
            <a:ext cx="5131475" cy="9366615"/>
            <a:chOff x="0" y="0"/>
            <a:chExt cx="6841967" cy="12488820"/>
          </a:xfrm>
        </p:grpSpPr>
        <p:sp>
          <p:nvSpPr>
            <p:cNvPr id="237" name="Google Shape;237;p10"/>
            <p:cNvSpPr/>
            <p:nvPr/>
          </p:nvSpPr>
          <p:spPr>
            <a:xfrm>
              <a:off x="0" y="0"/>
              <a:ext cx="6841967" cy="11908506"/>
            </a:xfrm>
            <a:custGeom>
              <a:avLst/>
              <a:gdLst/>
              <a:ahLst/>
              <a:cxnLst/>
              <a:rect l="l" t="t" r="r" b="b"/>
              <a:pathLst>
                <a:path w="6841967" h="11908506" extrusionOk="0">
                  <a:moveTo>
                    <a:pt x="0" y="0"/>
                  </a:moveTo>
                  <a:lnTo>
                    <a:pt x="6841967" y="0"/>
                  </a:lnTo>
                  <a:lnTo>
                    <a:pt x="6841967" y="11908506"/>
                  </a:lnTo>
                  <a:lnTo>
                    <a:pt x="0" y="11908506"/>
                  </a:lnTo>
                  <a:lnTo>
                    <a:pt x="0" y="0"/>
                  </a:lnTo>
                  <a:close/>
                </a:path>
              </a:pathLst>
            </a:custGeom>
            <a:blipFill rotWithShape="1">
              <a:blip r:embed="rId6">
                <a:alphaModFix/>
              </a:blip>
              <a:stretch>
                <a:fillRect t="-13679" b="-10656"/>
              </a:stretch>
            </a:blipFill>
            <a:ln>
              <a:noFill/>
            </a:ln>
          </p:spPr>
        </p:sp>
        <p:sp>
          <p:nvSpPr>
            <p:cNvPr id="238" name="Google Shape;238;p10"/>
            <p:cNvSpPr txBox="1"/>
            <p:nvPr/>
          </p:nvSpPr>
          <p:spPr>
            <a:xfrm>
              <a:off x="2461200" y="12099120"/>
              <a:ext cx="4345500" cy="389700"/>
            </a:xfrm>
            <a:prstGeom prst="rect">
              <a:avLst/>
            </a:prstGeom>
            <a:noFill/>
            <a:ln>
              <a:noFill/>
            </a:ln>
          </p:spPr>
          <p:txBody>
            <a:bodyPr spcFirstLastPara="1" wrap="square" lIns="0" tIns="0" rIns="0" bIns="0" anchor="t" anchorCtr="0">
              <a:spAutoFit/>
            </a:bodyPr>
            <a:lstStyle/>
            <a:p>
              <a:pPr marL="0" marR="0" lvl="0" indent="0" algn="r" rtl="0">
                <a:lnSpc>
                  <a:spcPct val="140021"/>
                </a:lnSpc>
                <a:spcBef>
                  <a:spcPts val="0"/>
                </a:spcBef>
                <a:spcAft>
                  <a:spcPts val="0"/>
                </a:spcAft>
                <a:buNone/>
              </a:pPr>
              <a:r>
                <a:rPr lang="en-US" sz="1899">
                  <a:solidFill>
                    <a:srgbClr val="FFFFFF"/>
                  </a:solidFill>
                  <a:latin typeface="Alata"/>
                  <a:ea typeface="Alata"/>
                  <a:cs typeface="Alata"/>
                  <a:sym typeface="Alata"/>
                </a:rPr>
                <a:t>barbieselfie.ai</a:t>
              </a:r>
              <a:endParaRPr>
                <a:latin typeface="Alata"/>
                <a:ea typeface="Alata"/>
                <a:cs typeface="Alata"/>
                <a:sym typeface="Alata"/>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242"/>
        <p:cNvGrpSpPr/>
        <p:nvPr/>
      </p:nvGrpSpPr>
      <p:grpSpPr>
        <a:xfrm>
          <a:off x="0" y="0"/>
          <a:ext cx="0" cy="0"/>
          <a:chOff x="0" y="0"/>
          <a:chExt cx="0" cy="0"/>
        </a:xfrm>
      </p:grpSpPr>
      <p:grpSp>
        <p:nvGrpSpPr>
          <p:cNvPr id="243" name="Google Shape;243;p11"/>
          <p:cNvGrpSpPr/>
          <p:nvPr/>
        </p:nvGrpSpPr>
        <p:grpSpPr>
          <a:xfrm>
            <a:off x="125" y="7092400"/>
            <a:ext cx="18287989" cy="3194617"/>
            <a:chOff x="0" y="-28575"/>
            <a:chExt cx="4836557" cy="841375"/>
          </a:xfrm>
        </p:grpSpPr>
        <p:sp>
          <p:nvSpPr>
            <p:cNvPr id="244" name="Google Shape;244;p11"/>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245" name="Google Shape;245;p11"/>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46" name="Google Shape;246;p11"/>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247" name="Google Shape;247;p11"/>
          <p:cNvSpPr/>
          <p:nvPr/>
        </p:nvSpPr>
        <p:spPr>
          <a:xfrm>
            <a:off x="-10"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4">
              <a:alphaModFix/>
            </a:blip>
            <a:stretch>
              <a:fillRect/>
            </a:stretch>
          </a:blipFill>
          <a:ln>
            <a:noFill/>
          </a:ln>
        </p:spPr>
      </p:sp>
      <p:sp>
        <p:nvSpPr>
          <p:cNvPr id="248" name="Google Shape;248;p11"/>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sp>
        <p:nvSpPr>
          <p:cNvPr id="249" name="Google Shape;249;p11"/>
          <p:cNvSpPr txBox="1"/>
          <p:nvPr/>
        </p:nvSpPr>
        <p:spPr>
          <a:xfrm>
            <a:off x="1485899" y="48844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250" name="Google Shape;250;p11"/>
          <p:cNvSpPr txBox="1"/>
          <p:nvPr/>
        </p:nvSpPr>
        <p:spPr>
          <a:xfrm>
            <a:off x="1485900" y="1969430"/>
            <a:ext cx="10332000" cy="738900"/>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800" dirty="0">
                <a:solidFill>
                  <a:srgbClr val="6B0E40"/>
                </a:solidFill>
                <a:latin typeface="Alata"/>
                <a:ea typeface="Alata"/>
                <a:cs typeface="Alata"/>
                <a:sym typeface="Alata"/>
              </a:rPr>
              <a:t>USER-GENERATED CONTENT</a:t>
            </a:r>
            <a:endParaRPr dirty="0">
              <a:latin typeface="Alata"/>
              <a:ea typeface="Alata"/>
              <a:cs typeface="Alata"/>
              <a:sym typeface="Alata"/>
            </a:endParaRPr>
          </a:p>
        </p:txBody>
      </p:sp>
      <p:sp>
        <p:nvSpPr>
          <p:cNvPr id="251" name="Google Shape;251;p11"/>
          <p:cNvSpPr/>
          <p:nvPr/>
        </p:nvSpPr>
        <p:spPr>
          <a:xfrm>
            <a:off x="1077150" y="3359575"/>
            <a:ext cx="9818332" cy="4073696"/>
          </a:xfrm>
          <a:custGeom>
            <a:avLst/>
            <a:gdLst/>
            <a:ahLst/>
            <a:cxnLst/>
            <a:rect l="l" t="t" r="r" b="b"/>
            <a:pathLst>
              <a:path w="2524029" h="1273481" extrusionOk="0">
                <a:moveTo>
                  <a:pt x="2444611" y="0"/>
                </a:moveTo>
                <a:lnTo>
                  <a:pt x="79418" y="0"/>
                </a:lnTo>
                <a:cubicBezTo>
                  <a:pt x="79418" y="43699"/>
                  <a:pt x="44079" y="79418"/>
                  <a:pt x="0" y="79418"/>
                </a:cubicBezTo>
                <a:lnTo>
                  <a:pt x="0" y="1194063"/>
                </a:lnTo>
                <a:cubicBezTo>
                  <a:pt x="43699" y="1194063"/>
                  <a:pt x="79418" y="1229402"/>
                  <a:pt x="79418" y="1273481"/>
                </a:cubicBezTo>
                <a:lnTo>
                  <a:pt x="2444611" y="1273481"/>
                </a:lnTo>
                <a:cubicBezTo>
                  <a:pt x="2444611" y="1229782"/>
                  <a:pt x="2479950" y="1194063"/>
                  <a:pt x="2524029" y="1194063"/>
                </a:cubicBezTo>
                <a:lnTo>
                  <a:pt x="2524029" y="79418"/>
                </a:lnTo>
                <a:cubicBezTo>
                  <a:pt x="2480330" y="79418"/>
                  <a:pt x="2444611" y="44079"/>
                  <a:pt x="2444611"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lata"/>
              <a:ea typeface="Alata"/>
              <a:cs typeface="Alata"/>
              <a:sym typeface="Alata"/>
            </a:endParaRPr>
          </a:p>
        </p:txBody>
      </p:sp>
      <p:sp>
        <p:nvSpPr>
          <p:cNvPr id="252" name="Google Shape;252;p11"/>
          <p:cNvSpPr txBox="1"/>
          <p:nvPr/>
        </p:nvSpPr>
        <p:spPr>
          <a:xfrm>
            <a:off x="1485900" y="3887025"/>
            <a:ext cx="8943739" cy="3001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In mid-spring 2023, content from the AI-infused selfie generator tool went viral and produced 67% positive online conversations while seeing a 23,350% increase in mentions during one week in April. </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By August, the #barbiemovie hashtag had generated more than 325,000 posts on Instagram alone.</a:t>
            </a:r>
            <a:endParaRPr sz="2600">
              <a:latin typeface="Alata"/>
              <a:ea typeface="Alata"/>
              <a:cs typeface="Alata"/>
              <a:sym typeface="Alata"/>
            </a:endParaRPr>
          </a:p>
        </p:txBody>
      </p:sp>
      <p:grpSp>
        <p:nvGrpSpPr>
          <p:cNvPr id="253" name="Google Shape;253;p11"/>
          <p:cNvGrpSpPr/>
          <p:nvPr/>
        </p:nvGrpSpPr>
        <p:grpSpPr>
          <a:xfrm>
            <a:off x="11821519" y="967200"/>
            <a:ext cx="5177755" cy="8420828"/>
            <a:chOff x="0" y="0"/>
            <a:chExt cx="6903674" cy="11227770"/>
          </a:xfrm>
        </p:grpSpPr>
        <p:sp>
          <p:nvSpPr>
            <p:cNvPr id="254" name="Google Shape;254;p11"/>
            <p:cNvSpPr/>
            <p:nvPr/>
          </p:nvSpPr>
          <p:spPr>
            <a:xfrm>
              <a:off x="0" y="0"/>
              <a:ext cx="6903559" cy="10777847"/>
            </a:xfrm>
            <a:custGeom>
              <a:avLst/>
              <a:gdLst/>
              <a:ahLst/>
              <a:cxnLst/>
              <a:rect l="l" t="t" r="r" b="b"/>
              <a:pathLst>
                <a:path w="6903559" h="10777847" extrusionOk="0">
                  <a:moveTo>
                    <a:pt x="0" y="0"/>
                  </a:moveTo>
                  <a:lnTo>
                    <a:pt x="6903559" y="0"/>
                  </a:lnTo>
                  <a:lnTo>
                    <a:pt x="6903559" y="10777847"/>
                  </a:lnTo>
                  <a:lnTo>
                    <a:pt x="0" y="10777847"/>
                  </a:lnTo>
                  <a:lnTo>
                    <a:pt x="0" y="0"/>
                  </a:lnTo>
                  <a:close/>
                </a:path>
              </a:pathLst>
            </a:custGeom>
            <a:blipFill rotWithShape="1">
              <a:blip r:embed="rId6">
                <a:alphaModFix/>
              </a:blip>
              <a:stretch>
                <a:fillRect t="-4388" b="-9454"/>
              </a:stretch>
            </a:blipFill>
            <a:ln>
              <a:noFill/>
            </a:ln>
          </p:spPr>
        </p:sp>
        <p:sp>
          <p:nvSpPr>
            <p:cNvPr id="255" name="Google Shape;255;p11"/>
            <p:cNvSpPr txBox="1"/>
            <p:nvPr/>
          </p:nvSpPr>
          <p:spPr>
            <a:xfrm>
              <a:off x="2558174" y="10838070"/>
              <a:ext cx="4345500" cy="389700"/>
            </a:xfrm>
            <a:prstGeom prst="rect">
              <a:avLst/>
            </a:prstGeom>
            <a:noFill/>
            <a:ln>
              <a:noFill/>
            </a:ln>
          </p:spPr>
          <p:txBody>
            <a:bodyPr spcFirstLastPara="1" wrap="square" lIns="0" tIns="0" rIns="0" bIns="0" anchor="t" anchorCtr="0">
              <a:spAutoFit/>
            </a:bodyPr>
            <a:lstStyle/>
            <a:p>
              <a:pPr marL="0" marR="0" lvl="0" indent="0" algn="r" rtl="0">
                <a:lnSpc>
                  <a:spcPct val="140021"/>
                </a:lnSpc>
                <a:spcBef>
                  <a:spcPts val="0"/>
                </a:spcBef>
                <a:spcAft>
                  <a:spcPts val="0"/>
                </a:spcAft>
                <a:buNone/>
              </a:pPr>
              <a:r>
                <a:rPr lang="en-US" sz="1899">
                  <a:solidFill>
                    <a:srgbClr val="FFFFFF"/>
                  </a:solidFill>
                  <a:latin typeface="Alata"/>
                  <a:ea typeface="Alata"/>
                  <a:cs typeface="Alata"/>
                  <a:sym typeface="Alata"/>
                </a:rPr>
                <a:t>barbieselfie.ai</a:t>
              </a:r>
              <a:endParaRPr>
                <a:latin typeface="Alata"/>
                <a:ea typeface="Alata"/>
                <a:cs typeface="Alata"/>
                <a:sym typeface="Alata"/>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FF66C4"/>
            </a:gs>
          </a:gsLst>
          <a:path path="circle">
            <a:fillToRect l="50000" t="50000" r="50000" b="50000"/>
          </a:path>
          <a:tileRect/>
        </a:gradFill>
        <a:effectLst/>
      </p:bgPr>
    </p:bg>
    <p:spTree>
      <p:nvGrpSpPr>
        <p:cNvPr id="1" name="Shape 259"/>
        <p:cNvGrpSpPr/>
        <p:nvPr/>
      </p:nvGrpSpPr>
      <p:grpSpPr>
        <a:xfrm>
          <a:off x="0" y="0"/>
          <a:ext cx="0" cy="0"/>
          <a:chOff x="0" y="0"/>
          <a:chExt cx="0" cy="0"/>
        </a:xfrm>
      </p:grpSpPr>
      <p:grpSp>
        <p:nvGrpSpPr>
          <p:cNvPr id="260" name="Google Shape;260;p12"/>
          <p:cNvGrpSpPr/>
          <p:nvPr/>
        </p:nvGrpSpPr>
        <p:grpSpPr>
          <a:xfrm>
            <a:off x="125" y="7092400"/>
            <a:ext cx="18287989" cy="3194617"/>
            <a:chOff x="0" y="-28575"/>
            <a:chExt cx="4836557" cy="841375"/>
          </a:xfrm>
        </p:grpSpPr>
        <p:sp>
          <p:nvSpPr>
            <p:cNvPr id="261" name="Google Shape;261;p12"/>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262" name="Google Shape;262;p12"/>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63" name="Google Shape;263;p12"/>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264" name="Google Shape;264;p12"/>
          <p:cNvSpPr/>
          <p:nvPr/>
        </p:nvSpPr>
        <p:spPr>
          <a:xfrm>
            <a:off x="-10" y="768"/>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4">
              <a:alphaModFix/>
            </a:blip>
            <a:stretch>
              <a:fillRect/>
            </a:stretch>
          </a:blipFill>
          <a:ln>
            <a:noFill/>
          </a:ln>
        </p:spPr>
      </p:sp>
      <p:sp>
        <p:nvSpPr>
          <p:cNvPr id="265" name="Google Shape;265;p12"/>
          <p:cNvSpPr/>
          <p:nvPr/>
        </p:nvSpPr>
        <p:spPr>
          <a:xfrm>
            <a:off x="1469525" y="3310925"/>
            <a:ext cx="15256033" cy="5870562"/>
          </a:xfrm>
          <a:custGeom>
            <a:avLst/>
            <a:gdLst/>
            <a:ahLst/>
            <a:cxnLst/>
            <a:rect l="l" t="t" r="r" b="b"/>
            <a:pathLst>
              <a:path w="3964659" h="1635223" extrusionOk="0">
                <a:moveTo>
                  <a:pt x="3885241" y="0"/>
                </a:moveTo>
                <a:lnTo>
                  <a:pt x="79418" y="0"/>
                </a:lnTo>
                <a:cubicBezTo>
                  <a:pt x="79418" y="43699"/>
                  <a:pt x="44079" y="79418"/>
                  <a:pt x="0" y="79418"/>
                </a:cubicBezTo>
                <a:lnTo>
                  <a:pt x="0" y="1555805"/>
                </a:lnTo>
                <a:cubicBezTo>
                  <a:pt x="43699" y="1555805"/>
                  <a:pt x="79418" y="1591144"/>
                  <a:pt x="79418" y="1635223"/>
                </a:cubicBezTo>
                <a:lnTo>
                  <a:pt x="3885241" y="1635223"/>
                </a:lnTo>
                <a:cubicBezTo>
                  <a:pt x="3885241" y="1591523"/>
                  <a:pt x="3920580" y="1555805"/>
                  <a:pt x="3964659" y="1555805"/>
                </a:cubicBezTo>
                <a:lnTo>
                  <a:pt x="3964659" y="79418"/>
                </a:lnTo>
                <a:cubicBezTo>
                  <a:pt x="3920960" y="79418"/>
                  <a:pt x="3885241" y="44079"/>
                  <a:pt x="3885241"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lata"/>
              <a:ea typeface="Alata"/>
              <a:cs typeface="Alata"/>
              <a:sym typeface="Alata"/>
            </a:endParaRPr>
          </a:p>
        </p:txBody>
      </p:sp>
      <p:sp>
        <p:nvSpPr>
          <p:cNvPr id="266" name="Google Shape;266;p12"/>
          <p:cNvSpPr txBox="1"/>
          <p:nvPr/>
        </p:nvSpPr>
        <p:spPr>
          <a:xfrm>
            <a:off x="2155053" y="4117233"/>
            <a:ext cx="13884975" cy="4403578"/>
          </a:xfrm>
          <a:prstGeom prst="rect">
            <a:avLst/>
          </a:prstGeom>
          <a:noFill/>
          <a:ln>
            <a:noFill/>
          </a:ln>
        </p:spPr>
        <p:txBody>
          <a:bodyPr spcFirstLastPara="1" wrap="square" lIns="0" tIns="0" rIns="0" bIns="0" anchor="t" anchorCtr="0">
            <a:spAutoFit/>
          </a:bodyPr>
          <a:lstStyle/>
          <a:p>
            <a:pPr marL="0" marR="0" lvl="0" indent="0" algn="l" rtl="0">
              <a:lnSpc>
                <a:spcPct val="146013"/>
              </a:lnSpc>
              <a:spcBef>
                <a:spcPts val="0"/>
              </a:spcBef>
              <a:spcAft>
                <a:spcPts val="0"/>
              </a:spcAft>
              <a:buNone/>
            </a:pPr>
            <a:r>
              <a:rPr lang="en-US" sz="2800" b="1" i="1" dirty="0">
                <a:solidFill>
                  <a:srgbClr val="D6008E"/>
                </a:solidFill>
                <a:latin typeface="Alata"/>
                <a:ea typeface="Alata"/>
                <a:cs typeface="Alata"/>
                <a:sym typeface="Alata"/>
              </a:rPr>
              <a:t>"We saw it as a breadcrumb strategy, where we gave people little elements of the movie to stimulate curiosity and that created conversation. In every campaign, there are elements of earned media [like social media buzz] and paid media [such as a trailer spot]. We believed this brand had the opportunity to generate some exciting earned media. Some of the choices we made stimulated that. Then it did totally take on a life of its own.”</a:t>
            </a:r>
          </a:p>
          <a:p>
            <a:pPr marL="0" marR="0" lvl="0" indent="0" algn="r" rtl="0">
              <a:lnSpc>
                <a:spcPct val="146013"/>
              </a:lnSpc>
              <a:spcBef>
                <a:spcPts val="0"/>
              </a:spcBef>
              <a:spcAft>
                <a:spcPts val="0"/>
              </a:spcAft>
              <a:buNone/>
            </a:pPr>
            <a:r>
              <a:rPr lang="en-US" sz="2800" dirty="0">
                <a:solidFill>
                  <a:srgbClr val="D6008E"/>
                </a:solidFill>
                <a:latin typeface="Alata"/>
                <a:ea typeface="Alata"/>
                <a:cs typeface="Alata"/>
                <a:sym typeface="Alata"/>
              </a:rPr>
              <a:t>- Warner Bros. President of Global Marketing Josh </a:t>
            </a:r>
            <a:r>
              <a:rPr lang="en-US" sz="2800" dirty="0" err="1">
                <a:solidFill>
                  <a:srgbClr val="D6008E"/>
                </a:solidFill>
                <a:latin typeface="Alata"/>
                <a:ea typeface="Alata"/>
                <a:cs typeface="Alata"/>
                <a:sym typeface="Alata"/>
              </a:rPr>
              <a:t>Goldstine</a:t>
            </a:r>
            <a:endParaRPr sz="2800" dirty="0">
              <a:latin typeface="Alata"/>
              <a:ea typeface="Alata"/>
              <a:cs typeface="Alata"/>
              <a:sym typeface="Alata"/>
            </a:endParaRPr>
          </a:p>
        </p:txBody>
      </p:sp>
      <p:sp>
        <p:nvSpPr>
          <p:cNvPr id="267" name="Google Shape;267;p12"/>
          <p:cNvSpPr txBox="1"/>
          <p:nvPr/>
        </p:nvSpPr>
        <p:spPr>
          <a:xfrm>
            <a:off x="1485899" y="46739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268" name="Google Shape;268;p12"/>
          <p:cNvSpPr txBox="1"/>
          <p:nvPr/>
        </p:nvSpPr>
        <p:spPr>
          <a:xfrm>
            <a:off x="1485899" y="1929739"/>
            <a:ext cx="8170800" cy="9234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6000" dirty="0">
                <a:solidFill>
                  <a:srgbClr val="6B0E40"/>
                </a:solidFill>
                <a:latin typeface="Alata"/>
                <a:ea typeface="Alata"/>
                <a:cs typeface="Alata"/>
                <a:sym typeface="Alata"/>
              </a:rPr>
              <a:t>MARKETING STRATEGY</a:t>
            </a:r>
            <a:endParaRPr dirty="0">
              <a:latin typeface="Alata"/>
              <a:ea typeface="Alata"/>
              <a:cs typeface="Alata"/>
              <a:sym typeface="Alata"/>
            </a:endParaRPr>
          </a:p>
        </p:txBody>
      </p:sp>
      <p:sp>
        <p:nvSpPr>
          <p:cNvPr id="269" name="Google Shape;269;p12"/>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273"/>
        <p:cNvGrpSpPr/>
        <p:nvPr/>
      </p:nvGrpSpPr>
      <p:grpSpPr>
        <a:xfrm>
          <a:off x="0" y="0"/>
          <a:ext cx="0" cy="0"/>
          <a:chOff x="0" y="0"/>
          <a:chExt cx="0" cy="0"/>
        </a:xfrm>
      </p:grpSpPr>
      <p:grpSp>
        <p:nvGrpSpPr>
          <p:cNvPr id="274" name="Google Shape;274;p13"/>
          <p:cNvGrpSpPr/>
          <p:nvPr/>
        </p:nvGrpSpPr>
        <p:grpSpPr>
          <a:xfrm>
            <a:off x="125" y="9013650"/>
            <a:ext cx="18287989" cy="3194617"/>
            <a:chOff x="0" y="-28575"/>
            <a:chExt cx="4836557" cy="841375"/>
          </a:xfrm>
        </p:grpSpPr>
        <p:sp>
          <p:nvSpPr>
            <p:cNvPr id="275" name="Google Shape;275;p13"/>
            <p:cNvSpPr/>
            <p:nvPr/>
          </p:nvSpPr>
          <p:spPr>
            <a:xfrm>
              <a:off x="0" y="0"/>
              <a:ext cx="4836557" cy="306792"/>
            </a:xfrm>
            <a:custGeom>
              <a:avLst/>
              <a:gdLst/>
              <a:ahLst/>
              <a:cxnLst/>
              <a:rect l="l" t="t" r="r" b="b"/>
              <a:pathLst>
                <a:path w="4836557" h="306792" extrusionOk="0">
                  <a:moveTo>
                    <a:pt x="0" y="0"/>
                  </a:moveTo>
                  <a:lnTo>
                    <a:pt x="4836557" y="0"/>
                  </a:lnTo>
                  <a:lnTo>
                    <a:pt x="4836557" y="306792"/>
                  </a:lnTo>
                  <a:lnTo>
                    <a:pt x="0" y="306792"/>
                  </a:lnTo>
                  <a:close/>
                </a:path>
              </a:pathLst>
            </a:custGeom>
            <a:solidFill>
              <a:srgbClr val="D6008E"/>
            </a:solidFill>
            <a:ln>
              <a:noFill/>
            </a:ln>
          </p:spPr>
        </p:sp>
        <p:sp>
          <p:nvSpPr>
            <p:cNvPr id="276" name="Google Shape;276;p13"/>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77" name="Google Shape;277;p13"/>
          <p:cNvSpPr/>
          <p:nvPr/>
        </p:nvSpPr>
        <p:spPr>
          <a:xfrm>
            <a:off x="14889780" y="-578937"/>
            <a:ext cx="2369520" cy="2369520"/>
          </a:xfrm>
          <a:custGeom>
            <a:avLst/>
            <a:gdLst/>
            <a:ahLst/>
            <a:cxnLst/>
            <a:rect l="l" t="t" r="r" b="b"/>
            <a:pathLst>
              <a:path w="2369520" h="2369520" extrusionOk="0">
                <a:moveTo>
                  <a:pt x="0" y="0"/>
                </a:moveTo>
                <a:lnTo>
                  <a:pt x="2369520" y="0"/>
                </a:lnTo>
                <a:lnTo>
                  <a:pt x="2369520" y="2369521"/>
                </a:lnTo>
                <a:lnTo>
                  <a:pt x="0" y="2369521"/>
                </a:lnTo>
                <a:lnTo>
                  <a:pt x="0" y="0"/>
                </a:lnTo>
                <a:close/>
              </a:path>
            </a:pathLst>
          </a:custGeom>
          <a:blipFill rotWithShape="1">
            <a:blip r:embed="rId3">
              <a:alphaModFix/>
            </a:blip>
            <a:stretch>
              <a:fillRect/>
            </a:stretch>
          </a:blipFill>
          <a:ln>
            <a:noFill/>
          </a:ln>
        </p:spPr>
      </p:sp>
      <p:sp>
        <p:nvSpPr>
          <p:cNvPr id="278" name="Google Shape;278;p13"/>
          <p:cNvSpPr/>
          <p:nvPr/>
        </p:nvSpPr>
        <p:spPr>
          <a:xfrm>
            <a:off x="49480" y="31265"/>
            <a:ext cx="1430859" cy="2257766"/>
          </a:xfrm>
          <a:custGeom>
            <a:avLst/>
            <a:gdLst/>
            <a:ahLst/>
            <a:cxnLst/>
            <a:rect l="l" t="t" r="r" b="b"/>
            <a:pathLst>
              <a:path w="1430859" h="2257766" extrusionOk="0">
                <a:moveTo>
                  <a:pt x="0" y="0"/>
                </a:moveTo>
                <a:lnTo>
                  <a:pt x="1430859" y="0"/>
                </a:lnTo>
                <a:lnTo>
                  <a:pt x="1430859" y="2257765"/>
                </a:lnTo>
                <a:lnTo>
                  <a:pt x="0" y="2257765"/>
                </a:lnTo>
                <a:lnTo>
                  <a:pt x="0" y="0"/>
                </a:lnTo>
                <a:close/>
              </a:path>
            </a:pathLst>
          </a:custGeom>
          <a:blipFill rotWithShape="1">
            <a:blip r:embed="rId4">
              <a:alphaModFix/>
            </a:blip>
            <a:stretch>
              <a:fillRect/>
            </a:stretch>
          </a:blipFill>
          <a:ln>
            <a:noFill/>
          </a:ln>
        </p:spPr>
      </p:sp>
      <p:sp>
        <p:nvSpPr>
          <p:cNvPr id="279" name="Google Shape;279;p13"/>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grpSp>
        <p:nvGrpSpPr>
          <p:cNvPr id="280" name="Google Shape;280;p13"/>
          <p:cNvGrpSpPr/>
          <p:nvPr/>
        </p:nvGrpSpPr>
        <p:grpSpPr>
          <a:xfrm>
            <a:off x="2033927" y="3867609"/>
            <a:ext cx="15560010" cy="4672880"/>
            <a:chOff x="0" y="0"/>
            <a:chExt cx="20746680" cy="6230507"/>
          </a:xfrm>
        </p:grpSpPr>
        <p:sp>
          <p:nvSpPr>
            <p:cNvPr id="281" name="Google Shape;281;p13"/>
            <p:cNvSpPr/>
            <p:nvPr/>
          </p:nvSpPr>
          <p:spPr>
            <a:xfrm>
              <a:off x="921417" y="0"/>
              <a:ext cx="18790149" cy="5549805"/>
            </a:xfrm>
            <a:custGeom>
              <a:avLst/>
              <a:gdLst/>
              <a:ahLst/>
              <a:cxnLst/>
              <a:rect l="l" t="t" r="r" b="b"/>
              <a:pathLst>
                <a:path w="18790149" h="5549805" extrusionOk="0">
                  <a:moveTo>
                    <a:pt x="0" y="0"/>
                  </a:moveTo>
                  <a:lnTo>
                    <a:pt x="12700" y="0"/>
                  </a:lnTo>
                  <a:lnTo>
                    <a:pt x="12700" y="5549805"/>
                  </a:lnTo>
                  <a:lnTo>
                    <a:pt x="0" y="5549805"/>
                  </a:lnTo>
                  <a:close/>
                  <a:moveTo>
                    <a:pt x="6259150" y="0"/>
                  </a:moveTo>
                  <a:lnTo>
                    <a:pt x="6271850" y="0"/>
                  </a:lnTo>
                  <a:lnTo>
                    <a:pt x="6271850" y="5549805"/>
                  </a:lnTo>
                  <a:lnTo>
                    <a:pt x="6259150" y="5549805"/>
                  </a:lnTo>
                  <a:close/>
                  <a:moveTo>
                    <a:pt x="12518299" y="0"/>
                  </a:moveTo>
                  <a:lnTo>
                    <a:pt x="12530999" y="0"/>
                  </a:lnTo>
                  <a:lnTo>
                    <a:pt x="12530999" y="5549805"/>
                  </a:lnTo>
                  <a:lnTo>
                    <a:pt x="12518299" y="5549805"/>
                  </a:lnTo>
                  <a:close/>
                  <a:moveTo>
                    <a:pt x="18777449" y="0"/>
                  </a:moveTo>
                  <a:lnTo>
                    <a:pt x="18790149" y="0"/>
                  </a:lnTo>
                  <a:lnTo>
                    <a:pt x="18790149" y="5549805"/>
                  </a:lnTo>
                  <a:lnTo>
                    <a:pt x="18777449" y="5549805"/>
                  </a:lnTo>
                  <a:close/>
                </a:path>
              </a:pathLst>
            </a:custGeom>
            <a:solidFill>
              <a:srgbClr val="000000">
                <a:alpha val="24705"/>
              </a:srgbClr>
            </a:solidFill>
            <a:ln>
              <a:noFill/>
            </a:ln>
          </p:spPr>
        </p:sp>
        <p:sp>
          <p:nvSpPr>
            <p:cNvPr id="282" name="Google Shape;282;p13"/>
            <p:cNvSpPr txBox="1"/>
            <p:nvPr/>
          </p:nvSpPr>
          <p:spPr>
            <a:xfrm>
              <a:off x="785073" y="5714905"/>
              <a:ext cx="285389" cy="51560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000000"/>
                  </a:solidFill>
                  <a:latin typeface="Arial"/>
                  <a:ea typeface="Arial"/>
                  <a:cs typeface="Arial"/>
                  <a:sym typeface="Arial"/>
                </a:rPr>
                <a:t>0</a:t>
              </a:r>
              <a:endParaRPr/>
            </a:p>
          </p:txBody>
        </p:sp>
        <p:sp>
          <p:nvSpPr>
            <p:cNvPr id="283" name="Google Shape;283;p13"/>
            <p:cNvSpPr txBox="1"/>
            <p:nvPr/>
          </p:nvSpPr>
          <p:spPr>
            <a:xfrm>
              <a:off x="6134206" y="5714905"/>
              <a:ext cx="2105400" cy="492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000000"/>
                  </a:solidFill>
                  <a:latin typeface="Alata"/>
                  <a:ea typeface="Alata"/>
                  <a:cs typeface="Alata"/>
                  <a:sym typeface="Alata"/>
                </a:rPr>
                <a:t>2,500,000</a:t>
              </a:r>
              <a:endParaRPr>
                <a:latin typeface="Alata"/>
                <a:ea typeface="Alata"/>
                <a:cs typeface="Alata"/>
                <a:sym typeface="Alata"/>
              </a:endParaRPr>
            </a:p>
          </p:txBody>
        </p:sp>
        <p:sp>
          <p:nvSpPr>
            <p:cNvPr id="284" name="Google Shape;284;p13"/>
            <p:cNvSpPr txBox="1"/>
            <p:nvPr/>
          </p:nvSpPr>
          <p:spPr>
            <a:xfrm>
              <a:off x="12362192" y="5714905"/>
              <a:ext cx="2167800" cy="492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000000"/>
                  </a:solidFill>
                  <a:latin typeface="Alata"/>
                  <a:ea typeface="Alata"/>
                  <a:cs typeface="Alata"/>
                  <a:sym typeface="Alata"/>
                </a:rPr>
                <a:t>5,000,000</a:t>
              </a:r>
              <a:endParaRPr>
                <a:latin typeface="Alata"/>
                <a:ea typeface="Alata"/>
                <a:cs typeface="Alata"/>
                <a:sym typeface="Alata"/>
              </a:endParaRPr>
            </a:p>
          </p:txBody>
        </p:sp>
        <p:sp>
          <p:nvSpPr>
            <p:cNvPr id="285" name="Google Shape;285;p13"/>
            <p:cNvSpPr txBox="1"/>
            <p:nvPr/>
          </p:nvSpPr>
          <p:spPr>
            <a:xfrm>
              <a:off x="18663780" y="5714905"/>
              <a:ext cx="2082900" cy="492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000000"/>
                  </a:solidFill>
                  <a:latin typeface="Alata"/>
                  <a:ea typeface="Alata"/>
                  <a:cs typeface="Alata"/>
                  <a:sym typeface="Alata"/>
                </a:rPr>
                <a:t>7,500,000</a:t>
              </a:r>
              <a:endParaRPr>
                <a:latin typeface="Alata"/>
                <a:ea typeface="Alata"/>
                <a:cs typeface="Alata"/>
                <a:sym typeface="Alata"/>
              </a:endParaRPr>
            </a:p>
          </p:txBody>
        </p:sp>
        <p:sp>
          <p:nvSpPr>
            <p:cNvPr id="286" name="Google Shape;286;p13"/>
            <p:cNvSpPr txBox="1"/>
            <p:nvPr/>
          </p:nvSpPr>
          <p:spPr>
            <a:xfrm>
              <a:off x="77210" y="364845"/>
              <a:ext cx="647400" cy="4926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400">
                  <a:solidFill>
                    <a:srgbClr val="000000"/>
                  </a:solidFill>
                  <a:latin typeface="Alata"/>
                  <a:ea typeface="Alata"/>
                  <a:cs typeface="Alata"/>
                  <a:sym typeface="Alata"/>
                </a:rPr>
                <a:t>US </a:t>
              </a:r>
              <a:endParaRPr>
                <a:latin typeface="Alata"/>
                <a:ea typeface="Alata"/>
                <a:cs typeface="Alata"/>
                <a:sym typeface="Alata"/>
              </a:endParaRPr>
            </a:p>
          </p:txBody>
        </p:sp>
        <p:sp>
          <p:nvSpPr>
            <p:cNvPr id="287" name="Google Shape;287;p13"/>
            <p:cNvSpPr txBox="1"/>
            <p:nvPr/>
          </p:nvSpPr>
          <p:spPr>
            <a:xfrm>
              <a:off x="0" y="1786983"/>
              <a:ext cx="724500" cy="4926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400">
                  <a:solidFill>
                    <a:srgbClr val="000000"/>
                  </a:solidFill>
                  <a:latin typeface="Alata"/>
                  <a:ea typeface="Alata"/>
                  <a:cs typeface="Alata"/>
                  <a:sym typeface="Alata"/>
                </a:rPr>
                <a:t>MX </a:t>
              </a:r>
              <a:endParaRPr>
                <a:latin typeface="Alata"/>
                <a:ea typeface="Alata"/>
                <a:cs typeface="Alata"/>
                <a:sym typeface="Alata"/>
              </a:endParaRPr>
            </a:p>
          </p:txBody>
        </p:sp>
        <p:sp>
          <p:nvSpPr>
            <p:cNvPr id="288" name="Google Shape;288;p13"/>
            <p:cNvSpPr txBox="1"/>
            <p:nvPr/>
          </p:nvSpPr>
          <p:spPr>
            <a:xfrm>
              <a:off x="69814" y="3209121"/>
              <a:ext cx="654900" cy="4926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400">
                  <a:solidFill>
                    <a:srgbClr val="000000"/>
                  </a:solidFill>
                  <a:latin typeface="Alata"/>
                  <a:ea typeface="Alata"/>
                  <a:cs typeface="Alata"/>
                  <a:sym typeface="Alata"/>
                </a:rPr>
                <a:t>UK </a:t>
              </a:r>
              <a:endParaRPr>
                <a:latin typeface="Alata"/>
                <a:ea typeface="Alata"/>
                <a:cs typeface="Alata"/>
                <a:sym typeface="Alata"/>
              </a:endParaRPr>
            </a:p>
          </p:txBody>
        </p:sp>
        <p:sp>
          <p:nvSpPr>
            <p:cNvPr id="289" name="Google Shape;289;p13"/>
            <p:cNvSpPr txBox="1"/>
            <p:nvPr/>
          </p:nvSpPr>
          <p:spPr>
            <a:xfrm>
              <a:off x="76940" y="4631258"/>
              <a:ext cx="647700" cy="4926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400">
                  <a:solidFill>
                    <a:srgbClr val="000000"/>
                  </a:solidFill>
                  <a:latin typeface="Alata"/>
                  <a:ea typeface="Alata"/>
                  <a:cs typeface="Alata"/>
                  <a:sym typeface="Alata"/>
                </a:rPr>
                <a:t>BR </a:t>
              </a:r>
              <a:endParaRPr>
                <a:latin typeface="Alata"/>
                <a:ea typeface="Alata"/>
                <a:cs typeface="Alata"/>
                <a:sym typeface="Alata"/>
              </a:endParaRPr>
            </a:p>
          </p:txBody>
        </p:sp>
        <p:grpSp>
          <p:nvGrpSpPr>
            <p:cNvPr id="290" name="Google Shape;290;p13"/>
            <p:cNvGrpSpPr/>
            <p:nvPr/>
          </p:nvGrpSpPr>
          <p:grpSpPr>
            <a:xfrm>
              <a:off x="927767" y="0"/>
              <a:ext cx="15278675" cy="5549806"/>
              <a:chOff x="0" y="0"/>
              <a:chExt cx="15278675" cy="5549806"/>
            </a:xfrm>
          </p:grpSpPr>
          <p:sp>
            <p:nvSpPr>
              <p:cNvPr id="291" name="Google Shape;291;p13"/>
              <p:cNvSpPr/>
              <p:nvPr/>
            </p:nvSpPr>
            <p:spPr>
              <a:xfrm>
                <a:off x="0" y="0"/>
                <a:ext cx="15278675" cy="1283392"/>
              </a:xfrm>
              <a:custGeom>
                <a:avLst/>
                <a:gdLst/>
                <a:ahLst/>
                <a:cxnLst/>
                <a:rect l="l" t="t" r="r" b="b"/>
                <a:pathLst>
                  <a:path w="15278675" h="1283392" extrusionOk="0">
                    <a:moveTo>
                      <a:pt x="0" y="0"/>
                    </a:moveTo>
                    <a:lnTo>
                      <a:pt x="15176004" y="0"/>
                    </a:lnTo>
                    <a:cubicBezTo>
                      <a:pt x="15232707" y="0"/>
                      <a:pt x="15278675" y="45968"/>
                      <a:pt x="15278675" y="102671"/>
                    </a:cubicBezTo>
                    <a:lnTo>
                      <a:pt x="15278675" y="1180721"/>
                    </a:lnTo>
                    <a:cubicBezTo>
                      <a:pt x="15278675" y="1237425"/>
                      <a:pt x="15232707" y="1283392"/>
                      <a:pt x="15176004" y="1283392"/>
                    </a:cubicBezTo>
                    <a:lnTo>
                      <a:pt x="0" y="1283392"/>
                    </a:lnTo>
                    <a:close/>
                  </a:path>
                </a:pathLst>
              </a:custGeom>
              <a:solidFill>
                <a:srgbClr val="D60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a:off x="0" y="1422138"/>
                <a:ext cx="2274666" cy="1283392"/>
              </a:xfrm>
              <a:custGeom>
                <a:avLst/>
                <a:gdLst/>
                <a:ahLst/>
                <a:cxnLst/>
                <a:rect l="l" t="t" r="r" b="b"/>
                <a:pathLst>
                  <a:path w="2274666" h="1283392" extrusionOk="0">
                    <a:moveTo>
                      <a:pt x="0" y="0"/>
                    </a:moveTo>
                    <a:lnTo>
                      <a:pt x="2171994" y="0"/>
                    </a:lnTo>
                    <a:cubicBezTo>
                      <a:pt x="2199224" y="0"/>
                      <a:pt x="2225339" y="10817"/>
                      <a:pt x="2244594" y="30071"/>
                    </a:cubicBezTo>
                    <a:cubicBezTo>
                      <a:pt x="2263849" y="49326"/>
                      <a:pt x="2274666" y="75441"/>
                      <a:pt x="2274666" y="102671"/>
                    </a:cubicBezTo>
                    <a:lnTo>
                      <a:pt x="2274666" y="1180721"/>
                    </a:lnTo>
                    <a:cubicBezTo>
                      <a:pt x="2274666" y="1237425"/>
                      <a:pt x="2228698" y="1283392"/>
                      <a:pt x="2171994" y="1283392"/>
                    </a:cubicBezTo>
                    <a:lnTo>
                      <a:pt x="0" y="1283392"/>
                    </a:lnTo>
                    <a:close/>
                  </a:path>
                </a:pathLst>
              </a:custGeom>
              <a:solidFill>
                <a:srgbClr val="D60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0" y="2844275"/>
                <a:ext cx="2269659" cy="1283393"/>
              </a:xfrm>
              <a:custGeom>
                <a:avLst/>
                <a:gdLst/>
                <a:ahLst/>
                <a:cxnLst/>
                <a:rect l="l" t="t" r="r" b="b"/>
                <a:pathLst>
                  <a:path w="2269659" h="1283393" extrusionOk="0">
                    <a:moveTo>
                      <a:pt x="0" y="0"/>
                    </a:moveTo>
                    <a:lnTo>
                      <a:pt x="2166987" y="0"/>
                    </a:lnTo>
                    <a:cubicBezTo>
                      <a:pt x="2194217" y="0"/>
                      <a:pt x="2220332" y="10817"/>
                      <a:pt x="2239587" y="30072"/>
                    </a:cubicBezTo>
                    <a:cubicBezTo>
                      <a:pt x="2258841" y="49327"/>
                      <a:pt x="2269659" y="75442"/>
                      <a:pt x="2269659" y="102672"/>
                    </a:cubicBezTo>
                    <a:lnTo>
                      <a:pt x="2269659" y="1180721"/>
                    </a:lnTo>
                    <a:cubicBezTo>
                      <a:pt x="2269659" y="1207951"/>
                      <a:pt x="2258842" y="1234066"/>
                      <a:pt x="2239587" y="1253321"/>
                    </a:cubicBezTo>
                    <a:cubicBezTo>
                      <a:pt x="2220332" y="1272576"/>
                      <a:pt x="2194217" y="1283393"/>
                      <a:pt x="2166987" y="1283393"/>
                    </a:cubicBezTo>
                    <a:lnTo>
                      <a:pt x="0" y="1283393"/>
                    </a:lnTo>
                    <a:close/>
                  </a:path>
                </a:pathLst>
              </a:custGeom>
              <a:solidFill>
                <a:srgbClr val="D60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0" y="4266413"/>
                <a:ext cx="1400889" cy="1283393"/>
              </a:xfrm>
              <a:custGeom>
                <a:avLst/>
                <a:gdLst/>
                <a:ahLst/>
                <a:cxnLst/>
                <a:rect l="l" t="t" r="r" b="b"/>
                <a:pathLst>
                  <a:path w="1400889" h="1283393" extrusionOk="0">
                    <a:moveTo>
                      <a:pt x="0" y="0"/>
                    </a:moveTo>
                    <a:lnTo>
                      <a:pt x="1298217" y="0"/>
                    </a:lnTo>
                    <a:cubicBezTo>
                      <a:pt x="1354921" y="0"/>
                      <a:pt x="1400888" y="45967"/>
                      <a:pt x="1400889" y="102671"/>
                    </a:cubicBezTo>
                    <a:lnTo>
                      <a:pt x="1400889" y="1180721"/>
                    </a:lnTo>
                    <a:cubicBezTo>
                      <a:pt x="1400889" y="1207951"/>
                      <a:pt x="1390071" y="1234066"/>
                      <a:pt x="1370817" y="1253321"/>
                    </a:cubicBezTo>
                    <a:cubicBezTo>
                      <a:pt x="1351562" y="1272575"/>
                      <a:pt x="1325447" y="1283392"/>
                      <a:pt x="1298217" y="1283392"/>
                    </a:cubicBezTo>
                    <a:lnTo>
                      <a:pt x="0" y="1283392"/>
                    </a:lnTo>
                    <a:close/>
                  </a:path>
                </a:pathLst>
              </a:custGeom>
              <a:solidFill>
                <a:srgbClr val="D60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 name="Google Shape;295;p13"/>
          <p:cNvSpPr/>
          <p:nvPr/>
        </p:nvSpPr>
        <p:spPr>
          <a:xfrm>
            <a:off x="602438" y="4019373"/>
            <a:ext cx="1219212" cy="641610"/>
          </a:xfrm>
          <a:custGeom>
            <a:avLst/>
            <a:gdLst/>
            <a:ahLst/>
            <a:cxnLst/>
            <a:rect l="l" t="t" r="r" b="b"/>
            <a:pathLst>
              <a:path w="1219212" h="641610" extrusionOk="0">
                <a:moveTo>
                  <a:pt x="0" y="0"/>
                </a:moveTo>
                <a:lnTo>
                  <a:pt x="1219212" y="0"/>
                </a:lnTo>
                <a:lnTo>
                  <a:pt x="1219212" y="641611"/>
                </a:lnTo>
                <a:lnTo>
                  <a:pt x="0" y="641611"/>
                </a:lnTo>
                <a:lnTo>
                  <a:pt x="0" y="0"/>
                </a:lnTo>
                <a:close/>
              </a:path>
            </a:pathLst>
          </a:custGeom>
          <a:blipFill rotWithShape="1">
            <a:blip r:embed="rId6">
              <a:alphaModFix/>
            </a:blip>
            <a:stretch>
              <a:fillRect/>
            </a:stretch>
          </a:blipFill>
          <a:ln>
            <a:noFill/>
          </a:ln>
        </p:spPr>
      </p:sp>
      <p:sp>
        <p:nvSpPr>
          <p:cNvPr id="296" name="Google Shape;296;p13"/>
          <p:cNvSpPr/>
          <p:nvPr/>
        </p:nvSpPr>
        <p:spPr>
          <a:xfrm>
            <a:off x="602438" y="4992771"/>
            <a:ext cx="1219212" cy="751339"/>
          </a:xfrm>
          <a:custGeom>
            <a:avLst/>
            <a:gdLst/>
            <a:ahLst/>
            <a:cxnLst/>
            <a:rect l="l" t="t" r="r" b="b"/>
            <a:pathLst>
              <a:path w="1219212" h="751339" extrusionOk="0">
                <a:moveTo>
                  <a:pt x="0" y="0"/>
                </a:moveTo>
                <a:lnTo>
                  <a:pt x="1219212" y="0"/>
                </a:lnTo>
                <a:lnTo>
                  <a:pt x="1219212" y="751339"/>
                </a:lnTo>
                <a:lnTo>
                  <a:pt x="0" y="751339"/>
                </a:lnTo>
                <a:lnTo>
                  <a:pt x="0" y="0"/>
                </a:lnTo>
                <a:close/>
              </a:path>
            </a:pathLst>
          </a:custGeom>
          <a:blipFill rotWithShape="1">
            <a:blip r:embed="rId7">
              <a:alphaModFix/>
            </a:blip>
            <a:stretch>
              <a:fillRect/>
            </a:stretch>
          </a:blipFill>
          <a:ln>
            <a:noFill/>
          </a:ln>
        </p:spPr>
      </p:sp>
      <p:sp>
        <p:nvSpPr>
          <p:cNvPr id="297" name="Google Shape;297;p13"/>
          <p:cNvSpPr/>
          <p:nvPr/>
        </p:nvSpPr>
        <p:spPr>
          <a:xfrm>
            <a:off x="602438" y="6077485"/>
            <a:ext cx="1219212" cy="672091"/>
          </a:xfrm>
          <a:custGeom>
            <a:avLst/>
            <a:gdLst/>
            <a:ahLst/>
            <a:cxnLst/>
            <a:rect l="l" t="t" r="r" b="b"/>
            <a:pathLst>
              <a:path w="1219212" h="672091" extrusionOk="0">
                <a:moveTo>
                  <a:pt x="0" y="0"/>
                </a:moveTo>
                <a:lnTo>
                  <a:pt x="1219212" y="0"/>
                </a:lnTo>
                <a:lnTo>
                  <a:pt x="1219212" y="672091"/>
                </a:lnTo>
                <a:lnTo>
                  <a:pt x="0" y="672091"/>
                </a:lnTo>
                <a:lnTo>
                  <a:pt x="0" y="0"/>
                </a:lnTo>
                <a:close/>
              </a:path>
            </a:pathLst>
          </a:custGeom>
          <a:blipFill rotWithShape="1">
            <a:blip r:embed="rId8">
              <a:alphaModFix/>
            </a:blip>
            <a:stretch>
              <a:fillRect/>
            </a:stretch>
          </a:blipFill>
          <a:ln>
            <a:noFill/>
          </a:ln>
        </p:spPr>
      </p:sp>
      <p:sp>
        <p:nvSpPr>
          <p:cNvPr id="298" name="Google Shape;298;p13"/>
          <p:cNvSpPr/>
          <p:nvPr/>
        </p:nvSpPr>
        <p:spPr>
          <a:xfrm>
            <a:off x="602438" y="7144624"/>
            <a:ext cx="1219212" cy="853448"/>
          </a:xfrm>
          <a:custGeom>
            <a:avLst/>
            <a:gdLst/>
            <a:ahLst/>
            <a:cxnLst/>
            <a:rect l="l" t="t" r="r" b="b"/>
            <a:pathLst>
              <a:path w="1219212" h="853448" extrusionOk="0">
                <a:moveTo>
                  <a:pt x="0" y="0"/>
                </a:moveTo>
                <a:lnTo>
                  <a:pt x="1219212" y="0"/>
                </a:lnTo>
                <a:lnTo>
                  <a:pt x="1219212" y="853448"/>
                </a:lnTo>
                <a:lnTo>
                  <a:pt x="0" y="853448"/>
                </a:lnTo>
                <a:lnTo>
                  <a:pt x="0" y="0"/>
                </a:lnTo>
                <a:close/>
              </a:path>
            </a:pathLst>
          </a:custGeom>
          <a:blipFill rotWithShape="1">
            <a:blip r:embed="rId9">
              <a:alphaModFix/>
            </a:blip>
            <a:stretch>
              <a:fillRect/>
            </a:stretch>
          </a:blipFill>
          <a:ln>
            <a:noFill/>
          </a:ln>
        </p:spPr>
      </p:sp>
      <p:sp>
        <p:nvSpPr>
          <p:cNvPr id="299" name="Google Shape;299;p13"/>
          <p:cNvSpPr txBox="1"/>
          <p:nvPr/>
        </p:nvSpPr>
        <p:spPr>
          <a:xfrm>
            <a:off x="1485902" y="497473"/>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300" name="Google Shape;300;p13"/>
          <p:cNvSpPr txBox="1"/>
          <p:nvPr/>
        </p:nvSpPr>
        <p:spPr>
          <a:xfrm>
            <a:off x="1485902" y="2056780"/>
            <a:ext cx="15560100" cy="738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800" dirty="0">
                <a:solidFill>
                  <a:srgbClr val="6B0E40"/>
                </a:solidFill>
                <a:latin typeface="Alata"/>
                <a:ea typeface="Alata"/>
                <a:cs typeface="Alata"/>
                <a:sym typeface="Alata"/>
              </a:rPr>
              <a:t>SOCIAL ENGAGEMENT</a:t>
            </a:r>
            <a:endParaRPr dirty="0">
              <a:latin typeface="Alata"/>
              <a:ea typeface="Alata"/>
              <a:cs typeface="Alata"/>
              <a:sym typeface="Alata"/>
            </a:endParaRPr>
          </a:p>
        </p:txBody>
      </p:sp>
      <p:sp>
        <p:nvSpPr>
          <p:cNvPr id="301" name="Google Shape;301;p13"/>
          <p:cNvSpPr txBox="1"/>
          <p:nvPr/>
        </p:nvSpPr>
        <p:spPr>
          <a:xfrm>
            <a:off x="1485900" y="2920775"/>
            <a:ext cx="15239700" cy="461700"/>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None/>
            </a:pPr>
            <a:r>
              <a:rPr lang="en-US" sz="3000">
                <a:solidFill>
                  <a:srgbClr val="6B0E40"/>
                </a:solidFill>
                <a:latin typeface="Alata"/>
                <a:ea typeface="Alata"/>
                <a:cs typeface="Alata"/>
                <a:sym typeface="Alata"/>
              </a:rPr>
              <a:t>Social Engagement with Barbie-related content after 2nd Trailer Release</a:t>
            </a:r>
            <a:endParaRPr sz="3000">
              <a:latin typeface="Alata"/>
              <a:ea typeface="Alata"/>
              <a:cs typeface="Alata"/>
              <a:sym typeface="Alata"/>
            </a:endParaRPr>
          </a:p>
        </p:txBody>
      </p:sp>
      <p:sp>
        <p:nvSpPr>
          <p:cNvPr id="302" name="Google Shape;302;p13"/>
          <p:cNvSpPr txBox="1"/>
          <p:nvPr/>
        </p:nvSpPr>
        <p:spPr>
          <a:xfrm>
            <a:off x="2903916" y="4127373"/>
            <a:ext cx="5500200" cy="4002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None/>
            </a:pPr>
            <a:r>
              <a:rPr lang="en-US" sz="2600" b="1">
                <a:solidFill>
                  <a:srgbClr val="FFFFFF"/>
                </a:solidFill>
                <a:latin typeface="Alata"/>
                <a:ea typeface="Alata"/>
                <a:cs typeface="Alata"/>
                <a:sym typeface="Alata"/>
              </a:rPr>
              <a:t>6.1 million mentions</a:t>
            </a:r>
            <a:endParaRPr sz="2600" b="1">
              <a:latin typeface="Alata"/>
              <a:ea typeface="Alata"/>
              <a:cs typeface="Alata"/>
              <a:sym typeface="Alata"/>
            </a:endParaRPr>
          </a:p>
        </p:txBody>
      </p:sp>
      <p:sp>
        <p:nvSpPr>
          <p:cNvPr id="303" name="Google Shape;303;p13"/>
          <p:cNvSpPr txBox="1"/>
          <p:nvPr/>
        </p:nvSpPr>
        <p:spPr>
          <a:xfrm>
            <a:off x="2903916" y="5233909"/>
            <a:ext cx="1709400" cy="3846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1">
                <a:solidFill>
                  <a:srgbClr val="FFFFFF"/>
                </a:solidFill>
                <a:latin typeface="Alata"/>
                <a:ea typeface="Alata"/>
                <a:cs typeface="Alata"/>
                <a:sym typeface="Alata"/>
              </a:rPr>
              <a:t>906K</a:t>
            </a:r>
            <a:endParaRPr b="1">
              <a:latin typeface="Alata"/>
              <a:ea typeface="Alata"/>
              <a:cs typeface="Alata"/>
              <a:sym typeface="Alata"/>
            </a:endParaRPr>
          </a:p>
        </p:txBody>
      </p:sp>
      <p:sp>
        <p:nvSpPr>
          <p:cNvPr id="304" name="Google Shape;304;p13"/>
          <p:cNvSpPr txBox="1"/>
          <p:nvPr/>
        </p:nvSpPr>
        <p:spPr>
          <a:xfrm>
            <a:off x="2903916" y="6280305"/>
            <a:ext cx="1709400" cy="3846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1">
                <a:solidFill>
                  <a:srgbClr val="FFFFFF"/>
                </a:solidFill>
                <a:latin typeface="Alata"/>
                <a:ea typeface="Alata"/>
                <a:cs typeface="Alata"/>
                <a:sym typeface="Alata"/>
              </a:rPr>
              <a:t>904K</a:t>
            </a:r>
            <a:endParaRPr b="1">
              <a:latin typeface="Alata"/>
              <a:ea typeface="Alata"/>
              <a:cs typeface="Alata"/>
              <a:sym typeface="Alata"/>
            </a:endParaRPr>
          </a:p>
        </p:txBody>
      </p:sp>
      <p:sp>
        <p:nvSpPr>
          <p:cNvPr id="305" name="Google Shape;305;p13"/>
          <p:cNvSpPr txBox="1"/>
          <p:nvPr/>
        </p:nvSpPr>
        <p:spPr>
          <a:xfrm>
            <a:off x="2903916" y="7379038"/>
            <a:ext cx="1709400" cy="3846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1">
                <a:solidFill>
                  <a:srgbClr val="FFFFFF"/>
                </a:solidFill>
                <a:latin typeface="Alata"/>
                <a:ea typeface="Alata"/>
                <a:cs typeface="Alata"/>
                <a:sym typeface="Alata"/>
              </a:rPr>
              <a:t>557K</a:t>
            </a:r>
            <a:endParaRPr b="1">
              <a:latin typeface="Alata"/>
              <a:ea typeface="Alata"/>
              <a:cs typeface="Alata"/>
              <a:sym typeface="Alat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309"/>
        <p:cNvGrpSpPr/>
        <p:nvPr/>
      </p:nvGrpSpPr>
      <p:grpSpPr>
        <a:xfrm>
          <a:off x="0" y="0"/>
          <a:ext cx="0" cy="0"/>
          <a:chOff x="0" y="0"/>
          <a:chExt cx="0" cy="0"/>
        </a:xfrm>
      </p:grpSpPr>
      <p:grpSp>
        <p:nvGrpSpPr>
          <p:cNvPr id="310" name="Google Shape;310;p14"/>
          <p:cNvGrpSpPr/>
          <p:nvPr/>
        </p:nvGrpSpPr>
        <p:grpSpPr>
          <a:xfrm>
            <a:off x="125" y="9013650"/>
            <a:ext cx="18287989" cy="3194617"/>
            <a:chOff x="0" y="-28575"/>
            <a:chExt cx="4836557" cy="841375"/>
          </a:xfrm>
        </p:grpSpPr>
        <p:sp>
          <p:nvSpPr>
            <p:cNvPr id="311" name="Google Shape;311;p14"/>
            <p:cNvSpPr/>
            <p:nvPr/>
          </p:nvSpPr>
          <p:spPr>
            <a:xfrm>
              <a:off x="0" y="0"/>
              <a:ext cx="4836557" cy="306792"/>
            </a:xfrm>
            <a:custGeom>
              <a:avLst/>
              <a:gdLst/>
              <a:ahLst/>
              <a:cxnLst/>
              <a:rect l="l" t="t" r="r" b="b"/>
              <a:pathLst>
                <a:path w="4836557" h="306792" extrusionOk="0">
                  <a:moveTo>
                    <a:pt x="0" y="0"/>
                  </a:moveTo>
                  <a:lnTo>
                    <a:pt x="4836557" y="0"/>
                  </a:lnTo>
                  <a:lnTo>
                    <a:pt x="4836557" y="306792"/>
                  </a:lnTo>
                  <a:lnTo>
                    <a:pt x="0" y="306792"/>
                  </a:lnTo>
                  <a:close/>
                </a:path>
              </a:pathLst>
            </a:custGeom>
            <a:solidFill>
              <a:srgbClr val="D6008E"/>
            </a:solidFill>
            <a:ln>
              <a:noFill/>
            </a:ln>
          </p:spPr>
        </p:sp>
        <p:sp>
          <p:nvSpPr>
            <p:cNvPr id="312" name="Google Shape;312;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13" name="Google Shape;313;p14"/>
          <p:cNvSpPr/>
          <p:nvPr/>
        </p:nvSpPr>
        <p:spPr>
          <a:xfrm>
            <a:off x="14889780" y="-578937"/>
            <a:ext cx="2369520" cy="2369520"/>
          </a:xfrm>
          <a:custGeom>
            <a:avLst/>
            <a:gdLst/>
            <a:ahLst/>
            <a:cxnLst/>
            <a:rect l="l" t="t" r="r" b="b"/>
            <a:pathLst>
              <a:path w="2369520" h="2369520" extrusionOk="0">
                <a:moveTo>
                  <a:pt x="0" y="0"/>
                </a:moveTo>
                <a:lnTo>
                  <a:pt x="2369520" y="0"/>
                </a:lnTo>
                <a:lnTo>
                  <a:pt x="2369520" y="2369521"/>
                </a:lnTo>
                <a:lnTo>
                  <a:pt x="0" y="2369521"/>
                </a:lnTo>
                <a:lnTo>
                  <a:pt x="0" y="0"/>
                </a:lnTo>
                <a:close/>
              </a:path>
            </a:pathLst>
          </a:custGeom>
          <a:blipFill rotWithShape="1">
            <a:blip r:embed="rId3">
              <a:alphaModFix/>
            </a:blip>
            <a:stretch>
              <a:fillRect/>
            </a:stretch>
          </a:blipFill>
          <a:ln>
            <a:noFill/>
          </a:ln>
        </p:spPr>
      </p:sp>
      <p:sp>
        <p:nvSpPr>
          <p:cNvPr id="314" name="Google Shape;314;p14"/>
          <p:cNvSpPr/>
          <p:nvPr/>
        </p:nvSpPr>
        <p:spPr>
          <a:xfrm>
            <a:off x="49480" y="2"/>
            <a:ext cx="1430859" cy="2257766"/>
          </a:xfrm>
          <a:custGeom>
            <a:avLst/>
            <a:gdLst/>
            <a:ahLst/>
            <a:cxnLst/>
            <a:rect l="l" t="t" r="r" b="b"/>
            <a:pathLst>
              <a:path w="1430859" h="2257766" extrusionOk="0">
                <a:moveTo>
                  <a:pt x="0" y="0"/>
                </a:moveTo>
                <a:lnTo>
                  <a:pt x="1430859" y="0"/>
                </a:lnTo>
                <a:lnTo>
                  <a:pt x="1430859" y="2257765"/>
                </a:lnTo>
                <a:lnTo>
                  <a:pt x="0" y="2257765"/>
                </a:lnTo>
                <a:lnTo>
                  <a:pt x="0" y="0"/>
                </a:lnTo>
                <a:close/>
              </a:path>
            </a:pathLst>
          </a:custGeom>
          <a:blipFill rotWithShape="1">
            <a:blip r:embed="rId4">
              <a:alphaModFix/>
            </a:blip>
            <a:stretch>
              <a:fillRect/>
            </a:stretch>
          </a:blipFill>
          <a:ln>
            <a:noFill/>
          </a:ln>
        </p:spPr>
      </p:sp>
      <p:sp>
        <p:nvSpPr>
          <p:cNvPr id="315" name="Google Shape;315;p14"/>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sp>
        <p:nvSpPr>
          <p:cNvPr id="316" name="Google Shape;316;p14"/>
          <p:cNvSpPr txBox="1"/>
          <p:nvPr/>
        </p:nvSpPr>
        <p:spPr>
          <a:xfrm>
            <a:off x="1485902" y="450779"/>
            <a:ext cx="104514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317" name="Google Shape;317;p14"/>
          <p:cNvSpPr txBox="1"/>
          <p:nvPr/>
        </p:nvSpPr>
        <p:spPr>
          <a:xfrm>
            <a:off x="1485900" y="1958967"/>
            <a:ext cx="3452400" cy="738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800">
                <a:solidFill>
                  <a:srgbClr val="6B0E40"/>
                </a:solidFill>
                <a:latin typeface="Alata"/>
                <a:ea typeface="Alata"/>
                <a:cs typeface="Alata"/>
                <a:sym typeface="Alata"/>
              </a:rPr>
              <a:t>PUBLICITY</a:t>
            </a:r>
            <a:endParaRPr>
              <a:latin typeface="Alata"/>
              <a:ea typeface="Alata"/>
              <a:cs typeface="Alata"/>
              <a:sym typeface="Alata"/>
            </a:endParaRPr>
          </a:p>
        </p:txBody>
      </p:sp>
      <p:grpSp>
        <p:nvGrpSpPr>
          <p:cNvPr id="318" name="Google Shape;318;p14"/>
          <p:cNvGrpSpPr/>
          <p:nvPr/>
        </p:nvGrpSpPr>
        <p:grpSpPr>
          <a:xfrm>
            <a:off x="12123682" y="5143500"/>
            <a:ext cx="3673675" cy="3690142"/>
            <a:chOff x="10975" y="0"/>
            <a:chExt cx="4898233" cy="4920189"/>
          </a:xfrm>
        </p:grpSpPr>
        <p:grpSp>
          <p:nvGrpSpPr>
            <p:cNvPr id="319" name="Google Shape;319;p14"/>
            <p:cNvGrpSpPr/>
            <p:nvPr/>
          </p:nvGrpSpPr>
          <p:grpSpPr>
            <a:xfrm>
              <a:off x="10975" y="0"/>
              <a:ext cx="4898233" cy="4920189"/>
              <a:chOff x="1813" y="0"/>
              <a:chExt cx="809173" cy="812800"/>
            </a:xfrm>
          </p:grpSpPr>
          <p:sp>
            <p:nvSpPr>
              <p:cNvPr id="320" name="Google Shape;320;p1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0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lata"/>
                  <a:ea typeface="Alata"/>
                  <a:cs typeface="Alata"/>
                  <a:sym typeface="Alata"/>
                </a:endParaRPr>
              </a:p>
            </p:txBody>
          </p:sp>
          <p:sp>
            <p:nvSpPr>
              <p:cNvPr id="321" name="Google Shape;321;p14"/>
              <p:cNvSpPr txBox="1"/>
              <p:nvPr/>
            </p:nvSpPr>
            <p:spPr>
              <a:xfrm>
                <a:off x="76200" y="47625"/>
                <a:ext cx="660400" cy="6889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Alata"/>
                  <a:ea typeface="Alata"/>
                  <a:cs typeface="Alata"/>
                  <a:sym typeface="Alata"/>
                </a:endParaRPr>
              </a:p>
            </p:txBody>
          </p:sp>
        </p:grpSp>
        <p:sp>
          <p:nvSpPr>
            <p:cNvPr id="322" name="Google Shape;322;p14"/>
            <p:cNvSpPr txBox="1"/>
            <p:nvPr/>
          </p:nvSpPr>
          <p:spPr>
            <a:xfrm>
              <a:off x="886100" y="637613"/>
              <a:ext cx="3147900" cy="3319628"/>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199" b="1" dirty="0">
                  <a:solidFill>
                    <a:srgbClr val="FFFFFF"/>
                  </a:solidFill>
                  <a:latin typeface="Alata"/>
                  <a:ea typeface="Alata"/>
                  <a:cs typeface="Alata"/>
                  <a:sym typeface="Alata"/>
                </a:rPr>
                <a:t>approx.</a:t>
              </a:r>
              <a:endParaRPr dirty="0">
                <a:latin typeface="Alata"/>
                <a:ea typeface="Alata"/>
                <a:cs typeface="Alata"/>
                <a:sym typeface="Alata"/>
              </a:endParaRPr>
            </a:p>
            <a:p>
              <a:pPr marL="0" marR="0" lvl="0" indent="0" algn="ctr" rtl="0">
                <a:lnSpc>
                  <a:spcPct val="140009"/>
                </a:lnSpc>
                <a:spcBef>
                  <a:spcPts val="0"/>
                </a:spcBef>
                <a:spcAft>
                  <a:spcPts val="0"/>
                </a:spcAft>
                <a:buNone/>
              </a:pPr>
              <a:r>
                <a:rPr lang="en-US" sz="3600" b="1" dirty="0">
                  <a:solidFill>
                    <a:srgbClr val="FFFFFF"/>
                  </a:solidFill>
                  <a:latin typeface="Alata"/>
                  <a:ea typeface="Alata"/>
                  <a:cs typeface="Alata"/>
                  <a:sym typeface="Alata"/>
                </a:rPr>
                <a:t>500,000</a:t>
              </a:r>
              <a:endParaRPr sz="3600" b="1" dirty="0">
                <a:latin typeface="Alata"/>
                <a:ea typeface="Alata"/>
                <a:cs typeface="Alata"/>
                <a:sym typeface="Alata"/>
              </a:endParaRPr>
            </a:p>
            <a:p>
              <a:pPr marL="0" marR="0" lvl="0" indent="0" algn="ctr" rtl="0">
                <a:lnSpc>
                  <a:spcPct val="110791"/>
                </a:lnSpc>
                <a:spcBef>
                  <a:spcPts val="0"/>
                </a:spcBef>
                <a:spcAft>
                  <a:spcPts val="0"/>
                </a:spcAft>
                <a:buNone/>
              </a:pPr>
              <a:r>
                <a:rPr lang="en-US" sz="2000" dirty="0">
                  <a:solidFill>
                    <a:srgbClr val="FFFFFF"/>
                  </a:solidFill>
                  <a:latin typeface="Alata"/>
                  <a:ea typeface="Alata"/>
                  <a:cs typeface="Alata"/>
                  <a:sym typeface="Alata"/>
                </a:rPr>
                <a:t>total articles written about "Barbie" since January 2023</a:t>
              </a:r>
              <a:endParaRPr sz="2000" dirty="0">
                <a:latin typeface="Alata"/>
                <a:ea typeface="Alata"/>
                <a:cs typeface="Alata"/>
                <a:sym typeface="Alata"/>
              </a:endParaRPr>
            </a:p>
          </p:txBody>
        </p:sp>
      </p:grpSp>
      <p:grpSp>
        <p:nvGrpSpPr>
          <p:cNvPr id="323" name="Google Shape;323;p14"/>
          <p:cNvGrpSpPr/>
          <p:nvPr/>
        </p:nvGrpSpPr>
        <p:grpSpPr>
          <a:xfrm>
            <a:off x="8092908" y="3121891"/>
            <a:ext cx="3700350" cy="4014766"/>
            <a:chOff x="0" y="0"/>
            <a:chExt cx="4933800" cy="5353022"/>
          </a:xfrm>
        </p:grpSpPr>
        <p:grpSp>
          <p:nvGrpSpPr>
            <p:cNvPr id="324" name="Google Shape;324;p14"/>
            <p:cNvGrpSpPr/>
            <p:nvPr/>
          </p:nvGrpSpPr>
          <p:grpSpPr>
            <a:xfrm>
              <a:off x="948636" y="0"/>
              <a:ext cx="3036416" cy="3050026"/>
              <a:chOff x="1813" y="0"/>
              <a:chExt cx="809173" cy="812800"/>
            </a:xfrm>
          </p:grpSpPr>
          <p:sp>
            <p:nvSpPr>
              <p:cNvPr id="325" name="Google Shape;325;p1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0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lata"/>
                  <a:ea typeface="Alata"/>
                  <a:cs typeface="Alata"/>
                  <a:sym typeface="Alata"/>
                </a:endParaRPr>
              </a:p>
            </p:txBody>
          </p:sp>
          <p:sp>
            <p:nvSpPr>
              <p:cNvPr id="326" name="Google Shape;326;p14"/>
              <p:cNvSpPr txBox="1"/>
              <p:nvPr/>
            </p:nvSpPr>
            <p:spPr>
              <a:xfrm>
                <a:off x="76200" y="47625"/>
                <a:ext cx="660400" cy="6889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Alata"/>
                  <a:ea typeface="Alata"/>
                  <a:cs typeface="Alata"/>
                  <a:sym typeface="Alata"/>
                </a:endParaRPr>
              </a:p>
            </p:txBody>
          </p:sp>
        </p:grpSp>
        <p:sp>
          <p:nvSpPr>
            <p:cNvPr id="327" name="Google Shape;327;p14"/>
            <p:cNvSpPr txBox="1"/>
            <p:nvPr/>
          </p:nvSpPr>
          <p:spPr>
            <a:xfrm>
              <a:off x="1077377" y="1046248"/>
              <a:ext cx="2790000" cy="820800"/>
            </a:xfrm>
            <a:prstGeom prst="rect">
              <a:avLst/>
            </a:prstGeom>
            <a:noFill/>
            <a:ln>
              <a:noFill/>
            </a:ln>
          </p:spPr>
          <p:txBody>
            <a:bodyPr spcFirstLastPara="1" wrap="square" lIns="0" tIns="0" rIns="0" bIns="0" anchor="t" anchorCtr="0">
              <a:spAutoFit/>
            </a:bodyPr>
            <a:lstStyle/>
            <a:p>
              <a:pPr marL="0" marR="0" lvl="0" indent="0" algn="ctr" rtl="0">
                <a:lnSpc>
                  <a:spcPct val="116645"/>
                </a:lnSpc>
                <a:spcBef>
                  <a:spcPts val="0"/>
                </a:spcBef>
                <a:spcAft>
                  <a:spcPts val="0"/>
                </a:spcAft>
                <a:buNone/>
              </a:pPr>
              <a:r>
                <a:rPr lang="en-US" sz="4000" b="1">
                  <a:solidFill>
                    <a:srgbClr val="FFFFFF"/>
                  </a:solidFill>
                  <a:latin typeface="Alata"/>
                  <a:ea typeface="Alata"/>
                  <a:cs typeface="Alata"/>
                  <a:sym typeface="Alata"/>
                </a:rPr>
                <a:t>86,000</a:t>
              </a:r>
              <a:endParaRPr sz="4000" b="1">
                <a:latin typeface="Alata"/>
                <a:ea typeface="Alata"/>
                <a:cs typeface="Alata"/>
                <a:sym typeface="Alata"/>
              </a:endParaRPr>
            </a:p>
          </p:txBody>
        </p:sp>
        <p:sp>
          <p:nvSpPr>
            <p:cNvPr id="328" name="Google Shape;328;p14"/>
            <p:cNvSpPr txBox="1"/>
            <p:nvPr/>
          </p:nvSpPr>
          <p:spPr>
            <a:xfrm>
              <a:off x="0" y="3300722"/>
              <a:ext cx="4933800" cy="2052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000" dirty="0">
                  <a:solidFill>
                    <a:srgbClr val="6B0E40"/>
                  </a:solidFill>
                  <a:latin typeface="Alata"/>
                  <a:ea typeface="Alata"/>
                  <a:cs typeface="Alata"/>
                  <a:sym typeface="Alata"/>
                </a:rPr>
                <a:t>Number of articles written about "Barbie" in April, 2023 following the release of the 2nd trailer and the Barbie Selfie Generator</a:t>
              </a:r>
              <a:endParaRPr sz="2000" dirty="0">
                <a:latin typeface="Alata"/>
                <a:ea typeface="Alata"/>
                <a:cs typeface="Alata"/>
                <a:sym typeface="Alata"/>
              </a:endParaRPr>
            </a:p>
          </p:txBody>
        </p:sp>
      </p:grpSp>
      <p:sp>
        <p:nvSpPr>
          <p:cNvPr id="329" name="Google Shape;329;p14"/>
          <p:cNvSpPr txBox="1"/>
          <p:nvPr/>
        </p:nvSpPr>
        <p:spPr>
          <a:xfrm>
            <a:off x="11469706" y="2118957"/>
            <a:ext cx="3074100" cy="1794600"/>
          </a:xfrm>
          <a:prstGeom prst="rect">
            <a:avLst/>
          </a:prstGeom>
          <a:noFill/>
          <a:ln>
            <a:noFill/>
          </a:ln>
        </p:spPr>
        <p:txBody>
          <a:bodyPr spcFirstLastPara="1" wrap="square" lIns="0" tIns="0" rIns="0" bIns="0" anchor="t" anchorCtr="0">
            <a:spAutoFit/>
          </a:bodyPr>
          <a:lstStyle/>
          <a:p>
            <a:pPr marL="0" marR="0" lvl="0" indent="0" algn="ctr" rtl="0">
              <a:lnSpc>
                <a:spcPct val="104796"/>
              </a:lnSpc>
              <a:spcBef>
                <a:spcPts val="0"/>
              </a:spcBef>
              <a:spcAft>
                <a:spcPts val="0"/>
              </a:spcAft>
              <a:buNone/>
            </a:pPr>
            <a:r>
              <a:rPr lang="en-US" sz="5400" b="1">
                <a:solidFill>
                  <a:srgbClr val="6B0E40"/>
                </a:solidFill>
                <a:latin typeface="Alata"/>
                <a:ea typeface="Alata"/>
                <a:cs typeface="Alata"/>
                <a:sym typeface="Alata"/>
              </a:rPr>
              <a:t>1.4%</a:t>
            </a:r>
            <a:endParaRPr b="1">
              <a:latin typeface="Alata"/>
              <a:ea typeface="Alata"/>
              <a:cs typeface="Alata"/>
              <a:sym typeface="Alata"/>
            </a:endParaRPr>
          </a:p>
          <a:p>
            <a:pPr marL="0" marR="0" lvl="0" indent="0" algn="ctr" rtl="0">
              <a:lnSpc>
                <a:spcPct val="100000"/>
              </a:lnSpc>
              <a:spcBef>
                <a:spcPts val="0"/>
              </a:spcBef>
              <a:spcAft>
                <a:spcPts val="0"/>
              </a:spcAft>
              <a:buNone/>
            </a:pPr>
            <a:r>
              <a:rPr lang="en-US" sz="2000">
                <a:solidFill>
                  <a:srgbClr val="6B0E40"/>
                </a:solidFill>
                <a:latin typeface="Alata"/>
                <a:ea typeface="Alata"/>
                <a:cs typeface="Alata"/>
                <a:sym typeface="Alata"/>
              </a:rPr>
              <a:t>percentage of articles</a:t>
            </a:r>
            <a:endParaRPr sz="2000">
              <a:latin typeface="Alata"/>
              <a:ea typeface="Alata"/>
              <a:cs typeface="Alata"/>
              <a:sym typeface="Alata"/>
            </a:endParaRPr>
          </a:p>
          <a:p>
            <a:pPr marL="0" marR="0" lvl="0" indent="0" algn="ctr" rtl="0">
              <a:lnSpc>
                <a:spcPct val="100000"/>
              </a:lnSpc>
              <a:spcBef>
                <a:spcPts val="0"/>
              </a:spcBef>
              <a:spcAft>
                <a:spcPts val="0"/>
              </a:spcAft>
              <a:buNone/>
            </a:pPr>
            <a:r>
              <a:rPr lang="en-US" sz="2000">
                <a:solidFill>
                  <a:srgbClr val="6B0E40"/>
                </a:solidFill>
                <a:latin typeface="Alata"/>
                <a:ea typeface="Alata"/>
                <a:cs typeface="Alata"/>
                <a:sym typeface="Alata"/>
              </a:rPr>
              <a:t>written about the movie trailer</a:t>
            </a:r>
            <a:endParaRPr sz="2000">
              <a:latin typeface="Alata"/>
              <a:ea typeface="Alata"/>
              <a:cs typeface="Alata"/>
              <a:sym typeface="Alata"/>
            </a:endParaRPr>
          </a:p>
        </p:txBody>
      </p:sp>
      <p:sp>
        <p:nvSpPr>
          <p:cNvPr id="330" name="Google Shape;330;p14"/>
          <p:cNvSpPr txBox="1"/>
          <p:nvPr/>
        </p:nvSpPr>
        <p:spPr>
          <a:xfrm>
            <a:off x="14889780" y="3200453"/>
            <a:ext cx="3024000" cy="153888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6000" b="1" dirty="0">
                <a:solidFill>
                  <a:srgbClr val="6B0E40"/>
                </a:solidFill>
                <a:latin typeface="Alata"/>
                <a:ea typeface="Alata"/>
                <a:cs typeface="Alata"/>
                <a:sym typeface="Alata"/>
              </a:rPr>
              <a:t>98.6%</a:t>
            </a:r>
            <a:endParaRPr sz="6000" b="1" dirty="0">
              <a:latin typeface="Alata"/>
              <a:ea typeface="Alata"/>
              <a:cs typeface="Alata"/>
              <a:sym typeface="Alata"/>
            </a:endParaRPr>
          </a:p>
          <a:p>
            <a:pPr marL="0" marR="0" lvl="0" indent="0" algn="ctr" rtl="0">
              <a:lnSpc>
                <a:spcPct val="100000"/>
              </a:lnSpc>
              <a:spcBef>
                <a:spcPts val="0"/>
              </a:spcBef>
              <a:spcAft>
                <a:spcPts val="0"/>
              </a:spcAft>
              <a:buNone/>
            </a:pPr>
            <a:r>
              <a:rPr lang="en-US" sz="2000" dirty="0">
                <a:solidFill>
                  <a:srgbClr val="6B0E40"/>
                </a:solidFill>
                <a:latin typeface="Alata"/>
                <a:ea typeface="Alata"/>
                <a:cs typeface="Alata"/>
                <a:sym typeface="Alata"/>
              </a:rPr>
              <a:t>percentage of articles covering PR efforts</a:t>
            </a:r>
            <a:endParaRPr sz="2000" dirty="0">
              <a:latin typeface="Alata"/>
              <a:ea typeface="Alata"/>
              <a:cs typeface="Alata"/>
              <a:sym typeface="Alata"/>
            </a:endParaRPr>
          </a:p>
        </p:txBody>
      </p:sp>
      <p:sp>
        <p:nvSpPr>
          <p:cNvPr id="331" name="Google Shape;331;p14"/>
          <p:cNvSpPr/>
          <p:nvPr/>
        </p:nvSpPr>
        <p:spPr>
          <a:xfrm>
            <a:off x="537850" y="3352850"/>
            <a:ext cx="7232796" cy="4502664"/>
          </a:xfrm>
          <a:custGeom>
            <a:avLst/>
            <a:gdLst/>
            <a:ahLst/>
            <a:cxnLst/>
            <a:rect l="l" t="t" r="r" b="b"/>
            <a:pathLst>
              <a:path w="2005211" h="1345565" extrusionOk="0">
                <a:moveTo>
                  <a:pt x="1925793" y="0"/>
                </a:moveTo>
                <a:lnTo>
                  <a:pt x="79418" y="0"/>
                </a:lnTo>
                <a:cubicBezTo>
                  <a:pt x="79418" y="43699"/>
                  <a:pt x="44079" y="79418"/>
                  <a:pt x="0" y="79418"/>
                </a:cubicBezTo>
                <a:lnTo>
                  <a:pt x="0" y="1266147"/>
                </a:lnTo>
                <a:cubicBezTo>
                  <a:pt x="43699" y="1266147"/>
                  <a:pt x="79418" y="1301486"/>
                  <a:pt x="79418" y="1345565"/>
                </a:cubicBezTo>
                <a:lnTo>
                  <a:pt x="1925793" y="1345565"/>
                </a:lnTo>
                <a:cubicBezTo>
                  <a:pt x="1925793" y="1301865"/>
                  <a:pt x="1961132" y="1266147"/>
                  <a:pt x="2005211" y="1266147"/>
                </a:cubicBezTo>
                <a:lnTo>
                  <a:pt x="2005211" y="79418"/>
                </a:lnTo>
                <a:cubicBezTo>
                  <a:pt x="1961511" y="79418"/>
                  <a:pt x="1925793" y="44079"/>
                  <a:pt x="1925793"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txBox="1"/>
          <p:nvPr/>
        </p:nvSpPr>
        <p:spPr>
          <a:xfrm>
            <a:off x="895857" y="3855806"/>
            <a:ext cx="6419924" cy="348165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Publicity is public information appearing in the mass media as a news item at no cost to the organization.  Publicity can be generated by marketing efforts.</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"Barbie" generated the most publicity of any movie in 2023 at the time of its release. </a:t>
            </a:r>
            <a:endParaRPr sz="2600">
              <a:latin typeface="Alata"/>
              <a:ea typeface="Alata"/>
              <a:cs typeface="Alata"/>
              <a:sym typeface="Alat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336"/>
        <p:cNvGrpSpPr/>
        <p:nvPr/>
      </p:nvGrpSpPr>
      <p:grpSpPr>
        <a:xfrm>
          <a:off x="0" y="0"/>
          <a:ext cx="0" cy="0"/>
          <a:chOff x="0" y="0"/>
          <a:chExt cx="0" cy="0"/>
        </a:xfrm>
      </p:grpSpPr>
      <p:grpSp>
        <p:nvGrpSpPr>
          <p:cNvPr id="337" name="Google Shape;337;p15"/>
          <p:cNvGrpSpPr/>
          <p:nvPr/>
        </p:nvGrpSpPr>
        <p:grpSpPr>
          <a:xfrm>
            <a:off x="125" y="7092400"/>
            <a:ext cx="18287989" cy="3194617"/>
            <a:chOff x="0" y="-28575"/>
            <a:chExt cx="4836557" cy="841375"/>
          </a:xfrm>
        </p:grpSpPr>
        <p:sp>
          <p:nvSpPr>
            <p:cNvPr id="338" name="Google Shape;338;p15"/>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339" name="Google Shape;339;p1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40" name="Google Shape;340;p15"/>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341" name="Google Shape;341;p15"/>
          <p:cNvSpPr/>
          <p:nvPr/>
        </p:nvSpPr>
        <p:spPr>
          <a:xfrm>
            <a:off x="49463" y="-130689"/>
            <a:ext cx="1264960" cy="1995992"/>
          </a:xfrm>
          <a:custGeom>
            <a:avLst/>
            <a:gdLst/>
            <a:ahLst/>
            <a:cxnLst/>
            <a:rect l="l" t="t" r="r" b="b"/>
            <a:pathLst>
              <a:path w="1264960" h="1995992" extrusionOk="0">
                <a:moveTo>
                  <a:pt x="0" y="0"/>
                </a:moveTo>
                <a:lnTo>
                  <a:pt x="1264960" y="0"/>
                </a:lnTo>
                <a:lnTo>
                  <a:pt x="1264960" y="1995992"/>
                </a:lnTo>
                <a:lnTo>
                  <a:pt x="0" y="1995992"/>
                </a:lnTo>
                <a:lnTo>
                  <a:pt x="0" y="0"/>
                </a:lnTo>
                <a:close/>
              </a:path>
            </a:pathLst>
          </a:custGeom>
          <a:blipFill rotWithShape="1">
            <a:blip r:embed="rId5">
              <a:alphaModFix/>
            </a:blip>
            <a:stretch>
              <a:fillRect/>
            </a:stretch>
          </a:blipFill>
          <a:ln>
            <a:noFill/>
          </a:ln>
        </p:spPr>
      </p:sp>
      <p:sp>
        <p:nvSpPr>
          <p:cNvPr id="342" name="Google Shape;342;p15"/>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6">
              <a:alphaModFix/>
            </a:blip>
            <a:stretch>
              <a:fillRect/>
            </a:stretch>
          </a:blipFill>
          <a:ln>
            <a:noFill/>
          </a:ln>
        </p:spPr>
      </p:sp>
      <p:sp>
        <p:nvSpPr>
          <p:cNvPr id="343" name="Google Shape;343;p15"/>
          <p:cNvSpPr/>
          <p:nvPr/>
        </p:nvSpPr>
        <p:spPr>
          <a:xfrm>
            <a:off x="1140353" y="3290275"/>
            <a:ext cx="7597730" cy="4897859"/>
          </a:xfrm>
          <a:custGeom>
            <a:avLst/>
            <a:gdLst/>
            <a:ahLst/>
            <a:cxnLst/>
            <a:rect l="l" t="t" r="r" b="b"/>
            <a:pathLst>
              <a:path w="2271039" h="1357879" extrusionOk="0">
                <a:moveTo>
                  <a:pt x="2191621" y="0"/>
                </a:moveTo>
                <a:lnTo>
                  <a:pt x="79418" y="0"/>
                </a:lnTo>
                <a:cubicBezTo>
                  <a:pt x="79418" y="43699"/>
                  <a:pt x="44079" y="79418"/>
                  <a:pt x="0" y="79418"/>
                </a:cubicBezTo>
                <a:lnTo>
                  <a:pt x="0" y="1278460"/>
                </a:lnTo>
                <a:cubicBezTo>
                  <a:pt x="43699" y="1278460"/>
                  <a:pt x="79418" y="1313799"/>
                  <a:pt x="79418" y="1357879"/>
                </a:cubicBezTo>
                <a:lnTo>
                  <a:pt x="2191621" y="1357879"/>
                </a:lnTo>
                <a:cubicBezTo>
                  <a:pt x="2191621" y="1314179"/>
                  <a:pt x="2226960" y="1278460"/>
                  <a:pt x="2271039" y="1278460"/>
                </a:cubicBezTo>
                <a:lnTo>
                  <a:pt x="2271039" y="79418"/>
                </a:lnTo>
                <a:cubicBezTo>
                  <a:pt x="2227340" y="79418"/>
                  <a:pt x="2191621" y="44079"/>
                  <a:pt x="2191621"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5"/>
          <p:cNvSpPr txBox="1"/>
          <p:nvPr/>
        </p:nvSpPr>
        <p:spPr>
          <a:xfrm>
            <a:off x="1628450" y="3771800"/>
            <a:ext cx="6783900" cy="3962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Publicity includes unpaid organic content, such as interviews, magazine articles and reviews. </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Editorial content for "Barbie" includes a Vogue magazine profile of producer and star of the movie, Margot Robbie and an Architectural Digest feature on Barbie’s Dreamhouse</a:t>
            </a:r>
            <a:endParaRPr sz="2600">
              <a:latin typeface="Alata"/>
              <a:ea typeface="Alata"/>
              <a:cs typeface="Alata"/>
              <a:sym typeface="Alata"/>
            </a:endParaRPr>
          </a:p>
        </p:txBody>
      </p:sp>
      <p:sp>
        <p:nvSpPr>
          <p:cNvPr id="345" name="Google Shape;345;p15"/>
          <p:cNvSpPr txBox="1"/>
          <p:nvPr/>
        </p:nvSpPr>
        <p:spPr>
          <a:xfrm>
            <a:off x="9009406" y="8323844"/>
            <a:ext cx="8740500" cy="5847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899" u="sng" dirty="0">
                <a:solidFill>
                  <a:schemeClr val="lt1"/>
                </a:solidFill>
                <a:latin typeface="Alata"/>
                <a:ea typeface="Alata"/>
                <a:cs typeface="Alata"/>
                <a:sym typeface="Alata"/>
                <a:hlinkClick r:id="rId7">
                  <a:extLst>
                    <a:ext uri="{A12FA001-AC4F-418D-AE19-62706E023703}">
                      <ahyp:hlinkClr xmlns:ahyp="http://schemas.microsoft.com/office/drawing/2018/hyperlinkcolor" val="tx"/>
                    </a:ext>
                  </a:extLst>
                </a:hlinkClick>
              </a:rPr>
              <a:t>WATCH: Margot Robbie Tours the Barbie Dreamhouse</a:t>
            </a:r>
            <a:endParaRPr dirty="0">
              <a:solidFill>
                <a:schemeClr val="lt1"/>
              </a:solidFill>
              <a:latin typeface="Alata"/>
              <a:ea typeface="Alata"/>
              <a:cs typeface="Alata"/>
              <a:sym typeface="Alata"/>
            </a:endParaRPr>
          </a:p>
          <a:p>
            <a:pPr marL="0" marR="0" lvl="0" indent="0" algn="r" rtl="0">
              <a:lnSpc>
                <a:spcPct val="100000"/>
              </a:lnSpc>
              <a:spcBef>
                <a:spcPts val="0"/>
              </a:spcBef>
              <a:spcAft>
                <a:spcPts val="0"/>
              </a:spcAft>
              <a:buNone/>
            </a:pPr>
            <a:r>
              <a:rPr lang="en-US" sz="1899" u="sng" dirty="0">
                <a:solidFill>
                  <a:schemeClr val="lt1"/>
                </a:solidFill>
                <a:latin typeface="Alata"/>
                <a:ea typeface="Alata"/>
                <a:cs typeface="Alata"/>
                <a:sym typeface="Alata"/>
                <a:hlinkClick r:id="rId7">
                  <a:extLst>
                    <a:ext uri="{A12FA001-AC4F-418D-AE19-62706E023703}">
                      <ahyp:hlinkClr xmlns:ahyp="http://schemas.microsoft.com/office/drawing/2018/hyperlinkcolor" val="tx"/>
                    </a:ext>
                  </a:extLst>
                </a:hlinkClick>
              </a:rPr>
              <a:t>Architectural Digest</a:t>
            </a:r>
            <a:endParaRPr dirty="0">
              <a:solidFill>
                <a:schemeClr val="lt1"/>
              </a:solidFill>
              <a:latin typeface="Alata"/>
              <a:ea typeface="Alata"/>
              <a:cs typeface="Alata"/>
              <a:sym typeface="Alata"/>
            </a:endParaRPr>
          </a:p>
        </p:txBody>
      </p:sp>
      <p:sp>
        <p:nvSpPr>
          <p:cNvPr id="346" name="Google Shape;346;p15"/>
          <p:cNvSpPr txBox="1"/>
          <p:nvPr/>
        </p:nvSpPr>
        <p:spPr>
          <a:xfrm>
            <a:off x="1485900" y="46739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347" name="Google Shape;347;p15"/>
          <p:cNvSpPr txBox="1"/>
          <p:nvPr/>
        </p:nvSpPr>
        <p:spPr>
          <a:xfrm>
            <a:off x="1485900" y="1987295"/>
            <a:ext cx="5740500" cy="738900"/>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800" dirty="0">
                <a:solidFill>
                  <a:srgbClr val="6B0E40"/>
                </a:solidFill>
                <a:latin typeface="Alata"/>
                <a:ea typeface="Alata"/>
                <a:cs typeface="Alata"/>
                <a:sym typeface="Alata"/>
              </a:rPr>
              <a:t>PUBLICITY</a:t>
            </a:r>
            <a:endParaRPr dirty="0">
              <a:latin typeface="Alata"/>
              <a:ea typeface="Alata"/>
              <a:cs typeface="Alata"/>
              <a:sym typeface="Alata"/>
            </a:endParaRPr>
          </a:p>
        </p:txBody>
      </p:sp>
      <p:pic>
        <p:nvPicPr>
          <p:cNvPr id="2" name="Online Media 1" descr="Margot Robbie Takes You Inside The Barbie Dreamhouse | Architectural Digest">
            <a:hlinkClick r:id="" action="ppaction://media"/>
            <a:extLst>
              <a:ext uri="{FF2B5EF4-FFF2-40B4-BE49-F238E27FC236}">
                <a16:creationId xmlns:a16="http://schemas.microsoft.com/office/drawing/2014/main" id="{8732E22A-25D4-A6B0-547D-1F7B0D9FAB46}"/>
              </a:ext>
            </a:extLst>
          </p:cNvPr>
          <p:cNvPicPr>
            <a:picLocks noRot="1" noChangeAspect="1"/>
          </p:cNvPicPr>
          <p:nvPr>
            <a:videoFile r:link="rId1"/>
          </p:nvPr>
        </p:nvPicPr>
        <p:blipFill>
          <a:blip r:embed="rId8"/>
          <a:stretch>
            <a:fillRect/>
          </a:stretch>
        </p:blipFill>
        <p:spPr>
          <a:xfrm>
            <a:off x="9427388" y="3380547"/>
            <a:ext cx="8322518" cy="470222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352"/>
        <p:cNvGrpSpPr/>
        <p:nvPr/>
      </p:nvGrpSpPr>
      <p:grpSpPr>
        <a:xfrm>
          <a:off x="0" y="0"/>
          <a:ext cx="0" cy="0"/>
          <a:chOff x="0" y="0"/>
          <a:chExt cx="0" cy="0"/>
        </a:xfrm>
      </p:grpSpPr>
      <p:grpSp>
        <p:nvGrpSpPr>
          <p:cNvPr id="353" name="Google Shape;353;p16"/>
          <p:cNvGrpSpPr/>
          <p:nvPr/>
        </p:nvGrpSpPr>
        <p:grpSpPr>
          <a:xfrm>
            <a:off x="125" y="7092400"/>
            <a:ext cx="18287989" cy="3194617"/>
            <a:chOff x="0" y="-28575"/>
            <a:chExt cx="4836557" cy="841375"/>
          </a:xfrm>
        </p:grpSpPr>
        <p:sp>
          <p:nvSpPr>
            <p:cNvPr id="354" name="Google Shape;354;p16"/>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355" name="Google Shape;355;p16"/>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56" name="Google Shape;356;p16"/>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357" name="Google Shape;357;p16"/>
          <p:cNvSpPr/>
          <p:nvPr/>
        </p:nvSpPr>
        <p:spPr>
          <a:xfrm>
            <a:off x="5" y="-59773"/>
            <a:ext cx="1279763" cy="2019349"/>
          </a:xfrm>
          <a:custGeom>
            <a:avLst/>
            <a:gdLst/>
            <a:ahLst/>
            <a:cxnLst/>
            <a:rect l="l" t="t" r="r" b="b"/>
            <a:pathLst>
              <a:path w="1279763" h="2019349" extrusionOk="0">
                <a:moveTo>
                  <a:pt x="0" y="0"/>
                </a:moveTo>
                <a:lnTo>
                  <a:pt x="1279762" y="0"/>
                </a:lnTo>
                <a:lnTo>
                  <a:pt x="1279762" y="2019349"/>
                </a:lnTo>
                <a:lnTo>
                  <a:pt x="0" y="2019349"/>
                </a:lnTo>
                <a:lnTo>
                  <a:pt x="0" y="0"/>
                </a:lnTo>
                <a:close/>
              </a:path>
            </a:pathLst>
          </a:custGeom>
          <a:blipFill rotWithShape="1">
            <a:blip r:embed="rId4">
              <a:alphaModFix/>
            </a:blip>
            <a:stretch>
              <a:fillRect/>
            </a:stretch>
          </a:blipFill>
          <a:ln>
            <a:noFill/>
          </a:ln>
        </p:spPr>
      </p:sp>
      <p:sp>
        <p:nvSpPr>
          <p:cNvPr id="358" name="Google Shape;358;p16"/>
          <p:cNvSpPr/>
          <p:nvPr/>
        </p:nvSpPr>
        <p:spPr>
          <a:xfrm>
            <a:off x="783277" y="3037457"/>
            <a:ext cx="16721445" cy="5272702"/>
          </a:xfrm>
          <a:custGeom>
            <a:avLst/>
            <a:gdLst/>
            <a:ahLst/>
            <a:cxnLst/>
            <a:rect l="l" t="t" r="r" b="b"/>
            <a:pathLst>
              <a:path w="4404002" h="1388695" extrusionOk="0">
                <a:moveTo>
                  <a:pt x="4324584" y="0"/>
                </a:moveTo>
                <a:lnTo>
                  <a:pt x="79418" y="0"/>
                </a:lnTo>
                <a:cubicBezTo>
                  <a:pt x="79418" y="43699"/>
                  <a:pt x="44079" y="79418"/>
                  <a:pt x="0" y="79418"/>
                </a:cubicBezTo>
                <a:lnTo>
                  <a:pt x="0" y="1309277"/>
                </a:lnTo>
                <a:cubicBezTo>
                  <a:pt x="43699" y="1309277"/>
                  <a:pt x="79418" y="1344616"/>
                  <a:pt x="79418" y="1388695"/>
                </a:cubicBezTo>
                <a:lnTo>
                  <a:pt x="4324584" y="1388695"/>
                </a:lnTo>
                <a:cubicBezTo>
                  <a:pt x="4324584" y="1344996"/>
                  <a:pt x="4359923" y="1309277"/>
                  <a:pt x="4404002" y="1309277"/>
                </a:cubicBezTo>
                <a:lnTo>
                  <a:pt x="4404002" y="79418"/>
                </a:lnTo>
                <a:cubicBezTo>
                  <a:pt x="4360302" y="79418"/>
                  <a:pt x="4324584" y="44079"/>
                  <a:pt x="4324584"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txBox="1"/>
          <p:nvPr/>
        </p:nvSpPr>
        <p:spPr>
          <a:xfrm>
            <a:off x="1377921" y="3609386"/>
            <a:ext cx="15532200" cy="432118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b="1" dirty="0">
                <a:solidFill>
                  <a:srgbClr val="6B0E40"/>
                </a:solidFill>
                <a:latin typeface="Alata"/>
                <a:ea typeface="Alata"/>
                <a:cs typeface="Alata"/>
                <a:sym typeface="Alata"/>
              </a:rPr>
              <a:t>Maximizing Impact</a:t>
            </a:r>
            <a:endParaRPr sz="2600" b="1" dirty="0">
              <a:latin typeface="Alata"/>
              <a:ea typeface="Alata"/>
              <a:cs typeface="Alata"/>
              <a:sym typeface="Alata"/>
            </a:endParaRPr>
          </a:p>
          <a:p>
            <a:pPr marL="0" marR="0" lvl="0" indent="0" algn="l" rtl="0">
              <a:lnSpc>
                <a:spcPct val="120000"/>
              </a:lnSpc>
              <a:spcBef>
                <a:spcPts val="0"/>
              </a:spcBef>
              <a:spcAft>
                <a:spcPts val="0"/>
              </a:spcAft>
              <a:buNone/>
            </a:pPr>
            <a:r>
              <a:rPr lang="en-US" sz="2600" dirty="0">
                <a:solidFill>
                  <a:srgbClr val="6B0E40"/>
                </a:solidFill>
                <a:latin typeface="Alata"/>
                <a:ea typeface="Alata"/>
                <a:cs typeface="Alata"/>
                <a:sym typeface="Alata"/>
              </a:rPr>
              <a:t>Behind the scenes, the "Barbie" launch was fueled by data-driven insights. Brands analyze data to better understand consumer preferences, behavior, and trends. Marketers then use this data to build campaigns that effectively reach and connect with consumers. </a:t>
            </a:r>
            <a:endParaRPr sz="2600" dirty="0">
              <a:latin typeface="Alata"/>
              <a:ea typeface="Alata"/>
              <a:cs typeface="Alata"/>
              <a:sym typeface="Alata"/>
            </a:endParaRPr>
          </a:p>
          <a:p>
            <a:pPr marL="0" marR="0" lvl="0" indent="0" algn="l" rtl="0">
              <a:lnSpc>
                <a:spcPct val="120000"/>
              </a:lnSpc>
              <a:spcBef>
                <a:spcPts val="0"/>
              </a:spcBef>
              <a:spcAft>
                <a:spcPts val="0"/>
              </a:spcAft>
              <a:buNone/>
            </a:pPr>
            <a:endParaRPr sz="2600" dirty="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b="1" dirty="0">
                <a:solidFill>
                  <a:srgbClr val="6B0E40"/>
                </a:solidFill>
                <a:latin typeface="Alata"/>
                <a:ea typeface="Alata"/>
                <a:cs typeface="Alata"/>
                <a:sym typeface="Alata"/>
              </a:rPr>
              <a:t>Return on Investment (ROI)</a:t>
            </a:r>
            <a:endParaRPr sz="2600" b="1" dirty="0">
              <a:latin typeface="Alata"/>
              <a:ea typeface="Alata"/>
              <a:cs typeface="Alata"/>
              <a:sym typeface="Alata"/>
            </a:endParaRPr>
          </a:p>
          <a:p>
            <a:pPr marL="0" marR="0" lvl="0" indent="0" algn="l" rtl="0">
              <a:lnSpc>
                <a:spcPct val="120000"/>
              </a:lnSpc>
              <a:spcBef>
                <a:spcPts val="0"/>
              </a:spcBef>
              <a:spcAft>
                <a:spcPts val="0"/>
              </a:spcAft>
              <a:buNone/>
            </a:pPr>
            <a:r>
              <a:rPr lang="en-US" sz="2600" dirty="0">
                <a:solidFill>
                  <a:srgbClr val="6B0E40"/>
                </a:solidFill>
                <a:latin typeface="Alata"/>
                <a:ea typeface="Alata"/>
                <a:cs typeface="Alata"/>
                <a:sym typeface="Alata"/>
              </a:rPr>
              <a:t>To determine how effective a campaign is relative to the money invested in the advertising and promotion, marketers want to measure ROI.  This allows for the tracking of the efficiency of marketing efforts.</a:t>
            </a:r>
            <a:endParaRPr sz="2600" dirty="0">
              <a:latin typeface="Alata"/>
              <a:ea typeface="Alata"/>
              <a:cs typeface="Alata"/>
              <a:sym typeface="Alata"/>
            </a:endParaRPr>
          </a:p>
        </p:txBody>
      </p:sp>
      <p:sp>
        <p:nvSpPr>
          <p:cNvPr id="360" name="Google Shape;360;p16"/>
          <p:cNvSpPr txBox="1"/>
          <p:nvPr/>
        </p:nvSpPr>
        <p:spPr>
          <a:xfrm>
            <a:off x="3880602" y="405798"/>
            <a:ext cx="10451100" cy="1508700"/>
          </a:xfrm>
          <a:prstGeom prst="rect">
            <a:avLst/>
          </a:prstGeom>
          <a:noFill/>
          <a:ln>
            <a:noFill/>
          </a:ln>
        </p:spPr>
        <p:txBody>
          <a:bodyPr spcFirstLastPara="1" wrap="square" lIns="0" tIns="0" rIns="0" bIns="0" anchor="t" anchorCtr="0">
            <a:spAutoFit/>
          </a:bodyPr>
          <a:lstStyle/>
          <a:p>
            <a:pPr marL="0" marR="0" lvl="0" indent="0" algn="ctr"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361" name="Google Shape;361;p16"/>
          <p:cNvSpPr txBox="1"/>
          <p:nvPr/>
        </p:nvSpPr>
        <p:spPr>
          <a:xfrm>
            <a:off x="5209902" y="1885630"/>
            <a:ext cx="7792500" cy="738900"/>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4800" dirty="0">
                <a:solidFill>
                  <a:srgbClr val="6B0E40"/>
                </a:solidFill>
                <a:latin typeface="Alata"/>
                <a:ea typeface="Alata"/>
                <a:cs typeface="Alata"/>
                <a:sym typeface="Alata"/>
              </a:rPr>
              <a:t>DATA-DRIVEN INSIGHTS</a:t>
            </a:r>
            <a:endParaRPr dirty="0">
              <a:latin typeface="Alata"/>
              <a:ea typeface="Alata"/>
              <a:cs typeface="Alata"/>
              <a:sym typeface="Alata"/>
            </a:endParaRPr>
          </a:p>
        </p:txBody>
      </p:sp>
      <p:sp>
        <p:nvSpPr>
          <p:cNvPr id="362" name="Google Shape;362;p16"/>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366"/>
        <p:cNvGrpSpPr/>
        <p:nvPr/>
      </p:nvGrpSpPr>
      <p:grpSpPr>
        <a:xfrm>
          <a:off x="0" y="0"/>
          <a:ext cx="0" cy="0"/>
          <a:chOff x="0" y="0"/>
          <a:chExt cx="0" cy="0"/>
        </a:xfrm>
      </p:grpSpPr>
      <p:grpSp>
        <p:nvGrpSpPr>
          <p:cNvPr id="367" name="Google Shape;367;p17"/>
          <p:cNvGrpSpPr/>
          <p:nvPr/>
        </p:nvGrpSpPr>
        <p:grpSpPr>
          <a:xfrm>
            <a:off x="125" y="7092400"/>
            <a:ext cx="18287989" cy="3194617"/>
            <a:chOff x="0" y="-28575"/>
            <a:chExt cx="4836557" cy="841375"/>
          </a:xfrm>
        </p:grpSpPr>
        <p:sp>
          <p:nvSpPr>
            <p:cNvPr id="368" name="Google Shape;368;p17"/>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369" name="Google Shape;369;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70" name="Google Shape;370;p17"/>
          <p:cNvSpPr/>
          <p:nvPr/>
        </p:nvSpPr>
        <p:spPr>
          <a:xfrm>
            <a:off x="15392869" y="326431"/>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371" name="Google Shape;371;p17"/>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372" name="Google Shape;372;p17"/>
          <p:cNvSpPr/>
          <p:nvPr/>
        </p:nvSpPr>
        <p:spPr>
          <a:xfrm>
            <a:off x="12191605" y="1208876"/>
            <a:ext cx="5067695" cy="8359330"/>
          </a:xfrm>
          <a:custGeom>
            <a:avLst/>
            <a:gdLst/>
            <a:ahLst/>
            <a:cxnLst/>
            <a:rect l="l" t="t" r="r" b="b"/>
            <a:pathLst>
              <a:path w="6756927" h="11145773" extrusionOk="0">
                <a:moveTo>
                  <a:pt x="0" y="0"/>
                </a:moveTo>
                <a:lnTo>
                  <a:pt x="6756927" y="0"/>
                </a:lnTo>
                <a:lnTo>
                  <a:pt x="6756927" y="11145773"/>
                </a:lnTo>
                <a:lnTo>
                  <a:pt x="0" y="11145773"/>
                </a:lnTo>
                <a:lnTo>
                  <a:pt x="0" y="0"/>
                </a:lnTo>
                <a:close/>
              </a:path>
            </a:pathLst>
          </a:custGeom>
          <a:blipFill rotWithShape="1">
            <a:blip r:embed="rId5">
              <a:alphaModFix/>
            </a:blip>
            <a:stretch>
              <a:fillRect/>
            </a:stretch>
          </a:blipFill>
          <a:ln w="28575" cap="flat" cmpd="sng">
            <a:solidFill>
              <a:srgbClr val="D6008E"/>
            </a:solidFill>
            <a:prstDash val="solid"/>
            <a:round/>
            <a:headEnd type="none" w="sm" len="sm"/>
            <a:tailEnd type="none" w="sm" len="sm"/>
          </a:ln>
        </p:spPr>
      </p:sp>
      <p:sp>
        <p:nvSpPr>
          <p:cNvPr id="373" name="Google Shape;373;p17"/>
          <p:cNvSpPr/>
          <p:nvPr/>
        </p:nvSpPr>
        <p:spPr>
          <a:xfrm>
            <a:off x="1028700" y="3086104"/>
            <a:ext cx="10503281" cy="3672459"/>
          </a:xfrm>
          <a:custGeom>
            <a:avLst/>
            <a:gdLst/>
            <a:ahLst/>
            <a:cxnLst/>
            <a:rect l="l" t="t" r="r" b="b"/>
            <a:pathLst>
              <a:path w="2766296" h="1022534" extrusionOk="0">
                <a:moveTo>
                  <a:pt x="2686878" y="0"/>
                </a:moveTo>
                <a:lnTo>
                  <a:pt x="79418" y="0"/>
                </a:lnTo>
                <a:cubicBezTo>
                  <a:pt x="79418" y="43699"/>
                  <a:pt x="44079" y="79418"/>
                  <a:pt x="0" y="79418"/>
                </a:cubicBezTo>
                <a:lnTo>
                  <a:pt x="0" y="943116"/>
                </a:lnTo>
                <a:cubicBezTo>
                  <a:pt x="43699" y="943116"/>
                  <a:pt x="79418" y="978455"/>
                  <a:pt x="79418" y="1022534"/>
                </a:cubicBezTo>
                <a:lnTo>
                  <a:pt x="2686878" y="1022534"/>
                </a:lnTo>
                <a:cubicBezTo>
                  <a:pt x="2686878" y="978835"/>
                  <a:pt x="2722217" y="943116"/>
                  <a:pt x="2766296" y="943116"/>
                </a:cubicBezTo>
                <a:lnTo>
                  <a:pt x="2766296" y="79418"/>
                </a:lnTo>
                <a:cubicBezTo>
                  <a:pt x="2722597" y="79418"/>
                  <a:pt x="2686878" y="44079"/>
                  <a:pt x="268687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7"/>
          <p:cNvSpPr txBox="1"/>
          <p:nvPr/>
        </p:nvSpPr>
        <p:spPr>
          <a:xfrm>
            <a:off x="1469314" y="3343432"/>
            <a:ext cx="9622125" cy="3001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For its opening weekend, "Barbie" earned $162 million domestically and $337 million worldwide, making it the highest domestic opening weekend of 2023 (as of July, 31) beating out every Marvel film released this year.</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The film was tracking to reach $400 to $425 million in domestic box office returns by the end of its theatrical run. </a:t>
            </a:r>
            <a:endParaRPr sz="2600">
              <a:latin typeface="Alata"/>
              <a:ea typeface="Alata"/>
              <a:cs typeface="Alata"/>
              <a:sym typeface="Alata"/>
            </a:endParaRPr>
          </a:p>
        </p:txBody>
      </p:sp>
      <p:sp>
        <p:nvSpPr>
          <p:cNvPr id="375" name="Google Shape;375;p17"/>
          <p:cNvSpPr/>
          <p:nvPr/>
        </p:nvSpPr>
        <p:spPr>
          <a:xfrm>
            <a:off x="49463" y="-130689"/>
            <a:ext cx="1264960" cy="1995992"/>
          </a:xfrm>
          <a:custGeom>
            <a:avLst/>
            <a:gdLst/>
            <a:ahLst/>
            <a:cxnLst/>
            <a:rect l="l" t="t" r="r" b="b"/>
            <a:pathLst>
              <a:path w="1264960" h="1995992" extrusionOk="0">
                <a:moveTo>
                  <a:pt x="0" y="0"/>
                </a:moveTo>
                <a:lnTo>
                  <a:pt x="1264960" y="0"/>
                </a:lnTo>
                <a:lnTo>
                  <a:pt x="1264960" y="1995992"/>
                </a:lnTo>
                <a:lnTo>
                  <a:pt x="0" y="1995992"/>
                </a:lnTo>
                <a:lnTo>
                  <a:pt x="0" y="0"/>
                </a:lnTo>
                <a:close/>
              </a:path>
            </a:pathLst>
          </a:custGeom>
          <a:blipFill rotWithShape="1">
            <a:blip r:embed="rId6">
              <a:alphaModFix/>
            </a:blip>
            <a:stretch>
              <a:fillRect/>
            </a:stretch>
          </a:blipFill>
          <a:ln>
            <a:noFill/>
          </a:ln>
        </p:spPr>
      </p:sp>
      <p:sp>
        <p:nvSpPr>
          <p:cNvPr id="376" name="Google Shape;376;p17"/>
          <p:cNvSpPr txBox="1"/>
          <p:nvPr/>
        </p:nvSpPr>
        <p:spPr>
          <a:xfrm>
            <a:off x="1485900" y="46739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377" name="Google Shape;377;p17"/>
          <p:cNvSpPr txBox="1"/>
          <p:nvPr/>
        </p:nvSpPr>
        <p:spPr>
          <a:xfrm>
            <a:off x="1485900" y="1967836"/>
            <a:ext cx="7589400" cy="738900"/>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800" dirty="0">
                <a:solidFill>
                  <a:srgbClr val="6B0E40"/>
                </a:solidFill>
                <a:latin typeface="Alata"/>
                <a:ea typeface="Alata"/>
                <a:cs typeface="Alata"/>
                <a:sym typeface="Alata"/>
              </a:rPr>
              <a:t>BOX OFFICE RETURNS</a:t>
            </a:r>
            <a:endParaRPr dirty="0">
              <a:latin typeface="Alata"/>
              <a:ea typeface="Alata"/>
              <a:cs typeface="Alata"/>
              <a:sym typeface="Alat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381"/>
        <p:cNvGrpSpPr/>
        <p:nvPr/>
      </p:nvGrpSpPr>
      <p:grpSpPr>
        <a:xfrm>
          <a:off x="0" y="0"/>
          <a:ext cx="0" cy="0"/>
          <a:chOff x="0" y="0"/>
          <a:chExt cx="0" cy="0"/>
        </a:xfrm>
      </p:grpSpPr>
      <p:grpSp>
        <p:nvGrpSpPr>
          <p:cNvPr id="382" name="Google Shape;382;p18"/>
          <p:cNvGrpSpPr/>
          <p:nvPr/>
        </p:nvGrpSpPr>
        <p:grpSpPr>
          <a:xfrm>
            <a:off x="125" y="7092400"/>
            <a:ext cx="18287989" cy="3194617"/>
            <a:chOff x="0" y="-28575"/>
            <a:chExt cx="4836557" cy="841375"/>
          </a:xfrm>
        </p:grpSpPr>
        <p:sp>
          <p:nvSpPr>
            <p:cNvPr id="383" name="Google Shape;383;p18"/>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384" name="Google Shape;384;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85" name="Google Shape;385;p18"/>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386" name="Google Shape;386;p18"/>
          <p:cNvSpPr/>
          <p:nvPr/>
        </p:nvSpPr>
        <p:spPr>
          <a:xfrm>
            <a:off x="-10" y="5981"/>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4">
              <a:alphaModFix/>
            </a:blip>
            <a:stretch>
              <a:fillRect/>
            </a:stretch>
          </a:blipFill>
          <a:ln>
            <a:noFill/>
          </a:ln>
        </p:spPr>
      </p:sp>
      <p:sp>
        <p:nvSpPr>
          <p:cNvPr id="387" name="Google Shape;387;p18"/>
          <p:cNvSpPr/>
          <p:nvPr/>
        </p:nvSpPr>
        <p:spPr>
          <a:xfrm>
            <a:off x="393406" y="3194600"/>
            <a:ext cx="9888205" cy="5549350"/>
          </a:xfrm>
          <a:custGeom>
            <a:avLst/>
            <a:gdLst/>
            <a:ahLst/>
            <a:cxnLst/>
            <a:rect l="l" t="t" r="r" b="b"/>
            <a:pathLst>
              <a:path w="2604301" h="1521019" extrusionOk="0">
                <a:moveTo>
                  <a:pt x="2524883" y="0"/>
                </a:moveTo>
                <a:lnTo>
                  <a:pt x="79418" y="0"/>
                </a:lnTo>
                <a:cubicBezTo>
                  <a:pt x="79418" y="43699"/>
                  <a:pt x="44079" y="79418"/>
                  <a:pt x="0" y="79418"/>
                </a:cubicBezTo>
                <a:lnTo>
                  <a:pt x="0" y="1441601"/>
                </a:lnTo>
                <a:cubicBezTo>
                  <a:pt x="43699" y="1441601"/>
                  <a:pt x="79418" y="1476940"/>
                  <a:pt x="79418" y="1521019"/>
                </a:cubicBezTo>
                <a:lnTo>
                  <a:pt x="2524883" y="1521019"/>
                </a:lnTo>
                <a:cubicBezTo>
                  <a:pt x="2524883" y="1477320"/>
                  <a:pt x="2560222" y="1441601"/>
                  <a:pt x="2604301" y="1441601"/>
                </a:cubicBezTo>
                <a:lnTo>
                  <a:pt x="2604301" y="79418"/>
                </a:lnTo>
                <a:cubicBezTo>
                  <a:pt x="2560601" y="79418"/>
                  <a:pt x="2524883" y="44079"/>
                  <a:pt x="2524883"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txBox="1"/>
          <p:nvPr/>
        </p:nvSpPr>
        <p:spPr>
          <a:xfrm>
            <a:off x="837726" y="3682717"/>
            <a:ext cx="8999700" cy="4442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By late spring of 2023, the Warner Bros. impressive marketing machine was in full swing. Unofficially dubbed "Operation Barbie Summer," the Warner Bros. marketing department turned the world pink, helping "Barbie" become first film ever to recoup DOUBLE its production budget on opening weekend.</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From OOH advertising and brand partnerships, to online marketing and cross promotion, "Barbie" had the world’s attention in the Summer of 2023.</a:t>
            </a:r>
            <a:endParaRPr sz="2600">
              <a:latin typeface="Alata"/>
              <a:ea typeface="Alata"/>
              <a:cs typeface="Alata"/>
              <a:sym typeface="Alata"/>
            </a:endParaRPr>
          </a:p>
        </p:txBody>
      </p:sp>
      <p:sp>
        <p:nvSpPr>
          <p:cNvPr id="389" name="Google Shape;389;p18"/>
          <p:cNvSpPr/>
          <p:nvPr/>
        </p:nvSpPr>
        <p:spPr>
          <a:xfrm>
            <a:off x="10498506" y="3371996"/>
            <a:ext cx="7396089" cy="4511615"/>
          </a:xfrm>
          <a:custGeom>
            <a:avLst/>
            <a:gdLst/>
            <a:ahLst/>
            <a:cxnLst/>
            <a:rect l="l" t="t" r="r" b="b"/>
            <a:pathLst>
              <a:path w="9861452" h="6015486" extrusionOk="0">
                <a:moveTo>
                  <a:pt x="0" y="0"/>
                </a:moveTo>
                <a:lnTo>
                  <a:pt x="9861452" y="0"/>
                </a:lnTo>
                <a:lnTo>
                  <a:pt x="9861452" y="6015485"/>
                </a:lnTo>
                <a:lnTo>
                  <a:pt x="0" y="6015485"/>
                </a:lnTo>
                <a:lnTo>
                  <a:pt x="0" y="0"/>
                </a:lnTo>
                <a:close/>
              </a:path>
            </a:pathLst>
          </a:custGeom>
          <a:blipFill rotWithShape="1">
            <a:blip r:embed="rId5">
              <a:alphaModFix/>
            </a:blip>
            <a:stretch>
              <a:fillRect/>
            </a:stretch>
          </a:blipFill>
          <a:ln>
            <a:noFill/>
          </a:ln>
        </p:spPr>
      </p:sp>
      <p:sp>
        <p:nvSpPr>
          <p:cNvPr id="390" name="Google Shape;390;p18"/>
          <p:cNvSpPr txBox="1"/>
          <p:nvPr/>
        </p:nvSpPr>
        <p:spPr>
          <a:xfrm>
            <a:off x="10498506" y="7950285"/>
            <a:ext cx="7396200" cy="5541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Google "Barbie" Easter egg appears on searches for Barbie, Greta Gerwig, Margot Robbie, or Ryan Gosling </a:t>
            </a:r>
            <a:endParaRPr sz="1800">
              <a:latin typeface="Alata"/>
              <a:ea typeface="Alata"/>
              <a:cs typeface="Alata"/>
              <a:sym typeface="Alata"/>
            </a:endParaRPr>
          </a:p>
        </p:txBody>
      </p:sp>
      <p:sp>
        <p:nvSpPr>
          <p:cNvPr id="391" name="Google Shape;391;p18"/>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6">
              <a:alphaModFix/>
            </a:blip>
            <a:stretch>
              <a:fillRect/>
            </a:stretch>
          </a:blipFill>
          <a:ln>
            <a:noFill/>
          </a:ln>
        </p:spPr>
      </p:sp>
      <p:sp>
        <p:nvSpPr>
          <p:cNvPr id="392" name="Google Shape;392;p18"/>
          <p:cNvSpPr txBox="1"/>
          <p:nvPr/>
        </p:nvSpPr>
        <p:spPr>
          <a:xfrm>
            <a:off x="1469524" y="46739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393" name="Google Shape;393;p18"/>
          <p:cNvSpPr txBox="1"/>
          <p:nvPr/>
        </p:nvSpPr>
        <p:spPr>
          <a:xfrm>
            <a:off x="1469524" y="2006751"/>
            <a:ext cx="6536700" cy="7389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800" dirty="0">
                <a:solidFill>
                  <a:srgbClr val="6B0E40"/>
                </a:solidFill>
                <a:latin typeface="Alata"/>
                <a:ea typeface="Alata"/>
                <a:cs typeface="Alata"/>
                <a:sym typeface="Alata"/>
              </a:rPr>
              <a:t>MARKETING STRATEGY</a:t>
            </a:r>
            <a:endParaRPr dirty="0">
              <a:latin typeface="Alata"/>
              <a:ea typeface="Alata"/>
              <a:cs typeface="Alata"/>
              <a:sym typeface="Alat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397"/>
        <p:cNvGrpSpPr/>
        <p:nvPr/>
      </p:nvGrpSpPr>
      <p:grpSpPr>
        <a:xfrm>
          <a:off x="0" y="0"/>
          <a:ext cx="0" cy="0"/>
          <a:chOff x="0" y="0"/>
          <a:chExt cx="0" cy="0"/>
        </a:xfrm>
      </p:grpSpPr>
      <p:grpSp>
        <p:nvGrpSpPr>
          <p:cNvPr id="398" name="Google Shape;398;p19"/>
          <p:cNvGrpSpPr/>
          <p:nvPr/>
        </p:nvGrpSpPr>
        <p:grpSpPr>
          <a:xfrm>
            <a:off x="125" y="7092400"/>
            <a:ext cx="18287989" cy="3194617"/>
            <a:chOff x="0" y="-28575"/>
            <a:chExt cx="4836557" cy="841375"/>
          </a:xfrm>
        </p:grpSpPr>
        <p:sp>
          <p:nvSpPr>
            <p:cNvPr id="399" name="Google Shape;399;p19"/>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400" name="Google Shape;400;p19"/>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01" name="Google Shape;401;p19"/>
          <p:cNvSpPr/>
          <p:nvPr/>
        </p:nvSpPr>
        <p:spPr>
          <a:xfrm>
            <a:off x="49465" y="6"/>
            <a:ext cx="1118499" cy="1764891"/>
          </a:xfrm>
          <a:custGeom>
            <a:avLst/>
            <a:gdLst/>
            <a:ahLst/>
            <a:cxnLst/>
            <a:rect l="l" t="t" r="r" b="b"/>
            <a:pathLst>
              <a:path w="1118499" h="1764891" extrusionOk="0">
                <a:moveTo>
                  <a:pt x="0" y="0"/>
                </a:moveTo>
                <a:lnTo>
                  <a:pt x="1118499" y="0"/>
                </a:lnTo>
                <a:lnTo>
                  <a:pt x="1118499" y="1764890"/>
                </a:lnTo>
                <a:lnTo>
                  <a:pt x="0" y="1764890"/>
                </a:lnTo>
                <a:lnTo>
                  <a:pt x="0" y="0"/>
                </a:lnTo>
                <a:close/>
              </a:path>
            </a:pathLst>
          </a:custGeom>
          <a:blipFill rotWithShape="1">
            <a:blip r:embed="rId3">
              <a:alphaModFix/>
            </a:blip>
            <a:stretch>
              <a:fillRect/>
            </a:stretch>
          </a:blipFill>
          <a:ln>
            <a:noFill/>
          </a:ln>
        </p:spPr>
      </p:sp>
      <p:sp>
        <p:nvSpPr>
          <p:cNvPr id="402" name="Google Shape;402;p19"/>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403" name="Google Shape;403;p19"/>
          <p:cNvSpPr txBox="1"/>
          <p:nvPr/>
        </p:nvSpPr>
        <p:spPr>
          <a:xfrm>
            <a:off x="1505917" y="467391"/>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404" name="Google Shape;404;p19"/>
          <p:cNvSpPr txBox="1"/>
          <p:nvPr/>
        </p:nvSpPr>
        <p:spPr>
          <a:xfrm>
            <a:off x="1485890" y="1967483"/>
            <a:ext cx="6549600" cy="738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800" dirty="0">
                <a:solidFill>
                  <a:srgbClr val="6B0E40"/>
                </a:solidFill>
                <a:latin typeface="Alata"/>
                <a:ea typeface="Alata"/>
                <a:cs typeface="Alata"/>
                <a:sym typeface="Alata"/>
              </a:rPr>
              <a:t>OOH ADVERTISEMENTS</a:t>
            </a:r>
            <a:endParaRPr dirty="0">
              <a:latin typeface="Alata"/>
              <a:ea typeface="Alata"/>
              <a:cs typeface="Alata"/>
              <a:sym typeface="Alata"/>
            </a:endParaRPr>
          </a:p>
        </p:txBody>
      </p:sp>
      <p:sp>
        <p:nvSpPr>
          <p:cNvPr id="405" name="Google Shape;405;p19"/>
          <p:cNvSpPr/>
          <p:nvPr/>
        </p:nvSpPr>
        <p:spPr>
          <a:xfrm>
            <a:off x="6449313" y="4145100"/>
            <a:ext cx="5638499" cy="3477074"/>
          </a:xfrm>
          <a:custGeom>
            <a:avLst/>
            <a:gdLst/>
            <a:ahLst/>
            <a:cxnLst/>
            <a:rect l="l" t="t" r="r" b="b"/>
            <a:pathLst>
              <a:path w="7517998" h="4636099" extrusionOk="0">
                <a:moveTo>
                  <a:pt x="0" y="0"/>
                </a:moveTo>
                <a:lnTo>
                  <a:pt x="7517998" y="0"/>
                </a:lnTo>
                <a:lnTo>
                  <a:pt x="7517998" y="4636098"/>
                </a:lnTo>
                <a:lnTo>
                  <a:pt x="0" y="4636098"/>
                </a:lnTo>
                <a:lnTo>
                  <a:pt x="0" y="0"/>
                </a:lnTo>
                <a:close/>
              </a:path>
            </a:pathLst>
          </a:custGeom>
          <a:blipFill rotWithShape="1">
            <a:blip r:embed="rId5">
              <a:alphaModFix/>
            </a:blip>
            <a:stretch>
              <a:fillRect/>
            </a:stretch>
          </a:blipFill>
          <a:ln>
            <a:noFill/>
          </a:ln>
        </p:spPr>
      </p:sp>
      <p:sp>
        <p:nvSpPr>
          <p:cNvPr id="406" name="Google Shape;406;p19"/>
          <p:cNvSpPr txBox="1"/>
          <p:nvPr/>
        </p:nvSpPr>
        <p:spPr>
          <a:xfrm>
            <a:off x="7112159" y="7667389"/>
            <a:ext cx="4975800" cy="277200"/>
          </a:xfrm>
          <a:prstGeom prst="rect">
            <a:avLst/>
          </a:prstGeom>
          <a:noFill/>
          <a:ln>
            <a:noFill/>
          </a:ln>
        </p:spPr>
        <p:txBody>
          <a:bodyPr spcFirstLastPara="1" wrap="square" lIns="0" tIns="0" rIns="0" bIns="0" anchor="t" anchorCtr="0">
            <a:spAutoFit/>
          </a:bodyPr>
          <a:lstStyle/>
          <a:p>
            <a:pPr marL="0" marR="0" lvl="0" indent="0" algn="r" rtl="0">
              <a:lnSpc>
                <a:spcPct val="140021"/>
              </a:lnSpc>
              <a:spcBef>
                <a:spcPts val="0"/>
              </a:spcBef>
              <a:spcAft>
                <a:spcPts val="0"/>
              </a:spcAft>
              <a:buNone/>
            </a:pPr>
            <a:r>
              <a:rPr lang="en-US" sz="1800">
                <a:solidFill>
                  <a:srgbClr val="FFFFFF"/>
                </a:solidFill>
                <a:latin typeface="Alata"/>
                <a:ea typeface="Alata"/>
                <a:cs typeface="Alata"/>
                <a:sym typeface="Alata"/>
              </a:rPr>
              <a:t>"Barbie" bus stop bench in Los Angeles</a:t>
            </a:r>
            <a:endParaRPr sz="1800">
              <a:latin typeface="Alata"/>
              <a:ea typeface="Alata"/>
              <a:cs typeface="Alata"/>
              <a:sym typeface="Alata"/>
            </a:endParaRPr>
          </a:p>
        </p:txBody>
      </p:sp>
      <p:sp>
        <p:nvSpPr>
          <p:cNvPr id="407" name="Google Shape;407;p19"/>
          <p:cNvSpPr/>
          <p:nvPr/>
        </p:nvSpPr>
        <p:spPr>
          <a:xfrm>
            <a:off x="12389795" y="380741"/>
            <a:ext cx="5388107" cy="8467464"/>
          </a:xfrm>
          <a:custGeom>
            <a:avLst/>
            <a:gdLst/>
            <a:ahLst/>
            <a:cxnLst/>
            <a:rect l="l" t="t" r="r" b="b"/>
            <a:pathLst>
              <a:path w="7184142" h="11289952" extrusionOk="0">
                <a:moveTo>
                  <a:pt x="0" y="0"/>
                </a:moveTo>
                <a:lnTo>
                  <a:pt x="7184142" y="0"/>
                </a:lnTo>
                <a:lnTo>
                  <a:pt x="7184142" y="11289952"/>
                </a:lnTo>
                <a:lnTo>
                  <a:pt x="0" y="11289952"/>
                </a:lnTo>
                <a:lnTo>
                  <a:pt x="0" y="0"/>
                </a:lnTo>
                <a:close/>
              </a:path>
            </a:pathLst>
          </a:custGeom>
          <a:blipFill rotWithShape="1">
            <a:blip r:embed="rId6">
              <a:alphaModFix/>
            </a:blip>
            <a:stretch>
              <a:fillRect l="-40" r="-39"/>
            </a:stretch>
          </a:blipFill>
          <a:ln>
            <a:noFill/>
          </a:ln>
        </p:spPr>
      </p:sp>
      <p:sp>
        <p:nvSpPr>
          <p:cNvPr id="408" name="Google Shape;408;p19"/>
          <p:cNvSpPr txBox="1"/>
          <p:nvPr/>
        </p:nvSpPr>
        <p:spPr>
          <a:xfrm>
            <a:off x="12802301" y="8980975"/>
            <a:ext cx="4975650" cy="55417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"Barbie" LED Billboard in Times Sq. NYC</a:t>
            </a:r>
            <a:endParaRPr sz="1800">
              <a:latin typeface="Alata"/>
              <a:ea typeface="Alata"/>
              <a:cs typeface="Alata"/>
              <a:sym typeface="Alata"/>
            </a:endParaRPr>
          </a:p>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via @dianadep1, Twitter</a:t>
            </a:r>
            <a:endParaRPr sz="1800">
              <a:latin typeface="Alata"/>
              <a:ea typeface="Alata"/>
              <a:cs typeface="Alata"/>
              <a:sym typeface="Alata"/>
            </a:endParaRPr>
          </a:p>
        </p:txBody>
      </p:sp>
      <p:sp>
        <p:nvSpPr>
          <p:cNvPr id="409" name="Google Shape;409;p19"/>
          <p:cNvSpPr/>
          <p:nvPr/>
        </p:nvSpPr>
        <p:spPr>
          <a:xfrm>
            <a:off x="510098" y="4145100"/>
            <a:ext cx="5637231" cy="3477074"/>
          </a:xfrm>
          <a:custGeom>
            <a:avLst/>
            <a:gdLst/>
            <a:ahLst/>
            <a:cxnLst/>
            <a:rect l="l" t="t" r="r" b="b"/>
            <a:pathLst>
              <a:path w="7516308" h="4636099" extrusionOk="0">
                <a:moveTo>
                  <a:pt x="0" y="0"/>
                </a:moveTo>
                <a:lnTo>
                  <a:pt x="7516308" y="0"/>
                </a:lnTo>
                <a:lnTo>
                  <a:pt x="7516308" y="4636098"/>
                </a:lnTo>
                <a:lnTo>
                  <a:pt x="0" y="4636098"/>
                </a:lnTo>
                <a:lnTo>
                  <a:pt x="0" y="0"/>
                </a:lnTo>
                <a:close/>
              </a:path>
            </a:pathLst>
          </a:custGeom>
          <a:blipFill rotWithShape="1">
            <a:blip r:embed="rId7">
              <a:alphaModFix/>
            </a:blip>
            <a:stretch>
              <a:fillRect t="-22743" r="-19935"/>
            </a:stretch>
          </a:blipFill>
          <a:ln>
            <a:noFill/>
          </a:ln>
        </p:spPr>
      </p:sp>
      <p:sp>
        <p:nvSpPr>
          <p:cNvPr id="410" name="Google Shape;410;p19"/>
          <p:cNvSpPr txBox="1"/>
          <p:nvPr/>
        </p:nvSpPr>
        <p:spPr>
          <a:xfrm>
            <a:off x="1069347" y="7667389"/>
            <a:ext cx="4975800" cy="277200"/>
          </a:xfrm>
          <a:prstGeom prst="rect">
            <a:avLst/>
          </a:prstGeom>
          <a:noFill/>
          <a:ln>
            <a:noFill/>
          </a:ln>
        </p:spPr>
        <p:txBody>
          <a:bodyPr spcFirstLastPara="1" wrap="square" lIns="0" tIns="0" rIns="0" bIns="0" anchor="t" anchorCtr="0">
            <a:spAutoFit/>
          </a:bodyPr>
          <a:lstStyle/>
          <a:p>
            <a:pPr marL="0" marR="0" lvl="0" indent="0" algn="r" rtl="0">
              <a:lnSpc>
                <a:spcPct val="140021"/>
              </a:lnSpc>
              <a:spcBef>
                <a:spcPts val="0"/>
              </a:spcBef>
              <a:spcAft>
                <a:spcPts val="0"/>
              </a:spcAft>
              <a:buNone/>
            </a:pPr>
            <a:r>
              <a:rPr lang="en-US" sz="1800">
                <a:solidFill>
                  <a:srgbClr val="FFFFFF"/>
                </a:solidFill>
                <a:latin typeface="Alata"/>
                <a:ea typeface="Alata"/>
                <a:cs typeface="Alata"/>
                <a:sym typeface="Alata"/>
              </a:rPr>
              <a:t>"Barbie" All PINK billboard</a:t>
            </a:r>
            <a:endParaRPr sz="1800">
              <a:latin typeface="Alata"/>
              <a:ea typeface="Alata"/>
              <a:cs typeface="Alata"/>
              <a:sym typeface="Alat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00"/>
        <p:cNvGrpSpPr/>
        <p:nvPr/>
      </p:nvGrpSpPr>
      <p:grpSpPr>
        <a:xfrm>
          <a:off x="0" y="0"/>
          <a:ext cx="0" cy="0"/>
          <a:chOff x="0" y="0"/>
          <a:chExt cx="0" cy="0"/>
        </a:xfrm>
      </p:grpSpPr>
      <p:grpSp>
        <p:nvGrpSpPr>
          <p:cNvPr id="101" name="Google Shape;101;p2"/>
          <p:cNvGrpSpPr/>
          <p:nvPr/>
        </p:nvGrpSpPr>
        <p:grpSpPr>
          <a:xfrm>
            <a:off x="125" y="7092400"/>
            <a:ext cx="18287989" cy="3194617"/>
            <a:chOff x="0" y="-28575"/>
            <a:chExt cx="4836557" cy="841375"/>
          </a:xfrm>
        </p:grpSpPr>
        <p:sp>
          <p:nvSpPr>
            <p:cNvPr id="102" name="Google Shape;102;p2"/>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103" name="Google Shape;103;p2"/>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4" name="Google Shape;104;p2"/>
          <p:cNvSpPr/>
          <p:nvPr/>
        </p:nvSpPr>
        <p:spPr>
          <a:xfrm>
            <a:off x="15467123" y="326431"/>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105" name="Google Shape;105;p2"/>
          <p:cNvSpPr/>
          <p:nvPr/>
        </p:nvSpPr>
        <p:spPr>
          <a:xfrm>
            <a:off x="49465" y="6"/>
            <a:ext cx="1118499" cy="1764891"/>
          </a:xfrm>
          <a:custGeom>
            <a:avLst/>
            <a:gdLst/>
            <a:ahLst/>
            <a:cxnLst/>
            <a:rect l="l" t="t" r="r" b="b"/>
            <a:pathLst>
              <a:path w="1118499" h="1764891" extrusionOk="0">
                <a:moveTo>
                  <a:pt x="0" y="0"/>
                </a:moveTo>
                <a:lnTo>
                  <a:pt x="1118499" y="0"/>
                </a:lnTo>
                <a:lnTo>
                  <a:pt x="1118499" y="1764890"/>
                </a:lnTo>
                <a:lnTo>
                  <a:pt x="0" y="1764890"/>
                </a:lnTo>
                <a:lnTo>
                  <a:pt x="0" y="0"/>
                </a:lnTo>
                <a:close/>
              </a:path>
            </a:pathLst>
          </a:custGeom>
          <a:blipFill rotWithShape="1">
            <a:blip r:embed="rId4">
              <a:alphaModFix/>
            </a:blip>
            <a:stretch>
              <a:fillRect/>
            </a:stretch>
          </a:blipFill>
          <a:ln>
            <a:noFill/>
          </a:ln>
        </p:spPr>
      </p:sp>
      <p:sp>
        <p:nvSpPr>
          <p:cNvPr id="106" name="Google Shape;106;p2"/>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sp>
        <p:nvSpPr>
          <p:cNvPr id="107" name="Google Shape;107;p2"/>
          <p:cNvSpPr/>
          <p:nvPr/>
        </p:nvSpPr>
        <p:spPr>
          <a:xfrm>
            <a:off x="12351770" y="1665411"/>
            <a:ext cx="4907530" cy="7274007"/>
          </a:xfrm>
          <a:custGeom>
            <a:avLst/>
            <a:gdLst/>
            <a:ahLst/>
            <a:cxnLst/>
            <a:rect l="l" t="t" r="r" b="b"/>
            <a:pathLst>
              <a:path w="4907530" h="7274007" extrusionOk="0">
                <a:moveTo>
                  <a:pt x="0" y="0"/>
                </a:moveTo>
                <a:lnTo>
                  <a:pt x="4907530" y="0"/>
                </a:lnTo>
                <a:lnTo>
                  <a:pt x="4907530" y="7274008"/>
                </a:lnTo>
                <a:lnTo>
                  <a:pt x="0" y="7274008"/>
                </a:lnTo>
                <a:lnTo>
                  <a:pt x="0" y="0"/>
                </a:lnTo>
                <a:close/>
              </a:path>
            </a:pathLst>
          </a:custGeom>
          <a:blipFill rotWithShape="1">
            <a:blip r:embed="rId6">
              <a:alphaModFix/>
            </a:blip>
            <a:stretch>
              <a:fillRect/>
            </a:stretch>
          </a:blipFill>
          <a:ln>
            <a:noFill/>
          </a:ln>
        </p:spPr>
      </p:sp>
      <p:sp>
        <p:nvSpPr>
          <p:cNvPr id="108" name="Google Shape;108;p2"/>
          <p:cNvSpPr/>
          <p:nvPr/>
        </p:nvSpPr>
        <p:spPr>
          <a:xfrm>
            <a:off x="902775" y="2854775"/>
            <a:ext cx="10879509" cy="5428693"/>
          </a:xfrm>
          <a:custGeom>
            <a:avLst/>
            <a:gdLst/>
            <a:ahLst/>
            <a:cxnLst/>
            <a:rect l="l" t="t" r="r" b="b"/>
            <a:pathLst>
              <a:path w="2805805" h="1551055" extrusionOk="0">
                <a:moveTo>
                  <a:pt x="2726387" y="0"/>
                </a:moveTo>
                <a:lnTo>
                  <a:pt x="79418" y="0"/>
                </a:lnTo>
                <a:cubicBezTo>
                  <a:pt x="79418" y="43699"/>
                  <a:pt x="44079" y="79418"/>
                  <a:pt x="0" y="79418"/>
                </a:cubicBezTo>
                <a:lnTo>
                  <a:pt x="0" y="1471637"/>
                </a:lnTo>
                <a:cubicBezTo>
                  <a:pt x="43699" y="1471637"/>
                  <a:pt x="79418" y="1506976"/>
                  <a:pt x="79418" y="1551055"/>
                </a:cubicBezTo>
                <a:lnTo>
                  <a:pt x="2726387" y="1551055"/>
                </a:lnTo>
                <a:cubicBezTo>
                  <a:pt x="2726387" y="1507356"/>
                  <a:pt x="2761726" y="1471637"/>
                  <a:pt x="2805805" y="1471637"/>
                </a:cubicBezTo>
                <a:lnTo>
                  <a:pt x="2805805" y="79418"/>
                </a:lnTo>
                <a:cubicBezTo>
                  <a:pt x="2762106" y="79418"/>
                  <a:pt x="2726387" y="44079"/>
                  <a:pt x="2726387"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lata"/>
              <a:ea typeface="Alata"/>
              <a:cs typeface="Alata"/>
              <a:sym typeface="Alata"/>
            </a:endParaRPr>
          </a:p>
        </p:txBody>
      </p:sp>
      <p:sp>
        <p:nvSpPr>
          <p:cNvPr id="109" name="Google Shape;109;p2"/>
          <p:cNvSpPr txBox="1"/>
          <p:nvPr/>
        </p:nvSpPr>
        <p:spPr>
          <a:xfrm>
            <a:off x="1050504" y="2888976"/>
            <a:ext cx="2856093" cy="274751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i="0" u="none" strike="noStrike" cap="none">
              <a:solidFill>
                <a:schemeClr val="dk1"/>
              </a:solidFill>
              <a:latin typeface="Alata"/>
              <a:ea typeface="Alata"/>
              <a:cs typeface="Alata"/>
              <a:sym typeface="Alata"/>
            </a:endParaRPr>
          </a:p>
        </p:txBody>
      </p:sp>
      <p:sp>
        <p:nvSpPr>
          <p:cNvPr id="110" name="Google Shape;110;p2"/>
          <p:cNvSpPr txBox="1"/>
          <p:nvPr/>
        </p:nvSpPr>
        <p:spPr>
          <a:xfrm>
            <a:off x="1492876" y="3432725"/>
            <a:ext cx="9699000" cy="42420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2600" i="0" u="none" strike="noStrike" cap="none">
                <a:solidFill>
                  <a:srgbClr val="6B0E40"/>
                </a:solidFill>
                <a:latin typeface="Alata"/>
                <a:ea typeface="Alata"/>
                <a:cs typeface="Alata"/>
                <a:sym typeface="Alata"/>
              </a:rPr>
              <a:t>Many people are hailing the international marketing campaign for "Barbie" as one of the most successful in movie history, setting a new standard for how films will be promoted in the future. </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i="0" u="none" strike="noStrike" cap="none">
              <a:solidFill>
                <a:srgbClr val="6B0E40"/>
              </a:solidFill>
              <a:latin typeface="Alata"/>
              <a:ea typeface="Alata"/>
              <a:cs typeface="Alata"/>
              <a:sym typeface="Alata"/>
            </a:endParaRPr>
          </a:p>
          <a:p>
            <a:pPr marL="0" marR="0" lvl="0" indent="0" algn="l" rtl="0">
              <a:lnSpc>
                <a:spcPct val="130000"/>
              </a:lnSpc>
              <a:spcBef>
                <a:spcPts val="0"/>
              </a:spcBef>
              <a:spcAft>
                <a:spcPts val="0"/>
              </a:spcAft>
              <a:buNone/>
            </a:pPr>
            <a:r>
              <a:rPr lang="en-US" sz="2600" i="0" u="none" strike="noStrike" cap="none">
                <a:solidFill>
                  <a:srgbClr val="6B0E40"/>
                </a:solidFill>
                <a:latin typeface="Alata"/>
                <a:ea typeface="Alata"/>
                <a:cs typeface="Alata"/>
                <a:sym typeface="Alata"/>
              </a:rPr>
              <a:t>In this presentation, we will review some examples of the marketing behind the film along with several incredible statistics suggesting just how impactful the studio's promotional campaign was in generating buzz for the "Barbie" release.</a:t>
            </a:r>
            <a:endParaRPr sz="2600">
              <a:latin typeface="Alata"/>
              <a:ea typeface="Alata"/>
              <a:cs typeface="Alata"/>
              <a:sym typeface="Alata"/>
            </a:endParaRPr>
          </a:p>
        </p:txBody>
      </p:sp>
      <p:sp>
        <p:nvSpPr>
          <p:cNvPr id="111" name="Google Shape;111;p2"/>
          <p:cNvSpPr txBox="1"/>
          <p:nvPr/>
        </p:nvSpPr>
        <p:spPr>
          <a:xfrm>
            <a:off x="1485892" y="467404"/>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i="0" u="none" strike="noStrike" cap="none" dirty="0">
                <a:solidFill>
                  <a:srgbClr val="6B0E40"/>
                </a:solidFill>
                <a:latin typeface="Alata"/>
                <a:ea typeface="Alata"/>
                <a:cs typeface="Alata"/>
                <a:sym typeface="Alata"/>
              </a:rPr>
              <a:t>Barbie Mania</a:t>
            </a:r>
            <a:endParaRPr dirty="0">
              <a:latin typeface="Alata"/>
              <a:ea typeface="Alata"/>
              <a:cs typeface="Alata"/>
              <a:sym typeface="Alata"/>
            </a:endParaRPr>
          </a:p>
        </p:txBody>
      </p:sp>
      <p:sp>
        <p:nvSpPr>
          <p:cNvPr id="112" name="Google Shape;112;p2"/>
          <p:cNvSpPr txBox="1"/>
          <p:nvPr/>
        </p:nvSpPr>
        <p:spPr>
          <a:xfrm>
            <a:off x="1485892" y="1932817"/>
            <a:ext cx="6298800" cy="738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800" i="0" u="none" strike="noStrike" cap="none" dirty="0">
                <a:solidFill>
                  <a:srgbClr val="6B0E40"/>
                </a:solidFill>
                <a:latin typeface="Alata"/>
                <a:ea typeface="Alata"/>
                <a:cs typeface="Alata"/>
                <a:sym typeface="Alata"/>
              </a:rPr>
              <a:t>MARKETING SUCCESS</a:t>
            </a:r>
            <a:endParaRPr dirty="0">
              <a:latin typeface="Alata"/>
              <a:ea typeface="Alata"/>
              <a:cs typeface="Alata"/>
              <a:sym typeface="Alata"/>
            </a:endParaRPr>
          </a:p>
        </p:txBody>
      </p:sp>
      <p:sp>
        <p:nvSpPr>
          <p:cNvPr id="113" name="Google Shape;113;p2"/>
          <p:cNvSpPr txBox="1"/>
          <p:nvPr/>
        </p:nvSpPr>
        <p:spPr>
          <a:xfrm>
            <a:off x="13453968" y="9150911"/>
            <a:ext cx="3805200" cy="567900"/>
          </a:xfrm>
          <a:prstGeom prst="rect">
            <a:avLst/>
          </a:prstGeom>
          <a:noFill/>
          <a:ln>
            <a:noFill/>
          </a:ln>
        </p:spPr>
        <p:txBody>
          <a:bodyPr spcFirstLastPara="1" wrap="square" lIns="0" tIns="0" rIns="0" bIns="0" anchor="t" anchorCtr="0">
            <a:spAutoFit/>
          </a:bodyPr>
          <a:lstStyle/>
          <a:p>
            <a:pPr marL="0" marR="0" lvl="0" indent="0" algn="r" rtl="0">
              <a:lnSpc>
                <a:spcPct val="105002"/>
              </a:lnSpc>
              <a:spcBef>
                <a:spcPts val="0"/>
              </a:spcBef>
              <a:spcAft>
                <a:spcPts val="0"/>
              </a:spcAft>
              <a:buNone/>
            </a:pPr>
            <a:r>
              <a:rPr lang="en-US" sz="1800" i="0" u="none" strike="noStrike" cap="none">
                <a:solidFill>
                  <a:srgbClr val="FFFFFF"/>
                </a:solidFill>
                <a:latin typeface="Alata"/>
                <a:ea typeface="Alata"/>
                <a:cs typeface="Alata"/>
                <a:sym typeface="Alata"/>
              </a:rPr>
              <a:t>"Barbie" Theatrical Release Poster</a:t>
            </a:r>
            <a:endParaRPr sz="1800">
              <a:latin typeface="Alata"/>
              <a:ea typeface="Alata"/>
              <a:cs typeface="Alata"/>
              <a:sym typeface="Alata"/>
            </a:endParaRPr>
          </a:p>
          <a:p>
            <a:pPr marL="0" marR="0" lvl="0" indent="0" algn="r" rtl="0">
              <a:lnSpc>
                <a:spcPct val="105002"/>
              </a:lnSpc>
              <a:spcBef>
                <a:spcPts val="0"/>
              </a:spcBef>
              <a:spcAft>
                <a:spcPts val="0"/>
              </a:spcAft>
              <a:buNone/>
            </a:pPr>
            <a:r>
              <a:rPr lang="en-US" sz="1800" i="0" u="none" strike="noStrike" cap="none">
                <a:solidFill>
                  <a:srgbClr val="FFFFFF"/>
                </a:solidFill>
                <a:latin typeface="Alata"/>
                <a:ea typeface="Alata"/>
                <a:cs typeface="Alata"/>
                <a:sym typeface="Alata"/>
              </a:rPr>
              <a:t>Warner Bros.</a:t>
            </a:r>
            <a:endParaRPr sz="1800">
              <a:latin typeface="Alata"/>
              <a:ea typeface="Alata"/>
              <a:cs typeface="Alata"/>
              <a:sym typeface="Alat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414"/>
        <p:cNvGrpSpPr/>
        <p:nvPr/>
      </p:nvGrpSpPr>
      <p:grpSpPr>
        <a:xfrm>
          <a:off x="0" y="0"/>
          <a:ext cx="0" cy="0"/>
          <a:chOff x="0" y="0"/>
          <a:chExt cx="0" cy="0"/>
        </a:xfrm>
      </p:grpSpPr>
      <p:grpSp>
        <p:nvGrpSpPr>
          <p:cNvPr id="415" name="Google Shape;415;p20"/>
          <p:cNvGrpSpPr/>
          <p:nvPr/>
        </p:nvGrpSpPr>
        <p:grpSpPr>
          <a:xfrm>
            <a:off x="125" y="7092400"/>
            <a:ext cx="18287989" cy="3194617"/>
            <a:chOff x="0" y="-28575"/>
            <a:chExt cx="4836557" cy="841375"/>
          </a:xfrm>
        </p:grpSpPr>
        <p:sp>
          <p:nvSpPr>
            <p:cNvPr id="416" name="Google Shape;416;p20"/>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417" name="Google Shape;417;p20"/>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18" name="Google Shape;418;p20"/>
          <p:cNvSpPr/>
          <p:nvPr/>
        </p:nvSpPr>
        <p:spPr>
          <a:xfrm>
            <a:off x="49465" y="6"/>
            <a:ext cx="1118499" cy="1764891"/>
          </a:xfrm>
          <a:custGeom>
            <a:avLst/>
            <a:gdLst/>
            <a:ahLst/>
            <a:cxnLst/>
            <a:rect l="l" t="t" r="r" b="b"/>
            <a:pathLst>
              <a:path w="1118499" h="1764891" extrusionOk="0">
                <a:moveTo>
                  <a:pt x="0" y="0"/>
                </a:moveTo>
                <a:lnTo>
                  <a:pt x="1118499" y="0"/>
                </a:lnTo>
                <a:lnTo>
                  <a:pt x="1118499" y="1764890"/>
                </a:lnTo>
                <a:lnTo>
                  <a:pt x="0" y="1764890"/>
                </a:lnTo>
                <a:lnTo>
                  <a:pt x="0" y="0"/>
                </a:lnTo>
                <a:close/>
              </a:path>
            </a:pathLst>
          </a:custGeom>
          <a:blipFill rotWithShape="1">
            <a:blip r:embed="rId3">
              <a:alphaModFix/>
            </a:blip>
            <a:stretch>
              <a:fillRect/>
            </a:stretch>
          </a:blipFill>
          <a:ln>
            <a:noFill/>
          </a:ln>
        </p:spPr>
      </p:sp>
      <p:sp>
        <p:nvSpPr>
          <p:cNvPr id="419" name="Google Shape;419;p20"/>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420" name="Google Shape;420;p20"/>
          <p:cNvSpPr txBox="1"/>
          <p:nvPr/>
        </p:nvSpPr>
        <p:spPr>
          <a:xfrm>
            <a:off x="1513967" y="467391"/>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421" name="Google Shape;421;p20"/>
          <p:cNvSpPr txBox="1"/>
          <p:nvPr/>
        </p:nvSpPr>
        <p:spPr>
          <a:xfrm>
            <a:off x="1485893" y="1950091"/>
            <a:ext cx="6549600" cy="738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800">
                <a:solidFill>
                  <a:srgbClr val="6B0E40"/>
                </a:solidFill>
                <a:latin typeface="Alata"/>
                <a:ea typeface="Alata"/>
                <a:cs typeface="Alata"/>
                <a:sym typeface="Alata"/>
              </a:rPr>
              <a:t>OOH ADVERTISEMENTS</a:t>
            </a:r>
            <a:endParaRPr>
              <a:latin typeface="Alata"/>
              <a:ea typeface="Alata"/>
              <a:cs typeface="Alata"/>
              <a:sym typeface="Alata"/>
            </a:endParaRPr>
          </a:p>
        </p:txBody>
      </p:sp>
      <p:sp>
        <p:nvSpPr>
          <p:cNvPr id="422" name="Google Shape;422;p20"/>
          <p:cNvSpPr/>
          <p:nvPr/>
        </p:nvSpPr>
        <p:spPr>
          <a:xfrm>
            <a:off x="1358020" y="3408789"/>
            <a:ext cx="7653263" cy="4506755"/>
          </a:xfrm>
          <a:custGeom>
            <a:avLst/>
            <a:gdLst/>
            <a:ahLst/>
            <a:cxnLst/>
            <a:rect l="l" t="t" r="r" b="b"/>
            <a:pathLst>
              <a:path w="10204350" h="6009007" extrusionOk="0">
                <a:moveTo>
                  <a:pt x="0" y="0"/>
                </a:moveTo>
                <a:lnTo>
                  <a:pt x="10204350" y="0"/>
                </a:lnTo>
                <a:lnTo>
                  <a:pt x="10204350" y="6009007"/>
                </a:lnTo>
                <a:lnTo>
                  <a:pt x="0" y="6009007"/>
                </a:lnTo>
                <a:lnTo>
                  <a:pt x="0" y="0"/>
                </a:lnTo>
                <a:close/>
              </a:path>
            </a:pathLst>
          </a:custGeom>
          <a:blipFill rotWithShape="1">
            <a:blip r:embed="rId5">
              <a:alphaModFix/>
            </a:blip>
            <a:stretch>
              <a:fillRect/>
            </a:stretch>
          </a:blipFill>
          <a:ln>
            <a:noFill/>
          </a:ln>
        </p:spPr>
      </p:sp>
      <p:sp>
        <p:nvSpPr>
          <p:cNvPr id="423" name="Google Shape;423;p20"/>
          <p:cNvSpPr/>
          <p:nvPr/>
        </p:nvSpPr>
        <p:spPr>
          <a:xfrm>
            <a:off x="9274998" y="3408789"/>
            <a:ext cx="7654984" cy="4506755"/>
          </a:xfrm>
          <a:custGeom>
            <a:avLst/>
            <a:gdLst/>
            <a:ahLst/>
            <a:cxnLst/>
            <a:rect l="l" t="t" r="r" b="b"/>
            <a:pathLst>
              <a:path w="10206645" h="6009007" extrusionOk="0">
                <a:moveTo>
                  <a:pt x="0" y="0"/>
                </a:moveTo>
                <a:lnTo>
                  <a:pt x="10206644" y="0"/>
                </a:lnTo>
                <a:lnTo>
                  <a:pt x="10206644" y="6009007"/>
                </a:lnTo>
                <a:lnTo>
                  <a:pt x="0" y="6009007"/>
                </a:lnTo>
                <a:lnTo>
                  <a:pt x="0" y="0"/>
                </a:lnTo>
                <a:close/>
              </a:path>
            </a:pathLst>
          </a:custGeom>
          <a:blipFill rotWithShape="1">
            <a:blip r:embed="rId6">
              <a:alphaModFix/>
            </a:blip>
            <a:stretch>
              <a:fillRect l="-2261" r="-2261"/>
            </a:stretch>
          </a:blipFill>
          <a:ln>
            <a:noFill/>
          </a:ln>
        </p:spPr>
      </p:sp>
      <p:sp>
        <p:nvSpPr>
          <p:cNvPr id="424" name="Google Shape;424;p20"/>
          <p:cNvSpPr txBox="1"/>
          <p:nvPr/>
        </p:nvSpPr>
        <p:spPr>
          <a:xfrm>
            <a:off x="4035631" y="8008413"/>
            <a:ext cx="4975650" cy="55417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"Barbie" double decker bus in London</a:t>
            </a:r>
            <a:endParaRPr sz="1800">
              <a:latin typeface="Alata"/>
              <a:ea typeface="Alata"/>
              <a:cs typeface="Alata"/>
              <a:sym typeface="Alata"/>
            </a:endParaRPr>
          </a:p>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via @OmensWorm, Twitter</a:t>
            </a:r>
            <a:endParaRPr sz="1800">
              <a:latin typeface="Alata"/>
              <a:ea typeface="Alata"/>
              <a:cs typeface="Alata"/>
              <a:sym typeface="Alata"/>
            </a:endParaRPr>
          </a:p>
        </p:txBody>
      </p:sp>
      <p:sp>
        <p:nvSpPr>
          <p:cNvPr id="425" name="Google Shape;425;p20"/>
          <p:cNvSpPr txBox="1"/>
          <p:nvPr/>
        </p:nvSpPr>
        <p:spPr>
          <a:xfrm>
            <a:off x="11954329" y="8008413"/>
            <a:ext cx="4975650" cy="55417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"Barbie" bus shelter in Australia</a:t>
            </a:r>
            <a:endParaRPr sz="1800">
              <a:latin typeface="Alata"/>
              <a:ea typeface="Alata"/>
              <a:cs typeface="Alata"/>
              <a:sym typeface="Alata"/>
            </a:endParaRPr>
          </a:p>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JCDecaux</a:t>
            </a:r>
            <a:endParaRPr sz="1800">
              <a:latin typeface="Alata"/>
              <a:ea typeface="Alata"/>
              <a:cs typeface="Alata"/>
              <a:sym typeface="Alata"/>
            </a:endParaRPr>
          </a:p>
        </p:txBody>
      </p:sp>
      <p:sp>
        <p:nvSpPr>
          <p:cNvPr id="426" name="Google Shape;426;p20"/>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7">
              <a:alphaModFix/>
            </a:blip>
            <a:stretch>
              <a:fillRect/>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430"/>
        <p:cNvGrpSpPr/>
        <p:nvPr/>
      </p:nvGrpSpPr>
      <p:grpSpPr>
        <a:xfrm>
          <a:off x="0" y="0"/>
          <a:ext cx="0" cy="0"/>
          <a:chOff x="0" y="0"/>
          <a:chExt cx="0" cy="0"/>
        </a:xfrm>
      </p:grpSpPr>
      <p:grpSp>
        <p:nvGrpSpPr>
          <p:cNvPr id="431" name="Google Shape;431;p21"/>
          <p:cNvGrpSpPr/>
          <p:nvPr/>
        </p:nvGrpSpPr>
        <p:grpSpPr>
          <a:xfrm>
            <a:off x="125" y="7092400"/>
            <a:ext cx="18287989" cy="3194617"/>
            <a:chOff x="0" y="-28575"/>
            <a:chExt cx="4836557" cy="841375"/>
          </a:xfrm>
        </p:grpSpPr>
        <p:sp>
          <p:nvSpPr>
            <p:cNvPr id="432" name="Google Shape;432;p21"/>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433" name="Google Shape;433;p21"/>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34" name="Google Shape;434;p21"/>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3">
              <a:alphaModFix/>
            </a:blip>
            <a:stretch>
              <a:fillRect/>
            </a:stretch>
          </a:blipFill>
          <a:ln>
            <a:noFill/>
          </a:ln>
        </p:spPr>
      </p:sp>
      <p:sp>
        <p:nvSpPr>
          <p:cNvPr id="435" name="Google Shape;435;p21"/>
          <p:cNvSpPr/>
          <p:nvPr/>
        </p:nvSpPr>
        <p:spPr>
          <a:xfrm>
            <a:off x="-10"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4">
              <a:alphaModFix/>
            </a:blip>
            <a:stretch>
              <a:fillRect/>
            </a:stretch>
          </a:blipFill>
          <a:ln>
            <a:noFill/>
          </a:ln>
        </p:spPr>
      </p:sp>
      <p:sp>
        <p:nvSpPr>
          <p:cNvPr id="436" name="Google Shape;436;p21"/>
          <p:cNvSpPr/>
          <p:nvPr/>
        </p:nvSpPr>
        <p:spPr>
          <a:xfrm>
            <a:off x="1104900" y="4720661"/>
            <a:ext cx="6408379" cy="2800032"/>
          </a:xfrm>
          <a:custGeom>
            <a:avLst/>
            <a:gdLst/>
            <a:ahLst/>
            <a:cxnLst/>
            <a:rect l="l" t="t" r="r" b="b"/>
            <a:pathLst>
              <a:path w="2626062" h="1147413" extrusionOk="0">
                <a:moveTo>
                  <a:pt x="2546644" y="0"/>
                </a:moveTo>
                <a:lnTo>
                  <a:pt x="79418" y="0"/>
                </a:lnTo>
                <a:cubicBezTo>
                  <a:pt x="79418" y="43699"/>
                  <a:pt x="44079" y="79418"/>
                  <a:pt x="0" y="79418"/>
                </a:cubicBezTo>
                <a:lnTo>
                  <a:pt x="0" y="1067995"/>
                </a:lnTo>
                <a:cubicBezTo>
                  <a:pt x="43699" y="1067995"/>
                  <a:pt x="79418" y="1103334"/>
                  <a:pt x="79418" y="1147413"/>
                </a:cubicBezTo>
                <a:lnTo>
                  <a:pt x="2546644" y="1147413"/>
                </a:lnTo>
                <a:cubicBezTo>
                  <a:pt x="2546644" y="1103714"/>
                  <a:pt x="2581983" y="1067995"/>
                  <a:pt x="2626062" y="1067995"/>
                </a:cubicBezTo>
                <a:lnTo>
                  <a:pt x="2626062" y="79418"/>
                </a:lnTo>
                <a:cubicBezTo>
                  <a:pt x="2582363" y="79418"/>
                  <a:pt x="2546644" y="44079"/>
                  <a:pt x="2546644"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1"/>
          <p:cNvSpPr txBox="1"/>
          <p:nvPr/>
        </p:nvSpPr>
        <p:spPr>
          <a:xfrm>
            <a:off x="1498328" y="5199178"/>
            <a:ext cx="5621400" cy="1840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To create buzz around the movie's release, Warner Bros. held early access screenings across the US to kick off opening weekend.</a:t>
            </a:r>
            <a:endParaRPr sz="2600">
              <a:latin typeface="Alata"/>
              <a:ea typeface="Alata"/>
              <a:cs typeface="Alata"/>
              <a:sym typeface="Alata"/>
            </a:endParaRPr>
          </a:p>
        </p:txBody>
      </p:sp>
      <p:sp>
        <p:nvSpPr>
          <p:cNvPr id="438" name="Google Shape;438;p21"/>
          <p:cNvSpPr/>
          <p:nvPr/>
        </p:nvSpPr>
        <p:spPr>
          <a:xfrm>
            <a:off x="7970531" y="3497385"/>
            <a:ext cx="9327227" cy="5246565"/>
          </a:xfrm>
          <a:custGeom>
            <a:avLst/>
            <a:gdLst/>
            <a:ahLst/>
            <a:cxnLst/>
            <a:rect l="l" t="t" r="r" b="b"/>
            <a:pathLst>
              <a:path w="12436303" h="6995420" extrusionOk="0">
                <a:moveTo>
                  <a:pt x="0" y="0"/>
                </a:moveTo>
                <a:lnTo>
                  <a:pt x="12436303" y="0"/>
                </a:lnTo>
                <a:lnTo>
                  <a:pt x="12436303" y="6995420"/>
                </a:lnTo>
                <a:lnTo>
                  <a:pt x="0" y="6995420"/>
                </a:lnTo>
                <a:lnTo>
                  <a:pt x="0" y="0"/>
                </a:lnTo>
                <a:close/>
              </a:path>
            </a:pathLst>
          </a:custGeom>
          <a:blipFill rotWithShape="1">
            <a:blip r:embed="rId5">
              <a:alphaModFix/>
            </a:blip>
            <a:stretch>
              <a:fillRect/>
            </a:stretch>
          </a:blipFill>
          <a:ln>
            <a:noFill/>
          </a:ln>
        </p:spPr>
      </p:sp>
      <p:sp>
        <p:nvSpPr>
          <p:cNvPr id="439" name="Google Shape;439;p21"/>
          <p:cNvSpPr txBox="1"/>
          <p:nvPr/>
        </p:nvSpPr>
        <p:spPr>
          <a:xfrm>
            <a:off x="1497924" y="48199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440" name="Google Shape;440;p21"/>
          <p:cNvSpPr txBox="1"/>
          <p:nvPr/>
        </p:nvSpPr>
        <p:spPr>
          <a:xfrm>
            <a:off x="1485892" y="1981320"/>
            <a:ext cx="11537400" cy="738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800" dirty="0">
                <a:solidFill>
                  <a:srgbClr val="6B0E40"/>
                </a:solidFill>
                <a:latin typeface="Alata"/>
                <a:ea typeface="Alata"/>
                <a:cs typeface="Alata"/>
                <a:sym typeface="Alata"/>
              </a:rPr>
              <a:t>EARLY ACCESS SCREENINGS</a:t>
            </a:r>
            <a:endParaRPr dirty="0">
              <a:latin typeface="Alata"/>
              <a:ea typeface="Alata"/>
              <a:cs typeface="Alata"/>
              <a:sym typeface="Alata"/>
            </a:endParaRPr>
          </a:p>
        </p:txBody>
      </p:sp>
      <p:sp>
        <p:nvSpPr>
          <p:cNvPr id="441" name="Google Shape;441;p21"/>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6">
              <a:alphaModFix/>
            </a:blip>
            <a:stretch>
              <a:fillRect/>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445"/>
        <p:cNvGrpSpPr/>
        <p:nvPr/>
      </p:nvGrpSpPr>
      <p:grpSpPr>
        <a:xfrm>
          <a:off x="0" y="0"/>
          <a:ext cx="0" cy="0"/>
          <a:chOff x="0" y="0"/>
          <a:chExt cx="0" cy="0"/>
        </a:xfrm>
      </p:grpSpPr>
      <p:sp>
        <p:nvSpPr>
          <p:cNvPr id="446" name="Google Shape;446;p22"/>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447" name="Google Shape;447;p22"/>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4">
              <a:alphaModFix/>
            </a:blip>
            <a:stretch>
              <a:fillRect/>
            </a:stretch>
          </a:blipFill>
          <a:ln>
            <a:noFill/>
          </a:ln>
        </p:spPr>
      </p:sp>
      <p:grpSp>
        <p:nvGrpSpPr>
          <p:cNvPr id="448" name="Google Shape;448;p22"/>
          <p:cNvGrpSpPr/>
          <p:nvPr/>
        </p:nvGrpSpPr>
        <p:grpSpPr>
          <a:xfrm>
            <a:off x="-75801" y="7092404"/>
            <a:ext cx="18363801" cy="3194596"/>
            <a:chOff x="0" y="-28575"/>
            <a:chExt cx="4836557" cy="841375"/>
          </a:xfrm>
        </p:grpSpPr>
        <p:sp>
          <p:nvSpPr>
            <p:cNvPr id="449" name="Google Shape;449;p22"/>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450" name="Google Shape;450;p22"/>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51" name="Google Shape;451;p22"/>
          <p:cNvSpPr/>
          <p:nvPr/>
        </p:nvSpPr>
        <p:spPr>
          <a:xfrm>
            <a:off x="1037352" y="4388348"/>
            <a:ext cx="10032680" cy="3256543"/>
          </a:xfrm>
          <a:custGeom>
            <a:avLst/>
            <a:gdLst/>
            <a:ahLst/>
            <a:cxnLst/>
            <a:rect l="l" t="t" r="r" b="b"/>
            <a:pathLst>
              <a:path w="2642352" h="857690" extrusionOk="0">
                <a:moveTo>
                  <a:pt x="2562934" y="0"/>
                </a:moveTo>
                <a:lnTo>
                  <a:pt x="79418" y="0"/>
                </a:lnTo>
                <a:cubicBezTo>
                  <a:pt x="79418" y="43699"/>
                  <a:pt x="44079" y="79418"/>
                  <a:pt x="0" y="79418"/>
                </a:cubicBezTo>
                <a:lnTo>
                  <a:pt x="0" y="778272"/>
                </a:lnTo>
                <a:cubicBezTo>
                  <a:pt x="43699" y="778272"/>
                  <a:pt x="79418" y="813611"/>
                  <a:pt x="79418" y="857690"/>
                </a:cubicBezTo>
                <a:lnTo>
                  <a:pt x="2562934" y="857690"/>
                </a:lnTo>
                <a:cubicBezTo>
                  <a:pt x="2562934" y="813991"/>
                  <a:pt x="2598273" y="778272"/>
                  <a:pt x="2642352" y="778272"/>
                </a:cubicBezTo>
                <a:lnTo>
                  <a:pt x="2642352" y="79418"/>
                </a:lnTo>
                <a:cubicBezTo>
                  <a:pt x="2598653" y="79418"/>
                  <a:pt x="2562934" y="44079"/>
                  <a:pt x="2562934"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2"/>
          <p:cNvSpPr txBox="1"/>
          <p:nvPr/>
        </p:nvSpPr>
        <p:spPr>
          <a:xfrm>
            <a:off x="1497614" y="4866544"/>
            <a:ext cx="9112050" cy="2321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990065"/>
                </a:solidFill>
                <a:latin typeface="Alata"/>
                <a:ea typeface="Alata"/>
                <a:cs typeface="Alata"/>
                <a:sym typeface="Alata"/>
              </a:rPr>
              <a:t>The Barbie Album had its own level of hype surrounding its release. One of the key marketing strategies behind the album was that the featured artists were revealed waves. Consumers could not wait to hear who the "secret" artists would be with each subsequent reveal.</a:t>
            </a:r>
            <a:endParaRPr sz="2600">
              <a:latin typeface="Alata"/>
              <a:ea typeface="Alata"/>
              <a:cs typeface="Alata"/>
              <a:sym typeface="Alata"/>
            </a:endParaRPr>
          </a:p>
        </p:txBody>
      </p:sp>
      <p:sp>
        <p:nvSpPr>
          <p:cNvPr id="453" name="Google Shape;453;p22"/>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sp>
        <p:nvSpPr>
          <p:cNvPr id="454" name="Google Shape;454;p22"/>
          <p:cNvSpPr/>
          <p:nvPr/>
        </p:nvSpPr>
        <p:spPr>
          <a:xfrm>
            <a:off x="11592673" y="931551"/>
            <a:ext cx="5475216" cy="8423901"/>
          </a:xfrm>
          <a:custGeom>
            <a:avLst/>
            <a:gdLst/>
            <a:ahLst/>
            <a:cxnLst/>
            <a:rect l="l" t="t" r="r" b="b"/>
            <a:pathLst>
              <a:path w="4487882" h="7675536" extrusionOk="0">
                <a:moveTo>
                  <a:pt x="0" y="0"/>
                </a:moveTo>
                <a:lnTo>
                  <a:pt x="4487881" y="0"/>
                </a:lnTo>
                <a:lnTo>
                  <a:pt x="4487881" y="7675536"/>
                </a:lnTo>
                <a:lnTo>
                  <a:pt x="0" y="7675536"/>
                </a:lnTo>
                <a:lnTo>
                  <a:pt x="0" y="0"/>
                </a:lnTo>
                <a:close/>
              </a:path>
            </a:pathLst>
          </a:custGeom>
          <a:blipFill rotWithShape="1">
            <a:blip r:embed="rId6">
              <a:alphaModFix/>
            </a:blip>
            <a:stretch>
              <a:fillRect/>
            </a:stretch>
          </a:blipFill>
          <a:ln>
            <a:noFill/>
          </a:ln>
        </p:spPr>
      </p:sp>
      <p:sp>
        <p:nvSpPr>
          <p:cNvPr id="455" name="Google Shape;455;p22"/>
          <p:cNvSpPr txBox="1"/>
          <p:nvPr/>
        </p:nvSpPr>
        <p:spPr>
          <a:xfrm>
            <a:off x="1499424" y="47904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456" name="Google Shape;456;p22"/>
          <p:cNvSpPr txBox="1"/>
          <p:nvPr/>
        </p:nvSpPr>
        <p:spPr>
          <a:xfrm>
            <a:off x="1485888" y="1964679"/>
            <a:ext cx="9720376" cy="1034129"/>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800" dirty="0">
                <a:solidFill>
                  <a:srgbClr val="6B0E40"/>
                </a:solidFill>
                <a:latin typeface="Alata"/>
                <a:ea typeface="Alata"/>
                <a:cs typeface="Alata"/>
                <a:sym typeface="Alata"/>
              </a:rPr>
              <a:t>MOVIE SOUNDTRACK</a:t>
            </a:r>
            <a:endParaRPr dirty="0">
              <a:latin typeface="Alata"/>
              <a:ea typeface="Alata"/>
              <a:cs typeface="Alata"/>
              <a:sym typeface="Alat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460"/>
        <p:cNvGrpSpPr/>
        <p:nvPr/>
      </p:nvGrpSpPr>
      <p:grpSpPr>
        <a:xfrm>
          <a:off x="0" y="0"/>
          <a:ext cx="0" cy="0"/>
          <a:chOff x="0" y="0"/>
          <a:chExt cx="0" cy="0"/>
        </a:xfrm>
      </p:grpSpPr>
      <p:sp>
        <p:nvSpPr>
          <p:cNvPr id="461" name="Google Shape;461;p23"/>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462" name="Google Shape;462;p23"/>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4">
              <a:alphaModFix/>
            </a:blip>
            <a:stretch>
              <a:fillRect/>
            </a:stretch>
          </a:blipFill>
          <a:ln>
            <a:noFill/>
          </a:ln>
        </p:spPr>
      </p:sp>
      <p:grpSp>
        <p:nvGrpSpPr>
          <p:cNvPr id="463" name="Google Shape;463;p23"/>
          <p:cNvGrpSpPr/>
          <p:nvPr/>
        </p:nvGrpSpPr>
        <p:grpSpPr>
          <a:xfrm>
            <a:off x="125" y="7092400"/>
            <a:ext cx="18287989" cy="3194617"/>
            <a:chOff x="0" y="-28575"/>
            <a:chExt cx="4836557" cy="841375"/>
          </a:xfrm>
        </p:grpSpPr>
        <p:sp>
          <p:nvSpPr>
            <p:cNvPr id="464" name="Google Shape;464;p23"/>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465" name="Google Shape;465;p23"/>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66" name="Google Shape;466;p23"/>
          <p:cNvSpPr/>
          <p:nvPr/>
        </p:nvSpPr>
        <p:spPr>
          <a:xfrm>
            <a:off x="479200" y="3192426"/>
            <a:ext cx="9690687" cy="4466694"/>
          </a:xfrm>
          <a:custGeom>
            <a:avLst/>
            <a:gdLst/>
            <a:ahLst/>
            <a:cxnLst/>
            <a:rect l="l" t="t" r="r" b="b"/>
            <a:pathLst>
              <a:path w="2552263" h="1268839" extrusionOk="0">
                <a:moveTo>
                  <a:pt x="2472844" y="0"/>
                </a:moveTo>
                <a:lnTo>
                  <a:pt x="79418" y="0"/>
                </a:lnTo>
                <a:cubicBezTo>
                  <a:pt x="79418" y="43699"/>
                  <a:pt x="44079" y="79418"/>
                  <a:pt x="0" y="79418"/>
                </a:cubicBezTo>
                <a:lnTo>
                  <a:pt x="0" y="1189420"/>
                </a:lnTo>
                <a:cubicBezTo>
                  <a:pt x="43699" y="1189420"/>
                  <a:pt x="79418" y="1224759"/>
                  <a:pt x="79418" y="1268839"/>
                </a:cubicBezTo>
                <a:lnTo>
                  <a:pt x="2472844" y="1268839"/>
                </a:lnTo>
                <a:cubicBezTo>
                  <a:pt x="2472844" y="1225139"/>
                  <a:pt x="2508184" y="1189420"/>
                  <a:pt x="2552263" y="1189420"/>
                </a:cubicBezTo>
                <a:lnTo>
                  <a:pt x="2552263" y="79418"/>
                </a:lnTo>
                <a:cubicBezTo>
                  <a:pt x="2508563" y="79418"/>
                  <a:pt x="2472844" y="44079"/>
                  <a:pt x="2472844"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txBox="1"/>
          <p:nvPr/>
        </p:nvSpPr>
        <p:spPr>
          <a:xfrm>
            <a:off x="914650" y="3670162"/>
            <a:ext cx="8819700" cy="3481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990065"/>
                </a:solidFill>
                <a:latin typeface="Alata"/>
                <a:ea typeface="Alata"/>
                <a:cs typeface="Alata"/>
                <a:sym typeface="Alata"/>
              </a:rPr>
              <a:t>As the world waited for the complete soundtrack’s July 21 release date, Spotify created a “Barbie Official Playlist” curated by producer Mark Ronson, that featured some of the soundtrack’s songs and other Barbie-inspired tracks. </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990065"/>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990065"/>
                </a:solidFill>
                <a:latin typeface="Alata"/>
                <a:ea typeface="Alata"/>
                <a:cs typeface="Alata"/>
                <a:sym typeface="Alata"/>
              </a:rPr>
              <a:t>During the first three days of release, Spotify users listened to the 19 songs from the extended edition of The Barbie Album almost 52 million times.</a:t>
            </a:r>
            <a:endParaRPr sz="2600">
              <a:latin typeface="Alata"/>
              <a:ea typeface="Alata"/>
              <a:cs typeface="Alata"/>
              <a:sym typeface="Alata"/>
            </a:endParaRPr>
          </a:p>
        </p:txBody>
      </p:sp>
      <p:sp>
        <p:nvSpPr>
          <p:cNvPr id="468" name="Google Shape;468;p23"/>
          <p:cNvSpPr/>
          <p:nvPr/>
        </p:nvSpPr>
        <p:spPr>
          <a:xfrm>
            <a:off x="10412544" y="1944223"/>
            <a:ext cx="7401174" cy="6963098"/>
          </a:xfrm>
          <a:custGeom>
            <a:avLst/>
            <a:gdLst/>
            <a:ahLst/>
            <a:cxnLst/>
            <a:rect l="l" t="t" r="r" b="b"/>
            <a:pathLst>
              <a:path w="9868232" h="9284131" extrusionOk="0">
                <a:moveTo>
                  <a:pt x="0" y="0"/>
                </a:moveTo>
                <a:lnTo>
                  <a:pt x="9868232" y="0"/>
                </a:lnTo>
                <a:lnTo>
                  <a:pt x="9868232" y="9284131"/>
                </a:lnTo>
                <a:lnTo>
                  <a:pt x="0" y="9284131"/>
                </a:lnTo>
                <a:lnTo>
                  <a:pt x="0" y="0"/>
                </a:lnTo>
                <a:close/>
              </a:path>
            </a:pathLst>
          </a:custGeom>
          <a:blipFill rotWithShape="1">
            <a:blip r:embed="rId5">
              <a:alphaModFix/>
            </a:blip>
            <a:stretch>
              <a:fillRect/>
            </a:stretch>
          </a:blipFill>
          <a:ln>
            <a:noFill/>
          </a:ln>
        </p:spPr>
      </p:sp>
      <p:sp>
        <p:nvSpPr>
          <p:cNvPr id="469" name="Google Shape;469;p23"/>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6">
              <a:alphaModFix/>
            </a:blip>
            <a:stretch>
              <a:fillRect/>
            </a:stretch>
          </a:blipFill>
          <a:ln>
            <a:noFill/>
          </a:ln>
        </p:spPr>
      </p:sp>
      <p:sp>
        <p:nvSpPr>
          <p:cNvPr id="470" name="Google Shape;470;p23"/>
          <p:cNvSpPr txBox="1"/>
          <p:nvPr/>
        </p:nvSpPr>
        <p:spPr>
          <a:xfrm>
            <a:off x="1518999" y="46739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dirty="0">
                <a:solidFill>
                  <a:srgbClr val="6B0E40"/>
                </a:solidFill>
                <a:latin typeface="Alata"/>
                <a:ea typeface="Alata"/>
                <a:cs typeface="Alata"/>
                <a:sym typeface="Alata"/>
              </a:rPr>
              <a:t>Barbie Mania</a:t>
            </a:r>
            <a:endParaRPr dirty="0">
              <a:latin typeface="Alata"/>
              <a:ea typeface="Alata"/>
              <a:cs typeface="Alata"/>
              <a:sym typeface="Alata"/>
            </a:endParaRPr>
          </a:p>
        </p:txBody>
      </p:sp>
      <p:sp>
        <p:nvSpPr>
          <p:cNvPr id="471" name="Google Shape;471;p23"/>
          <p:cNvSpPr txBox="1"/>
          <p:nvPr/>
        </p:nvSpPr>
        <p:spPr>
          <a:xfrm>
            <a:off x="1518999" y="1948383"/>
            <a:ext cx="8650888" cy="1034129"/>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800" dirty="0">
                <a:solidFill>
                  <a:srgbClr val="6B0E40"/>
                </a:solidFill>
                <a:latin typeface="Alata"/>
                <a:ea typeface="Alata"/>
                <a:cs typeface="Alata"/>
                <a:sym typeface="Alata"/>
              </a:rPr>
              <a:t>MOVIE SOUNDTRACK</a:t>
            </a:r>
            <a:endParaRPr dirty="0">
              <a:latin typeface="Alata"/>
              <a:ea typeface="Alata"/>
              <a:cs typeface="Alata"/>
              <a:sym typeface="Alat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475"/>
        <p:cNvGrpSpPr/>
        <p:nvPr/>
      </p:nvGrpSpPr>
      <p:grpSpPr>
        <a:xfrm>
          <a:off x="0" y="0"/>
          <a:ext cx="0" cy="0"/>
          <a:chOff x="0" y="0"/>
          <a:chExt cx="0" cy="0"/>
        </a:xfrm>
      </p:grpSpPr>
      <p:sp>
        <p:nvSpPr>
          <p:cNvPr id="476" name="Google Shape;476;p24"/>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477" name="Google Shape;477;p24"/>
          <p:cNvSpPr/>
          <p:nvPr/>
        </p:nvSpPr>
        <p:spPr>
          <a:xfrm>
            <a:off x="-10" y="49131"/>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4">
              <a:alphaModFix/>
            </a:blip>
            <a:stretch>
              <a:fillRect/>
            </a:stretch>
          </a:blipFill>
          <a:ln>
            <a:noFill/>
          </a:ln>
        </p:spPr>
      </p:sp>
      <p:grpSp>
        <p:nvGrpSpPr>
          <p:cNvPr id="478" name="Google Shape;478;p24"/>
          <p:cNvGrpSpPr/>
          <p:nvPr/>
        </p:nvGrpSpPr>
        <p:grpSpPr>
          <a:xfrm>
            <a:off x="125" y="7092400"/>
            <a:ext cx="18287989" cy="3194617"/>
            <a:chOff x="0" y="-28575"/>
            <a:chExt cx="4836557" cy="841375"/>
          </a:xfrm>
        </p:grpSpPr>
        <p:sp>
          <p:nvSpPr>
            <p:cNvPr id="479" name="Google Shape;479;p24"/>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480" name="Google Shape;480;p2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81" name="Google Shape;481;p24"/>
          <p:cNvSpPr/>
          <p:nvPr/>
        </p:nvSpPr>
        <p:spPr>
          <a:xfrm>
            <a:off x="1020100" y="3011975"/>
            <a:ext cx="9599552" cy="5732005"/>
          </a:xfrm>
          <a:custGeom>
            <a:avLst/>
            <a:gdLst/>
            <a:ahLst/>
            <a:cxnLst/>
            <a:rect l="l" t="t" r="r" b="b"/>
            <a:pathLst>
              <a:path w="2642030" h="1509654" extrusionOk="0">
                <a:moveTo>
                  <a:pt x="2562612" y="0"/>
                </a:moveTo>
                <a:lnTo>
                  <a:pt x="79418" y="0"/>
                </a:lnTo>
                <a:cubicBezTo>
                  <a:pt x="79418" y="43699"/>
                  <a:pt x="44079" y="79418"/>
                  <a:pt x="0" y="79418"/>
                </a:cubicBezTo>
                <a:lnTo>
                  <a:pt x="0" y="1430236"/>
                </a:lnTo>
                <a:cubicBezTo>
                  <a:pt x="43699" y="1430236"/>
                  <a:pt x="79418" y="1465575"/>
                  <a:pt x="79418" y="1509654"/>
                </a:cubicBezTo>
                <a:lnTo>
                  <a:pt x="2562612" y="1509654"/>
                </a:lnTo>
                <a:cubicBezTo>
                  <a:pt x="2562612" y="1465955"/>
                  <a:pt x="2597951" y="1430236"/>
                  <a:pt x="2642030" y="1430236"/>
                </a:cubicBezTo>
                <a:lnTo>
                  <a:pt x="2642030" y="79418"/>
                </a:lnTo>
                <a:cubicBezTo>
                  <a:pt x="2598331" y="79418"/>
                  <a:pt x="2562612" y="44079"/>
                  <a:pt x="2562612"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4"/>
          <p:cNvSpPr txBox="1"/>
          <p:nvPr/>
        </p:nvSpPr>
        <p:spPr>
          <a:xfrm>
            <a:off x="1470850" y="3413500"/>
            <a:ext cx="8673600" cy="4922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990065"/>
                </a:solidFill>
                <a:latin typeface="Alata"/>
                <a:ea typeface="Alata"/>
                <a:cs typeface="Alata"/>
                <a:sym typeface="Alata"/>
              </a:rPr>
              <a:t>Barbie World by Nicki Minaj, Ice Spice and Aqua, debuted at No. 7 on the Billboard Hot 100 with 16.2 million streams, 4.7 million in airplay, and 37,000 digital downloads. </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990065"/>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990065"/>
                </a:solidFill>
                <a:latin typeface="Alata"/>
                <a:ea typeface="Alata"/>
                <a:cs typeface="Alata"/>
                <a:sym typeface="Alata"/>
              </a:rPr>
              <a:t>TikTok users didn’t hesitate to use the song in their videos, with many creators using it to show off their pink, Barbie-inspired outfits or adventures. The Barbie World track has been used in over 105k videos on TikTok, while the official music video has 33 million views on YouTube. (As of July 27, 2023)</a:t>
            </a:r>
            <a:endParaRPr sz="2600">
              <a:latin typeface="Alata"/>
              <a:ea typeface="Alata"/>
              <a:cs typeface="Alata"/>
              <a:sym typeface="Alata"/>
            </a:endParaRPr>
          </a:p>
        </p:txBody>
      </p:sp>
      <p:sp>
        <p:nvSpPr>
          <p:cNvPr id="483" name="Google Shape;483;p24"/>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sp>
        <p:nvSpPr>
          <p:cNvPr id="484" name="Google Shape;484;p24"/>
          <p:cNvSpPr/>
          <p:nvPr/>
        </p:nvSpPr>
        <p:spPr>
          <a:xfrm>
            <a:off x="10952200" y="2161925"/>
            <a:ext cx="6791840" cy="6585546"/>
          </a:xfrm>
          <a:custGeom>
            <a:avLst/>
            <a:gdLst/>
            <a:ahLst/>
            <a:cxnLst/>
            <a:rect l="l" t="t" r="r" b="b"/>
            <a:pathLst>
              <a:path w="6347514" h="6347514" extrusionOk="0">
                <a:moveTo>
                  <a:pt x="0" y="0"/>
                </a:moveTo>
                <a:lnTo>
                  <a:pt x="6347514" y="0"/>
                </a:lnTo>
                <a:lnTo>
                  <a:pt x="6347514" y="6347514"/>
                </a:lnTo>
                <a:lnTo>
                  <a:pt x="0" y="6347514"/>
                </a:lnTo>
                <a:lnTo>
                  <a:pt x="0" y="0"/>
                </a:lnTo>
                <a:close/>
              </a:path>
            </a:pathLst>
          </a:custGeom>
          <a:blipFill rotWithShape="1">
            <a:blip r:embed="rId6">
              <a:alphaModFix/>
            </a:blip>
            <a:stretch>
              <a:fillRect/>
            </a:stretch>
          </a:blipFill>
          <a:ln>
            <a:noFill/>
          </a:ln>
        </p:spPr>
      </p:sp>
      <p:sp>
        <p:nvSpPr>
          <p:cNvPr id="485" name="Google Shape;485;p24"/>
          <p:cNvSpPr txBox="1"/>
          <p:nvPr/>
        </p:nvSpPr>
        <p:spPr>
          <a:xfrm>
            <a:off x="1485899" y="48199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486" name="Google Shape;486;p24"/>
          <p:cNvSpPr txBox="1"/>
          <p:nvPr/>
        </p:nvSpPr>
        <p:spPr>
          <a:xfrm>
            <a:off x="1485898" y="1982439"/>
            <a:ext cx="8105573" cy="1034129"/>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800" dirty="0">
                <a:solidFill>
                  <a:srgbClr val="6B0E40"/>
                </a:solidFill>
                <a:latin typeface="Alata"/>
                <a:ea typeface="Alata"/>
                <a:cs typeface="Alata"/>
                <a:sym typeface="Alata"/>
              </a:rPr>
              <a:t>MOVIE SOUNDTRACK</a:t>
            </a:r>
            <a:endParaRPr dirty="0">
              <a:latin typeface="Alata"/>
              <a:ea typeface="Alata"/>
              <a:cs typeface="Alata"/>
              <a:sym typeface="Alata"/>
            </a:endParaRPr>
          </a:p>
        </p:txBody>
      </p:sp>
      <p:sp>
        <p:nvSpPr>
          <p:cNvPr id="487" name="Google Shape;487;p24"/>
          <p:cNvSpPr txBox="1"/>
          <p:nvPr/>
        </p:nvSpPr>
        <p:spPr>
          <a:xfrm>
            <a:off x="12448430" y="8731440"/>
            <a:ext cx="5289300" cy="5541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Barbie World Single</a:t>
            </a:r>
            <a:endParaRPr sz="1800">
              <a:latin typeface="Alata"/>
              <a:ea typeface="Alata"/>
              <a:cs typeface="Alata"/>
              <a:sym typeface="Alata"/>
            </a:endParaRPr>
          </a:p>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Wikipedia</a:t>
            </a:r>
            <a:endParaRPr sz="1800">
              <a:latin typeface="Alata"/>
              <a:ea typeface="Alata"/>
              <a:cs typeface="Alata"/>
              <a:sym typeface="Alat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491"/>
        <p:cNvGrpSpPr/>
        <p:nvPr/>
      </p:nvGrpSpPr>
      <p:grpSpPr>
        <a:xfrm>
          <a:off x="0" y="0"/>
          <a:ext cx="0" cy="0"/>
          <a:chOff x="0" y="0"/>
          <a:chExt cx="0" cy="0"/>
        </a:xfrm>
      </p:grpSpPr>
      <p:sp>
        <p:nvSpPr>
          <p:cNvPr id="492" name="Google Shape;492;p25"/>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493" name="Google Shape;493;p25"/>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5">
              <a:alphaModFix/>
            </a:blip>
            <a:stretch>
              <a:fillRect/>
            </a:stretch>
          </a:blipFill>
          <a:ln>
            <a:noFill/>
          </a:ln>
        </p:spPr>
      </p:sp>
      <p:grpSp>
        <p:nvGrpSpPr>
          <p:cNvPr id="494" name="Google Shape;494;p25"/>
          <p:cNvGrpSpPr/>
          <p:nvPr/>
        </p:nvGrpSpPr>
        <p:grpSpPr>
          <a:xfrm>
            <a:off x="-75801" y="7092404"/>
            <a:ext cx="18363801" cy="3194596"/>
            <a:chOff x="0" y="-28575"/>
            <a:chExt cx="4836557" cy="841375"/>
          </a:xfrm>
        </p:grpSpPr>
        <p:sp>
          <p:nvSpPr>
            <p:cNvPr id="495" name="Google Shape;495;p25"/>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496" name="Google Shape;496;p2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97" name="Google Shape;497;p25"/>
          <p:cNvSpPr/>
          <p:nvPr/>
        </p:nvSpPr>
        <p:spPr>
          <a:xfrm>
            <a:off x="520929" y="3160414"/>
            <a:ext cx="9026522" cy="5238102"/>
          </a:xfrm>
          <a:custGeom>
            <a:avLst/>
            <a:gdLst/>
            <a:ahLst/>
            <a:cxnLst/>
            <a:rect l="l" t="t" r="r" b="b"/>
            <a:pathLst>
              <a:path w="2377355" h="1379582" extrusionOk="0">
                <a:moveTo>
                  <a:pt x="2297936" y="0"/>
                </a:moveTo>
                <a:lnTo>
                  <a:pt x="79418" y="0"/>
                </a:lnTo>
                <a:cubicBezTo>
                  <a:pt x="79418" y="43699"/>
                  <a:pt x="44079" y="79418"/>
                  <a:pt x="0" y="79418"/>
                </a:cubicBezTo>
                <a:lnTo>
                  <a:pt x="0" y="1300164"/>
                </a:lnTo>
                <a:cubicBezTo>
                  <a:pt x="43699" y="1300164"/>
                  <a:pt x="79418" y="1335503"/>
                  <a:pt x="79418" y="1379582"/>
                </a:cubicBezTo>
                <a:lnTo>
                  <a:pt x="2297936" y="1379582"/>
                </a:lnTo>
                <a:cubicBezTo>
                  <a:pt x="2297936" y="1335883"/>
                  <a:pt x="2333275" y="1300164"/>
                  <a:pt x="2377355" y="1300164"/>
                </a:cubicBezTo>
                <a:lnTo>
                  <a:pt x="2377355" y="79418"/>
                </a:lnTo>
                <a:cubicBezTo>
                  <a:pt x="2333655" y="79418"/>
                  <a:pt x="2297936" y="44079"/>
                  <a:pt x="2297936"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5"/>
          <p:cNvSpPr txBox="1"/>
          <p:nvPr/>
        </p:nvSpPr>
        <p:spPr>
          <a:xfrm>
            <a:off x="952967" y="3619793"/>
            <a:ext cx="8162400" cy="4442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990065"/>
                </a:solidFill>
                <a:latin typeface="Alata"/>
                <a:ea typeface="Alata"/>
                <a:cs typeface="Alata"/>
                <a:sym typeface="Alata"/>
              </a:rPr>
              <a:t>Perhaps the most-hyped track was Ryan Gosling's I'm Just Ken, which Warner Bros. released a clip of a week before the movie's theatrical release. </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990065"/>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990065"/>
                </a:solidFill>
                <a:latin typeface="Alata"/>
                <a:ea typeface="Alata"/>
                <a:cs typeface="Alata"/>
                <a:sym typeface="Alata"/>
              </a:rPr>
              <a:t>Mark Ronson, the album's executive producer and writer of I'm Just Ken, told Vanity Fair the track affected Gosling so deeply he asked director Greta Gerwig to perform it in the film. Gerwig agreed and rewrote an important scene in the film to accommodate the new song.</a:t>
            </a:r>
            <a:endParaRPr sz="2600">
              <a:latin typeface="Alata"/>
              <a:ea typeface="Alata"/>
              <a:cs typeface="Alata"/>
              <a:sym typeface="Alata"/>
            </a:endParaRPr>
          </a:p>
        </p:txBody>
      </p:sp>
      <p:sp>
        <p:nvSpPr>
          <p:cNvPr id="499" name="Google Shape;499;p25"/>
          <p:cNvSpPr txBox="1"/>
          <p:nvPr/>
        </p:nvSpPr>
        <p:spPr>
          <a:xfrm>
            <a:off x="1495424" y="46739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500" name="Google Shape;500;p25"/>
          <p:cNvSpPr txBox="1"/>
          <p:nvPr/>
        </p:nvSpPr>
        <p:spPr>
          <a:xfrm>
            <a:off x="1485899" y="1970360"/>
            <a:ext cx="7629468" cy="1034129"/>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800" dirty="0">
                <a:solidFill>
                  <a:srgbClr val="6B0E40"/>
                </a:solidFill>
                <a:latin typeface="Alata"/>
                <a:ea typeface="Alata"/>
                <a:cs typeface="Alata"/>
                <a:sym typeface="Alata"/>
              </a:rPr>
              <a:t>MOVIE SOUNDTRACK</a:t>
            </a:r>
            <a:endParaRPr dirty="0">
              <a:latin typeface="Alata"/>
              <a:ea typeface="Alata"/>
              <a:cs typeface="Alata"/>
              <a:sym typeface="Alata"/>
            </a:endParaRPr>
          </a:p>
        </p:txBody>
      </p:sp>
      <p:sp>
        <p:nvSpPr>
          <p:cNvPr id="501" name="Google Shape;501;p25"/>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6">
              <a:alphaModFix/>
            </a:blip>
            <a:stretch>
              <a:fillRect/>
            </a:stretch>
          </a:blipFill>
          <a:ln>
            <a:noFill/>
          </a:ln>
        </p:spPr>
      </p:sp>
      <p:sp>
        <p:nvSpPr>
          <p:cNvPr id="502" name="Google Shape;502;p25"/>
          <p:cNvSpPr txBox="1"/>
          <p:nvPr/>
        </p:nvSpPr>
        <p:spPr>
          <a:xfrm>
            <a:off x="12477672" y="8051171"/>
            <a:ext cx="5289300" cy="5541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800" b="1" u="sng" dirty="0">
                <a:solidFill>
                  <a:schemeClr val="lt1"/>
                </a:solidFill>
                <a:hlinkClick r:id="rId7">
                  <a:extLst>
                    <a:ext uri="{A12FA001-AC4F-418D-AE19-62706E023703}">
                      <ahyp:hlinkClr xmlns:ahyp="http://schemas.microsoft.com/office/drawing/2018/hyperlinkcolor" val="tx"/>
                    </a:ext>
                  </a:extLst>
                </a:hlinkClick>
              </a:rPr>
              <a:t>WATCH: I'm Just Ken Music Video</a:t>
            </a:r>
            <a:endParaRPr sz="1800" b="1" dirty="0">
              <a:solidFill>
                <a:schemeClr val="lt1"/>
              </a:solidFill>
            </a:endParaRPr>
          </a:p>
          <a:p>
            <a:pPr marL="0" marR="0" lvl="0" indent="0" algn="r" rtl="0">
              <a:lnSpc>
                <a:spcPct val="100000"/>
              </a:lnSpc>
              <a:spcBef>
                <a:spcPts val="0"/>
              </a:spcBef>
              <a:spcAft>
                <a:spcPts val="0"/>
              </a:spcAft>
              <a:buNone/>
            </a:pPr>
            <a:r>
              <a:rPr lang="en-US" sz="1800" b="1" u="sng" dirty="0">
                <a:solidFill>
                  <a:schemeClr val="lt1"/>
                </a:solidFill>
                <a:hlinkClick r:id="rId7">
                  <a:extLst>
                    <a:ext uri="{A12FA001-AC4F-418D-AE19-62706E023703}">
                      <ahyp:hlinkClr xmlns:ahyp="http://schemas.microsoft.com/office/drawing/2018/hyperlinkcolor" val="tx"/>
                    </a:ext>
                  </a:extLst>
                </a:hlinkClick>
              </a:rPr>
              <a:t>Ryan Gosling</a:t>
            </a:r>
            <a:endParaRPr sz="1800" b="1" dirty="0">
              <a:solidFill>
                <a:schemeClr val="lt1"/>
              </a:solidFill>
            </a:endParaRPr>
          </a:p>
        </p:txBody>
      </p:sp>
      <p:pic>
        <p:nvPicPr>
          <p:cNvPr id="2" name="Online Media 1" descr="Just Ken Exclusive">
            <a:hlinkClick r:id="" action="ppaction://media"/>
            <a:extLst>
              <a:ext uri="{FF2B5EF4-FFF2-40B4-BE49-F238E27FC236}">
                <a16:creationId xmlns:a16="http://schemas.microsoft.com/office/drawing/2014/main" id="{0AD87888-00F8-111A-42B4-7A25FEBFCEAF}"/>
              </a:ext>
            </a:extLst>
          </p:cNvPr>
          <p:cNvPicPr>
            <a:picLocks noRot="1" noChangeAspect="1"/>
          </p:cNvPicPr>
          <p:nvPr>
            <a:videoFile r:link="rId1"/>
          </p:nvPr>
        </p:nvPicPr>
        <p:blipFill>
          <a:blip r:embed="rId8"/>
          <a:stretch>
            <a:fillRect/>
          </a:stretch>
        </p:blipFill>
        <p:spPr>
          <a:xfrm>
            <a:off x="9901765" y="3513581"/>
            <a:ext cx="7865207" cy="444384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507"/>
        <p:cNvGrpSpPr/>
        <p:nvPr/>
      </p:nvGrpSpPr>
      <p:grpSpPr>
        <a:xfrm>
          <a:off x="0" y="0"/>
          <a:ext cx="0" cy="0"/>
          <a:chOff x="0" y="0"/>
          <a:chExt cx="0" cy="0"/>
        </a:xfrm>
      </p:grpSpPr>
      <p:grpSp>
        <p:nvGrpSpPr>
          <p:cNvPr id="508" name="Google Shape;508;p26"/>
          <p:cNvGrpSpPr/>
          <p:nvPr/>
        </p:nvGrpSpPr>
        <p:grpSpPr>
          <a:xfrm>
            <a:off x="49475" y="9149800"/>
            <a:ext cx="18238656" cy="3194617"/>
            <a:chOff x="0" y="-28575"/>
            <a:chExt cx="4836557" cy="841375"/>
          </a:xfrm>
        </p:grpSpPr>
        <p:sp>
          <p:nvSpPr>
            <p:cNvPr id="509" name="Google Shape;509;p26"/>
            <p:cNvSpPr/>
            <p:nvPr/>
          </p:nvSpPr>
          <p:spPr>
            <a:xfrm>
              <a:off x="0" y="0"/>
              <a:ext cx="4836557" cy="270933"/>
            </a:xfrm>
            <a:custGeom>
              <a:avLst/>
              <a:gdLst/>
              <a:ahLst/>
              <a:cxnLst/>
              <a:rect l="l" t="t" r="r" b="b"/>
              <a:pathLst>
                <a:path w="4836557" h="270933" extrusionOk="0">
                  <a:moveTo>
                    <a:pt x="0" y="0"/>
                  </a:moveTo>
                  <a:lnTo>
                    <a:pt x="4836557" y="0"/>
                  </a:lnTo>
                  <a:lnTo>
                    <a:pt x="4836557" y="270933"/>
                  </a:lnTo>
                  <a:lnTo>
                    <a:pt x="0" y="270933"/>
                  </a:lnTo>
                  <a:close/>
                </a:path>
              </a:pathLst>
            </a:custGeom>
            <a:solidFill>
              <a:srgbClr val="D6008E"/>
            </a:solidFill>
            <a:ln>
              <a:noFill/>
            </a:ln>
          </p:spPr>
        </p:sp>
        <p:sp>
          <p:nvSpPr>
            <p:cNvPr id="510" name="Google Shape;510;p26"/>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11" name="Google Shape;511;p26"/>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512" name="Google Shape;512;p26"/>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4">
              <a:alphaModFix/>
            </a:blip>
            <a:stretch>
              <a:fillRect/>
            </a:stretch>
          </a:blipFill>
          <a:ln>
            <a:noFill/>
          </a:ln>
        </p:spPr>
      </p:sp>
      <p:sp>
        <p:nvSpPr>
          <p:cNvPr id="513" name="Google Shape;513;p26"/>
          <p:cNvSpPr/>
          <p:nvPr/>
        </p:nvSpPr>
        <p:spPr>
          <a:xfrm>
            <a:off x="2633504" y="3877496"/>
            <a:ext cx="13441036" cy="3593694"/>
          </a:xfrm>
          <a:custGeom>
            <a:avLst/>
            <a:gdLst/>
            <a:ahLst/>
            <a:cxnLst/>
            <a:rect l="l" t="t" r="r" b="b"/>
            <a:pathLst>
              <a:path w="3540026" h="946487" extrusionOk="0">
                <a:moveTo>
                  <a:pt x="3460608" y="0"/>
                </a:moveTo>
                <a:lnTo>
                  <a:pt x="79418" y="0"/>
                </a:lnTo>
                <a:cubicBezTo>
                  <a:pt x="79418" y="43699"/>
                  <a:pt x="44079" y="79418"/>
                  <a:pt x="0" y="79418"/>
                </a:cubicBezTo>
                <a:lnTo>
                  <a:pt x="0" y="867069"/>
                </a:lnTo>
                <a:cubicBezTo>
                  <a:pt x="43699" y="867069"/>
                  <a:pt x="79418" y="902408"/>
                  <a:pt x="79418" y="946487"/>
                </a:cubicBezTo>
                <a:lnTo>
                  <a:pt x="3460608" y="946487"/>
                </a:lnTo>
                <a:cubicBezTo>
                  <a:pt x="3460608" y="902788"/>
                  <a:pt x="3495947" y="867069"/>
                  <a:pt x="3540026" y="867069"/>
                </a:cubicBezTo>
                <a:lnTo>
                  <a:pt x="3540026" y="79418"/>
                </a:lnTo>
                <a:cubicBezTo>
                  <a:pt x="3496327" y="79418"/>
                  <a:pt x="3460608" y="44079"/>
                  <a:pt x="346060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6"/>
          <p:cNvSpPr txBox="1"/>
          <p:nvPr/>
        </p:nvSpPr>
        <p:spPr>
          <a:xfrm>
            <a:off x="3221812" y="4450614"/>
            <a:ext cx="12233025" cy="2401200"/>
          </a:xfrm>
          <a:prstGeom prst="rect">
            <a:avLst/>
          </a:prstGeom>
          <a:noFill/>
          <a:ln>
            <a:noFill/>
          </a:ln>
        </p:spPr>
        <p:txBody>
          <a:bodyPr spcFirstLastPara="1" wrap="square" lIns="0" tIns="0" rIns="0" bIns="0" anchor="t" anchorCtr="0">
            <a:spAutoFit/>
          </a:bodyPr>
          <a:lstStyle/>
          <a:p>
            <a:pPr marL="0" marR="0" lvl="0" indent="0" algn="l" rtl="0">
              <a:lnSpc>
                <a:spcPct val="140008"/>
              </a:lnSpc>
              <a:spcBef>
                <a:spcPts val="0"/>
              </a:spcBef>
              <a:spcAft>
                <a:spcPts val="0"/>
              </a:spcAft>
              <a:buNone/>
            </a:pPr>
            <a:r>
              <a:rPr lang="en-US" sz="4000" i="1">
                <a:solidFill>
                  <a:srgbClr val="D6008E"/>
                </a:solidFill>
                <a:latin typeface="Alata"/>
                <a:ea typeface="Alata"/>
                <a:cs typeface="Alata"/>
                <a:sym typeface="Alata"/>
              </a:rPr>
              <a:t>"The theme was to create a cultural event. This was not about just marketing a movie."</a:t>
            </a:r>
            <a:endParaRPr sz="4000" i="1">
              <a:latin typeface="Alata"/>
              <a:ea typeface="Alata"/>
              <a:cs typeface="Alata"/>
              <a:sym typeface="Alata"/>
            </a:endParaRPr>
          </a:p>
          <a:p>
            <a:pPr marL="0" marR="0" lvl="0" indent="0" algn="l" rtl="0">
              <a:lnSpc>
                <a:spcPct val="34028"/>
              </a:lnSpc>
              <a:spcBef>
                <a:spcPts val="0"/>
              </a:spcBef>
              <a:spcAft>
                <a:spcPts val="0"/>
              </a:spcAft>
              <a:buNone/>
            </a:pPr>
            <a:endParaRPr sz="4699">
              <a:solidFill>
                <a:srgbClr val="D6008E"/>
              </a:solidFill>
              <a:latin typeface="Alata"/>
              <a:ea typeface="Alata"/>
              <a:cs typeface="Alata"/>
              <a:sym typeface="Alata"/>
            </a:endParaRPr>
          </a:p>
          <a:p>
            <a:pPr marL="0" marR="0" lvl="0" indent="0" algn="r" rtl="0">
              <a:lnSpc>
                <a:spcPct val="140012"/>
              </a:lnSpc>
              <a:spcBef>
                <a:spcPts val="0"/>
              </a:spcBef>
              <a:spcAft>
                <a:spcPts val="0"/>
              </a:spcAft>
              <a:buNone/>
            </a:pPr>
            <a:r>
              <a:rPr lang="en-US" sz="2800">
                <a:solidFill>
                  <a:srgbClr val="D6008E"/>
                </a:solidFill>
                <a:latin typeface="Alata"/>
                <a:ea typeface="Alata"/>
                <a:cs typeface="Alata"/>
                <a:sym typeface="Alata"/>
              </a:rPr>
              <a:t>- Mattel Chief Executive Officer Ynon Kreiz, on promoting "Barbie"</a:t>
            </a:r>
            <a:endParaRPr sz="2800">
              <a:latin typeface="Alata"/>
              <a:ea typeface="Alata"/>
              <a:cs typeface="Alata"/>
              <a:sym typeface="Alata"/>
            </a:endParaRPr>
          </a:p>
        </p:txBody>
      </p:sp>
      <p:grpSp>
        <p:nvGrpSpPr>
          <p:cNvPr id="515" name="Google Shape;515;p26"/>
          <p:cNvGrpSpPr/>
          <p:nvPr/>
        </p:nvGrpSpPr>
        <p:grpSpPr>
          <a:xfrm>
            <a:off x="3918390" y="455804"/>
            <a:ext cx="10451250" cy="2232601"/>
            <a:chOff x="0" y="-200025"/>
            <a:chExt cx="13935000" cy="2976801"/>
          </a:xfrm>
        </p:grpSpPr>
        <p:sp>
          <p:nvSpPr>
            <p:cNvPr id="516" name="Google Shape;516;p26"/>
            <p:cNvSpPr txBox="1"/>
            <p:nvPr/>
          </p:nvSpPr>
          <p:spPr>
            <a:xfrm>
              <a:off x="0" y="-200025"/>
              <a:ext cx="13935000" cy="2011500"/>
            </a:xfrm>
            <a:prstGeom prst="rect">
              <a:avLst/>
            </a:prstGeom>
            <a:noFill/>
            <a:ln>
              <a:noFill/>
            </a:ln>
          </p:spPr>
          <p:txBody>
            <a:bodyPr spcFirstLastPara="1" wrap="square" lIns="0" tIns="0" rIns="0" bIns="0" anchor="t" anchorCtr="0">
              <a:spAutoFit/>
            </a:bodyPr>
            <a:lstStyle/>
            <a:p>
              <a:pPr marL="0" marR="0" lvl="0" indent="0" algn="ctr"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517" name="Google Shape;517;p26"/>
            <p:cNvSpPr txBox="1"/>
            <p:nvPr/>
          </p:nvSpPr>
          <p:spPr>
            <a:xfrm>
              <a:off x="2610019" y="1791576"/>
              <a:ext cx="8715000" cy="985200"/>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4800" dirty="0">
                  <a:solidFill>
                    <a:srgbClr val="6B0E40"/>
                  </a:solidFill>
                  <a:latin typeface="Alata"/>
                  <a:ea typeface="Alata"/>
                  <a:cs typeface="Alata"/>
                  <a:sym typeface="Alata"/>
                </a:rPr>
                <a:t>MARKETING STRATEGY</a:t>
              </a:r>
              <a:endParaRPr dirty="0">
                <a:latin typeface="Alata"/>
                <a:ea typeface="Alata"/>
                <a:cs typeface="Alata"/>
                <a:sym typeface="Alata"/>
              </a:endParaRPr>
            </a:p>
          </p:txBody>
        </p:sp>
      </p:grpSp>
      <p:sp>
        <p:nvSpPr>
          <p:cNvPr id="518" name="Google Shape;518;p26"/>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522"/>
        <p:cNvGrpSpPr/>
        <p:nvPr/>
      </p:nvGrpSpPr>
      <p:grpSpPr>
        <a:xfrm>
          <a:off x="0" y="0"/>
          <a:ext cx="0" cy="0"/>
          <a:chOff x="0" y="0"/>
          <a:chExt cx="0" cy="0"/>
        </a:xfrm>
      </p:grpSpPr>
      <p:grpSp>
        <p:nvGrpSpPr>
          <p:cNvPr id="523" name="Google Shape;523;p27"/>
          <p:cNvGrpSpPr/>
          <p:nvPr/>
        </p:nvGrpSpPr>
        <p:grpSpPr>
          <a:xfrm>
            <a:off x="125" y="7111450"/>
            <a:ext cx="18287989" cy="3194617"/>
            <a:chOff x="0" y="-28575"/>
            <a:chExt cx="4836557" cy="841375"/>
          </a:xfrm>
        </p:grpSpPr>
        <p:sp>
          <p:nvSpPr>
            <p:cNvPr id="524" name="Google Shape;524;p27"/>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525" name="Google Shape;525;p2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26" name="Google Shape;526;p27"/>
          <p:cNvSpPr/>
          <p:nvPr/>
        </p:nvSpPr>
        <p:spPr>
          <a:xfrm>
            <a:off x="15467123" y="326431"/>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527" name="Google Shape;527;p27"/>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528" name="Google Shape;528;p27"/>
          <p:cNvSpPr/>
          <p:nvPr/>
        </p:nvSpPr>
        <p:spPr>
          <a:xfrm>
            <a:off x="1069100" y="3196450"/>
            <a:ext cx="8399349" cy="4253131"/>
          </a:xfrm>
          <a:custGeom>
            <a:avLst/>
            <a:gdLst/>
            <a:ahLst/>
            <a:cxnLst/>
            <a:rect l="l" t="t" r="r" b="b"/>
            <a:pathLst>
              <a:path w="2249665" h="1175775" extrusionOk="0">
                <a:moveTo>
                  <a:pt x="2170247" y="0"/>
                </a:moveTo>
                <a:lnTo>
                  <a:pt x="79418" y="0"/>
                </a:lnTo>
                <a:cubicBezTo>
                  <a:pt x="79418" y="43699"/>
                  <a:pt x="44079" y="79418"/>
                  <a:pt x="0" y="79418"/>
                </a:cubicBezTo>
                <a:lnTo>
                  <a:pt x="0" y="1096357"/>
                </a:lnTo>
                <a:cubicBezTo>
                  <a:pt x="43699" y="1096357"/>
                  <a:pt x="79418" y="1131696"/>
                  <a:pt x="79418" y="1175775"/>
                </a:cubicBezTo>
                <a:lnTo>
                  <a:pt x="2170247" y="1175775"/>
                </a:lnTo>
                <a:cubicBezTo>
                  <a:pt x="2170247" y="1132075"/>
                  <a:pt x="2205586" y="1096357"/>
                  <a:pt x="2249665" y="1096357"/>
                </a:cubicBezTo>
                <a:lnTo>
                  <a:pt x="2249665" y="79418"/>
                </a:lnTo>
                <a:cubicBezTo>
                  <a:pt x="2205965" y="79418"/>
                  <a:pt x="2170247" y="44079"/>
                  <a:pt x="2170247"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7"/>
          <p:cNvSpPr txBox="1"/>
          <p:nvPr/>
        </p:nvSpPr>
        <p:spPr>
          <a:xfrm>
            <a:off x="1518988" y="3682147"/>
            <a:ext cx="7611600" cy="3281700"/>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2600">
                <a:solidFill>
                  <a:srgbClr val="6B0E40"/>
                </a:solidFill>
                <a:latin typeface="Alata"/>
                <a:ea typeface="Alata"/>
                <a:cs typeface="Alata"/>
                <a:sym typeface="Alata"/>
              </a:rPr>
              <a:t>On a local level, Warner Bros. held pre-planned "Barbie" themed pop-ups in cities like Chicago and Los Angeles and a boat cruise in Boston. Warner Bros. PR team even reached out to micro-influencers, like Washington, D.C.'s beloved Barbie Pond. These local events tap into Barbie's fan base, or fandom.</a:t>
            </a:r>
            <a:endParaRPr sz="2600">
              <a:latin typeface="Alata"/>
              <a:ea typeface="Alata"/>
              <a:cs typeface="Alata"/>
              <a:sym typeface="Alata"/>
            </a:endParaRPr>
          </a:p>
        </p:txBody>
      </p:sp>
      <p:sp>
        <p:nvSpPr>
          <p:cNvPr id="530" name="Google Shape;530;p27"/>
          <p:cNvSpPr/>
          <p:nvPr/>
        </p:nvSpPr>
        <p:spPr>
          <a:xfrm>
            <a:off x="9928169" y="3196460"/>
            <a:ext cx="7561061" cy="4253097"/>
          </a:xfrm>
          <a:custGeom>
            <a:avLst/>
            <a:gdLst/>
            <a:ahLst/>
            <a:cxnLst/>
            <a:rect l="l" t="t" r="r" b="b"/>
            <a:pathLst>
              <a:path w="10081415" h="5670796" extrusionOk="0">
                <a:moveTo>
                  <a:pt x="0" y="0"/>
                </a:moveTo>
                <a:lnTo>
                  <a:pt x="10081415" y="0"/>
                </a:lnTo>
                <a:lnTo>
                  <a:pt x="10081415" y="5670796"/>
                </a:lnTo>
                <a:lnTo>
                  <a:pt x="0" y="5670796"/>
                </a:lnTo>
                <a:lnTo>
                  <a:pt x="0" y="0"/>
                </a:lnTo>
                <a:close/>
              </a:path>
            </a:pathLst>
          </a:custGeom>
          <a:blipFill rotWithShape="1">
            <a:blip r:embed="rId5">
              <a:alphaModFix/>
            </a:blip>
            <a:stretch>
              <a:fillRect/>
            </a:stretch>
          </a:blipFill>
          <a:ln>
            <a:noFill/>
          </a:ln>
        </p:spPr>
      </p:sp>
      <p:sp>
        <p:nvSpPr>
          <p:cNvPr id="531" name="Google Shape;531;p27"/>
          <p:cNvSpPr txBox="1"/>
          <p:nvPr/>
        </p:nvSpPr>
        <p:spPr>
          <a:xfrm>
            <a:off x="11142275" y="7544425"/>
            <a:ext cx="6318600" cy="11082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Barbie Pond in Washington, DC, a Logan Circle neighborhood landmark, is a community art installation that features Barbie displays for various occasions.</a:t>
            </a:r>
            <a:endParaRPr sz="1800">
              <a:latin typeface="Alata"/>
              <a:ea typeface="Alata"/>
              <a:cs typeface="Alata"/>
              <a:sym typeface="Alata"/>
            </a:endParaRPr>
          </a:p>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instagram: @Barbie_Pond_Ave_Q</a:t>
            </a:r>
            <a:endParaRPr sz="1800">
              <a:latin typeface="Alata"/>
              <a:ea typeface="Alata"/>
              <a:cs typeface="Alata"/>
              <a:sym typeface="Alata"/>
            </a:endParaRPr>
          </a:p>
        </p:txBody>
      </p:sp>
      <p:sp>
        <p:nvSpPr>
          <p:cNvPr id="532" name="Google Shape;532;p27"/>
          <p:cNvSpPr txBox="1"/>
          <p:nvPr/>
        </p:nvSpPr>
        <p:spPr>
          <a:xfrm>
            <a:off x="1485894" y="1991172"/>
            <a:ext cx="5468700" cy="738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800" dirty="0">
                <a:solidFill>
                  <a:srgbClr val="6B0E40"/>
                </a:solidFill>
                <a:latin typeface="Alata"/>
                <a:ea typeface="Alata"/>
                <a:cs typeface="Alata"/>
                <a:sym typeface="Alata"/>
              </a:rPr>
              <a:t>LOCAL MARKETING</a:t>
            </a:r>
            <a:endParaRPr dirty="0">
              <a:latin typeface="Alata"/>
              <a:ea typeface="Alata"/>
              <a:cs typeface="Alata"/>
              <a:sym typeface="Alata"/>
            </a:endParaRPr>
          </a:p>
        </p:txBody>
      </p:sp>
      <p:sp>
        <p:nvSpPr>
          <p:cNvPr id="533" name="Google Shape;533;p27"/>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6">
              <a:alphaModFix/>
            </a:blip>
            <a:stretch>
              <a:fillRect/>
            </a:stretch>
          </a:blipFill>
          <a:ln>
            <a:noFill/>
          </a:ln>
        </p:spPr>
      </p:sp>
      <p:sp>
        <p:nvSpPr>
          <p:cNvPr id="534" name="Google Shape;534;p27"/>
          <p:cNvSpPr txBox="1"/>
          <p:nvPr/>
        </p:nvSpPr>
        <p:spPr>
          <a:xfrm>
            <a:off x="1485894" y="467391"/>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dirty="0">
                <a:solidFill>
                  <a:srgbClr val="6B0E40"/>
                </a:solidFill>
                <a:latin typeface="Alata"/>
                <a:ea typeface="Alata"/>
                <a:cs typeface="Alata"/>
                <a:sym typeface="Alata"/>
              </a:rPr>
              <a:t>Barbie Mania</a:t>
            </a:r>
            <a:endParaRPr lang="en-US" dirty="0">
              <a:latin typeface="Alata"/>
              <a:ea typeface="Alata"/>
              <a:cs typeface="Alata"/>
              <a:sym typeface="Alat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538"/>
        <p:cNvGrpSpPr/>
        <p:nvPr/>
      </p:nvGrpSpPr>
      <p:grpSpPr>
        <a:xfrm>
          <a:off x="0" y="0"/>
          <a:ext cx="0" cy="0"/>
          <a:chOff x="0" y="0"/>
          <a:chExt cx="0" cy="0"/>
        </a:xfrm>
      </p:grpSpPr>
      <p:grpSp>
        <p:nvGrpSpPr>
          <p:cNvPr id="539" name="Google Shape;539;p28"/>
          <p:cNvGrpSpPr/>
          <p:nvPr/>
        </p:nvGrpSpPr>
        <p:grpSpPr>
          <a:xfrm>
            <a:off x="0" y="7092400"/>
            <a:ext cx="18287989" cy="3194617"/>
            <a:chOff x="0" y="-28575"/>
            <a:chExt cx="4836557" cy="841375"/>
          </a:xfrm>
        </p:grpSpPr>
        <p:sp>
          <p:nvSpPr>
            <p:cNvPr id="540" name="Google Shape;540;p28"/>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541" name="Google Shape;541;p2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42" name="Google Shape;542;p28"/>
          <p:cNvSpPr/>
          <p:nvPr/>
        </p:nvSpPr>
        <p:spPr>
          <a:xfrm>
            <a:off x="1028700" y="3036850"/>
            <a:ext cx="8463457" cy="5290430"/>
          </a:xfrm>
          <a:custGeom>
            <a:avLst/>
            <a:gdLst/>
            <a:ahLst/>
            <a:cxnLst/>
            <a:rect l="l" t="t" r="r" b="b"/>
            <a:pathLst>
              <a:path w="2804791" h="1189529" extrusionOk="0">
                <a:moveTo>
                  <a:pt x="2725373" y="0"/>
                </a:moveTo>
                <a:lnTo>
                  <a:pt x="79418" y="0"/>
                </a:lnTo>
                <a:cubicBezTo>
                  <a:pt x="79418" y="43699"/>
                  <a:pt x="44079" y="79418"/>
                  <a:pt x="0" y="79418"/>
                </a:cubicBezTo>
                <a:lnTo>
                  <a:pt x="0" y="1110110"/>
                </a:lnTo>
                <a:cubicBezTo>
                  <a:pt x="43699" y="1110110"/>
                  <a:pt x="79418" y="1145449"/>
                  <a:pt x="79418" y="1189529"/>
                </a:cubicBezTo>
                <a:lnTo>
                  <a:pt x="2725373" y="1189529"/>
                </a:lnTo>
                <a:cubicBezTo>
                  <a:pt x="2725373" y="1145829"/>
                  <a:pt x="2760712" y="1110110"/>
                  <a:pt x="2804791" y="1110110"/>
                </a:cubicBezTo>
                <a:lnTo>
                  <a:pt x="2804791" y="79418"/>
                </a:lnTo>
                <a:cubicBezTo>
                  <a:pt x="2761091" y="79418"/>
                  <a:pt x="2725373" y="44079"/>
                  <a:pt x="2725373"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lata"/>
              <a:ea typeface="Alata"/>
              <a:cs typeface="Alata"/>
              <a:sym typeface="Alata"/>
            </a:endParaRPr>
          </a:p>
        </p:txBody>
      </p:sp>
      <p:sp>
        <p:nvSpPr>
          <p:cNvPr id="543" name="Google Shape;543;p28"/>
          <p:cNvSpPr txBox="1"/>
          <p:nvPr/>
        </p:nvSpPr>
        <p:spPr>
          <a:xfrm>
            <a:off x="1518999" y="3428250"/>
            <a:ext cx="7653900" cy="4442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b="1">
                <a:solidFill>
                  <a:srgbClr val="6B0E40"/>
                </a:solidFill>
                <a:latin typeface="Alata"/>
                <a:ea typeface="Alata"/>
                <a:cs typeface="Alata"/>
                <a:sym typeface="Alata"/>
              </a:rPr>
              <a:t>Experiential marketing</a:t>
            </a:r>
            <a:r>
              <a:rPr lang="en-US" sz="2600">
                <a:solidFill>
                  <a:srgbClr val="6B0E40"/>
                </a:solidFill>
                <a:latin typeface="Alata"/>
                <a:ea typeface="Alata"/>
                <a:cs typeface="Alata"/>
                <a:sym typeface="Alata"/>
              </a:rPr>
              <a:t> is a strategy where brands connect with customers through experiences, such as pop-up stores and virtual events, and are an effective way for brands to create unique and memorable moments in the minds of their consumers.</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The marketers behind "Barbie" and the film’s brand partners created customer experiences all over the world to promote the movie.</a:t>
            </a:r>
            <a:endParaRPr sz="2600">
              <a:latin typeface="Alata"/>
              <a:ea typeface="Alata"/>
              <a:cs typeface="Alata"/>
              <a:sym typeface="Alata"/>
            </a:endParaRPr>
          </a:p>
        </p:txBody>
      </p:sp>
      <p:sp>
        <p:nvSpPr>
          <p:cNvPr id="544" name="Google Shape;544;p28"/>
          <p:cNvSpPr txBox="1"/>
          <p:nvPr/>
        </p:nvSpPr>
        <p:spPr>
          <a:xfrm>
            <a:off x="1518999" y="46739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545" name="Google Shape;545;p28"/>
          <p:cNvSpPr txBox="1"/>
          <p:nvPr/>
        </p:nvSpPr>
        <p:spPr>
          <a:xfrm>
            <a:off x="1518999" y="1948383"/>
            <a:ext cx="8658300" cy="7389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800" dirty="0">
                <a:solidFill>
                  <a:srgbClr val="6B0E40"/>
                </a:solidFill>
                <a:latin typeface="Alata"/>
                <a:ea typeface="Alata"/>
                <a:cs typeface="Alata"/>
                <a:sym typeface="Alata"/>
              </a:rPr>
              <a:t>EXPERIENTIAL MARKETING</a:t>
            </a:r>
            <a:endParaRPr dirty="0">
              <a:latin typeface="Alata"/>
              <a:ea typeface="Alata"/>
              <a:cs typeface="Alata"/>
              <a:sym typeface="Alata"/>
            </a:endParaRPr>
          </a:p>
        </p:txBody>
      </p:sp>
      <p:sp>
        <p:nvSpPr>
          <p:cNvPr id="546" name="Google Shape;546;p28"/>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547" name="Google Shape;547;p28"/>
          <p:cNvSpPr txBox="1"/>
          <p:nvPr/>
        </p:nvSpPr>
        <p:spPr>
          <a:xfrm>
            <a:off x="9832252" y="7870350"/>
            <a:ext cx="7465800" cy="830997"/>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800" u="sng" dirty="0">
                <a:solidFill>
                  <a:schemeClr val="lt1"/>
                </a:solidFill>
                <a:latin typeface="Alata"/>
                <a:ea typeface="Alata"/>
                <a:cs typeface="Alata"/>
                <a:sym typeface="Alata"/>
                <a:hlinkClick r:id="rId5">
                  <a:extLst>
                    <a:ext uri="{A12FA001-AC4F-418D-AE19-62706E023703}">
                      <ahyp:hlinkClr xmlns:ahyp="http://schemas.microsoft.com/office/drawing/2018/hyperlinkcolor" val="tx"/>
                    </a:ext>
                  </a:extLst>
                </a:hlinkClick>
              </a:rPr>
              <a:t>WATCH: Evo Cinemas in Southlake, TX hosted an </a:t>
            </a:r>
            <a:br>
              <a:rPr lang="en-US" sz="1800" u="sng" dirty="0">
                <a:solidFill>
                  <a:schemeClr val="lt1"/>
                </a:solidFill>
                <a:latin typeface="Alata"/>
                <a:ea typeface="Alata"/>
                <a:cs typeface="Alata"/>
                <a:sym typeface="Alata"/>
                <a:hlinkClick r:id="rId5">
                  <a:extLst>
                    <a:ext uri="{A12FA001-AC4F-418D-AE19-62706E023703}">
                      <ahyp:hlinkClr xmlns:ahyp="http://schemas.microsoft.com/office/drawing/2018/hyperlinkcolor" val="tx"/>
                    </a:ext>
                  </a:extLst>
                </a:hlinkClick>
              </a:rPr>
            </a:br>
            <a:r>
              <a:rPr lang="en-US" sz="1800" u="sng" dirty="0">
                <a:solidFill>
                  <a:schemeClr val="lt1"/>
                </a:solidFill>
                <a:latin typeface="Alata"/>
                <a:ea typeface="Alata"/>
                <a:cs typeface="Alata"/>
                <a:sym typeface="Alata"/>
                <a:hlinkClick r:id="rId5">
                  <a:extLst>
                    <a:ext uri="{A12FA001-AC4F-418D-AE19-62706E023703}">
                      <ahyp:hlinkClr xmlns:ahyp="http://schemas.microsoft.com/office/drawing/2018/hyperlinkcolor" val="tx"/>
                    </a:ext>
                  </a:extLst>
                </a:hlinkClick>
              </a:rPr>
              <a:t>all-out Barbieland event, complete with roller beauty salon, </a:t>
            </a:r>
            <a:br>
              <a:rPr lang="en-US" sz="1800" u="sng" dirty="0">
                <a:solidFill>
                  <a:schemeClr val="lt1"/>
                </a:solidFill>
                <a:latin typeface="Alata"/>
                <a:ea typeface="Alata"/>
                <a:cs typeface="Alata"/>
                <a:sym typeface="Alata"/>
                <a:hlinkClick r:id="rId5">
                  <a:extLst>
                    <a:ext uri="{A12FA001-AC4F-418D-AE19-62706E023703}">
                      <ahyp:hlinkClr xmlns:ahyp="http://schemas.microsoft.com/office/drawing/2018/hyperlinkcolor" val="tx"/>
                    </a:ext>
                  </a:extLst>
                </a:hlinkClick>
              </a:rPr>
            </a:br>
            <a:r>
              <a:rPr lang="en-US" sz="1800" u="sng" dirty="0">
                <a:solidFill>
                  <a:schemeClr val="lt1"/>
                </a:solidFill>
                <a:latin typeface="Alata"/>
                <a:ea typeface="Alata"/>
                <a:cs typeface="Alata"/>
                <a:sym typeface="Alata"/>
                <a:hlinkClick r:id="rId5">
                  <a:extLst>
                    <a:ext uri="{A12FA001-AC4F-418D-AE19-62706E023703}">
                      <ahyp:hlinkClr xmlns:ahyp="http://schemas.microsoft.com/office/drawing/2018/hyperlinkcolor" val="tx"/>
                    </a:ext>
                  </a:extLst>
                </a:hlinkClick>
              </a:rPr>
              <a:t>roller disco, and plenty of photo ops.</a:t>
            </a:r>
            <a:endParaRPr sz="1800" dirty="0">
              <a:solidFill>
                <a:schemeClr val="lt1"/>
              </a:solidFill>
              <a:latin typeface="Alata"/>
              <a:ea typeface="Alata"/>
              <a:cs typeface="Alata"/>
              <a:sym typeface="Alata"/>
            </a:endParaRPr>
          </a:p>
        </p:txBody>
      </p:sp>
      <p:sp>
        <p:nvSpPr>
          <p:cNvPr id="548" name="Google Shape;548;p28"/>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6">
              <a:alphaModFix/>
            </a:blip>
            <a:stretch>
              <a:fillRect/>
            </a:stretch>
          </a:blipFill>
          <a:ln>
            <a:noFill/>
          </a:ln>
        </p:spPr>
      </p:sp>
      <p:pic>
        <p:nvPicPr>
          <p:cNvPr id="2" name="Online Media 1" descr="EVO Entertainment | Destination:  Barbie Land">
            <a:hlinkClick r:id="" action="ppaction://media"/>
            <a:extLst>
              <a:ext uri="{FF2B5EF4-FFF2-40B4-BE49-F238E27FC236}">
                <a16:creationId xmlns:a16="http://schemas.microsoft.com/office/drawing/2014/main" id="{92119381-1021-E8F4-87E5-226336341525}"/>
              </a:ext>
            </a:extLst>
          </p:cNvPr>
          <p:cNvPicPr>
            <a:picLocks noRot="1" noChangeAspect="1"/>
          </p:cNvPicPr>
          <p:nvPr>
            <a:videoFile r:link="rId1"/>
          </p:nvPr>
        </p:nvPicPr>
        <p:blipFill>
          <a:blip r:embed="rId7"/>
          <a:stretch>
            <a:fillRect/>
          </a:stretch>
        </p:blipFill>
        <p:spPr>
          <a:xfrm>
            <a:off x="9832252" y="3504196"/>
            <a:ext cx="7465800" cy="421817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553"/>
        <p:cNvGrpSpPr/>
        <p:nvPr/>
      </p:nvGrpSpPr>
      <p:grpSpPr>
        <a:xfrm>
          <a:off x="0" y="0"/>
          <a:ext cx="0" cy="0"/>
          <a:chOff x="0" y="0"/>
          <a:chExt cx="0" cy="0"/>
        </a:xfrm>
      </p:grpSpPr>
      <p:grpSp>
        <p:nvGrpSpPr>
          <p:cNvPr id="554" name="Google Shape;554;p29"/>
          <p:cNvGrpSpPr/>
          <p:nvPr/>
        </p:nvGrpSpPr>
        <p:grpSpPr>
          <a:xfrm>
            <a:off x="125" y="7092400"/>
            <a:ext cx="18287989" cy="3194617"/>
            <a:chOff x="0" y="-28575"/>
            <a:chExt cx="4836557" cy="841375"/>
          </a:xfrm>
        </p:grpSpPr>
        <p:sp>
          <p:nvSpPr>
            <p:cNvPr id="555" name="Google Shape;555;p29"/>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556" name="Google Shape;556;p29"/>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57" name="Google Shape;557;p29"/>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558" name="Google Shape;558;p29"/>
          <p:cNvSpPr/>
          <p:nvPr/>
        </p:nvSpPr>
        <p:spPr>
          <a:xfrm>
            <a:off x="655450" y="3371451"/>
            <a:ext cx="7421101" cy="4871825"/>
          </a:xfrm>
          <a:custGeom>
            <a:avLst/>
            <a:gdLst/>
            <a:ahLst/>
            <a:cxnLst/>
            <a:rect l="l" t="t" r="r" b="b"/>
            <a:pathLst>
              <a:path w="1954207" h="1392945" extrusionOk="0">
                <a:moveTo>
                  <a:pt x="1874788" y="0"/>
                </a:moveTo>
                <a:lnTo>
                  <a:pt x="79418" y="0"/>
                </a:lnTo>
                <a:cubicBezTo>
                  <a:pt x="79418" y="43699"/>
                  <a:pt x="44079" y="79418"/>
                  <a:pt x="0" y="79418"/>
                </a:cubicBezTo>
                <a:lnTo>
                  <a:pt x="0" y="1313527"/>
                </a:lnTo>
                <a:cubicBezTo>
                  <a:pt x="43699" y="1313527"/>
                  <a:pt x="79418" y="1348866"/>
                  <a:pt x="79418" y="1392945"/>
                </a:cubicBezTo>
                <a:lnTo>
                  <a:pt x="1874788" y="1392945"/>
                </a:lnTo>
                <a:cubicBezTo>
                  <a:pt x="1874788" y="1349246"/>
                  <a:pt x="1910128" y="1313527"/>
                  <a:pt x="1954207" y="1313527"/>
                </a:cubicBezTo>
                <a:lnTo>
                  <a:pt x="1954207" y="79418"/>
                </a:lnTo>
                <a:cubicBezTo>
                  <a:pt x="1910507" y="79418"/>
                  <a:pt x="1874788" y="44079"/>
                  <a:pt x="187478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9"/>
          <p:cNvSpPr txBox="1"/>
          <p:nvPr/>
        </p:nvSpPr>
        <p:spPr>
          <a:xfrm>
            <a:off x="1070482" y="3864568"/>
            <a:ext cx="6589800" cy="37926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4000" i="1">
                <a:solidFill>
                  <a:srgbClr val="D6008E"/>
                </a:solidFill>
                <a:latin typeface="Alata"/>
                <a:ea typeface="Alata"/>
                <a:cs typeface="Alata"/>
                <a:sym typeface="Alata"/>
              </a:rPr>
              <a:t>"The brands, and audiences’ familiarity with them, are their own form of currency." </a:t>
            </a:r>
            <a:endParaRPr sz="4000" i="1">
              <a:latin typeface="Alata"/>
              <a:ea typeface="Alata"/>
              <a:cs typeface="Alata"/>
              <a:sym typeface="Alata"/>
            </a:endParaRPr>
          </a:p>
          <a:p>
            <a:pPr marL="0" marR="0" lvl="0" indent="0" algn="r" rtl="0">
              <a:lnSpc>
                <a:spcPct val="140000"/>
              </a:lnSpc>
              <a:spcBef>
                <a:spcPts val="0"/>
              </a:spcBef>
              <a:spcAft>
                <a:spcPts val="0"/>
              </a:spcAft>
              <a:buNone/>
            </a:pPr>
            <a:r>
              <a:rPr lang="en-US" sz="2600">
                <a:solidFill>
                  <a:srgbClr val="D6008E"/>
                </a:solidFill>
                <a:latin typeface="Alata"/>
                <a:ea typeface="Alata"/>
                <a:cs typeface="Alata"/>
                <a:sym typeface="Alata"/>
              </a:rPr>
              <a:t>- Robbie Brenner</a:t>
            </a:r>
            <a:endParaRPr sz="2600">
              <a:latin typeface="Alata"/>
              <a:ea typeface="Alata"/>
              <a:cs typeface="Alata"/>
              <a:sym typeface="Alata"/>
            </a:endParaRPr>
          </a:p>
          <a:p>
            <a:pPr marL="0" marR="0" lvl="0" indent="0" algn="r" rtl="0">
              <a:lnSpc>
                <a:spcPct val="140000"/>
              </a:lnSpc>
              <a:spcBef>
                <a:spcPts val="0"/>
              </a:spcBef>
              <a:spcAft>
                <a:spcPts val="0"/>
              </a:spcAft>
              <a:buNone/>
            </a:pPr>
            <a:r>
              <a:rPr lang="en-US" sz="2600">
                <a:solidFill>
                  <a:srgbClr val="D6008E"/>
                </a:solidFill>
                <a:latin typeface="Alata"/>
                <a:ea typeface="Alata"/>
                <a:cs typeface="Alata"/>
                <a:sym typeface="Alata"/>
              </a:rPr>
              <a:t>President of Mattel Films</a:t>
            </a:r>
            <a:endParaRPr sz="2600">
              <a:latin typeface="Alata"/>
              <a:ea typeface="Alata"/>
              <a:cs typeface="Alata"/>
              <a:sym typeface="Alata"/>
            </a:endParaRPr>
          </a:p>
        </p:txBody>
      </p:sp>
      <p:sp>
        <p:nvSpPr>
          <p:cNvPr id="560" name="Google Shape;560;p29"/>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561" name="Google Shape;561;p29"/>
          <p:cNvSpPr/>
          <p:nvPr/>
        </p:nvSpPr>
        <p:spPr>
          <a:xfrm>
            <a:off x="9170400" y="488450"/>
            <a:ext cx="8369698" cy="8515597"/>
          </a:xfrm>
          <a:custGeom>
            <a:avLst/>
            <a:gdLst/>
            <a:ahLst/>
            <a:cxnLst/>
            <a:rect l="l" t="t" r="r" b="b"/>
            <a:pathLst>
              <a:path w="3712935" h="2611105" extrusionOk="0">
                <a:moveTo>
                  <a:pt x="3633516" y="0"/>
                </a:moveTo>
                <a:lnTo>
                  <a:pt x="79418" y="0"/>
                </a:lnTo>
                <a:cubicBezTo>
                  <a:pt x="79418" y="43699"/>
                  <a:pt x="44079" y="79418"/>
                  <a:pt x="0" y="79418"/>
                </a:cubicBezTo>
                <a:lnTo>
                  <a:pt x="0" y="2531687"/>
                </a:lnTo>
                <a:cubicBezTo>
                  <a:pt x="43699" y="2531687"/>
                  <a:pt x="79418" y="2567026"/>
                  <a:pt x="79418" y="2611105"/>
                </a:cubicBezTo>
                <a:lnTo>
                  <a:pt x="3633516" y="2611105"/>
                </a:lnTo>
                <a:cubicBezTo>
                  <a:pt x="3633516" y="2567405"/>
                  <a:pt x="3668856" y="2531687"/>
                  <a:pt x="3712935" y="2531687"/>
                </a:cubicBezTo>
                <a:lnTo>
                  <a:pt x="3712935" y="79418"/>
                </a:lnTo>
                <a:cubicBezTo>
                  <a:pt x="3669235" y="79418"/>
                  <a:pt x="3633516" y="44079"/>
                  <a:pt x="3633516"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9"/>
          <p:cNvSpPr txBox="1"/>
          <p:nvPr/>
        </p:nvSpPr>
        <p:spPr>
          <a:xfrm>
            <a:off x="9645225" y="1032675"/>
            <a:ext cx="7419900" cy="7431900"/>
          </a:xfrm>
          <a:prstGeom prst="rect">
            <a:avLst/>
          </a:prstGeom>
          <a:noFill/>
          <a:ln>
            <a:noFill/>
          </a:ln>
        </p:spPr>
        <p:txBody>
          <a:bodyPr spcFirstLastPara="1" wrap="square" lIns="0" tIns="0" rIns="0" bIns="0" anchor="t" anchorCtr="0">
            <a:spAutoFit/>
          </a:bodyPr>
          <a:lstStyle/>
          <a:p>
            <a:pPr marL="0" marR="0" lvl="0" indent="0" algn="l" rtl="0">
              <a:lnSpc>
                <a:spcPct val="128571"/>
              </a:lnSpc>
              <a:spcBef>
                <a:spcPts val="0"/>
              </a:spcBef>
              <a:spcAft>
                <a:spcPts val="0"/>
              </a:spcAft>
              <a:buNone/>
            </a:pPr>
            <a:r>
              <a:rPr lang="en-US" sz="2600" b="1">
                <a:solidFill>
                  <a:srgbClr val="6B0E40"/>
                </a:solidFill>
                <a:latin typeface="Alata"/>
                <a:ea typeface="Alata"/>
                <a:cs typeface="Alata"/>
                <a:sym typeface="Alata"/>
              </a:rPr>
              <a:t>Branding </a:t>
            </a:r>
            <a:r>
              <a:rPr lang="en-US" sz="2600">
                <a:solidFill>
                  <a:srgbClr val="6B0E40"/>
                </a:solidFill>
                <a:latin typeface="Alata"/>
                <a:ea typeface="Alata"/>
                <a:cs typeface="Alata"/>
                <a:sym typeface="Alata"/>
              </a:rPr>
              <a:t>is the use of a name, design, symbol, or a combination of those elements to help distinguish itself from the competition. </a:t>
            </a:r>
            <a:endParaRPr sz="2600">
              <a:solidFill>
                <a:srgbClr val="6B0E40"/>
              </a:solidFill>
              <a:latin typeface="Alata"/>
              <a:ea typeface="Alata"/>
              <a:cs typeface="Alata"/>
              <a:sym typeface="Alata"/>
            </a:endParaRPr>
          </a:p>
          <a:p>
            <a:pPr marL="0" marR="0" lvl="0" indent="0" algn="l" rtl="0">
              <a:lnSpc>
                <a:spcPct val="128571"/>
              </a:lnSpc>
              <a:spcBef>
                <a:spcPts val="1000"/>
              </a:spcBef>
              <a:spcAft>
                <a:spcPts val="0"/>
              </a:spcAft>
              <a:buNone/>
            </a:pPr>
            <a:r>
              <a:rPr lang="en-US" sz="2600">
                <a:solidFill>
                  <a:srgbClr val="6B0E40"/>
                </a:solidFill>
                <a:latin typeface="Alata"/>
                <a:ea typeface="Alata"/>
                <a:cs typeface="Alata"/>
                <a:sym typeface="Alata"/>
              </a:rPr>
              <a:t>Good branding taps into consumer emotions, allowing consumers to connect with the brand's personality, life, stories, and emotions.</a:t>
            </a:r>
            <a:endParaRPr sz="2600">
              <a:latin typeface="Alata"/>
              <a:ea typeface="Alata"/>
              <a:cs typeface="Alata"/>
              <a:sym typeface="Alata"/>
            </a:endParaRPr>
          </a:p>
          <a:p>
            <a:pPr marL="0" marR="0" lvl="0" indent="0" algn="l" rtl="0">
              <a:lnSpc>
                <a:spcPct val="53571"/>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8571"/>
              </a:lnSpc>
              <a:spcBef>
                <a:spcPts val="0"/>
              </a:spcBef>
              <a:spcAft>
                <a:spcPts val="0"/>
              </a:spcAft>
              <a:buNone/>
            </a:pPr>
            <a:r>
              <a:rPr lang="en-US" sz="2600">
                <a:solidFill>
                  <a:srgbClr val="6B0E40"/>
                </a:solidFill>
                <a:latin typeface="Alata"/>
                <a:ea typeface="Alata"/>
                <a:cs typeface="Alata"/>
                <a:sym typeface="Alata"/>
              </a:rPr>
              <a:t>Since 2016, Mattel has produced Barbie™ dolls of various body types, skin colors, closer matching (and driving) the evolution of culture and societal norms. The Barbie™ brand embraces the beauty of diversity, encouraging girls to pursue the life they want, and the color pink has been synonymous with the Barbie™ brand for decades.</a:t>
            </a:r>
            <a:endParaRPr sz="2600">
              <a:latin typeface="Alata"/>
              <a:ea typeface="Alata"/>
              <a:cs typeface="Alata"/>
              <a:sym typeface="Alata"/>
            </a:endParaRPr>
          </a:p>
        </p:txBody>
      </p:sp>
      <p:sp>
        <p:nvSpPr>
          <p:cNvPr id="563" name="Google Shape;563;p29"/>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5">
              <a:alphaModFix/>
            </a:blip>
            <a:stretch>
              <a:fillRect/>
            </a:stretch>
          </a:blipFill>
          <a:ln>
            <a:noFill/>
          </a:ln>
        </p:spPr>
      </p:sp>
      <p:sp>
        <p:nvSpPr>
          <p:cNvPr id="564" name="Google Shape;564;p29"/>
          <p:cNvSpPr txBox="1"/>
          <p:nvPr/>
        </p:nvSpPr>
        <p:spPr>
          <a:xfrm>
            <a:off x="1519005" y="488443"/>
            <a:ext cx="10451100" cy="13239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86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565" name="Google Shape;565;p29"/>
          <p:cNvSpPr txBox="1"/>
          <p:nvPr/>
        </p:nvSpPr>
        <p:spPr>
          <a:xfrm>
            <a:off x="1519005" y="1902445"/>
            <a:ext cx="10113600" cy="615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00">
                <a:solidFill>
                  <a:srgbClr val="6B0E40"/>
                </a:solidFill>
                <a:latin typeface="Alata"/>
                <a:ea typeface="Alata"/>
                <a:cs typeface="Alata"/>
                <a:sym typeface="Alata"/>
              </a:rPr>
              <a:t>BRANDING</a:t>
            </a:r>
            <a:endParaRPr>
              <a:latin typeface="Alata"/>
              <a:ea typeface="Alata"/>
              <a:cs typeface="Alata"/>
              <a:sym typeface="Alat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17"/>
        <p:cNvGrpSpPr/>
        <p:nvPr/>
      </p:nvGrpSpPr>
      <p:grpSpPr>
        <a:xfrm>
          <a:off x="0" y="0"/>
          <a:ext cx="0" cy="0"/>
          <a:chOff x="0" y="0"/>
          <a:chExt cx="0" cy="0"/>
        </a:xfrm>
      </p:grpSpPr>
      <p:grpSp>
        <p:nvGrpSpPr>
          <p:cNvPr id="118" name="Google Shape;118;p3"/>
          <p:cNvGrpSpPr/>
          <p:nvPr/>
        </p:nvGrpSpPr>
        <p:grpSpPr>
          <a:xfrm>
            <a:off x="125" y="9149800"/>
            <a:ext cx="18287989" cy="3194617"/>
            <a:chOff x="0" y="-28575"/>
            <a:chExt cx="4836557" cy="841375"/>
          </a:xfrm>
        </p:grpSpPr>
        <p:sp>
          <p:nvSpPr>
            <p:cNvPr id="119" name="Google Shape;119;p3"/>
            <p:cNvSpPr/>
            <p:nvPr/>
          </p:nvSpPr>
          <p:spPr>
            <a:xfrm>
              <a:off x="0" y="0"/>
              <a:ext cx="4836557" cy="270933"/>
            </a:xfrm>
            <a:custGeom>
              <a:avLst/>
              <a:gdLst/>
              <a:ahLst/>
              <a:cxnLst/>
              <a:rect l="l" t="t" r="r" b="b"/>
              <a:pathLst>
                <a:path w="4836557" h="270933" extrusionOk="0">
                  <a:moveTo>
                    <a:pt x="0" y="0"/>
                  </a:moveTo>
                  <a:lnTo>
                    <a:pt x="4836557" y="0"/>
                  </a:lnTo>
                  <a:lnTo>
                    <a:pt x="4836557" y="270933"/>
                  </a:lnTo>
                  <a:lnTo>
                    <a:pt x="0" y="270933"/>
                  </a:lnTo>
                  <a:close/>
                </a:path>
              </a:pathLst>
            </a:custGeom>
            <a:solidFill>
              <a:srgbClr val="D6008E"/>
            </a:solidFill>
            <a:ln>
              <a:noFill/>
            </a:ln>
          </p:spPr>
        </p:sp>
        <p:sp>
          <p:nvSpPr>
            <p:cNvPr id="120" name="Google Shape;120;p3"/>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1" name="Google Shape;121;p3"/>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122" name="Google Shape;122;p3"/>
          <p:cNvSpPr/>
          <p:nvPr/>
        </p:nvSpPr>
        <p:spPr>
          <a:xfrm>
            <a:off x="-10" y="6"/>
            <a:ext cx="994687" cy="1569526"/>
          </a:xfrm>
          <a:custGeom>
            <a:avLst/>
            <a:gdLst/>
            <a:ahLst/>
            <a:cxnLst/>
            <a:rect l="l" t="t" r="r" b="b"/>
            <a:pathLst>
              <a:path w="994687" h="1569526" extrusionOk="0">
                <a:moveTo>
                  <a:pt x="0" y="0"/>
                </a:moveTo>
                <a:lnTo>
                  <a:pt x="994687" y="0"/>
                </a:lnTo>
                <a:lnTo>
                  <a:pt x="994687" y="1569525"/>
                </a:lnTo>
                <a:lnTo>
                  <a:pt x="0" y="1569525"/>
                </a:lnTo>
                <a:lnTo>
                  <a:pt x="0" y="0"/>
                </a:lnTo>
                <a:close/>
              </a:path>
            </a:pathLst>
          </a:custGeom>
          <a:blipFill rotWithShape="1">
            <a:blip r:embed="rId4">
              <a:alphaModFix/>
            </a:blip>
            <a:stretch>
              <a:fillRect/>
            </a:stretch>
          </a:blipFill>
          <a:ln>
            <a:noFill/>
          </a:ln>
        </p:spPr>
      </p:sp>
      <p:sp>
        <p:nvSpPr>
          <p:cNvPr id="123" name="Google Shape;123;p3"/>
          <p:cNvSpPr/>
          <p:nvPr/>
        </p:nvSpPr>
        <p:spPr>
          <a:xfrm>
            <a:off x="1090253" y="3889015"/>
            <a:ext cx="5942654" cy="3914625"/>
          </a:xfrm>
          <a:custGeom>
            <a:avLst/>
            <a:gdLst/>
            <a:ahLst/>
            <a:cxnLst/>
            <a:rect l="l" t="t" r="r" b="b"/>
            <a:pathLst>
              <a:path w="1565143" h="1031012" extrusionOk="0">
                <a:moveTo>
                  <a:pt x="1485725" y="0"/>
                </a:moveTo>
                <a:lnTo>
                  <a:pt x="79418" y="0"/>
                </a:lnTo>
                <a:cubicBezTo>
                  <a:pt x="79418" y="43699"/>
                  <a:pt x="44079" y="79418"/>
                  <a:pt x="0" y="79418"/>
                </a:cubicBezTo>
                <a:lnTo>
                  <a:pt x="0" y="951594"/>
                </a:lnTo>
                <a:cubicBezTo>
                  <a:pt x="43699" y="951594"/>
                  <a:pt x="79418" y="986933"/>
                  <a:pt x="79418" y="1031012"/>
                </a:cubicBezTo>
                <a:lnTo>
                  <a:pt x="1485725" y="1031012"/>
                </a:lnTo>
                <a:cubicBezTo>
                  <a:pt x="1485725" y="987313"/>
                  <a:pt x="1521064" y="951594"/>
                  <a:pt x="1565143" y="951594"/>
                </a:cubicBezTo>
                <a:lnTo>
                  <a:pt x="1565143" y="79418"/>
                </a:lnTo>
                <a:cubicBezTo>
                  <a:pt x="1521444" y="79418"/>
                  <a:pt x="1485725" y="44079"/>
                  <a:pt x="1485725"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txBox="1"/>
          <p:nvPr/>
        </p:nvSpPr>
        <p:spPr>
          <a:xfrm>
            <a:off x="1496716" y="4467665"/>
            <a:ext cx="5129775" cy="28014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i="0" u="none" strike="noStrike" cap="none">
                <a:solidFill>
                  <a:srgbClr val="990065"/>
                </a:solidFill>
                <a:latin typeface="Alata"/>
                <a:ea typeface="Alata"/>
                <a:cs typeface="Alata"/>
                <a:sym typeface="Alata"/>
              </a:rPr>
              <a:t>"Barbie" has been well-received by audiences around the world. As of July 21, 2023, the movie holds an 90% approval on Rotten Tomatoes, and an 89% audience score. </a:t>
            </a:r>
            <a:endParaRPr sz="2600">
              <a:latin typeface="Alata"/>
              <a:ea typeface="Alata"/>
              <a:cs typeface="Alata"/>
              <a:sym typeface="Alata"/>
            </a:endParaRPr>
          </a:p>
        </p:txBody>
      </p:sp>
      <p:sp>
        <p:nvSpPr>
          <p:cNvPr id="125" name="Google Shape;125;p3"/>
          <p:cNvSpPr/>
          <p:nvPr/>
        </p:nvSpPr>
        <p:spPr>
          <a:xfrm>
            <a:off x="12784283" y="2155549"/>
            <a:ext cx="4834581" cy="7617101"/>
          </a:xfrm>
          <a:custGeom>
            <a:avLst/>
            <a:gdLst/>
            <a:ahLst/>
            <a:cxnLst/>
            <a:rect l="l" t="t" r="r" b="b"/>
            <a:pathLst>
              <a:path w="4834581" h="7617101" extrusionOk="0">
                <a:moveTo>
                  <a:pt x="0" y="0"/>
                </a:moveTo>
                <a:lnTo>
                  <a:pt x="4834581" y="0"/>
                </a:lnTo>
                <a:lnTo>
                  <a:pt x="4834581" y="7617101"/>
                </a:lnTo>
                <a:lnTo>
                  <a:pt x="0" y="7617101"/>
                </a:lnTo>
                <a:lnTo>
                  <a:pt x="0" y="0"/>
                </a:lnTo>
                <a:close/>
              </a:path>
            </a:pathLst>
          </a:custGeom>
          <a:blipFill rotWithShape="1">
            <a:blip r:embed="rId5">
              <a:alphaModFix/>
            </a:blip>
            <a:stretch>
              <a:fillRect/>
            </a:stretch>
          </a:blipFill>
          <a:ln>
            <a:noFill/>
          </a:ln>
        </p:spPr>
      </p:sp>
      <p:sp>
        <p:nvSpPr>
          <p:cNvPr id="126" name="Google Shape;126;p3"/>
          <p:cNvSpPr/>
          <p:nvPr/>
        </p:nvSpPr>
        <p:spPr>
          <a:xfrm>
            <a:off x="7261507" y="2750117"/>
            <a:ext cx="5177859" cy="6427965"/>
          </a:xfrm>
          <a:custGeom>
            <a:avLst/>
            <a:gdLst/>
            <a:ahLst/>
            <a:cxnLst/>
            <a:rect l="l" t="t" r="r" b="b"/>
            <a:pathLst>
              <a:path w="5177859" h="6427965" extrusionOk="0">
                <a:moveTo>
                  <a:pt x="0" y="0"/>
                </a:moveTo>
                <a:lnTo>
                  <a:pt x="5177859" y="0"/>
                </a:lnTo>
                <a:lnTo>
                  <a:pt x="5177859" y="6427965"/>
                </a:lnTo>
                <a:lnTo>
                  <a:pt x="0" y="642796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3"/>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7">
              <a:alphaModFix/>
            </a:blip>
            <a:stretch>
              <a:fillRect/>
            </a:stretch>
          </a:blipFill>
          <a:ln>
            <a:noFill/>
          </a:ln>
        </p:spPr>
      </p:sp>
      <p:sp>
        <p:nvSpPr>
          <p:cNvPr id="128" name="Google Shape;128;p3"/>
          <p:cNvSpPr txBox="1"/>
          <p:nvPr/>
        </p:nvSpPr>
        <p:spPr>
          <a:xfrm>
            <a:off x="1485902" y="484871"/>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129" name="Google Shape;129;p3"/>
          <p:cNvSpPr txBox="1"/>
          <p:nvPr/>
        </p:nvSpPr>
        <p:spPr>
          <a:xfrm>
            <a:off x="1485902" y="1920703"/>
            <a:ext cx="6019200" cy="738900"/>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800" dirty="0">
                <a:solidFill>
                  <a:srgbClr val="6B0E40"/>
                </a:solidFill>
                <a:latin typeface="Alata"/>
                <a:ea typeface="Alata"/>
                <a:cs typeface="Alata"/>
                <a:sym typeface="Alata"/>
              </a:rPr>
              <a:t>AUDIENCE APPROVAL</a:t>
            </a:r>
            <a:endParaRPr dirty="0">
              <a:latin typeface="Alata"/>
              <a:ea typeface="Alata"/>
              <a:cs typeface="Alata"/>
              <a:sym typeface="Alat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569"/>
        <p:cNvGrpSpPr/>
        <p:nvPr/>
      </p:nvGrpSpPr>
      <p:grpSpPr>
        <a:xfrm>
          <a:off x="0" y="0"/>
          <a:ext cx="0" cy="0"/>
          <a:chOff x="0" y="0"/>
          <a:chExt cx="0" cy="0"/>
        </a:xfrm>
      </p:grpSpPr>
      <p:grpSp>
        <p:nvGrpSpPr>
          <p:cNvPr id="570" name="Google Shape;570;p30"/>
          <p:cNvGrpSpPr/>
          <p:nvPr/>
        </p:nvGrpSpPr>
        <p:grpSpPr>
          <a:xfrm>
            <a:off x="125" y="7092400"/>
            <a:ext cx="18287989" cy="3194617"/>
            <a:chOff x="0" y="-28575"/>
            <a:chExt cx="4836557" cy="841375"/>
          </a:xfrm>
        </p:grpSpPr>
        <p:sp>
          <p:nvSpPr>
            <p:cNvPr id="571" name="Google Shape;571;p30"/>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572" name="Google Shape;572;p30"/>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73" name="Google Shape;573;p30"/>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3">
              <a:alphaModFix/>
            </a:blip>
            <a:stretch>
              <a:fillRect/>
            </a:stretch>
          </a:blipFill>
          <a:ln>
            <a:noFill/>
          </a:ln>
        </p:spPr>
      </p:sp>
      <p:sp>
        <p:nvSpPr>
          <p:cNvPr id="574" name="Google Shape;574;p30"/>
          <p:cNvSpPr/>
          <p:nvPr/>
        </p:nvSpPr>
        <p:spPr>
          <a:xfrm>
            <a:off x="1028700" y="4021702"/>
            <a:ext cx="10314471" cy="3242722"/>
          </a:xfrm>
          <a:custGeom>
            <a:avLst/>
            <a:gdLst/>
            <a:ahLst/>
            <a:cxnLst/>
            <a:rect l="l" t="t" r="r" b="b"/>
            <a:pathLst>
              <a:path w="4226749" h="1783664" extrusionOk="0">
                <a:moveTo>
                  <a:pt x="4147331" y="0"/>
                </a:moveTo>
                <a:lnTo>
                  <a:pt x="79418" y="0"/>
                </a:lnTo>
                <a:cubicBezTo>
                  <a:pt x="79418" y="43699"/>
                  <a:pt x="44079" y="79418"/>
                  <a:pt x="0" y="79418"/>
                </a:cubicBezTo>
                <a:lnTo>
                  <a:pt x="0" y="1704246"/>
                </a:lnTo>
                <a:cubicBezTo>
                  <a:pt x="43699" y="1704246"/>
                  <a:pt x="79418" y="1739585"/>
                  <a:pt x="79418" y="1783664"/>
                </a:cubicBezTo>
                <a:lnTo>
                  <a:pt x="4147331" y="1783664"/>
                </a:lnTo>
                <a:cubicBezTo>
                  <a:pt x="4147331" y="1739964"/>
                  <a:pt x="4182670" y="1704246"/>
                  <a:pt x="4226749" y="1704246"/>
                </a:cubicBezTo>
                <a:lnTo>
                  <a:pt x="4226749" y="79418"/>
                </a:lnTo>
                <a:cubicBezTo>
                  <a:pt x="4183050" y="79418"/>
                  <a:pt x="4147331" y="44079"/>
                  <a:pt x="4147331"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lata"/>
              <a:ea typeface="Alata"/>
              <a:cs typeface="Alata"/>
              <a:sym typeface="Alata"/>
            </a:endParaRPr>
          </a:p>
        </p:txBody>
      </p:sp>
      <p:sp>
        <p:nvSpPr>
          <p:cNvPr id="575" name="Google Shape;575;p30"/>
          <p:cNvSpPr txBox="1"/>
          <p:nvPr/>
        </p:nvSpPr>
        <p:spPr>
          <a:xfrm>
            <a:off x="1622603" y="4475770"/>
            <a:ext cx="9126675" cy="2321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From viral social media campaigns, to in-theater promotions, Warner Bros. and Mattel were able to leverage the power of Barbie’s fandom by tapping into the strength of the iconic Barbie™ brand. The brand resonates not only with children but also with adults who grew up with the doll.</a:t>
            </a:r>
            <a:endParaRPr sz="2600">
              <a:latin typeface="Alata"/>
              <a:ea typeface="Alata"/>
              <a:cs typeface="Alata"/>
              <a:sym typeface="Alata"/>
            </a:endParaRPr>
          </a:p>
        </p:txBody>
      </p:sp>
      <p:sp>
        <p:nvSpPr>
          <p:cNvPr id="576" name="Google Shape;576;p30"/>
          <p:cNvSpPr txBox="1"/>
          <p:nvPr/>
        </p:nvSpPr>
        <p:spPr>
          <a:xfrm>
            <a:off x="1485899" y="46739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577" name="Google Shape;577;p30"/>
          <p:cNvSpPr txBox="1"/>
          <p:nvPr/>
        </p:nvSpPr>
        <p:spPr>
          <a:xfrm>
            <a:off x="1563721" y="1925690"/>
            <a:ext cx="4073100" cy="1034129"/>
          </a:xfrm>
          <a:prstGeom prst="rect">
            <a:avLst/>
          </a:prstGeom>
          <a:noFill/>
          <a:ln>
            <a:noFill/>
          </a:ln>
        </p:spPr>
        <p:txBody>
          <a:bodyPr spcFirstLastPara="1" wrap="square" lIns="0" tIns="0" rIns="0" bIns="0" anchor="t" anchorCtr="0">
            <a:spAutoFit/>
          </a:bodyPr>
          <a:lstStyle/>
          <a:p>
            <a:pPr marL="0" marR="0" lvl="0" indent="0" rtl="0">
              <a:lnSpc>
                <a:spcPct val="140000"/>
              </a:lnSpc>
              <a:spcBef>
                <a:spcPts val="0"/>
              </a:spcBef>
              <a:spcAft>
                <a:spcPts val="0"/>
              </a:spcAft>
              <a:buNone/>
            </a:pPr>
            <a:r>
              <a:rPr lang="en-US" sz="4800" dirty="0">
                <a:solidFill>
                  <a:srgbClr val="6B0E40"/>
                </a:solidFill>
                <a:latin typeface="Alata"/>
                <a:ea typeface="Alata"/>
                <a:cs typeface="Alata"/>
                <a:sym typeface="Alata"/>
              </a:rPr>
              <a:t>FANDOM</a:t>
            </a:r>
            <a:endParaRPr dirty="0">
              <a:latin typeface="Alata"/>
              <a:ea typeface="Alata"/>
              <a:cs typeface="Alata"/>
              <a:sym typeface="Alata"/>
            </a:endParaRPr>
          </a:p>
        </p:txBody>
      </p:sp>
      <p:sp>
        <p:nvSpPr>
          <p:cNvPr id="578" name="Google Shape;578;p30"/>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4">
              <a:alphaModFix/>
            </a:blip>
            <a:stretch>
              <a:fillRect/>
            </a:stretch>
          </a:blipFill>
          <a:ln>
            <a:noFill/>
          </a:ln>
        </p:spPr>
      </p:sp>
      <p:sp>
        <p:nvSpPr>
          <p:cNvPr id="579" name="Google Shape;579;p30"/>
          <p:cNvSpPr/>
          <p:nvPr/>
        </p:nvSpPr>
        <p:spPr>
          <a:xfrm>
            <a:off x="12053751" y="680542"/>
            <a:ext cx="5479281" cy="9097995"/>
          </a:xfrm>
          <a:custGeom>
            <a:avLst/>
            <a:gdLst/>
            <a:ahLst/>
            <a:cxnLst/>
            <a:rect l="l" t="t" r="r" b="b"/>
            <a:pathLst>
              <a:path w="5479281" h="9097995" extrusionOk="0">
                <a:moveTo>
                  <a:pt x="0" y="0"/>
                </a:moveTo>
                <a:lnTo>
                  <a:pt x="5479281" y="0"/>
                </a:lnTo>
                <a:lnTo>
                  <a:pt x="5479281" y="9097996"/>
                </a:lnTo>
                <a:lnTo>
                  <a:pt x="0" y="9097996"/>
                </a:lnTo>
                <a:lnTo>
                  <a:pt x="0" y="0"/>
                </a:lnTo>
                <a:close/>
              </a:path>
            </a:pathLst>
          </a:custGeom>
          <a:blipFill rotWithShape="1">
            <a:blip r:embed="rId5">
              <a:alphaModFix/>
            </a:blip>
            <a:stretch>
              <a:fillRect/>
            </a:stretch>
          </a:blipFill>
          <a:ln w="28575" cap="flat" cmpd="sng">
            <a:solidFill>
              <a:srgbClr val="D6008E"/>
            </a:solidFill>
            <a:prstDash val="solid"/>
            <a:round/>
            <a:headEnd type="none" w="sm" len="sm"/>
            <a:tailEnd type="none" w="sm" len="sm"/>
          </a:ln>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583"/>
        <p:cNvGrpSpPr/>
        <p:nvPr/>
      </p:nvGrpSpPr>
      <p:grpSpPr>
        <a:xfrm>
          <a:off x="0" y="0"/>
          <a:ext cx="0" cy="0"/>
          <a:chOff x="0" y="0"/>
          <a:chExt cx="0" cy="0"/>
        </a:xfrm>
      </p:grpSpPr>
      <p:grpSp>
        <p:nvGrpSpPr>
          <p:cNvPr id="584" name="Google Shape;584;p31"/>
          <p:cNvGrpSpPr/>
          <p:nvPr/>
        </p:nvGrpSpPr>
        <p:grpSpPr>
          <a:xfrm>
            <a:off x="125" y="7092400"/>
            <a:ext cx="18287989" cy="3194617"/>
            <a:chOff x="0" y="-28575"/>
            <a:chExt cx="4836557" cy="841375"/>
          </a:xfrm>
        </p:grpSpPr>
        <p:sp>
          <p:nvSpPr>
            <p:cNvPr id="585" name="Google Shape;585;p31"/>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586" name="Google Shape;586;p31"/>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87" name="Google Shape;587;p31"/>
          <p:cNvSpPr/>
          <p:nvPr/>
        </p:nvSpPr>
        <p:spPr>
          <a:xfrm>
            <a:off x="15392869" y="680542"/>
            <a:ext cx="2369520" cy="2369520"/>
          </a:xfrm>
          <a:custGeom>
            <a:avLst/>
            <a:gdLst/>
            <a:ahLst/>
            <a:cxnLst/>
            <a:rect l="l" t="t" r="r" b="b"/>
            <a:pathLst>
              <a:path w="2369520" h="2369520" extrusionOk="0">
                <a:moveTo>
                  <a:pt x="0" y="0"/>
                </a:moveTo>
                <a:lnTo>
                  <a:pt x="2369520" y="0"/>
                </a:lnTo>
                <a:lnTo>
                  <a:pt x="2369520" y="2369521"/>
                </a:lnTo>
                <a:lnTo>
                  <a:pt x="0" y="2369521"/>
                </a:lnTo>
                <a:lnTo>
                  <a:pt x="0" y="0"/>
                </a:lnTo>
                <a:close/>
              </a:path>
            </a:pathLst>
          </a:custGeom>
          <a:blipFill rotWithShape="1">
            <a:blip r:embed="rId4">
              <a:alphaModFix/>
            </a:blip>
            <a:stretch>
              <a:fillRect/>
            </a:stretch>
          </a:blipFill>
          <a:ln>
            <a:noFill/>
          </a:ln>
        </p:spPr>
      </p:sp>
      <p:sp>
        <p:nvSpPr>
          <p:cNvPr id="588" name="Google Shape;588;p31"/>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sp>
        <p:nvSpPr>
          <p:cNvPr id="589" name="Google Shape;589;p31"/>
          <p:cNvSpPr txBox="1"/>
          <p:nvPr/>
        </p:nvSpPr>
        <p:spPr>
          <a:xfrm>
            <a:off x="1485900" y="46740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590" name="Google Shape;590;p31"/>
          <p:cNvSpPr txBox="1"/>
          <p:nvPr/>
        </p:nvSpPr>
        <p:spPr>
          <a:xfrm>
            <a:off x="1513974" y="1999030"/>
            <a:ext cx="8658300" cy="7389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800" dirty="0">
                <a:solidFill>
                  <a:srgbClr val="6B0E40"/>
                </a:solidFill>
                <a:latin typeface="Alata"/>
                <a:ea typeface="Alata"/>
                <a:cs typeface="Alata"/>
                <a:sym typeface="Alata"/>
              </a:rPr>
              <a:t>EXPERIENTIAL MARKETING</a:t>
            </a:r>
            <a:endParaRPr dirty="0">
              <a:latin typeface="Alata"/>
              <a:ea typeface="Alata"/>
              <a:cs typeface="Alata"/>
              <a:sym typeface="Alata"/>
            </a:endParaRPr>
          </a:p>
        </p:txBody>
      </p:sp>
      <p:sp>
        <p:nvSpPr>
          <p:cNvPr id="591" name="Google Shape;591;p31"/>
          <p:cNvSpPr/>
          <p:nvPr/>
        </p:nvSpPr>
        <p:spPr>
          <a:xfrm>
            <a:off x="10397858" y="4020120"/>
            <a:ext cx="6677568" cy="3678151"/>
          </a:xfrm>
          <a:custGeom>
            <a:avLst/>
            <a:gdLst/>
            <a:ahLst/>
            <a:cxnLst/>
            <a:rect l="l" t="t" r="r" b="b"/>
            <a:pathLst>
              <a:path w="2736708" h="1507439" extrusionOk="0">
                <a:moveTo>
                  <a:pt x="2657290" y="0"/>
                </a:moveTo>
                <a:lnTo>
                  <a:pt x="79418" y="0"/>
                </a:lnTo>
                <a:cubicBezTo>
                  <a:pt x="79418" y="43699"/>
                  <a:pt x="44079" y="79418"/>
                  <a:pt x="0" y="79418"/>
                </a:cubicBezTo>
                <a:lnTo>
                  <a:pt x="0" y="1428020"/>
                </a:lnTo>
                <a:cubicBezTo>
                  <a:pt x="43699" y="1428020"/>
                  <a:pt x="79418" y="1463359"/>
                  <a:pt x="79418" y="1507439"/>
                </a:cubicBezTo>
                <a:lnTo>
                  <a:pt x="2657290" y="1507439"/>
                </a:lnTo>
                <a:cubicBezTo>
                  <a:pt x="2657290" y="1463739"/>
                  <a:pt x="2692629" y="1428020"/>
                  <a:pt x="2736708" y="1428020"/>
                </a:cubicBezTo>
                <a:lnTo>
                  <a:pt x="2736708" y="79418"/>
                </a:lnTo>
                <a:cubicBezTo>
                  <a:pt x="2693008" y="79418"/>
                  <a:pt x="2657290" y="44079"/>
                  <a:pt x="2657290"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1"/>
          <p:cNvSpPr txBox="1"/>
          <p:nvPr/>
        </p:nvSpPr>
        <p:spPr>
          <a:xfrm>
            <a:off x="10782395" y="4480747"/>
            <a:ext cx="5909100" cy="2801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b="1">
                <a:solidFill>
                  <a:srgbClr val="6B0E40"/>
                </a:solidFill>
                <a:latin typeface="Alata"/>
                <a:ea typeface="Alata"/>
                <a:cs typeface="Alata"/>
                <a:sym typeface="Alata"/>
              </a:rPr>
              <a:t>Malibu Barbie™ Cafe</a:t>
            </a:r>
            <a:endParaRPr sz="2600" b="1">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With locations in NYC and Chicago, the Malibu Barbie Cafe offers an immersive Barbie experience, complete with dining options, photo ops and tons of fun for Barbie fans.</a:t>
            </a:r>
            <a:endParaRPr sz="2600">
              <a:latin typeface="Alata"/>
              <a:ea typeface="Alata"/>
              <a:cs typeface="Alata"/>
              <a:sym typeface="Alata"/>
            </a:endParaRPr>
          </a:p>
        </p:txBody>
      </p:sp>
      <p:sp>
        <p:nvSpPr>
          <p:cNvPr id="593" name="Google Shape;593;p31"/>
          <p:cNvSpPr txBox="1"/>
          <p:nvPr/>
        </p:nvSpPr>
        <p:spPr>
          <a:xfrm>
            <a:off x="1212570" y="8576386"/>
            <a:ext cx="9809100" cy="387798"/>
          </a:xfrm>
          <a:prstGeom prst="rect">
            <a:avLst/>
          </a:prstGeom>
          <a:noFill/>
          <a:ln>
            <a:noFill/>
          </a:ln>
        </p:spPr>
        <p:txBody>
          <a:bodyPr spcFirstLastPara="1" wrap="square" lIns="0" tIns="0" rIns="0" bIns="0" anchor="t" anchorCtr="0">
            <a:spAutoFit/>
          </a:bodyPr>
          <a:lstStyle/>
          <a:p>
            <a:pPr marL="0" marR="0" lvl="0" indent="0" algn="l" rtl="0">
              <a:lnSpc>
                <a:spcPct val="140021"/>
              </a:lnSpc>
              <a:spcBef>
                <a:spcPts val="0"/>
              </a:spcBef>
              <a:spcAft>
                <a:spcPts val="0"/>
              </a:spcAft>
              <a:buNone/>
            </a:pPr>
            <a:r>
              <a:rPr lang="en-US" sz="1800" u="sng" dirty="0">
                <a:solidFill>
                  <a:schemeClr val="lt1"/>
                </a:solidFill>
                <a:latin typeface="Alata"/>
                <a:ea typeface="Alata"/>
                <a:cs typeface="Alata"/>
                <a:sym typeface="Alata"/>
                <a:hlinkClick r:id="rId6">
                  <a:extLst>
                    <a:ext uri="{A12FA001-AC4F-418D-AE19-62706E023703}">
                      <ahyp:hlinkClr xmlns:ahyp="http://schemas.microsoft.com/office/drawing/2018/hyperlinkcolor" val="tx"/>
                    </a:ext>
                  </a:extLst>
                </a:hlinkClick>
              </a:rPr>
              <a:t>WATCH: Malibu Barbie Cafe NYC featured on The Today Show</a:t>
            </a:r>
            <a:endParaRPr sz="1800" dirty="0">
              <a:solidFill>
                <a:schemeClr val="lt1"/>
              </a:solidFill>
              <a:latin typeface="Alata"/>
              <a:ea typeface="Alata"/>
              <a:cs typeface="Alata"/>
              <a:sym typeface="Alata"/>
            </a:endParaRPr>
          </a:p>
        </p:txBody>
      </p:sp>
      <p:sp>
        <p:nvSpPr>
          <p:cNvPr id="594" name="Google Shape;594;p31"/>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7">
              <a:alphaModFix/>
            </a:blip>
            <a:stretch>
              <a:fillRect/>
            </a:stretch>
          </a:blipFill>
          <a:ln>
            <a:noFill/>
          </a:ln>
        </p:spPr>
      </p:sp>
      <p:pic>
        <p:nvPicPr>
          <p:cNvPr id="2" name="Online Media 1" descr="Hoda and Jenna get a first look at the pop-up Malibu Barbie Café">
            <a:hlinkClick r:id="" action="ppaction://media"/>
            <a:extLst>
              <a:ext uri="{FF2B5EF4-FFF2-40B4-BE49-F238E27FC236}">
                <a16:creationId xmlns:a16="http://schemas.microsoft.com/office/drawing/2014/main" id="{13B86224-CAF5-5DB7-F1E6-82F3F40A972B}"/>
              </a:ext>
            </a:extLst>
          </p:cNvPr>
          <p:cNvPicPr>
            <a:picLocks noRot="1" noChangeAspect="1"/>
          </p:cNvPicPr>
          <p:nvPr>
            <a:videoFile r:link="rId1"/>
          </p:nvPr>
        </p:nvPicPr>
        <p:blipFill>
          <a:blip r:embed="rId8"/>
          <a:stretch>
            <a:fillRect/>
          </a:stretch>
        </p:blipFill>
        <p:spPr>
          <a:xfrm>
            <a:off x="1196735" y="3460403"/>
            <a:ext cx="8819839" cy="498320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599"/>
        <p:cNvGrpSpPr/>
        <p:nvPr/>
      </p:nvGrpSpPr>
      <p:grpSpPr>
        <a:xfrm>
          <a:off x="0" y="0"/>
          <a:ext cx="0" cy="0"/>
          <a:chOff x="0" y="0"/>
          <a:chExt cx="0" cy="0"/>
        </a:xfrm>
      </p:grpSpPr>
      <p:grpSp>
        <p:nvGrpSpPr>
          <p:cNvPr id="600" name="Google Shape;600;p32"/>
          <p:cNvGrpSpPr/>
          <p:nvPr/>
        </p:nvGrpSpPr>
        <p:grpSpPr>
          <a:xfrm>
            <a:off x="125" y="7092400"/>
            <a:ext cx="18287989" cy="3194617"/>
            <a:chOff x="0" y="-28575"/>
            <a:chExt cx="4836557" cy="841375"/>
          </a:xfrm>
        </p:grpSpPr>
        <p:sp>
          <p:nvSpPr>
            <p:cNvPr id="601" name="Google Shape;601;p32"/>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602" name="Google Shape;602;p32"/>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03" name="Google Shape;603;p32"/>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4">
              <a:alphaModFix/>
            </a:blip>
            <a:stretch>
              <a:fillRect/>
            </a:stretch>
          </a:blipFill>
          <a:ln>
            <a:noFill/>
          </a:ln>
        </p:spPr>
      </p:sp>
      <p:sp>
        <p:nvSpPr>
          <p:cNvPr id="604" name="Google Shape;604;p32"/>
          <p:cNvSpPr/>
          <p:nvPr/>
        </p:nvSpPr>
        <p:spPr>
          <a:xfrm>
            <a:off x="15392869" y="680542"/>
            <a:ext cx="2369520" cy="2369520"/>
          </a:xfrm>
          <a:custGeom>
            <a:avLst/>
            <a:gdLst/>
            <a:ahLst/>
            <a:cxnLst/>
            <a:rect l="l" t="t" r="r" b="b"/>
            <a:pathLst>
              <a:path w="2369520" h="2369520" extrusionOk="0">
                <a:moveTo>
                  <a:pt x="0" y="0"/>
                </a:moveTo>
                <a:lnTo>
                  <a:pt x="2369520" y="0"/>
                </a:lnTo>
                <a:lnTo>
                  <a:pt x="2369520" y="2369521"/>
                </a:lnTo>
                <a:lnTo>
                  <a:pt x="0" y="2369521"/>
                </a:lnTo>
                <a:lnTo>
                  <a:pt x="0" y="0"/>
                </a:lnTo>
                <a:close/>
              </a:path>
            </a:pathLst>
          </a:custGeom>
          <a:blipFill rotWithShape="1">
            <a:blip r:embed="rId5">
              <a:alphaModFix/>
            </a:blip>
            <a:stretch>
              <a:fillRect/>
            </a:stretch>
          </a:blipFill>
          <a:ln>
            <a:noFill/>
          </a:ln>
        </p:spPr>
      </p:sp>
      <p:sp>
        <p:nvSpPr>
          <p:cNvPr id="605" name="Google Shape;605;p32"/>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6">
              <a:alphaModFix/>
            </a:blip>
            <a:stretch>
              <a:fillRect/>
            </a:stretch>
          </a:blipFill>
          <a:ln>
            <a:noFill/>
          </a:ln>
        </p:spPr>
      </p:sp>
      <p:sp>
        <p:nvSpPr>
          <p:cNvPr id="606" name="Google Shape;606;p32"/>
          <p:cNvSpPr txBox="1"/>
          <p:nvPr/>
        </p:nvSpPr>
        <p:spPr>
          <a:xfrm>
            <a:off x="1485893" y="467400"/>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607" name="Google Shape;607;p32"/>
          <p:cNvSpPr txBox="1"/>
          <p:nvPr/>
        </p:nvSpPr>
        <p:spPr>
          <a:xfrm>
            <a:off x="1509956" y="1984337"/>
            <a:ext cx="8658300" cy="7389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800" dirty="0">
                <a:solidFill>
                  <a:srgbClr val="6B0E40"/>
                </a:solidFill>
                <a:latin typeface="Alata"/>
                <a:ea typeface="Alata"/>
                <a:cs typeface="Alata"/>
                <a:sym typeface="Alata"/>
              </a:rPr>
              <a:t>EXPERIENTIAL MARKETING</a:t>
            </a:r>
            <a:endParaRPr dirty="0">
              <a:latin typeface="Alata"/>
              <a:ea typeface="Alata"/>
              <a:cs typeface="Alata"/>
              <a:sym typeface="Alata"/>
            </a:endParaRPr>
          </a:p>
        </p:txBody>
      </p:sp>
      <p:grpSp>
        <p:nvGrpSpPr>
          <p:cNvPr id="608" name="Google Shape;608;p32"/>
          <p:cNvGrpSpPr/>
          <p:nvPr/>
        </p:nvGrpSpPr>
        <p:grpSpPr>
          <a:xfrm>
            <a:off x="10198530" y="3669765"/>
            <a:ext cx="7267108" cy="3190441"/>
            <a:chOff x="0" y="0"/>
            <a:chExt cx="2977957" cy="1307397"/>
          </a:xfrm>
        </p:grpSpPr>
        <p:sp>
          <p:nvSpPr>
            <p:cNvPr id="609" name="Google Shape;609;p32"/>
            <p:cNvSpPr/>
            <p:nvPr/>
          </p:nvSpPr>
          <p:spPr>
            <a:xfrm>
              <a:off x="0" y="0"/>
              <a:ext cx="2977957" cy="1307397"/>
            </a:xfrm>
            <a:custGeom>
              <a:avLst/>
              <a:gdLst/>
              <a:ahLst/>
              <a:cxnLst/>
              <a:rect l="l" t="t" r="r" b="b"/>
              <a:pathLst>
                <a:path w="2977957" h="1307397" extrusionOk="0">
                  <a:moveTo>
                    <a:pt x="2898538" y="0"/>
                  </a:moveTo>
                  <a:lnTo>
                    <a:pt x="79418" y="0"/>
                  </a:lnTo>
                  <a:cubicBezTo>
                    <a:pt x="79418" y="43699"/>
                    <a:pt x="44079" y="79418"/>
                    <a:pt x="0" y="79418"/>
                  </a:cubicBezTo>
                  <a:lnTo>
                    <a:pt x="0" y="1227979"/>
                  </a:lnTo>
                  <a:cubicBezTo>
                    <a:pt x="43699" y="1227979"/>
                    <a:pt x="79418" y="1263318"/>
                    <a:pt x="79418" y="1307397"/>
                  </a:cubicBezTo>
                  <a:lnTo>
                    <a:pt x="2898538" y="1307397"/>
                  </a:lnTo>
                  <a:cubicBezTo>
                    <a:pt x="2898538" y="1263698"/>
                    <a:pt x="2933878" y="1227979"/>
                    <a:pt x="2977957" y="1227979"/>
                  </a:cubicBezTo>
                  <a:lnTo>
                    <a:pt x="2977957" y="79418"/>
                  </a:lnTo>
                  <a:cubicBezTo>
                    <a:pt x="2934257" y="79418"/>
                    <a:pt x="2898538" y="44079"/>
                    <a:pt x="289853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2"/>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11" name="Google Shape;611;p32"/>
          <p:cNvSpPr txBox="1"/>
          <p:nvPr/>
        </p:nvSpPr>
        <p:spPr>
          <a:xfrm>
            <a:off x="10616965" y="4114900"/>
            <a:ext cx="6430200" cy="2321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b="1">
                <a:solidFill>
                  <a:srgbClr val="6B0E40"/>
                </a:solidFill>
                <a:latin typeface="Alata"/>
                <a:ea typeface="Alata"/>
                <a:cs typeface="Alata"/>
                <a:sym typeface="Alata"/>
              </a:rPr>
              <a:t>World of Barbie™ Santa Monica</a:t>
            </a:r>
            <a:endParaRPr sz="2600" b="1">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Presented by Mattel, World of Barbie™, offers visitors an immersive Barbie experience where Barbie Land is brought to life</a:t>
            </a:r>
            <a:endParaRPr sz="2600">
              <a:latin typeface="Alata"/>
              <a:ea typeface="Alata"/>
              <a:cs typeface="Alata"/>
              <a:sym typeface="Alata"/>
            </a:endParaRPr>
          </a:p>
        </p:txBody>
      </p:sp>
      <p:sp>
        <p:nvSpPr>
          <p:cNvPr id="612" name="Google Shape;612;p32"/>
          <p:cNvSpPr txBox="1"/>
          <p:nvPr/>
        </p:nvSpPr>
        <p:spPr>
          <a:xfrm>
            <a:off x="822433" y="8376012"/>
            <a:ext cx="9347100" cy="387798"/>
          </a:xfrm>
          <a:prstGeom prst="rect">
            <a:avLst/>
          </a:prstGeom>
          <a:noFill/>
          <a:ln>
            <a:noFill/>
          </a:ln>
        </p:spPr>
        <p:txBody>
          <a:bodyPr spcFirstLastPara="1" wrap="square" lIns="0" tIns="0" rIns="0" bIns="0" anchor="t" anchorCtr="0">
            <a:spAutoFit/>
          </a:bodyPr>
          <a:lstStyle/>
          <a:p>
            <a:pPr marL="0" marR="0" lvl="0" indent="0" algn="l" rtl="0">
              <a:lnSpc>
                <a:spcPct val="140021"/>
              </a:lnSpc>
              <a:spcBef>
                <a:spcPts val="0"/>
              </a:spcBef>
              <a:spcAft>
                <a:spcPts val="0"/>
              </a:spcAft>
              <a:buNone/>
            </a:pPr>
            <a:r>
              <a:rPr lang="en-US" sz="1800" u="sng" dirty="0">
                <a:solidFill>
                  <a:schemeClr val="lt1"/>
                </a:solidFill>
                <a:latin typeface="Alata"/>
                <a:ea typeface="Alata"/>
                <a:cs typeface="Alata"/>
                <a:sym typeface="Alata"/>
                <a:hlinkClick r:id="rId7">
                  <a:extLst>
                    <a:ext uri="{A12FA001-AC4F-418D-AE19-62706E023703}">
                      <ahyp:hlinkClr xmlns:ahyp="http://schemas.microsoft.com/office/drawing/2018/hyperlinkcolor" val="tx"/>
                    </a:ext>
                  </a:extLst>
                </a:hlinkClick>
              </a:rPr>
              <a:t>WATCH: World of Barbie Santa Monica</a:t>
            </a:r>
            <a:endParaRPr sz="1800" dirty="0">
              <a:solidFill>
                <a:schemeClr val="lt1"/>
              </a:solidFill>
              <a:latin typeface="Alata"/>
              <a:ea typeface="Alata"/>
              <a:cs typeface="Alata"/>
              <a:sym typeface="Alata"/>
            </a:endParaRPr>
          </a:p>
        </p:txBody>
      </p:sp>
      <p:pic>
        <p:nvPicPr>
          <p:cNvPr id="2" name="Online Media 1" descr="💖 Your Ultimate Guide to World of Barbie, Now Open in Santa Monica 👠 | NBCLA">
            <a:hlinkClick r:id="" action="ppaction://media"/>
            <a:extLst>
              <a:ext uri="{FF2B5EF4-FFF2-40B4-BE49-F238E27FC236}">
                <a16:creationId xmlns:a16="http://schemas.microsoft.com/office/drawing/2014/main" id="{76E5D0CA-E8D3-E2E1-AC1B-B4B52DE3C3CF}"/>
              </a:ext>
            </a:extLst>
          </p:cNvPr>
          <p:cNvPicPr>
            <a:picLocks noRot="1" noChangeAspect="1"/>
          </p:cNvPicPr>
          <p:nvPr>
            <a:videoFile r:link="rId1"/>
          </p:nvPr>
        </p:nvPicPr>
        <p:blipFill>
          <a:blip r:embed="rId8"/>
          <a:stretch>
            <a:fillRect/>
          </a:stretch>
        </p:blipFill>
        <p:spPr>
          <a:xfrm>
            <a:off x="822362" y="3211272"/>
            <a:ext cx="8889754" cy="502271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617"/>
        <p:cNvGrpSpPr/>
        <p:nvPr/>
      </p:nvGrpSpPr>
      <p:grpSpPr>
        <a:xfrm>
          <a:off x="0" y="0"/>
          <a:ext cx="0" cy="0"/>
          <a:chOff x="0" y="0"/>
          <a:chExt cx="0" cy="0"/>
        </a:xfrm>
      </p:grpSpPr>
      <p:grpSp>
        <p:nvGrpSpPr>
          <p:cNvPr id="618" name="Google Shape;618;p33"/>
          <p:cNvGrpSpPr/>
          <p:nvPr/>
        </p:nvGrpSpPr>
        <p:grpSpPr>
          <a:xfrm>
            <a:off x="125" y="7092400"/>
            <a:ext cx="18287989" cy="3194617"/>
            <a:chOff x="0" y="-28575"/>
            <a:chExt cx="4836557" cy="841375"/>
          </a:xfrm>
        </p:grpSpPr>
        <p:sp>
          <p:nvSpPr>
            <p:cNvPr id="619" name="Google Shape;619;p33"/>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620" name="Google Shape;620;p33"/>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21" name="Google Shape;621;p33"/>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622" name="Google Shape;622;p33"/>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grpSp>
        <p:nvGrpSpPr>
          <p:cNvPr id="623" name="Google Shape;623;p33"/>
          <p:cNvGrpSpPr/>
          <p:nvPr/>
        </p:nvGrpSpPr>
        <p:grpSpPr>
          <a:xfrm>
            <a:off x="693757" y="3122704"/>
            <a:ext cx="8115300" cy="4612319"/>
            <a:chOff x="0" y="9525"/>
            <a:chExt cx="2137363" cy="1214767"/>
          </a:xfrm>
        </p:grpSpPr>
        <p:sp>
          <p:nvSpPr>
            <p:cNvPr id="624" name="Google Shape;624;p33"/>
            <p:cNvSpPr/>
            <p:nvPr/>
          </p:nvSpPr>
          <p:spPr>
            <a:xfrm>
              <a:off x="0" y="28460"/>
              <a:ext cx="2137363" cy="1195832"/>
            </a:xfrm>
            <a:custGeom>
              <a:avLst/>
              <a:gdLst/>
              <a:ahLst/>
              <a:cxnLst/>
              <a:rect l="l" t="t" r="r" b="b"/>
              <a:pathLst>
                <a:path w="2137363" h="1224293" extrusionOk="0">
                  <a:moveTo>
                    <a:pt x="2057945" y="0"/>
                  </a:moveTo>
                  <a:lnTo>
                    <a:pt x="79418" y="0"/>
                  </a:lnTo>
                  <a:cubicBezTo>
                    <a:pt x="79418" y="43699"/>
                    <a:pt x="44079" y="79418"/>
                    <a:pt x="0" y="79418"/>
                  </a:cubicBezTo>
                  <a:lnTo>
                    <a:pt x="0" y="1144875"/>
                  </a:lnTo>
                  <a:cubicBezTo>
                    <a:pt x="43699" y="1144875"/>
                    <a:pt x="79418" y="1180214"/>
                    <a:pt x="79418" y="1224293"/>
                  </a:cubicBezTo>
                  <a:lnTo>
                    <a:pt x="2057945" y="1224293"/>
                  </a:lnTo>
                  <a:cubicBezTo>
                    <a:pt x="2057945" y="1180594"/>
                    <a:pt x="2093284" y="1144875"/>
                    <a:pt x="2137363" y="1144875"/>
                  </a:cubicBezTo>
                  <a:lnTo>
                    <a:pt x="2137363" y="79418"/>
                  </a:lnTo>
                  <a:cubicBezTo>
                    <a:pt x="2093663" y="79418"/>
                    <a:pt x="2057945" y="44079"/>
                    <a:pt x="2057945"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26" name="Google Shape;626;p33"/>
          <p:cNvSpPr txBox="1"/>
          <p:nvPr/>
        </p:nvSpPr>
        <p:spPr>
          <a:xfrm>
            <a:off x="1124730" y="3572566"/>
            <a:ext cx="7253400" cy="37620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b="1">
                <a:solidFill>
                  <a:srgbClr val="6B0E40"/>
                </a:solidFill>
                <a:latin typeface="Alata"/>
                <a:ea typeface="Alata"/>
                <a:cs typeface="Alata"/>
                <a:sym typeface="Alata"/>
              </a:rPr>
              <a:t>Barbie's Malibu Dreamhouse</a:t>
            </a:r>
            <a:endParaRPr sz="2600" b="1">
              <a:latin typeface="Alata"/>
              <a:ea typeface="Alata"/>
              <a:cs typeface="Alata"/>
              <a:sym typeface="Alata"/>
            </a:endParaRPr>
          </a:p>
          <a:p>
            <a:pPr marL="0" marR="0" lvl="0" indent="0" algn="l" rtl="0">
              <a:lnSpc>
                <a:spcPct val="120000"/>
              </a:lnSpc>
              <a:spcBef>
                <a:spcPts val="0"/>
              </a:spcBef>
              <a:spcAft>
                <a:spcPts val="0"/>
              </a:spcAft>
              <a:buNone/>
            </a:pPr>
            <a:r>
              <a:rPr lang="en-US" sz="2600" b="1">
                <a:solidFill>
                  <a:srgbClr val="6B0E40"/>
                </a:solidFill>
                <a:latin typeface="Alata"/>
                <a:ea typeface="Alata"/>
                <a:cs typeface="Alata"/>
                <a:sym typeface="Alata"/>
              </a:rPr>
              <a:t>Airbnb Sweepstakes</a:t>
            </a:r>
            <a:endParaRPr sz="2600" b="1">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Airbnb created a sweepstakes promotion in conjunction with the "Barbie" release, where entrants could win a two night's stay in the Barbie Malibu Dreamhouse–a rental property in Malibu, CA that is designed to look like and actual Barbie™ Dreamhouse.</a:t>
            </a:r>
            <a:endParaRPr sz="2600">
              <a:latin typeface="Alata"/>
              <a:ea typeface="Alata"/>
              <a:cs typeface="Alata"/>
              <a:sym typeface="Alata"/>
            </a:endParaRPr>
          </a:p>
        </p:txBody>
      </p:sp>
      <p:sp>
        <p:nvSpPr>
          <p:cNvPr id="627" name="Google Shape;627;p33"/>
          <p:cNvSpPr txBox="1"/>
          <p:nvPr/>
        </p:nvSpPr>
        <p:spPr>
          <a:xfrm>
            <a:off x="1485905" y="480551"/>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628" name="Google Shape;628;p33"/>
          <p:cNvSpPr txBox="1"/>
          <p:nvPr/>
        </p:nvSpPr>
        <p:spPr>
          <a:xfrm>
            <a:off x="1485905" y="1961536"/>
            <a:ext cx="12286500" cy="738900"/>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800" dirty="0">
                <a:solidFill>
                  <a:srgbClr val="6B0E40"/>
                </a:solidFill>
                <a:latin typeface="Alata"/>
                <a:ea typeface="Alata"/>
                <a:cs typeface="Alata"/>
                <a:sym typeface="Alata"/>
              </a:rPr>
              <a:t>EXPERIENTIAL MARKETING / PROMOTION</a:t>
            </a:r>
            <a:endParaRPr dirty="0">
              <a:latin typeface="Alata"/>
              <a:ea typeface="Alata"/>
              <a:cs typeface="Alata"/>
              <a:sym typeface="Alata"/>
            </a:endParaRPr>
          </a:p>
        </p:txBody>
      </p:sp>
      <p:sp>
        <p:nvSpPr>
          <p:cNvPr id="629" name="Google Shape;629;p33"/>
          <p:cNvSpPr txBox="1"/>
          <p:nvPr/>
        </p:nvSpPr>
        <p:spPr>
          <a:xfrm>
            <a:off x="9085758" y="7811240"/>
            <a:ext cx="8508600" cy="409151"/>
          </a:xfrm>
          <a:prstGeom prst="rect">
            <a:avLst/>
          </a:prstGeom>
          <a:noFill/>
          <a:ln>
            <a:noFill/>
          </a:ln>
        </p:spPr>
        <p:txBody>
          <a:bodyPr spcFirstLastPara="1" wrap="square" lIns="0" tIns="0" rIns="0" bIns="0" anchor="t" anchorCtr="0">
            <a:spAutoFit/>
          </a:bodyPr>
          <a:lstStyle/>
          <a:p>
            <a:pPr marL="0" marR="0" lvl="0" indent="0" algn="r" rtl="0">
              <a:lnSpc>
                <a:spcPct val="140021"/>
              </a:lnSpc>
              <a:spcBef>
                <a:spcPts val="0"/>
              </a:spcBef>
              <a:spcAft>
                <a:spcPts val="0"/>
              </a:spcAft>
              <a:buNone/>
            </a:pPr>
            <a:r>
              <a:rPr lang="en-US" sz="1899" u="sng" dirty="0">
                <a:solidFill>
                  <a:schemeClr val="lt1"/>
                </a:solidFill>
                <a:latin typeface="Alata"/>
                <a:ea typeface="Alata"/>
                <a:cs typeface="Alata"/>
                <a:sym typeface="Alata"/>
                <a:hlinkClick r:id="rId6">
                  <a:extLst>
                    <a:ext uri="{A12FA001-AC4F-418D-AE19-62706E023703}">
                      <ahyp:hlinkClr xmlns:ahyp="http://schemas.microsoft.com/office/drawing/2018/hyperlinkcolor" val="tx"/>
                    </a:ext>
                  </a:extLst>
                </a:hlinkClick>
              </a:rPr>
              <a:t>WATCH: Barbie's Malibu Dreamhouse by Airbnb</a:t>
            </a:r>
            <a:endParaRPr dirty="0">
              <a:solidFill>
                <a:schemeClr val="lt1"/>
              </a:solidFill>
              <a:latin typeface="Alata"/>
              <a:ea typeface="Alata"/>
              <a:cs typeface="Alata"/>
              <a:sym typeface="Alata"/>
            </a:endParaRPr>
          </a:p>
        </p:txBody>
      </p:sp>
      <p:sp>
        <p:nvSpPr>
          <p:cNvPr id="630" name="Google Shape;630;p33"/>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7">
              <a:alphaModFix/>
            </a:blip>
            <a:stretch>
              <a:fillRect/>
            </a:stretch>
          </a:blipFill>
          <a:ln>
            <a:noFill/>
          </a:ln>
        </p:spPr>
      </p:sp>
      <p:pic>
        <p:nvPicPr>
          <p:cNvPr id="2" name="Online Media 1" descr="How You Can Stay in Barbie’s Malibu DreamHouse for Free">
            <a:hlinkClick r:id="" action="ppaction://media"/>
            <a:extLst>
              <a:ext uri="{FF2B5EF4-FFF2-40B4-BE49-F238E27FC236}">
                <a16:creationId xmlns:a16="http://schemas.microsoft.com/office/drawing/2014/main" id="{BC69D7EC-D39C-A132-74FD-42B44A020918}"/>
              </a:ext>
            </a:extLst>
          </p:cNvPr>
          <p:cNvPicPr>
            <a:picLocks noRot="1" noChangeAspect="1"/>
          </p:cNvPicPr>
          <p:nvPr>
            <a:videoFile r:link="rId1"/>
          </p:nvPr>
        </p:nvPicPr>
        <p:blipFill>
          <a:blip r:embed="rId8"/>
          <a:stretch>
            <a:fillRect/>
          </a:stretch>
        </p:blipFill>
        <p:spPr>
          <a:xfrm>
            <a:off x="9334282" y="3114611"/>
            <a:ext cx="8115300" cy="458514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635"/>
        <p:cNvGrpSpPr/>
        <p:nvPr/>
      </p:nvGrpSpPr>
      <p:grpSpPr>
        <a:xfrm>
          <a:off x="0" y="0"/>
          <a:ext cx="0" cy="0"/>
          <a:chOff x="0" y="0"/>
          <a:chExt cx="0" cy="0"/>
        </a:xfrm>
      </p:grpSpPr>
      <p:grpSp>
        <p:nvGrpSpPr>
          <p:cNvPr id="636" name="Google Shape;636;p34"/>
          <p:cNvGrpSpPr/>
          <p:nvPr/>
        </p:nvGrpSpPr>
        <p:grpSpPr>
          <a:xfrm>
            <a:off x="125" y="7092400"/>
            <a:ext cx="18287989" cy="3194617"/>
            <a:chOff x="0" y="-28575"/>
            <a:chExt cx="4836557" cy="841375"/>
          </a:xfrm>
        </p:grpSpPr>
        <p:sp>
          <p:nvSpPr>
            <p:cNvPr id="637" name="Google Shape;637;p34"/>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638" name="Google Shape;638;p3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39" name="Google Shape;639;p34"/>
          <p:cNvSpPr/>
          <p:nvPr/>
        </p:nvSpPr>
        <p:spPr>
          <a:xfrm>
            <a:off x="15114003" y="-578937"/>
            <a:ext cx="2369520" cy="2369520"/>
          </a:xfrm>
          <a:custGeom>
            <a:avLst/>
            <a:gdLst/>
            <a:ahLst/>
            <a:cxnLst/>
            <a:rect l="l" t="t" r="r" b="b"/>
            <a:pathLst>
              <a:path w="2369520" h="2369520" extrusionOk="0">
                <a:moveTo>
                  <a:pt x="0" y="0"/>
                </a:moveTo>
                <a:lnTo>
                  <a:pt x="2369521" y="0"/>
                </a:lnTo>
                <a:lnTo>
                  <a:pt x="2369521" y="2369521"/>
                </a:lnTo>
                <a:lnTo>
                  <a:pt x="0" y="2369521"/>
                </a:lnTo>
                <a:lnTo>
                  <a:pt x="0" y="0"/>
                </a:lnTo>
                <a:close/>
              </a:path>
            </a:pathLst>
          </a:custGeom>
          <a:blipFill rotWithShape="1">
            <a:blip r:embed="rId3">
              <a:alphaModFix/>
            </a:blip>
            <a:stretch>
              <a:fillRect/>
            </a:stretch>
          </a:blipFill>
          <a:ln>
            <a:noFill/>
          </a:ln>
        </p:spPr>
      </p:sp>
      <p:sp>
        <p:nvSpPr>
          <p:cNvPr id="640" name="Google Shape;640;p34"/>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641" name="Google Shape;641;p34"/>
          <p:cNvSpPr/>
          <p:nvPr/>
        </p:nvSpPr>
        <p:spPr>
          <a:xfrm>
            <a:off x="10284769" y="5143500"/>
            <a:ext cx="7204461" cy="3647203"/>
          </a:xfrm>
          <a:custGeom>
            <a:avLst/>
            <a:gdLst/>
            <a:ahLst/>
            <a:cxnLst/>
            <a:rect l="l" t="t" r="r" b="b"/>
            <a:pathLst>
              <a:path w="9605948" h="4862937" extrusionOk="0">
                <a:moveTo>
                  <a:pt x="0" y="0"/>
                </a:moveTo>
                <a:lnTo>
                  <a:pt x="9605948" y="0"/>
                </a:lnTo>
                <a:lnTo>
                  <a:pt x="9605948" y="4862937"/>
                </a:lnTo>
                <a:lnTo>
                  <a:pt x="0" y="4862937"/>
                </a:lnTo>
                <a:lnTo>
                  <a:pt x="0" y="0"/>
                </a:lnTo>
                <a:close/>
              </a:path>
            </a:pathLst>
          </a:custGeom>
          <a:blipFill rotWithShape="1">
            <a:blip r:embed="rId5">
              <a:alphaModFix/>
            </a:blip>
            <a:stretch>
              <a:fillRect t="-11182"/>
            </a:stretch>
          </a:blipFill>
          <a:ln>
            <a:noFill/>
          </a:ln>
        </p:spPr>
      </p:sp>
      <p:sp>
        <p:nvSpPr>
          <p:cNvPr id="642" name="Google Shape;642;p34"/>
          <p:cNvSpPr/>
          <p:nvPr/>
        </p:nvSpPr>
        <p:spPr>
          <a:xfrm>
            <a:off x="10284769" y="1028700"/>
            <a:ext cx="7204461" cy="3977734"/>
          </a:xfrm>
          <a:custGeom>
            <a:avLst/>
            <a:gdLst/>
            <a:ahLst/>
            <a:cxnLst/>
            <a:rect l="l" t="t" r="r" b="b"/>
            <a:pathLst>
              <a:path w="9605948" h="5303646" extrusionOk="0">
                <a:moveTo>
                  <a:pt x="0" y="0"/>
                </a:moveTo>
                <a:lnTo>
                  <a:pt x="9605948" y="0"/>
                </a:lnTo>
                <a:lnTo>
                  <a:pt x="9605948" y="5303646"/>
                </a:lnTo>
                <a:lnTo>
                  <a:pt x="0" y="5303646"/>
                </a:lnTo>
                <a:lnTo>
                  <a:pt x="0" y="0"/>
                </a:lnTo>
                <a:close/>
              </a:path>
            </a:pathLst>
          </a:custGeom>
          <a:blipFill rotWithShape="1">
            <a:blip r:embed="rId6">
              <a:alphaModFix/>
            </a:blip>
            <a:stretch>
              <a:fillRect t="-12543" b="-9318"/>
            </a:stretch>
          </a:blipFill>
          <a:ln>
            <a:noFill/>
          </a:ln>
        </p:spPr>
      </p:sp>
      <p:grpSp>
        <p:nvGrpSpPr>
          <p:cNvPr id="643" name="Google Shape;643;p34"/>
          <p:cNvGrpSpPr/>
          <p:nvPr/>
        </p:nvGrpSpPr>
        <p:grpSpPr>
          <a:xfrm>
            <a:off x="798770" y="3872446"/>
            <a:ext cx="8995888" cy="3733523"/>
            <a:chOff x="0" y="0"/>
            <a:chExt cx="2369287" cy="983315"/>
          </a:xfrm>
        </p:grpSpPr>
        <p:sp>
          <p:nvSpPr>
            <p:cNvPr id="644" name="Google Shape;644;p34"/>
            <p:cNvSpPr/>
            <p:nvPr/>
          </p:nvSpPr>
          <p:spPr>
            <a:xfrm>
              <a:off x="0" y="0"/>
              <a:ext cx="2369287" cy="983315"/>
            </a:xfrm>
            <a:custGeom>
              <a:avLst/>
              <a:gdLst/>
              <a:ahLst/>
              <a:cxnLst/>
              <a:rect l="l" t="t" r="r" b="b"/>
              <a:pathLst>
                <a:path w="2369287" h="983315" extrusionOk="0">
                  <a:moveTo>
                    <a:pt x="2289869" y="0"/>
                  </a:moveTo>
                  <a:lnTo>
                    <a:pt x="79418" y="0"/>
                  </a:lnTo>
                  <a:cubicBezTo>
                    <a:pt x="79418" y="43699"/>
                    <a:pt x="44079" y="79418"/>
                    <a:pt x="0" y="79418"/>
                  </a:cubicBezTo>
                  <a:lnTo>
                    <a:pt x="0" y="903897"/>
                  </a:lnTo>
                  <a:cubicBezTo>
                    <a:pt x="43699" y="903897"/>
                    <a:pt x="79418" y="939236"/>
                    <a:pt x="79418" y="983315"/>
                  </a:cubicBezTo>
                  <a:lnTo>
                    <a:pt x="2289869" y="983315"/>
                  </a:lnTo>
                  <a:cubicBezTo>
                    <a:pt x="2289869" y="939615"/>
                    <a:pt x="2325208" y="903897"/>
                    <a:pt x="2369287" y="903897"/>
                  </a:cubicBezTo>
                  <a:lnTo>
                    <a:pt x="2369287" y="79418"/>
                  </a:lnTo>
                  <a:cubicBezTo>
                    <a:pt x="2325588" y="79418"/>
                    <a:pt x="2289869" y="44079"/>
                    <a:pt x="2289869"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4"/>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46" name="Google Shape;646;p34"/>
          <p:cNvSpPr txBox="1"/>
          <p:nvPr/>
        </p:nvSpPr>
        <p:spPr>
          <a:xfrm>
            <a:off x="1298217" y="4360545"/>
            <a:ext cx="7996950" cy="28014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b="1">
                <a:solidFill>
                  <a:srgbClr val="6B0E40"/>
                </a:solidFill>
                <a:latin typeface="Alata"/>
                <a:ea typeface="Alata"/>
                <a:cs typeface="Alata"/>
                <a:sym typeface="Alata"/>
              </a:rPr>
              <a:t>Barbie™️ Ultimate Staycation</a:t>
            </a:r>
            <a:endParaRPr sz="2600" b="1">
              <a:latin typeface="Alata"/>
              <a:ea typeface="Alata"/>
              <a:cs typeface="Alata"/>
              <a:sym typeface="Alata"/>
            </a:endParaRPr>
          </a:p>
          <a:p>
            <a:pPr marL="0" marR="0" lvl="0" indent="0" algn="l" rtl="0">
              <a:lnSpc>
                <a:spcPct val="120000"/>
              </a:lnSpc>
              <a:spcBef>
                <a:spcPts val="0"/>
              </a:spcBef>
              <a:spcAft>
                <a:spcPts val="0"/>
              </a:spcAft>
              <a:buNone/>
            </a:pPr>
            <a:r>
              <a:rPr lang="en-US" sz="2600" b="1">
                <a:solidFill>
                  <a:srgbClr val="6B0E40"/>
                </a:solidFill>
                <a:latin typeface="Alata"/>
                <a:ea typeface="Alata"/>
                <a:cs typeface="Alata"/>
                <a:sym typeface="Alata"/>
              </a:rPr>
              <a:t>Grand Hyatt, Kuala Lumpur</a:t>
            </a:r>
            <a:endParaRPr sz="2600" b="1">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The first of its kind in Malaysia, this marketing experience is an original stay-and-dine concept that invites guests to live out their dreams and, "Experience the pink side of life with Barbie™️."</a:t>
            </a:r>
            <a:endParaRPr sz="2600">
              <a:latin typeface="Alata"/>
              <a:ea typeface="Alata"/>
              <a:cs typeface="Alata"/>
              <a:sym typeface="Alata"/>
            </a:endParaRPr>
          </a:p>
        </p:txBody>
      </p:sp>
      <p:sp>
        <p:nvSpPr>
          <p:cNvPr id="647" name="Google Shape;647;p34"/>
          <p:cNvSpPr txBox="1"/>
          <p:nvPr/>
        </p:nvSpPr>
        <p:spPr>
          <a:xfrm>
            <a:off x="11468988" y="8895478"/>
            <a:ext cx="6020100" cy="5541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Barbie Staycation</a:t>
            </a:r>
            <a:endParaRPr sz="1800">
              <a:latin typeface="Alata"/>
              <a:ea typeface="Alata"/>
              <a:cs typeface="Alata"/>
              <a:sym typeface="Alata"/>
            </a:endParaRPr>
          </a:p>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Grand Hyatt, Kuala Lumpur</a:t>
            </a:r>
            <a:endParaRPr sz="1800">
              <a:latin typeface="Alata"/>
              <a:ea typeface="Alata"/>
              <a:cs typeface="Alata"/>
              <a:sym typeface="Alata"/>
            </a:endParaRPr>
          </a:p>
        </p:txBody>
      </p:sp>
      <p:sp>
        <p:nvSpPr>
          <p:cNvPr id="648" name="Google Shape;648;p34"/>
          <p:cNvSpPr txBox="1"/>
          <p:nvPr/>
        </p:nvSpPr>
        <p:spPr>
          <a:xfrm>
            <a:off x="1519011" y="467396"/>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649" name="Google Shape;649;p34"/>
          <p:cNvSpPr txBox="1"/>
          <p:nvPr/>
        </p:nvSpPr>
        <p:spPr>
          <a:xfrm>
            <a:off x="1543074" y="1994139"/>
            <a:ext cx="7779600" cy="738900"/>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800" dirty="0">
                <a:solidFill>
                  <a:srgbClr val="6B0E40"/>
                </a:solidFill>
                <a:latin typeface="Alata"/>
                <a:ea typeface="Alata"/>
                <a:cs typeface="Alata"/>
                <a:sym typeface="Alata"/>
              </a:rPr>
              <a:t>EXPERIENTIAL MARKETING</a:t>
            </a:r>
            <a:endParaRPr dirty="0">
              <a:latin typeface="Alata"/>
              <a:ea typeface="Alata"/>
              <a:cs typeface="Alata"/>
              <a:sym typeface="Alata"/>
            </a:endParaRPr>
          </a:p>
        </p:txBody>
      </p:sp>
      <p:sp>
        <p:nvSpPr>
          <p:cNvPr id="650" name="Google Shape;650;p34"/>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7">
              <a:alphaModFix/>
            </a:blip>
            <a:stretch>
              <a:fillRect/>
            </a:stretch>
          </a:blipFill>
          <a:ln>
            <a:noFill/>
          </a:ln>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654"/>
        <p:cNvGrpSpPr/>
        <p:nvPr/>
      </p:nvGrpSpPr>
      <p:grpSpPr>
        <a:xfrm>
          <a:off x="0" y="0"/>
          <a:ext cx="0" cy="0"/>
          <a:chOff x="0" y="0"/>
          <a:chExt cx="0" cy="0"/>
        </a:xfrm>
      </p:grpSpPr>
      <p:grpSp>
        <p:nvGrpSpPr>
          <p:cNvPr id="655" name="Google Shape;655;p35"/>
          <p:cNvGrpSpPr/>
          <p:nvPr/>
        </p:nvGrpSpPr>
        <p:grpSpPr>
          <a:xfrm>
            <a:off x="-75801" y="7092404"/>
            <a:ext cx="18363801" cy="3194596"/>
            <a:chOff x="0" y="-28575"/>
            <a:chExt cx="4836557" cy="841375"/>
          </a:xfrm>
        </p:grpSpPr>
        <p:sp>
          <p:nvSpPr>
            <p:cNvPr id="656" name="Google Shape;656;p35"/>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657" name="Google Shape;657;p3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58" name="Google Shape;658;p35"/>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5">
              <a:alphaModFix/>
            </a:blip>
            <a:stretch>
              <a:fillRect/>
            </a:stretch>
          </a:blipFill>
          <a:ln>
            <a:noFill/>
          </a:ln>
        </p:spPr>
      </p:sp>
      <p:sp>
        <p:nvSpPr>
          <p:cNvPr id="659" name="Google Shape;659;p35"/>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6">
              <a:alphaModFix/>
            </a:blip>
            <a:stretch>
              <a:fillRect/>
            </a:stretch>
          </a:blipFill>
          <a:ln>
            <a:noFill/>
          </a:ln>
        </p:spPr>
      </p:sp>
      <p:sp>
        <p:nvSpPr>
          <p:cNvPr id="660" name="Google Shape;660;p35"/>
          <p:cNvSpPr txBox="1"/>
          <p:nvPr/>
        </p:nvSpPr>
        <p:spPr>
          <a:xfrm>
            <a:off x="1485898" y="488438"/>
            <a:ext cx="10451100" cy="13239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86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661" name="Google Shape;661;p35"/>
          <p:cNvSpPr txBox="1"/>
          <p:nvPr/>
        </p:nvSpPr>
        <p:spPr>
          <a:xfrm>
            <a:off x="1485898" y="1940847"/>
            <a:ext cx="9216300" cy="6156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000" dirty="0">
                <a:solidFill>
                  <a:srgbClr val="6B0E40"/>
                </a:solidFill>
                <a:latin typeface="Alata"/>
                <a:ea typeface="Alata"/>
                <a:cs typeface="Alata"/>
                <a:sym typeface="Alata"/>
              </a:rPr>
              <a:t>AUGMENTED REALITY PUBLICITY STUNT</a:t>
            </a:r>
            <a:endParaRPr dirty="0">
              <a:latin typeface="Alata"/>
              <a:ea typeface="Alata"/>
              <a:cs typeface="Alata"/>
              <a:sym typeface="Alata"/>
            </a:endParaRPr>
          </a:p>
        </p:txBody>
      </p:sp>
      <p:grpSp>
        <p:nvGrpSpPr>
          <p:cNvPr id="662" name="Google Shape;662;p35"/>
          <p:cNvGrpSpPr/>
          <p:nvPr/>
        </p:nvGrpSpPr>
        <p:grpSpPr>
          <a:xfrm>
            <a:off x="580721" y="3255039"/>
            <a:ext cx="11820144" cy="5946083"/>
            <a:chOff x="0" y="0"/>
            <a:chExt cx="15760192" cy="7928111"/>
          </a:xfrm>
        </p:grpSpPr>
        <p:grpSp>
          <p:nvGrpSpPr>
            <p:cNvPr id="663" name="Google Shape;663;p35"/>
            <p:cNvGrpSpPr/>
            <p:nvPr/>
          </p:nvGrpSpPr>
          <p:grpSpPr>
            <a:xfrm>
              <a:off x="0" y="0"/>
              <a:ext cx="15760192" cy="7928111"/>
              <a:chOff x="0" y="0"/>
              <a:chExt cx="3179940" cy="1599658"/>
            </a:xfrm>
          </p:grpSpPr>
          <p:sp>
            <p:nvSpPr>
              <p:cNvPr id="664" name="Google Shape;664;p35"/>
              <p:cNvSpPr/>
              <p:nvPr/>
            </p:nvSpPr>
            <p:spPr>
              <a:xfrm>
                <a:off x="0" y="0"/>
                <a:ext cx="3179940" cy="1599658"/>
              </a:xfrm>
              <a:custGeom>
                <a:avLst/>
                <a:gdLst/>
                <a:ahLst/>
                <a:cxnLst/>
                <a:rect l="l" t="t" r="r" b="b"/>
                <a:pathLst>
                  <a:path w="3179940" h="1599658" extrusionOk="0">
                    <a:moveTo>
                      <a:pt x="3100522" y="0"/>
                    </a:moveTo>
                    <a:lnTo>
                      <a:pt x="79418" y="0"/>
                    </a:lnTo>
                    <a:cubicBezTo>
                      <a:pt x="79418" y="43699"/>
                      <a:pt x="44079" y="79418"/>
                      <a:pt x="0" y="79418"/>
                    </a:cubicBezTo>
                    <a:lnTo>
                      <a:pt x="0" y="1520240"/>
                    </a:lnTo>
                    <a:cubicBezTo>
                      <a:pt x="43699" y="1520240"/>
                      <a:pt x="79418" y="1555579"/>
                      <a:pt x="79418" y="1599658"/>
                    </a:cubicBezTo>
                    <a:lnTo>
                      <a:pt x="3100522" y="1599658"/>
                    </a:lnTo>
                    <a:cubicBezTo>
                      <a:pt x="3100522" y="1555959"/>
                      <a:pt x="3135861" y="1520240"/>
                      <a:pt x="3179940" y="1520240"/>
                    </a:cubicBezTo>
                    <a:lnTo>
                      <a:pt x="3179940" y="79418"/>
                    </a:lnTo>
                    <a:cubicBezTo>
                      <a:pt x="3136241" y="79418"/>
                      <a:pt x="3100522" y="44079"/>
                      <a:pt x="3100522"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lata"/>
                  <a:ea typeface="Alata"/>
                  <a:cs typeface="Alata"/>
                  <a:sym typeface="Alata"/>
                </a:endParaRPr>
              </a:p>
            </p:txBody>
          </p:sp>
          <p:sp>
            <p:nvSpPr>
              <p:cNvPr id="665" name="Google Shape;665;p35"/>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Alata"/>
                  <a:ea typeface="Alata"/>
                  <a:cs typeface="Alata"/>
                  <a:sym typeface="Alata"/>
                </a:endParaRPr>
              </a:p>
            </p:txBody>
          </p:sp>
        </p:grpSp>
        <p:sp>
          <p:nvSpPr>
            <p:cNvPr id="666" name="Google Shape;666;p35"/>
            <p:cNvSpPr txBox="1"/>
            <p:nvPr/>
          </p:nvSpPr>
          <p:spPr>
            <a:xfrm>
              <a:off x="613164" y="410364"/>
              <a:ext cx="14533800" cy="6830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An Instagram reel featuring a 3D giant Barbie walking out of her pink packaging and standing next to Burj Khalifa in Dubai, generated over 3 million views in under a week.</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Created by social media agency Eye Studio, the video took about three days to create using footage of Burj Khalifa shot on an iPhone, which was then superimposed with a CGI animated Barbie. </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The ad generated so much social media buzz, that it was hailed as a genius publicity stunt. A </a:t>
              </a:r>
              <a:r>
                <a:rPr lang="en-US" sz="2600" b="1">
                  <a:solidFill>
                    <a:srgbClr val="6B0E40"/>
                  </a:solidFill>
                  <a:latin typeface="Alata"/>
                  <a:ea typeface="Alata"/>
                  <a:cs typeface="Alata"/>
                  <a:sym typeface="Alata"/>
                </a:rPr>
                <a:t>publicity stunt</a:t>
              </a:r>
              <a:r>
                <a:rPr lang="en-US" sz="2600">
                  <a:solidFill>
                    <a:srgbClr val="6B0E40"/>
                  </a:solidFill>
                  <a:latin typeface="Alata"/>
                  <a:ea typeface="Alata"/>
                  <a:cs typeface="Alata"/>
                  <a:sym typeface="Alata"/>
                </a:rPr>
                <a:t> is a marketing effort that is activated with the sole purpose of achieving a high level of media coverage and public awareness.</a:t>
              </a:r>
              <a:endParaRPr sz="2600">
                <a:latin typeface="Alata"/>
                <a:ea typeface="Alata"/>
                <a:cs typeface="Alata"/>
                <a:sym typeface="Alata"/>
              </a:endParaRPr>
            </a:p>
          </p:txBody>
        </p:sp>
      </p:grpSp>
      <p:sp>
        <p:nvSpPr>
          <p:cNvPr id="667" name="Google Shape;667;p35"/>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7">
              <a:alphaModFix/>
            </a:blip>
            <a:stretch>
              <a:fillRect/>
            </a:stretch>
          </a:blipFill>
          <a:ln>
            <a:noFill/>
          </a:ln>
        </p:spPr>
      </p:sp>
      <p:pic>
        <p:nvPicPr>
          <p:cNvPr id="2" name="RPReplay_Final1691591704_EE270015-8CCE-44C2-9C6B-E904A793F4BB.mp4">
            <a:hlinkClick r:id="" action="ppaction://media"/>
            <a:extLst>
              <a:ext uri="{FF2B5EF4-FFF2-40B4-BE49-F238E27FC236}">
                <a16:creationId xmlns:a16="http://schemas.microsoft.com/office/drawing/2014/main" id="{3EEA15FD-8BE4-A2E7-C262-A003D165927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981302" y="787021"/>
            <a:ext cx="4277998" cy="7968216"/>
          </a:xfrm>
          <a:prstGeom prst="rect">
            <a:avLst/>
          </a:prstGeom>
        </p:spPr>
      </p:pic>
      <p:pic>
        <p:nvPicPr>
          <p:cNvPr id="6" name="Picture 5" descr="A qr code with purple and pink squares&#10;&#10;Description automatically generated">
            <a:extLst>
              <a:ext uri="{FF2B5EF4-FFF2-40B4-BE49-F238E27FC236}">
                <a16:creationId xmlns:a16="http://schemas.microsoft.com/office/drawing/2014/main" id="{E3643E7C-705A-09F4-6899-0FCE336CE9A9}"/>
              </a:ext>
            </a:extLst>
          </p:cNvPr>
          <p:cNvPicPr>
            <a:picLocks noChangeAspect="1"/>
          </p:cNvPicPr>
          <p:nvPr/>
        </p:nvPicPr>
        <p:blipFill>
          <a:blip r:embed="rId9"/>
          <a:stretch>
            <a:fillRect/>
          </a:stretch>
        </p:blipFill>
        <p:spPr>
          <a:xfrm>
            <a:off x="16461375" y="8874852"/>
            <a:ext cx="797925" cy="957731"/>
          </a:xfrm>
          <a:prstGeom prst="rect">
            <a:avLst/>
          </a:prstGeom>
        </p:spPr>
      </p:pic>
      <p:sp>
        <p:nvSpPr>
          <p:cNvPr id="7" name="TextBox 6">
            <a:extLst>
              <a:ext uri="{FF2B5EF4-FFF2-40B4-BE49-F238E27FC236}">
                <a16:creationId xmlns:a16="http://schemas.microsoft.com/office/drawing/2014/main" id="{85A1A1BD-CEA2-06CF-6C67-985B426FB53C}"/>
              </a:ext>
            </a:extLst>
          </p:cNvPr>
          <p:cNvSpPr txBox="1"/>
          <p:nvPr/>
        </p:nvSpPr>
        <p:spPr>
          <a:xfrm>
            <a:off x="13136787" y="8984385"/>
            <a:ext cx="3324588" cy="738664"/>
          </a:xfrm>
          <a:prstGeom prst="rect">
            <a:avLst/>
          </a:prstGeom>
          <a:noFill/>
        </p:spPr>
        <p:txBody>
          <a:bodyPr wrap="square" rtlCol="0">
            <a:spAutoFit/>
          </a:bodyPr>
          <a:lstStyle/>
          <a:p>
            <a:r>
              <a:rPr lang="en-US" dirty="0">
                <a:solidFill>
                  <a:schemeClr val="bg1"/>
                </a:solidFill>
                <a:latin typeface="+mn-lt"/>
              </a:rPr>
              <a:t>SCAN the QR code to watch a video about how this innovative CGI Barbie was made: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672"/>
        <p:cNvGrpSpPr/>
        <p:nvPr/>
      </p:nvGrpSpPr>
      <p:grpSpPr>
        <a:xfrm>
          <a:off x="0" y="0"/>
          <a:ext cx="0" cy="0"/>
          <a:chOff x="0" y="0"/>
          <a:chExt cx="0" cy="0"/>
        </a:xfrm>
      </p:grpSpPr>
      <p:grpSp>
        <p:nvGrpSpPr>
          <p:cNvPr id="673" name="Google Shape;673;p36"/>
          <p:cNvGrpSpPr/>
          <p:nvPr/>
        </p:nvGrpSpPr>
        <p:grpSpPr>
          <a:xfrm>
            <a:off x="-75801" y="7092404"/>
            <a:ext cx="18363801" cy="3194596"/>
            <a:chOff x="0" y="-28575"/>
            <a:chExt cx="4836557" cy="841375"/>
          </a:xfrm>
        </p:grpSpPr>
        <p:sp>
          <p:nvSpPr>
            <p:cNvPr id="674" name="Google Shape;674;p36"/>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675" name="Google Shape;675;p36"/>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76" name="Google Shape;676;p36"/>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677" name="Google Shape;677;p36"/>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678" name="Google Shape;678;p36"/>
          <p:cNvSpPr/>
          <p:nvPr/>
        </p:nvSpPr>
        <p:spPr>
          <a:xfrm>
            <a:off x="10811984" y="2857972"/>
            <a:ext cx="7004841" cy="5929373"/>
          </a:xfrm>
          <a:custGeom>
            <a:avLst/>
            <a:gdLst/>
            <a:ahLst/>
            <a:cxnLst/>
            <a:rect l="l" t="t" r="r" b="b"/>
            <a:pathLst>
              <a:path w="7004841" h="5929373" extrusionOk="0">
                <a:moveTo>
                  <a:pt x="0" y="0"/>
                </a:moveTo>
                <a:lnTo>
                  <a:pt x="7004841" y="0"/>
                </a:lnTo>
                <a:lnTo>
                  <a:pt x="7004841" y="5929373"/>
                </a:lnTo>
                <a:lnTo>
                  <a:pt x="0" y="5929373"/>
                </a:lnTo>
                <a:lnTo>
                  <a:pt x="0" y="0"/>
                </a:lnTo>
                <a:close/>
              </a:path>
            </a:pathLst>
          </a:custGeom>
          <a:blipFill rotWithShape="1">
            <a:blip r:embed="rId5">
              <a:alphaModFix/>
            </a:blip>
            <a:stretch>
              <a:fillRect l="-50373"/>
            </a:stretch>
          </a:blipFill>
          <a:ln>
            <a:noFill/>
          </a:ln>
        </p:spPr>
      </p:sp>
      <p:grpSp>
        <p:nvGrpSpPr>
          <p:cNvPr id="679" name="Google Shape;679;p36"/>
          <p:cNvGrpSpPr/>
          <p:nvPr/>
        </p:nvGrpSpPr>
        <p:grpSpPr>
          <a:xfrm>
            <a:off x="471175" y="3103250"/>
            <a:ext cx="9827755" cy="5438818"/>
            <a:chOff x="0" y="0"/>
            <a:chExt cx="2588380" cy="1432446"/>
          </a:xfrm>
        </p:grpSpPr>
        <p:sp>
          <p:nvSpPr>
            <p:cNvPr id="680" name="Google Shape;680;p36"/>
            <p:cNvSpPr/>
            <p:nvPr/>
          </p:nvSpPr>
          <p:spPr>
            <a:xfrm>
              <a:off x="0" y="0"/>
              <a:ext cx="2588380" cy="1432446"/>
            </a:xfrm>
            <a:custGeom>
              <a:avLst/>
              <a:gdLst/>
              <a:ahLst/>
              <a:cxnLst/>
              <a:rect l="l" t="t" r="r" b="b"/>
              <a:pathLst>
                <a:path w="2588380" h="1432446" extrusionOk="0">
                  <a:moveTo>
                    <a:pt x="2508962" y="0"/>
                  </a:moveTo>
                  <a:lnTo>
                    <a:pt x="79418" y="0"/>
                  </a:lnTo>
                  <a:cubicBezTo>
                    <a:pt x="79418" y="43699"/>
                    <a:pt x="44079" y="79418"/>
                    <a:pt x="0" y="79418"/>
                  </a:cubicBezTo>
                  <a:lnTo>
                    <a:pt x="0" y="1353028"/>
                  </a:lnTo>
                  <a:cubicBezTo>
                    <a:pt x="43699" y="1353028"/>
                    <a:pt x="79418" y="1388367"/>
                    <a:pt x="79418" y="1432446"/>
                  </a:cubicBezTo>
                  <a:lnTo>
                    <a:pt x="2508962" y="1432446"/>
                  </a:lnTo>
                  <a:cubicBezTo>
                    <a:pt x="2508962" y="1388746"/>
                    <a:pt x="2544301" y="1353028"/>
                    <a:pt x="2588380" y="1353028"/>
                  </a:cubicBezTo>
                  <a:lnTo>
                    <a:pt x="2588380" y="79418"/>
                  </a:lnTo>
                  <a:cubicBezTo>
                    <a:pt x="2544680" y="79418"/>
                    <a:pt x="2508962" y="44079"/>
                    <a:pt x="2508962"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6"/>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82" name="Google Shape;682;p36"/>
          <p:cNvSpPr txBox="1"/>
          <p:nvPr/>
        </p:nvSpPr>
        <p:spPr>
          <a:xfrm>
            <a:off x="987207" y="3660605"/>
            <a:ext cx="8795700" cy="4442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Warner Bros. and Snapchat launched an augmented reality (AR) campaign that allowed users to layer Barbie themed costumes and colors over their Snapchat photos and videos.</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The Barbie AR lens allows people to virtually try on costumes inspired by the film and using Snapchat’s Landmarkers technology, users can virtually transform real-world landmarks in AR with Barbie’s signature pink and pastel colors.</a:t>
            </a:r>
            <a:endParaRPr sz="2600">
              <a:latin typeface="Alata"/>
              <a:ea typeface="Alata"/>
              <a:cs typeface="Alata"/>
              <a:sym typeface="Alata"/>
            </a:endParaRPr>
          </a:p>
        </p:txBody>
      </p:sp>
      <p:sp>
        <p:nvSpPr>
          <p:cNvPr id="683" name="Google Shape;683;p36"/>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6">
              <a:alphaModFix/>
            </a:blip>
            <a:stretch>
              <a:fillRect/>
            </a:stretch>
          </a:blipFill>
          <a:ln>
            <a:noFill/>
          </a:ln>
        </p:spPr>
      </p:sp>
      <p:sp>
        <p:nvSpPr>
          <p:cNvPr id="684" name="Google Shape;684;p36"/>
          <p:cNvSpPr/>
          <p:nvPr/>
        </p:nvSpPr>
        <p:spPr>
          <a:xfrm>
            <a:off x="13569331" y="7897883"/>
            <a:ext cx="1490146" cy="1490146"/>
          </a:xfrm>
          <a:custGeom>
            <a:avLst/>
            <a:gdLst/>
            <a:ahLst/>
            <a:cxnLst/>
            <a:rect l="l" t="t" r="r" b="b"/>
            <a:pathLst>
              <a:path w="1490146" h="1490146" extrusionOk="0">
                <a:moveTo>
                  <a:pt x="0" y="0"/>
                </a:moveTo>
                <a:lnTo>
                  <a:pt x="1490147" y="0"/>
                </a:lnTo>
                <a:lnTo>
                  <a:pt x="1490147" y="1490147"/>
                </a:lnTo>
                <a:lnTo>
                  <a:pt x="0" y="1490147"/>
                </a:lnTo>
                <a:lnTo>
                  <a:pt x="0" y="0"/>
                </a:lnTo>
                <a:close/>
              </a:path>
            </a:pathLst>
          </a:custGeom>
          <a:blipFill rotWithShape="1">
            <a:blip r:embed="rId7">
              <a:alphaModFix/>
            </a:blip>
            <a:stretch>
              <a:fillRect/>
            </a:stretch>
          </a:blipFill>
          <a:ln>
            <a:noFill/>
          </a:ln>
        </p:spPr>
      </p:sp>
      <p:sp>
        <p:nvSpPr>
          <p:cNvPr id="685" name="Google Shape;685;p36"/>
          <p:cNvSpPr txBox="1"/>
          <p:nvPr/>
        </p:nvSpPr>
        <p:spPr>
          <a:xfrm>
            <a:off x="1485907" y="46739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686" name="Google Shape;686;p36"/>
          <p:cNvSpPr txBox="1"/>
          <p:nvPr/>
        </p:nvSpPr>
        <p:spPr>
          <a:xfrm>
            <a:off x="1485907" y="1948383"/>
            <a:ext cx="10451100" cy="738900"/>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800" dirty="0">
                <a:solidFill>
                  <a:srgbClr val="6B0E40"/>
                </a:solidFill>
                <a:latin typeface="Alata"/>
                <a:ea typeface="Alata"/>
                <a:cs typeface="Alata"/>
                <a:sym typeface="Alata"/>
              </a:rPr>
              <a:t>AR / USER-GENERATED CONTENT</a:t>
            </a:r>
            <a:endParaRPr dirty="0">
              <a:latin typeface="Alata"/>
              <a:ea typeface="Alata"/>
              <a:cs typeface="Alata"/>
              <a:sym typeface="Alat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690"/>
        <p:cNvGrpSpPr/>
        <p:nvPr/>
      </p:nvGrpSpPr>
      <p:grpSpPr>
        <a:xfrm>
          <a:off x="0" y="0"/>
          <a:ext cx="0" cy="0"/>
          <a:chOff x="0" y="0"/>
          <a:chExt cx="0" cy="0"/>
        </a:xfrm>
      </p:grpSpPr>
      <p:grpSp>
        <p:nvGrpSpPr>
          <p:cNvPr id="691" name="Google Shape;691;p37"/>
          <p:cNvGrpSpPr/>
          <p:nvPr/>
        </p:nvGrpSpPr>
        <p:grpSpPr>
          <a:xfrm>
            <a:off x="-75801" y="7092404"/>
            <a:ext cx="18363801" cy="3194596"/>
            <a:chOff x="0" y="-28575"/>
            <a:chExt cx="4836557" cy="841375"/>
          </a:xfrm>
        </p:grpSpPr>
        <p:sp>
          <p:nvSpPr>
            <p:cNvPr id="692" name="Google Shape;692;p37"/>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693" name="Google Shape;693;p3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94" name="Google Shape;694;p37"/>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3">
              <a:alphaModFix/>
            </a:blip>
            <a:stretch>
              <a:fillRect/>
            </a:stretch>
          </a:blipFill>
          <a:ln>
            <a:noFill/>
          </a:ln>
        </p:spPr>
      </p:sp>
      <p:sp>
        <p:nvSpPr>
          <p:cNvPr id="695" name="Google Shape;695;p37"/>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696" name="Google Shape;696;p37"/>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sp>
        <p:nvSpPr>
          <p:cNvPr id="697" name="Google Shape;697;p37"/>
          <p:cNvSpPr/>
          <p:nvPr/>
        </p:nvSpPr>
        <p:spPr>
          <a:xfrm>
            <a:off x="12378637" y="605823"/>
            <a:ext cx="5464348" cy="9166827"/>
          </a:xfrm>
          <a:custGeom>
            <a:avLst/>
            <a:gdLst/>
            <a:ahLst/>
            <a:cxnLst/>
            <a:rect l="l" t="t" r="r" b="b"/>
            <a:pathLst>
              <a:path w="5464348" h="9166827" extrusionOk="0">
                <a:moveTo>
                  <a:pt x="0" y="0"/>
                </a:moveTo>
                <a:lnTo>
                  <a:pt x="5464348" y="0"/>
                </a:lnTo>
                <a:lnTo>
                  <a:pt x="5464348" y="9166827"/>
                </a:lnTo>
                <a:lnTo>
                  <a:pt x="0" y="9166827"/>
                </a:lnTo>
                <a:lnTo>
                  <a:pt x="0" y="0"/>
                </a:lnTo>
                <a:close/>
              </a:path>
            </a:pathLst>
          </a:custGeom>
          <a:blipFill rotWithShape="1">
            <a:blip r:embed="rId6">
              <a:alphaModFix/>
            </a:blip>
            <a:stretch>
              <a:fillRect/>
            </a:stretch>
          </a:blipFill>
          <a:ln>
            <a:noFill/>
          </a:ln>
        </p:spPr>
      </p:sp>
      <p:grpSp>
        <p:nvGrpSpPr>
          <p:cNvPr id="698" name="Google Shape;698;p37"/>
          <p:cNvGrpSpPr/>
          <p:nvPr/>
        </p:nvGrpSpPr>
        <p:grpSpPr>
          <a:xfrm>
            <a:off x="1303602" y="3550447"/>
            <a:ext cx="10451219" cy="4475171"/>
            <a:chOff x="0" y="0"/>
            <a:chExt cx="13934959" cy="5966894"/>
          </a:xfrm>
        </p:grpSpPr>
        <p:grpSp>
          <p:nvGrpSpPr>
            <p:cNvPr id="699" name="Google Shape;699;p37"/>
            <p:cNvGrpSpPr/>
            <p:nvPr/>
          </p:nvGrpSpPr>
          <p:grpSpPr>
            <a:xfrm>
              <a:off x="0" y="0"/>
              <a:ext cx="13934959" cy="5966894"/>
              <a:chOff x="0" y="0"/>
              <a:chExt cx="2897488" cy="1240693"/>
            </a:xfrm>
          </p:grpSpPr>
          <p:sp>
            <p:nvSpPr>
              <p:cNvPr id="700" name="Google Shape;700;p37"/>
              <p:cNvSpPr/>
              <p:nvPr/>
            </p:nvSpPr>
            <p:spPr>
              <a:xfrm>
                <a:off x="0" y="0"/>
                <a:ext cx="2897488" cy="1240693"/>
              </a:xfrm>
              <a:custGeom>
                <a:avLst/>
                <a:gdLst/>
                <a:ahLst/>
                <a:cxnLst/>
                <a:rect l="l" t="t" r="r" b="b"/>
                <a:pathLst>
                  <a:path w="2897488" h="1240693" extrusionOk="0">
                    <a:moveTo>
                      <a:pt x="2818070" y="0"/>
                    </a:moveTo>
                    <a:lnTo>
                      <a:pt x="79418" y="0"/>
                    </a:lnTo>
                    <a:cubicBezTo>
                      <a:pt x="79418" y="43699"/>
                      <a:pt x="44079" y="79418"/>
                      <a:pt x="0" y="79418"/>
                    </a:cubicBezTo>
                    <a:lnTo>
                      <a:pt x="0" y="1161275"/>
                    </a:lnTo>
                    <a:cubicBezTo>
                      <a:pt x="43699" y="1161275"/>
                      <a:pt x="79418" y="1196614"/>
                      <a:pt x="79418" y="1240693"/>
                    </a:cubicBezTo>
                    <a:lnTo>
                      <a:pt x="2818070" y="1240693"/>
                    </a:lnTo>
                    <a:cubicBezTo>
                      <a:pt x="2818070" y="1196994"/>
                      <a:pt x="2853409" y="1161275"/>
                      <a:pt x="2897488" y="1161275"/>
                    </a:cubicBezTo>
                    <a:lnTo>
                      <a:pt x="2897488" y="79418"/>
                    </a:lnTo>
                    <a:cubicBezTo>
                      <a:pt x="2853789" y="79418"/>
                      <a:pt x="2818070" y="44079"/>
                      <a:pt x="2818070"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7"/>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02" name="Google Shape;702;p37"/>
            <p:cNvSpPr txBox="1"/>
            <p:nvPr/>
          </p:nvSpPr>
          <p:spPr>
            <a:xfrm>
              <a:off x="718632" y="774730"/>
              <a:ext cx="12497700" cy="4375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“Barbenheimer” was a viral Internet phenomenon that began circulating on social media weeks before the simultaneous blockbuster theatrical releases of "Barbie" and "Oppenheimer." The dichotomy of "Barbie"—a fantasy comedy, and "Oppenheimer"—an epic biographical thriller prompted a comedic response from Internet users, including memes and merchandise.</a:t>
              </a:r>
              <a:endParaRPr sz="2600">
                <a:latin typeface="Alata"/>
                <a:ea typeface="Alata"/>
                <a:cs typeface="Alata"/>
                <a:sym typeface="Alata"/>
              </a:endParaRPr>
            </a:p>
          </p:txBody>
        </p:sp>
      </p:grpSp>
      <p:sp>
        <p:nvSpPr>
          <p:cNvPr id="703" name="Google Shape;703;p37"/>
          <p:cNvSpPr txBox="1"/>
          <p:nvPr/>
        </p:nvSpPr>
        <p:spPr>
          <a:xfrm>
            <a:off x="1519002" y="48939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704" name="Google Shape;704;p37"/>
          <p:cNvSpPr txBox="1"/>
          <p:nvPr/>
        </p:nvSpPr>
        <p:spPr>
          <a:xfrm>
            <a:off x="1519000" y="1970380"/>
            <a:ext cx="9552000" cy="738900"/>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800" dirty="0">
                <a:solidFill>
                  <a:srgbClr val="6B0E40"/>
                </a:solidFill>
                <a:latin typeface="Alata"/>
                <a:ea typeface="Alata"/>
                <a:cs typeface="Alata"/>
                <a:sym typeface="Alata"/>
              </a:rPr>
              <a:t>USER-GENERATED CONTENT</a:t>
            </a:r>
            <a:endParaRPr dirty="0">
              <a:latin typeface="Alata"/>
              <a:ea typeface="Alata"/>
              <a:cs typeface="Alata"/>
              <a:sym typeface="Alat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708"/>
        <p:cNvGrpSpPr/>
        <p:nvPr/>
      </p:nvGrpSpPr>
      <p:grpSpPr>
        <a:xfrm>
          <a:off x="0" y="0"/>
          <a:ext cx="0" cy="0"/>
          <a:chOff x="0" y="0"/>
          <a:chExt cx="0" cy="0"/>
        </a:xfrm>
      </p:grpSpPr>
      <p:grpSp>
        <p:nvGrpSpPr>
          <p:cNvPr id="709" name="Google Shape;709;p38"/>
          <p:cNvGrpSpPr/>
          <p:nvPr/>
        </p:nvGrpSpPr>
        <p:grpSpPr>
          <a:xfrm>
            <a:off x="-75801" y="7092404"/>
            <a:ext cx="18363801" cy="3194596"/>
            <a:chOff x="0" y="-28575"/>
            <a:chExt cx="4836557" cy="841375"/>
          </a:xfrm>
        </p:grpSpPr>
        <p:sp>
          <p:nvSpPr>
            <p:cNvPr id="710" name="Google Shape;710;p38"/>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711" name="Google Shape;711;p3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12" name="Google Shape;712;p38"/>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713" name="Google Shape;713;p38"/>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714" name="Google Shape;714;p38"/>
          <p:cNvSpPr/>
          <p:nvPr/>
        </p:nvSpPr>
        <p:spPr>
          <a:xfrm>
            <a:off x="12339551" y="488452"/>
            <a:ext cx="5406309" cy="9284198"/>
          </a:xfrm>
          <a:custGeom>
            <a:avLst/>
            <a:gdLst/>
            <a:ahLst/>
            <a:cxnLst/>
            <a:rect l="l" t="t" r="r" b="b"/>
            <a:pathLst>
              <a:path w="5406309" h="9284198" extrusionOk="0">
                <a:moveTo>
                  <a:pt x="0" y="0"/>
                </a:moveTo>
                <a:lnTo>
                  <a:pt x="5406308" y="0"/>
                </a:lnTo>
                <a:lnTo>
                  <a:pt x="5406308" y="9284198"/>
                </a:lnTo>
                <a:lnTo>
                  <a:pt x="0" y="9284198"/>
                </a:lnTo>
                <a:lnTo>
                  <a:pt x="0" y="0"/>
                </a:lnTo>
                <a:close/>
              </a:path>
            </a:pathLst>
          </a:custGeom>
          <a:blipFill rotWithShape="1">
            <a:blip r:embed="rId5">
              <a:alphaModFix/>
            </a:blip>
            <a:stretch>
              <a:fillRect/>
            </a:stretch>
          </a:blipFill>
          <a:ln>
            <a:noFill/>
          </a:ln>
        </p:spPr>
      </p:sp>
      <p:grpSp>
        <p:nvGrpSpPr>
          <p:cNvPr id="715" name="Google Shape;715;p38"/>
          <p:cNvGrpSpPr/>
          <p:nvPr/>
        </p:nvGrpSpPr>
        <p:grpSpPr>
          <a:xfrm>
            <a:off x="815605" y="3193598"/>
            <a:ext cx="11102428" cy="5091219"/>
            <a:chOff x="0" y="0"/>
            <a:chExt cx="14803237" cy="6788292"/>
          </a:xfrm>
        </p:grpSpPr>
        <p:grpSp>
          <p:nvGrpSpPr>
            <p:cNvPr id="716" name="Google Shape;716;p38"/>
            <p:cNvGrpSpPr/>
            <p:nvPr/>
          </p:nvGrpSpPr>
          <p:grpSpPr>
            <a:xfrm>
              <a:off x="0" y="0"/>
              <a:ext cx="14803237" cy="6788292"/>
              <a:chOff x="0" y="0"/>
              <a:chExt cx="3078029" cy="1411486"/>
            </a:xfrm>
          </p:grpSpPr>
          <p:sp>
            <p:nvSpPr>
              <p:cNvPr id="717" name="Google Shape;717;p38"/>
              <p:cNvSpPr/>
              <p:nvPr/>
            </p:nvSpPr>
            <p:spPr>
              <a:xfrm>
                <a:off x="0" y="0"/>
                <a:ext cx="3078029" cy="1411486"/>
              </a:xfrm>
              <a:custGeom>
                <a:avLst/>
                <a:gdLst/>
                <a:ahLst/>
                <a:cxnLst/>
                <a:rect l="l" t="t" r="r" b="b"/>
                <a:pathLst>
                  <a:path w="3078029" h="1411486" extrusionOk="0">
                    <a:moveTo>
                      <a:pt x="2998611" y="0"/>
                    </a:moveTo>
                    <a:lnTo>
                      <a:pt x="79418" y="0"/>
                    </a:lnTo>
                    <a:cubicBezTo>
                      <a:pt x="79418" y="43699"/>
                      <a:pt x="44079" y="79418"/>
                      <a:pt x="0" y="79418"/>
                    </a:cubicBezTo>
                    <a:lnTo>
                      <a:pt x="0" y="1332068"/>
                    </a:lnTo>
                    <a:cubicBezTo>
                      <a:pt x="43699" y="1332068"/>
                      <a:pt x="79418" y="1367407"/>
                      <a:pt x="79418" y="1411486"/>
                    </a:cubicBezTo>
                    <a:lnTo>
                      <a:pt x="2998611" y="1411486"/>
                    </a:lnTo>
                    <a:cubicBezTo>
                      <a:pt x="2998611" y="1367786"/>
                      <a:pt x="3033950" y="1332068"/>
                      <a:pt x="3078029" y="1332068"/>
                    </a:cubicBezTo>
                    <a:lnTo>
                      <a:pt x="3078029" y="79418"/>
                    </a:lnTo>
                    <a:cubicBezTo>
                      <a:pt x="3034330" y="79418"/>
                      <a:pt x="2998611" y="44079"/>
                      <a:pt x="2998611"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lata"/>
                  <a:ea typeface="Alata"/>
                  <a:cs typeface="Alata"/>
                  <a:sym typeface="Alata"/>
                </a:endParaRPr>
              </a:p>
            </p:txBody>
          </p:sp>
          <p:sp>
            <p:nvSpPr>
              <p:cNvPr id="718" name="Google Shape;718;p38"/>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Alata"/>
                  <a:ea typeface="Alata"/>
                  <a:cs typeface="Alata"/>
                  <a:sym typeface="Alata"/>
                </a:endParaRPr>
              </a:p>
            </p:txBody>
          </p:sp>
        </p:grpSp>
        <p:sp>
          <p:nvSpPr>
            <p:cNvPr id="719" name="Google Shape;719;p38"/>
            <p:cNvSpPr txBox="1"/>
            <p:nvPr/>
          </p:nvSpPr>
          <p:spPr>
            <a:xfrm>
              <a:off x="805327" y="961867"/>
              <a:ext cx="13192500" cy="50487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a:solidFill>
                    <a:srgbClr val="6B0E40"/>
                  </a:solidFill>
                  <a:latin typeface="Alata"/>
                  <a:ea typeface="Alata"/>
                  <a:cs typeface="Alata"/>
                  <a:sym typeface="Alata"/>
                </a:rPr>
                <a:t>Many moviegoers purchased tickets to see both movies as part of a double feature, boosting the overall revenue for both films. </a:t>
              </a:r>
              <a:endParaRPr>
                <a:latin typeface="Alata"/>
                <a:ea typeface="Alata"/>
                <a:cs typeface="Alata"/>
                <a:sym typeface="Alata"/>
              </a:endParaRPr>
            </a:p>
            <a:p>
              <a:pPr marL="0" marR="0" lvl="0" indent="0" algn="l" rtl="0">
                <a:lnSpc>
                  <a:spcPct val="120000"/>
                </a:lnSpc>
                <a:spcBef>
                  <a:spcPts val="0"/>
                </a:spcBef>
                <a:spcAft>
                  <a:spcPts val="0"/>
                </a:spcAft>
                <a:buNone/>
              </a:pPr>
              <a:endParaRPr sz="30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3000">
                  <a:solidFill>
                    <a:srgbClr val="6B0E40"/>
                  </a:solidFill>
                  <a:latin typeface="Alata"/>
                  <a:ea typeface="Alata"/>
                  <a:cs typeface="Alata"/>
                  <a:sym typeface="Alata"/>
                </a:rPr>
                <a:t>Barbenheimer has been called "a love letter to the movie business," which had not yet fully bounced back since the pandemic.</a:t>
              </a:r>
              <a:endParaRPr>
                <a:latin typeface="Alata"/>
                <a:ea typeface="Alata"/>
                <a:cs typeface="Alata"/>
                <a:sym typeface="Alata"/>
              </a:endParaRPr>
            </a:p>
          </p:txBody>
        </p:sp>
      </p:grpSp>
      <p:sp>
        <p:nvSpPr>
          <p:cNvPr id="720" name="Google Shape;720;p38"/>
          <p:cNvSpPr txBox="1"/>
          <p:nvPr/>
        </p:nvSpPr>
        <p:spPr>
          <a:xfrm>
            <a:off x="1485889" y="46739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721" name="Google Shape;721;p38"/>
          <p:cNvSpPr txBox="1"/>
          <p:nvPr/>
        </p:nvSpPr>
        <p:spPr>
          <a:xfrm>
            <a:off x="1485902" y="1948380"/>
            <a:ext cx="9176700" cy="738900"/>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800" dirty="0">
                <a:solidFill>
                  <a:srgbClr val="6B0E40"/>
                </a:solidFill>
                <a:latin typeface="Alata"/>
                <a:ea typeface="Alata"/>
                <a:cs typeface="Alata"/>
                <a:sym typeface="Alata"/>
              </a:rPr>
              <a:t>USER-GENERATED CONTENT</a:t>
            </a:r>
            <a:endParaRPr dirty="0">
              <a:latin typeface="Alata"/>
              <a:ea typeface="Alata"/>
              <a:cs typeface="Alata"/>
              <a:sym typeface="Alata"/>
            </a:endParaRPr>
          </a:p>
        </p:txBody>
      </p:sp>
      <p:sp>
        <p:nvSpPr>
          <p:cNvPr id="722" name="Google Shape;722;p38"/>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6">
              <a:alphaModFix/>
            </a:blip>
            <a:stretch>
              <a:fillRect/>
            </a:stretch>
          </a:blipFill>
          <a:ln>
            <a:noFill/>
          </a:ln>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726"/>
        <p:cNvGrpSpPr/>
        <p:nvPr/>
      </p:nvGrpSpPr>
      <p:grpSpPr>
        <a:xfrm>
          <a:off x="0" y="0"/>
          <a:ext cx="0" cy="0"/>
          <a:chOff x="0" y="0"/>
          <a:chExt cx="0" cy="0"/>
        </a:xfrm>
      </p:grpSpPr>
      <p:grpSp>
        <p:nvGrpSpPr>
          <p:cNvPr id="727" name="Google Shape;727;p39"/>
          <p:cNvGrpSpPr/>
          <p:nvPr/>
        </p:nvGrpSpPr>
        <p:grpSpPr>
          <a:xfrm>
            <a:off x="125" y="7092400"/>
            <a:ext cx="18287989" cy="3194617"/>
            <a:chOff x="0" y="-28575"/>
            <a:chExt cx="4836557" cy="841375"/>
          </a:xfrm>
        </p:grpSpPr>
        <p:sp>
          <p:nvSpPr>
            <p:cNvPr id="728" name="Google Shape;728;p39"/>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729" name="Google Shape;729;p39"/>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30" name="Google Shape;730;p39"/>
          <p:cNvGrpSpPr/>
          <p:nvPr/>
        </p:nvGrpSpPr>
        <p:grpSpPr>
          <a:xfrm>
            <a:off x="3751125" y="3153000"/>
            <a:ext cx="10785989" cy="4972173"/>
            <a:chOff x="0" y="0"/>
            <a:chExt cx="4274726" cy="1454192"/>
          </a:xfrm>
        </p:grpSpPr>
        <p:sp>
          <p:nvSpPr>
            <p:cNvPr id="731" name="Google Shape;731;p39"/>
            <p:cNvSpPr/>
            <p:nvPr/>
          </p:nvSpPr>
          <p:spPr>
            <a:xfrm>
              <a:off x="0" y="0"/>
              <a:ext cx="4274726" cy="1454192"/>
            </a:xfrm>
            <a:custGeom>
              <a:avLst/>
              <a:gdLst/>
              <a:ahLst/>
              <a:cxnLst/>
              <a:rect l="l" t="t" r="r" b="b"/>
              <a:pathLst>
                <a:path w="4274726" h="1454192" extrusionOk="0">
                  <a:moveTo>
                    <a:pt x="4195308" y="0"/>
                  </a:moveTo>
                  <a:lnTo>
                    <a:pt x="79418" y="0"/>
                  </a:lnTo>
                  <a:cubicBezTo>
                    <a:pt x="79418" y="43699"/>
                    <a:pt x="44079" y="79418"/>
                    <a:pt x="0" y="79418"/>
                  </a:cubicBezTo>
                  <a:lnTo>
                    <a:pt x="0" y="1374774"/>
                  </a:lnTo>
                  <a:cubicBezTo>
                    <a:pt x="43699" y="1374774"/>
                    <a:pt x="79418" y="1410113"/>
                    <a:pt x="79418" y="1454192"/>
                  </a:cubicBezTo>
                  <a:lnTo>
                    <a:pt x="4195308" y="1454192"/>
                  </a:lnTo>
                  <a:cubicBezTo>
                    <a:pt x="4195308" y="1410492"/>
                    <a:pt x="4230647" y="1374774"/>
                    <a:pt x="4274726" y="1374774"/>
                  </a:cubicBezTo>
                  <a:lnTo>
                    <a:pt x="4274726" y="79418"/>
                  </a:lnTo>
                  <a:cubicBezTo>
                    <a:pt x="4231027" y="79418"/>
                    <a:pt x="4195308" y="44079"/>
                    <a:pt x="419530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9"/>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33" name="Google Shape;733;p39"/>
          <p:cNvSpPr txBox="1"/>
          <p:nvPr/>
        </p:nvSpPr>
        <p:spPr>
          <a:xfrm>
            <a:off x="4411931" y="3658050"/>
            <a:ext cx="9464400" cy="3962100"/>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2600">
                <a:solidFill>
                  <a:srgbClr val="6B0E40"/>
                </a:solidFill>
                <a:latin typeface="Alata"/>
                <a:ea typeface="Alata"/>
                <a:cs typeface="Alata"/>
                <a:sym typeface="Alata"/>
              </a:rPr>
              <a:t>A </a:t>
            </a:r>
            <a:r>
              <a:rPr lang="en-US" sz="2600" b="1">
                <a:solidFill>
                  <a:srgbClr val="6B0E40"/>
                </a:solidFill>
                <a:latin typeface="Alata"/>
                <a:ea typeface="Alata"/>
                <a:cs typeface="Alata"/>
                <a:sym typeface="Alata"/>
              </a:rPr>
              <a:t>promotional tie-in</a:t>
            </a:r>
            <a:r>
              <a:rPr lang="en-US" sz="2600">
                <a:solidFill>
                  <a:srgbClr val="6B0E40"/>
                </a:solidFill>
                <a:latin typeface="Alata"/>
                <a:ea typeface="Alata"/>
                <a:cs typeface="Alata"/>
                <a:sym typeface="Alata"/>
              </a:rPr>
              <a:t> occurs when a brand partners with an entertainment property for the right to use names, characters, and other branding as part of its own marketing campaign.  With a tie-in, both partners benefit from the promotion.</a:t>
            </a:r>
            <a:endParaRPr sz="2600">
              <a:latin typeface="Alata"/>
              <a:ea typeface="Alata"/>
              <a:cs typeface="Alata"/>
              <a:sym typeface="Alata"/>
            </a:endParaRPr>
          </a:p>
          <a:p>
            <a:pPr marL="0" marR="0" lvl="0" indent="0" algn="l" rtl="0">
              <a:lnSpc>
                <a:spcPct val="49986"/>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40011"/>
              </a:lnSpc>
              <a:spcBef>
                <a:spcPts val="0"/>
              </a:spcBef>
              <a:spcAft>
                <a:spcPts val="0"/>
              </a:spcAft>
              <a:buNone/>
            </a:pPr>
            <a:r>
              <a:rPr lang="en-US" sz="2600">
                <a:solidFill>
                  <a:srgbClr val="6B0E40"/>
                </a:solidFill>
                <a:latin typeface="Alata"/>
                <a:ea typeface="Alata"/>
                <a:cs typeface="Alata"/>
                <a:sym typeface="Alata"/>
              </a:rPr>
              <a:t>In the case of "Barbie" both Mattel and Warner Bros. entered into </a:t>
            </a:r>
            <a:r>
              <a:rPr lang="en-US" sz="2600" b="1">
                <a:solidFill>
                  <a:srgbClr val="6B0E40"/>
                </a:solidFill>
                <a:latin typeface="Alata"/>
                <a:ea typeface="Alata"/>
                <a:cs typeface="Alata"/>
                <a:sym typeface="Alata"/>
              </a:rPr>
              <a:t>promotional partnerships </a:t>
            </a:r>
            <a:r>
              <a:rPr lang="en-US" sz="2600">
                <a:solidFill>
                  <a:srgbClr val="6B0E40"/>
                </a:solidFill>
                <a:latin typeface="Alata"/>
                <a:ea typeface="Alata"/>
                <a:cs typeface="Alata"/>
                <a:sym typeface="Alata"/>
              </a:rPr>
              <a:t>to help target specific consumers and maximize awareness for the film’s release.</a:t>
            </a:r>
            <a:endParaRPr sz="2600">
              <a:latin typeface="Alata"/>
              <a:ea typeface="Alata"/>
              <a:cs typeface="Alata"/>
              <a:sym typeface="Alata"/>
            </a:endParaRPr>
          </a:p>
        </p:txBody>
      </p:sp>
      <p:sp>
        <p:nvSpPr>
          <p:cNvPr id="734" name="Google Shape;734;p39"/>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735" name="Google Shape;735;p39"/>
          <p:cNvSpPr txBox="1"/>
          <p:nvPr/>
        </p:nvSpPr>
        <p:spPr>
          <a:xfrm>
            <a:off x="3918390" y="405798"/>
            <a:ext cx="10451100" cy="1508700"/>
          </a:xfrm>
          <a:prstGeom prst="rect">
            <a:avLst/>
          </a:prstGeom>
          <a:noFill/>
          <a:ln>
            <a:noFill/>
          </a:ln>
        </p:spPr>
        <p:txBody>
          <a:bodyPr spcFirstLastPara="1" wrap="square" lIns="0" tIns="0" rIns="0" bIns="0" anchor="t" anchorCtr="0">
            <a:spAutoFit/>
          </a:bodyPr>
          <a:lstStyle/>
          <a:p>
            <a:pPr marL="0" marR="0" lvl="0" indent="0" algn="ctr"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736" name="Google Shape;736;p39"/>
          <p:cNvSpPr txBox="1"/>
          <p:nvPr/>
        </p:nvSpPr>
        <p:spPr>
          <a:xfrm>
            <a:off x="5241598" y="1917580"/>
            <a:ext cx="7804800" cy="738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800" dirty="0">
                <a:solidFill>
                  <a:srgbClr val="6B0E40"/>
                </a:solidFill>
                <a:latin typeface="Alata"/>
                <a:ea typeface="Alata"/>
                <a:cs typeface="Alata"/>
                <a:sym typeface="Alata"/>
              </a:rPr>
              <a:t>PROMOTIONAL TIE-INS</a:t>
            </a:r>
            <a:endParaRPr dirty="0">
              <a:latin typeface="Alata"/>
              <a:ea typeface="Alata"/>
              <a:cs typeface="Alata"/>
              <a:sym typeface="Alata"/>
            </a:endParaRPr>
          </a:p>
        </p:txBody>
      </p:sp>
      <p:sp>
        <p:nvSpPr>
          <p:cNvPr id="737" name="Google Shape;737;p39"/>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738" name="Google Shape;738;p39"/>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5">
              <a:alphaModFix/>
            </a:blip>
            <a:stretch>
              <a:fillRect/>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33"/>
        <p:cNvGrpSpPr/>
        <p:nvPr/>
      </p:nvGrpSpPr>
      <p:grpSpPr>
        <a:xfrm>
          <a:off x="0" y="0"/>
          <a:ext cx="0" cy="0"/>
          <a:chOff x="0" y="0"/>
          <a:chExt cx="0" cy="0"/>
        </a:xfrm>
      </p:grpSpPr>
      <p:grpSp>
        <p:nvGrpSpPr>
          <p:cNvPr id="134" name="Google Shape;134;p4"/>
          <p:cNvGrpSpPr/>
          <p:nvPr/>
        </p:nvGrpSpPr>
        <p:grpSpPr>
          <a:xfrm>
            <a:off x="125" y="7092400"/>
            <a:ext cx="18287989" cy="3194617"/>
            <a:chOff x="0" y="-28575"/>
            <a:chExt cx="4836557" cy="841375"/>
          </a:xfrm>
        </p:grpSpPr>
        <p:sp>
          <p:nvSpPr>
            <p:cNvPr id="135" name="Google Shape;135;p4"/>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136" name="Google Shape;136;p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37" name="Google Shape;137;p4"/>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138" name="Google Shape;138;p4"/>
          <p:cNvSpPr/>
          <p:nvPr/>
        </p:nvSpPr>
        <p:spPr>
          <a:xfrm>
            <a:off x="-10" y="768"/>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4">
              <a:alphaModFix/>
            </a:blip>
            <a:stretch>
              <a:fillRect/>
            </a:stretch>
          </a:blipFill>
          <a:ln>
            <a:noFill/>
          </a:ln>
        </p:spPr>
      </p:sp>
      <p:sp>
        <p:nvSpPr>
          <p:cNvPr id="139" name="Google Shape;139;p4"/>
          <p:cNvSpPr/>
          <p:nvPr/>
        </p:nvSpPr>
        <p:spPr>
          <a:xfrm>
            <a:off x="1028700" y="3980848"/>
            <a:ext cx="7935538" cy="3516719"/>
          </a:xfrm>
          <a:custGeom>
            <a:avLst/>
            <a:gdLst/>
            <a:ahLst/>
            <a:cxnLst/>
            <a:rect l="l" t="t" r="r" b="b"/>
            <a:pathLst>
              <a:path w="2090018" h="926214" extrusionOk="0">
                <a:moveTo>
                  <a:pt x="2010600" y="0"/>
                </a:moveTo>
                <a:lnTo>
                  <a:pt x="79418" y="0"/>
                </a:lnTo>
                <a:cubicBezTo>
                  <a:pt x="79418" y="43699"/>
                  <a:pt x="44079" y="79418"/>
                  <a:pt x="0" y="79418"/>
                </a:cubicBezTo>
                <a:lnTo>
                  <a:pt x="0" y="846796"/>
                </a:lnTo>
                <a:cubicBezTo>
                  <a:pt x="43699" y="846796"/>
                  <a:pt x="79418" y="882135"/>
                  <a:pt x="79418" y="926214"/>
                </a:cubicBezTo>
                <a:lnTo>
                  <a:pt x="2010600" y="926214"/>
                </a:lnTo>
                <a:cubicBezTo>
                  <a:pt x="2010600" y="882515"/>
                  <a:pt x="2045939" y="846796"/>
                  <a:pt x="2090018" y="846796"/>
                </a:cubicBezTo>
                <a:lnTo>
                  <a:pt x="2090018" y="79418"/>
                </a:lnTo>
                <a:cubicBezTo>
                  <a:pt x="2046319" y="79418"/>
                  <a:pt x="2010600" y="44079"/>
                  <a:pt x="2010600"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lata"/>
              <a:ea typeface="Alata"/>
              <a:cs typeface="Alata"/>
              <a:sym typeface="Alata"/>
            </a:endParaRPr>
          </a:p>
        </p:txBody>
      </p:sp>
      <p:sp>
        <p:nvSpPr>
          <p:cNvPr id="140" name="Google Shape;140;p4"/>
          <p:cNvSpPr txBox="1"/>
          <p:nvPr/>
        </p:nvSpPr>
        <p:spPr>
          <a:xfrm>
            <a:off x="1479774" y="4589131"/>
            <a:ext cx="7033500" cy="2321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The film's success is in large part thanks to an aggressive international marketing campaign that Mattel and Warner Bros. started brainstorming more than TWO years before the film's release. </a:t>
            </a:r>
            <a:endParaRPr sz="2600">
              <a:latin typeface="Alata"/>
              <a:ea typeface="Alata"/>
              <a:cs typeface="Alata"/>
              <a:sym typeface="Alata"/>
            </a:endParaRPr>
          </a:p>
        </p:txBody>
      </p:sp>
      <p:sp>
        <p:nvSpPr>
          <p:cNvPr id="141" name="Google Shape;141;p4"/>
          <p:cNvSpPr/>
          <p:nvPr/>
        </p:nvSpPr>
        <p:spPr>
          <a:xfrm>
            <a:off x="9707957" y="3398280"/>
            <a:ext cx="7921258" cy="4681854"/>
          </a:xfrm>
          <a:custGeom>
            <a:avLst/>
            <a:gdLst/>
            <a:ahLst/>
            <a:cxnLst/>
            <a:rect l="l" t="t" r="r" b="b"/>
            <a:pathLst>
              <a:path w="7921258" h="4681854" extrusionOk="0">
                <a:moveTo>
                  <a:pt x="0" y="0"/>
                </a:moveTo>
                <a:lnTo>
                  <a:pt x="7921258" y="0"/>
                </a:lnTo>
                <a:lnTo>
                  <a:pt x="7921258" y="4681855"/>
                </a:lnTo>
                <a:lnTo>
                  <a:pt x="0" y="4681855"/>
                </a:lnTo>
                <a:lnTo>
                  <a:pt x="0" y="0"/>
                </a:lnTo>
                <a:close/>
              </a:path>
            </a:pathLst>
          </a:custGeom>
          <a:blipFill rotWithShape="1">
            <a:blip r:embed="rId5">
              <a:alphaModFix/>
            </a:blip>
            <a:stretch>
              <a:fillRect/>
            </a:stretch>
          </a:blipFill>
          <a:ln>
            <a:noFill/>
          </a:ln>
        </p:spPr>
      </p:sp>
      <p:sp>
        <p:nvSpPr>
          <p:cNvPr id="142" name="Google Shape;142;p4"/>
          <p:cNvSpPr txBox="1"/>
          <p:nvPr/>
        </p:nvSpPr>
        <p:spPr>
          <a:xfrm>
            <a:off x="9921413" y="8087360"/>
            <a:ext cx="7707900" cy="5541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Margot Robbie in "Barbie"</a:t>
            </a:r>
            <a:endParaRPr sz="1800">
              <a:latin typeface="Alata"/>
              <a:ea typeface="Alata"/>
              <a:cs typeface="Alata"/>
              <a:sym typeface="Alata"/>
            </a:endParaRPr>
          </a:p>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Warner Bros. Pictures</a:t>
            </a:r>
            <a:endParaRPr sz="1800">
              <a:latin typeface="Alata"/>
              <a:ea typeface="Alata"/>
              <a:cs typeface="Alata"/>
              <a:sym typeface="Alata"/>
            </a:endParaRPr>
          </a:p>
        </p:txBody>
      </p:sp>
      <p:sp>
        <p:nvSpPr>
          <p:cNvPr id="143" name="Google Shape;143;p4"/>
          <p:cNvSpPr txBox="1"/>
          <p:nvPr/>
        </p:nvSpPr>
        <p:spPr>
          <a:xfrm>
            <a:off x="1469524" y="46739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144" name="Google Shape;144;p4"/>
          <p:cNvSpPr txBox="1"/>
          <p:nvPr/>
        </p:nvSpPr>
        <p:spPr>
          <a:xfrm>
            <a:off x="1469524" y="1948383"/>
            <a:ext cx="5667000" cy="7389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800" dirty="0">
                <a:solidFill>
                  <a:srgbClr val="6B0E40"/>
                </a:solidFill>
                <a:latin typeface="Alata"/>
                <a:ea typeface="Alata"/>
                <a:cs typeface="Alata"/>
                <a:sym typeface="Alata"/>
              </a:rPr>
              <a:t>MARKETING PLAN</a:t>
            </a:r>
            <a:endParaRPr dirty="0">
              <a:latin typeface="Alata"/>
              <a:ea typeface="Alata"/>
              <a:cs typeface="Alata"/>
              <a:sym typeface="Alata"/>
            </a:endParaRPr>
          </a:p>
        </p:txBody>
      </p:sp>
      <p:sp>
        <p:nvSpPr>
          <p:cNvPr id="145" name="Google Shape;145;p4"/>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6">
              <a:alphaModFix/>
            </a:blip>
            <a:stretch>
              <a:fillRect/>
            </a:stretch>
          </a:blipFill>
          <a:ln>
            <a:noFill/>
          </a:ln>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742"/>
        <p:cNvGrpSpPr/>
        <p:nvPr/>
      </p:nvGrpSpPr>
      <p:grpSpPr>
        <a:xfrm>
          <a:off x="0" y="0"/>
          <a:ext cx="0" cy="0"/>
          <a:chOff x="0" y="0"/>
          <a:chExt cx="0" cy="0"/>
        </a:xfrm>
      </p:grpSpPr>
      <p:grpSp>
        <p:nvGrpSpPr>
          <p:cNvPr id="743" name="Google Shape;743;p40"/>
          <p:cNvGrpSpPr/>
          <p:nvPr/>
        </p:nvGrpSpPr>
        <p:grpSpPr>
          <a:xfrm>
            <a:off x="125" y="7092400"/>
            <a:ext cx="18287989" cy="3194617"/>
            <a:chOff x="0" y="-28575"/>
            <a:chExt cx="4836557" cy="841375"/>
          </a:xfrm>
        </p:grpSpPr>
        <p:sp>
          <p:nvSpPr>
            <p:cNvPr id="744" name="Google Shape;744;p40"/>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745" name="Google Shape;745;p40"/>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46" name="Google Shape;746;p40"/>
          <p:cNvGrpSpPr/>
          <p:nvPr/>
        </p:nvGrpSpPr>
        <p:grpSpPr>
          <a:xfrm>
            <a:off x="4083563" y="3153000"/>
            <a:ext cx="10120841" cy="5494664"/>
            <a:chOff x="0" y="0"/>
            <a:chExt cx="4274726" cy="1454192"/>
          </a:xfrm>
        </p:grpSpPr>
        <p:sp>
          <p:nvSpPr>
            <p:cNvPr id="747" name="Google Shape;747;p40"/>
            <p:cNvSpPr/>
            <p:nvPr/>
          </p:nvSpPr>
          <p:spPr>
            <a:xfrm>
              <a:off x="0" y="0"/>
              <a:ext cx="4274726" cy="1454192"/>
            </a:xfrm>
            <a:custGeom>
              <a:avLst/>
              <a:gdLst/>
              <a:ahLst/>
              <a:cxnLst/>
              <a:rect l="l" t="t" r="r" b="b"/>
              <a:pathLst>
                <a:path w="4274726" h="1454192" extrusionOk="0">
                  <a:moveTo>
                    <a:pt x="4195308" y="0"/>
                  </a:moveTo>
                  <a:lnTo>
                    <a:pt x="79418" y="0"/>
                  </a:lnTo>
                  <a:cubicBezTo>
                    <a:pt x="79418" y="43699"/>
                    <a:pt x="44079" y="79418"/>
                    <a:pt x="0" y="79418"/>
                  </a:cubicBezTo>
                  <a:lnTo>
                    <a:pt x="0" y="1374774"/>
                  </a:lnTo>
                  <a:cubicBezTo>
                    <a:pt x="43699" y="1374774"/>
                    <a:pt x="79418" y="1410113"/>
                    <a:pt x="79418" y="1454192"/>
                  </a:cubicBezTo>
                  <a:lnTo>
                    <a:pt x="4195308" y="1454192"/>
                  </a:lnTo>
                  <a:cubicBezTo>
                    <a:pt x="4195308" y="1410492"/>
                    <a:pt x="4230647" y="1374774"/>
                    <a:pt x="4274726" y="1374774"/>
                  </a:cubicBezTo>
                  <a:lnTo>
                    <a:pt x="4274726" y="79418"/>
                  </a:lnTo>
                  <a:cubicBezTo>
                    <a:pt x="4231027" y="79418"/>
                    <a:pt x="4195308" y="44079"/>
                    <a:pt x="419530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49" name="Google Shape;749;p40"/>
          <p:cNvSpPr txBox="1"/>
          <p:nvPr/>
        </p:nvSpPr>
        <p:spPr>
          <a:xfrm>
            <a:off x="4641883" y="3855082"/>
            <a:ext cx="9004200" cy="4090500"/>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2600">
                <a:solidFill>
                  <a:srgbClr val="6B0E40"/>
                </a:solidFill>
                <a:latin typeface="Alata"/>
                <a:ea typeface="Alata"/>
                <a:cs typeface="Alata"/>
                <a:sym typeface="Alata"/>
              </a:rPr>
              <a:t>What may look like an unlimited marketing budget may simply be smart </a:t>
            </a:r>
            <a:r>
              <a:rPr lang="en-US" sz="2600" b="1">
                <a:solidFill>
                  <a:srgbClr val="6B0E40"/>
                </a:solidFill>
                <a:latin typeface="Alata"/>
                <a:ea typeface="Alata"/>
                <a:cs typeface="Alata"/>
                <a:sym typeface="Alata"/>
              </a:rPr>
              <a:t>partnerships</a:t>
            </a:r>
            <a:r>
              <a:rPr lang="en-US" sz="2600">
                <a:solidFill>
                  <a:srgbClr val="6B0E40"/>
                </a:solidFill>
                <a:latin typeface="Alata"/>
                <a:ea typeface="Alata"/>
                <a:cs typeface="Alata"/>
                <a:sym typeface="Alata"/>
              </a:rPr>
              <a:t>. </a:t>
            </a:r>
            <a:endParaRPr sz="2600">
              <a:solidFill>
                <a:srgbClr val="6B0E40"/>
              </a:solidFill>
              <a:latin typeface="Alata"/>
              <a:ea typeface="Alata"/>
              <a:cs typeface="Alata"/>
              <a:sym typeface="Alata"/>
            </a:endParaRPr>
          </a:p>
          <a:p>
            <a:pPr marL="0" marR="0" lvl="0" indent="0" algn="l" rtl="0">
              <a:lnSpc>
                <a:spcPct val="140011"/>
              </a:lnSpc>
              <a:spcBef>
                <a:spcPts val="1000"/>
              </a:spcBef>
              <a:spcAft>
                <a:spcPts val="0"/>
              </a:spcAft>
              <a:buNone/>
            </a:pPr>
            <a:r>
              <a:rPr lang="en-US" sz="2600">
                <a:solidFill>
                  <a:srgbClr val="6B0E40"/>
                </a:solidFill>
                <a:latin typeface="Alata"/>
                <a:ea typeface="Alata"/>
                <a:cs typeface="Alata"/>
                <a:sym typeface="Alata"/>
              </a:rPr>
              <a:t>Mattel's savvy strategy to license the recognizable Barbie™ brand to form partnerships, will likely result in huge profits for the toy company.</a:t>
            </a:r>
            <a:endParaRPr sz="2600">
              <a:latin typeface="Alata"/>
              <a:ea typeface="Alata"/>
              <a:cs typeface="Alata"/>
              <a:sym typeface="Alata"/>
            </a:endParaRPr>
          </a:p>
          <a:p>
            <a:pPr marL="0" marR="0" lvl="0" indent="0" algn="l" rtl="0">
              <a:lnSpc>
                <a:spcPct val="49986"/>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40011"/>
              </a:lnSpc>
              <a:spcBef>
                <a:spcPts val="0"/>
              </a:spcBef>
              <a:spcAft>
                <a:spcPts val="0"/>
              </a:spcAft>
              <a:buNone/>
            </a:pPr>
            <a:r>
              <a:rPr lang="en-US" sz="2600">
                <a:solidFill>
                  <a:srgbClr val="6B0E40"/>
                </a:solidFill>
                <a:latin typeface="Alata"/>
                <a:ea typeface="Alata"/>
                <a:cs typeface="Alata"/>
                <a:sym typeface="Alata"/>
              </a:rPr>
              <a:t>In some agreements, a brand pays Mattel a flat licensing fee, while others give Mattel a 5% to 15% cut of sales. </a:t>
            </a:r>
            <a:endParaRPr sz="2600">
              <a:latin typeface="Alata"/>
              <a:ea typeface="Alata"/>
              <a:cs typeface="Alata"/>
              <a:sym typeface="Alata"/>
            </a:endParaRPr>
          </a:p>
        </p:txBody>
      </p:sp>
      <p:sp>
        <p:nvSpPr>
          <p:cNvPr id="750" name="Google Shape;750;p40"/>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grpSp>
        <p:nvGrpSpPr>
          <p:cNvPr id="751" name="Google Shape;751;p40"/>
          <p:cNvGrpSpPr/>
          <p:nvPr/>
        </p:nvGrpSpPr>
        <p:grpSpPr>
          <a:xfrm>
            <a:off x="2171809" y="455804"/>
            <a:ext cx="13944375" cy="2272014"/>
            <a:chOff x="0" y="-200025"/>
            <a:chExt cx="18592500" cy="3029352"/>
          </a:xfrm>
        </p:grpSpPr>
        <p:sp>
          <p:nvSpPr>
            <p:cNvPr id="752" name="Google Shape;752;p40"/>
            <p:cNvSpPr txBox="1"/>
            <p:nvPr/>
          </p:nvSpPr>
          <p:spPr>
            <a:xfrm>
              <a:off x="2328775" y="-200025"/>
              <a:ext cx="13935000" cy="2011500"/>
            </a:xfrm>
            <a:prstGeom prst="rect">
              <a:avLst/>
            </a:prstGeom>
            <a:noFill/>
            <a:ln>
              <a:noFill/>
            </a:ln>
          </p:spPr>
          <p:txBody>
            <a:bodyPr spcFirstLastPara="1" wrap="square" lIns="0" tIns="0" rIns="0" bIns="0" anchor="t" anchorCtr="0">
              <a:spAutoFit/>
            </a:bodyPr>
            <a:lstStyle/>
            <a:p>
              <a:pPr marL="0" marR="0" lvl="0" indent="0" algn="ctr"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753" name="Google Shape;753;p40"/>
            <p:cNvSpPr txBox="1"/>
            <p:nvPr/>
          </p:nvSpPr>
          <p:spPr>
            <a:xfrm>
              <a:off x="0" y="1844127"/>
              <a:ext cx="18592500" cy="985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800" dirty="0">
                  <a:solidFill>
                    <a:srgbClr val="6B0E40"/>
                  </a:solidFill>
                  <a:latin typeface="Alata"/>
                  <a:ea typeface="Alata"/>
                  <a:cs typeface="Alata"/>
                  <a:sym typeface="Alata"/>
                </a:rPr>
                <a:t>PROMOTIONAL PARTNERSHIPS &amp; LICENSING</a:t>
              </a:r>
              <a:endParaRPr dirty="0">
                <a:latin typeface="Alata"/>
                <a:ea typeface="Alata"/>
                <a:cs typeface="Alata"/>
                <a:sym typeface="Alata"/>
              </a:endParaRPr>
            </a:p>
          </p:txBody>
        </p:sp>
      </p:grpSp>
      <p:sp>
        <p:nvSpPr>
          <p:cNvPr id="754" name="Google Shape;754;p40"/>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755" name="Google Shape;755;p40"/>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5">
              <a:alphaModFix/>
            </a:blip>
            <a:stretch>
              <a:fillRect/>
            </a:stretch>
          </a:blipFill>
          <a:ln>
            <a:noFill/>
          </a:ln>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759"/>
        <p:cNvGrpSpPr/>
        <p:nvPr/>
      </p:nvGrpSpPr>
      <p:grpSpPr>
        <a:xfrm>
          <a:off x="0" y="0"/>
          <a:ext cx="0" cy="0"/>
          <a:chOff x="0" y="0"/>
          <a:chExt cx="0" cy="0"/>
        </a:xfrm>
      </p:grpSpPr>
      <p:grpSp>
        <p:nvGrpSpPr>
          <p:cNvPr id="760" name="Google Shape;760;p41"/>
          <p:cNvGrpSpPr/>
          <p:nvPr/>
        </p:nvGrpSpPr>
        <p:grpSpPr>
          <a:xfrm>
            <a:off x="0" y="9062405"/>
            <a:ext cx="18288000" cy="3194596"/>
            <a:chOff x="0" y="-28575"/>
            <a:chExt cx="4836557" cy="841375"/>
          </a:xfrm>
        </p:grpSpPr>
        <p:sp>
          <p:nvSpPr>
            <p:cNvPr id="761" name="Google Shape;761;p41"/>
            <p:cNvSpPr/>
            <p:nvPr/>
          </p:nvSpPr>
          <p:spPr>
            <a:xfrm>
              <a:off x="0" y="0"/>
              <a:ext cx="4836557" cy="293952"/>
            </a:xfrm>
            <a:custGeom>
              <a:avLst/>
              <a:gdLst/>
              <a:ahLst/>
              <a:cxnLst/>
              <a:rect l="l" t="t" r="r" b="b"/>
              <a:pathLst>
                <a:path w="4836557" h="293952" extrusionOk="0">
                  <a:moveTo>
                    <a:pt x="0" y="0"/>
                  </a:moveTo>
                  <a:lnTo>
                    <a:pt x="4836557" y="0"/>
                  </a:lnTo>
                  <a:lnTo>
                    <a:pt x="4836557" y="293952"/>
                  </a:lnTo>
                  <a:lnTo>
                    <a:pt x="0" y="293952"/>
                  </a:lnTo>
                  <a:close/>
                </a:path>
              </a:pathLst>
            </a:custGeom>
            <a:solidFill>
              <a:srgbClr val="D6008E"/>
            </a:solidFill>
            <a:ln>
              <a:noFill/>
            </a:ln>
          </p:spPr>
        </p:sp>
        <p:sp>
          <p:nvSpPr>
            <p:cNvPr id="762" name="Google Shape;762;p41"/>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63" name="Google Shape;763;p41"/>
          <p:cNvSpPr/>
          <p:nvPr/>
        </p:nvSpPr>
        <p:spPr>
          <a:xfrm>
            <a:off x="15086022" y="-538867"/>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764" name="Google Shape;764;p41"/>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grpSp>
        <p:nvGrpSpPr>
          <p:cNvPr id="765" name="Google Shape;765;p41"/>
          <p:cNvGrpSpPr/>
          <p:nvPr/>
        </p:nvGrpSpPr>
        <p:grpSpPr>
          <a:xfrm>
            <a:off x="434155" y="4019279"/>
            <a:ext cx="4045949" cy="2580865"/>
            <a:chOff x="0" y="0"/>
            <a:chExt cx="5394598" cy="3441153"/>
          </a:xfrm>
        </p:grpSpPr>
        <p:grpSp>
          <p:nvGrpSpPr>
            <p:cNvPr id="766" name="Google Shape;766;p41"/>
            <p:cNvGrpSpPr/>
            <p:nvPr/>
          </p:nvGrpSpPr>
          <p:grpSpPr>
            <a:xfrm>
              <a:off x="0" y="0"/>
              <a:ext cx="5394598" cy="3441153"/>
              <a:chOff x="0" y="0"/>
              <a:chExt cx="1214474" cy="774700"/>
            </a:xfrm>
          </p:grpSpPr>
          <p:sp>
            <p:nvSpPr>
              <p:cNvPr id="767" name="Google Shape;767;p41"/>
              <p:cNvSpPr/>
              <p:nvPr/>
            </p:nvSpPr>
            <p:spPr>
              <a:xfrm>
                <a:off x="0" y="0"/>
                <a:ext cx="1214474" cy="411709"/>
              </a:xfrm>
              <a:custGeom>
                <a:avLst/>
                <a:gdLst/>
                <a:ahLst/>
                <a:cxnLst/>
                <a:rect l="l" t="t" r="r" b="b"/>
                <a:pathLst>
                  <a:path w="1214474" h="411709" extrusionOk="0">
                    <a:moveTo>
                      <a:pt x="1135056" y="0"/>
                    </a:moveTo>
                    <a:lnTo>
                      <a:pt x="79418" y="0"/>
                    </a:lnTo>
                    <a:cubicBezTo>
                      <a:pt x="79418" y="43699"/>
                      <a:pt x="44079" y="79418"/>
                      <a:pt x="0" y="79418"/>
                    </a:cubicBezTo>
                    <a:lnTo>
                      <a:pt x="0" y="332290"/>
                    </a:lnTo>
                    <a:cubicBezTo>
                      <a:pt x="43699" y="332290"/>
                      <a:pt x="79418" y="367629"/>
                      <a:pt x="79418" y="411709"/>
                    </a:cubicBezTo>
                    <a:lnTo>
                      <a:pt x="1135056" y="411709"/>
                    </a:lnTo>
                    <a:cubicBezTo>
                      <a:pt x="1135056" y="368009"/>
                      <a:pt x="1170395" y="332290"/>
                      <a:pt x="1214474" y="332290"/>
                    </a:cubicBezTo>
                    <a:lnTo>
                      <a:pt x="1214474" y="79418"/>
                    </a:lnTo>
                    <a:cubicBezTo>
                      <a:pt x="1170775" y="79418"/>
                      <a:pt x="1135056" y="44079"/>
                      <a:pt x="1135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1"/>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69" name="Google Shape;769;p41"/>
            <p:cNvSpPr/>
            <p:nvPr/>
          </p:nvSpPr>
          <p:spPr>
            <a:xfrm>
              <a:off x="333699" y="324295"/>
              <a:ext cx="4727199" cy="1180188"/>
            </a:xfrm>
            <a:custGeom>
              <a:avLst/>
              <a:gdLst/>
              <a:ahLst/>
              <a:cxnLst/>
              <a:rect l="l" t="t" r="r" b="b"/>
              <a:pathLst>
                <a:path w="4727199" h="1180188" extrusionOk="0">
                  <a:moveTo>
                    <a:pt x="0" y="0"/>
                  </a:moveTo>
                  <a:lnTo>
                    <a:pt x="4727200" y="0"/>
                  </a:lnTo>
                  <a:lnTo>
                    <a:pt x="4727200" y="1180187"/>
                  </a:lnTo>
                  <a:lnTo>
                    <a:pt x="0" y="1180187"/>
                  </a:lnTo>
                  <a:lnTo>
                    <a:pt x="0" y="0"/>
                  </a:lnTo>
                  <a:close/>
                </a:path>
              </a:pathLst>
            </a:custGeom>
            <a:blipFill rotWithShape="1">
              <a:blip r:embed="rId5">
                <a:alphaModFix/>
              </a:blip>
              <a:stretch>
                <a:fillRect/>
              </a:stretch>
            </a:blipFill>
            <a:ln>
              <a:noFill/>
            </a:ln>
          </p:spPr>
        </p:sp>
      </p:grpSp>
      <p:grpSp>
        <p:nvGrpSpPr>
          <p:cNvPr id="770" name="Google Shape;770;p41"/>
          <p:cNvGrpSpPr/>
          <p:nvPr/>
        </p:nvGrpSpPr>
        <p:grpSpPr>
          <a:xfrm>
            <a:off x="4925466" y="4019279"/>
            <a:ext cx="4045949" cy="2580865"/>
            <a:chOff x="0" y="0"/>
            <a:chExt cx="5394598" cy="3441153"/>
          </a:xfrm>
        </p:grpSpPr>
        <p:grpSp>
          <p:nvGrpSpPr>
            <p:cNvPr id="771" name="Google Shape;771;p41"/>
            <p:cNvGrpSpPr/>
            <p:nvPr/>
          </p:nvGrpSpPr>
          <p:grpSpPr>
            <a:xfrm>
              <a:off x="0" y="0"/>
              <a:ext cx="5394598" cy="3441153"/>
              <a:chOff x="0" y="0"/>
              <a:chExt cx="1214474" cy="774700"/>
            </a:xfrm>
          </p:grpSpPr>
          <p:sp>
            <p:nvSpPr>
              <p:cNvPr id="772" name="Google Shape;772;p41"/>
              <p:cNvSpPr/>
              <p:nvPr/>
            </p:nvSpPr>
            <p:spPr>
              <a:xfrm>
                <a:off x="0" y="0"/>
                <a:ext cx="1214474" cy="411709"/>
              </a:xfrm>
              <a:custGeom>
                <a:avLst/>
                <a:gdLst/>
                <a:ahLst/>
                <a:cxnLst/>
                <a:rect l="l" t="t" r="r" b="b"/>
                <a:pathLst>
                  <a:path w="1214474" h="411709" extrusionOk="0">
                    <a:moveTo>
                      <a:pt x="1135056" y="0"/>
                    </a:moveTo>
                    <a:lnTo>
                      <a:pt x="79418" y="0"/>
                    </a:lnTo>
                    <a:cubicBezTo>
                      <a:pt x="79418" y="43699"/>
                      <a:pt x="44079" y="79418"/>
                      <a:pt x="0" y="79418"/>
                    </a:cubicBezTo>
                    <a:lnTo>
                      <a:pt x="0" y="332290"/>
                    </a:lnTo>
                    <a:cubicBezTo>
                      <a:pt x="43699" y="332290"/>
                      <a:pt x="79418" y="367629"/>
                      <a:pt x="79418" y="411709"/>
                    </a:cubicBezTo>
                    <a:lnTo>
                      <a:pt x="1135056" y="411709"/>
                    </a:lnTo>
                    <a:cubicBezTo>
                      <a:pt x="1135056" y="368009"/>
                      <a:pt x="1170395" y="332290"/>
                      <a:pt x="1214474" y="332290"/>
                    </a:cubicBezTo>
                    <a:lnTo>
                      <a:pt x="1214474" y="79418"/>
                    </a:lnTo>
                    <a:cubicBezTo>
                      <a:pt x="1170775" y="79418"/>
                      <a:pt x="1135056" y="44079"/>
                      <a:pt x="1135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1"/>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74" name="Google Shape;774;p41"/>
            <p:cNvSpPr/>
            <p:nvPr/>
          </p:nvSpPr>
          <p:spPr>
            <a:xfrm>
              <a:off x="1821060" y="421504"/>
              <a:ext cx="1752478" cy="985769"/>
            </a:xfrm>
            <a:custGeom>
              <a:avLst/>
              <a:gdLst/>
              <a:ahLst/>
              <a:cxnLst/>
              <a:rect l="l" t="t" r="r" b="b"/>
              <a:pathLst>
                <a:path w="1752478" h="985769" extrusionOk="0">
                  <a:moveTo>
                    <a:pt x="0" y="0"/>
                  </a:moveTo>
                  <a:lnTo>
                    <a:pt x="1752478" y="0"/>
                  </a:lnTo>
                  <a:lnTo>
                    <a:pt x="1752478" y="985769"/>
                  </a:lnTo>
                  <a:lnTo>
                    <a:pt x="0" y="985769"/>
                  </a:lnTo>
                  <a:lnTo>
                    <a:pt x="0" y="0"/>
                  </a:lnTo>
                  <a:close/>
                </a:path>
              </a:pathLst>
            </a:custGeom>
            <a:blipFill rotWithShape="1">
              <a:blip r:embed="rId6">
                <a:alphaModFix/>
              </a:blip>
              <a:stretch>
                <a:fillRect/>
              </a:stretch>
            </a:blipFill>
            <a:ln>
              <a:noFill/>
            </a:ln>
          </p:spPr>
        </p:sp>
      </p:grpSp>
      <p:grpSp>
        <p:nvGrpSpPr>
          <p:cNvPr id="775" name="Google Shape;775;p41"/>
          <p:cNvGrpSpPr/>
          <p:nvPr/>
        </p:nvGrpSpPr>
        <p:grpSpPr>
          <a:xfrm>
            <a:off x="9419090" y="4019279"/>
            <a:ext cx="4045949" cy="2580864"/>
            <a:chOff x="0" y="0"/>
            <a:chExt cx="5394598" cy="3441153"/>
          </a:xfrm>
        </p:grpSpPr>
        <p:grpSp>
          <p:nvGrpSpPr>
            <p:cNvPr id="776" name="Google Shape;776;p41"/>
            <p:cNvGrpSpPr/>
            <p:nvPr/>
          </p:nvGrpSpPr>
          <p:grpSpPr>
            <a:xfrm>
              <a:off x="0" y="0"/>
              <a:ext cx="5394598" cy="3441153"/>
              <a:chOff x="0" y="0"/>
              <a:chExt cx="1214474" cy="774700"/>
            </a:xfrm>
          </p:grpSpPr>
          <p:sp>
            <p:nvSpPr>
              <p:cNvPr id="777" name="Google Shape;777;p41"/>
              <p:cNvSpPr/>
              <p:nvPr/>
            </p:nvSpPr>
            <p:spPr>
              <a:xfrm>
                <a:off x="0" y="0"/>
                <a:ext cx="1214474" cy="411709"/>
              </a:xfrm>
              <a:custGeom>
                <a:avLst/>
                <a:gdLst/>
                <a:ahLst/>
                <a:cxnLst/>
                <a:rect l="l" t="t" r="r" b="b"/>
                <a:pathLst>
                  <a:path w="1214474" h="411709" extrusionOk="0">
                    <a:moveTo>
                      <a:pt x="1135056" y="0"/>
                    </a:moveTo>
                    <a:lnTo>
                      <a:pt x="79418" y="0"/>
                    </a:lnTo>
                    <a:cubicBezTo>
                      <a:pt x="79418" y="43699"/>
                      <a:pt x="44079" y="79418"/>
                      <a:pt x="0" y="79418"/>
                    </a:cubicBezTo>
                    <a:lnTo>
                      <a:pt x="0" y="332290"/>
                    </a:lnTo>
                    <a:cubicBezTo>
                      <a:pt x="43699" y="332290"/>
                      <a:pt x="79418" y="367629"/>
                      <a:pt x="79418" y="411709"/>
                    </a:cubicBezTo>
                    <a:lnTo>
                      <a:pt x="1135056" y="411709"/>
                    </a:lnTo>
                    <a:cubicBezTo>
                      <a:pt x="1135056" y="368009"/>
                      <a:pt x="1170395" y="332290"/>
                      <a:pt x="1214474" y="332290"/>
                    </a:cubicBezTo>
                    <a:lnTo>
                      <a:pt x="1214474" y="79418"/>
                    </a:lnTo>
                    <a:cubicBezTo>
                      <a:pt x="1170775" y="79418"/>
                      <a:pt x="1135056" y="44079"/>
                      <a:pt x="1135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1"/>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79" name="Google Shape;779;p41"/>
            <p:cNvSpPr/>
            <p:nvPr/>
          </p:nvSpPr>
          <p:spPr>
            <a:xfrm>
              <a:off x="1051683" y="64561"/>
              <a:ext cx="3291233" cy="1851318"/>
            </a:xfrm>
            <a:custGeom>
              <a:avLst/>
              <a:gdLst/>
              <a:ahLst/>
              <a:cxnLst/>
              <a:rect l="l" t="t" r="r" b="b"/>
              <a:pathLst>
                <a:path w="3291233" h="1851318" extrusionOk="0">
                  <a:moveTo>
                    <a:pt x="0" y="0"/>
                  </a:moveTo>
                  <a:lnTo>
                    <a:pt x="3291232" y="0"/>
                  </a:lnTo>
                  <a:lnTo>
                    <a:pt x="3291232" y="1851318"/>
                  </a:lnTo>
                  <a:lnTo>
                    <a:pt x="0" y="1851318"/>
                  </a:lnTo>
                  <a:lnTo>
                    <a:pt x="0" y="0"/>
                  </a:lnTo>
                  <a:close/>
                </a:path>
              </a:pathLst>
            </a:custGeom>
            <a:blipFill rotWithShape="1">
              <a:blip r:embed="rId7">
                <a:alphaModFix/>
              </a:blip>
              <a:stretch>
                <a:fillRect/>
              </a:stretch>
            </a:blipFill>
            <a:ln>
              <a:noFill/>
            </a:ln>
          </p:spPr>
        </p:sp>
      </p:grpSp>
      <p:grpSp>
        <p:nvGrpSpPr>
          <p:cNvPr id="780" name="Google Shape;780;p41"/>
          <p:cNvGrpSpPr/>
          <p:nvPr/>
        </p:nvGrpSpPr>
        <p:grpSpPr>
          <a:xfrm>
            <a:off x="13912713" y="4019279"/>
            <a:ext cx="4045949" cy="2580865"/>
            <a:chOff x="0" y="0"/>
            <a:chExt cx="1214474" cy="774700"/>
          </a:xfrm>
        </p:grpSpPr>
        <p:sp>
          <p:nvSpPr>
            <p:cNvPr id="781" name="Google Shape;781;p41"/>
            <p:cNvSpPr/>
            <p:nvPr/>
          </p:nvSpPr>
          <p:spPr>
            <a:xfrm>
              <a:off x="0" y="0"/>
              <a:ext cx="1214474" cy="411709"/>
            </a:xfrm>
            <a:custGeom>
              <a:avLst/>
              <a:gdLst/>
              <a:ahLst/>
              <a:cxnLst/>
              <a:rect l="l" t="t" r="r" b="b"/>
              <a:pathLst>
                <a:path w="1214474" h="411709" extrusionOk="0">
                  <a:moveTo>
                    <a:pt x="1135056" y="0"/>
                  </a:moveTo>
                  <a:lnTo>
                    <a:pt x="79418" y="0"/>
                  </a:lnTo>
                  <a:cubicBezTo>
                    <a:pt x="79418" y="43699"/>
                    <a:pt x="44079" y="79418"/>
                    <a:pt x="0" y="79418"/>
                  </a:cubicBezTo>
                  <a:lnTo>
                    <a:pt x="0" y="332290"/>
                  </a:lnTo>
                  <a:cubicBezTo>
                    <a:pt x="43699" y="332290"/>
                    <a:pt x="79418" y="367629"/>
                    <a:pt x="79418" y="411709"/>
                  </a:cubicBezTo>
                  <a:lnTo>
                    <a:pt x="1135056" y="411709"/>
                  </a:lnTo>
                  <a:cubicBezTo>
                    <a:pt x="1135056" y="368009"/>
                    <a:pt x="1170395" y="332290"/>
                    <a:pt x="1214474" y="332290"/>
                  </a:cubicBezTo>
                  <a:lnTo>
                    <a:pt x="1214474" y="79418"/>
                  </a:lnTo>
                  <a:cubicBezTo>
                    <a:pt x="1170775" y="79418"/>
                    <a:pt x="1135056" y="44079"/>
                    <a:pt x="1135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1"/>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83" name="Google Shape;783;p41"/>
          <p:cNvSpPr/>
          <p:nvPr/>
        </p:nvSpPr>
        <p:spPr>
          <a:xfrm>
            <a:off x="14854238" y="4135957"/>
            <a:ext cx="2162901" cy="1138226"/>
          </a:xfrm>
          <a:custGeom>
            <a:avLst/>
            <a:gdLst/>
            <a:ahLst/>
            <a:cxnLst/>
            <a:rect l="l" t="t" r="r" b="b"/>
            <a:pathLst>
              <a:path w="2162901" h="1138226" extrusionOk="0">
                <a:moveTo>
                  <a:pt x="0" y="0"/>
                </a:moveTo>
                <a:lnTo>
                  <a:pt x="2162900" y="0"/>
                </a:lnTo>
                <a:lnTo>
                  <a:pt x="2162900" y="1138226"/>
                </a:lnTo>
                <a:lnTo>
                  <a:pt x="0" y="1138226"/>
                </a:lnTo>
                <a:lnTo>
                  <a:pt x="0" y="0"/>
                </a:lnTo>
                <a:close/>
              </a:path>
            </a:pathLst>
          </a:custGeom>
          <a:blipFill rotWithShape="1">
            <a:blip r:embed="rId8">
              <a:alphaModFix/>
            </a:blip>
            <a:stretch>
              <a:fillRect/>
            </a:stretch>
          </a:blipFill>
          <a:ln>
            <a:noFill/>
          </a:ln>
        </p:spPr>
      </p:sp>
      <p:grpSp>
        <p:nvGrpSpPr>
          <p:cNvPr id="784" name="Google Shape;784;p41"/>
          <p:cNvGrpSpPr/>
          <p:nvPr/>
        </p:nvGrpSpPr>
        <p:grpSpPr>
          <a:xfrm>
            <a:off x="434155" y="5780036"/>
            <a:ext cx="4045949" cy="2580865"/>
            <a:chOff x="0" y="0"/>
            <a:chExt cx="1214474" cy="774700"/>
          </a:xfrm>
        </p:grpSpPr>
        <p:sp>
          <p:nvSpPr>
            <p:cNvPr id="785" name="Google Shape;785;p41"/>
            <p:cNvSpPr/>
            <p:nvPr/>
          </p:nvSpPr>
          <p:spPr>
            <a:xfrm>
              <a:off x="0" y="0"/>
              <a:ext cx="1214474" cy="411709"/>
            </a:xfrm>
            <a:custGeom>
              <a:avLst/>
              <a:gdLst/>
              <a:ahLst/>
              <a:cxnLst/>
              <a:rect l="l" t="t" r="r" b="b"/>
              <a:pathLst>
                <a:path w="1214474" h="411709" extrusionOk="0">
                  <a:moveTo>
                    <a:pt x="1135056" y="0"/>
                  </a:moveTo>
                  <a:lnTo>
                    <a:pt x="79418" y="0"/>
                  </a:lnTo>
                  <a:cubicBezTo>
                    <a:pt x="79418" y="43699"/>
                    <a:pt x="44079" y="79418"/>
                    <a:pt x="0" y="79418"/>
                  </a:cubicBezTo>
                  <a:lnTo>
                    <a:pt x="0" y="332290"/>
                  </a:lnTo>
                  <a:cubicBezTo>
                    <a:pt x="43699" y="332290"/>
                    <a:pt x="79418" y="367629"/>
                    <a:pt x="79418" y="411709"/>
                  </a:cubicBezTo>
                  <a:lnTo>
                    <a:pt x="1135056" y="411709"/>
                  </a:lnTo>
                  <a:cubicBezTo>
                    <a:pt x="1135056" y="368009"/>
                    <a:pt x="1170395" y="332290"/>
                    <a:pt x="1214474" y="332290"/>
                  </a:cubicBezTo>
                  <a:lnTo>
                    <a:pt x="1214474" y="79418"/>
                  </a:lnTo>
                  <a:cubicBezTo>
                    <a:pt x="1170775" y="79418"/>
                    <a:pt x="1135056" y="44079"/>
                    <a:pt x="1135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1"/>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87" name="Google Shape;787;p41"/>
          <p:cNvSpPr/>
          <p:nvPr/>
        </p:nvSpPr>
        <p:spPr>
          <a:xfrm>
            <a:off x="950758" y="6041054"/>
            <a:ext cx="3012742" cy="849545"/>
          </a:xfrm>
          <a:custGeom>
            <a:avLst/>
            <a:gdLst/>
            <a:ahLst/>
            <a:cxnLst/>
            <a:rect l="l" t="t" r="r" b="b"/>
            <a:pathLst>
              <a:path w="3012742" h="849545" extrusionOk="0">
                <a:moveTo>
                  <a:pt x="0" y="0"/>
                </a:moveTo>
                <a:lnTo>
                  <a:pt x="3012742" y="0"/>
                </a:lnTo>
                <a:lnTo>
                  <a:pt x="3012742" y="849546"/>
                </a:lnTo>
                <a:lnTo>
                  <a:pt x="0" y="849546"/>
                </a:lnTo>
                <a:lnTo>
                  <a:pt x="0" y="0"/>
                </a:lnTo>
                <a:close/>
              </a:path>
            </a:pathLst>
          </a:custGeom>
          <a:blipFill rotWithShape="1">
            <a:blip r:embed="rId9">
              <a:alphaModFix/>
            </a:blip>
            <a:stretch>
              <a:fillRect l="-45701" t="-148254" r="-47385" b="-135416"/>
            </a:stretch>
          </a:blipFill>
          <a:ln>
            <a:noFill/>
          </a:ln>
        </p:spPr>
      </p:sp>
      <p:grpSp>
        <p:nvGrpSpPr>
          <p:cNvPr id="788" name="Google Shape;788;p41"/>
          <p:cNvGrpSpPr/>
          <p:nvPr/>
        </p:nvGrpSpPr>
        <p:grpSpPr>
          <a:xfrm>
            <a:off x="9419090" y="5780036"/>
            <a:ext cx="4045949" cy="2580865"/>
            <a:chOff x="0" y="0"/>
            <a:chExt cx="1214474" cy="774700"/>
          </a:xfrm>
        </p:grpSpPr>
        <p:sp>
          <p:nvSpPr>
            <p:cNvPr id="789" name="Google Shape;789;p41"/>
            <p:cNvSpPr/>
            <p:nvPr/>
          </p:nvSpPr>
          <p:spPr>
            <a:xfrm>
              <a:off x="0" y="0"/>
              <a:ext cx="1214474" cy="411709"/>
            </a:xfrm>
            <a:custGeom>
              <a:avLst/>
              <a:gdLst/>
              <a:ahLst/>
              <a:cxnLst/>
              <a:rect l="l" t="t" r="r" b="b"/>
              <a:pathLst>
                <a:path w="1214474" h="411709" extrusionOk="0">
                  <a:moveTo>
                    <a:pt x="1135056" y="0"/>
                  </a:moveTo>
                  <a:lnTo>
                    <a:pt x="79418" y="0"/>
                  </a:lnTo>
                  <a:cubicBezTo>
                    <a:pt x="79418" y="43699"/>
                    <a:pt x="44079" y="79418"/>
                    <a:pt x="0" y="79418"/>
                  </a:cubicBezTo>
                  <a:lnTo>
                    <a:pt x="0" y="332290"/>
                  </a:lnTo>
                  <a:cubicBezTo>
                    <a:pt x="43699" y="332290"/>
                    <a:pt x="79418" y="367629"/>
                    <a:pt x="79418" y="411709"/>
                  </a:cubicBezTo>
                  <a:lnTo>
                    <a:pt x="1135056" y="411709"/>
                  </a:lnTo>
                  <a:cubicBezTo>
                    <a:pt x="1135056" y="368009"/>
                    <a:pt x="1170395" y="332290"/>
                    <a:pt x="1214474" y="332290"/>
                  </a:cubicBezTo>
                  <a:lnTo>
                    <a:pt x="1214474" y="79418"/>
                  </a:lnTo>
                  <a:cubicBezTo>
                    <a:pt x="1170775" y="79418"/>
                    <a:pt x="1135056" y="44079"/>
                    <a:pt x="1135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1"/>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91" name="Google Shape;791;p41"/>
          <p:cNvSpPr/>
          <p:nvPr/>
        </p:nvSpPr>
        <p:spPr>
          <a:xfrm>
            <a:off x="9996185" y="5652520"/>
            <a:ext cx="2891758" cy="1626614"/>
          </a:xfrm>
          <a:custGeom>
            <a:avLst/>
            <a:gdLst/>
            <a:ahLst/>
            <a:cxnLst/>
            <a:rect l="l" t="t" r="r" b="b"/>
            <a:pathLst>
              <a:path w="2891758" h="1626614" extrusionOk="0">
                <a:moveTo>
                  <a:pt x="0" y="0"/>
                </a:moveTo>
                <a:lnTo>
                  <a:pt x="2891758" y="0"/>
                </a:lnTo>
                <a:lnTo>
                  <a:pt x="2891758" y="1626614"/>
                </a:lnTo>
                <a:lnTo>
                  <a:pt x="0" y="1626614"/>
                </a:lnTo>
                <a:lnTo>
                  <a:pt x="0" y="0"/>
                </a:lnTo>
                <a:close/>
              </a:path>
            </a:pathLst>
          </a:custGeom>
          <a:blipFill rotWithShape="1">
            <a:blip r:embed="rId10">
              <a:alphaModFix/>
            </a:blip>
            <a:stretch>
              <a:fillRect/>
            </a:stretch>
          </a:blipFill>
          <a:ln>
            <a:noFill/>
          </a:ln>
        </p:spPr>
      </p:sp>
      <p:grpSp>
        <p:nvGrpSpPr>
          <p:cNvPr id="792" name="Google Shape;792;p41"/>
          <p:cNvGrpSpPr/>
          <p:nvPr/>
        </p:nvGrpSpPr>
        <p:grpSpPr>
          <a:xfrm>
            <a:off x="13912713" y="5780036"/>
            <a:ext cx="4045949" cy="2580865"/>
            <a:chOff x="0" y="0"/>
            <a:chExt cx="1214474" cy="774700"/>
          </a:xfrm>
        </p:grpSpPr>
        <p:sp>
          <p:nvSpPr>
            <p:cNvPr id="793" name="Google Shape;793;p41"/>
            <p:cNvSpPr/>
            <p:nvPr/>
          </p:nvSpPr>
          <p:spPr>
            <a:xfrm>
              <a:off x="0" y="0"/>
              <a:ext cx="1214474" cy="411709"/>
            </a:xfrm>
            <a:custGeom>
              <a:avLst/>
              <a:gdLst/>
              <a:ahLst/>
              <a:cxnLst/>
              <a:rect l="l" t="t" r="r" b="b"/>
              <a:pathLst>
                <a:path w="1214474" h="411709" extrusionOk="0">
                  <a:moveTo>
                    <a:pt x="1135056" y="0"/>
                  </a:moveTo>
                  <a:lnTo>
                    <a:pt x="79418" y="0"/>
                  </a:lnTo>
                  <a:cubicBezTo>
                    <a:pt x="79418" y="43699"/>
                    <a:pt x="44079" y="79418"/>
                    <a:pt x="0" y="79418"/>
                  </a:cubicBezTo>
                  <a:lnTo>
                    <a:pt x="0" y="332290"/>
                  </a:lnTo>
                  <a:cubicBezTo>
                    <a:pt x="43699" y="332290"/>
                    <a:pt x="79418" y="367629"/>
                    <a:pt x="79418" y="411709"/>
                  </a:cubicBezTo>
                  <a:lnTo>
                    <a:pt x="1135056" y="411709"/>
                  </a:lnTo>
                  <a:cubicBezTo>
                    <a:pt x="1135056" y="368009"/>
                    <a:pt x="1170395" y="332290"/>
                    <a:pt x="1214474" y="332290"/>
                  </a:cubicBezTo>
                  <a:lnTo>
                    <a:pt x="1214474" y="79418"/>
                  </a:lnTo>
                  <a:cubicBezTo>
                    <a:pt x="1170775" y="79418"/>
                    <a:pt x="1135056" y="44079"/>
                    <a:pt x="1135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1"/>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95" name="Google Shape;795;p41"/>
          <p:cNvSpPr/>
          <p:nvPr/>
        </p:nvSpPr>
        <p:spPr>
          <a:xfrm>
            <a:off x="14619945" y="5723378"/>
            <a:ext cx="2639820" cy="1484899"/>
          </a:xfrm>
          <a:custGeom>
            <a:avLst/>
            <a:gdLst/>
            <a:ahLst/>
            <a:cxnLst/>
            <a:rect l="l" t="t" r="r" b="b"/>
            <a:pathLst>
              <a:path w="2639820" h="1484899" extrusionOk="0">
                <a:moveTo>
                  <a:pt x="0" y="0"/>
                </a:moveTo>
                <a:lnTo>
                  <a:pt x="2639820" y="0"/>
                </a:lnTo>
                <a:lnTo>
                  <a:pt x="2639820" y="1484898"/>
                </a:lnTo>
                <a:lnTo>
                  <a:pt x="0" y="1484898"/>
                </a:lnTo>
                <a:lnTo>
                  <a:pt x="0" y="0"/>
                </a:lnTo>
                <a:close/>
              </a:path>
            </a:pathLst>
          </a:custGeom>
          <a:blipFill rotWithShape="1">
            <a:blip r:embed="rId11">
              <a:alphaModFix/>
            </a:blip>
            <a:stretch>
              <a:fillRect/>
            </a:stretch>
          </a:blipFill>
          <a:ln>
            <a:noFill/>
          </a:ln>
        </p:spPr>
      </p:sp>
      <p:grpSp>
        <p:nvGrpSpPr>
          <p:cNvPr id="796" name="Google Shape;796;p41"/>
          <p:cNvGrpSpPr/>
          <p:nvPr/>
        </p:nvGrpSpPr>
        <p:grpSpPr>
          <a:xfrm>
            <a:off x="434155" y="7542143"/>
            <a:ext cx="4045949" cy="2580865"/>
            <a:chOff x="0" y="0"/>
            <a:chExt cx="1214474" cy="774700"/>
          </a:xfrm>
        </p:grpSpPr>
        <p:sp>
          <p:nvSpPr>
            <p:cNvPr id="797" name="Google Shape;797;p41"/>
            <p:cNvSpPr/>
            <p:nvPr/>
          </p:nvSpPr>
          <p:spPr>
            <a:xfrm>
              <a:off x="0" y="0"/>
              <a:ext cx="1214474" cy="411709"/>
            </a:xfrm>
            <a:custGeom>
              <a:avLst/>
              <a:gdLst/>
              <a:ahLst/>
              <a:cxnLst/>
              <a:rect l="l" t="t" r="r" b="b"/>
              <a:pathLst>
                <a:path w="1214474" h="411709" extrusionOk="0">
                  <a:moveTo>
                    <a:pt x="1135056" y="0"/>
                  </a:moveTo>
                  <a:lnTo>
                    <a:pt x="79418" y="0"/>
                  </a:lnTo>
                  <a:cubicBezTo>
                    <a:pt x="79418" y="43699"/>
                    <a:pt x="44079" y="79418"/>
                    <a:pt x="0" y="79418"/>
                  </a:cubicBezTo>
                  <a:lnTo>
                    <a:pt x="0" y="332290"/>
                  </a:lnTo>
                  <a:cubicBezTo>
                    <a:pt x="43699" y="332290"/>
                    <a:pt x="79418" y="367629"/>
                    <a:pt x="79418" y="411709"/>
                  </a:cubicBezTo>
                  <a:lnTo>
                    <a:pt x="1135056" y="411709"/>
                  </a:lnTo>
                  <a:cubicBezTo>
                    <a:pt x="1135056" y="368009"/>
                    <a:pt x="1170395" y="332290"/>
                    <a:pt x="1214474" y="332290"/>
                  </a:cubicBezTo>
                  <a:lnTo>
                    <a:pt x="1214474" y="79418"/>
                  </a:lnTo>
                  <a:cubicBezTo>
                    <a:pt x="1170775" y="79418"/>
                    <a:pt x="1135056" y="44079"/>
                    <a:pt x="1135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1"/>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99" name="Google Shape;799;p41"/>
          <p:cNvSpPr/>
          <p:nvPr/>
        </p:nvSpPr>
        <p:spPr>
          <a:xfrm>
            <a:off x="811078" y="7761902"/>
            <a:ext cx="3292103" cy="932065"/>
          </a:xfrm>
          <a:custGeom>
            <a:avLst/>
            <a:gdLst/>
            <a:ahLst/>
            <a:cxnLst/>
            <a:rect l="l" t="t" r="r" b="b"/>
            <a:pathLst>
              <a:path w="3292103" h="932065" extrusionOk="0">
                <a:moveTo>
                  <a:pt x="0" y="0"/>
                </a:moveTo>
                <a:lnTo>
                  <a:pt x="3292103" y="0"/>
                </a:lnTo>
                <a:lnTo>
                  <a:pt x="3292103" y="932065"/>
                </a:lnTo>
                <a:lnTo>
                  <a:pt x="0" y="932065"/>
                </a:lnTo>
                <a:lnTo>
                  <a:pt x="0" y="0"/>
                </a:lnTo>
                <a:close/>
              </a:path>
            </a:pathLst>
          </a:custGeom>
          <a:blipFill rotWithShape="1">
            <a:blip r:embed="rId12">
              <a:alphaModFix/>
            </a:blip>
            <a:stretch>
              <a:fillRect t="-45502" b="-39480"/>
            </a:stretch>
          </a:blipFill>
          <a:ln>
            <a:noFill/>
          </a:ln>
        </p:spPr>
      </p:sp>
      <p:grpSp>
        <p:nvGrpSpPr>
          <p:cNvPr id="800" name="Google Shape;800;p41"/>
          <p:cNvGrpSpPr/>
          <p:nvPr/>
        </p:nvGrpSpPr>
        <p:grpSpPr>
          <a:xfrm>
            <a:off x="4925466" y="5780036"/>
            <a:ext cx="4045949" cy="2580865"/>
            <a:chOff x="0" y="0"/>
            <a:chExt cx="1214474" cy="774700"/>
          </a:xfrm>
        </p:grpSpPr>
        <p:sp>
          <p:nvSpPr>
            <p:cNvPr id="801" name="Google Shape;801;p41"/>
            <p:cNvSpPr/>
            <p:nvPr/>
          </p:nvSpPr>
          <p:spPr>
            <a:xfrm>
              <a:off x="0" y="0"/>
              <a:ext cx="1214474" cy="411709"/>
            </a:xfrm>
            <a:custGeom>
              <a:avLst/>
              <a:gdLst/>
              <a:ahLst/>
              <a:cxnLst/>
              <a:rect l="l" t="t" r="r" b="b"/>
              <a:pathLst>
                <a:path w="1214474" h="411709" extrusionOk="0">
                  <a:moveTo>
                    <a:pt x="1135056" y="0"/>
                  </a:moveTo>
                  <a:lnTo>
                    <a:pt x="79418" y="0"/>
                  </a:lnTo>
                  <a:cubicBezTo>
                    <a:pt x="79418" y="43699"/>
                    <a:pt x="44079" y="79418"/>
                    <a:pt x="0" y="79418"/>
                  </a:cubicBezTo>
                  <a:lnTo>
                    <a:pt x="0" y="332290"/>
                  </a:lnTo>
                  <a:cubicBezTo>
                    <a:pt x="43699" y="332290"/>
                    <a:pt x="79418" y="367629"/>
                    <a:pt x="79418" y="411709"/>
                  </a:cubicBezTo>
                  <a:lnTo>
                    <a:pt x="1135056" y="411709"/>
                  </a:lnTo>
                  <a:cubicBezTo>
                    <a:pt x="1135056" y="368009"/>
                    <a:pt x="1170395" y="332290"/>
                    <a:pt x="1214474" y="332290"/>
                  </a:cubicBezTo>
                  <a:lnTo>
                    <a:pt x="1214474" y="79418"/>
                  </a:lnTo>
                  <a:cubicBezTo>
                    <a:pt x="1170775" y="79418"/>
                    <a:pt x="1135056" y="44079"/>
                    <a:pt x="1135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1"/>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03" name="Google Shape;803;p41"/>
          <p:cNvSpPr/>
          <p:nvPr/>
        </p:nvSpPr>
        <p:spPr>
          <a:xfrm>
            <a:off x="6291261" y="5931525"/>
            <a:ext cx="1136187" cy="1068603"/>
          </a:xfrm>
          <a:custGeom>
            <a:avLst/>
            <a:gdLst/>
            <a:ahLst/>
            <a:cxnLst/>
            <a:rect l="l" t="t" r="r" b="b"/>
            <a:pathLst>
              <a:path w="1136187" h="1068603" extrusionOk="0">
                <a:moveTo>
                  <a:pt x="0" y="0"/>
                </a:moveTo>
                <a:lnTo>
                  <a:pt x="1136187" y="0"/>
                </a:lnTo>
                <a:lnTo>
                  <a:pt x="1136187" y="1068603"/>
                </a:lnTo>
                <a:lnTo>
                  <a:pt x="0" y="1068603"/>
                </a:lnTo>
                <a:lnTo>
                  <a:pt x="0" y="0"/>
                </a:lnTo>
                <a:close/>
              </a:path>
            </a:pathLst>
          </a:custGeom>
          <a:blipFill rotWithShape="1">
            <a:blip r:embed="rId13">
              <a:alphaModFix/>
            </a:blip>
            <a:stretch>
              <a:fillRect l="-105672" t="-23556" b="-22394"/>
            </a:stretch>
          </a:blipFill>
          <a:ln>
            <a:noFill/>
          </a:ln>
        </p:spPr>
      </p:sp>
      <p:grpSp>
        <p:nvGrpSpPr>
          <p:cNvPr id="804" name="Google Shape;804;p41"/>
          <p:cNvGrpSpPr/>
          <p:nvPr/>
        </p:nvGrpSpPr>
        <p:grpSpPr>
          <a:xfrm>
            <a:off x="4925466" y="7542143"/>
            <a:ext cx="4045949" cy="2580865"/>
            <a:chOff x="0" y="0"/>
            <a:chExt cx="1214474" cy="774700"/>
          </a:xfrm>
        </p:grpSpPr>
        <p:sp>
          <p:nvSpPr>
            <p:cNvPr id="805" name="Google Shape;805;p41"/>
            <p:cNvSpPr/>
            <p:nvPr/>
          </p:nvSpPr>
          <p:spPr>
            <a:xfrm>
              <a:off x="0" y="0"/>
              <a:ext cx="1214474" cy="411709"/>
            </a:xfrm>
            <a:custGeom>
              <a:avLst/>
              <a:gdLst/>
              <a:ahLst/>
              <a:cxnLst/>
              <a:rect l="l" t="t" r="r" b="b"/>
              <a:pathLst>
                <a:path w="1214474" h="411709" extrusionOk="0">
                  <a:moveTo>
                    <a:pt x="1135056" y="0"/>
                  </a:moveTo>
                  <a:lnTo>
                    <a:pt x="79418" y="0"/>
                  </a:lnTo>
                  <a:cubicBezTo>
                    <a:pt x="79418" y="43699"/>
                    <a:pt x="44079" y="79418"/>
                    <a:pt x="0" y="79418"/>
                  </a:cubicBezTo>
                  <a:lnTo>
                    <a:pt x="0" y="332290"/>
                  </a:lnTo>
                  <a:cubicBezTo>
                    <a:pt x="43699" y="332290"/>
                    <a:pt x="79418" y="367629"/>
                    <a:pt x="79418" y="411709"/>
                  </a:cubicBezTo>
                  <a:lnTo>
                    <a:pt x="1135056" y="411709"/>
                  </a:lnTo>
                  <a:cubicBezTo>
                    <a:pt x="1135056" y="368009"/>
                    <a:pt x="1170395" y="332290"/>
                    <a:pt x="1214474" y="332290"/>
                  </a:cubicBezTo>
                  <a:lnTo>
                    <a:pt x="1214474" y="79418"/>
                  </a:lnTo>
                  <a:cubicBezTo>
                    <a:pt x="1170775" y="79418"/>
                    <a:pt x="1135056" y="44079"/>
                    <a:pt x="1135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1"/>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07" name="Google Shape;807;p41"/>
          <p:cNvSpPr/>
          <p:nvPr/>
        </p:nvSpPr>
        <p:spPr>
          <a:xfrm>
            <a:off x="5483360" y="7932598"/>
            <a:ext cx="2751989" cy="590672"/>
          </a:xfrm>
          <a:custGeom>
            <a:avLst/>
            <a:gdLst/>
            <a:ahLst/>
            <a:cxnLst/>
            <a:rect l="l" t="t" r="r" b="b"/>
            <a:pathLst>
              <a:path w="2751989" h="590672" extrusionOk="0">
                <a:moveTo>
                  <a:pt x="0" y="0"/>
                </a:moveTo>
                <a:lnTo>
                  <a:pt x="2751989" y="0"/>
                </a:lnTo>
                <a:lnTo>
                  <a:pt x="2751989" y="590673"/>
                </a:lnTo>
                <a:lnTo>
                  <a:pt x="0" y="590673"/>
                </a:lnTo>
                <a:lnTo>
                  <a:pt x="0" y="0"/>
                </a:lnTo>
                <a:close/>
              </a:path>
            </a:pathLst>
          </a:custGeom>
          <a:blipFill rotWithShape="1">
            <a:blip r:embed="rId14">
              <a:alphaModFix/>
            </a:blip>
            <a:stretch>
              <a:fillRect t="-78945" b="-83122"/>
            </a:stretch>
          </a:blipFill>
          <a:ln>
            <a:noFill/>
          </a:ln>
        </p:spPr>
      </p:sp>
      <p:grpSp>
        <p:nvGrpSpPr>
          <p:cNvPr id="808" name="Google Shape;808;p41"/>
          <p:cNvGrpSpPr/>
          <p:nvPr/>
        </p:nvGrpSpPr>
        <p:grpSpPr>
          <a:xfrm>
            <a:off x="9419090" y="7542143"/>
            <a:ext cx="4045949" cy="2580865"/>
            <a:chOff x="0" y="0"/>
            <a:chExt cx="1214474" cy="774700"/>
          </a:xfrm>
        </p:grpSpPr>
        <p:sp>
          <p:nvSpPr>
            <p:cNvPr id="809" name="Google Shape;809;p41"/>
            <p:cNvSpPr/>
            <p:nvPr/>
          </p:nvSpPr>
          <p:spPr>
            <a:xfrm>
              <a:off x="0" y="0"/>
              <a:ext cx="1214474" cy="411709"/>
            </a:xfrm>
            <a:custGeom>
              <a:avLst/>
              <a:gdLst/>
              <a:ahLst/>
              <a:cxnLst/>
              <a:rect l="l" t="t" r="r" b="b"/>
              <a:pathLst>
                <a:path w="1214474" h="411709" extrusionOk="0">
                  <a:moveTo>
                    <a:pt x="1135056" y="0"/>
                  </a:moveTo>
                  <a:lnTo>
                    <a:pt x="79418" y="0"/>
                  </a:lnTo>
                  <a:cubicBezTo>
                    <a:pt x="79418" y="43699"/>
                    <a:pt x="44079" y="79418"/>
                    <a:pt x="0" y="79418"/>
                  </a:cubicBezTo>
                  <a:lnTo>
                    <a:pt x="0" y="332290"/>
                  </a:lnTo>
                  <a:cubicBezTo>
                    <a:pt x="43699" y="332290"/>
                    <a:pt x="79418" y="367629"/>
                    <a:pt x="79418" y="411709"/>
                  </a:cubicBezTo>
                  <a:lnTo>
                    <a:pt x="1135056" y="411709"/>
                  </a:lnTo>
                  <a:cubicBezTo>
                    <a:pt x="1135056" y="368009"/>
                    <a:pt x="1170395" y="332290"/>
                    <a:pt x="1214474" y="332290"/>
                  </a:cubicBezTo>
                  <a:lnTo>
                    <a:pt x="1214474" y="79418"/>
                  </a:lnTo>
                  <a:cubicBezTo>
                    <a:pt x="1170775" y="79418"/>
                    <a:pt x="1135056" y="44079"/>
                    <a:pt x="1135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1"/>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11" name="Google Shape;811;p41"/>
          <p:cNvSpPr/>
          <p:nvPr/>
        </p:nvSpPr>
        <p:spPr>
          <a:xfrm>
            <a:off x="10700234" y="7815807"/>
            <a:ext cx="1483660" cy="824255"/>
          </a:xfrm>
          <a:custGeom>
            <a:avLst/>
            <a:gdLst/>
            <a:ahLst/>
            <a:cxnLst/>
            <a:rect l="l" t="t" r="r" b="b"/>
            <a:pathLst>
              <a:path w="1483660" h="824255" extrusionOk="0">
                <a:moveTo>
                  <a:pt x="0" y="0"/>
                </a:moveTo>
                <a:lnTo>
                  <a:pt x="1483660" y="0"/>
                </a:lnTo>
                <a:lnTo>
                  <a:pt x="1483660" y="824255"/>
                </a:lnTo>
                <a:lnTo>
                  <a:pt x="0" y="824255"/>
                </a:lnTo>
                <a:lnTo>
                  <a:pt x="0" y="0"/>
                </a:lnTo>
                <a:close/>
              </a:path>
            </a:pathLst>
          </a:custGeom>
          <a:blipFill rotWithShape="1">
            <a:blip r:embed="rId15">
              <a:alphaModFix/>
            </a:blip>
            <a:stretch>
              <a:fillRect/>
            </a:stretch>
          </a:blipFill>
          <a:ln>
            <a:noFill/>
          </a:ln>
        </p:spPr>
      </p:sp>
      <p:grpSp>
        <p:nvGrpSpPr>
          <p:cNvPr id="812" name="Google Shape;812;p41"/>
          <p:cNvGrpSpPr/>
          <p:nvPr/>
        </p:nvGrpSpPr>
        <p:grpSpPr>
          <a:xfrm>
            <a:off x="13912713" y="7542143"/>
            <a:ext cx="4045949" cy="2580865"/>
            <a:chOff x="0" y="0"/>
            <a:chExt cx="1214474" cy="774700"/>
          </a:xfrm>
        </p:grpSpPr>
        <p:sp>
          <p:nvSpPr>
            <p:cNvPr id="813" name="Google Shape;813;p41"/>
            <p:cNvSpPr/>
            <p:nvPr/>
          </p:nvSpPr>
          <p:spPr>
            <a:xfrm>
              <a:off x="0" y="0"/>
              <a:ext cx="1214474" cy="411709"/>
            </a:xfrm>
            <a:custGeom>
              <a:avLst/>
              <a:gdLst/>
              <a:ahLst/>
              <a:cxnLst/>
              <a:rect l="l" t="t" r="r" b="b"/>
              <a:pathLst>
                <a:path w="1214474" h="411709" extrusionOk="0">
                  <a:moveTo>
                    <a:pt x="1135056" y="0"/>
                  </a:moveTo>
                  <a:lnTo>
                    <a:pt x="79418" y="0"/>
                  </a:lnTo>
                  <a:cubicBezTo>
                    <a:pt x="79418" y="43699"/>
                    <a:pt x="44079" y="79418"/>
                    <a:pt x="0" y="79418"/>
                  </a:cubicBezTo>
                  <a:lnTo>
                    <a:pt x="0" y="332290"/>
                  </a:lnTo>
                  <a:cubicBezTo>
                    <a:pt x="43699" y="332290"/>
                    <a:pt x="79418" y="367629"/>
                    <a:pt x="79418" y="411709"/>
                  </a:cubicBezTo>
                  <a:lnTo>
                    <a:pt x="1135056" y="411709"/>
                  </a:lnTo>
                  <a:cubicBezTo>
                    <a:pt x="1135056" y="368009"/>
                    <a:pt x="1170395" y="332290"/>
                    <a:pt x="1214474" y="332290"/>
                  </a:cubicBezTo>
                  <a:lnTo>
                    <a:pt x="1214474" y="79418"/>
                  </a:lnTo>
                  <a:cubicBezTo>
                    <a:pt x="1170775" y="79418"/>
                    <a:pt x="1135056" y="44079"/>
                    <a:pt x="1135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1"/>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15" name="Google Shape;815;p41"/>
          <p:cNvSpPr/>
          <p:nvPr/>
        </p:nvSpPr>
        <p:spPr>
          <a:xfrm>
            <a:off x="14550518" y="7815807"/>
            <a:ext cx="2770340" cy="865731"/>
          </a:xfrm>
          <a:custGeom>
            <a:avLst/>
            <a:gdLst/>
            <a:ahLst/>
            <a:cxnLst/>
            <a:rect l="l" t="t" r="r" b="b"/>
            <a:pathLst>
              <a:path w="2770340" h="865731" extrusionOk="0">
                <a:moveTo>
                  <a:pt x="0" y="0"/>
                </a:moveTo>
                <a:lnTo>
                  <a:pt x="2770340" y="0"/>
                </a:lnTo>
                <a:lnTo>
                  <a:pt x="2770340" y="865731"/>
                </a:lnTo>
                <a:lnTo>
                  <a:pt x="0" y="865731"/>
                </a:lnTo>
                <a:lnTo>
                  <a:pt x="0" y="0"/>
                </a:lnTo>
                <a:close/>
              </a:path>
            </a:pathLst>
          </a:custGeom>
          <a:blipFill rotWithShape="1">
            <a:blip r:embed="rId16">
              <a:alphaModFix/>
            </a:blip>
            <a:stretch>
              <a:fillRect/>
            </a:stretch>
          </a:blipFill>
          <a:ln>
            <a:noFill/>
          </a:ln>
        </p:spPr>
      </p:sp>
      <p:sp>
        <p:nvSpPr>
          <p:cNvPr id="816" name="Google Shape;816;p41"/>
          <p:cNvSpPr txBox="1"/>
          <p:nvPr/>
        </p:nvSpPr>
        <p:spPr>
          <a:xfrm>
            <a:off x="578365" y="2821723"/>
            <a:ext cx="17236200" cy="461700"/>
          </a:xfrm>
          <a:prstGeom prst="rect">
            <a:avLst/>
          </a:prstGeom>
          <a:noFill/>
          <a:ln>
            <a:noFill/>
          </a:ln>
        </p:spPr>
        <p:txBody>
          <a:bodyPr spcFirstLastPara="1" wrap="square" lIns="0" tIns="0" rIns="0" bIns="0" anchor="t" anchorCtr="0">
            <a:spAutoFit/>
          </a:bodyPr>
          <a:lstStyle/>
          <a:p>
            <a:pPr marL="0" marR="0" lvl="0" indent="0" algn="ctr" rtl="0">
              <a:lnSpc>
                <a:spcPct val="125007"/>
              </a:lnSpc>
              <a:spcBef>
                <a:spcPts val="0"/>
              </a:spcBef>
              <a:spcAft>
                <a:spcPts val="0"/>
              </a:spcAft>
              <a:buNone/>
            </a:pPr>
            <a:r>
              <a:rPr lang="en-US" sz="3000" b="1">
                <a:solidFill>
                  <a:srgbClr val="6B0E40"/>
                </a:solidFill>
                <a:latin typeface="Alata"/>
                <a:ea typeface="Alata"/>
                <a:cs typeface="Alata"/>
                <a:sym typeface="Alata"/>
              </a:rPr>
              <a:t>"Barbie" had more than 100 different promotional partners including:</a:t>
            </a:r>
            <a:endParaRPr sz="3000" b="1">
              <a:latin typeface="Alata"/>
              <a:ea typeface="Alata"/>
              <a:cs typeface="Alata"/>
              <a:sym typeface="Alata"/>
            </a:endParaRPr>
          </a:p>
        </p:txBody>
      </p:sp>
      <p:sp>
        <p:nvSpPr>
          <p:cNvPr id="817" name="Google Shape;817;p41"/>
          <p:cNvSpPr txBox="1"/>
          <p:nvPr/>
        </p:nvSpPr>
        <p:spPr>
          <a:xfrm>
            <a:off x="3918449" y="405798"/>
            <a:ext cx="10451100" cy="1508700"/>
          </a:xfrm>
          <a:prstGeom prst="rect">
            <a:avLst/>
          </a:prstGeom>
          <a:noFill/>
          <a:ln>
            <a:noFill/>
          </a:ln>
        </p:spPr>
        <p:txBody>
          <a:bodyPr spcFirstLastPara="1" wrap="square" lIns="0" tIns="0" rIns="0" bIns="0" anchor="t" anchorCtr="0">
            <a:spAutoFit/>
          </a:bodyPr>
          <a:lstStyle/>
          <a:p>
            <a:pPr marL="0" marR="0" lvl="0" indent="0" algn="ctr"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818" name="Google Shape;818;p41"/>
          <p:cNvSpPr txBox="1"/>
          <p:nvPr/>
        </p:nvSpPr>
        <p:spPr>
          <a:xfrm>
            <a:off x="3657899" y="1852130"/>
            <a:ext cx="10972200" cy="738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800" dirty="0">
                <a:solidFill>
                  <a:srgbClr val="6B0E40"/>
                </a:solidFill>
                <a:latin typeface="Alata"/>
                <a:ea typeface="Alata"/>
                <a:cs typeface="Alata"/>
                <a:sym typeface="Alata"/>
              </a:rPr>
              <a:t>PROMOTIONAL PARTNERS</a:t>
            </a:r>
            <a:endParaRPr dirty="0">
              <a:latin typeface="Alata"/>
              <a:ea typeface="Alata"/>
              <a:cs typeface="Alata"/>
              <a:sym typeface="Alata"/>
            </a:endParaRPr>
          </a:p>
        </p:txBody>
      </p:sp>
      <p:sp>
        <p:nvSpPr>
          <p:cNvPr id="819" name="Google Shape;819;p41"/>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17">
              <a:alphaModFix/>
            </a:blip>
            <a:stretch>
              <a:fillRect/>
            </a:stretch>
          </a:blipFill>
          <a:ln>
            <a:noFill/>
          </a:ln>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823"/>
        <p:cNvGrpSpPr/>
        <p:nvPr/>
      </p:nvGrpSpPr>
      <p:grpSpPr>
        <a:xfrm>
          <a:off x="0" y="0"/>
          <a:ext cx="0" cy="0"/>
          <a:chOff x="0" y="0"/>
          <a:chExt cx="0" cy="0"/>
        </a:xfrm>
      </p:grpSpPr>
      <p:grpSp>
        <p:nvGrpSpPr>
          <p:cNvPr id="824" name="Google Shape;824;p42"/>
          <p:cNvGrpSpPr/>
          <p:nvPr/>
        </p:nvGrpSpPr>
        <p:grpSpPr>
          <a:xfrm>
            <a:off x="125" y="7092400"/>
            <a:ext cx="18287989" cy="3194617"/>
            <a:chOff x="0" y="-28575"/>
            <a:chExt cx="4836557" cy="841375"/>
          </a:xfrm>
        </p:grpSpPr>
        <p:sp>
          <p:nvSpPr>
            <p:cNvPr id="825" name="Google Shape;825;p42"/>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826" name="Google Shape;826;p42"/>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27" name="Google Shape;827;p42"/>
          <p:cNvSpPr/>
          <p:nvPr/>
        </p:nvSpPr>
        <p:spPr>
          <a:xfrm>
            <a:off x="15617560" y="-417747"/>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828" name="Google Shape;828;p42"/>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grpSp>
        <p:nvGrpSpPr>
          <p:cNvPr id="829" name="Google Shape;829;p42"/>
          <p:cNvGrpSpPr/>
          <p:nvPr/>
        </p:nvGrpSpPr>
        <p:grpSpPr>
          <a:xfrm>
            <a:off x="1028700" y="3546687"/>
            <a:ext cx="7466101" cy="3193625"/>
            <a:chOff x="0" y="0"/>
            <a:chExt cx="9954801" cy="4258167"/>
          </a:xfrm>
        </p:grpSpPr>
        <p:grpSp>
          <p:nvGrpSpPr>
            <p:cNvPr id="830" name="Google Shape;830;p42"/>
            <p:cNvGrpSpPr/>
            <p:nvPr/>
          </p:nvGrpSpPr>
          <p:grpSpPr>
            <a:xfrm>
              <a:off x="0" y="0"/>
              <a:ext cx="9954801" cy="4258167"/>
              <a:chOff x="0" y="0"/>
              <a:chExt cx="1966380" cy="841119"/>
            </a:xfrm>
          </p:grpSpPr>
          <p:sp>
            <p:nvSpPr>
              <p:cNvPr id="831" name="Google Shape;831;p42"/>
              <p:cNvSpPr/>
              <p:nvPr/>
            </p:nvSpPr>
            <p:spPr>
              <a:xfrm>
                <a:off x="0" y="0"/>
                <a:ext cx="1966380" cy="841119"/>
              </a:xfrm>
              <a:custGeom>
                <a:avLst/>
                <a:gdLst/>
                <a:ahLst/>
                <a:cxnLst/>
                <a:rect l="l" t="t" r="r" b="b"/>
                <a:pathLst>
                  <a:path w="1966380" h="841119" extrusionOk="0">
                    <a:moveTo>
                      <a:pt x="1886962" y="0"/>
                    </a:moveTo>
                    <a:lnTo>
                      <a:pt x="79418" y="0"/>
                    </a:lnTo>
                    <a:cubicBezTo>
                      <a:pt x="79418" y="43699"/>
                      <a:pt x="44079" y="79418"/>
                      <a:pt x="0" y="79418"/>
                    </a:cubicBezTo>
                    <a:lnTo>
                      <a:pt x="0" y="761701"/>
                    </a:lnTo>
                    <a:cubicBezTo>
                      <a:pt x="43699" y="761701"/>
                      <a:pt x="79418" y="797040"/>
                      <a:pt x="79418" y="841119"/>
                    </a:cubicBezTo>
                    <a:lnTo>
                      <a:pt x="1886962" y="841119"/>
                    </a:lnTo>
                    <a:cubicBezTo>
                      <a:pt x="1886962" y="797420"/>
                      <a:pt x="1922301" y="761701"/>
                      <a:pt x="1966380" y="761701"/>
                    </a:cubicBezTo>
                    <a:lnTo>
                      <a:pt x="1966380" y="79418"/>
                    </a:lnTo>
                    <a:cubicBezTo>
                      <a:pt x="1922681" y="79418"/>
                      <a:pt x="1886962" y="44079"/>
                      <a:pt x="1886962"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2"/>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33" name="Google Shape;833;p42"/>
            <p:cNvSpPr txBox="1"/>
            <p:nvPr/>
          </p:nvSpPr>
          <p:spPr>
            <a:xfrm>
              <a:off x="675594" y="595649"/>
              <a:ext cx="8603700" cy="3094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Limited edition Barbie™ collaborations, such as clothing, accessories, and collectibles, provide an additional revenue stream and reinforced the Barbie™ brand’s relevance.</a:t>
              </a:r>
              <a:endParaRPr sz="2600">
                <a:latin typeface="Alata"/>
                <a:ea typeface="Alata"/>
                <a:cs typeface="Alata"/>
                <a:sym typeface="Alata"/>
              </a:endParaRPr>
            </a:p>
          </p:txBody>
        </p:sp>
      </p:grpSp>
      <p:sp>
        <p:nvSpPr>
          <p:cNvPr id="834" name="Google Shape;834;p42"/>
          <p:cNvSpPr/>
          <p:nvPr/>
        </p:nvSpPr>
        <p:spPr>
          <a:xfrm>
            <a:off x="8897606" y="2293553"/>
            <a:ext cx="4286250" cy="7230543"/>
          </a:xfrm>
          <a:custGeom>
            <a:avLst/>
            <a:gdLst/>
            <a:ahLst/>
            <a:cxnLst/>
            <a:rect l="l" t="t" r="r" b="b"/>
            <a:pathLst>
              <a:path w="4286250" h="7230543" extrusionOk="0">
                <a:moveTo>
                  <a:pt x="0" y="0"/>
                </a:moveTo>
                <a:lnTo>
                  <a:pt x="4286250" y="0"/>
                </a:lnTo>
                <a:lnTo>
                  <a:pt x="4286250" y="7230543"/>
                </a:lnTo>
                <a:lnTo>
                  <a:pt x="0" y="7230543"/>
                </a:lnTo>
                <a:lnTo>
                  <a:pt x="0" y="0"/>
                </a:lnTo>
                <a:close/>
              </a:path>
            </a:pathLst>
          </a:custGeom>
          <a:blipFill rotWithShape="1">
            <a:blip r:embed="rId5">
              <a:alphaModFix/>
            </a:blip>
            <a:stretch>
              <a:fillRect/>
            </a:stretch>
          </a:blipFill>
          <a:ln>
            <a:noFill/>
          </a:ln>
        </p:spPr>
      </p:sp>
      <p:sp>
        <p:nvSpPr>
          <p:cNvPr id="835" name="Google Shape;835;p42"/>
          <p:cNvSpPr/>
          <p:nvPr/>
        </p:nvSpPr>
        <p:spPr>
          <a:xfrm>
            <a:off x="13463944" y="2293553"/>
            <a:ext cx="4286250" cy="7701230"/>
          </a:xfrm>
          <a:custGeom>
            <a:avLst/>
            <a:gdLst/>
            <a:ahLst/>
            <a:cxnLst/>
            <a:rect l="l" t="t" r="r" b="b"/>
            <a:pathLst>
              <a:path w="4286250" h="7701230" extrusionOk="0">
                <a:moveTo>
                  <a:pt x="0" y="0"/>
                </a:moveTo>
                <a:lnTo>
                  <a:pt x="4286250" y="0"/>
                </a:lnTo>
                <a:lnTo>
                  <a:pt x="4286250" y="7701230"/>
                </a:lnTo>
                <a:lnTo>
                  <a:pt x="0" y="7701230"/>
                </a:lnTo>
                <a:lnTo>
                  <a:pt x="0" y="0"/>
                </a:lnTo>
                <a:close/>
              </a:path>
            </a:pathLst>
          </a:custGeom>
          <a:blipFill rotWithShape="1">
            <a:blip r:embed="rId6">
              <a:alphaModFix/>
            </a:blip>
            <a:stretch>
              <a:fillRect/>
            </a:stretch>
          </a:blipFill>
          <a:ln>
            <a:noFill/>
          </a:ln>
        </p:spPr>
      </p:sp>
      <p:sp>
        <p:nvSpPr>
          <p:cNvPr id="836" name="Google Shape;836;p42"/>
          <p:cNvSpPr txBox="1"/>
          <p:nvPr/>
        </p:nvSpPr>
        <p:spPr>
          <a:xfrm>
            <a:off x="1519001" y="467401"/>
            <a:ext cx="10451100" cy="1323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837" name="Google Shape;837;p42"/>
          <p:cNvSpPr txBox="1"/>
          <p:nvPr/>
        </p:nvSpPr>
        <p:spPr>
          <a:xfrm>
            <a:off x="1519001" y="1883161"/>
            <a:ext cx="9226800" cy="615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00" dirty="0">
                <a:solidFill>
                  <a:srgbClr val="6B0E40"/>
                </a:solidFill>
                <a:latin typeface="Alata"/>
                <a:ea typeface="Alata"/>
                <a:cs typeface="Alata"/>
                <a:sym typeface="Alata"/>
              </a:rPr>
              <a:t>BRAND LICENSING PARTNERS</a:t>
            </a:r>
            <a:endParaRPr dirty="0">
              <a:latin typeface="Alata"/>
              <a:ea typeface="Alata"/>
              <a:cs typeface="Alata"/>
              <a:sym typeface="Alata"/>
            </a:endParaRPr>
          </a:p>
        </p:txBody>
      </p:sp>
      <p:sp>
        <p:nvSpPr>
          <p:cNvPr id="838" name="Google Shape;838;p42"/>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7">
              <a:alphaModFix/>
            </a:blip>
            <a:stretch>
              <a:fillRect/>
            </a:stretch>
          </a:blipFill>
          <a:ln>
            <a:noFill/>
          </a:ln>
        </p:spPr>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842"/>
        <p:cNvGrpSpPr/>
        <p:nvPr/>
      </p:nvGrpSpPr>
      <p:grpSpPr>
        <a:xfrm>
          <a:off x="0" y="0"/>
          <a:ext cx="0" cy="0"/>
          <a:chOff x="0" y="0"/>
          <a:chExt cx="0" cy="0"/>
        </a:xfrm>
      </p:grpSpPr>
      <p:grpSp>
        <p:nvGrpSpPr>
          <p:cNvPr id="843" name="Google Shape;843;p43"/>
          <p:cNvGrpSpPr/>
          <p:nvPr/>
        </p:nvGrpSpPr>
        <p:grpSpPr>
          <a:xfrm>
            <a:off x="125" y="7092400"/>
            <a:ext cx="18287989" cy="3194617"/>
            <a:chOff x="0" y="-28575"/>
            <a:chExt cx="4836557" cy="841375"/>
          </a:xfrm>
        </p:grpSpPr>
        <p:sp>
          <p:nvSpPr>
            <p:cNvPr id="844" name="Google Shape;844;p43"/>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845" name="Google Shape;845;p43"/>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46" name="Google Shape;846;p43"/>
          <p:cNvSpPr/>
          <p:nvPr/>
        </p:nvSpPr>
        <p:spPr>
          <a:xfrm>
            <a:off x="15617560" y="-417747"/>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847" name="Google Shape;847;p43"/>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848" name="Google Shape;848;p43"/>
          <p:cNvSpPr/>
          <p:nvPr/>
        </p:nvSpPr>
        <p:spPr>
          <a:xfrm>
            <a:off x="11436210" y="2782110"/>
            <a:ext cx="3962774" cy="6876631"/>
          </a:xfrm>
          <a:custGeom>
            <a:avLst/>
            <a:gdLst/>
            <a:ahLst/>
            <a:cxnLst/>
            <a:rect l="l" t="t" r="r" b="b"/>
            <a:pathLst>
              <a:path w="4286250" h="7437960" extrusionOk="0">
                <a:moveTo>
                  <a:pt x="0" y="0"/>
                </a:moveTo>
                <a:lnTo>
                  <a:pt x="4286250" y="0"/>
                </a:lnTo>
                <a:lnTo>
                  <a:pt x="4286250" y="7437960"/>
                </a:lnTo>
                <a:lnTo>
                  <a:pt x="0" y="7437960"/>
                </a:lnTo>
                <a:lnTo>
                  <a:pt x="0" y="0"/>
                </a:lnTo>
                <a:close/>
              </a:path>
            </a:pathLst>
          </a:custGeom>
          <a:blipFill rotWithShape="1">
            <a:blip r:embed="rId5">
              <a:alphaModFix/>
            </a:blip>
            <a:stretch>
              <a:fillRect r="-366" b="-26537"/>
            </a:stretch>
          </a:blipFill>
          <a:ln>
            <a:noFill/>
          </a:ln>
        </p:spPr>
      </p:sp>
      <p:sp>
        <p:nvSpPr>
          <p:cNvPr id="849" name="Google Shape;849;p43"/>
          <p:cNvSpPr/>
          <p:nvPr/>
        </p:nvSpPr>
        <p:spPr>
          <a:xfrm>
            <a:off x="7086605" y="2800850"/>
            <a:ext cx="3962774" cy="7365085"/>
          </a:xfrm>
          <a:custGeom>
            <a:avLst/>
            <a:gdLst/>
            <a:ahLst/>
            <a:cxnLst/>
            <a:rect l="l" t="t" r="r" b="b"/>
            <a:pathLst>
              <a:path w="4286250" h="7966286" extrusionOk="0">
                <a:moveTo>
                  <a:pt x="0" y="0"/>
                </a:moveTo>
                <a:lnTo>
                  <a:pt x="4286250" y="0"/>
                </a:lnTo>
                <a:lnTo>
                  <a:pt x="4286250" y="7966286"/>
                </a:lnTo>
                <a:lnTo>
                  <a:pt x="0" y="7966286"/>
                </a:lnTo>
                <a:lnTo>
                  <a:pt x="0" y="0"/>
                </a:lnTo>
                <a:close/>
              </a:path>
            </a:pathLst>
          </a:custGeom>
          <a:blipFill rotWithShape="1">
            <a:blip r:embed="rId6">
              <a:alphaModFix/>
            </a:blip>
            <a:stretch>
              <a:fillRect b="-6896"/>
            </a:stretch>
          </a:blipFill>
          <a:ln>
            <a:noFill/>
          </a:ln>
        </p:spPr>
      </p:sp>
      <p:sp>
        <p:nvSpPr>
          <p:cNvPr id="850" name="Google Shape;850;p43"/>
          <p:cNvSpPr/>
          <p:nvPr/>
        </p:nvSpPr>
        <p:spPr>
          <a:xfrm>
            <a:off x="2737000" y="2782110"/>
            <a:ext cx="3962774" cy="6876631"/>
          </a:xfrm>
          <a:custGeom>
            <a:avLst/>
            <a:gdLst/>
            <a:ahLst/>
            <a:cxnLst/>
            <a:rect l="l" t="t" r="r" b="b"/>
            <a:pathLst>
              <a:path w="4286250" h="7437960" extrusionOk="0">
                <a:moveTo>
                  <a:pt x="0" y="0"/>
                </a:moveTo>
                <a:lnTo>
                  <a:pt x="4286250" y="0"/>
                </a:lnTo>
                <a:lnTo>
                  <a:pt x="4286250" y="7437960"/>
                </a:lnTo>
                <a:lnTo>
                  <a:pt x="0" y="7437960"/>
                </a:lnTo>
                <a:lnTo>
                  <a:pt x="0" y="0"/>
                </a:lnTo>
                <a:close/>
              </a:path>
            </a:pathLst>
          </a:custGeom>
          <a:blipFill rotWithShape="1">
            <a:blip r:embed="rId7">
              <a:alphaModFix/>
            </a:blip>
            <a:stretch>
              <a:fillRect b="-7796"/>
            </a:stretch>
          </a:blipFill>
          <a:ln>
            <a:noFill/>
          </a:ln>
        </p:spPr>
      </p:sp>
      <p:sp>
        <p:nvSpPr>
          <p:cNvPr id="851" name="Google Shape;851;p43"/>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8">
              <a:alphaModFix/>
            </a:blip>
            <a:stretch>
              <a:fillRect/>
            </a:stretch>
          </a:blipFill>
          <a:ln>
            <a:noFill/>
          </a:ln>
        </p:spPr>
      </p:sp>
      <p:sp>
        <p:nvSpPr>
          <p:cNvPr id="852" name="Google Shape;852;p43"/>
          <p:cNvSpPr txBox="1"/>
          <p:nvPr/>
        </p:nvSpPr>
        <p:spPr>
          <a:xfrm>
            <a:off x="3918576" y="467401"/>
            <a:ext cx="10451100" cy="1323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853" name="Google Shape;853;p43"/>
          <p:cNvSpPr txBox="1"/>
          <p:nvPr/>
        </p:nvSpPr>
        <p:spPr>
          <a:xfrm>
            <a:off x="4530726" y="1824796"/>
            <a:ext cx="92268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dirty="0">
                <a:solidFill>
                  <a:srgbClr val="6B0E40"/>
                </a:solidFill>
                <a:latin typeface="Alata"/>
                <a:ea typeface="Alata"/>
                <a:cs typeface="Alata"/>
                <a:sym typeface="Alata"/>
              </a:rPr>
              <a:t>BRAND LICENSING PARTNERS</a:t>
            </a:r>
            <a:endParaRPr dirty="0">
              <a:latin typeface="Alata"/>
              <a:ea typeface="Alata"/>
              <a:cs typeface="Alata"/>
              <a:sym typeface="Alat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857"/>
        <p:cNvGrpSpPr/>
        <p:nvPr/>
      </p:nvGrpSpPr>
      <p:grpSpPr>
        <a:xfrm>
          <a:off x="0" y="0"/>
          <a:ext cx="0" cy="0"/>
          <a:chOff x="0" y="0"/>
          <a:chExt cx="0" cy="0"/>
        </a:xfrm>
      </p:grpSpPr>
      <p:grpSp>
        <p:nvGrpSpPr>
          <p:cNvPr id="858" name="Google Shape;858;p44"/>
          <p:cNvGrpSpPr/>
          <p:nvPr/>
        </p:nvGrpSpPr>
        <p:grpSpPr>
          <a:xfrm>
            <a:off x="-75801" y="7092404"/>
            <a:ext cx="18363801" cy="3194596"/>
            <a:chOff x="0" y="-28575"/>
            <a:chExt cx="4836557" cy="841375"/>
          </a:xfrm>
        </p:grpSpPr>
        <p:sp>
          <p:nvSpPr>
            <p:cNvPr id="859" name="Google Shape;859;p44"/>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860" name="Google Shape;860;p4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61" name="Google Shape;861;p44"/>
          <p:cNvSpPr/>
          <p:nvPr/>
        </p:nvSpPr>
        <p:spPr>
          <a:xfrm>
            <a:off x="15617560" y="-417747"/>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862" name="Google Shape;862;p44"/>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grpSp>
        <p:nvGrpSpPr>
          <p:cNvPr id="863" name="Google Shape;863;p44"/>
          <p:cNvGrpSpPr/>
          <p:nvPr/>
        </p:nvGrpSpPr>
        <p:grpSpPr>
          <a:xfrm>
            <a:off x="2739421" y="2776725"/>
            <a:ext cx="12809158" cy="7042874"/>
            <a:chOff x="220402" y="239764"/>
            <a:chExt cx="17577079" cy="9664425"/>
          </a:xfrm>
        </p:grpSpPr>
        <p:sp>
          <p:nvSpPr>
            <p:cNvPr id="864" name="Google Shape;864;p44"/>
            <p:cNvSpPr/>
            <p:nvPr/>
          </p:nvSpPr>
          <p:spPr>
            <a:xfrm>
              <a:off x="220402" y="239764"/>
              <a:ext cx="5572125" cy="9208761"/>
            </a:xfrm>
            <a:custGeom>
              <a:avLst/>
              <a:gdLst/>
              <a:ahLst/>
              <a:cxnLst/>
              <a:rect l="l" t="t" r="r" b="b"/>
              <a:pathLst>
                <a:path w="5715000" h="9444883" extrusionOk="0">
                  <a:moveTo>
                    <a:pt x="0" y="0"/>
                  </a:moveTo>
                  <a:lnTo>
                    <a:pt x="5715000" y="0"/>
                  </a:lnTo>
                  <a:lnTo>
                    <a:pt x="5715000" y="9444883"/>
                  </a:lnTo>
                  <a:lnTo>
                    <a:pt x="0" y="9444883"/>
                  </a:lnTo>
                  <a:lnTo>
                    <a:pt x="0" y="0"/>
                  </a:lnTo>
                  <a:close/>
                </a:path>
              </a:pathLst>
            </a:custGeom>
            <a:blipFill rotWithShape="1">
              <a:blip r:embed="rId5">
                <a:alphaModFix/>
              </a:blip>
              <a:stretch>
                <a:fillRect/>
              </a:stretch>
            </a:blipFill>
            <a:ln>
              <a:noFill/>
            </a:ln>
          </p:spPr>
        </p:sp>
        <p:sp>
          <p:nvSpPr>
            <p:cNvPr id="865" name="Google Shape;865;p44"/>
            <p:cNvSpPr/>
            <p:nvPr/>
          </p:nvSpPr>
          <p:spPr>
            <a:xfrm>
              <a:off x="6222879" y="239764"/>
              <a:ext cx="5572125" cy="9664425"/>
            </a:xfrm>
            <a:custGeom>
              <a:avLst/>
              <a:gdLst/>
              <a:ahLst/>
              <a:cxnLst/>
              <a:rect l="l" t="t" r="r" b="b"/>
              <a:pathLst>
                <a:path w="5715000" h="9912231" extrusionOk="0">
                  <a:moveTo>
                    <a:pt x="0" y="0"/>
                  </a:moveTo>
                  <a:lnTo>
                    <a:pt x="5715000" y="0"/>
                  </a:lnTo>
                  <a:lnTo>
                    <a:pt x="5715000" y="9912231"/>
                  </a:lnTo>
                  <a:lnTo>
                    <a:pt x="0" y="9912231"/>
                  </a:lnTo>
                  <a:lnTo>
                    <a:pt x="0" y="0"/>
                  </a:lnTo>
                  <a:close/>
                </a:path>
              </a:pathLst>
            </a:custGeom>
            <a:blipFill rotWithShape="1">
              <a:blip r:embed="rId6">
                <a:alphaModFix/>
              </a:blip>
              <a:stretch>
                <a:fillRect/>
              </a:stretch>
            </a:blipFill>
            <a:ln>
              <a:noFill/>
            </a:ln>
          </p:spPr>
        </p:sp>
        <p:sp>
          <p:nvSpPr>
            <p:cNvPr id="866" name="Google Shape;866;p44"/>
            <p:cNvSpPr/>
            <p:nvPr/>
          </p:nvSpPr>
          <p:spPr>
            <a:xfrm>
              <a:off x="12225355" y="239764"/>
              <a:ext cx="5572125" cy="8714040"/>
            </a:xfrm>
            <a:custGeom>
              <a:avLst/>
              <a:gdLst/>
              <a:ahLst/>
              <a:cxnLst/>
              <a:rect l="l" t="t" r="r" b="b"/>
              <a:pathLst>
                <a:path w="5715000" h="8937477" extrusionOk="0">
                  <a:moveTo>
                    <a:pt x="0" y="0"/>
                  </a:moveTo>
                  <a:lnTo>
                    <a:pt x="5715000" y="0"/>
                  </a:lnTo>
                  <a:lnTo>
                    <a:pt x="5715000" y="8937477"/>
                  </a:lnTo>
                  <a:lnTo>
                    <a:pt x="0" y="8937477"/>
                  </a:lnTo>
                  <a:lnTo>
                    <a:pt x="0" y="0"/>
                  </a:lnTo>
                  <a:close/>
                </a:path>
              </a:pathLst>
            </a:custGeom>
            <a:blipFill rotWithShape="1">
              <a:blip r:embed="rId7">
                <a:alphaModFix/>
              </a:blip>
              <a:stretch>
                <a:fillRect/>
              </a:stretch>
            </a:blipFill>
            <a:ln>
              <a:noFill/>
            </a:ln>
          </p:spPr>
        </p:sp>
      </p:grpSp>
      <p:sp>
        <p:nvSpPr>
          <p:cNvPr id="867" name="Google Shape;867;p44"/>
          <p:cNvSpPr txBox="1"/>
          <p:nvPr/>
        </p:nvSpPr>
        <p:spPr>
          <a:xfrm>
            <a:off x="3918576" y="467401"/>
            <a:ext cx="10451100" cy="1323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868" name="Google Shape;868;p44"/>
          <p:cNvSpPr txBox="1"/>
          <p:nvPr/>
        </p:nvSpPr>
        <p:spPr>
          <a:xfrm>
            <a:off x="4530726" y="1844250"/>
            <a:ext cx="92268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dirty="0">
                <a:solidFill>
                  <a:srgbClr val="6B0E40"/>
                </a:solidFill>
                <a:latin typeface="Alata"/>
                <a:ea typeface="Alata"/>
                <a:cs typeface="Alata"/>
                <a:sym typeface="Alata"/>
              </a:rPr>
              <a:t>BRAND LICENSING PARTNERS</a:t>
            </a:r>
            <a:endParaRPr dirty="0">
              <a:latin typeface="Alata"/>
              <a:ea typeface="Alata"/>
              <a:cs typeface="Alata"/>
              <a:sym typeface="Alata"/>
            </a:endParaRPr>
          </a:p>
        </p:txBody>
      </p:sp>
      <p:sp>
        <p:nvSpPr>
          <p:cNvPr id="869" name="Google Shape;869;p44"/>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8">
              <a:alphaModFix/>
            </a:blip>
            <a:stretch>
              <a:fillRect/>
            </a:stretch>
          </a:blipFill>
          <a:ln>
            <a:noFill/>
          </a:ln>
        </p:spPr>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873"/>
        <p:cNvGrpSpPr/>
        <p:nvPr/>
      </p:nvGrpSpPr>
      <p:grpSpPr>
        <a:xfrm>
          <a:off x="0" y="0"/>
          <a:ext cx="0" cy="0"/>
          <a:chOff x="0" y="0"/>
          <a:chExt cx="0" cy="0"/>
        </a:xfrm>
      </p:grpSpPr>
      <p:grpSp>
        <p:nvGrpSpPr>
          <p:cNvPr id="874" name="Google Shape;874;p45"/>
          <p:cNvGrpSpPr/>
          <p:nvPr/>
        </p:nvGrpSpPr>
        <p:grpSpPr>
          <a:xfrm>
            <a:off x="125" y="6596650"/>
            <a:ext cx="18287989" cy="3690382"/>
            <a:chOff x="0" y="-28575"/>
            <a:chExt cx="4836557" cy="971946"/>
          </a:xfrm>
        </p:grpSpPr>
        <p:sp>
          <p:nvSpPr>
            <p:cNvPr id="875" name="Google Shape;875;p45"/>
            <p:cNvSpPr/>
            <p:nvPr/>
          </p:nvSpPr>
          <p:spPr>
            <a:xfrm>
              <a:off x="0" y="0"/>
              <a:ext cx="4836557" cy="943371"/>
            </a:xfrm>
            <a:custGeom>
              <a:avLst/>
              <a:gdLst/>
              <a:ahLst/>
              <a:cxnLst/>
              <a:rect l="l" t="t" r="r" b="b"/>
              <a:pathLst>
                <a:path w="4836557" h="943371" extrusionOk="0">
                  <a:moveTo>
                    <a:pt x="0" y="0"/>
                  </a:moveTo>
                  <a:lnTo>
                    <a:pt x="4836557" y="0"/>
                  </a:lnTo>
                  <a:lnTo>
                    <a:pt x="4836557" y="943371"/>
                  </a:lnTo>
                  <a:lnTo>
                    <a:pt x="0" y="943371"/>
                  </a:lnTo>
                  <a:close/>
                </a:path>
              </a:pathLst>
            </a:custGeom>
            <a:solidFill>
              <a:srgbClr val="D6008E"/>
            </a:solidFill>
            <a:ln>
              <a:noFill/>
            </a:ln>
          </p:spPr>
        </p:sp>
        <p:sp>
          <p:nvSpPr>
            <p:cNvPr id="876" name="Google Shape;876;p4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77" name="Google Shape;877;p45"/>
          <p:cNvSpPr/>
          <p:nvPr/>
        </p:nvSpPr>
        <p:spPr>
          <a:xfrm>
            <a:off x="15617560" y="-417747"/>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878" name="Google Shape;878;p45"/>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grpSp>
        <p:nvGrpSpPr>
          <p:cNvPr id="879" name="Google Shape;879;p45"/>
          <p:cNvGrpSpPr/>
          <p:nvPr/>
        </p:nvGrpSpPr>
        <p:grpSpPr>
          <a:xfrm>
            <a:off x="537855" y="2840476"/>
            <a:ext cx="11559389" cy="2663905"/>
            <a:chOff x="0" y="0"/>
            <a:chExt cx="4049614" cy="1000996"/>
          </a:xfrm>
        </p:grpSpPr>
        <p:sp>
          <p:nvSpPr>
            <p:cNvPr id="880" name="Google Shape;880;p45"/>
            <p:cNvSpPr/>
            <p:nvPr/>
          </p:nvSpPr>
          <p:spPr>
            <a:xfrm>
              <a:off x="0" y="0"/>
              <a:ext cx="4049614" cy="1000996"/>
            </a:xfrm>
            <a:custGeom>
              <a:avLst/>
              <a:gdLst/>
              <a:ahLst/>
              <a:cxnLst/>
              <a:rect l="l" t="t" r="r" b="b"/>
              <a:pathLst>
                <a:path w="4049614" h="1000996" extrusionOk="0">
                  <a:moveTo>
                    <a:pt x="3970196" y="0"/>
                  </a:moveTo>
                  <a:lnTo>
                    <a:pt x="79418" y="0"/>
                  </a:lnTo>
                  <a:cubicBezTo>
                    <a:pt x="79418" y="43699"/>
                    <a:pt x="44079" y="79418"/>
                    <a:pt x="0" y="79418"/>
                  </a:cubicBezTo>
                  <a:lnTo>
                    <a:pt x="0" y="921577"/>
                  </a:lnTo>
                  <a:cubicBezTo>
                    <a:pt x="43699" y="921577"/>
                    <a:pt x="79418" y="956916"/>
                    <a:pt x="79418" y="1000996"/>
                  </a:cubicBezTo>
                  <a:lnTo>
                    <a:pt x="3970196" y="1000996"/>
                  </a:lnTo>
                  <a:cubicBezTo>
                    <a:pt x="3970196" y="957296"/>
                    <a:pt x="4005535" y="921577"/>
                    <a:pt x="4049614" y="921577"/>
                  </a:cubicBezTo>
                  <a:lnTo>
                    <a:pt x="4049614" y="79418"/>
                  </a:lnTo>
                  <a:cubicBezTo>
                    <a:pt x="4005915" y="79418"/>
                    <a:pt x="3970196" y="44079"/>
                    <a:pt x="3970196"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5"/>
            <p:cNvSpPr txBox="1"/>
            <p:nvPr/>
          </p:nvSpPr>
          <p:spPr>
            <a:xfrm>
              <a:off x="38100" y="9525"/>
              <a:ext cx="736600" cy="765175"/>
            </a:xfrm>
            <a:prstGeom prst="rect">
              <a:avLst/>
            </a:prstGeom>
            <a:noFill/>
            <a:ln>
              <a:noFill/>
            </a:ln>
          </p:spPr>
          <p:txBody>
            <a:bodyPr spcFirstLastPara="1" wrap="square" lIns="34025" tIns="34025" rIns="34025" bIns="34025" anchor="ctr" anchorCtr="0">
              <a:noAutofit/>
            </a:bodyPr>
            <a:lstStyle/>
            <a:p>
              <a:pPr marL="0" marR="0" lvl="0" indent="0" algn="ctr" rtl="0">
                <a:lnSpc>
                  <a:spcPct val="147777"/>
                </a:lnSpc>
                <a:spcBef>
                  <a:spcPts val="0"/>
                </a:spcBef>
                <a:spcAft>
                  <a:spcPts val="0"/>
                </a:spcAft>
                <a:buNone/>
              </a:pPr>
              <a:endParaRPr sz="1800">
                <a:solidFill>
                  <a:schemeClr val="dk1"/>
                </a:solidFill>
                <a:latin typeface="Calibri"/>
                <a:ea typeface="Calibri"/>
                <a:cs typeface="Calibri"/>
                <a:sym typeface="Calibri"/>
              </a:endParaRPr>
            </a:p>
          </p:txBody>
        </p:sp>
      </p:grpSp>
      <p:sp>
        <p:nvSpPr>
          <p:cNvPr id="882" name="Google Shape;882;p45"/>
          <p:cNvSpPr/>
          <p:nvPr/>
        </p:nvSpPr>
        <p:spPr>
          <a:xfrm>
            <a:off x="12973050" y="2638915"/>
            <a:ext cx="4286250" cy="7133735"/>
          </a:xfrm>
          <a:custGeom>
            <a:avLst/>
            <a:gdLst/>
            <a:ahLst/>
            <a:cxnLst/>
            <a:rect l="l" t="t" r="r" b="b"/>
            <a:pathLst>
              <a:path w="4286250" h="7133735" extrusionOk="0">
                <a:moveTo>
                  <a:pt x="0" y="0"/>
                </a:moveTo>
                <a:lnTo>
                  <a:pt x="4286250" y="0"/>
                </a:lnTo>
                <a:lnTo>
                  <a:pt x="4286250" y="7133735"/>
                </a:lnTo>
                <a:lnTo>
                  <a:pt x="0" y="7133735"/>
                </a:lnTo>
                <a:lnTo>
                  <a:pt x="0" y="0"/>
                </a:lnTo>
                <a:close/>
              </a:path>
            </a:pathLst>
          </a:custGeom>
          <a:blipFill rotWithShape="1">
            <a:blip r:embed="rId5">
              <a:alphaModFix/>
            </a:blip>
            <a:stretch>
              <a:fillRect/>
            </a:stretch>
          </a:blipFill>
          <a:ln>
            <a:noFill/>
          </a:ln>
        </p:spPr>
      </p:sp>
      <p:sp>
        <p:nvSpPr>
          <p:cNvPr id="883" name="Google Shape;883;p45"/>
          <p:cNvSpPr txBox="1"/>
          <p:nvPr/>
        </p:nvSpPr>
        <p:spPr>
          <a:xfrm>
            <a:off x="953695" y="3147587"/>
            <a:ext cx="11143500" cy="1840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Cold Stone Creamery went all-in with their "Barbie" promotion with themed desserts and a sweepstakes where the grand prize includes a Barbie Dreamhouse, movie tickets, movie swag and free ice cream for a year.</a:t>
            </a:r>
            <a:endParaRPr sz="2600">
              <a:latin typeface="Alata"/>
              <a:ea typeface="Alata"/>
              <a:cs typeface="Alata"/>
              <a:sym typeface="Alata"/>
            </a:endParaRPr>
          </a:p>
        </p:txBody>
      </p:sp>
      <p:sp>
        <p:nvSpPr>
          <p:cNvPr id="884" name="Google Shape;884;p45"/>
          <p:cNvSpPr/>
          <p:nvPr/>
        </p:nvSpPr>
        <p:spPr>
          <a:xfrm>
            <a:off x="3531259" y="5870463"/>
            <a:ext cx="4348750" cy="3902187"/>
          </a:xfrm>
          <a:custGeom>
            <a:avLst/>
            <a:gdLst/>
            <a:ahLst/>
            <a:cxnLst/>
            <a:rect l="l" t="t" r="r" b="b"/>
            <a:pathLst>
              <a:path w="4348750" h="3902187" extrusionOk="0">
                <a:moveTo>
                  <a:pt x="0" y="0"/>
                </a:moveTo>
                <a:lnTo>
                  <a:pt x="4348751" y="0"/>
                </a:lnTo>
                <a:lnTo>
                  <a:pt x="4348751" y="3902187"/>
                </a:lnTo>
                <a:lnTo>
                  <a:pt x="0" y="3902187"/>
                </a:lnTo>
                <a:lnTo>
                  <a:pt x="0" y="0"/>
                </a:lnTo>
                <a:close/>
              </a:path>
            </a:pathLst>
          </a:custGeom>
          <a:blipFill rotWithShape="1">
            <a:blip r:embed="rId6">
              <a:alphaModFix/>
            </a:blip>
            <a:stretch>
              <a:fillRect t="-825" r="-1038" b="-826"/>
            </a:stretch>
          </a:blipFill>
          <a:ln>
            <a:noFill/>
          </a:ln>
        </p:spPr>
      </p:sp>
      <p:sp>
        <p:nvSpPr>
          <p:cNvPr id="885" name="Google Shape;885;p45"/>
          <p:cNvSpPr/>
          <p:nvPr/>
        </p:nvSpPr>
        <p:spPr>
          <a:xfrm>
            <a:off x="8140837" y="5870463"/>
            <a:ext cx="4322422" cy="3902187"/>
          </a:xfrm>
          <a:custGeom>
            <a:avLst/>
            <a:gdLst/>
            <a:ahLst/>
            <a:cxnLst/>
            <a:rect l="l" t="t" r="r" b="b"/>
            <a:pathLst>
              <a:path w="4322422" h="3902187" extrusionOk="0">
                <a:moveTo>
                  <a:pt x="0" y="0"/>
                </a:moveTo>
                <a:lnTo>
                  <a:pt x="4322422" y="0"/>
                </a:lnTo>
                <a:lnTo>
                  <a:pt x="4322422" y="3902187"/>
                </a:lnTo>
                <a:lnTo>
                  <a:pt x="0" y="3902187"/>
                </a:lnTo>
                <a:lnTo>
                  <a:pt x="0" y="0"/>
                </a:lnTo>
                <a:close/>
              </a:path>
            </a:pathLst>
          </a:custGeom>
          <a:blipFill rotWithShape="1">
            <a:blip r:embed="rId7">
              <a:alphaModFix/>
            </a:blip>
            <a:stretch>
              <a:fillRect/>
            </a:stretch>
          </a:blipFill>
          <a:ln>
            <a:noFill/>
          </a:ln>
        </p:spPr>
      </p:sp>
      <p:sp>
        <p:nvSpPr>
          <p:cNvPr id="886" name="Google Shape;886;p45"/>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8">
              <a:alphaModFix/>
            </a:blip>
            <a:stretch>
              <a:fillRect/>
            </a:stretch>
          </a:blipFill>
          <a:ln>
            <a:noFill/>
          </a:ln>
        </p:spPr>
      </p:sp>
      <p:sp>
        <p:nvSpPr>
          <p:cNvPr id="887" name="Google Shape;887;p45"/>
          <p:cNvSpPr txBox="1"/>
          <p:nvPr/>
        </p:nvSpPr>
        <p:spPr>
          <a:xfrm>
            <a:off x="3918576" y="467401"/>
            <a:ext cx="10451100" cy="1323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888" name="Google Shape;888;p45"/>
          <p:cNvSpPr txBox="1"/>
          <p:nvPr/>
        </p:nvSpPr>
        <p:spPr>
          <a:xfrm>
            <a:off x="4530726" y="1844250"/>
            <a:ext cx="92268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dirty="0">
                <a:solidFill>
                  <a:srgbClr val="6B0E40"/>
                </a:solidFill>
                <a:latin typeface="Alata"/>
                <a:ea typeface="Alata"/>
                <a:cs typeface="Alata"/>
                <a:sym typeface="Alata"/>
              </a:rPr>
              <a:t>BRAND LICENSING PARTNERS</a:t>
            </a:r>
            <a:endParaRPr dirty="0">
              <a:latin typeface="Alata"/>
              <a:ea typeface="Alata"/>
              <a:cs typeface="Alata"/>
              <a:sym typeface="Alat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892"/>
        <p:cNvGrpSpPr/>
        <p:nvPr/>
      </p:nvGrpSpPr>
      <p:grpSpPr>
        <a:xfrm>
          <a:off x="0" y="0"/>
          <a:ext cx="0" cy="0"/>
          <a:chOff x="0" y="0"/>
          <a:chExt cx="0" cy="0"/>
        </a:xfrm>
      </p:grpSpPr>
      <p:grpSp>
        <p:nvGrpSpPr>
          <p:cNvPr id="893" name="Google Shape;893;p46"/>
          <p:cNvGrpSpPr/>
          <p:nvPr/>
        </p:nvGrpSpPr>
        <p:grpSpPr>
          <a:xfrm>
            <a:off x="125" y="7092400"/>
            <a:ext cx="18287989" cy="3194617"/>
            <a:chOff x="0" y="-28575"/>
            <a:chExt cx="4836557" cy="841375"/>
          </a:xfrm>
        </p:grpSpPr>
        <p:sp>
          <p:nvSpPr>
            <p:cNvPr id="894" name="Google Shape;894;p46"/>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895" name="Google Shape;895;p46"/>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96" name="Google Shape;896;p46"/>
          <p:cNvSpPr/>
          <p:nvPr/>
        </p:nvSpPr>
        <p:spPr>
          <a:xfrm>
            <a:off x="15617560" y="-417747"/>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897" name="Google Shape;897;p46"/>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grpSp>
        <p:nvGrpSpPr>
          <p:cNvPr id="898" name="Google Shape;898;p46"/>
          <p:cNvGrpSpPr/>
          <p:nvPr/>
        </p:nvGrpSpPr>
        <p:grpSpPr>
          <a:xfrm>
            <a:off x="707425" y="2647098"/>
            <a:ext cx="16873155" cy="6946796"/>
            <a:chOff x="7" y="0"/>
            <a:chExt cx="22497540" cy="9262395"/>
          </a:xfrm>
        </p:grpSpPr>
        <p:sp>
          <p:nvSpPr>
            <p:cNvPr id="899" name="Google Shape;899;p46"/>
            <p:cNvSpPr/>
            <p:nvPr/>
          </p:nvSpPr>
          <p:spPr>
            <a:xfrm>
              <a:off x="10820400" y="4849"/>
              <a:ext cx="5715000" cy="9213435"/>
            </a:xfrm>
            <a:custGeom>
              <a:avLst/>
              <a:gdLst/>
              <a:ahLst/>
              <a:cxnLst/>
              <a:rect l="l" t="t" r="r" b="b"/>
              <a:pathLst>
                <a:path w="5715000" h="9213435" extrusionOk="0">
                  <a:moveTo>
                    <a:pt x="0" y="0"/>
                  </a:moveTo>
                  <a:lnTo>
                    <a:pt x="5715000" y="0"/>
                  </a:lnTo>
                  <a:lnTo>
                    <a:pt x="5715000" y="9213434"/>
                  </a:lnTo>
                  <a:lnTo>
                    <a:pt x="0" y="9213434"/>
                  </a:lnTo>
                  <a:lnTo>
                    <a:pt x="0" y="0"/>
                  </a:lnTo>
                  <a:close/>
                </a:path>
              </a:pathLst>
            </a:custGeom>
            <a:blipFill rotWithShape="1">
              <a:blip r:embed="rId5">
                <a:alphaModFix/>
              </a:blip>
              <a:stretch>
                <a:fillRect/>
              </a:stretch>
            </a:blipFill>
            <a:ln>
              <a:noFill/>
            </a:ln>
          </p:spPr>
        </p:sp>
        <p:sp>
          <p:nvSpPr>
            <p:cNvPr id="900" name="Google Shape;900;p46"/>
            <p:cNvSpPr/>
            <p:nvPr/>
          </p:nvSpPr>
          <p:spPr>
            <a:xfrm>
              <a:off x="16782547" y="0"/>
              <a:ext cx="5715000" cy="9262395"/>
            </a:xfrm>
            <a:custGeom>
              <a:avLst/>
              <a:gdLst/>
              <a:ahLst/>
              <a:cxnLst/>
              <a:rect l="l" t="t" r="r" b="b"/>
              <a:pathLst>
                <a:path w="5715000" h="9262395" extrusionOk="0">
                  <a:moveTo>
                    <a:pt x="0" y="0"/>
                  </a:moveTo>
                  <a:lnTo>
                    <a:pt x="5715000" y="0"/>
                  </a:lnTo>
                  <a:lnTo>
                    <a:pt x="5715000" y="9262395"/>
                  </a:lnTo>
                  <a:lnTo>
                    <a:pt x="0" y="9262395"/>
                  </a:lnTo>
                  <a:lnTo>
                    <a:pt x="0" y="0"/>
                  </a:lnTo>
                  <a:close/>
                </a:path>
              </a:pathLst>
            </a:custGeom>
            <a:blipFill rotWithShape="1">
              <a:blip r:embed="rId6">
                <a:alphaModFix/>
              </a:blip>
              <a:stretch>
                <a:fillRect/>
              </a:stretch>
            </a:blipFill>
            <a:ln>
              <a:noFill/>
            </a:ln>
          </p:spPr>
        </p:sp>
        <p:grpSp>
          <p:nvGrpSpPr>
            <p:cNvPr id="901" name="Google Shape;901;p46"/>
            <p:cNvGrpSpPr/>
            <p:nvPr/>
          </p:nvGrpSpPr>
          <p:grpSpPr>
            <a:xfrm>
              <a:off x="7" y="645838"/>
              <a:ext cx="10215298" cy="6529169"/>
              <a:chOff x="1" y="-1"/>
              <a:chExt cx="1348160" cy="861684"/>
            </a:xfrm>
          </p:grpSpPr>
          <p:sp>
            <p:nvSpPr>
              <p:cNvPr id="902" name="Google Shape;902;p46"/>
              <p:cNvSpPr/>
              <p:nvPr/>
            </p:nvSpPr>
            <p:spPr>
              <a:xfrm>
                <a:off x="1" y="-1"/>
                <a:ext cx="1348160" cy="861684"/>
              </a:xfrm>
              <a:custGeom>
                <a:avLst/>
                <a:gdLst/>
                <a:ahLst/>
                <a:cxnLst/>
                <a:rect l="l" t="t" r="r" b="b"/>
                <a:pathLst>
                  <a:path w="1348160" h="987604" extrusionOk="0">
                    <a:moveTo>
                      <a:pt x="1268742" y="0"/>
                    </a:moveTo>
                    <a:lnTo>
                      <a:pt x="79418" y="0"/>
                    </a:lnTo>
                    <a:cubicBezTo>
                      <a:pt x="79418" y="43699"/>
                      <a:pt x="44079" y="79418"/>
                      <a:pt x="0" y="79418"/>
                    </a:cubicBezTo>
                    <a:lnTo>
                      <a:pt x="0" y="908186"/>
                    </a:lnTo>
                    <a:cubicBezTo>
                      <a:pt x="43699" y="908186"/>
                      <a:pt x="79418" y="943525"/>
                      <a:pt x="79418" y="987604"/>
                    </a:cubicBezTo>
                    <a:lnTo>
                      <a:pt x="1268742" y="987604"/>
                    </a:lnTo>
                    <a:cubicBezTo>
                      <a:pt x="1268742" y="943905"/>
                      <a:pt x="1304081" y="908186"/>
                      <a:pt x="1348160" y="908186"/>
                    </a:cubicBezTo>
                    <a:lnTo>
                      <a:pt x="1348160" y="79418"/>
                    </a:lnTo>
                    <a:cubicBezTo>
                      <a:pt x="1304461" y="79418"/>
                      <a:pt x="1268742" y="44079"/>
                      <a:pt x="1268742"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6"/>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04" name="Google Shape;904;p46"/>
            <p:cNvSpPr txBox="1"/>
            <p:nvPr/>
          </p:nvSpPr>
          <p:spPr>
            <a:xfrm>
              <a:off x="771683" y="1330147"/>
              <a:ext cx="8671800" cy="56562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b="1">
                  <a:solidFill>
                    <a:srgbClr val="6B0E40"/>
                  </a:solidFill>
                  <a:latin typeface="Alata"/>
                  <a:ea typeface="Alata"/>
                  <a:cs typeface="Alata"/>
                  <a:sym typeface="Alata"/>
                </a:rPr>
                <a:t>Barbie™ x Xbox</a:t>
              </a:r>
              <a:endParaRPr sz="2600" b="1">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Xbox is running several promotions for the release of "Barbie" including a sweepstakes to win a custom Barbie™ Dreamhouse themed Xbox, and limited-edition Barbie vehicles for the game Forza Horizon 5 (available for download through Xbox gaming platform).</a:t>
              </a:r>
              <a:endParaRPr sz="2600">
                <a:latin typeface="Alata"/>
                <a:ea typeface="Alata"/>
                <a:cs typeface="Alata"/>
                <a:sym typeface="Alata"/>
              </a:endParaRPr>
            </a:p>
            <a:p>
              <a:pPr marL="0" marR="0" lvl="0" indent="0" algn="ctr" rtl="0">
                <a:lnSpc>
                  <a:spcPct val="120000"/>
                </a:lnSpc>
                <a:spcBef>
                  <a:spcPts val="0"/>
                </a:spcBef>
                <a:spcAft>
                  <a:spcPts val="0"/>
                </a:spcAft>
                <a:buNone/>
              </a:pPr>
              <a:endParaRPr sz="2600">
                <a:solidFill>
                  <a:srgbClr val="6B0E40"/>
                </a:solidFill>
                <a:latin typeface="Alata"/>
                <a:ea typeface="Alata"/>
                <a:cs typeface="Alata"/>
                <a:sym typeface="Alata"/>
              </a:endParaRPr>
            </a:p>
          </p:txBody>
        </p:sp>
      </p:grpSp>
      <p:sp>
        <p:nvSpPr>
          <p:cNvPr id="905" name="Google Shape;905;p46"/>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7">
              <a:alphaModFix/>
            </a:blip>
            <a:stretch>
              <a:fillRect/>
            </a:stretch>
          </a:blipFill>
          <a:ln>
            <a:noFill/>
          </a:ln>
        </p:spPr>
      </p:sp>
      <p:sp>
        <p:nvSpPr>
          <p:cNvPr id="906" name="Google Shape;906;p46"/>
          <p:cNvSpPr txBox="1"/>
          <p:nvPr/>
        </p:nvSpPr>
        <p:spPr>
          <a:xfrm>
            <a:off x="3918576" y="467401"/>
            <a:ext cx="10451100" cy="1323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907" name="Google Shape;907;p46"/>
          <p:cNvSpPr txBox="1"/>
          <p:nvPr/>
        </p:nvSpPr>
        <p:spPr>
          <a:xfrm>
            <a:off x="4530726" y="1844250"/>
            <a:ext cx="92268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dirty="0">
                <a:solidFill>
                  <a:srgbClr val="6B0E40"/>
                </a:solidFill>
                <a:latin typeface="Alata"/>
                <a:ea typeface="Alata"/>
                <a:cs typeface="Alata"/>
                <a:sym typeface="Alata"/>
              </a:rPr>
              <a:t>BRAND LICENSING PARTNERS</a:t>
            </a:r>
            <a:endParaRPr dirty="0">
              <a:latin typeface="Alata"/>
              <a:ea typeface="Alata"/>
              <a:cs typeface="Alata"/>
              <a:sym typeface="Alat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911"/>
        <p:cNvGrpSpPr/>
        <p:nvPr/>
      </p:nvGrpSpPr>
      <p:grpSpPr>
        <a:xfrm>
          <a:off x="0" y="0"/>
          <a:ext cx="0" cy="0"/>
          <a:chOff x="0" y="0"/>
          <a:chExt cx="0" cy="0"/>
        </a:xfrm>
      </p:grpSpPr>
      <p:grpSp>
        <p:nvGrpSpPr>
          <p:cNvPr id="912" name="Google Shape;912;p47"/>
          <p:cNvGrpSpPr/>
          <p:nvPr/>
        </p:nvGrpSpPr>
        <p:grpSpPr>
          <a:xfrm>
            <a:off x="-75801" y="7092404"/>
            <a:ext cx="18363801" cy="3194596"/>
            <a:chOff x="0" y="-28575"/>
            <a:chExt cx="4836557" cy="841375"/>
          </a:xfrm>
        </p:grpSpPr>
        <p:sp>
          <p:nvSpPr>
            <p:cNvPr id="913" name="Google Shape;913;p47"/>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914" name="Google Shape;914;p4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15" name="Google Shape;915;p47"/>
          <p:cNvSpPr/>
          <p:nvPr/>
        </p:nvSpPr>
        <p:spPr>
          <a:xfrm>
            <a:off x="15617560" y="-417747"/>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916" name="Google Shape;916;p47"/>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grpSp>
        <p:nvGrpSpPr>
          <p:cNvPr id="917" name="Google Shape;917;p47"/>
          <p:cNvGrpSpPr/>
          <p:nvPr/>
        </p:nvGrpSpPr>
        <p:grpSpPr>
          <a:xfrm>
            <a:off x="664810" y="2092695"/>
            <a:ext cx="16958379" cy="8064575"/>
            <a:chOff x="0" y="0"/>
            <a:chExt cx="22611173" cy="10752767"/>
          </a:xfrm>
        </p:grpSpPr>
        <p:grpSp>
          <p:nvGrpSpPr>
            <p:cNvPr id="918" name="Google Shape;918;p47"/>
            <p:cNvGrpSpPr/>
            <p:nvPr/>
          </p:nvGrpSpPr>
          <p:grpSpPr>
            <a:xfrm>
              <a:off x="0" y="2350506"/>
              <a:ext cx="9347717" cy="5870070"/>
              <a:chOff x="0" y="0"/>
              <a:chExt cx="1233661" cy="774700"/>
            </a:xfrm>
          </p:grpSpPr>
          <p:sp>
            <p:nvSpPr>
              <p:cNvPr id="919" name="Google Shape;919;p47"/>
              <p:cNvSpPr/>
              <p:nvPr/>
            </p:nvSpPr>
            <p:spPr>
              <a:xfrm>
                <a:off x="0" y="0"/>
                <a:ext cx="1233661" cy="767738"/>
              </a:xfrm>
              <a:custGeom>
                <a:avLst/>
                <a:gdLst/>
                <a:ahLst/>
                <a:cxnLst/>
                <a:rect l="l" t="t" r="r" b="b"/>
                <a:pathLst>
                  <a:path w="1233661" h="767738" extrusionOk="0">
                    <a:moveTo>
                      <a:pt x="1154243" y="0"/>
                    </a:moveTo>
                    <a:lnTo>
                      <a:pt x="79418" y="0"/>
                    </a:lnTo>
                    <a:cubicBezTo>
                      <a:pt x="79418" y="43699"/>
                      <a:pt x="44079" y="79418"/>
                      <a:pt x="0" y="79418"/>
                    </a:cubicBezTo>
                    <a:lnTo>
                      <a:pt x="0" y="688320"/>
                    </a:lnTo>
                    <a:cubicBezTo>
                      <a:pt x="43699" y="688320"/>
                      <a:pt x="79418" y="723659"/>
                      <a:pt x="79418" y="767738"/>
                    </a:cubicBezTo>
                    <a:lnTo>
                      <a:pt x="1154243" y="767738"/>
                    </a:lnTo>
                    <a:cubicBezTo>
                      <a:pt x="1154243" y="724039"/>
                      <a:pt x="1189582" y="688320"/>
                      <a:pt x="1233661" y="688320"/>
                    </a:cubicBezTo>
                    <a:lnTo>
                      <a:pt x="1233661" y="79418"/>
                    </a:lnTo>
                    <a:cubicBezTo>
                      <a:pt x="1189962" y="79418"/>
                      <a:pt x="1154243" y="44079"/>
                      <a:pt x="1154243"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7"/>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21" name="Google Shape;921;p47"/>
            <p:cNvSpPr txBox="1"/>
            <p:nvPr/>
          </p:nvSpPr>
          <p:spPr>
            <a:xfrm>
              <a:off x="484889" y="3116166"/>
              <a:ext cx="8377800" cy="4375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Characters from the movie, "Barbie" are well positioned to become the most popular Halloween costumes of 2023. Through a partnership with Mattel and Warner Bros., Spirit Halloween offers a complete line of officially licensed "Barbie" costumes.</a:t>
              </a:r>
              <a:endParaRPr sz="2600">
                <a:latin typeface="Alata"/>
                <a:ea typeface="Alata"/>
                <a:cs typeface="Alata"/>
                <a:sym typeface="Alata"/>
              </a:endParaRPr>
            </a:p>
          </p:txBody>
        </p:sp>
        <p:sp>
          <p:nvSpPr>
            <p:cNvPr id="922" name="Google Shape;922;p47"/>
            <p:cNvSpPr/>
            <p:nvPr/>
          </p:nvSpPr>
          <p:spPr>
            <a:xfrm>
              <a:off x="10040417" y="1631287"/>
              <a:ext cx="6671826" cy="6823212"/>
            </a:xfrm>
            <a:custGeom>
              <a:avLst/>
              <a:gdLst/>
              <a:ahLst/>
              <a:cxnLst/>
              <a:rect l="l" t="t" r="r" b="b"/>
              <a:pathLst>
                <a:path w="6671826" h="6823212" extrusionOk="0">
                  <a:moveTo>
                    <a:pt x="0" y="0"/>
                  </a:moveTo>
                  <a:lnTo>
                    <a:pt x="6671826" y="0"/>
                  </a:lnTo>
                  <a:lnTo>
                    <a:pt x="6671826" y="6823212"/>
                  </a:lnTo>
                  <a:lnTo>
                    <a:pt x="0" y="6823212"/>
                  </a:lnTo>
                  <a:lnTo>
                    <a:pt x="0" y="0"/>
                  </a:lnTo>
                  <a:close/>
                </a:path>
              </a:pathLst>
            </a:custGeom>
            <a:blipFill rotWithShape="1">
              <a:blip r:embed="rId5">
                <a:alphaModFix/>
              </a:blip>
              <a:stretch>
                <a:fillRect b="-5319"/>
              </a:stretch>
            </a:blipFill>
            <a:ln>
              <a:noFill/>
            </a:ln>
          </p:spPr>
        </p:sp>
        <p:sp>
          <p:nvSpPr>
            <p:cNvPr id="923" name="Google Shape;923;p47"/>
            <p:cNvSpPr/>
            <p:nvPr/>
          </p:nvSpPr>
          <p:spPr>
            <a:xfrm>
              <a:off x="16915443" y="0"/>
              <a:ext cx="2755320" cy="5042893"/>
            </a:xfrm>
            <a:custGeom>
              <a:avLst/>
              <a:gdLst/>
              <a:ahLst/>
              <a:cxnLst/>
              <a:rect l="l" t="t" r="r" b="b"/>
              <a:pathLst>
                <a:path w="2755320" h="5042893" extrusionOk="0">
                  <a:moveTo>
                    <a:pt x="0" y="0"/>
                  </a:moveTo>
                  <a:lnTo>
                    <a:pt x="2755320" y="0"/>
                  </a:lnTo>
                  <a:lnTo>
                    <a:pt x="2755320" y="5042893"/>
                  </a:lnTo>
                  <a:lnTo>
                    <a:pt x="0" y="5042893"/>
                  </a:lnTo>
                  <a:lnTo>
                    <a:pt x="0" y="0"/>
                  </a:lnTo>
                  <a:close/>
                </a:path>
              </a:pathLst>
            </a:custGeom>
            <a:blipFill rotWithShape="1">
              <a:blip r:embed="rId6">
                <a:alphaModFix/>
              </a:blip>
              <a:stretch>
                <a:fillRect l="-26986" r="-19488"/>
              </a:stretch>
            </a:blipFill>
            <a:ln>
              <a:noFill/>
            </a:ln>
          </p:spPr>
        </p:sp>
        <p:sp>
          <p:nvSpPr>
            <p:cNvPr id="924" name="Google Shape;924;p47"/>
            <p:cNvSpPr/>
            <p:nvPr/>
          </p:nvSpPr>
          <p:spPr>
            <a:xfrm>
              <a:off x="19870304" y="0"/>
              <a:ext cx="2740869" cy="5042893"/>
            </a:xfrm>
            <a:custGeom>
              <a:avLst/>
              <a:gdLst/>
              <a:ahLst/>
              <a:cxnLst/>
              <a:rect l="l" t="t" r="r" b="b"/>
              <a:pathLst>
                <a:path w="2740869" h="5042893" extrusionOk="0">
                  <a:moveTo>
                    <a:pt x="0" y="0"/>
                  </a:moveTo>
                  <a:lnTo>
                    <a:pt x="2740870" y="0"/>
                  </a:lnTo>
                  <a:lnTo>
                    <a:pt x="2740870" y="5042893"/>
                  </a:lnTo>
                  <a:lnTo>
                    <a:pt x="0" y="5042893"/>
                  </a:lnTo>
                  <a:lnTo>
                    <a:pt x="0" y="0"/>
                  </a:lnTo>
                  <a:close/>
                </a:path>
              </a:pathLst>
            </a:custGeom>
            <a:blipFill rotWithShape="1">
              <a:blip r:embed="rId7">
                <a:alphaModFix/>
              </a:blip>
              <a:stretch>
                <a:fillRect l="-27656" r="-19594"/>
              </a:stretch>
            </a:blipFill>
            <a:ln>
              <a:noFill/>
            </a:ln>
          </p:spPr>
        </p:sp>
        <p:sp>
          <p:nvSpPr>
            <p:cNvPr id="925" name="Google Shape;925;p47"/>
            <p:cNvSpPr/>
            <p:nvPr/>
          </p:nvSpPr>
          <p:spPr>
            <a:xfrm>
              <a:off x="16915443" y="5259164"/>
              <a:ext cx="2748095" cy="4980776"/>
            </a:xfrm>
            <a:custGeom>
              <a:avLst/>
              <a:gdLst/>
              <a:ahLst/>
              <a:cxnLst/>
              <a:rect l="l" t="t" r="r" b="b"/>
              <a:pathLst>
                <a:path w="2748095" h="4980776" extrusionOk="0">
                  <a:moveTo>
                    <a:pt x="0" y="0"/>
                  </a:moveTo>
                  <a:lnTo>
                    <a:pt x="2748095" y="0"/>
                  </a:lnTo>
                  <a:lnTo>
                    <a:pt x="2748095" y="4980776"/>
                  </a:lnTo>
                  <a:lnTo>
                    <a:pt x="0" y="4980776"/>
                  </a:lnTo>
                  <a:lnTo>
                    <a:pt x="0" y="0"/>
                  </a:lnTo>
                  <a:close/>
                </a:path>
              </a:pathLst>
            </a:custGeom>
            <a:blipFill rotWithShape="1">
              <a:blip r:embed="rId8">
                <a:alphaModFix/>
              </a:blip>
              <a:stretch>
                <a:fillRect l="-16963" r="-28087"/>
              </a:stretch>
            </a:blipFill>
            <a:ln>
              <a:noFill/>
            </a:ln>
          </p:spPr>
        </p:sp>
        <p:sp>
          <p:nvSpPr>
            <p:cNvPr id="926" name="Google Shape;926;p47"/>
            <p:cNvSpPr/>
            <p:nvPr/>
          </p:nvSpPr>
          <p:spPr>
            <a:xfrm>
              <a:off x="19870304" y="5259164"/>
              <a:ext cx="2740869" cy="4980776"/>
            </a:xfrm>
            <a:custGeom>
              <a:avLst/>
              <a:gdLst/>
              <a:ahLst/>
              <a:cxnLst/>
              <a:rect l="l" t="t" r="r" b="b"/>
              <a:pathLst>
                <a:path w="2740869" h="4980776" extrusionOk="0">
                  <a:moveTo>
                    <a:pt x="0" y="0"/>
                  </a:moveTo>
                  <a:lnTo>
                    <a:pt x="2740870" y="0"/>
                  </a:lnTo>
                  <a:lnTo>
                    <a:pt x="2740870" y="4980776"/>
                  </a:lnTo>
                  <a:lnTo>
                    <a:pt x="0" y="4980776"/>
                  </a:lnTo>
                  <a:lnTo>
                    <a:pt x="0" y="0"/>
                  </a:lnTo>
                  <a:close/>
                </a:path>
              </a:pathLst>
            </a:custGeom>
            <a:blipFill rotWithShape="1">
              <a:blip r:embed="rId9">
                <a:alphaModFix/>
              </a:blip>
              <a:stretch>
                <a:fillRect l="-15266" r="-30167"/>
              </a:stretch>
            </a:blipFill>
            <a:ln>
              <a:noFill/>
            </a:ln>
          </p:spPr>
        </p:sp>
        <p:sp>
          <p:nvSpPr>
            <p:cNvPr id="927" name="Google Shape;927;p47"/>
            <p:cNvSpPr txBox="1"/>
            <p:nvPr/>
          </p:nvSpPr>
          <p:spPr>
            <a:xfrm>
              <a:off x="15939347" y="10334514"/>
              <a:ext cx="6671826" cy="418253"/>
            </a:xfrm>
            <a:prstGeom prst="rect">
              <a:avLst/>
            </a:prstGeom>
            <a:noFill/>
            <a:ln>
              <a:noFill/>
            </a:ln>
          </p:spPr>
          <p:txBody>
            <a:bodyPr spcFirstLastPara="1" wrap="square" lIns="0" tIns="0" rIns="0" bIns="0" anchor="t" anchorCtr="0">
              <a:spAutoFit/>
            </a:bodyPr>
            <a:lstStyle/>
            <a:p>
              <a:pPr marL="0" marR="0" lvl="0" indent="0" algn="r" rtl="0">
                <a:lnSpc>
                  <a:spcPct val="140021"/>
                </a:lnSpc>
                <a:spcBef>
                  <a:spcPts val="0"/>
                </a:spcBef>
                <a:spcAft>
                  <a:spcPts val="0"/>
                </a:spcAft>
                <a:buNone/>
              </a:pPr>
              <a:r>
                <a:rPr lang="en-US" sz="1899">
                  <a:solidFill>
                    <a:srgbClr val="FFFFFF"/>
                  </a:solidFill>
                  <a:latin typeface="Arial"/>
                  <a:ea typeface="Arial"/>
                  <a:cs typeface="Arial"/>
                  <a:sym typeface="Arial"/>
                </a:rPr>
                <a:t>Spirit Halloween</a:t>
              </a:r>
              <a:endParaRPr/>
            </a:p>
          </p:txBody>
        </p:sp>
      </p:grpSp>
      <p:sp>
        <p:nvSpPr>
          <p:cNvPr id="928" name="Google Shape;928;p47"/>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10">
              <a:alphaModFix/>
            </a:blip>
            <a:stretch>
              <a:fillRect/>
            </a:stretch>
          </a:blipFill>
          <a:ln>
            <a:noFill/>
          </a:ln>
        </p:spPr>
      </p:sp>
      <p:sp>
        <p:nvSpPr>
          <p:cNvPr id="929" name="Google Shape;929;p47"/>
          <p:cNvSpPr txBox="1"/>
          <p:nvPr/>
        </p:nvSpPr>
        <p:spPr>
          <a:xfrm>
            <a:off x="3918576" y="467401"/>
            <a:ext cx="10451100" cy="1323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930" name="Google Shape;930;p47"/>
          <p:cNvSpPr txBox="1"/>
          <p:nvPr/>
        </p:nvSpPr>
        <p:spPr>
          <a:xfrm>
            <a:off x="4530726" y="1863706"/>
            <a:ext cx="92268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dirty="0">
                <a:solidFill>
                  <a:srgbClr val="6B0E40"/>
                </a:solidFill>
                <a:latin typeface="Alata"/>
                <a:ea typeface="Alata"/>
                <a:cs typeface="Alata"/>
                <a:sym typeface="Alata"/>
              </a:rPr>
              <a:t>BRAND LICENSING PARTNERS</a:t>
            </a:r>
            <a:endParaRPr dirty="0">
              <a:latin typeface="Alata"/>
              <a:ea typeface="Alata"/>
              <a:cs typeface="Alata"/>
              <a:sym typeface="Alat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934"/>
        <p:cNvGrpSpPr/>
        <p:nvPr/>
      </p:nvGrpSpPr>
      <p:grpSpPr>
        <a:xfrm>
          <a:off x="0" y="0"/>
          <a:ext cx="0" cy="0"/>
          <a:chOff x="0" y="0"/>
          <a:chExt cx="0" cy="0"/>
        </a:xfrm>
      </p:grpSpPr>
      <p:grpSp>
        <p:nvGrpSpPr>
          <p:cNvPr id="935" name="Google Shape;935;p48"/>
          <p:cNvGrpSpPr/>
          <p:nvPr/>
        </p:nvGrpSpPr>
        <p:grpSpPr>
          <a:xfrm>
            <a:off x="125" y="7092400"/>
            <a:ext cx="18287989" cy="3194617"/>
            <a:chOff x="0" y="-28575"/>
            <a:chExt cx="4836557" cy="841375"/>
          </a:xfrm>
        </p:grpSpPr>
        <p:sp>
          <p:nvSpPr>
            <p:cNvPr id="936" name="Google Shape;936;p48"/>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937" name="Google Shape;937;p4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38" name="Google Shape;938;p48"/>
          <p:cNvSpPr/>
          <p:nvPr/>
        </p:nvSpPr>
        <p:spPr>
          <a:xfrm>
            <a:off x="15617560" y="-417747"/>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939" name="Google Shape;939;p48"/>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grpSp>
        <p:nvGrpSpPr>
          <p:cNvPr id="940" name="Google Shape;940;p48"/>
          <p:cNvGrpSpPr/>
          <p:nvPr/>
        </p:nvGrpSpPr>
        <p:grpSpPr>
          <a:xfrm>
            <a:off x="537850" y="2859325"/>
            <a:ext cx="8891921" cy="5087696"/>
            <a:chOff x="0" y="0"/>
            <a:chExt cx="11855895" cy="7382031"/>
          </a:xfrm>
        </p:grpSpPr>
        <p:grpSp>
          <p:nvGrpSpPr>
            <p:cNvPr id="941" name="Google Shape;941;p48"/>
            <p:cNvGrpSpPr/>
            <p:nvPr/>
          </p:nvGrpSpPr>
          <p:grpSpPr>
            <a:xfrm>
              <a:off x="0" y="0"/>
              <a:ext cx="11855895" cy="7382031"/>
              <a:chOff x="0" y="0"/>
              <a:chExt cx="1508584" cy="939314"/>
            </a:xfrm>
          </p:grpSpPr>
          <p:sp>
            <p:nvSpPr>
              <p:cNvPr id="942" name="Google Shape;942;p48"/>
              <p:cNvSpPr/>
              <p:nvPr/>
            </p:nvSpPr>
            <p:spPr>
              <a:xfrm>
                <a:off x="0" y="0"/>
                <a:ext cx="1508584" cy="939314"/>
              </a:xfrm>
              <a:custGeom>
                <a:avLst/>
                <a:gdLst/>
                <a:ahLst/>
                <a:cxnLst/>
                <a:rect l="l" t="t" r="r" b="b"/>
                <a:pathLst>
                  <a:path w="1508584" h="939314" extrusionOk="0">
                    <a:moveTo>
                      <a:pt x="1429166" y="0"/>
                    </a:moveTo>
                    <a:lnTo>
                      <a:pt x="79418" y="0"/>
                    </a:lnTo>
                    <a:cubicBezTo>
                      <a:pt x="79418" y="43699"/>
                      <a:pt x="44079" y="79418"/>
                      <a:pt x="0" y="79418"/>
                    </a:cubicBezTo>
                    <a:lnTo>
                      <a:pt x="0" y="859896"/>
                    </a:lnTo>
                    <a:cubicBezTo>
                      <a:pt x="43699" y="859896"/>
                      <a:pt x="79418" y="895235"/>
                      <a:pt x="79418" y="939314"/>
                    </a:cubicBezTo>
                    <a:lnTo>
                      <a:pt x="1429166" y="939314"/>
                    </a:lnTo>
                    <a:cubicBezTo>
                      <a:pt x="1429166" y="895615"/>
                      <a:pt x="1464505" y="859896"/>
                      <a:pt x="1508584" y="859896"/>
                    </a:cubicBezTo>
                    <a:lnTo>
                      <a:pt x="1508584" y="79418"/>
                    </a:lnTo>
                    <a:cubicBezTo>
                      <a:pt x="1464885" y="79418"/>
                      <a:pt x="1429166" y="44079"/>
                      <a:pt x="1429166"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8"/>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44" name="Google Shape;944;p48"/>
            <p:cNvSpPr txBox="1"/>
            <p:nvPr/>
          </p:nvSpPr>
          <p:spPr>
            <a:xfrm>
              <a:off x="848335" y="811453"/>
              <a:ext cx="10159200" cy="5748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As the official insurance sponsor of "Barbie", Progressive Insurance created a tie-in ad that reminds consumers that it can “help protect the things that matter most,” like iconic Dream Houses, according to Progressive’s CMO Remi Kent.</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Progressive's Flo &amp; Jamie even attended the "Barbie" premiere and walked the pink carpet.</a:t>
              </a:r>
              <a:endParaRPr sz="2600">
                <a:latin typeface="Alata"/>
                <a:ea typeface="Alata"/>
                <a:cs typeface="Alata"/>
                <a:sym typeface="Alata"/>
              </a:endParaRPr>
            </a:p>
          </p:txBody>
        </p:sp>
      </p:grpSp>
      <p:sp>
        <p:nvSpPr>
          <p:cNvPr id="945" name="Google Shape;945;p48"/>
          <p:cNvSpPr txBox="1"/>
          <p:nvPr/>
        </p:nvSpPr>
        <p:spPr>
          <a:xfrm>
            <a:off x="8363084" y="7806736"/>
            <a:ext cx="9387000" cy="387798"/>
          </a:xfrm>
          <a:prstGeom prst="rect">
            <a:avLst/>
          </a:prstGeom>
          <a:noFill/>
          <a:ln>
            <a:noFill/>
          </a:ln>
        </p:spPr>
        <p:txBody>
          <a:bodyPr spcFirstLastPara="1" wrap="square" lIns="0" tIns="0" rIns="0" bIns="0" anchor="t" anchorCtr="0">
            <a:spAutoFit/>
          </a:bodyPr>
          <a:lstStyle/>
          <a:p>
            <a:pPr marL="0" marR="0" lvl="0" indent="0" algn="r" rtl="0">
              <a:lnSpc>
                <a:spcPct val="140021"/>
              </a:lnSpc>
              <a:spcBef>
                <a:spcPts val="0"/>
              </a:spcBef>
              <a:spcAft>
                <a:spcPts val="0"/>
              </a:spcAft>
              <a:buNone/>
            </a:pPr>
            <a:r>
              <a:rPr lang="en-US" sz="1800" u="sng" dirty="0">
                <a:solidFill>
                  <a:schemeClr val="lt1"/>
                </a:solidFill>
                <a:latin typeface="Alata"/>
                <a:ea typeface="Alata"/>
                <a:cs typeface="Alata"/>
                <a:sym typeface="Alata"/>
                <a:hlinkClick r:id="rId6">
                  <a:extLst>
                    <a:ext uri="{A12FA001-AC4F-418D-AE19-62706E023703}">
                      <ahyp:hlinkClr xmlns:ahyp="http://schemas.microsoft.com/office/drawing/2018/hyperlinkcolor" val="tx"/>
                    </a:ext>
                  </a:extLst>
                </a:hlinkClick>
              </a:rPr>
              <a:t>WATCH: Progressive Insurance Barbie advertisement</a:t>
            </a:r>
            <a:endParaRPr sz="1800" dirty="0">
              <a:solidFill>
                <a:schemeClr val="lt1"/>
              </a:solidFill>
              <a:latin typeface="Alata"/>
              <a:ea typeface="Alata"/>
              <a:cs typeface="Alata"/>
              <a:sym typeface="Alata"/>
            </a:endParaRPr>
          </a:p>
        </p:txBody>
      </p:sp>
      <p:sp>
        <p:nvSpPr>
          <p:cNvPr id="946" name="Google Shape;946;p48"/>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7">
              <a:alphaModFix/>
            </a:blip>
            <a:stretch>
              <a:fillRect/>
            </a:stretch>
          </a:blipFill>
          <a:ln>
            <a:noFill/>
          </a:ln>
        </p:spPr>
      </p:sp>
      <p:sp>
        <p:nvSpPr>
          <p:cNvPr id="947" name="Google Shape;947;p48"/>
          <p:cNvSpPr txBox="1"/>
          <p:nvPr/>
        </p:nvSpPr>
        <p:spPr>
          <a:xfrm>
            <a:off x="3918576" y="467401"/>
            <a:ext cx="10451100" cy="1323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948" name="Google Shape;948;p48"/>
          <p:cNvSpPr txBox="1"/>
          <p:nvPr/>
        </p:nvSpPr>
        <p:spPr>
          <a:xfrm>
            <a:off x="4530726" y="1844250"/>
            <a:ext cx="92268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dirty="0">
                <a:solidFill>
                  <a:srgbClr val="6B0E40"/>
                </a:solidFill>
                <a:latin typeface="Alata"/>
                <a:ea typeface="Alata"/>
                <a:cs typeface="Alata"/>
                <a:sym typeface="Alata"/>
              </a:rPr>
              <a:t>BRAND LICENSING PARTNERS</a:t>
            </a:r>
            <a:endParaRPr dirty="0">
              <a:latin typeface="Alata"/>
              <a:ea typeface="Alata"/>
              <a:cs typeface="Alata"/>
              <a:sym typeface="Alata"/>
            </a:endParaRPr>
          </a:p>
        </p:txBody>
      </p:sp>
      <p:pic>
        <p:nvPicPr>
          <p:cNvPr id="2" name="Online Media 1" descr="BARBIE Secret Client | Progressive Insurance Commercial">
            <a:hlinkClick r:id="" action="ppaction://media"/>
            <a:extLst>
              <a:ext uri="{FF2B5EF4-FFF2-40B4-BE49-F238E27FC236}">
                <a16:creationId xmlns:a16="http://schemas.microsoft.com/office/drawing/2014/main" id="{2171E3F8-B938-BFE8-D262-B9B23E1BEFA8}"/>
              </a:ext>
            </a:extLst>
          </p:cNvPr>
          <p:cNvPicPr>
            <a:picLocks noRot="1" noChangeAspect="1"/>
          </p:cNvPicPr>
          <p:nvPr>
            <a:videoFile r:link="rId1"/>
          </p:nvPr>
        </p:nvPicPr>
        <p:blipFill>
          <a:blip r:embed="rId8"/>
          <a:stretch>
            <a:fillRect/>
          </a:stretch>
        </p:blipFill>
        <p:spPr>
          <a:xfrm>
            <a:off x="9654341" y="3216757"/>
            <a:ext cx="7995105" cy="45172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953"/>
        <p:cNvGrpSpPr/>
        <p:nvPr/>
      </p:nvGrpSpPr>
      <p:grpSpPr>
        <a:xfrm>
          <a:off x="0" y="0"/>
          <a:ext cx="0" cy="0"/>
          <a:chOff x="0" y="0"/>
          <a:chExt cx="0" cy="0"/>
        </a:xfrm>
      </p:grpSpPr>
      <p:grpSp>
        <p:nvGrpSpPr>
          <p:cNvPr id="954" name="Google Shape;954;p49"/>
          <p:cNvGrpSpPr/>
          <p:nvPr/>
        </p:nvGrpSpPr>
        <p:grpSpPr>
          <a:xfrm>
            <a:off x="125" y="7092400"/>
            <a:ext cx="18287989" cy="3194617"/>
            <a:chOff x="0" y="-28575"/>
            <a:chExt cx="4836557" cy="841375"/>
          </a:xfrm>
        </p:grpSpPr>
        <p:sp>
          <p:nvSpPr>
            <p:cNvPr id="955" name="Google Shape;955;p49"/>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956" name="Google Shape;956;p49"/>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57" name="Google Shape;957;p49"/>
          <p:cNvSpPr/>
          <p:nvPr/>
        </p:nvSpPr>
        <p:spPr>
          <a:xfrm>
            <a:off x="15617560" y="-417747"/>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958" name="Google Shape;958;p49"/>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grpSp>
        <p:nvGrpSpPr>
          <p:cNvPr id="959" name="Google Shape;959;p49"/>
          <p:cNvGrpSpPr/>
          <p:nvPr/>
        </p:nvGrpSpPr>
        <p:grpSpPr>
          <a:xfrm>
            <a:off x="537855" y="3332604"/>
            <a:ext cx="8606145" cy="4402552"/>
            <a:chOff x="0" y="0"/>
            <a:chExt cx="11474860" cy="5870068"/>
          </a:xfrm>
        </p:grpSpPr>
        <p:grpSp>
          <p:nvGrpSpPr>
            <p:cNvPr id="960" name="Google Shape;960;p49"/>
            <p:cNvGrpSpPr/>
            <p:nvPr/>
          </p:nvGrpSpPr>
          <p:grpSpPr>
            <a:xfrm>
              <a:off x="0" y="0"/>
              <a:ext cx="11474860" cy="5870068"/>
              <a:chOff x="0" y="0"/>
              <a:chExt cx="1514390" cy="774700"/>
            </a:xfrm>
          </p:grpSpPr>
          <p:sp>
            <p:nvSpPr>
              <p:cNvPr id="961" name="Google Shape;961;p49"/>
              <p:cNvSpPr/>
              <p:nvPr/>
            </p:nvSpPr>
            <p:spPr>
              <a:xfrm>
                <a:off x="0" y="0"/>
                <a:ext cx="1514390" cy="765525"/>
              </a:xfrm>
              <a:custGeom>
                <a:avLst/>
                <a:gdLst/>
                <a:ahLst/>
                <a:cxnLst/>
                <a:rect l="l" t="t" r="r" b="b"/>
                <a:pathLst>
                  <a:path w="1514390" h="765525" extrusionOk="0">
                    <a:moveTo>
                      <a:pt x="1434972" y="0"/>
                    </a:moveTo>
                    <a:lnTo>
                      <a:pt x="79418" y="0"/>
                    </a:lnTo>
                    <a:cubicBezTo>
                      <a:pt x="79418" y="43699"/>
                      <a:pt x="44079" y="79418"/>
                      <a:pt x="0" y="79418"/>
                    </a:cubicBezTo>
                    <a:lnTo>
                      <a:pt x="0" y="686107"/>
                    </a:lnTo>
                    <a:cubicBezTo>
                      <a:pt x="43699" y="686107"/>
                      <a:pt x="79418" y="721446"/>
                      <a:pt x="79418" y="765525"/>
                    </a:cubicBezTo>
                    <a:lnTo>
                      <a:pt x="1434972" y="765525"/>
                    </a:lnTo>
                    <a:cubicBezTo>
                      <a:pt x="1434972" y="721826"/>
                      <a:pt x="1470311" y="686107"/>
                      <a:pt x="1514390" y="686107"/>
                    </a:cubicBezTo>
                    <a:lnTo>
                      <a:pt x="1514390" y="79418"/>
                    </a:lnTo>
                    <a:cubicBezTo>
                      <a:pt x="1470691" y="79418"/>
                      <a:pt x="1434972" y="44079"/>
                      <a:pt x="1434972"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9"/>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63" name="Google Shape;963;p49"/>
            <p:cNvSpPr txBox="1"/>
            <p:nvPr/>
          </p:nvSpPr>
          <p:spPr>
            <a:xfrm>
              <a:off x="719501" y="757275"/>
              <a:ext cx="10035900" cy="4375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Burger King Brazil created a combo meal fit for Barbie herself, with a cheeseburger topped off with a hot and smoky pink sauce. The meal also comes with a Nesquik strawberry milkshake and a frosted pink donut serving as the cherry on top. The meal also comes with a side of “Ken’s potatoes."</a:t>
              </a:r>
              <a:endParaRPr sz="2600">
                <a:latin typeface="Alata"/>
                <a:ea typeface="Alata"/>
                <a:cs typeface="Alata"/>
                <a:sym typeface="Alata"/>
              </a:endParaRPr>
            </a:p>
          </p:txBody>
        </p:sp>
      </p:grpSp>
      <p:sp>
        <p:nvSpPr>
          <p:cNvPr id="964" name="Google Shape;964;p49"/>
          <p:cNvSpPr/>
          <p:nvPr/>
        </p:nvSpPr>
        <p:spPr>
          <a:xfrm>
            <a:off x="9705724" y="2850489"/>
            <a:ext cx="7973953" cy="5314640"/>
          </a:xfrm>
          <a:custGeom>
            <a:avLst/>
            <a:gdLst/>
            <a:ahLst/>
            <a:cxnLst/>
            <a:rect l="l" t="t" r="r" b="b"/>
            <a:pathLst>
              <a:path w="7973953" h="5314640" extrusionOk="0">
                <a:moveTo>
                  <a:pt x="0" y="0"/>
                </a:moveTo>
                <a:lnTo>
                  <a:pt x="7973953" y="0"/>
                </a:lnTo>
                <a:lnTo>
                  <a:pt x="7973953" y="5314640"/>
                </a:lnTo>
                <a:lnTo>
                  <a:pt x="0" y="5314640"/>
                </a:lnTo>
                <a:lnTo>
                  <a:pt x="0" y="0"/>
                </a:lnTo>
                <a:close/>
              </a:path>
            </a:pathLst>
          </a:custGeom>
          <a:blipFill rotWithShape="1">
            <a:blip r:embed="rId5">
              <a:alphaModFix/>
            </a:blip>
            <a:stretch>
              <a:fillRect/>
            </a:stretch>
          </a:blipFill>
          <a:ln>
            <a:noFill/>
          </a:ln>
        </p:spPr>
      </p:sp>
      <p:sp>
        <p:nvSpPr>
          <p:cNvPr id="965" name="Google Shape;965;p49"/>
          <p:cNvSpPr txBox="1"/>
          <p:nvPr/>
        </p:nvSpPr>
        <p:spPr>
          <a:xfrm>
            <a:off x="8292615" y="8203229"/>
            <a:ext cx="9387000" cy="5541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Burger King</a:t>
            </a:r>
            <a:endParaRPr sz="1800">
              <a:latin typeface="Alata"/>
              <a:ea typeface="Alata"/>
              <a:cs typeface="Alata"/>
              <a:sym typeface="Alata"/>
            </a:endParaRPr>
          </a:p>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Brazil</a:t>
            </a:r>
            <a:endParaRPr sz="1800">
              <a:latin typeface="Alata"/>
              <a:ea typeface="Alata"/>
              <a:cs typeface="Alata"/>
              <a:sym typeface="Alata"/>
            </a:endParaRPr>
          </a:p>
        </p:txBody>
      </p:sp>
      <p:sp>
        <p:nvSpPr>
          <p:cNvPr id="966" name="Google Shape;966;p49"/>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6">
              <a:alphaModFix/>
            </a:blip>
            <a:stretch>
              <a:fillRect/>
            </a:stretch>
          </a:blipFill>
          <a:ln>
            <a:noFill/>
          </a:ln>
        </p:spPr>
      </p:sp>
      <p:sp>
        <p:nvSpPr>
          <p:cNvPr id="967" name="Google Shape;967;p49"/>
          <p:cNvSpPr txBox="1"/>
          <p:nvPr/>
        </p:nvSpPr>
        <p:spPr>
          <a:xfrm>
            <a:off x="3918576" y="467401"/>
            <a:ext cx="10451100" cy="1323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968" name="Google Shape;968;p49"/>
          <p:cNvSpPr txBox="1"/>
          <p:nvPr/>
        </p:nvSpPr>
        <p:spPr>
          <a:xfrm>
            <a:off x="4530726" y="1844250"/>
            <a:ext cx="92268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dirty="0">
                <a:solidFill>
                  <a:srgbClr val="6B0E40"/>
                </a:solidFill>
                <a:latin typeface="Alata"/>
                <a:ea typeface="Alata"/>
                <a:cs typeface="Alata"/>
                <a:sym typeface="Alata"/>
              </a:rPr>
              <a:t>BRAND LICENSING PARTNERS</a:t>
            </a:r>
            <a:endParaRPr dirty="0">
              <a:latin typeface="Alata"/>
              <a:ea typeface="Alata"/>
              <a:cs typeface="Alata"/>
              <a:sym typeface="Alat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49"/>
        <p:cNvGrpSpPr/>
        <p:nvPr/>
      </p:nvGrpSpPr>
      <p:grpSpPr>
        <a:xfrm>
          <a:off x="0" y="0"/>
          <a:ext cx="0" cy="0"/>
          <a:chOff x="0" y="0"/>
          <a:chExt cx="0" cy="0"/>
        </a:xfrm>
      </p:grpSpPr>
      <p:grpSp>
        <p:nvGrpSpPr>
          <p:cNvPr id="150" name="Google Shape;150;p5"/>
          <p:cNvGrpSpPr/>
          <p:nvPr/>
        </p:nvGrpSpPr>
        <p:grpSpPr>
          <a:xfrm>
            <a:off x="125" y="7092400"/>
            <a:ext cx="18287989" cy="3194617"/>
            <a:chOff x="0" y="-28575"/>
            <a:chExt cx="4836557" cy="841375"/>
          </a:xfrm>
        </p:grpSpPr>
        <p:sp>
          <p:nvSpPr>
            <p:cNvPr id="151" name="Google Shape;151;p5"/>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152" name="Google Shape;152;p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53" name="Google Shape;153;p5"/>
          <p:cNvSpPr/>
          <p:nvPr/>
        </p:nvSpPr>
        <p:spPr>
          <a:xfrm>
            <a:off x="2973733" y="3003101"/>
            <a:ext cx="12340488" cy="5944906"/>
          </a:xfrm>
          <a:custGeom>
            <a:avLst/>
            <a:gdLst/>
            <a:ahLst/>
            <a:cxnLst/>
            <a:rect l="l" t="t" r="r" b="b"/>
            <a:pathLst>
              <a:path w="4274726" h="1515611" extrusionOk="0">
                <a:moveTo>
                  <a:pt x="4195308" y="0"/>
                </a:moveTo>
                <a:lnTo>
                  <a:pt x="79418" y="0"/>
                </a:lnTo>
                <a:cubicBezTo>
                  <a:pt x="79418" y="43699"/>
                  <a:pt x="44079" y="79418"/>
                  <a:pt x="0" y="79418"/>
                </a:cubicBezTo>
                <a:lnTo>
                  <a:pt x="0" y="1436193"/>
                </a:lnTo>
                <a:cubicBezTo>
                  <a:pt x="43699" y="1436193"/>
                  <a:pt x="79418" y="1471532"/>
                  <a:pt x="79418" y="1515611"/>
                </a:cubicBezTo>
                <a:lnTo>
                  <a:pt x="4195308" y="1515611"/>
                </a:lnTo>
                <a:cubicBezTo>
                  <a:pt x="4195308" y="1471911"/>
                  <a:pt x="4230647" y="1436193"/>
                  <a:pt x="4274726" y="1436193"/>
                </a:cubicBezTo>
                <a:lnTo>
                  <a:pt x="4274726" y="79418"/>
                </a:lnTo>
                <a:cubicBezTo>
                  <a:pt x="4231027" y="79418"/>
                  <a:pt x="4195308" y="44079"/>
                  <a:pt x="419530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lata"/>
              <a:ea typeface="Alata"/>
              <a:cs typeface="Alata"/>
              <a:sym typeface="Alata"/>
            </a:endParaRPr>
          </a:p>
        </p:txBody>
      </p:sp>
      <p:sp>
        <p:nvSpPr>
          <p:cNvPr id="154" name="Google Shape;154;p5"/>
          <p:cNvSpPr txBox="1"/>
          <p:nvPr/>
        </p:nvSpPr>
        <p:spPr>
          <a:xfrm>
            <a:off x="3501786" y="3414274"/>
            <a:ext cx="11284425" cy="51225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While the exact numbers for the movie's </a:t>
            </a:r>
            <a:r>
              <a:rPr lang="en-US" sz="2600" b="1">
                <a:solidFill>
                  <a:srgbClr val="6B0E40"/>
                </a:solidFill>
                <a:latin typeface="Alata"/>
                <a:ea typeface="Alata"/>
                <a:cs typeface="Alata"/>
                <a:sym typeface="Alata"/>
              </a:rPr>
              <a:t>marketing</a:t>
            </a:r>
            <a:r>
              <a:rPr lang="en-US" sz="2600">
                <a:solidFill>
                  <a:srgbClr val="6B0E40"/>
                </a:solidFill>
                <a:latin typeface="Alata"/>
                <a:ea typeface="Alata"/>
                <a:cs typeface="Alata"/>
                <a:sym typeface="Alata"/>
              </a:rPr>
              <a:t> budget are not known, industry experts estimate that the budget could be anywhere from $75 million to over $100 million. The movie's </a:t>
            </a:r>
            <a:r>
              <a:rPr lang="en-US" sz="2600" b="1">
                <a:solidFill>
                  <a:srgbClr val="6B0E40"/>
                </a:solidFill>
                <a:latin typeface="Alata"/>
                <a:ea typeface="Alata"/>
                <a:cs typeface="Alata"/>
                <a:sym typeface="Alata"/>
              </a:rPr>
              <a:t>production</a:t>
            </a:r>
            <a:r>
              <a:rPr lang="en-US" sz="2600">
                <a:solidFill>
                  <a:srgbClr val="6B0E40"/>
                </a:solidFill>
                <a:latin typeface="Alata"/>
                <a:ea typeface="Alata"/>
                <a:cs typeface="Alata"/>
                <a:sym typeface="Alata"/>
              </a:rPr>
              <a:t> budget is estimated to be around $145 million. </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Marketing costs for big-budget movies are usually around 50% of their production budget, but it's not out of the norm to see movie studios spend more on summer tentpole movies. </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A tentpole is a movie that is expected to perform well at the box office, typically taking in a lot of money in a short time which balances out the rest of a movie studio’s scheduled releases for the year.</a:t>
            </a:r>
            <a:endParaRPr sz="2600">
              <a:latin typeface="Alata"/>
              <a:ea typeface="Alata"/>
              <a:cs typeface="Alata"/>
              <a:sym typeface="Alata"/>
            </a:endParaRPr>
          </a:p>
        </p:txBody>
      </p:sp>
      <p:sp>
        <p:nvSpPr>
          <p:cNvPr id="155" name="Google Shape;155;p5"/>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156" name="Google Shape;156;p5"/>
          <p:cNvSpPr txBox="1"/>
          <p:nvPr/>
        </p:nvSpPr>
        <p:spPr>
          <a:xfrm>
            <a:off x="3918450" y="459690"/>
            <a:ext cx="10451100" cy="1508700"/>
          </a:xfrm>
          <a:prstGeom prst="rect">
            <a:avLst/>
          </a:prstGeom>
          <a:noFill/>
          <a:ln>
            <a:noFill/>
          </a:ln>
        </p:spPr>
        <p:txBody>
          <a:bodyPr spcFirstLastPara="1" wrap="square" lIns="0" tIns="0" rIns="0" bIns="0" anchor="t" anchorCtr="0">
            <a:spAutoFit/>
          </a:bodyPr>
          <a:lstStyle/>
          <a:p>
            <a:pPr marL="0" marR="0" lvl="0" indent="0" algn="ctr"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157" name="Google Shape;157;p5"/>
          <p:cNvSpPr txBox="1"/>
          <p:nvPr/>
        </p:nvSpPr>
        <p:spPr>
          <a:xfrm>
            <a:off x="5715150" y="1995438"/>
            <a:ext cx="6857700" cy="738900"/>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4800">
                <a:solidFill>
                  <a:srgbClr val="6B0E40"/>
                </a:solidFill>
                <a:latin typeface="Alata"/>
                <a:ea typeface="Alata"/>
                <a:cs typeface="Alata"/>
                <a:sym typeface="Alata"/>
              </a:rPr>
              <a:t>MARKETING BUDGET</a:t>
            </a:r>
            <a:endParaRPr>
              <a:latin typeface="Alata"/>
              <a:ea typeface="Alata"/>
              <a:cs typeface="Alata"/>
              <a:sym typeface="Alata"/>
            </a:endParaRPr>
          </a:p>
        </p:txBody>
      </p:sp>
      <p:sp>
        <p:nvSpPr>
          <p:cNvPr id="158" name="Google Shape;158;p5"/>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159" name="Google Shape;159;p5"/>
          <p:cNvSpPr/>
          <p:nvPr/>
        </p:nvSpPr>
        <p:spPr>
          <a:xfrm>
            <a:off x="568840" y="326431"/>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5">
              <a:alphaModFix/>
            </a:blip>
            <a:stretch>
              <a:fillRect/>
            </a:stretch>
          </a:blipFill>
          <a:ln>
            <a:noFill/>
          </a:ln>
        </p:spPr>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972"/>
        <p:cNvGrpSpPr/>
        <p:nvPr/>
      </p:nvGrpSpPr>
      <p:grpSpPr>
        <a:xfrm>
          <a:off x="0" y="0"/>
          <a:ext cx="0" cy="0"/>
          <a:chOff x="0" y="0"/>
          <a:chExt cx="0" cy="0"/>
        </a:xfrm>
      </p:grpSpPr>
      <p:grpSp>
        <p:nvGrpSpPr>
          <p:cNvPr id="973" name="Google Shape;973;p50"/>
          <p:cNvGrpSpPr/>
          <p:nvPr/>
        </p:nvGrpSpPr>
        <p:grpSpPr>
          <a:xfrm>
            <a:off x="-75801" y="7092404"/>
            <a:ext cx="18363801" cy="3194596"/>
            <a:chOff x="0" y="-28575"/>
            <a:chExt cx="4836557" cy="841375"/>
          </a:xfrm>
        </p:grpSpPr>
        <p:sp>
          <p:nvSpPr>
            <p:cNvPr id="974" name="Google Shape;974;p50"/>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975" name="Google Shape;975;p50"/>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76" name="Google Shape;976;p50"/>
          <p:cNvSpPr/>
          <p:nvPr/>
        </p:nvSpPr>
        <p:spPr>
          <a:xfrm>
            <a:off x="15617560" y="-417747"/>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977" name="Google Shape;977;p50"/>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grpSp>
        <p:nvGrpSpPr>
          <p:cNvPr id="978" name="Google Shape;978;p50"/>
          <p:cNvGrpSpPr/>
          <p:nvPr/>
        </p:nvGrpSpPr>
        <p:grpSpPr>
          <a:xfrm>
            <a:off x="8667270" y="1567775"/>
            <a:ext cx="9319810" cy="8204875"/>
            <a:chOff x="0" y="0"/>
            <a:chExt cx="12426414" cy="10939833"/>
          </a:xfrm>
        </p:grpSpPr>
        <p:sp>
          <p:nvSpPr>
            <p:cNvPr id="979" name="Google Shape;979;p50"/>
            <p:cNvSpPr/>
            <p:nvPr/>
          </p:nvSpPr>
          <p:spPr>
            <a:xfrm>
              <a:off x="0" y="53585"/>
              <a:ext cx="5772604" cy="4849975"/>
            </a:xfrm>
            <a:custGeom>
              <a:avLst/>
              <a:gdLst/>
              <a:ahLst/>
              <a:cxnLst/>
              <a:rect l="l" t="t" r="r" b="b"/>
              <a:pathLst>
                <a:path w="5772604" h="4849975" extrusionOk="0">
                  <a:moveTo>
                    <a:pt x="0" y="0"/>
                  </a:moveTo>
                  <a:lnTo>
                    <a:pt x="5772604" y="0"/>
                  </a:lnTo>
                  <a:lnTo>
                    <a:pt x="5772604" y="4849975"/>
                  </a:lnTo>
                  <a:lnTo>
                    <a:pt x="0" y="4849975"/>
                  </a:lnTo>
                  <a:lnTo>
                    <a:pt x="0" y="0"/>
                  </a:lnTo>
                  <a:close/>
                </a:path>
              </a:pathLst>
            </a:custGeom>
            <a:blipFill rotWithShape="1">
              <a:blip r:embed="rId5">
                <a:alphaModFix/>
              </a:blip>
              <a:stretch>
                <a:fillRect/>
              </a:stretch>
            </a:blipFill>
            <a:ln>
              <a:noFill/>
            </a:ln>
          </p:spPr>
        </p:sp>
        <p:sp>
          <p:nvSpPr>
            <p:cNvPr id="980" name="Google Shape;980;p50"/>
            <p:cNvSpPr/>
            <p:nvPr/>
          </p:nvSpPr>
          <p:spPr>
            <a:xfrm>
              <a:off x="0" y="5360548"/>
              <a:ext cx="5772604" cy="5579285"/>
            </a:xfrm>
            <a:custGeom>
              <a:avLst/>
              <a:gdLst/>
              <a:ahLst/>
              <a:cxnLst/>
              <a:rect l="l" t="t" r="r" b="b"/>
              <a:pathLst>
                <a:path w="5772604" h="5579285" extrusionOk="0">
                  <a:moveTo>
                    <a:pt x="0" y="0"/>
                  </a:moveTo>
                  <a:lnTo>
                    <a:pt x="5772604" y="0"/>
                  </a:lnTo>
                  <a:lnTo>
                    <a:pt x="5772604" y="5579285"/>
                  </a:lnTo>
                  <a:lnTo>
                    <a:pt x="0" y="5579285"/>
                  </a:lnTo>
                  <a:lnTo>
                    <a:pt x="0" y="0"/>
                  </a:lnTo>
                  <a:close/>
                </a:path>
              </a:pathLst>
            </a:custGeom>
            <a:blipFill rotWithShape="1">
              <a:blip r:embed="rId6">
                <a:alphaModFix/>
              </a:blip>
              <a:stretch>
                <a:fillRect/>
              </a:stretch>
            </a:blipFill>
            <a:ln>
              <a:noFill/>
            </a:ln>
          </p:spPr>
        </p:sp>
        <p:sp>
          <p:nvSpPr>
            <p:cNvPr id="981" name="Google Shape;981;p50"/>
            <p:cNvSpPr/>
            <p:nvPr/>
          </p:nvSpPr>
          <p:spPr>
            <a:xfrm>
              <a:off x="6309401" y="0"/>
              <a:ext cx="6117013" cy="10903884"/>
            </a:xfrm>
            <a:custGeom>
              <a:avLst/>
              <a:gdLst/>
              <a:ahLst/>
              <a:cxnLst/>
              <a:rect l="l" t="t" r="r" b="b"/>
              <a:pathLst>
                <a:path w="6117013" h="10903884" extrusionOk="0">
                  <a:moveTo>
                    <a:pt x="0" y="0"/>
                  </a:moveTo>
                  <a:lnTo>
                    <a:pt x="6117013" y="0"/>
                  </a:lnTo>
                  <a:lnTo>
                    <a:pt x="6117013" y="10903884"/>
                  </a:lnTo>
                  <a:lnTo>
                    <a:pt x="0" y="10903884"/>
                  </a:lnTo>
                  <a:lnTo>
                    <a:pt x="0" y="0"/>
                  </a:lnTo>
                  <a:close/>
                </a:path>
              </a:pathLst>
            </a:custGeom>
            <a:blipFill rotWithShape="1">
              <a:blip r:embed="rId7">
                <a:alphaModFix/>
              </a:blip>
              <a:stretch>
                <a:fillRect/>
              </a:stretch>
            </a:blipFill>
            <a:ln>
              <a:noFill/>
            </a:ln>
          </p:spPr>
        </p:sp>
      </p:grpSp>
      <p:grpSp>
        <p:nvGrpSpPr>
          <p:cNvPr id="982" name="Google Shape;982;p50"/>
          <p:cNvGrpSpPr/>
          <p:nvPr/>
        </p:nvGrpSpPr>
        <p:grpSpPr>
          <a:xfrm>
            <a:off x="465033" y="2961628"/>
            <a:ext cx="7754429" cy="4402553"/>
            <a:chOff x="0" y="0"/>
            <a:chExt cx="10339238" cy="5870070"/>
          </a:xfrm>
        </p:grpSpPr>
        <p:grpSp>
          <p:nvGrpSpPr>
            <p:cNvPr id="983" name="Google Shape;983;p50"/>
            <p:cNvGrpSpPr/>
            <p:nvPr/>
          </p:nvGrpSpPr>
          <p:grpSpPr>
            <a:xfrm>
              <a:off x="0" y="0"/>
              <a:ext cx="10339238" cy="5870070"/>
              <a:chOff x="0" y="0"/>
              <a:chExt cx="1364517" cy="774700"/>
            </a:xfrm>
          </p:grpSpPr>
          <p:sp>
            <p:nvSpPr>
              <p:cNvPr id="984" name="Google Shape;984;p50"/>
              <p:cNvSpPr/>
              <p:nvPr/>
            </p:nvSpPr>
            <p:spPr>
              <a:xfrm>
                <a:off x="0" y="0"/>
                <a:ext cx="1364517" cy="606844"/>
              </a:xfrm>
              <a:custGeom>
                <a:avLst/>
                <a:gdLst/>
                <a:ahLst/>
                <a:cxnLst/>
                <a:rect l="l" t="t" r="r" b="b"/>
                <a:pathLst>
                  <a:path w="1364517" h="606844" extrusionOk="0">
                    <a:moveTo>
                      <a:pt x="1285099" y="0"/>
                    </a:moveTo>
                    <a:lnTo>
                      <a:pt x="79418" y="0"/>
                    </a:lnTo>
                    <a:cubicBezTo>
                      <a:pt x="79418" y="43699"/>
                      <a:pt x="44079" y="79418"/>
                      <a:pt x="0" y="79418"/>
                    </a:cubicBezTo>
                    <a:lnTo>
                      <a:pt x="0" y="527426"/>
                    </a:lnTo>
                    <a:cubicBezTo>
                      <a:pt x="43699" y="527426"/>
                      <a:pt x="79418" y="562765"/>
                      <a:pt x="79418" y="606844"/>
                    </a:cubicBezTo>
                    <a:lnTo>
                      <a:pt x="1285099" y="606844"/>
                    </a:lnTo>
                    <a:cubicBezTo>
                      <a:pt x="1285099" y="563145"/>
                      <a:pt x="1320438" y="527426"/>
                      <a:pt x="1364517" y="527426"/>
                    </a:cubicBezTo>
                    <a:lnTo>
                      <a:pt x="1364517" y="79418"/>
                    </a:lnTo>
                    <a:cubicBezTo>
                      <a:pt x="1320818" y="79418"/>
                      <a:pt x="1285099" y="44079"/>
                      <a:pt x="1285099"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0"/>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86" name="Google Shape;986;p50"/>
            <p:cNvSpPr txBox="1"/>
            <p:nvPr/>
          </p:nvSpPr>
          <p:spPr>
            <a:xfrm>
              <a:off x="980649" y="765660"/>
              <a:ext cx="8377800" cy="3094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The exercise platform Peloton released a series of Barbie-themed classes. Instructors dressed in her signature pink, and taught classes over the movie's soundtrack.</a:t>
              </a:r>
              <a:endParaRPr sz="2600">
                <a:latin typeface="Alata"/>
                <a:ea typeface="Alata"/>
                <a:cs typeface="Alata"/>
                <a:sym typeface="Alata"/>
              </a:endParaRPr>
            </a:p>
          </p:txBody>
        </p:sp>
      </p:grpSp>
      <p:sp>
        <p:nvSpPr>
          <p:cNvPr id="987" name="Google Shape;987;p50"/>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8">
              <a:alphaModFix/>
            </a:blip>
            <a:stretch>
              <a:fillRect/>
            </a:stretch>
          </a:blipFill>
          <a:ln>
            <a:noFill/>
          </a:ln>
        </p:spPr>
      </p:sp>
      <p:sp>
        <p:nvSpPr>
          <p:cNvPr id="988" name="Google Shape;988;p50"/>
          <p:cNvSpPr txBox="1"/>
          <p:nvPr/>
        </p:nvSpPr>
        <p:spPr>
          <a:xfrm>
            <a:off x="1519001" y="467401"/>
            <a:ext cx="10451100" cy="1323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989" name="Google Shape;989;p50"/>
          <p:cNvSpPr txBox="1"/>
          <p:nvPr/>
        </p:nvSpPr>
        <p:spPr>
          <a:xfrm>
            <a:off x="1519001" y="1844250"/>
            <a:ext cx="9226800" cy="615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00" dirty="0">
                <a:solidFill>
                  <a:srgbClr val="6B0E40"/>
                </a:solidFill>
                <a:latin typeface="Alata"/>
                <a:ea typeface="Alata"/>
                <a:cs typeface="Alata"/>
                <a:sym typeface="Alata"/>
              </a:rPr>
              <a:t>BRAND LICENSING PARTNERS</a:t>
            </a:r>
            <a:endParaRPr dirty="0">
              <a:latin typeface="Alata"/>
              <a:ea typeface="Alata"/>
              <a:cs typeface="Alata"/>
              <a:sym typeface="Alat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993"/>
        <p:cNvGrpSpPr/>
        <p:nvPr/>
      </p:nvGrpSpPr>
      <p:grpSpPr>
        <a:xfrm>
          <a:off x="0" y="0"/>
          <a:ext cx="0" cy="0"/>
          <a:chOff x="0" y="0"/>
          <a:chExt cx="0" cy="0"/>
        </a:xfrm>
      </p:grpSpPr>
      <p:grpSp>
        <p:nvGrpSpPr>
          <p:cNvPr id="994" name="Google Shape;994;p51"/>
          <p:cNvGrpSpPr/>
          <p:nvPr/>
        </p:nvGrpSpPr>
        <p:grpSpPr>
          <a:xfrm>
            <a:off x="125" y="7092400"/>
            <a:ext cx="18287989" cy="3194617"/>
            <a:chOff x="0" y="-28575"/>
            <a:chExt cx="4836557" cy="841375"/>
          </a:xfrm>
        </p:grpSpPr>
        <p:sp>
          <p:nvSpPr>
            <p:cNvPr id="995" name="Google Shape;995;p51"/>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996" name="Google Shape;996;p51"/>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97" name="Google Shape;997;p51"/>
          <p:cNvSpPr/>
          <p:nvPr/>
        </p:nvSpPr>
        <p:spPr>
          <a:xfrm>
            <a:off x="15617560" y="-417747"/>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998" name="Google Shape;998;p51"/>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999" name="Google Shape;999;p51"/>
          <p:cNvSpPr/>
          <p:nvPr/>
        </p:nvSpPr>
        <p:spPr>
          <a:xfrm>
            <a:off x="2939306" y="7564912"/>
            <a:ext cx="10841738" cy="2358075"/>
          </a:xfrm>
          <a:custGeom>
            <a:avLst/>
            <a:gdLst/>
            <a:ahLst/>
            <a:cxnLst/>
            <a:rect l="l" t="t" r="r" b="b"/>
            <a:pathLst>
              <a:path w="10841738" h="2358075" extrusionOk="0">
                <a:moveTo>
                  <a:pt x="0" y="0"/>
                </a:moveTo>
                <a:lnTo>
                  <a:pt x="10841738" y="0"/>
                </a:lnTo>
                <a:lnTo>
                  <a:pt x="10841738" y="2358076"/>
                </a:lnTo>
                <a:lnTo>
                  <a:pt x="0" y="2358076"/>
                </a:lnTo>
                <a:lnTo>
                  <a:pt x="0" y="0"/>
                </a:lnTo>
                <a:close/>
              </a:path>
            </a:pathLst>
          </a:custGeom>
          <a:blipFill rotWithShape="1">
            <a:blip r:embed="rId5">
              <a:alphaModFix/>
            </a:blip>
            <a:stretch>
              <a:fillRect t="-6271" b="-3134"/>
            </a:stretch>
          </a:blipFill>
          <a:ln>
            <a:noFill/>
          </a:ln>
        </p:spPr>
      </p:sp>
      <p:grpSp>
        <p:nvGrpSpPr>
          <p:cNvPr id="1000" name="Google Shape;1000;p51"/>
          <p:cNvGrpSpPr/>
          <p:nvPr/>
        </p:nvGrpSpPr>
        <p:grpSpPr>
          <a:xfrm>
            <a:off x="1687325" y="2647100"/>
            <a:ext cx="8037774" cy="4009615"/>
            <a:chOff x="0" y="0"/>
            <a:chExt cx="1414379" cy="774700"/>
          </a:xfrm>
        </p:grpSpPr>
        <p:sp>
          <p:nvSpPr>
            <p:cNvPr id="1001" name="Google Shape;1001;p51"/>
            <p:cNvSpPr/>
            <p:nvPr/>
          </p:nvSpPr>
          <p:spPr>
            <a:xfrm>
              <a:off x="0" y="0"/>
              <a:ext cx="1414379" cy="742721"/>
            </a:xfrm>
            <a:custGeom>
              <a:avLst/>
              <a:gdLst/>
              <a:ahLst/>
              <a:cxnLst/>
              <a:rect l="l" t="t" r="r" b="b"/>
              <a:pathLst>
                <a:path w="1414379" h="742721" extrusionOk="0">
                  <a:moveTo>
                    <a:pt x="1334961" y="0"/>
                  </a:moveTo>
                  <a:lnTo>
                    <a:pt x="79418" y="0"/>
                  </a:lnTo>
                  <a:cubicBezTo>
                    <a:pt x="79418" y="43699"/>
                    <a:pt x="44079" y="79418"/>
                    <a:pt x="0" y="79418"/>
                  </a:cubicBezTo>
                  <a:lnTo>
                    <a:pt x="0" y="663303"/>
                  </a:lnTo>
                  <a:cubicBezTo>
                    <a:pt x="43699" y="663303"/>
                    <a:pt x="79418" y="698642"/>
                    <a:pt x="79418" y="742721"/>
                  </a:cubicBezTo>
                  <a:lnTo>
                    <a:pt x="1334961" y="742721"/>
                  </a:lnTo>
                  <a:cubicBezTo>
                    <a:pt x="1334961" y="699021"/>
                    <a:pt x="1370300" y="663303"/>
                    <a:pt x="1414379" y="663303"/>
                  </a:cubicBezTo>
                  <a:lnTo>
                    <a:pt x="1414379" y="79418"/>
                  </a:lnTo>
                  <a:cubicBezTo>
                    <a:pt x="1370679" y="79418"/>
                    <a:pt x="1334961" y="44079"/>
                    <a:pt x="1334961"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1"/>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03" name="Google Shape;1003;p51"/>
          <p:cNvSpPr txBox="1"/>
          <p:nvPr/>
        </p:nvSpPr>
        <p:spPr>
          <a:xfrm>
            <a:off x="2213901" y="3150257"/>
            <a:ext cx="6984675" cy="28014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Amazon released a "Barbie" movie Alexa theme. The special theme gives the user's Alexa device a special Barbie-themed background, and will also play music from the movie, tell Barbie-themed jokes and tell the user what the weather is like in Barbie Land.</a:t>
            </a:r>
            <a:endParaRPr sz="2600">
              <a:latin typeface="Alata"/>
              <a:ea typeface="Alata"/>
              <a:cs typeface="Alata"/>
              <a:sym typeface="Alata"/>
            </a:endParaRPr>
          </a:p>
        </p:txBody>
      </p:sp>
      <p:sp>
        <p:nvSpPr>
          <p:cNvPr id="1004" name="Google Shape;1004;p51"/>
          <p:cNvSpPr/>
          <p:nvPr/>
        </p:nvSpPr>
        <p:spPr>
          <a:xfrm>
            <a:off x="10873570" y="2647098"/>
            <a:ext cx="5928750" cy="5665048"/>
          </a:xfrm>
          <a:custGeom>
            <a:avLst/>
            <a:gdLst/>
            <a:ahLst/>
            <a:cxnLst/>
            <a:rect l="l" t="t" r="r" b="b"/>
            <a:pathLst>
              <a:path w="5928750" h="5665048" extrusionOk="0">
                <a:moveTo>
                  <a:pt x="0" y="0"/>
                </a:moveTo>
                <a:lnTo>
                  <a:pt x="5928750" y="0"/>
                </a:lnTo>
                <a:lnTo>
                  <a:pt x="5928750" y="5665049"/>
                </a:lnTo>
                <a:lnTo>
                  <a:pt x="0" y="5665049"/>
                </a:lnTo>
                <a:lnTo>
                  <a:pt x="0" y="0"/>
                </a:lnTo>
                <a:close/>
              </a:path>
            </a:pathLst>
          </a:custGeom>
          <a:blipFill rotWithShape="1">
            <a:blip r:embed="rId6">
              <a:alphaModFix/>
            </a:blip>
            <a:stretch>
              <a:fillRect/>
            </a:stretch>
          </a:blipFill>
          <a:ln>
            <a:noFill/>
          </a:ln>
        </p:spPr>
      </p:sp>
      <p:sp>
        <p:nvSpPr>
          <p:cNvPr id="1005" name="Google Shape;1005;p51"/>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7">
              <a:alphaModFix/>
            </a:blip>
            <a:stretch>
              <a:fillRect/>
            </a:stretch>
          </a:blipFill>
          <a:ln>
            <a:noFill/>
          </a:ln>
        </p:spPr>
      </p:sp>
      <p:sp>
        <p:nvSpPr>
          <p:cNvPr id="1006" name="Google Shape;1006;p51"/>
          <p:cNvSpPr txBox="1"/>
          <p:nvPr/>
        </p:nvSpPr>
        <p:spPr>
          <a:xfrm>
            <a:off x="3918576" y="467401"/>
            <a:ext cx="10451100" cy="1323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1007" name="Google Shape;1007;p51"/>
          <p:cNvSpPr txBox="1"/>
          <p:nvPr/>
        </p:nvSpPr>
        <p:spPr>
          <a:xfrm>
            <a:off x="4530726" y="1863706"/>
            <a:ext cx="92268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dirty="0">
                <a:solidFill>
                  <a:srgbClr val="6B0E40"/>
                </a:solidFill>
                <a:latin typeface="Alata"/>
                <a:ea typeface="Alata"/>
                <a:cs typeface="Alata"/>
                <a:sym typeface="Alata"/>
              </a:rPr>
              <a:t>BRAND LICENSING PARTNERS</a:t>
            </a:r>
            <a:endParaRPr dirty="0">
              <a:latin typeface="Alata"/>
              <a:ea typeface="Alata"/>
              <a:cs typeface="Alata"/>
              <a:sym typeface="Alat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011"/>
        <p:cNvGrpSpPr/>
        <p:nvPr/>
      </p:nvGrpSpPr>
      <p:grpSpPr>
        <a:xfrm>
          <a:off x="0" y="0"/>
          <a:ext cx="0" cy="0"/>
          <a:chOff x="0" y="0"/>
          <a:chExt cx="0" cy="0"/>
        </a:xfrm>
      </p:grpSpPr>
      <p:grpSp>
        <p:nvGrpSpPr>
          <p:cNvPr id="1012" name="Google Shape;1012;p52"/>
          <p:cNvGrpSpPr/>
          <p:nvPr/>
        </p:nvGrpSpPr>
        <p:grpSpPr>
          <a:xfrm>
            <a:off x="125" y="7092400"/>
            <a:ext cx="18287989" cy="3194617"/>
            <a:chOff x="0" y="-28575"/>
            <a:chExt cx="4836557" cy="841375"/>
          </a:xfrm>
        </p:grpSpPr>
        <p:sp>
          <p:nvSpPr>
            <p:cNvPr id="1013" name="Google Shape;1013;p52"/>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1014" name="Google Shape;1014;p52"/>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15" name="Google Shape;1015;p52"/>
          <p:cNvSpPr/>
          <p:nvPr/>
        </p:nvSpPr>
        <p:spPr>
          <a:xfrm>
            <a:off x="15617560" y="-417747"/>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1016" name="Google Shape;1016;p52"/>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grpSp>
        <p:nvGrpSpPr>
          <p:cNvPr id="1017" name="Google Shape;1017;p52"/>
          <p:cNvGrpSpPr/>
          <p:nvPr/>
        </p:nvGrpSpPr>
        <p:grpSpPr>
          <a:xfrm>
            <a:off x="10448726" y="767013"/>
            <a:ext cx="7303877" cy="8216860"/>
            <a:chOff x="0" y="0"/>
            <a:chExt cx="9738502" cy="10955814"/>
          </a:xfrm>
        </p:grpSpPr>
        <p:sp>
          <p:nvSpPr>
            <p:cNvPr id="1018" name="Google Shape;1018;p52"/>
            <p:cNvSpPr/>
            <p:nvPr/>
          </p:nvSpPr>
          <p:spPr>
            <a:xfrm>
              <a:off x="0" y="0"/>
              <a:ext cx="9738502" cy="5477907"/>
            </a:xfrm>
            <a:custGeom>
              <a:avLst/>
              <a:gdLst/>
              <a:ahLst/>
              <a:cxnLst/>
              <a:rect l="l" t="t" r="r" b="b"/>
              <a:pathLst>
                <a:path w="9738502" h="5477907" extrusionOk="0">
                  <a:moveTo>
                    <a:pt x="0" y="0"/>
                  </a:moveTo>
                  <a:lnTo>
                    <a:pt x="9738502" y="0"/>
                  </a:lnTo>
                  <a:lnTo>
                    <a:pt x="9738502" y="5477907"/>
                  </a:lnTo>
                  <a:lnTo>
                    <a:pt x="0" y="5477907"/>
                  </a:lnTo>
                  <a:lnTo>
                    <a:pt x="0" y="0"/>
                  </a:lnTo>
                  <a:close/>
                </a:path>
              </a:pathLst>
            </a:custGeom>
            <a:blipFill rotWithShape="1">
              <a:blip r:embed="rId5">
                <a:alphaModFix/>
              </a:blip>
              <a:stretch>
                <a:fillRect/>
              </a:stretch>
            </a:blipFill>
            <a:ln>
              <a:noFill/>
            </a:ln>
          </p:spPr>
        </p:sp>
        <p:sp>
          <p:nvSpPr>
            <p:cNvPr id="1019" name="Google Shape;1019;p52"/>
            <p:cNvSpPr/>
            <p:nvPr/>
          </p:nvSpPr>
          <p:spPr>
            <a:xfrm>
              <a:off x="0" y="5477907"/>
              <a:ext cx="9738502" cy="5477907"/>
            </a:xfrm>
            <a:custGeom>
              <a:avLst/>
              <a:gdLst/>
              <a:ahLst/>
              <a:cxnLst/>
              <a:rect l="l" t="t" r="r" b="b"/>
              <a:pathLst>
                <a:path w="9738502" h="5477907" extrusionOk="0">
                  <a:moveTo>
                    <a:pt x="0" y="0"/>
                  </a:moveTo>
                  <a:lnTo>
                    <a:pt x="9738502" y="0"/>
                  </a:lnTo>
                  <a:lnTo>
                    <a:pt x="9738502" y="5477908"/>
                  </a:lnTo>
                  <a:lnTo>
                    <a:pt x="0" y="5477908"/>
                  </a:lnTo>
                  <a:lnTo>
                    <a:pt x="0" y="0"/>
                  </a:lnTo>
                  <a:close/>
                </a:path>
              </a:pathLst>
            </a:custGeom>
            <a:blipFill rotWithShape="1">
              <a:blip r:embed="rId6">
                <a:alphaModFix/>
              </a:blip>
              <a:stretch>
                <a:fillRect/>
              </a:stretch>
            </a:blipFill>
            <a:ln>
              <a:noFill/>
            </a:ln>
          </p:spPr>
        </p:sp>
      </p:grpSp>
      <p:grpSp>
        <p:nvGrpSpPr>
          <p:cNvPr id="1020" name="Google Shape;1020;p52"/>
          <p:cNvGrpSpPr/>
          <p:nvPr/>
        </p:nvGrpSpPr>
        <p:grpSpPr>
          <a:xfrm>
            <a:off x="535400" y="3160649"/>
            <a:ext cx="9300265" cy="4322936"/>
            <a:chOff x="0" y="0"/>
            <a:chExt cx="1636535" cy="829372"/>
          </a:xfrm>
        </p:grpSpPr>
        <p:sp>
          <p:nvSpPr>
            <p:cNvPr id="1021" name="Google Shape;1021;p52"/>
            <p:cNvSpPr/>
            <p:nvPr/>
          </p:nvSpPr>
          <p:spPr>
            <a:xfrm>
              <a:off x="0" y="0"/>
              <a:ext cx="1636535" cy="829372"/>
            </a:xfrm>
            <a:custGeom>
              <a:avLst/>
              <a:gdLst/>
              <a:ahLst/>
              <a:cxnLst/>
              <a:rect l="l" t="t" r="r" b="b"/>
              <a:pathLst>
                <a:path w="1636535" h="829372" extrusionOk="0">
                  <a:moveTo>
                    <a:pt x="1557117" y="0"/>
                  </a:moveTo>
                  <a:lnTo>
                    <a:pt x="79418" y="0"/>
                  </a:lnTo>
                  <a:cubicBezTo>
                    <a:pt x="79418" y="43699"/>
                    <a:pt x="44079" y="79418"/>
                    <a:pt x="0" y="79418"/>
                  </a:cubicBezTo>
                  <a:lnTo>
                    <a:pt x="0" y="749954"/>
                  </a:lnTo>
                  <a:cubicBezTo>
                    <a:pt x="43699" y="749954"/>
                    <a:pt x="79418" y="785293"/>
                    <a:pt x="79418" y="829372"/>
                  </a:cubicBezTo>
                  <a:lnTo>
                    <a:pt x="1557117" y="829372"/>
                  </a:lnTo>
                  <a:cubicBezTo>
                    <a:pt x="1557117" y="785672"/>
                    <a:pt x="1592456" y="749954"/>
                    <a:pt x="1636535" y="749954"/>
                  </a:cubicBezTo>
                  <a:lnTo>
                    <a:pt x="1636535" y="79418"/>
                  </a:lnTo>
                  <a:cubicBezTo>
                    <a:pt x="1592836" y="79418"/>
                    <a:pt x="1557117" y="44079"/>
                    <a:pt x="1557117"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2"/>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23" name="Google Shape;1023;p52"/>
          <p:cNvSpPr txBox="1"/>
          <p:nvPr/>
        </p:nvSpPr>
        <p:spPr>
          <a:xfrm>
            <a:off x="984610" y="3681428"/>
            <a:ext cx="8401950" cy="3281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Beginning  the week leading up to the "Barbie" theatrical release, Roku displayed "Barbie"-themed ad placement on its home screen to their over 70 million active users. Imagery from "Barbie" was also added to Roku City — Roku's digital cityscape screensaver. From the moment a user powers on their Roku device, this ad activation helps "Barbie" own the streamer’s journey.</a:t>
            </a:r>
            <a:endParaRPr sz="2600">
              <a:latin typeface="Alata"/>
              <a:ea typeface="Alata"/>
              <a:cs typeface="Alata"/>
              <a:sym typeface="Alata"/>
            </a:endParaRPr>
          </a:p>
        </p:txBody>
      </p:sp>
      <p:sp>
        <p:nvSpPr>
          <p:cNvPr id="1024" name="Google Shape;1024;p52"/>
          <p:cNvSpPr txBox="1"/>
          <p:nvPr/>
        </p:nvSpPr>
        <p:spPr>
          <a:xfrm>
            <a:off x="10984123" y="9077642"/>
            <a:ext cx="6768600" cy="277200"/>
          </a:xfrm>
          <a:prstGeom prst="rect">
            <a:avLst/>
          </a:prstGeom>
          <a:noFill/>
          <a:ln>
            <a:noFill/>
          </a:ln>
        </p:spPr>
        <p:txBody>
          <a:bodyPr spcFirstLastPara="1" wrap="square" lIns="0" tIns="0" rIns="0" bIns="0" anchor="t" anchorCtr="0">
            <a:spAutoFit/>
          </a:bodyPr>
          <a:lstStyle/>
          <a:p>
            <a:pPr marL="0" marR="0" lvl="0" indent="0" algn="r" rtl="0">
              <a:lnSpc>
                <a:spcPct val="140021"/>
              </a:lnSpc>
              <a:spcBef>
                <a:spcPts val="0"/>
              </a:spcBef>
              <a:spcAft>
                <a:spcPts val="0"/>
              </a:spcAft>
              <a:buNone/>
            </a:pPr>
            <a:r>
              <a:rPr lang="en-US" sz="1800">
                <a:solidFill>
                  <a:srgbClr val="FFFFFF"/>
                </a:solidFill>
                <a:latin typeface="Alata"/>
                <a:ea typeface="Alata"/>
                <a:cs typeface="Alata"/>
                <a:sym typeface="Alata"/>
              </a:rPr>
              <a:t>Roku.com</a:t>
            </a:r>
            <a:endParaRPr sz="1800">
              <a:latin typeface="Alata"/>
              <a:ea typeface="Alata"/>
              <a:cs typeface="Alata"/>
              <a:sym typeface="Alata"/>
            </a:endParaRPr>
          </a:p>
        </p:txBody>
      </p:sp>
      <p:sp>
        <p:nvSpPr>
          <p:cNvPr id="1025" name="Google Shape;1025;p52"/>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7">
              <a:alphaModFix/>
            </a:blip>
            <a:stretch>
              <a:fillRect/>
            </a:stretch>
          </a:blipFill>
          <a:ln>
            <a:noFill/>
          </a:ln>
        </p:spPr>
      </p:sp>
      <p:sp>
        <p:nvSpPr>
          <p:cNvPr id="1026" name="Google Shape;1026;p52"/>
          <p:cNvSpPr txBox="1"/>
          <p:nvPr/>
        </p:nvSpPr>
        <p:spPr>
          <a:xfrm>
            <a:off x="1519001" y="467401"/>
            <a:ext cx="10451100" cy="1323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1027" name="Google Shape;1027;p52"/>
          <p:cNvSpPr txBox="1"/>
          <p:nvPr/>
        </p:nvSpPr>
        <p:spPr>
          <a:xfrm>
            <a:off x="1519001" y="1844250"/>
            <a:ext cx="9226800" cy="615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00" dirty="0">
                <a:solidFill>
                  <a:srgbClr val="6B0E40"/>
                </a:solidFill>
                <a:latin typeface="Alata"/>
                <a:ea typeface="Alata"/>
                <a:cs typeface="Alata"/>
                <a:sym typeface="Alata"/>
              </a:rPr>
              <a:t>BRAND LICENSING PARTNERS</a:t>
            </a:r>
            <a:endParaRPr dirty="0">
              <a:latin typeface="Alata"/>
              <a:ea typeface="Alata"/>
              <a:cs typeface="Alata"/>
              <a:sym typeface="Alat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031"/>
        <p:cNvGrpSpPr/>
        <p:nvPr/>
      </p:nvGrpSpPr>
      <p:grpSpPr>
        <a:xfrm>
          <a:off x="0" y="0"/>
          <a:ext cx="0" cy="0"/>
          <a:chOff x="0" y="0"/>
          <a:chExt cx="0" cy="0"/>
        </a:xfrm>
      </p:grpSpPr>
      <p:grpSp>
        <p:nvGrpSpPr>
          <p:cNvPr id="1032" name="Google Shape;1032;p53"/>
          <p:cNvGrpSpPr/>
          <p:nvPr/>
        </p:nvGrpSpPr>
        <p:grpSpPr>
          <a:xfrm>
            <a:off x="-75801" y="7092404"/>
            <a:ext cx="18363801" cy="3194596"/>
            <a:chOff x="0" y="-28575"/>
            <a:chExt cx="4836557" cy="841375"/>
          </a:xfrm>
        </p:grpSpPr>
        <p:sp>
          <p:nvSpPr>
            <p:cNvPr id="1033" name="Google Shape;1033;p53"/>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1034" name="Google Shape;1034;p53"/>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35" name="Google Shape;1035;p53"/>
          <p:cNvSpPr/>
          <p:nvPr/>
        </p:nvSpPr>
        <p:spPr>
          <a:xfrm>
            <a:off x="15617560" y="-417747"/>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1036" name="Google Shape;1036;p53"/>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1037" name="Google Shape;1037;p53"/>
          <p:cNvSpPr/>
          <p:nvPr/>
        </p:nvSpPr>
        <p:spPr>
          <a:xfrm>
            <a:off x="8195646" y="2647098"/>
            <a:ext cx="9791434" cy="5507682"/>
          </a:xfrm>
          <a:custGeom>
            <a:avLst/>
            <a:gdLst/>
            <a:ahLst/>
            <a:cxnLst/>
            <a:rect l="l" t="t" r="r" b="b"/>
            <a:pathLst>
              <a:path w="9791434" h="5507682" extrusionOk="0">
                <a:moveTo>
                  <a:pt x="0" y="0"/>
                </a:moveTo>
                <a:lnTo>
                  <a:pt x="9791434" y="0"/>
                </a:lnTo>
                <a:lnTo>
                  <a:pt x="9791434" y="5507682"/>
                </a:lnTo>
                <a:lnTo>
                  <a:pt x="0" y="5507682"/>
                </a:lnTo>
                <a:lnTo>
                  <a:pt x="0" y="0"/>
                </a:lnTo>
                <a:close/>
              </a:path>
            </a:pathLst>
          </a:custGeom>
          <a:blipFill rotWithShape="1">
            <a:blip r:embed="rId5">
              <a:alphaModFix/>
            </a:blip>
            <a:stretch>
              <a:fillRect/>
            </a:stretch>
          </a:blipFill>
          <a:ln>
            <a:noFill/>
          </a:ln>
        </p:spPr>
      </p:sp>
      <p:grpSp>
        <p:nvGrpSpPr>
          <p:cNvPr id="1038" name="Google Shape;1038;p53"/>
          <p:cNvGrpSpPr/>
          <p:nvPr/>
        </p:nvGrpSpPr>
        <p:grpSpPr>
          <a:xfrm>
            <a:off x="537850" y="3147025"/>
            <a:ext cx="7328843" cy="5007572"/>
            <a:chOff x="0" y="0"/>
            <a:chExt cx="9771791" cy="6336293"/>
          </a:xfrm>
        </p:grpSpPr>
        <p:grpSp>
          <p:nvGrpSpPr>
            <p:cNvPr id="1039" name="Google Shape;1039;p53"/>
            <p:cNvGrpSpPr/>
            <p:nvPr/>
          </p:nvGrpSpPr>
          <p:grpSpPr>
            <a:xfrm>
              <a:off x="0" y="0"/>
              <a:ext cx="9771791" cy="6336293"/>
              <a:chOff x="0" y="0"/>
              <a:chExt cx="1289628" cy="836230"/>
            </a:xfrm>
          </p:grpSpPr>
          <p:sp>
            <p:nvSpPr>
              <p:cNvPr id="1040" name="Google Shape;1040;p53"/>
              <p:cNvSpPr/>
              <p:nvPr/>
            </p:nvSpPr>
            <p:spPr>
              <a:xfrm>
                <a:off x="0" y="0"/>
                <a:ext cx="1289628" cy="836230"/>
              </a:xfrm>
              <a:custGeom>
                <a:avLst/>
                <a:gdLst/>
                <a:ahLst/>
                <a:cxnLst/>
                <a:rect l="l" t="t" r="r" b="b"/>
                <a:pathLst>
                  <a:path w="1289628" h="836230" extrusionOk="0">
                    <a:moveTo>
                      <a:pt x="1210210" y="0"/>
                    </a:moveTo>
                    <a:lnTo>
                      <a:pt x="79418" y="0"/>
                    </a:lnTo>
                    <a:cubicBezTo>
                      <a:pt x="79418" y="43699"/>
                      <a:pt x="44079" y="79418"/>
                      <a:pt x="0" y="79418"/>
                    </a:cubicBezTo>
                    <a:lnTo>
                      <a:pt x="0" y="756812"/>
                    </a:lnTo>
                    <a:cubicBezTo>
                      <a:pt x="43699" y="756812"/>
                      <a:pt x="79418" y="792151"/>
                      <a:pt x="79418" y="836230"/>
                    </a:cubicBezTo>
                    <a:lnTo>
                      <a:pt x="1210210" y="836230"/>
                    </a:lnTo>
                    <a:cubicBezTo>
                      <a:pt x="1210210" y="792531"/>
                      <a:pt x="1245549" y="756812"/>
                      <a:pt x="1289628" y="756812"/>
                    </a:cubicBezTo>
                    <a:lnTo>
                      <a:pt x="1289628" y="79418"/>
                    </a:lnTo>
                    <a:cubicBezTo>
                      <a:pt x="1245929" y="79418"/>
                      <a:pt x="1210210" y="44079"/>
                      <a:pt x="1210210"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3"/>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42" name="Google Shape;1042;p53"/>
            <p:cNvSpPr txBox="1"/>
            <p:nvPr/>
          </p:nvSpPr>
          <p:spPr>
            <a:xfrm>
              <a:off x="613337" y="720366"/>
              <a:ext cx="8545200" cy="4922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Roku makes use of a marketing funnel–a marketing strategy that drives users to make a purchase by progressively eliminating click options. </a:t>
              </a:r>
              <a:endParaRPr sz="2600">
                <a:solidFill>
                  <a:srgbClr val="6B0E40"/>
                </a:solidFill>
                <a:latin typeface="Alata"/>
                <a:ea typeface="Alata"/>
                <a:cs typeface="Alata"/>
                <a:sym typeface="Alata"/>
              </a:endParaRPr>
            </a:p>
            <a:p>
              <a:pPr marL="0" marR="0" lvl="0" indent="0" algn="l" rtl="0">
                <a:lnSpc>
                  <a:spcPct val="120000"/>
                </a:lnSpc>
                <a:spcBef>
                  <a:spcPts val="1000"/>
                </a:spcBef>
                <a:spcAft>
                  <a:spcPts val="0"/>
                </a:spcAft>
                <a:buNone/>
              </a:pPr>
              <a:r>
                <a:rPr lang="en-US" sz="2600">
                  <a:solidFill>
                    <a:srgbClr val="6B0E40"/>
                  </a:solidFill>
                  <a:latin typeface="Alata"/>
                  <a:ea typeface="Alata"/>
                  <a:cs typeface="Alata"/>
                  <a:sym typeface="Alata"/>
                </a:rPr>
                <a:t>Roku's "Barbie" banner ad drives users to watch the movie trailer and scan a QR code to purchase movie tickets from a nearby movie theater.</a:t>
              </a:r>
              <a:endParaRPr sz="2600">
                <a:latin typeface="Alata"/>
                <a:ea typeface="Alata"/>
                <a:cs typeface="Alata"/>
                <a:sym typeface="Alata"/>
              </a:endParaRPr>
            </a:p>
          </p:txBody>
        </p:sp>
      </p:grpSp>
      <p:sp>
        <p:nvSpPr>
          <p:cNvPr id="1043" name="Google Shape;1043;p53"/>
          <p:cNvSpPr txBox="1"/>
          <p:nvPr/>
        </p:nvSpPr>
        <p:spPr>
          <a:xfrm>
            <a:off x="9446081" y="8116680"/>
            <a:ext cx="8541000" cy="277200"/>
          </a:xfrm>
          <a:prstGeom prst="rect">
            <a:avLst/>
          </a:prstGeom>
          <a:noFill/>
          <a:ln>
            <a:noFill/>
          </a:ln>
        </p:spPr>
        <p:txBody>
          <a:bodyPr spcFirstLastPara="1" wrap="square" lIns="0" tIns="0" rIns="0" bIns="0" anchor="t" anchorCtr="0">
            <a:spAutoFit/>
          </a:bodyPr>
          <a:lstStyle/>
          <a:p>
            <a:pPr marL="0" marR="0" lvl="0" indent="0" algn="r" rtl="0">
              <a:lnSpc>
                <a:spcPct val="140021"/>
              </a:lnSpc>
              <a:spcBef>
                <a:spcPts val="0"/>
              </a:spcBef>
              <a:spcAft>
                <a:spcPts val="0"/>
              </a:spcAft>
              <a:buNone/>
            </a:pPr>
            <a:r>
              <a:rPr lang="en-US" sz="1800">
                <a:solidFill>
                  <a:srgbClr val="FFFFFF"/>
                </a:solidFill>
                <a:latin typeface="Alata"/>
                <a:ea typeface="Alata"/>
                <a:cs typeface="Alata"/>
                <a:sym typeface="Alata"/>
              </a:rPr>
              <a:t>Roku.com</a:t>
            </a:r>
            <a:endParaRPr sz="1800">
              <a:latin typeface="Alata"/>
              <a:ea typeface="Alata"/>
              <a:cs typeface="Alata"/>
              <a:sym typeface="Alata"/>
            </a:endParaRPr>
          </a:p>
        </p:txBody>
      </p:sp>
      <p:sp>
        <p:nvSpPr>
          <p:cNvPr id="1044" name="Google Shape;1044;p53"/>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6">
              <a:alphaModFix/>
            </a:blip>
            <a:stretch>
              <a:fillRect/>
            </a:stretch>
          </a:blipFill>
          <a:ln>
            <a:noFill/>
          </a:ln>
        </p:spPr>
      </p:sp>
      <p:sp>
        <p:nvSpPr>
          <p:cNvPr id="1045" name="Google Shape;1045;p53"/>
          <p:cNvSpPr txBox="1"/>
          <p:nvPr/>
        </p:nvSpPr>
        <p:spPr>
          <a:xfrm>
            <a:off x="1519001" y="467401"/>
            <a:ext cx="10451100" cy="1323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1046" name="Google Shape;1046;p53"/>
          <p:cNvSpPr txBox="1"/>
          <p:nvPr/>
        </p:nvSpPr>
        <p:spPr>
          <a:xfrm>
            <a:off x="1519001" y="1824795"/>
            <a:ext cx="9226800" cy="615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00" dirty="0">
                <a:solidFill>
                  <a:srgbClr val="6B0E40"/>
                </a:solidFill>
                <a:latin typeface="Alata"/>
                <a:ea typeface="Alata"/>
                <a:cs typeface="Alata"/>
                <a:sym typeface="Alata"/>
              </a:rPr>
              <a:t>BRAND LICENSING PARTNERS</a:t>
            </a:r>
            <a:endParaRPr dirty="0">
              <a:latin typeface="Alata"/>
              <a:ea typeface="Alata"/>
              <a:cs typeface="Alata"/>
              <a:sym typeface="Alat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050"/>
        <p:cNvGrpSpPr/>
        <p:nvPr/>
      </p:nvGrpSpPr>
      <p:grpSpPr>
        <a:xfrm>
          <a:off x="0" y="0"/>
          <a:ext cx="0" cy="0"/>
          <a:chOff x="0" y="0"/>
          <a:chExt cx="0" cy="0"/>
        </a:xfrm>
      </p:grpSpPr>
      <p:grpSp>
        <p:nvGrpSpPr>
          <p:cNvPr id="1051" name="Google Shape;1051;p54"/>
          <p:cNvGrpSpPr/>
          <p:nvPr/>
        </p:nvGrpSpPr>
        <p:grpSpPr>
          <a:xfrm>
            <a:off x="125" y="7092400"/>
            <a:ext cx="18287989" cy="3194617"/>
            <a:chOff x="0" y="-28575"/>
            <a:chExt cx="4836557" cy="841375"/>
          </a:xfrm>
        </p:grpSpPr>
        <p:sp>
          <p:nvSpPr>
            <p:cNvPr id="1052" name="Google Shape;1052;p54"/>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1053" name="Google Shape;1053;p5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54" name="Google Shape;1054;p54"/>
          <p:cNvSpPr/>
          <p:nvPr/>
        </p:nvSpPr>
        <p:spPr>
          <a:xfrm>
            <a:off x="15617560" y="-417747"/>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1055" name="Google Shape;1055;p54"/>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grpSp>
        <p:nvGrpSpPr>
          <p:cNvPr id="1056" name="Google Shape;1056;p54"/>
          <p:cNvGrpSpPr/>
          <p:nvPr/>
        </p:nvGrpSpPr>
        <p:grpSpPr>
          <a:xfrm>
            <a:off x="7260750" y="3068874"/>
            <a:ext cx="9293562" cy="4581080"/>
            <a:chOff x="0" y="0"/>
            <a:chExt cx="12391416" cy="6680881"/>
          </a:xfrm>
        </p:grpSpPr>
        <p:sp>
          <p:nvSpPr>
            <p:cNvPr id="1057" name="Google Shape;1057;p54"/>
            <p:cNvSpPr/>
            <p:nvPr/>
          </p:nvSpPr>
          <p:spPr>
            <a:xfrm>
              <a:off x="0" y="0"/>
              <a:ext cx="12391416" cy="6680881"/>
            </a:xfrm>
            <a:custGeom>
              <a:avLst/>
              <a:gdLst/>
              <a:ahLst/>
              <a:cxnLst/>
              <a:rect l="l" t="t" r="r" b="b"/>
              <a:pathLst>
                <a:path w="1635353" h="881707" extrusionOk="0">
                  <a:moveTo>
                    <a:pt x="1555934" y="0"/>
                  </a:moveTo>
                  <a:lnTo>
                    <a:pt x="79418" y="0"/>
                  </a:lnTo>
                  <a:cubicBezTo>
                    <a:pt x="79418" y="43699"/>
                    <a:pt x="44079" y="79418"/>
                    <a:pt x="0" y="79418"/>
                  </a:cubicBezTo>
                  <a:lnTo>
                    <a:pt x="0" y="802289"/>
                  </a:lnTo>
                  <a:cubicBezTo>
                    <a:pt x="43699" y="802289"/>
                    <a:pt x="79418" y="837628"/>
                    <a:pt x="79418" y="881707"/>
                  </a:cubicBezTo>
                  <a:lnTo>
                    <a:pt x="1555934" y="881707"/>
                  </a:lnTo>
                  <a:cubicBezTo>
                    <a:pt x="1555934" y="838007"/>
                    <a:pt x="1591273" y="802289"/>
                    <a:pt x="1635353" y="802289"/>
                  </a:cubicBezTo>
                  <a:lnTo>
                    <a:pt x="1635353" y="79418"/>
                  </a:lnTo>
                  <a:cubicBezTo>
                    <a:pt x="1591653" y="79418"/>
                    <a:pt x="1555934" y="44079"/>
                    <a:pt x="1555934"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4"/>
            <p:cNvSpPr txBox="1"/>
            <p:nvPr/>
          </p:nvSpPr>
          <p:spPr>
            <a:xfrm>
              <a:off x="1175293" y="857022"/>
              <a:ext cx="10040700" cy="5077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Mattel reached a deal with rival toy giant Hasbro, which will release a "Barbie" version of the classic board game Monopoly in Fall 2023.</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In exchange, Mattel will showcase Hasbro's "Transformers" on its Uno card game, and on Hot Wheels toys in connection with the next Hasbro "Transformers" film release.</a:t>
              </a:r>
              <a:endParaRPr sz="2600">
                <a:latin typeface="Alata"/>
                <a:ea typeface="Alata"/>
                <a:cs typeface="Alata"/>
                <a:sym typeface="Alata"/>
              </a:endParaRPr>
            </a:p>
          </p:txBody>
        </p:sp>
      </p:grpSp>
      <p:sp>
        <p:nvSpPr>
          <p:cNvPr id="1059" name="Google Shape;1059;p54"/>
          <p:cNvSpPr/>
          <p:nvPr/>
        </p:nvSpPr>
        <p:spPr>
          <a:xfrm>
            <a:off x="1657888" y="2535191"/>
            <a:ext cx="6611202" cy="6611202"/>
          </a:xfrm>
          <a:custGeom>
            <a:avLst/>
            <a:gdLst/>
            <a:ahLst/>
            <a:cxnLst/>
            <a:rect l="l" t="t" r="r" b="b"/>
            <a:pathLst>
              <a:path w="6611202" h="6611202" extrusionOk="0">
                <a:moveTo>
                  <a:pt x="0" y="0"/>
                </a:moveTo>
                <a:lnTo>
                  <a:pt x="6611202" y="0"/>
                </a:lnTo>
                <a:lnTo>
                  <a:pt x="6611202" y="6611201"/>
                </a:lnTo>
                <a:lnTo>
                  <a:pt x="0" y="6611201"/>
                </a:lnTo>
                <a:lnTo>
                  <a:pt x="0" y="0"/>
                </a:lnTo>
                <a:close/>
              </a:path>
            </a:pathLst>
          </a:custGeom>
          <a:blipFill rotWithShape="1">
            <a:blip r:embed="rId5">
              <a:alphaModFix/>
            </a:blip>
            <a:stretch>
              <a:fillRect/>
            </a:stretch>
          </a:blipFill>
          <a:ln>
            <a:noFill/>
          </a:ln>
        </p:spPr>
      </p:sp>
      <p:sp>
        <p:nvSpPr>
          <p:cNvPr id="1060" name="Google Shape;1060;p54"/>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6">
              <a:alphaModFix/>
            </a:blip>
            <a:stretch>
              <a:fillRect/>
            </a:stretch>
          </a:blipFill>
          <a:ln>
            <a:noFill/>
          </a:ln>
        </p:spPr>
      </p:sp>
      <p:sp>
        <p:nvSpPr>
          <p:cNvPr id="1061" name="Google Shape;1061;p54"/>
          <p:cNvSpPr txBox="1"/>
          <p:nvPr/>
        </p:nvSpPr>
        <p:spPr>
          <a:xfrm>
            <a:off x="3918576" y="467401"/>
            <a:ext cx="10451100" cy="1323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1062" name="Google Shape;1062;p54"/>
          <p:cNvSpPr txBox="1"/>
          <p:nvPr/>
        </p:nvSpPr>
        <p:spPr>
          <a:xfrm>
            <a:off x="4530726" y="1844250"/>
            <a:ext cx="92268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dirty="0">
                <a:solidFill>
                  <a:srgbClr val="6B0E40"/>
                </a:solidFill>
                <a:latin typeface="Alata"/>
                <a:ea typeface="Alata"/>
                <a:cs typeface="Alata"/>
                <a:sym typeface="Alata"/>
              </a:rPr>
              <a:t>CROSS-PROMOTION</a:t>
            </a:r>
            <a:endParaRPr dirty="0">
              <a:latin typeface="Alata"/>
              <a:ea typeface="Alata"/>
              <a:cs typeface="Alata"/>
              <a:sym typeface="Alat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066"/>
        <p:cNvGrpSpPr/>
        <p:nvPr/>
      </p:nvGrpSpPr>
      <p:grpSpPr>
        <a:xfrm>
          <a:off x="0" y="0"/>
          <a:ext cx="0" cy="0"/>
          <a:chOff x="0" y="0"/>
          <a:chExt cx="0" cy="0"/>
        </a:xfrm>
      </p:grpSpPr>
      <p:grpSp>
        <p:nvGrpSpPr>
          <p:cNvPr id="1067" name="Google Shape;1067;p55"/>
          <p:cNvGrpSpPr/>
          <p:nvPr/>
        </p:nvGrpSpPr>
        <p:grpSpPr>
          <a:xfrm>
            <a:off x="125" y="7092400"/>
            <a:ext cx="18287989" cy="3194617"/>
            <a:chOff x="0" y="-28575"/>
            <a:chExt cx="4836557" cy="841375"/>
          </a:xfrm>
        </p:grpSpPr>
        <p:sp>
          <p:nvSpPr>
            <p:cNvPr id="1068" name="Google Shape;1068;p55"/>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1069" name="Google Shape;1069;p5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70" name="Google Shape;1070;p55"/>
          <p:cNvSpPr/>
          <p:nvPr/>
        </p:nvSpPr>
        <p:spPr>
          <a:xfrm>
            <a:off x="15617560" y="-417747"/>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1071" name="Google Shape;1071;p55"/>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grpSp>
        <p:nvGrpSpPr>
          <p:cNvPr id="1072" name="Google Shape;1072;p55"/>
          <p:cNvGrpSpPr/>
          <p:nvPr/>
        </p:nvGrpSpPr>
        <p:grpSpPr>
          <a:xfrm>
            <a:off x="537850" y="2937753"/>
            <a:ext cx="8900859" cy="5604604"/>
            <a:chOff x="0" y="0"/>
            <a:chExt cx="1566253" cy="1116357"/>
          </a:xfrm>
        </p:grpSpPr>
        <p:sp>
          <p:nvSpPr>
            <p:cNvPr id="1073" name="Google Shape;1073;p55"/>
            <p:cNvSpPr/>
            <p:nvPr/>
          </p:nvSpPr>
          <p:spPr>
            <a:xfrm>
              <a:off x="0" y="0"/>
              <a:ext cx="1566253" cy="1116357"/>
            </a:xfrm>
            <a:custGeom>
              <a:avLst/>
              <a:gdLst/>
              <a:ahLst/>
              <a:cxnLst/>
              <a:rect l="l" t="t" r="r" b="b"/>
              <a:pathLst>
                <a:path w="1566253" h="1116357" extrusionOk="0">
                  <a:moveTo>
                    <a:pt x="1486835" y="0"/>
                  </a:moveTo>
                  <a:lnTo>
                    <a:pt x="79418" y="0"/>
                  </a:lnTo>
                  <a:cubicBezTo>
                    <a:pt x="79418" y="43699"/>
                    <a:pt x="44079" y="79418"/>
                    <a:pt x="0" y="79418"/>
                  </a:cubicBezTo>
                  <a:lnTo>
                    <a:pt x="0" y="1036939"/>
                  </a:lnTo>
                  <a:cubicBezTo>
                    <a:pt x="43699" y="1036939"/>
                    <a:pt x="79418" y="1072278"/>
                    <a:pt x="79418" y="1116357"/>
                  </a:cubicBezTo>
                  <a:lnTo>
                    <a:pt x="1486835" y="1116357"/>
                  </a:lnTo>
                  <a:cubicBezTo>
                    <a:pt x="1486835" y="1072658"/>
                    <a:pt x="1522174" y="1036939"/>
                    <a:pt x="1566253" y="1036939"/>
                  </a:cubicBezTo>
                  <a:lnTo>
                    <a:pt x="1566253" y="79418"/>
                  </a:lnTo>
                  <a:cubicBezTo>
                    <a:pt x="1522554" y="79418"/>
                    <a:pt x="1486835" y="44079"/>
                    <a:pt x="1486835"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5"/>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75" name="Google Shape;1075;p55"/>
          <p:cNvSpPr txBox="1"/>
          <p:nvPr/>
        </p:nvSpPr>
        <p:spPr>
          <a:xfrm>
            <a:off x="943566" y="3385835"/>
            <a:ext cx="8089425" cy="47223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dirty="0">
                <a:solidFill>
                  <a:srgbClr val="6B0E40"/>
                </a:solidFill>
                <a:latin typeface="Alata"/>
                <a:ea typeface="Alata"/>
                <a:cs typeface="Alata"/>
                <a:sym typeface="Alata"/>
              </a:rPr>
              <a:t>HGTV created a four-part series, Barbie Dreamhouse Challenge that features eight teams that compete as they transform a Southern California home into a real-life Barbie Dreamhouse. The winning team will have a donation to charity made in their honor, and one passionate Barbie fan will win a once-in-a-lifetime sleepover staycation in the completed home. HGTV even created custom Zoom backgrounds showcasing various remodeled rooms from the competition.</a:t>
            </a:r>
            <a:endParaRPr sz="2600" dirty="0">
              <a:latin typeface="Alata"/>
              <a:ea typeface="Alata"/>
              <a:cs typeface="Alata"/>
              <a:sym typeface="Alata"/>
            </a:endParaRPr>
          </a:p>
        </p:txBody>
      </p:sp>
      <p:sp>
        <p:nvSpPr>
          <p:cNvPr id="1076" name="Google Shape;1076;p55"/>
          <p:cNvSpPr/>
          <p:nvPr/>
        </p:nvSpPr>
        <p:spPr>
          <a:xfrm>
            <a:off x="10306922" y="5033774"/>
            <a:ext cx="7499447" cy="4224526"/>
          </a:xfrm>
          <a:custGeom>
            <a:avLst/>
            <a:gdLst/>
            <a:ahLst/>
            <a:cxnLst/>
            <a:rect l="l" t="t" r="r" b="b"/>
            <a:pathLst>
              <a:path w="7499447" h="4224526" extrusionOk="0">
                <a:moveTo>
                  <a:pt x="0" y="0"/>
                </a:moveTo>
                <a:lnTo>
                  <a:pt x="7499447" y="0"/>
                </a:lnTo>
                <a:lnTo>
                  <a:pt x="7499447" y="4224526"/>
                </a:lnTo>
                <a:lnTo>
                  <a:pt x="0" y="4224526"/>
                </a:lnTo>
                <a:lnTo>
                  <a:pt x="0" y="0"/>
                </a:lnTo>
                <a:close/>
              </a:path>
            </a:pathLst>
          </a:custGeom>
          <a:blipFill rotWithShape="1">
            <a:blip r:embed="rId5">
              <a:alphaModFix/>
            </a:blip>
            <a:stretch>
              <a:fillRect/>
            </a:stretch>
          </a:blipFill>
          <a:ln>
            <a:noFill/>
          </a:ln>
        </p:spPr>
      </p:sp>
      <p:sp>
        <p:nvSpPr>
          <p:cNvPr id="1077" name="Google Shape;1077;p55"/>
          <p:cNvSpPr txBox="1"/>
          <p:nvPr/>
        </p:nvSpPr>
        <p:spPr>
          <a:xfrm>
            <a:off x="10409538" y="9349930"/>
            <a:ext cx="7396800" cy="5541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1990s-themed Barbie entryway</a:t>
            </a:r>
            <a:endParaRPr sz="1800">
              <a:latin typeface="Alata"/>
              <a:ea typeface="Alata"/>
              <a:cs typeface="Alata"/>
              <a:sym typeface="Alata"/>
            </a:endParaRPr>
          </a:p>
          <a:p>
            <a:pPr marL="0" marR="0" lvl="0" indent="0" algn="r" rtl="0">
              <a:lnSpc>
                <a:spcPct val="100000"/>
              </a:lnSpc>
              <a:spcBef>
                <a:spcPts val="0"/>
              </a:spcBef>
              <a:spcAft>
                <a:spcPts val="0"/>
              </a:spcAft>
              <a:buNone/>
            </a:pPr>
            <a:r>
              <a:rPr lang="en-US" sz="1800">
                <a:solidFill>
                  <a:srgbClr val="FFFFFF"/>
                </a:solidFill>
                <a:latin typeface="Alata"/>
                <a:ea typeface="Alata"/>
                <a:cs typeface="Alata"/>
                <a:sym typeface="Alata"/>
              </a:rPr>
              <a:t>HGTV</a:t>
            </a:r>
            <a:endParaRPr sz="1800">
              <a:latin typeface="Alata"/>
              <a:ea typeface="Alata"/>
              <a:cs typeface="Alata"/>
              <a:sym typeface="Alata"/>
            </a:endParaRPr>
          </a:p>
        </p:txBody>
      </p:sp>
      <p:sp>
        <p:nvSpPr>
          <p:cNvPr id="1078" name="Google Shape;1078;p55"/>
          <p:cNvSpPr/>
          <p:nvPr/>
        </p:nvSpPr>
        <p:spPr>
          <a:xfrm>
            <a:off x="10306922" y="650011"/>
            <a:ext cx="7499447" cy="4218439"/>
          </a:xfrm>
          <a:custGeom>
            <a:avLst/>
            <a:gdLst/>
            <a:ahLst/>
            <a:cxnLst/>
            <a:rect l="l" t="t" r="r" b="b"/>
            <a:pathLst>
              <a:path w="7499447" h="4218439" extrusionOk="0">
                <a:moveTo>
                  <a:pt x="0" y="0"/>
                </a:moveTo>
                <a:lnTo>
                  <a:pt x="7499447" y="0"/>
                </a:lnTo>
                <a:lnTo>
                  <a:pt x="7499447" y="4218438"/>
                </a:lnTo>
                <a:lnTo>
                  <a:pt x="0" y="4218438"/>
                </a:lnTo>
                <a:lnTo>
                  <a:pt x="0" y="0"/>
                </a:lnTo>
                <a:close/>
              </a:path>
            </a:pathLst>
          </a:custGeom>
          <a:blipFill rotWithShape="1">
            <a:blip r:embed="rId6">
              <a:alphaModFix/>
            </a:blip>
            <a:stretch>
              <a:fillRect/>
            </a:stretch>
          </a:blipFill>
          <a:ln>
            <a:noFill/>
          </a:ln>
        </p:spPr>
      </p:sp>
      <p:sp>
        <p:nvSpPr>
          <p:cNvPr id="1079" name="Google Shape;1079;p55"/>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7">
              <a:alphaModFix/>
            </a:blip>
            <a:stretch>
              <a:fillRect/>
            </a:stretch>
          </a:blipFill>
          <a:ln>
            <a:noFill/>
          </a:ln>
        </p:spPr>
      </p:sp>
      <p:sp>
        <p:nvSpPr>
          <p:cNvPr id="1080" name="Google Shape;1080;p55"/>
          <p:cNvSpPr txBox="1"/>
          <p:nvPr/>
        </p:nvSpPr>
        <p:spPr>
          <a:xfrm>
            <a:off x="1519001" y="467401"/>
            <a:ext cx="10451100" cy="1323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1081" name="Google Shape;1081;p55"/>
          <p:cNvSpPr txBox="1"/>
          <p:nvPr/>
        </p:nvSpPr>
        <p:spPr>
          <a:xfrm>
            <a:off x="1519001" y="1844250"/>
            <a:ext cx="9226800" cy="615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00" dirty="0">
                <a:solidFill>
                  <a:srgbClr val="6B0E40"/>
                </a:solidFill>
                <a:latin typeface="Alata"/>
                <a:ea typeface="Alata"/>
                <a:cs typeface="Alata"/>
                <a:sym typeface="Alata"/>
              </a:rPr>
              <a:t>CROSS-PROMOTION</a:t>
            </a:r>
            <a:endParaRPr dirty="0">
              <a:latin typeface="Alata"/>
              <a:ea typeface="Alata"/>
              <a:cs typeface="Alata"/>
              <a:sym typeface="Alat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085"/>
        <p:cNvGrpSpPr/>
        <p:nvPr/>
      </p:nvGrpSpPr>
      <p:grpSpPr>
        <a:xfrm>
          <a:off x="0" y="0"/>
          <a:ext cx="0" cy="0"/>
          <a:chOff x="0" y="0"/>
          <a:chExt cx="0" cy="0"/>
        </a:xfrm>
      </p:grpSpPr>
      <p:grpSp>
        <p:nvGrpSpPr>
          <p:cNvPr id="1086" name="Google Shape;1086;p56"/>
          <p:cNvGrpSpPr/>
          <p:nvPr/>
        </p:nvGrpSpPr>
        <p:grpSpPr>
          <a:xfrm>
            <a:off x="125" y="7092400"/>
            <a:ext cx="18287989" cy="3194617"/>
            <a:chOff x="0" y="-28575"/>
            <a:chExt cx="4836557" cy="841375"/>
          </a:xfrm>
        </p:grpSpPr>
        <p:sp>
          <p:nvSpPr>
            <p:cNvPr id="1087" name="Google Shape;1087;p56"/>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1088" name="Google Shape;1088;p56"/>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89" name="Google Shape;1089;p56"/>
          <p:cNvSpPr/>
          <p:nvPr/>
        </p:nvSpPr>
        <p:spPr>
          <a:xfrm>
            <a:off x="15617560" y="-417747"/>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1090" name="Google Shape;1090;p56"/>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grpSp>
        <p:nvGrpSpPr>
          <p:cNvPr id="1091" name="Google Shape;1091;p56"/>
          <p:cNvGrpSpPr/>
          <p:nvPr/>
        </p:nvGrpSpPr>
        <p:grpSpPr>
          <a:xfrm>
            <a:off x="1905900" y="3194600"/>
            <a:ext cx="9351263" cy="3742578"/>
            <a:chOff x="0" y="0"/>
            <a:chExt cx="1645509" cy="794570"/>
          </a:xfrm>
        </p:grpSpPr>
        <p:sp>
          <p:nvSpPr>
            <p:cNvPr id="1092" name="Google Shape;1092;p56"/>
            <p:cNvSpPr/>
            <p:nvPr/>
          </p:nvSpPr>
          <p:spPr>
            <a:xfrm>
              <a:off x="0" y="0"/>
              <a:ext cx="1645509" cy="794570"/>
            </a:xfrm>
            <a:custGeom>
              <a:avLst/>
              <a:gdLst/>
              <a:ahLst/>
              <a:cxnLst/>
              <a:rect l="l" t="t" r="r" b="b"/>
              <a:pathLst>
                <a:path w="1645509" h="794570" extrusionOk="0">
                  <a:moveTo>
                    <a:pt x="1566091" y="0"/>
                  </a:moveTo>
                  <a:lnTo>
                    <a:pt x="79418" y="0"/>
                  </a:lnTo>
                  <a:cubicBezTo>
                    <a:pt x="79418" y="43699"/>
                    <a:pt x="44079" y="79418"/>
                    <a:pt x="0" y="79418"/>
                  </a:cubicBezTo>
                  <a:lnTo>
                    <a:pt x="0" y="715151"/>
                  </a:lnTo>
                  <a:cubicBezTo>
                    <a:pt x="43699" y="715151"/>
                    <a:pt x="79418" y="750490"/>
                    <a:pt x="79418" y="794570"/>
                  </a:cubicBezTo>
                  <a:lnTo>
                    <a:pt x="1566091" y="794570"/>
                  </a:lnTo>
                  <a:cubicBezTo>
                    <a:pt x="1566091" y="750870"/>
                    <a:pt x="1601430" y="715151"/>
                    <a:pt x="1645509" y="715151"/>
                  </a:cubicBezTo>
                  <a:lnTo>
                    <a:pt x="1645509" y="79418"/>
                  </a:lnTo>
                  <a:cubicBezTo>
                    <a:pt x="1601810" y="79418"/>
                    <a:pt x="1566091" y="44079"/>
                    <a:pt x="1566091"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6"/>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94" name="Google Shape;1094;p56"/>
          <p:cNvSpPr txBox="1"/>
          <p:nvPr/>
        </p:nvSpPr>
        <p:spPr>
          <a:xfrm>
            <a:off x="2332130" y="3585327"/>
            <a:ext cx="8498925" cy="28014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In celebration of the "Barbie" release, The Food Network created a special episode of their hit show, </a:t>
            </a:r>
            <a:r>
              <a:rPr lang="en-US" sz="2600" i="1">
                <a:solidFill>
                  <a:srgbClr val="6B0E40"/>
                </a:solidFill>
                <a:latin typeface="Alata"/>
                <a:ea typeface="Alata"/>
                <a:cs typeface="Alata"/>
                <a:sym typeface="Alata"/>
              </a:rPr>
              <a:t>Summer Baking Championship</a:t>
            </a:r>
            <a:r>
              <a:rPr lang="en-US" sz="2600">
                <a:solidFill>
                  <a:srgbClr val="6B0E40"/>
                </a:solidFill>
                <a:latin typeface="Alata"/>
                <a:ea typeface="Alata"/>
                <a:cs typeface="Alata"/>
                <a:sym typeface="Alata"/>
              </a:rPr>
              <a:t> dedicated to Barbie™. The show's penultimate episode: Season 1 episode 7: It's Barbie time! had the bakers put everything on the line with their final bakes before the finale. </a:t>
            </a:r>
            <a:endParaRPr sz="2600">
              <a:latin typeface="Alata"/>
              <a:ea typeface="Alata"/>
              <a:cs typeface="Alata"/>
              <a:sym typeface="Alata"/>
            </a:endParaRPr>
          </a:p>
        </p:txBody>
      </p:sp>
      <p:sp>
        <p:nvSpPr>
          <p:cNvPr id="1095" name="Google Shape;1095;p56"/>
          <p:cNvSpPr/>
          <p:nvPr/>
        </p:nvSpPr>
        <p:spPr>
          <a:xfrm>
            <a:off x="12012229" y="488452"/>
            <a:ext cx="4331715" cy="9408249"/>
          </a:xfrm>
          <a:custGeom>
            <a:avLst/>
            <a:gdLst/>
            <a:ahLst/>
            <a:cxnLst/>
            <a:rect l="l" t="t" r="r" b="b"/>
            <a:pathLst>
              <a:path w="4331715" h="9408249" extrusionOk="0">
                <a:moveTo>
                  <a:pt x="0" y="0"/>
                </a:moveTo>
                <a:lnTo>
                  <a:pt x="4331714" y="0"/>
                </a:lnTo>
                <a:lnTo>
                  <a:pt x="4331714" y="9408249"/>
                </a:lnTo>
                <a:lnTo>
                  <a:pt x="0" y="9408249"/>
                </a:lnTo>
                <a:lnTo>
                  <a:pt x="0" y="0"/>
                </a:lnTo>
                <a:close/>
              </a:path>
            </a:pathLst>
          </a:custGeom>
          <a:blipFill rotWithShape="1">
            <a:blip r:embed="rId5">
              <a:alphaModFix/>
            </a:blip>
            <a:stretch>
              <a:fillRect/>
            </a:stretch>
          </a:blipFill>
          <a:ln>
            <a:noFill/>
          </a:ln>
        </p:spPr>
      </p:sp>
      <p:sp>
        <p:nvSpPr>
          <p:cNvPr id="1096" name="Google Shape;1096;p56"/>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6">
              <a:alphaModFix/>
            </a:blip>
            <a:stretch>
              <a:fillRect/>
            </a:stretch>
          </a:blipFill>
          <a:ln>
            <a:noFill/>
          </a:ln>
        </p:spPr>
      </p:sp>
      <p:sp>
        <p:nvSpPr>
          <p:cNvPr id="1097" name="Google Shape;1097;p56"/>
          <p:cNvSpPr txBox="1"/>
          <p:nvPr/>
        </p:nvSpPr>
        <p:spPr>
          <a:xfrm>
            <a:off x="1519001" y="467401"/>
            <a:ext cx="10451100" cy="1323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1098" name="Google Shape;1098;p56"/>
          <p:cNvSpPr txBox="1"/>
          <p:nvPr/>
        </p:nvSpPr>
        <p:spPr>
          <a:xfrm>
            <a:off x="1519001" y="1883162"/>
            <a:ext cx="9226800" cy="615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00" dirty="0">
                <a:solidFill>
                  <a:srgbClr val="6B0E40"/>
                </a:solidFill>
                <a:latin typeface="Alata"/>
                <a:ea typeface="Alata"/>
                <a:cs typeface="Alata"/>
                <a:sym typeface="Alata"/>
              </a:rPr>
              <a:t>CROSS-PROMOTION</a:t>
            </a:r>
            <a:endParaRPr dirty="0">
              <a:latin typeface="Alata"/>
              <a:ea typeface="Alata"/>
              <a:cs typeface="Alata"/>
              <a:sym typeface="Alat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102"/>
        <p:cNvGrpSpPr/>
        <p:nvPr/>
      </p:nvGrpSpPr>
      <p:grpSpPr>
        <a:xfrm>
          <a:off x="0" y="0"/>
          <a:ext cx="0" cy="0"/>
          <a:chOff x="0" y="0"/>
          <a:chExt cx="0" cy="0"/>
        </a:xfrm>
      </p:grpSpPr>
      <p:grpSp>
        <p:nvGrpSpPr>
          <p:cNvPr id="1103" name="Google Shape;1103;p57"/>
          <p:cNvGrpSpPr/>
          <p:nvPr/>
        </p:nvGrpSpPr>
        <p:grpSpPr>
          <a:xfrm>
            <a:off x="125" y="7092400"/>
            <a:ext cx="18287989" cy="3194617"/>
            <a:chOff x="0" y="-28575"/>
            <a:chExt cx="4836557" cy="841375"/>
          </a:xfrm>
        </p:grpSpPr>
        <p:sp>
          <p:nvSpPr>
            <p:cNvPr id="1104" name="Google Shape;1104;p57"/>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1105" name="Google Shape;1105;p5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06" name="Google Shape;1106;p57"/>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1107" name="Google Shape;1107;p57"/>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grpSp>
        <p:nvGrpSpPr>
          <p:cNvPr id="1108" name="Google Shape;1108;p57"/>
          <p:cNvGrpSpPr/>
          <p:nvPr/>
        </p:nvGrpSpPr>
        <p:grpSpPr>
          <a:xfrm>
            <a:off x="1120372" y="3056705"/>
            <a:ext cx="16047256" cy="5773781"/>
            <a:chOff x="0" y="0"/>
            <a:chExt cx="21396342" cy="7698375"/>
          </a:xfrm>
        </p:grpSpPr>
        <p:sp>
          <p:nvSpPr>
            <p:cNvPr id="1109" name="Google Shape;1109;p57"/>
            <p:cNvSpPr/>
            <p:nvPr/>
          </p:nvSpPr>
          <p:spPr>
            <a:xfrm>
              <a:off x="15290788" y="0"/>
              <a:ext cx="6105554" cy="7698375"/>
            </a:xfrm>
            <a:custGeom>
              <a:avLst/>
              <a:gdLst/>
              <a:ahLst/>
              <a:cxnLst/>
              <a:rect l="l" t="t" r="r" b="b"/>
              <a:pathLst>
                <a:path w="6105554" h="7698375" extrusionOk="0">
                  <a:moveTo>
                    <a:pt x="0" y="0"/>
                  </a:moveTo>
                  <a:lnTo>
                    <a:pt x="6105554" y="0"/>
                  </a:lnTo>
                  <a:lnTo>
                    <a:pt x="6105554" y="7698375"/>
                  </a:lnTo>
                  <a:lnTo>
                    <a:pt x="0" y="7698375"/>
                  </a:lnTo>
                  <a:lnTo>
                    <a:pt x="0" y="0"/>
                  </a:lnTo>
                  <a:close/>
                </a:path>
              </a:pathLst>
            </a:custGeom>
            <a:blipFill rotWithShape="1">
              <a:blip r:embed="rId5">
                <a:alphaModFix/>
              </a:blip>
              <a:stretch>
                <a:fillRect b="-18962"/>
              </a:stretch>
            </a:blipFill>
            <a:ln>
              <a:noFill/>
            </a:ln>
          </p:spPr>
        </p:sp>
        <p:grpSp>
          <p:nvGrpSpPr>
            <p:cNvPr id="1110" name="Google Shape;1110;p57"/>
            <p:cNvGrpSpPr/>
            <p:nvPr/>
          </p:nvGrpSpPr>
          <p:grpSpPr>
            <a:xfrm>
              <a:off x="0" y="626977"/>
              <a:ext cx="14638272" cy="6444421"/>
              <a:chOff x="0" y="0"/>
              <a:chExt cx="2891510" cy="1272972"/>
            </a:xfrm>
          </p:grpSpPr>
          <p:sp>
            <p:nvSpPr>
              <p:cNvPr id="1111" name="Google Shape;1111;p57"/>
              <p:cNvSpPr/>
              <p:nvPr/>
            </p:nvSpPr>
            <p:spPr>
              <a:xfrm>
                <a:off x="0" y="0"/>
                <a:ext cx="2891510" cy="1272972"/>
              </a:xfrm>
              <a:custGeom>
                <a:avLst/>
                <a:gdLst/>
                <a:ahLst/>
                <a:cxnLst/>
                <a:rect l="l" t="t" r="r" b="b"/>
                <a:pathLst>
                  <a:path w="2891510" h="1272972" extrusionOk="0">
                    <a:moveTo>
                      <a:pt x="2812091" y="0"/>
                    </a:moveTo>
                    <a:lnTo>
                      <a:pt x="79418" y="0"/>
                    </a:lnTo>
                    <a:cubicBezTo>
                      <a:pt x="79418" y="43699"/>
                      <a:pt x="44079" y="79418"/>
                      <a:pt x="0" y="79418"/>
                    </a:cubicBezTo>
                    <a:lnTo>
                      <a:pt x="0" y="1193554"/>
                    </a:lnTo>
                    <a:cubicBezTo>
                      <a:pt x="43699" y="1193554"/>
                      <a:pt x="79418" y="1228893"/>
                      <a:pt x="79418" y="1272972"/>
                    </a:cubicBezTo>
                    <a:lnTo>
                      <a:pt x="2812091" y="1272972"/>
                    </a:lnTo>
                    <a:cubicBezTo>
                      <a:pt x="2812091" y="1229273"/>
                      <a:pt x="2847430" y="1193554"/>
                      <a:pt x="2891510" y="1193554"/>
                    </a:cubicBezTo>
                    <a:lnTo>
                      <a:pt x="2891510" y="79418"/>
                    </a:lnTo>
                    <a:cubicBezTo>
                      <a:pt x="2847810" y="79418"/>
                      <a:pt x="2812091" y="44079"/>
                      <a:pt x="2812091"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7"/>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13" name="Google Shape;1113;p57"/>
            <p:cNvSpPr txBox="1"/>
            <p:nvPr/>
          </p:nvSpPr>
          <p:spPr>
            <a:xfrm>
              <a:off x="749703" y="1147407"/>
              <a:ext cx="13138800" cy="5549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Creating the perfect backdrop for "Barbie" required so much pink paint that it led to a global shortage, according to its production designer.</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Greta Gerwig, who directed and co-wrote the movie's script, told Architectural Digest that the color was all-important to the movie. </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While Mattel does not have a patent on "Barbie Pink" aka, PANTONE 219C, this color is a hallmark of the brand.</a:t>
              </a:r>
              <a:endParaRPr sz="2600">
                <a:latin typeface="Alata"/>
                <a:ea typeface="Alata"/>
                <a:cs typeface="Alata"/>
                <a:sym typeface="Alata"/>
              </a:endParaRPr>
            </a:p>
          </p:txBody>
        </p:sp>
      </p:grpSp>
      <p:sp>
        <p:nvSpPr>
          <p:cNvPr id="1114" name="Google Shape;1114;p57"/>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6">
              <a:alphaModFix/>
            </a:blip>
            <a:stretch>
              <a:fillRect/>
            </a:stretch>
          </a:blipFill>
          <a:ln>
            <a:noFill/>
          </a:ln>
        </p:spPr>
      </p:sp>
      <p:sp>
        <p:nvSpPr>
          <p:cNvPr id="1115" name="Google Shape;1115;p57"/>
          <p:cNvSpPr txBox="1"/>
          <p:nvPr/>
        </p:nvSpPr>
        <p:spPr>
          <a:xfrm>
            <a:off x="3918576" y="467401"/>
            <a:ext cx="10451100" cy="1323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1116" name="Google Shape;1116;p57"/>
          <p:cNvSpPr txBox="1"/>
          <p:nvPr/>
        </p:nvSpPr>
        <p:spPr>
          <a:xfrm>
            <a:off x="4530726" y="1844250"/>
            <a:ext cx="92268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dirty="0">
                <a:solidFill>
                  <a:srgbClr val="6B0E40"/>
                </a:solidFill>
                <a:latin typeface="Alata"/>
                <a:ea typeface="Alata"/>
                <a:cs typeface="Alata"/>
                <a:sym typeface="Alata"/>
              </a:rPr>
              <a:t>GOING PINK</a:t>
            </a:r>
            <a:endParaRPr dirty="0">
              <a:latin typeface="Alata"/>
              <a:ea typeface="Alata"/>
              <a:cs typeface="Alata"/>
              <a:sym typeface="Alat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120"/>
        <p:cNvGrpSpPr/>
        <p:nvPr/>
      </p:nvGrpSpPr>
      <p:grpSpPr>
        <a:xfrm>
          <a:off x="0" y="0"/>
          <a:ext cx="0" cy="0"/>
          <a:chOff x="0" y="0"/>
          <a:chExt cx="0" cy="0"/>
        </a:xfrm>
      </p:grpSpPr>
      <p:grpSp>
        <p:nvGrpSpPr>
          <p:cNvPr id="1121" name="Google Shape;1121;p58"/>
          <p:cNvGrpSpPr/>
          <p:nvPr/>
        </p:nvGrpSpPr>
        <p:grpSpPr>
          <a:xfrm>
            <a:off x="-75801" y="7092404"/>
            <a:ext cx="18363801" cy="3194596"/>
            <a:chOff x="0" y="-28575"/>
            <a:chExt cx="4836557" cy="841375"/>
          </a:xfrm>
        </p:grpSpPr>
        <p:sp>
          <p:nvSpPr>
            <p:cNvPr id="1122" name="Google Shape;1122;p58"/>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1123" name="Google Shape;1123;p5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24" name="Google Shape;1124;p58"/>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grpSp>
        <p:nvGrpSpPr>
          <p:cNvPr id="1125" name="Google Shape;1125;p58"/>
          <p:cNvGrpSpPr/>
          <p:nvPr/>
        </p:nvGrpSpPr>
        <p:grpSpPr>
          <a:xfrm>
            <a:off x="537855" y="2889750"/>
            <a:ext cx="10966238" cy="5363601"/>
            <a:chOff x="0" y="0"/>
            <a:chExt cx="14621650" cy="7151468"/>
          </a:xfrm>
        </p:grpSpPr>
        <p:grpSp>
          <p:nvGrpSpPr>
            <p:cNvPr id="1126" name="Google Shape;1126;p58"/>
            <p:cNvGrpSpPr/>
            <p:nvPr/>
          </p:nvGrpSpPr>
          <p:grpSpPr>
            <a:xfrm>
              <a:off x="0" y="0"/>
              <a:ext cx="14621650" cy="7151468"/>
              <a:chOff x="0" y="0"/>
              <a:chExt cx="2888227" cy="1412636"/>
            </a:xfrm>
          </p:grpSpPr>
          <p:sp>
            <p:nvSpPr>
              <p:cNvPr id="1127" name="Google Shape;1127;p58"/>
              <p:cNvSpPr/>
              <p:nvPr/>
            </p:nvSpPr>
            <p:spPr>
              <a:xfrm>
                <a:off x="0" y="0"/>
                <a:ext cx="2888227" cy="1412636"/>
              </a:xfrm>
              <a:custGeom>
                <a:avLst/>
                <a:gdLst/>
                <a:ahLst/>
                <a:cxnLst/>
                <a:rect l="l" t="t" r="r" b="b"/>
                <a:pathLst>
                  <a:path w="2888227" h="1412636" extrusionOk="0">
                    <a:moveTo>
                      <a:pt x="2808809" y="0"/>
                    </a:moveTo>
                    <a:lnTo>
                      <a:pt x="79418" y="0"/>
                    </a:lnTo>
                    <a:cubicBezTo>
                      <a:pt x="79418" y="43699"/>
                      <a:pt x="44079" y="79418"/>
                      <a:pt x="0" y="79418"/>
                    </a:cubicBezTo>
                    <a:lnTo>
                      <a:pt x="0" y="1333217"/>
                    </a:lnTo>
                    <a:cubicBezTo>
                      <a:pt x="43699" y="1333217"/>
                      <a:pt x="79418" y="1368556"/>
                      <a:pt x="79418" y="1412636"/>
                    </a:cubicBezTo>
                    <a:lnTo>
                      <a:pt x="2808809" y="1412636"/>
                    </a:lnTo>
                    <a:cubicBezTo>
                      <a:pt x="2808809" y="1368936"/>
                      <a:pt x="2844148" y="1333217"/>
                      <a:pt x="2888227" y="1333217"/>
                    </a:cubicBezTo>
                    <a:lnTo>
                      <a:pt x="2888227" y="79418"/>
                    </a:lnTo>
                    <a:cubicBezTo>
                      <a:pt x="2844528" y="79418"/>
                      <a:pt x="2808809" y="44079"/>
                      <a:pt x="2808809"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8"/>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29" name="Google Shape;1129;p58"/>
            <p:cNvSpPr txBox="1"/>
            <p:nvPr/>
          </p:nvSpPr>
          <p:spPr>
            <a:xfrm>
              <a:off x="774372" y="696171"/>
              <a:ext cx="13072800" cy="5922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The "Barbie" marketing plan has shown that embracing diversity, incorporating empowering storytelling, while leveraging modern marketing tools such as engaging influencers, leveraging social media, creating interactive experiences, and forming purposeful partnerships, helps brands to create a deeper level of consumer engagement. </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As marketing techniques continue to evolve, adopting the lessons learned from the "Barbie" launch will help marketers improve their strategies to build lasting brand impact.</a:t>
              </a:r>
              <a:endParaRPr sz="2600">
                <a:latin typeface="Alata"/>
                <a:ea typeface="Alata"/>
                <a:cs typeface="Alata"/>
                <a:sym typeface="Alata"/>
              </a:endParaRPr>
            </a:p>
          </p:txBody>
        </p:sp>
      </p:grpSp>
      <p:sp>
        <p:nvSpPr>
          <p:cNvPr id="1130" name="Google Shape;1130;p58"/>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1131" name="Google Shape;1131;p58"/>
          <p:cNvSpPr/>
          <p:nvPr/>
        </p:nvSpPr>
        <p:spPr>
          <a:xfrm>
            <a:off x="11918194" y="3890149"/>
            <a:ext cx="5978316" cy="3362803"/>
          </a:xfrm>
          <a:custGeom>
            <a:avLst/>
            <a:gdLst/>
            <a:ahLst/>
            <a:cxnLst/>
            <a:rect l="l" t="t" r="r" b="b"/>
            <a:pathLst>
              <a:path w="5978316" h="3362803" extrusionOk="0">
                <a:moveTo>
                  <a:pt x="0" y="0"/>
                </a:moveTo>
                <a:lnTo>
                  <a:pt x="5978316" y="0"/>
                </a:lnTo>
                <a:lnTo>
                  <a:pt x="5978316" y="3362802"/>
                </a:lnTo>
                <a:lnTo>
                  <a:pt x="0" y="3362802"/>
                </a:lnTo>
                <a:lnTo>
                  <a:pt x="0" y="0"/>
                </a:lnTo>
                <a:close/>
              </a:path>
            </a:pathLst>
          </a:custGeom>
          <a:blipFill rotWithShape="1">
            <a:blip r:embed="rId5">
              <a:alphaModFix/>
            </a:blip>
            <a:stretch>
              <a:fillRect/>
            </a:stretch>
          </a:blipFill>
          <a:ln>
            <a:noFill/>
          </a:ln>
        </p:spPr>
      </p:sp>
      <p:sp>
        <p:nvSpPr>
          <p:cNvPr id="1132" name="Google Shape;1132;p58"/>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6">
              <a:alphaModFix/>
            </a:blip>
            <a:stretch>
              <a:fillRect/>
            </a:stretch>
          </a:blipFill>
          <a:ln>
            <a:noFill/>
          </a:ln>
        </p:spPr>
      </p:sp>
      <p:sp>
        <p:nvSpPr>
          <p:cNvPr id="1133" name="Google Shape;1133;p58"/>
          <p:cNvSpPr txBox="1"/>
          <p:nvPr/>
        </p:nvSpPr>
        <p:spPr>
          <a:xfrm>
            <a:off x="1519001" y="467401"/>
            <a:ext cx="10451100" cy="1323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1134" name="Google Shape;1134;p58"/>
          <p:cNvSpPr txBox="1"/>
          <p:nvPr/>
        </p:nvSpPr>
        <p:spPr>
          <a:xfrm>
            <a:off x="1519001" y="1844250"/>
            <a:ext cx="9226800" cy="615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00" dirty="0">
                <a:solidFill>
                  <a:srgbClr val="6B0E40"/>
                </a:solidFill>
                <a:latin typeface="Alata"/>
                <a:ea typeface="Alata"/>
                <a:cs typeface="Alata"/>
                <a:sym typeface="Alata"/>
              </a:rPr>
              <a:t>MARKETING PLAN RECAP</a:t>
            </a:r>
            <a:endParaRPr dirty="0">
              <a:latin typeface="Alata"/>
              <a:ea typeface="Alata"/>
              <a:cs typeface="Alata"/>
              <a:sym typeface="Alat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FF66C4"/>
            </a:gs>
          </a:gsLst>
          <a:path path="circle">
            <a:fillToRect l="50000" t="50000" r="50000" b="50000"/>
          </a:path>
          <a:tileRect/>
        </a:gradFill>
        <a:effectLst/>
      </p:bgPr>
    </p:bg>
    <p:spTree>
      <p:nvGrpSpPr>
        <p:cNvPr id="1" name="Shape 1138"/>
        <p:cNvGrpSpPr/>
        <p:nvPr/>
      </p:nvGrpSpPr>
      <p:grpSpPr>
        <a:xfrm>
          <a:off x="0" y="0"/>
          <a:ext cx="0" cy="0"/>
          <a:chOff x="0" y="0"/>
          <a:chExt cx="0" cy="0"/>
        </a:xfrm>
      </p:grpSpPr>
      <p:grpSp>
        <p:nvGrpSpPr>
          <p:cNvPr id="1139" name="Google Shape;1139;p59"/>
          <p:cNvGrpSpPr/>
          <p:nvPr/>
        </p:nvGrpSpPr>
        <p:grpSpPr>
          <a:xfrm>
            <a:off x="125" y="7092400"/>
            <a:ext cx="18287989" cy="3194617"/>
            <a:chOff x="0" y="-28575"/>
            <a:chExt cx="4836557" cy="841375"/>
          </a:xfrm>
        </p:grpSpPr>
        <p:sp>
          <p:nvSpPr>
            <p:cNvPr id="1140" name="Google Shape;1140;p59"/>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1141" name="Google Shape;1141;p59"/>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42" name="Google Shape;1142;p59"/>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grpSp>
        <p:nvGrpSpPr>
          <p:cNvPr id="1143" name="Google Shape;1143;p59"/>
          <p:cNvGrpSpPr/>
          <p:nvPr/>
        </p:nvGrpSpPr>
        <p:grpSpPr>
          <a:xfrm>
            <a:off x="555550" y="3281588"/>
            <a:ext cx="7769669" cy="5035019"/>
            <a:chOff x="0" y="0"/>
            <a:chExt cx="2046319" cy="1423689"/>
          </a:xfrm>
        </p:grpSpPr>
        <p:sp>
          <p:nvSpPr>
            <p:cNvPr id="1144" name="Google Shape;1144;p59"/>
            <p:cNvSpPr/>
            <p:nvPr/>
          </p:nvSpPr>
          <p:spPr>
            <a:xfrm>
              <a:off x="0" y="0"/>
              <a:ext cx="2046319" cy="1423689"/>
            </a:xfrm>
            <a:custGeom>
              <a:avLst/>
              <a:gdLst/>
              <a:ahLst/>
              <a:cxnLst/>
              <a:rect l="l" t="t" r="r" b="b"/>
              <a:pathLst>
                <a:path w="2046319" h="1423689" extrusionOk="0">
                  <a:moveTo>
                    <a:pt x="1966901" y="0"/>
                  </a:moveTo>
                  <a:lnTo>
                    <a:pt x="79418" y="0"/>
                  </a:lnTo>
                  <a:cubicBezTo>
                    <a:pt x="79418" y="43699"/>
                    <a:pt x="44079" y="79418"/>
                    <a:pt x="0" y="79418"/>
                  </a:cubicBezTo>
                  <a:lnTo>
                    <a:pt x="0" y="1344271"/>
                  </a:lnTo>
                  <a:cubicBezTo>
                    <a:pt x="43699" y="1344271"/>
                    <a:pt x="79418" y="1379610"/>
                    <a:pt x="79418" y="1423689"/>
                  </a:cubicBezTo>
                  <a:lnTo>
                    <a:pt x="1966901" y="1423689"/>
                  </a:lnTo>
                  <a:cubicBezTo>
                    <a:pt x="1966901" y="1379990"/>
                    <a:pt x="2002240" y="1344271"/>
                    <a:pt x="2046319" y="1344271"/>
                  </a:cubicBezTo>
                  <a:lnTo>
                    <a:pt x="2046319" y="79418"/>
                  </a:lnTo>
                  <a:cubicBezTo>
                    <a:pt x="2002620" y="79418"/>
                    <a:pt x="1966901" y="44079"/>
                    <a:pt x="1966901"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9"/>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46" name="Google Shape;1146;p59"/>
          <p:cNvSpPr txBox="1"/>
          <p:nvPr/>
        </p:nvSpPr>
        <p:spPr>
          <a:xfrm>
            <a:off x="990164" y="3824706"/>
            <a:ext cx="6900300" cy="3962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Following the movie’s release, Mattel experienced a significant surge in its stock value which rose 15% between June 10 and July 10, 2023 weeks ahead of the movie's release. </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Investors responded positively to the success of the Barbie movie, recognizing it as a game-changer for the company’s prospects. </a:t>
            </a:r>
            <a:endParaRPr sz="2600">
              <a:latin typeface="Alata"/>
              <a:ea typeface="Alata"/>
              <a:cs typeface="Alata"/>
              <a:sym typeface="Alata"/>
            </a:endParaRPr>
          </a:p>
        </p:txBody>
      </p:sp>
      <p:sp>
        <p:nvSpPr>
          <p:cNvPr id="1147" name="Google Shape;1147;p59"/>
          <p:cNvSpPr/>
          <p:nvPr/>
        </p:nvSpPr>
        <p:spPr>
          <a:xfrm>
            <a:off x="8804715" y="2890294"/>
            <a:ext cx="8927727" cy="5701842"/>
          </a:xfrm>
          <a:custGeom>
            <a:avLst/>
            <a:gdLst/>
            <a:ahLst/>
            <a:cxnLst/>
            <a:rect l="l" t="t" r="r" b="b"/>
            <a:pathLst>
              <a:path w="11903637" h="7602456" extrusionOk="0">
                <a:moveTo>
                  <a:pt x="0" y="0"/>
                </a:moveTo>
                <a:lnTo>
                  <a:pt x="11903638" y="0"/>
                </a:lnTo>
                <a:lnTo>
                  <a:pt x="11903638" y="7602456"/>
                </a:lnTo>
                <a:lnTo>
                  <a:pt x="0" y="7602456"/>
                </a:lnTo>
                <a:lnTo>
                  <a:pt x="0" y="0"/>
                </a:lnTo>
                <a:close/>
              </a:path>
            </a:pathLst>
          </a:custGeom>
          <a:blipFill rotWithShape="1">
            <a:blip r:embed="rId4">
              <a:alphaModFix/>
            </a:blip>
            <a:stretch>
              <a:fillRect/>
            </a:stretch>
          </a:blipFill>
          <a:ln>
            <a:noFill/>
          </a:ln>
        </p:spPr>
      </p:sp>
      <p:sp>
        <p:nvSpPr>
          <p:cNvPr id="1148" name="Google Shape;1148;p59"/>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sp>
        <p:nvSpPr>
          <p:cNvPr id="1149" name="Google Shape;1149;p59"/>
          <p:cNvSpPr txBox="1"/>
          <p:nvPr/>
        </p:nvSpPr>
        <p:spPr>
          <a:xfrm>
            <a:off x="8804716" y="8706436"/>
            <a:ext cx="8927700" cy="277200"/>
          </a:xfrm>
          <a:prstGeom prst="rect">
            <a:avLst/>
          </a:prstGeom>
          <a:noFill/>
          <a:ln>
            <a:noFill/>
          </a:ln>
        </p:spPr>
        <p:txBody>
          <a:bodyPr spcFirstLastPara="1" wrap="square" lIns="0" tIns="0" rIns="0" bIns="0" anchor="t" anchorCtr="0">
            <a:spAutoFit/>
          </a:bodyPr>
          <a:lstStyle/>
          <a:p>
            <a:pPr marL="0" marR="0" lvl="0" indent="0" algn="r" rtl="0">
              <a:lnSpc>
                <a:spcPct val="140021"/>
              </a:lnSpc>
              <a:spcBef>
                <a:spcPts val="0"/>
              </a:spcBef>
              <a:spcAft>
                <a:spcPts val="0"/>
              </a:spcAft>
              <a:buNone/>
            </a:pPr>
            <a:r>
              <a:rPr lang="en-US" sz="1800">
                <a:solidFill>
                  <a:srgbClr val="FFFFFF"/>
                </a:solidFill>
                <a:latin typeface="Alata"/>
                <a:ea typeface="Alata"/>
                <a:cs typeface="Alata"/>
                <a:sym typeface="Alata"/>
              </a:rPr>
              <a:t>YCharts</a:t>
            </a:r>
            <a:endParaRPr sz="1800">
              <a:latin typeface="Alata"/>
              <a:ea typeface="Alata"/>
              <a:cs typeface="Alata"/>
              <a:sym typeface="Alata"/>
            </a:endParaRPr>
          </a:p>
        </p:txBody>
      </p:sp>
      <p:sp>
        <p:nvSpPr>
          <p:cNvPr id="1150" name="Google Shape;1150;p59"/>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6">
              <a:alphaModFix/>
            </a:blip>
            <a:stretch>
              <a:fillRect/>
            </a:stretch>
          </a:blipFill>
          <a:ln>
            <a:noFill/>
          </a:ln>
        </p:spPr>
      </p:sp>
      <p:sp>
        <p:nvSpPr>
          <p:cNvPr id="1151" name="Google Shape;1151;p59"/>
          <p:cNvSpPr txBox="1"/>
          <p:nvPr/>
        </p:nvSpPr>
        <p:spPr>
          <a:xfrm>
            <a:off x="3918576" y="467401"/>
            <a:ext cx="10451100" cy="1323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1152" name="Google Shape;1152;p59"/>
          <p:cNvSpPr txBox="1"/>
          <p:nvPr/>
        </p:nvSpPr>
        <p:spPr>
          <a:xfrm>
            <a:off x="4530726" y="1844250"/>
            <a:ext cx="92268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dirty="0">
                <a:solidFill>
                  <a:srgbClr val="6B0E40"/>
                </a:solidFill>
                <a:latin typeface="Alata"/>
                <a:ea typeface="Alata"/>
                <a:cs typeface="Alata"/>
                <a:sym typeface="Alata"/>
              </a:rPr>
              <a:t>LOOKING FORWARD: MATTEL</a:t>
            </a:r>
            <a:endParaRPr dirty="0">
              <a:latin typeface="Alata"/>
              <a:ea typeface="Alata"/>
              <a:cs typeface="Alata"/>
              <a:sym typeface="Alat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63"/>
        <p:cNvGrpSpPr/>
        <p:nvPr/>
      </p:nvGrpSpPr>
      <p:grpSpPr>
        <a:xfrm>
          <a:off x="0" y="0"/>
          <a:ext cx="0" cy="0"/>
          <a:chOff x="0" y="0"/>
          <a:chExt cx="0" cy="0"/>
        </a:xfrm>
      </p:grpSpPr>
      <p:grpSp>
        <p:nvGrpSpPr>
          <p:cNvPr id="164" name="Google Shape;164;p6"/>
          <p:cNvGrpSpPr/>
          <p:nvPr/>
        </p:nvGrpSpPr>
        <p:grpSpPr>
          <a:xfrm>
            <a:off x="125" y="7092400"/>
            <a:ext cx="18287989" cy="3194617"/>
            <a:chOff x="0" y="-28575"/>
            <a:chExt cx="4836557" cy="841375"/>
          </a:xfrm>
        </p:grpSpPr>
        <p:sp>
          <p:nvSpPr>
            <p:cNvPr id="165" name="Google Shape;165;p6"/>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166" name="Google Shape;166;p6"/>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67" name="Google Shape;167;p6"/>
          <p:cNvSpPr/>
          <p:nvPr/>
        </p:nvSpPr>
        <p:spPr>
          <a:xfrm>
            <a:off x="1028700" y="3086103"/>
            <a:ext cx="9604715" cy="5255507"/>
          </a:xfrm>
          <a:custGeom>
            <a:avLst/>
            <a:gdLst/>
            <a:ahLst/>
            <a:cxnLst/>
            <a:rect l="l" t="t" r="r" b="b"/>
            <a:pathLst>
              <a:path w="2529637" h="1450995" extrusionOk="0">
                <a:moveTo>
                  <a:pt x="2450219" y="0"/>
                </a:moveTo>
                <a:lnTo>
                  <a:pt x="79418" y="0"/>
                </a:lnTo>
                <a:cubicBezTo>
                  <a:pt x="79418" y="43699"/>
                  <a:pt x="44079" y="79418"/>
                  <a:pt x="0" y="79418"/>
                </a:cubicBezTo>
                <a:lnTo>
                  <a:pt x="0" y="1371577"/>
                </a:lnTo>
                <a:cubicBezTo>
                  <a:pt x="43699" y="1371577"/>
                  <a:pt x="79418" y="1406916"/>
                  <a:pt x="79418" y="1450995"/>
                </a:cubicBezTo>
                <a:lnTo>
                  <a:pt x="2450219" y="1450995"/>
                </a:lnTo>
                <a:cubicBezTo>
                  <a:pt x="2450219" y="1407295"/>
                  <a:pt x="2485558" y="1371577"/>
                  <a:pt x="2529637" y="1371577"/>
                </a:cubicBezTo>
                <a:lnTo>
                  <a:pt x="2529637" y="79418"/>
                </a:lnTo>
                <a:cubicBezTo>
                  <a:pt x="2485937" y="79418"/>
                  <a:pt x="2450219" y="44079"/>
                  <a:pt x="2450219"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lata"/>
              <a:ea typeface="Alata"/>
              <a:cs typeface="Alata"/>
              <a:sym typeface="Alata"/>
            </a:endParaRPr>
          </a:p>
        </p:txBody>
      </p:sp>
      <p:sp>
        <p:nvSpPr>
          <p:cNvPr id="168" name="Google Shape;168;p6"/>
          <p:cNvSpPr txBox="1"/>
          <p:nvPr/>
        </p:nvSpPr>
        <p:spPr>
          <a:xfrm>
            <a:off x="1528685" y="3427316"/>
            <a:ext cx="8604675" cy="4442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The movie's blockbuster marketing campaign has generated blockbuster box office returns. However, it’s how the marketing budget was deployed that makes all the difference.</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Mattel and Warner Bros. leveraged every type of marketing, from the clever utilization of one of the most recognizable brand colors worldwide to a multitude of brand partnerships, and even the use of AI to maximize consumer engagement.</a:t>
            </a:r>
            <a:endParaRPr sz="2600">
              <a:latin typeface="Alata"/>
              <a:ea typeface="Alata"/>
              <a:cs typeface="Alata"/>
              <a:sym typeface="Alata"/>
            </a:endParaRPr>
          </a:p>
        </p:txBody>
      </p:sp>
      <p:sp>
        <p:nvSpPr>
          <p:cNvPr id="169" name="Google Shape;169;p6"/>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3">
              <a:alphaModFix/>
            </a:blip>
            <a:stretch>
              <a:fillRect/>
            </a:stretch>
          </a:blipFill>
          <a:ln>
            <a:noFill/>
          </a:ln>
        </p:spPr>
      </p:sp>
      <p:sp>
        <p:nvSpPr>
          <p:cNvPr id="170" name="Google Shape;170;p6"/>
          <p:cNvSpPr txBox="1"/>
          <p:nvPr/>
        </p:nvSpPr>
        <p:spPr>
          <a:xfrm>
            <a:off x="1485892" y="467391"/>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171" name="Google Shape;171;p6"/>
          <p:cNvSpPr txBox="1"/>
          <p:nvPr/>
        </p:nvSpPr>
        <p:spPr>
          <a:xfrm>
            <a:off x="1485892" y="1932804"/>
            <a:ext cx="6994200" cy="738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800" dirty="0">
                <a:solidFill>
                  <a:srgbClr val="6B0E40"/>
                </a:solidFill>
                <a:latin typeface="Alata"/>
                <a:ea typeface="Alata"/>
                <a:cs typeface="Alata"/>
                <a:sym typeface="Alata"/>
              </a:rPr>
              <a:t>MOVIE MARKETING 101</a:t>
            </a:r>
            <a:endParaRPr dirty="0">
              <a:latin typeface="Alata"/>
              <a:ea typeface="Alata"/>
              <a:cs typeface="Alata"/>
              <a:sym typeface="Alata"/>
            </a:endParaRPr>
          </a:p>
        </p:txBody>
      </p:sp>
      <p:sp>
        <p:nvSpPr>
          <p:cNvPr id="172" name="Google Shape;172;p6"/>
          <p:cNvSpPr/>
          <p:nvPr/>
        </p:nvSpPr>
        <p:spPr>
          <a:xfrm>
            <a:off x="-10" y="52631"/>
            <a:ext cx="1118499" cy="1764891"/>
          </a:xfrm>
          <a:custGeom>
            <a:avLst/>
            <a:gdLst/>
            <a:ahLst/>
            <a:cxnLst/>
            <a:rect l="l" t="t" r="r" b="b"/>
            <a:pathLst>
              <a:path w="1118499" h="1764891" extrusionOk="0">
                <a:moveTo>
                  <a:pt x="0" y="0"/>
                </a:moveTo>
                <a:lnTo>
                  <a:pt x="1118499" y="0"/>
                </a:lnTo>
                <a:lnTo>
                  <a:pt x="1118499" y="1764890"/>
                </a:lnTo>
                <a:lnTo>
                  <a:pt x="0" y="1764890"/>
                </a:lnTo>
                <a:lnTo>
                  <a:pt x="0" y="0"/>
                </a:lnTo>
                <a:close/>
              </a:path>
            </a:pathLst>
          </a:custGeom>
          <a:blipFill rotWithShape="1">
            <a:blip r:embed="rId4">
              <a:alphaModFix/>
            </a:blip>
            <a:stretch>
              <a:fillRect/>
            </a:stretch>
          </a:blipFill>
          <a:ln>
            <a:noFill/>
          </a:ln>
        </p:spPr>
      </p:sp>
      <p:sp>
        <p:nvSpPr>
          <p:cNvPr id="173" name="Google Shape;173;p6"/>
          <p:cNvSpPr/>
          <p:nvPr/>
        </p:nvSpPr>
        <p:spPr>
          <a:xfrm>
            <a:off x="11531982" y="588360"/>
            <a:ext cx="6105218" cy="9110279"/>
          </a:xfrm>
          <a:custGeom>
            <a:avLst/>
            <a:gdLst/>
            <a:ahLst/>
            <a:cxnLst/>
            <a:rect l="l" t="t" r="r" b="b"/>
            <a:pathLst>
              <a:path w="6105218" h="9110279" extrusionOk="0">
                <a:moveTo>
                  <a:pt x="0" y="0"/>
                </a:moveTo>
                <a:lnTo>
                  <a:pt x="6105218" y="0"/>
                </a:lnTo>
                <a:lnTo>
                  <a:pt x="6105218" y="9110280"/>
                </a:lnTo>
                <a:lnTo>
                  <a:pt x="0" y="9110280"/>
                </a:lnTo>
                <a:lnTo>
                  <a:pt x="0" y="0"/>
                </a:lnTo>
                <a:close/>
              </a:path>
            </a:pathLst>
          </a:custGeom>
          <a:blipFill rotWithShape="1">
            <a:blip r:embed="rId5">
              <a:alphaModFix/>
            </a:blip>
            <a:stretch>
              <a:fillRect/>
            </a:stretch>
          </a:blipFill>
          <a:ln>
            <a:noFill/>
          </a:ln>
        </p:spPr>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156"/>
        <p:cNvGrpSpPr/>
        <p:nvPr/>
      </p:nvGrpSpPr>
      <p:grpSpPr>
        <a:xfrm>
          <a:off x="0" y="0"/>
          <a:ext cx="0" cy="0"/>
          <a:chOff x="0" y="0"/>
          <a:chExt cx="0" cy="0"/>
        </a:xfrm>
      </p:grpSpPr>
      <p:grpSp>
        <p:nvGrpSpPr>
          <p:cNvPr id="1157" name="Google Shape;1157;p60"/>
          <p:cNvGrpSpPr/>
          <p:nvPr/>
        </p:nvGrpSpPr>
        <p:grpSpPr>
          <a:xfrm>
            <a:off x="-75801" y="7092404"/>
            <a:ext cx="18363801" cy="3194596"/>
            <a:chOff x="0" y="-28575"/>
            <a:chExt cx="4836557" cy="841375"/>
          </a:xfrm>
        </p:grpSpPr>
        <p:sp>
          <p:nvSpPr>
            <p:cNvPr id="1158" name="Google Shape;1158;p60"/>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1159" name="Google Shape;1159;p60"/>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60" name="Google Shape;1160;p60"/>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grpSp>
        <p:nvGrpSpPr>
          <p:cNvPr id="1161" name="Google Shape;1161;p60"/>
          <p:cNvGrpSpPr/>
          <p:nvPr/>
        </p:nvGrpSpPr>
        <p:grpSpPr>
          <a:xfrm>
            <a:off x="959306" y="3483059"/>
            <a:ext cx="16369389" cy="4762500"/>
            <a:chOff x="0" y="0"/>
            <a:chExt cx="21825852" cy="6350000"/>
          </a:xfrm>
        </p:grpSpPr>
        <p:grpSp>
          <p:nvGrpSpPr>
            <p:cNvPr id="1162" name="Google Shape;1162;p60"/>
            <p:cNvGrpSpPr/>
            <p:nvPr/>
          </p:nvGrpSpPr>
          <p:grpSpPr>
            <a:xfrm>
              <a:off x="12792059" y="0"/>
              <a:ext cx="9033793" cy="6350000"/>
              <a:chOff x="0" y="0"/>
              <a:chExt cx="1784453" cy="1254321"/>
            </a:xfrm>
          </p:grpSpPr>
          <p:sp>
            <p:nvSpPr>
              <p:cNvPr id="1163" name="Google Shape;1163;p60"/>
              <p:cNvSpPr/>
              <p:nvPr/>
            </p:nvSpPr>
            <p:spPr>
              <a:xfrm>
                <a:off x="0" y="0"/>
                <a:ext cx="1784453" cy="1254321"/>
              </a:xfrm>
              <a:custGeom>
                <a:avLst/>
                <a:gdLst/>
                <a:ahLst/>
                <a:cxnLst/>
                <a:rect l="l" t="t" r="r" b="b"/>
                <a:pathLst>
                  <a:path w="1784453" h="1254321" extrusionOk="0">
                    <a:moveTo>
                      <a:pt x="1705035" y="0"/>
                    </a:moveTo>
                    <a:lnTo>
                      <a:pt x="79418" y="0"/>
                    </a:lnTo>
                    <a:cubicBezTo>
                      <a:pt x="79418" y="43699"/>
                      <a:pt x="44079" y="79418"/>
                      <a:pt x="0" y="79418"/>
                    </a:cubicBezTo>
                    <a:lnTo>
                      <a:pt x="0" y="1174903"/>
                    </a:lnTo>
                    <a:cubicBezTo>
                      <a:pt x="43699" y="1174903"/>
                      <a:pt x="79418" y="1210242"/>
                      <a:pt x="79418" y="1254321"/>
                    </a:cubicBezTo>
                    <a:lnTo>
                      <a:pt x="1705035" y="1254321"/>
                    </a:lnTo>
                    <a:cubicBezTo>
                      <a:pt x="1705035" y="1210622"/>
                      <a:pt x="1740374" y="1174903"/>
                      <a:pt x="1784453" y="1174903"/>
                    </a:cubicBezTo>
                    <a:lnTo>
                      <a:pt x="1784453" y="79418"/>
                    </a:lnTo>
                    <a:cubicBezTo>
                      <a:pt x="1740753" y="79418"/>
                      <a:pt x="1705035" y="44079"/>
                      <a:pt x="1705035"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60"/>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65" name="Google Shape;1165;p60"/>
            <p:cNvSpPr txBox="1"/>
            <p:nvPr/>
          </p:nvSpPr>
          <p:spPr>
            <a:xfrm>
              <a:off x="13545625" y="614255"/>
              <a:ext cx="7476000" cy="51594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2800" i="1">
                  <a:solidFill>
                    <a:srgbClr val="D6008E"/>
                  </a:solidFill>
                  <a:latin typeface="Alata"/>
                  <a:ea typeface="Alata"/>
                  <a:cs typeface="Alata"/>
                  <a:sym typeface="Alata"/>
                </a:rPr>
                <a:t>“Our brands, even Barney, transcend generations and appeal to audiences of all ages.  And the ability, the magic, is to attract and work and empower creative talent. And when you do that well, magic happens.”</a:t>
              </a:r>
              <a:endParaRPr sz="1800">
                <a:solidFill>
                  <a:srgbClr val="D6008E"/>
                </a:solidFill>
                <a:latin typeface="Alata"/>
                <a:ea typeface="Alata"/>
                <a:cs typeface="Alata"/>
                <a:sym typeface="Alata"/>
              </a:endParaRPr>
            </a:p>
            <a:p>
              <a:pPr marL="0" marR="0" lvl="0" indent="0" algn="r" rtl="0">
                <a:lnSpc>
                  <a:spcPct val="115000"/>
                </a:lnSpc>
                <a:spcBef>
                  <a:spcPts val="0"/>
                </a:spcBef>
                <a:spcAft>
                  <a:spcPts val="0"/>
                </a:spcAft>
                <a:buNone/>
              </a:pPr>
              <a:r>
                <a:rPr lang="en-US" sz="2600">
                  <a:solidFill>
                    <a:srgbClr val="D6008E"/>
                  </a:solidFill>
                  <a:latin typeface="Alata"/>
                  <a:ea typeface="Alata"/>
                  <a:cs typeface="Alata"/>
                  <a:sym typeface="Alata"/>
                </a:rPr>
                <a:t>- Ynon Kreiz CEO of Mattel</a:t>
              </a:r>
              <a:endParaRPr sz="2600">
                <a:latin typeface="Alata"/>
                <a:ea typeface="Alata"/>
                <a:cs typeface="Alata"/>
                <a:sym typeface="Alata"/>
              </a:endParaRPr>
            </a:p>
          </p:txBody>
        </p:sp>
        <p:grpSp>
          <p:nvGrpSpPr>
            <p:cNvPr id="1166" name="Google Shape;1166;p60"/>
            <p:cNvGrpSpPr/>
            <p:nvPr/>
          </p:nvGrpSpPr>
          <p:grpSpPr>
            <a:xfrm>
              <a:off x="0" y="0"/>
              <a:ext cx="12254985" cy="6350000"/>
              <a:chOff x="0" y="0"/>
              <a:chExt cx="2420738" cy="1254321"/>
            </a:xfrm>
          </p:grpSpPr>
          <p:sp>
            <p:nvSpPr>
              <p:cNvPr id="1167" name="Google Shape;1167;p60"/>
              <p:cNvSpPr/>
              <p:nvPr/>
            </p:nvSpPr>
            <p:spPr>
              <a:xfrm>
                <a:off x="0" y="0"/>
                <a:ext cx="2420738" cy="1254321"/>
              </a:xfrm>
              <a:custGeom>
                <a:avLst/>
                <a:gdLst/>
                <a:ahLst/>
                <a:cxnLst/>
                <a:rect l="l" t="t" r="r" b="b"/>
                <a:pathLst>
                  <a:path w="2420738" h="1254321" extrusionOk="0">
                    <a:moveTo>
                      <a:pt x="2341320" y="0"/>
                    </a:moveTo>
                    <a:lnTo>
                      <a:pt x="79418" y="0"/>
                    </a:lnTo>
                    <a:cubicBezTo>
                      <a:pt x="79418" y="43699"/>
                      <a:pt x="44079" y="79418"/>
                      <a:pt x="0" y="79418"/>
                    </a:cubicBezTo>
                    <a:lnTo>
                      <a:pt x="0" y="1174903"/>
                    </a:lnTo>
                    <a:cubicBezTo>
                      <a:pt x="43699" y="1174903"/>
                      <a:pt x="79418" y="1210242"/>
                      <a:pt x="79418" y="1254321"/>
                    </a:cubicBezTo>
                    <a:lnTo>
                      <a:pt x="2341320" y="1254321"/>
                    </a:lnTo>
                    <a:cubicBezTo>
                      <a:pt x="2341320" y="1210622"/>
                      <a:pt x="2376659" y="1174903"/>
                      <a:pt x="2420738" y="1174903"/>
                    </a:cubicBezTo>
                    <a:lnTo>
                      <a:pt x="2420738" y="79418"/>
                    </a:lnTo>
                    <a:cubicBezTo>
                      <a:pt x="2377038" y="79418"/>
                      <a:pt x="2341320" y="44079"/>
                      <a:pt x="2341320"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60"/>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69" name="Google Shape;1169;p60"/>
            <p:cNvSpPr txBox="1"/>
            <p:nvPr/>
          </p:nvSpPr>
          <p:spPr>
            <a:xfrm>
              <a:off x="565478" y="893899"/>
              <a:ext cx="11124000" cy="4642500"/>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2600">
                  <a:solidFill>
                    <a:srgbClr val="6B0E40"/>
                  </a:solidFill>
                  <a:latin typeface="Alata"/>
                  <a:ea typeface="Alata"/>
                  <a:cs typeface="Alata"/>
                  <a:sym typeface="Alata"/>
                </a:rPr>
                <a:t>Over the past few years, executives at Mattel have been looking through Mattel's toy chest to identify more brands that could become the basis of Hollywood films beyond "Barbie." </a:t>
              </a:r>
              <a:endParaRPr sz="2600">
                <a:latin typeface="Alata"/>
                <a:ea typeface="Alata"/>
                <a:cs typeface="Alata"/>
                <a:sym typeface="Alata"/>
              </a:endParaRPr>
            </a:p>
            <a:p>
              <a:pPr marL="0" marR="0" lvl="0" indent="0" algn="l" rtl="0">
                <a:lnSpc>
                  <a:spcPct val="49983"/>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6"/>
                </a:lnSpc>
                <a:spcBef>
                  <a:spcPts val="0"/>
                </a:spcBef>
                <a:spcAft>
                  <a:spcPts val="0"/>
                </a:spcAft>
                <a:buNone/>
              </a:pPr>
              <a:r>
                <a:rPr lang="en-US" sz="2600">
                  <a:solidFill>
                    <a:srgbClr val="6B0E40"/>
                  </a:solidFill>
                  <a:latin typeface="Alata"/>
                  <a:ea typeface="Alata"/>
                  <a:cs typeface="Alata"/>
                  <a:sym typeface="Alata"/>
                </a:rPr>
                <a:t>Mattel Films helps to match its characters, themes, and brands with writers, actors, and directors; and movie studios provide the funding. </a:t>
              </a:r>
              <a:endParaRPr sz="2600">
                <a:latin typeface="Alata"/>
                <a:ea typeface="Alata"/>
                <a:cs typeface="Alata"/>
                <a:sym typeface="Alata"/>
              </a:endParaRPr>
            </a:p>
          </p:txBody>
        </p:sp>
      </p:grpSp>
      <p:sp>
        <p:nvSpPr>
          <p:cNvPr id="1170" name="Google Shape;1170;p60"/>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1171" name="Google Shape;1171;p60"/>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5">
              <a:alphaModFix/>
            </a:blip>
            <a:stretch>
              <a:fillRect/>
            </a:stretch>
          </a:blipFill>
          <a:ln>
            <a:noFill/>
          </a:ln>
        </p:spPr>
      </p:sp>
      <p:sp>
        <p:nvSpPr>
          <p:cNvPr id="1172" name="Google Shape;1172;p60"/>
          <p:cNvSpPr txBox="1"/>
          <p:nvPr/>
        </p:nvSpPr>
        <p:spPr>
          <a:xfrm>
            <a:off x="3918576" y="467401"/>
            <a:ext cx="10451100" cy="1323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1173" name="Google Shape;1173;p60"/>
          <p:cNvSpPr txBox="1"/>
          <p:nvPr/>
        </p:nvSpPr>
        <p:spPr>
          <a:xfrm>
            <a:off x="4530726" y="1844250"/>
            <a:ext cx="92268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dirty="0">
                <a:solidFill>
                  <a:srgbClr val="6B0E40"/>
                </a:solidFill>
                <a:latin typeface="Alata"/>
                <a:ea typeface="Alata"/>
                <a:cs typeface="Alata"/>
                <a:sym typeface="Alata"/>
              </a:rPr>
              <a:t>LOOKING FORWARD: MATTEL</a:t>
            </a:r>
            <a:endParaRPr dirty="0">
              <a:latin typeface="Alata"/>
              <a:ea typeface="Alata"/>
              <a:cs typeface="Alata"/>
              <a:sym typeface="Alat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177"/>
        <p:cNvGrpSpPr/>
        <p:nvPr/>
      </p:nvGrpSpPr>
      <p:grpSpPr>
        <a:xfrm>
          <a:off x="0" y="0"/>
          <a:ext cx="0" cy="0"/>
          <a:chOff x="0" y="0"/>
          <a:chExt cx="0" cy="0"/>
        </a:xfrm>
      </p:grpSpPr>
      <p:grpSp>
        <p:nvGrpSpPr>
          <p:cNvPr id="1178" name="Google Shape;1178;p61"/>
          <p:cNvGrpSpPr/>
          <p:nvPr/>
        </p:nvGrpSpPr>
        <p:grpSpPr>
          <a:xfrm>
            <a:off x="125" y="7092400"/>
            <a:ext cx="18287989" cy="3194617"/>
            <a:chOff x="0" y="-28575"/>
            <a:chExt cx="4836557" cy="841375"/>
          </a:xfrm>
        </p:grpSpPr>
        <p:sp>
          <p:nvSpPr>
            <p:cNvPr id="1179" name="Google Shape;1179;p61"/>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1180" name="Google Shape;1180;p61"/>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81" name="Google Shape;1181;p61"/>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1182" name="Google Shape;1182;p61"/>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grpSp>
        <p:nvGrpSpPr>
          <p:cNvPr id="1183" name="Google Shape;1183;p61"/>
          <p:cNvGrpSpPr/>
          <p:nvPr/>
        </p:nvGrpSpPr>
        <p:grpSpPr>
          <a:xfrm>
            <a:off x="537850" y="3295975"/>
            <a:ext cx="10470392" cy="4924377"/>
            <a:chOff x="0" y="0"/>
            <a:chExt cx="2757616" cy="1368719"/>
          </a:xfrm>
        </p:grpSpPr>
        <p:sp>
          <p:nvSpPr>
            <p:cNvPr id="1184" name="Google Shape;1184;p61"/>
            <p:cNvSpPr/>
            <p:nvPr/>
          </p:nvSpPr>
          <p:spPr>
            <a:xfrm>
              <a:off x="0" y="0"/>
              <a:ext cx="2757616" cy="1368719"/>
            </a:xfrm>
            <a:custGeom>
              <a:avLst/>
              <a:gdLst/>
              <a:ahLst/>
              <a:cxnLst/>
              <a:rect l="l" t="t" r="r" b="b"/>
              <a:pathLst>
                <a:path w="2757616" h="1368719" extrusionOk="0">
                  <a:moveTo>
                    <a:pt x="2678198" y="0"/>
                  </a:moveTo>
                  <a:lnTo>
                    <a:pt x="79418" y="0"/>
                  </a:lnTo>
                  <a:cubicBezTo>
                    <a:pt x="79418" y="43699"/>
                    <a:pt x="44079" y="79418"/>
                    <a:pt x="0" y="79418"/>
                  </a:cubicBezTo>
                  <a:lnTo>
                    <a:pt x="0" y="1289301"/>
                  </a:lnTo>
                  <a:cubicBezTo>
                    <a:pt x="43699" y="1289301"/>
                    <a:pt x="79418" y="1324640"/>
                    <a:pt x="79418" y="1368719"/>
                  </a:cubicBezTo>
                  <a:lnTo>
                    <a:pt x="2678198" y="1368719"/>
                  </a:lnTo>
                  <a:cubicBezTo>
                    <a:pt x="2678198" y="1325019"/>
                    <a:pt x="2713537" y="1289301"/>
                    <a:pt x="2757616" y="1289301"/>
                  </a:cubicBezTo>
                  <a:lnTo>
                    <a:pt x="2757616" y="79418"/>
                  </a:lnTo>
                  <a:cubicBezTo>
                    <a:pt x="2713916" y="79418"/>
                    <a:pt x="2678198" y="44079"/>
                    <a:pt x="267819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1"/>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86" name="Google Shape;1186;p61"/>
          <p:cNvSpPr txBox="1"/>
          <p:nvPr/>
        </p:nvSpPr>
        <p:spPr>
          <a:xfrm>
            <a:off x="1164125" y="3789575"/>
            <a:ext cx="9341100" cy="3962100"/>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2600">
                <a:solidFill>
                  <a:srgbClr val="6B0E40"/>
                </a:solidFill>
                <a:latin typeface="Alata"/>
                <a:ea typeface="Alata"/>
                <a:cs typeface="Alata"/>
                <a:sym typeface="Alata"/>
              </a:rPr>
              <a:t>Mattel has several films in various stages of production that are based on toy product lines, including Uno, Polly Pocket, Barney, Masters of the Universe, Hot Wheels, among others.</a:t>
            </a:r>
            <a:endParaRPr sz="2600">
              <a:latin typeface="Alata"/>
              <a:ea typeface="Alata"/>
              <a:cs typeface="Alata"/>
              <a:sym typeface="Alata"/>
            </a:endParaRPr>
          </a:p>
          <a:p>
            <a:pPr marL="0" marR="0" lvl="0" indent="0" algn="l" rtl="0">
              <a:lnSpc>
                <a:spcPct val="49983"/>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6"/>
              </a:lnSpc>
              <a:spcBef>
                <a:spcPts val="0"/>
              </a:spcBef>
              <a:spcAft>
                <a:spcPts val="0"/>
              </a:spcAft>
              <a:buNone/>
            </a:pPr>
            <a:r>
              <a:rPr lang="en-US" sz="2600" b="1">
                <a:solidFill>
                  <a:srgbClr val="6B0E40"/>
                </a:solidFill>
                <a:latin typeface="Alata"/>
                <a:ea typeface="Alata"/>
                <a:cs typeface="Alata"/>
                <a:sym typeface="Alata"/>
              </a:rPr>
              <a:t>Licensing is the Future</a:t>
            </a:r>
            <a:endParaRPr sz="2600" b="1">
              <a:latin typeface="Alata"/>
              <a:ea typeface="Alata"/>
              <a:cs typeface="Alata"/>
              <a:sym typeface="Alata"/>
            </a:endParaRPr>
          </a:p>
          <a:p>
            <a:pPr marL="0" marR="0" lvl="0" indent="0" algn="l" rtl="0">
              <a:lnSpc>
                <a:spcPct val="120006"/>
              </a:lnSpc>
              <a:spcBef>
                <a:spcPts val="0"/>
              </a:spcBef>
              <a:spcAft>
                <a:spcPts val="0"/>
              </a:spcAft>
              <a:buNone/>
            </a:pPr>
            <a:r>
              <a:rPr lang="en-US" sz="2600">
                <a:solidFill>
                  <a:srgbClr val="6B0E40"/>
                </a:solidFill>
                <a:latin typeface="Alata"/>
                <a:ea typeface="Alata"/>
                <a:cs typeface="Alata"/>
                <a:sym typeface="Alata"/>
              </a:rPr>
              <a:t>Beyond the profit from films, Mattel views brand licensing as an opportunity that will gradually add to the company's profit, beyond the profit it can make from films and toys alone.</a:t>
            </a:r>
            <a:endParaRPr sz="2600">
              <a:latin typeface="Alata"/>
              <a:ea typeface="Alata"/>
              <a:cs typeface="Alata"/>
              <a:sym typeface="Alata"/>
            </a:endParaRPr>
          </a:p>
        </p:txBody>
      </p:sp>
      <p:grpSp>
        <p:nvGrpSpPr>
          <p:cNvPr id="1187" name="Google Shape;1187;p61"/>
          <p:cNvGrpSpPr/>
          <p:nvPr/>
        </p:nvGrpSpPr>
        <p:grpSpPr>
          <a:xfrm>
            <a:off x="11266800" y="3568463"/>
            <a:ext cx="6205619" cy="4651902"/>
            <a:chOff x="0" y="0"/>
            <a:chExt cx="8274158" cy="6202536"/>
          </a:xfrm>
        </p:grpSpPr>
        <p:sp>
          <p:nvSpPr>
            <p:cNvPr id="1188" name="Google Shape;1188;p61"/>
            <p:cNvSpPr/>
            <p:nvPr/>
          </p:nvSpPr>
          <p:spPr>
            <a:xfrm>
              <a:off x="212523" y="838269"/>
              <a:ext cx="3917272" cy="1452958"/>
            </a:xfrm>
            <a:custGeom>
              <a:avLst/>
              <a:gdLst/>
              <a:ahLst/>
              <a:cxnLst/>
              <a:rect l="l" t="t" r="r" b="b"/>
              <a:pathLst>
                <a:path w="3917272" h="1452958" extrusionOk="0">
                  <a:moveTo>
                    <a:pt x="0" y="0"/>
                  </a:moveTo>
                  <a:lnTo>
                    <a:pt x="3917272" y="0"/>
                  </a:lnTo>
                  <a:lnTo>
                    <a:pt x="3917272" y="1452958"/>
                  </a:lnTo>
                  <a:lnTo>
                    <a:pt x="0" y="1452958"/>
                  </a:lnTo>
                  <a:lnTo>
                    <a:pt x="0" y="0"/>
                  </a:lnTo>
                  <a:close/>
                </a:path>
              </a:pathLst>
            </a:custGeom>
            <a:blipFill rotWithShape="1">
              <a:blip r:embed="rId5">
                <a:alphaModFix/>
              </a:blip>
              <a:stretch>
                <a:fillRect t="-65802" b="-49872"/>
              </a:stretch>
            </a:blipFill>
            <a:ln>
              <a:noFill/>
            </a:ln>
          </p:spPr>
        </p:sp>
        <p:sp>
          <p:nvSpPr>
            <p:cNvPr id="1189" name="Google Shape;1189;p61"/>
            <p:cNvSpPr/>
            <p:nvPr/>
          </p:nvSpPr>
          <p:spPr>
            <a:xfrm>
              <a:off x="2348089" y="2149785"/>
              <a:ext cx="3095221" cy="2058302"/>
            </a:xfrm>
            <a:custGeom>
              <a:avLst/>
              <a:gdLst/>
              <a:ahLst/>
              <a:cxnLst/>
              <a:rect l="l" t="t" r="r" b="b"/>
              <a:pathLst>
                <a:path w="3095221" h="2058302" extrusionOk="0">
                  <a:moveTo>
                    <a:pt x="0" y="0"/>
                  </a:moveTo>
                  <a:lnTo>
                    <a:pt x="3095221" y="0"/>
                  </a:lnTo>
                  <a:lnTo>
                    <a:pt x="3095221" y="2058302"/>
                  </a:lnTo>
                  <a:lnTo>
                    <a:pt x="0" y="2058302"/>
                  </a:lnTo>
                  <a:lnTo>
                    <a:pt x="0" y="0"/>
                  </a:lnTo>
                  <a:close/>
                </a:path>
              </a:pathLst>
            </a:custGeom>
            <a:blipFill rotWithShape="1">
              <a:blip r:embed="rId6">
                <a:alphaModFix/>
              </a:blip>
              <a:stretch>
                <a:fillRect l="-9645" r="-8573"/>
              </a:stretch>
            </a:blipFill>
            <a:ln>
              <a:noFill/>
            </a:ln>
          </p:spPr>
        </p:sp>
        <p:sp>
          <p:nvSpPr>
            <p:cNvPr id="1190" name="Google Shape;1190;p61"/>
            <p:cNvSpPr/>
            <p:nvPr/>
          </p:nvSpPr>
          <p:spPr>
            <a:xfrm>
              <a:off x="4400999" y="0"/>
              <a:ext cx="3774670" cy="2831003"/>
            </a:xfrm>
            <a:custGeom>
              <a:avLst/>
              <a:gdLst/>
              <a:ahLst/>
              <a:cxnLst/>
              <a:rect l="l" t="t" r="r" b="b"/>
              <a:pathLst>
                <a:path w="3774670" h="2831003" extrusionOk="0">
                  <a:moveTo>
                    <a:pt x="0" y="0"/>
                  </a:moveTo>
                  <a:lnTo>
                    <a:pt x="3774670" y="0"/>
                  </a:lnTo>
                  <a:lnTo>
                    <a:pt x="3774670" y="2831003"/>
                  </a:lnTo>
                  <a:lnTo>
                    <a:pt x="0" y="2831003"/>
                  </a:lnTo>
                  <a:lnTo>
                    <a:pt x="0" y="0"/>
                  </a:lnTo>
                  <a:close/>
                </a:path>
              </a:pathLst>
            </a:custGeom>
            <a:blipFill rotWithShape="1">
              <a:blip r:embed="rId7">
                <a:alphaModFix/>
              </a:blip>
              <a:stretch>
                <a:fillRect/>
              </a:stretch>
            </a:blipFill>
            <a:ln>
              <a:noFill/>
            </a:ln>
          </p:spPr>
        </p:sp>
        <p:sp>
          <p:nvSpPr>
            <p:cNvPr id="1191" name="Google Shape;1191;p61"/>
            <p:cNvSpPr/>
            <p:nvPr/>
          </p:nvSpPr>
          <p:spPr>
            <a:xfrm>
              <a:off x="5443310" y="2615735"/>
              <a:ext cx="2830848" cy="1592352"/>
            </a:xfrm>
            <a:custGeom>
              <a:avLst/>
              <a:gdLst/>
              <a:ahLst/>
              <a:cxnLst/>
              <a:rect l="l" t="t" r="r" b="b"/>
              <a:pathLst>
                <a:path w="2830848" h="1592352" extrusionOk="0">
                  <a:moveTo>
                    <a:pt x="0" y="0"/>
                  </a:moveTo>
                  <a:lnTo>
                    <a:pt x="2830848" y="0"/>
                  </a:lnTo>
                  <a:lnTo>
                    <a:pt x="2830848" y="1592352"/>
                  </a:lnTo>
                  <a:lnTo>
                    <a:pt x="0" y="1592352"/>
                  </a:lnTo>
                  <a:lnTo>
                    <a:pt x="0" y="0"/>
                  </a:lnTo>
                  <a:close/>
                </a:path>
              </a:pathLst>
            </a:custGeom>
            <a:blipFill rotWithShape="1">
              <a:blip r:embed="rId8">
                <a:alphaModFix/>
              </a:blip>
              <a:stretch>
                <a:fillRect/>
              </a:stretch>
            </a:blipFill>
            <a:ln>
              <a:noFill/>
            </a:ln>
          </p:spPr>
        </p:sp>
        <p:sp>
          <p:nvSpPr>
            <p:cNvPr id="1192" name="Google Shape;1192;p61"/>
            <p:cNvSpPr/>
            <p:nvPr/>
          </p:nvSpPr>
          <p:spPr>
            <a:xfrm>
              <a:off x="0" y="2291227"/>
              <a:ext cx="2171159" cy="1524334"/>
            </a:xfrm>
            <a:custGeom>
              <a:avLst/>
              <a:gdLst/>
              <a:ahLst/>
              <a:cxnLst/>
              <a:rect l="l" t="t" r="r" b="b"/>
              <a:pathLst>
                <a:path w="2171159" h="1524334" extrusionOk="0">
                  <a:moveTo>
                    <a:pt x="0" y="0"/>
                  </a:moveTo>
                  <a:lnTo>
                    <a:pt x="2171159" y="0"/>
                  </a:lnTo>
                  <a:lnTo>
                    <a:pt x="2171159" y="1524334"/>
                  </a:lnTo>
                  <a:lnTo>
                    <a:pt x="0" y="1524334"/>
                  </a:lnTo>
                  <a:lnTo>
                    <a:pt x="0" y="0"/>
                  </a:lnTo>
                  <a:close/>
                </a:path>
              </a:pathLst>
            </a:custGeom>
            <a:blipFill rotWithShape="1">
              <a:blip r:embed="rId9">
                <a:alphaModFix/>
              </a:blip>
              <a:stretch>
                <a:fillRect/>
              </a:stretch>
            </a:blipFill>
            <a:ln>
              <a:noFill/>
            </a:ln>
          </p:spPr>
        </p:sp>
        <p:sp>
          <p:nvSpPr>
            <p:cNvPr id="1193" name="Google Shape;1193;p61"/>
            <p:cNvSpPr/>
            <p:nvPr/>
          </p:nvSpPr>
          <p:spPr>
            <a:xfrm>
              <a:off x="4966776" y="4823737"/>
              <a:ext cx="2264702" cy="1378799"/>
            </a:xfrm>
            <a:custGeom>
              <a:avLst/>
              <a:gdLst/>
              <a:ahLst/>
              <a:cxnLst/>
              <a:rect l="l" t="t" r="r" b="b"/>
              <a:pathLst>
                <a:path w="2264702" h="1378799" extrusionOk="0">
                  <a:moveTo>
                    <a:pt x="0" y="0"/>
                  </a:moveTo>
                  <a:lnTo>
                    <a:pt x="2264702" y="0"/>
                  </a:lnTo>
                  <a:lnTo>
                    <a:pt x="2264702" y="1378799"/>
                  </a:lnTo>
                  <a:lnTo>
                    <a:pt x="0" y="1378799"/>
                  </a:lnTo>
                  <a:lnTo>
                    <a:pt x="0" y="0"/>
                  </a:lnTo>
                  <a:close/>
                </a:path>
              </a:pathLst>
            </a:custGeom>
            <a:blipFill rotWithShape="1">
              <a:blip r:embed="rId10">
                <a:alphaModFix/>
              </a:blip>
              <a:stretch>
                <a:fillRect/>
              </a:stretch>
            </a:blipFill>
            <a:ln>
              <a:noFill/>
            </a:ln>
          </p:spPr>
        </p:sp>
        <p:sp>
          <p:nvSpPr>
            <p:cNvPr id="1194" name="Google Shape;1194;p61"/>
            <p:cNvSpPr/>
            <p:nvPr/>
          </p:nvSpPr>
          <p:spPr>
            <a:xfrm>
              <a:off x="574659" y="4674006"/>
              <a:ext cx="3321041" cy="971727"/>
            </a:xfrm>
            <a:custGeom>
              <a:avLst/>
              <a:gdLst/>
              <a:ahLst/>
              <a:cxnLst/>
              <a:rect l="l" t="t" r="r" b="b"/>
              <a:pathLst>
                <a:path w="3321041" h="971727" extrusionOk="0">
                  <a:moveTo>
                    <a:pt x="0" y="0"/>
                  </a:moveTo>
                  <a:lnTo>
                    <a:pt x="3321041" y="0"/>
                  </a:lnTo>
                  <a:lnTo>
                    <a:pt x="3321041" y="971726"/>
                  </a:lnTo>
                  <a:lnTo>
                    <a:pt x="0" y="971726"/>
                  </a:lnTo>
                  <a:lnTo>
                    <a:pt x="0" y="0"/>
                  </a:lnTo>
                  <a:close/>
                </a:path>
              </a:pathLst>
            </a:custGeom>
            <a:blipFill rotWithShape="1">
              <a:blip r:embed="rId11">
                <a:alphaModFix/>
              </a:blip>
              <a:stretch>
                <a:fillRect t="-46310" b="-32542"/>
              </a:stretch>
            </a:blipFill>
            <a:ln>
              <a:noFill/>
            </a:ln>
          </p:spPr>
        </p:sp>
      </p:grpSp>
      <p:sp>
        <p:nvSpPr>
          <p:cNvPr id="1195" name="Google Shape;1195;p61"/>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12">
              <a:alphaModFix/>
            </a:blip>
            <a:stretch>
              <a:fillRect/>
            </a:stretch>
          </a:blipFill>
          <a:ln>
            <a:noFill/>
          </a:ln>
        </p:spPr>
      </p:sp>
      <p:sp>
        <p:nvSpPr>
          <p:cNvPr id="1196" name="Google Shape;1196;p61"/>
          <p:cNvSpPr txBox="1"/>
          <p:nvPr/>
        </p:nvSpPr>
        <p:spPr>
          <a:xfrm>
            <a:off x="3918576" y="467401"/>
            <a:ext cx="10451100" cy="1323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600">
                <a:solidFill>
                  <a:srgbClr val="6B0E40"/>
                </a:solidFill>
                <a:latin typeface="Alata"/>
                <a:ea typeface="Alata"/>
                <a:cs typeface="Alata"/>
                <a:sym typeface="Alata"/>
              </a:rPr>
              <a:t>Barbie Mania</a:t>
            </a:r>
            <a:endParaRPr>
              <a:latin typeface="Alata"/>
              <a:ea typeface="Alata"/>
              <a:cs typeface="Alata"/>
              <a:sym typeface="Alata"/>
            </a:endParaRPr>
          </a:p>
        </p:txBody>
      </p:sp>
      <p:sp>
        <p:nvSpPr>
          <p:cNvPr id="1197" name="Google Shape;1197;p61"/>
          <p:cNvSpPr txBox="1"/>
          <p:nvPr/>
        </p:nvSpPr>
        <p:spPr>
          <a:xfrm>
            <a:off x="4530726" y="1844250"/>
            <a:ext cx="92268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dirty="0">
                <a:solidFill>
                  <a:srgbClr val="6B0E40"/>
                </a:solidFill>
                <a:latin typeface="Alata"/>
                <a:ea typeface="Alata"/>
                <a:cs typeface="Alata"/>
                <a:sym typeface="Alata"/>
              </a:rPr>
              <a:t>LOOKING FORWARD: MATTEL</a:t>
            </a:r>
            <a:endParaRPr dirty="0">
              <a:latin typeface="Alata"/>
              <a:ea typeface="Alata"/>
              <a:cs typeface="Alata"/>
              <a:sym typeface="Alat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201"/>
        <p:cNvGrpSpPr/>
        <p:nvPr/>
      </p:nvGrpSpPr>
      <p:grpSpPr>
        <a:xfrm>
          <a:off x="0" y="0"/>
          <a:ext cx="0" cy="0"/>
          <a:chOff x="0" y="0"/>
          <a:chExt cx="0" cy="0"/>
        </a:xfrm>
      </p:grpSpPr>
      <p:sp>
        <p:nvSpPr>
          <p:cNvPr id="1202" name="Google Shape;1202;p62"/>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3">
              <a:alphaModFix/>
            </a:blip>
            <a:stretch>
              <a:fillRect/>
            </a:stretch>
          </a:blipFill>
          <a:ln>
            <a:noFill/>
          </a:ln>
        </p:spPr>
      </p:sp>
      <p:grpSp>
        <p:nvGrpSpPr>
          <p:cNvPr id="1203" name="Google Shape;1203;p62"/>
          <p:cNvGrpSpPr/>
          <p:nvPr/>
        </p:nvGrpSpPr>
        <p:grpSpPr>
          <a:xfrm>
            <a:off x="125" y="9149800"/>
            <a:ext cx="18287989" cy="3194617"/>
            <a:chOff x="0" y="-28575"/>
            <a:chExt cx="4836557" cy="841375"/>
          </a:xfrm>
        </p:grpSpPr>
        <p:sp>
          <p:nvSpPr>
            <p:cNvPr id="1204" name="Google Shape;1204;p62"/>
            <p:cNvSpPr/>
            <p:nvPr/>
          </p:nvSpPr>
          <p:spPr>
            <a:xfrm>
              <a:off x="0" y="0"/>
              <a:ext cx="4836557" cy="270933"/>
            </a:xfrm>
            <a:custGeom>
              <a:avLst/>
              <a:gdLst/>
              <a:ahLst/>
              <a:cxnLst/>
              <a:rect l="l" t="t" r="r" b="b"/>
              <a:pathLst>
                <a:path w="4836557" h="270933" extrusionOk="0">
                  <a:moveTo>
                    <a:pt x="0" y="0"/>
                  </a:moveTo>
                  <a:lnTo>
                    <a:pt x="4836557" y="0"/>
                  </a:lnTo>
                  <a:lnTo>
                    <a:pt x="4836557" y="270933"/>
                  </a:lnTo>
                  <a:lnTo>
                    <a:pt x="0" y="270933"/>
                  </a:lnTo>
                  <a:close/>
                </a:path>
              </a:pathLst>
            </a:custGeom>
            <a:solidFill>
              <a:srgbClr val="D6008E"/>
            </a:solidFill>
            <a:ln>
              <a:noFill/>
            </a:ln>
          </p:spPr>
        </p:sp>
        <p:sp>
          <p:nvSpPr>
            <p:cNvPr id="1205" name="Google Shape;1205;p62"/>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06" name="Google Shape;1206;p62"/>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1207" name="Google Shape;1207;p62"/>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grpSp>
        <p:nvGrpSpPr>
          <p:cNvPr id="1208" name="Google Shape;1208;p62"/>
          <p:cNvGrpSpPr/>
          <p:nvPr/>
        </p:nvGrpSpPr>
        <p:grpSpPr>
          <a:xfrm>
            <a:off x="879025" y="2518300"/>
            <a:ext cx="16369026" cy="5701804"/>
            <a:chOff x="0" y="0"/>
            <a:chExt cx="4484296" cy="1804140"/>
          </a:xfrm>
        </p:grpSpPr>
        <p:sp>
          <p:nvSpPr>
            <p:cNvPr id="1209" name="Google Shape;1209;p62"/>
            <p:cNvSpPr/>
            <p:nvPr/>
          </p:nvSpPr>
          <p:spPr>
            <a:xfrm>
              <a:off x="0" y="0"/>
              <a:ext cx="4484296" cy="1804140"/>
            </a:xfrm>
            <a:custGeom>
              <a:avLst/>
              <a:gdLst/>
              <a:ahLst/>
              <a:cxnLst/>
              <a:rect l="l" t="t" r="r" b="b"/>
              <a:pathLst>
                <a:path w="4484296" h="1804140" extrusionOk="0">
                  <a:moveTo>
                    <a:pt x="4404878" y="0"/>
                  </a:moveTo>
                  <a:lnTo>
                    <a:pt x="79418" y="0"/>
                  </a:lnTo>
                  <a:cubicBezTo>
                    <a:pt x="79418" y="43699"/>
                    <a:pt x="44079" y="79418"/>
                    <a:pt x="0" y="79418"/>
                  </a:cubicBezTo>
                  <a:lnTo>
                    <a:pt x="0" y="1724722"/>
                  </a:lnTo>
                  <a:cubicBezTo>
                    <a:pt x="43699" y="1724722"/>
                    <a:pt x="79418" y="1760061"/>
                    <a:pt x="79418" y="1804140"/>
                  </a:cubicBezTo>
                  <a:lnTo>
                    <a:pt x="4404878" y="1804140"/>
                  </a:lnTo>
                  <a:cubicBezTo>
                    <a:pt x="4404878" y="1760441"/>
                    <a:pt x="4440217" y="1724722"/>
                    <a:pt x="4484296" y="1724722"/>
                  </a:cubicBezTo>
                  <a:lnTo>
                    <a:pt x="4484296" y="79418"/>
                  </a:lnTo>
                  <a:cubicBezTo>
                    <a:pt x="4440597" y="79418"/>
                    <a:pt x="4404878" y="44079"/>
                    <a:pt x="440487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2"/>
            <p:cNvSpPr txBox="1"/>
            <p:nvPr/>
          </p:nvSpPr>
          <p:spPr>
            <a:xfrm>
              <a:off x="38100" y="9525"/>
              <a:ext cx="736600" cy="765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11" name="Google Shape;1211;p62"/>
          <p:cNvSpPr txBox="1"/>
          <p:nvPr/>
        </p:nvSpPr>
        <p:spPr>
          <a:xfrm>
            <a:off x="1485900" y="2950120"/>
            <a:ext cx="15231900" cy="4597200"/>
          </a:xfrm>
          <a:prstGeom prst="rect">
            <a:avLst/>
          </a:prstGeom>
          <a:noFill/>
          <a:ln>
            <a:noFill/>
          </a:ln>
        </p:spPr>
        <p:txBody>
          <a:bodyPr spcFirstLastPara="1" wrap="square" lIns="0" tIns="0" rIns="0" bIns="0" anchor="t" anchorCtr="0">
            <a:spAutoFit/>
          </a:bodyPr>
          <a:lstStyle/>
          <a:p>
            <a:pPr marL="457200" marR="0" lvl="0" indent="-450913" algn="l" rtl="0">
              <a:lnSpc>
                <a:spcPct val="140000"/>
              </a:lnSpc>
              <a:spcBef>
                <a:spcPts val="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By a quick show of hands, did you see "Barbie" this summer or know anyone who did?</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Why did you, or they, decide to see the film? </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Did you notice any "Barbie" related or themed promotions or marketing stunts this summer?  What were they?  How do you think they impacted the film at the box office?</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Why do movie studios promote theatrical film releases?</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2000"/>
              </a:spcAft>
              <a:buClr>
                <a:srgbClr val="6B0E40"/>
              </a:buClr>
              <a:buSzPts val="2900"/>
              <a:buFont typeface="Alata"/>
              <a:buChar char="•"/>
            </a:pPr>
            <a:r>
              <a:rPr lang="en-US" sz="2900" dirty="0">
                <a:solidFill>
                  <a:srgbClr val="6B0E40"/>
                </a:solidFill>
                <a:latin typeface="Alata"/>
                <a:ea typeface="Alata"/>
                <a:cs typeface="Alata"/>
                <a:sym typeface="Alata"/>
              </a:rPr>
              <a:t>What type of reviews do you think the film received?  Why do reviews matter?</a:t>
            </a:r>
            <a:endParaRPr sz="2900" dirty="0">
              <a:latin typeface="Alata"/>
              <a:ea typeface="Alata"/>
              <a:cs typeface="Alata"/>
              <a:sym typeface="Alata"/>
            </a:endParaRPr>
          </a:p>
        </p:txBody>
      </p:sp>
      <p:sp>
        <p:nvSpPr>
          <p:cNvPr id="1212" name="Google Shape;1212;p62"/>
          <p:cNvSpPr txBox="1"/>
          <p:nvPr/>
        </p:nvSpPr>
        <p:spPr>
          <a:xfrm>
            <a:off x="1519011" y="497586"/>
            <a:ext cx="14273100" cy="13236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US" sz="8600">
                <a:solidFill>
                  <a:srgbClr val="6B0E40"/>
                </a:solidFill>
                <a:latin typeface="Alata"/>
                <a:ea typeface="Alata"/>
                <a:cs typeface="Alata"/>
                <a:sym typeface="Alata"/>
              </a:rPr>
              <a:t>Discussion questions</a:t>
            </a:r>
            <a:endParaRPr sz="8600">
              <a:latin typeface="Alata"/>
              <a:ea typeface="Alata"/>
              <a:cs typeface="Alata"/>
              <a:sym typeface="Alat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216"/>
        <p:cNvGrpSpPr/>
        <p:nvPr/>
      </p:nvGrpSpPr>
      <p:grpSpPr>
        <a:xfrm>
          <a:off x="0" y="0"/>
          <a:ext cx="0" cy="0"/>
          <a:chOff x="0" y="0"/>
          <a:chExt cx="0" cy="0"/>
        </a:xfrm>
      </p:grpSpPr>
      <p:sp>
        <p:nvSpPr>
          <p:cNvPr id="1217" name="Google Shape;1217;g239f9b35e47_0_76"/>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3">
              <a:alphaModFix/>
            </a:blip>
            <a:stretch>
              <a:fillRect/>
            </a:stretch>
          </a:blipFill>
          <a:ln>
            <a:noFill/>
          </a:ln>
        </p:spPr>
      </p:sp>
      <p:grpSp>
        <p:nvGrpSpPr>
          <p:cNvPr id="1218" name="Google Shape;1218;g239f9b35e47_0_76"/>
          <p:cNvGrpSpPr/>
          <p:nvPr/>
        </p:nvGrpSpPr>
        <p:grpSpPr>
          <a:xfrm>
            <a:off x="125" y="9149800"/>
            <a:ext cx="18287989" cy="3195091"/>
            <a:chOff x="0" y="-28575"/>
            <a:chExt cx="4836557" cy="841500"/>
          </a:xfrm>
        </p:grpSpPr>
        <p:sp>
          <p:nvSpPr>
            <p:cNvPr id="1219" name="Google Shape;1219;g239f9b35e47_0_76"/>
            <p:cNvSpPr/>
            <p:nvPr/>
          </p:nvSpPr>
          <p:spPr>
            <a:xfrm>
              <a:off x="0" y="0"/>
              <a:ext cx="4836557" cy="270933"/>
            </a:xfrm>
            <a:custGeom>
              <a:avLst/>
              <a:gdLst/>
              <a:ahLst/>
              <a:cxnLst/>
              <a:rect l="l" t="t" r="r" b="b"/>
              <a:pathLst>
                <a:path w="4836557" h="270933" extrusionOk="0">
                  <a:moveTo>
                    <a:pt x="0" y="0"/>
                  </a:moveTo>
                  <a:lnTo>
                    <a:pt x="4836557" y="0"/>
                  </a:lnTo>
                  <a:lnTo>
                    <a:pt x="4836557" y="270933"/>
                  </a:lnTo>
                  <a:lnTo>
                    <a:pt x="0" y="270933"/>
                  </a:lnTo>
                  <a:close/>
                </a:path>
              </a:pathLst>
            </a:custGeom>
            <a:solidFill>
              <a:srgbClr val="D6008E"/>
            </a:solidFill>
            <a:ln>
              <a:noFill/>
            </a:ln>
          </p:spPr>
        </p:sp>
        <p:sp>
          <p:nvSpPr>
            <p:cNvPr id="1220" name="Google Shape;1220;g239f9b35e47_0_76"/>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21" name="Google Shape;1221;g239f9b35e47_0_76"/>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1222" name="Google Shape;1222;g239f9b35e47_0_76"/>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grpSp>
        <p:nvGrpSpPr>
          <p:cNvPr id="1223" name="Google Shape;1223;g239f9b35e47_0_76"/>
          <p:cNvGrpSpPr/>
          <p:nvPr/>
        </p:nvGrpSpPr>
        <p:grpSpPr>
          <a:xfrm>
            <a:off x="879025" y="2518300"/>
            <a:ext cx="16369026" cy="5701804"/>
            <a:chOff x="0" y="0"/>
            <a:chExt cx="4484296" cy="1804140"/>
          </a:xfrm>
        </p:grpSpPr>
        <p:sp>
          <p:nvSpPr>
            <p:cNvPr id="1224" name="Google Shape;1224;g239f9b35e47_0_76"/>
            <p:cNvSpPr/>
            <p:nvPr/>
          </p:nvSpPr>
          <p:spPr>
            <a:xfrm>
              <a:off x="0" y="0"/>
              <a:ext cx="4484296" cy="1804140"/>
            </a:xfrm>
            <a:custGeom>
              <a:avLst/>
              <a:gdLst/>
              <a:ahLst/>
              <a:cxnLst/>
              <a:rect l="l" t="t" r="r" b="b"/>
              <a:pathLst>
                <a:path w="4484296" h="1804140" extrusionOk="0">
                  <a:moveTo>
                    <a:pt x="4404878" y="0"/>
                  </a:moveTo>
                  <a:lnTo>
                    <a:pt x="79418" y="0"/>
                  </a:lnTo>
                  <a:cubicBezTo>
                    <a:pt x="79418" y="43699"/>
                    <a:pt x="44079" y="79418"/>
                    <a:pt x="0" y="79418"/>
                  </a:cubicBezTo>
                  <a:lnTo>
                    <a:pt x="0" y="1724722"/>
                  </a:lnTo>
                  <a:cubicBezTo>
                    <a:pt x="43699" y="1724722"/>
                    <a:pt x="79418" y="1760061"/>
                    <a:pt x="79418" y="1804140"/>
                  </a:cubicBezTo>
                  <a:lnTo>
                    <a:pt x="4404878" y="1804140"/>
                  </a:lnTo>
                  <a:cubicBezTo>
                    <a:pt x="4404878" y="1760441"/>
                    <a:pt x="4440217" y="1724722"/>
                    <a:pt x="4484296" y="1724722"/>
                  </a:cubicBezTo>
                  <a:lnTo>
                    <a:pt x="4484296" y="79418"/>
                  </a:lnTo>
                  <a:cubicBezTo>
                    <a:pt x="4440597" y="79418"/>
                    <a:pt x="4404878" y="44079"/>
                    <a:pt x="440487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g239f9b35e47_0_76"/>
            <p:cNvSpPr txBox="1"/>
            <p:nvPr/>
          </p:nvSpPr>
          <p:spPr>
            <a:xfrm>
              <a:off x="38100" y="9525"/>
              <a:ext cx="736500" cy="7653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26" name="Google Shape;1226;g239f9b35e47_0_76"/>
          <p:cNvSpPr txBox="1"/>
          <p:nvPr/>
        </p:nvSpPr>
        <p:spPr>
          <a:xfrm>
            <a:off x="1485900" y="2833386"/>
            <a:ext cx="15231900" cy="4853700"/>
          </a:xfrm>
          <a:prstGeom prst="rect">
            <a:avLst/>
          </a:prstGeom>
          <a:noFill/>
          <a:ln>
            <a:noFill/>
          </a:ln>
        </p:spPr>
        <p:txBody>
          <a:bodyPr spcFirstLastPara="1" wrap="square" lIns="0" tIns="0" rIns="0" bIns="0" anchor="t" anchorCtr="0">
            <a:spAutoFit/>
          </a:bodyPr>
          <a:lstStyle/>
          <a:p>
            <a:pPr marL="457200" marR="0" lvl="0" indent="-450913" algn="l" rtl="0">
              <a:lnSpc>
                <a:spcPct val="140000"/>
              </a:lnSpc>
              <a:spcBef>
                <a:spcPts val="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What is a promotional partner?</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Why do you think Mattel partnered with so many brands for the Barbie film?</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What is a marketing plan?</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What is a marketing campaign?</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Why are both important to the success of a film at the box office?</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2000"/>
              </a:spcAft>
              <a:buClr>
                <a:srgbClr val="6B0E40"/>
              </a:buClr>
              <a:buSzPts val="2900"/>
              <a:buFont typeface="Alata"/>
              <a:buChar char="•"/>
            </a:pPr>
            <a:r>
              <a:rPr lang="en-US" sz="2900" dirty="0">
                <a:solidFill>
                  <a:srgbClr val="6B0E40"/>
                </a:solidFill>
                <a:latin typeface="Alata"/>
                <a:ea typeface="Alata"/>
                <a:cs typeface="Alata"/>
                <a:sym typeface="Alata"/>
              </a:rPr>
              <a:t>What type of reviews do you think the film received?  Why do reviews matter?</a:t>
            </a:r>
            <a:endParaRPr sz="2900" dirty="0">
              <a:solidFill>
                <a:srgbClr val="6B0E40"/>
              </a:solidFill>
              <a:latin typeface="Alata"/>
              <a:ea typeface="Alata"/>
              <a:cs typeface="Alata"/>
              <a:sym typeface="Alata"/>
            </a:endParaRPr>
          </a:p>
        </p:txBody>
      </p:sp>
      <p:sp>
        <p:nvSpPr>
          <p:cNvPr id="1227" name="Google Shape;1227;g239f9b35e47_0_76"/>
          <p:cNvSpPr txBox="1"/>
          <p:nvPr/>
        </p:nvSpPr>
        <p:spPr>
          <a:xfrm>
            <a:off x="1519011" y="497586"/>
            <a:ext cx="14273100" cy="13236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US" sz="8600">
                <a:solidFill>
                  <a:srgbClr val="6B0E40"/>
                </a:solidFill>
                <a:latin typeface="Alata"/>
                <a:ea typeface="Alata"/>
                <a:cs typeface="Alata"/>
                <a:sym typeface="Alata"/>
              </a:rPr>
              <a:t>Discussion questions</a:t>
            </a:r>
            <a:endParaRPr sz="8600">
              <a:latin typeface="Alata"/>
              <a:ea typeface="Alata"/>
              <a:cs typeface="Alata"/>
              <a:sym typeface="Alat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231"/>
        <p:cNvGrpSpPr/>
        <p:nvPr/>
      </p:nvGrpSpPr>
      <p:grpSpPr>
        <a:xfrm>
          <a:off x="0" y="0"/>
          <a:ext cx="0" cy="0"/>
          <a:chOff x="0" y="0"/>
          <a:chExt cx="0" cy="0"/>
        </a:xfrm>
      </p:grpSpPr>
      <p:sp>
        <p:nvSpPr>
          <p:cNvPr id="1232" name="Google Shape;1232;g239f9b35e47_0_105"/>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3">
              <a:alphaModFix/>
            </a:blip>
            <a:stretch>
              <a:fillRect/>
            </a:stretch>
          </a:blipFill>
          <a:ln>
            <a:noFill/>
          </a:ln>
        </p:spPr>
      </p:sp>
      <p:grpSp>
        <p:nvGrpSpPr>
          <p:cNvPr id="1233" name="Google Shape;1233;g239f9b35e47_0_105"/>
          <p:cNvGrpSpPr/>
          <p:nvPr/>
        </p:nvGrpSpPr>
        <p:grpSpPr>
          <a:xfrm>
            <a:off x="125" y="9149800"/>
            <a:ext cx="18287989" cy="3195091"/>
            <a:chOff x="0" y="-28575"/>
            <a:chExt cx="4836557" cy="841500"/>
          </a:xfrm>
        </p:grpSpPr>
        <p:sp>
          <p:nvSpPr>
            <p:cNvPr id="1234" name="Google Shape;1234;g239f9b35e47_0_105"/>
            <p:cNvSpPr/>
            <p:nvPr/>
          </p:nvSpPr>
          <p:spPr>
            <a:xfrm>
              <a:off x="0" y="0"/>
              <a:ext cx="4836557" cy="270933"/>
            </a:xfrm>
            <a:custGeom>
              <a:avLst/>
              <a:gdLst/>
              <a:ahLst/>
              <a:cxnLst/>
              <a:rect l="l" t="t" r="r" b="b"/>
              <a:pathLst>
                <a:path w="4836557" h="270933" extrusionOk="0">
                  <a:moveTo>
                    <a:pt x="0" y="0"/>
                  </a:moveTo>
                  <a:lnTo>
                    <a:pt x="4836557" y="0"/>
                  </a:lnTo>
                  <a:lnTo>
                    <a:pt x="4836557" y="270933"/>
                  </a:lnTo>
                  <a:lnTo>
                    <a:pt x="0" y="270933"/>
                  </a:lnTo>
                  <a:close/>
                </a:path>
              </a:pathLst>
            </a:custGeom>
            <a:solidFill>
              <a:srgbClr val="D6008E"/>
            </a:solidFill>
            <a:ln>
              <a:noFill/>
            </a:ln>
          </p:spPr>
        </p:sp>
        <p:sp>
          <p:nvSpPr>
            <p:cNvPr id="1235" name="Google Shape;1235;g239f9b35e47_0_105"/>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36" name="Google Shape;1236;g239f9b35e47_0_105"/>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1237" name="Google Shape;1237;g239f9b35e47_0_105"/>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grpSp>
        <p:nvGrpSpPr>
          <p:cNvPr id="1238" name="Google Shape;1238;g239f9b35e47_0_105"/>
          <p:cNvGrpSpPr/>
          <p:nvPr/>
        </p:nvGrpSpPr>
        <p:grpSpPr>
          <a:xfrm>
            <a:off x="879025" y="2518300"/>
            <a:ext cx="16369026" cy="5701804"/>
            <a:chOff x="0" y="0"/>
            <a:chExt cx="4484296" cy="1804140"/>
          </a:xfrm>
        </p:grpSpPr>
        <p:sp>
          <p:nvSpPr>
            <p:cNvPr id="1239" name="Google Shape;1239;g239f9b35e47_0_105"/>
            <p:cNvSpPr/>
            <p:nvPr/>
          </p:nvSpPr>
          <p:spPr>
            <a:xfrm>
              <a:off x="0" y="0"/>
              <a:ext cx="4484296" cy="1804140"/>
            </a:xfrm>
            <a:custGeom>
              <a:avLst/>
              <a:gdLst/>
              <a:ahLst/>
              <a:cxnLst/>
              <a:rect l="l" t="t" r="r" b="b"/>
              <a:pathLst>
                <a:path w="4484296" h="1804140" extrusionOk="0">
                  <a:moveTo>
                    <a:pt x="4404878" y="0"/>
                  </a:moveTo>
                  <a:lnTo>
                    <a:pt x="79418" y="0"/>
                  </a:lnTo>
                  <a:cubicBezTo>
                    <a:pt x="79418" y="43699"/>
                    <a:pt x="44079" y="79418"/>
                    <a:pt x="0" y="79418"/>
                  </a:cubicBezTo>
                  <a:lnTo>
                    <a:pt x="0" y="1724722"/>
                  </a:lnTo>
                  <a:cubicBezTo>
                    <a:pt x="43699" y="1724722"/>
                    <a:pt x="79418" y="1760061"/>
                    <a:pt x="79418" y="1804140"/>
                  </a:cubicBezTo>
                  <a:lnTo>
                    <a:pt x="4404878" y="1804140"/>
                  </a:lnTo>
                  <a:cubicBezTo>
                    <a:pt x="4404878" y="1760441"/>
                    <a:pt x="4440217" y="1724722"/>
                    <a:pt x="4484296" y="1724722"/>
                  </a:cubicBezTo>
                  <a:lnTo>
                    <a:pt x="4484296" y="79418"/>
                  </a:lnTo>
                  <a:cubicBezTo>
                    <a:pt x="4440597" y="79418"/>
                    <a:pt x="4404878" y="44079"/>
                    <a:pt x="440487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g239f9b35e47_0_105"/>
            <p:cNvSpPr txBox="1"/>
            <p:nvPr/>
          </p:nvSpPr>
          <p:spPr>
            <a:xfrm>
              <a:off x="38100" y="9525"/>
              <a:ext cx="736500" cy="7653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41" name="Google Shape;1241;g239f9b35e47_0_105"/>
          <p:cNvSpPr txBox="1"/>
          <p:nvPr/>
        </p:nvSpPr>
        <p:spPr>
          <a:xfrm>
            <a:off x="1485900" y="3066850"/>
            <a:ext cx="15231900" cy="4340700"/>
          </a:xfrm>
          <a:prstGeom prst="rect">
            <a:avLst/>
          </a:prstGeom>
          <a:noFill/>
          <a:ln>
            <a:noFill/>
          </a:ln>
        </p:spPr>
        <p:txBody>
          <a:bodyPr spcFirstLastPara="1" wrap="square" lIns="0" tIns="0" rIns="0" bIns="0" anchor="t" anchorCtr="0">
            <a:spAutoFit/>
          </a:bodyPr>
          <a:lstStyle/>
          <a:p>
            <a:pPr marL="457200" marR="0" lvl="0" indent="-450913" algn="l" rtl="0">
              <a:lnSpc>
                <a:spcPct val="140000"/>
              </a:lnSpc>
              <a:spcBef>
                <a:spcPts val="0"/>
              </a:spcBef>
              <a:spcAft>
                <a:spcPts val="0"/>
              </a:spcAft>
              <a:buClr>
                <a:srgbClr val="6B0E40"/>
              </a:buClr>
              <a:buSzPts val="2900"/>
              <a:buFont typeface="Alata"/>
              <a:buChar char="•"/>
            </a:pPr>
            <a:r>
              <a:rPr lang="en-US" sz="2900">
                <a:solidFill>
                  <a:srgbClr val="6B0E40"/>
                </a:solidFill>
                <a:latin typeface="Alata"/>
                <a:ea typeface="Alata"/>
                <a:cs typeface="Alata"/>
                <a:sym typeface="Alata"/>
              </a:rPr>
              <a:t>What is the difference between the marketing of entertainment and marketing through entertainment?</a:t>
            </a:r>
            <a:endParaRPr sz="290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a:solidFill>
                  <a:srgbClr val="6B0E40"/>
                </a:solidFill>
                <a:latin typeface="Alata"/>
                <a:ea typeface="Alata"/>
                <a:cs typeface="Alata"/>
                <a:sym typeface="Alata"/>
              </a:rPr>
              <a:t>Based on information from this presentation, describe an example of each.</a:t>
            </a:r>
            <a:endParaRPr sz="290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a:solidFill>
                  <a:srgbClr val="6B0E40"/>
                </a:solidFill>
                <a:latin typeface="Alata"/>
                <a:ea typeface="Alata"/>
                <a:cs typeface="Alata"/>
                <a:sym typeface="Alata"/>
              </a:rPr>
              <a:t>What is publicity?</a:t>
            </a:r>
            <a:endParaRPr sz="2900">
              <a:solidFill>
                <a:srgbClr val="6B0E40"/>
              </a:solidFill>
              <a:latin typeface="Alata"/>
              <a:ea typeface="Alata"/>
              <a:cs typeface="Alata"/>
              <a:sym typeface="Alata"/>
            </a:endParaRPr>
          </a:p>
          <a:p>
            <a:pPr marL="457200" marR="0" lvl="0" indent="-450913" algn="l" rtl="0">
              <a:lnSpc>
                <a:spcPct val="140000"/>
              </a:lnSpc>
              <a:spcBef>
                <a:spcPts val="2000"/>
              </a:spcBef>
              <a:spcAft>
                <a:spcPts val="2000"/>
              </a:spcAft>
              <a:buClr>
                <a:srgbClr val="6B0E40"/>
              </a:buClr>
              <a:buSzPts val="2900"/>
              <a:buFont typeface="Alata"/>
              <a:buChar char="•"/>
            </a:pPr>
            <a:r>
              <a:rPr lang="en-US" sz="2900">
                <a:solidFill>
                  <a:srgbClr val="6B0E40"/>
                </a:solidFill>
                <a:latin typeface="Alata"/>
                <a:ea typeface="Alata"/>
                <a:cs typeface="Alata"/>
                <a:sym typeface="Alata"/>
              </a:rPr>
              <a:t>How do you think reviews from critics and audience approval ratings like Rotten Tomatoes impact the success of a film at the box office? </a:t>
            </a:r>
            <a:endParaRPr sz="2900">
              <a:solidFill>
                <a:srgbClr val="6B0E40"/>
              </a:solidFill>
              <a:latin typeface="Alata"/>
              <a:ea typeface="Alata"/>
              <a:cs typeface="Alata"/>
              <a:sym typeface="Alata"/>
            </a:endParaRPr>
          </a:p>
        </p:txBody>
      </p:sp>
      <p:sp>
        <p:nvSpPr>
          <p:cNvPr id="1242" name="Google Shape;1242;g239f9b35e47_0_105"/>
          <p:cNvSpPr txBox="1"/>
          <p:nvPr/>
        </p:nvSpPr>
        <p:spPr>
          <a:xfrm>
            <a:off x="1519011" y="497586"/>
            <a:ext cx="14273100" cy="13236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US" sz="8600">
                <a:solidFill>
                  <a:srgbClr val="6B0E40"/>
                </a:solidFill>
                <a:latin typeface="Alata"/>
                <a:ea typeface="Alata"/>
                <a:cs typeface="Alata"/>
                <a:sym typeface="Alata"/>
              </a:rPr>
              <a:t>Discussion questions</a:t>
            </a:r>
            <a:endParaRPr sz="8600">
              <a:latin typeface="Alata"/>
              <a:ea typeface="Alata"/>
              <a:cs typeface="Alata"/>
              <a:sym typeface="Alat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246"/>
        <p:cNvGrpSpPr/>
        <p:nvPr/>
      </p:nvGrpSpPr>
      <p:grpSpPr>
        <a:xfrm>
          <a:off x="0" y="0"/>
          <a:ext cx="0" cy="0"/>
          <a:chOff x="0" y="0"/>
          <a:chExt cx="0" cy="0"/>
        </a:xfrm>
      </p:grpSpPr>
      <p:sp>
        <p:nvSpPr>
          <p:cNvPr id="1247" name="Google Shape;1247;g239f9b35e47_0_120"/>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3">
              <a:alphaModFix/>
            </a:blip>
            <a:stretch>
              <a:fillRect/>
            </a:stretch>
          </a:blipFill>
          <a:ln>
            <a:noFill/>
          </a:ln>
        </p:spPr>
      </p:sp>
      <p:grpSp>
        <p:nvGrpSpPr>
          <p:cNvPr id="1248" name="Google Shape;1248;g239f9b35e47_0_120"/>
          <p:cNvGrpSpPr/>
          <p:nvPr/>
        </p:nvGrpSpPr>
        <p:grpSpPr>
          <a:xfrm>
            <a:off x="125" y="9149800"/>
            <a:ext cx="18287989" cy="3195091"/>
            <a:chOff x="0" y="-28575"/>
            <a:chExt cx="4836557" cy="841500"/>
          </a:xfrm>
        </p:grpSpPr>
        <p:sp>
          <p:nvSpPr>
            <p:cNvPr id="1249" name="Google Shape;1249;g239f9b35e47_0_120"/>
            <p:cNvSpPr/>
            <p:nvPr/>
          </p:nvSpPr>
          <p:spPr>
            <a:xfrm>
              <a:off x="0" y="0"/>
              <a:ext cx="4836557" cy="270933"/>
            </a:xfrm>
            <a:custGeom>
              <a:avLst/>
              <a:gdLst/>
              <a:ahLst/>
              <a:cxnLst/>
              <a:rect l="l" t="t" r="r" b="b"/>
              <a:pathLst>
                <a:path w="4836557" h="270933" extrusionOk="0">
                  <a:moveTo>
                    <a:pt x="0" y="0"/>
                  </a:moveTo>
                  <a:lnTo>
                    <a:pt x="4836557" y="0"/>
                  </a:lnTo>
                  <a:lnTo>
                    <a:pt x="4836557" y="270933"/>
                  </a:lnTo>
                  <a:lnTo>
                    <a:pt x="0" y="270933"/>
                  </a:lnTo>
                  <a:close/>
                </a:path>
              </a:pathLst>
            </a:custGeom>
            <a:solidFill>
              <a:srgbClr val="D6008E"/>
            </a:solidFill>
            <a:ln>
              <a:noFill/>
            </a:ln>
          </p:spPr>
        </p:sp>
        <p:sp>
          <p:nvSpPr>
            <p:cNvPr id="1250" name="Google Shape;1250;g239f9b35e47_0_120"/>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51" name="Google Shape;1251;g239f9b35e47_0_120"/>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1252" name="Google Shape;1252;g239f9b35e47_0_120"/>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grpSp>
        <p:nvGrpSpPr>
          <p:cNvPr id="1253" name="Google Shape;1253;g239f9b35e47_0_120"/>
          <p:cNvGrpSpPr/>
          <p:nvPr/>
        </p:nvGrpSpPr>
        <p:grpSpPr>
          <a:xfrm>
            <a:off x="879025" y="2518300"/>
            <a:ext cx="16369026" cy="5701804"/>
            <a:chOff x="0" y="0"/>
            <a:chExt cx="4484296" cy="1804140"/>
          </a:xfrm>
        </p:grpSpPr>
        <p:sp>
          <p:nvSpPr>
            <p:cNvPr id="1254" name="Google Shape;1254;g239f9b35e47_0_120"/>
            <p:cNvSpPr/>
            <p:nvPr/>
          </p:nvSpPr>
          <p:spPr>
            <a:xfrm>
              <a:off x="0" y="0"/>
              <a:ext cx="4484296" cy="1804140"/>
            </a:xfrm>
            <a:custGeom>
              <a:avLst/>
              <a:gdLst/>
              <a:ahLst/>
              <a:cxnLst/>
              <a:rect l="l" t="t" r="r" b="b"/>
              <a:pathLst>
                <a:path w="4484296" h="1804140" extrusionOk="0">
                  <a:moveTo>
                    <a:pt x="4404878" y="0"/>
                  </a:moveTo>
                  <a:lnTo>
                    <a:pt x="79418" y="0"/>
                  </a:lnTo>
                  <a:cubicBezTo>
                    <a:pt x="79418" y="43699"/>
                    <a:pt x="44079" y="79418"/>
                    <a:pt x="0" y="79418"/>
                  </a:cubicBezTo>
                  <a:lnTo>
                    <a:pt x="0" y="1724722"/>
                  </a:lnTo>
                  <a:cubicBezTo>
                    <a:pt x="43699" y="1724722"/>
                    <a:pt x="79418" y="1760061"/>
                    <a:pt x="79418" y="1804140"/>
                  </a:cubicBezTo>
                  <a:lnTo>
                    <a:pt x="4404878" y="1804140"/>
                  </a:lnTo>
                  <a:cubicBezTo>
                    <a:pt x="4404878" y="1760441"/>
                    <a:pt x="4440217" y="1724722"/>
                    <a:pt x="4484296" y="1724722"/>
                  </a:cubicBezTo>
                  <a:lnTo>
                    <a:pt x="4484296" y="79418"/>
                  </a:lnTo>
                  <a:cubicBezTo>
                    <a:pt x="4440597" y="79418"/>
                    <a:pt x="4404878" y="44079"/>
                    <a:pt x="440487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g239f9b35e47_0_120"/>
            <p:cNvSpPr txBox="1"/>
            <p:nvPr/>
          </p:nvSpPr>
          <p:spPr>
            <a:xfrm>
              <a:off x="38100" y="9525"/>
              <a:ext cx="736500" cy="7653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56" name="Google Shape;1256;g239f9b35e47_0_120"/>
          <p:cNvSpPr txBox="1"/>
          <p:nvPr/>
        </p:nvSpPr>
        <p:spPr>
          <a:xfrm>
            <a:off x="1485900" y="3066850"/>
            <a:ext cx="15231900" cy="3715800"/>
          </a:xfrm>
          <a:prstGeom prst="rect">
            <a:avLst/>
          </a:prstGeom>
          <a:noFill/>
          <a:ln>
            <a:noFill/>
          </a:ln>
        </p:spPr>
        <p:txBody>
          <a:bodyPr spcFirstLastPara="1" wrap="square" lIns="0" tIns="0" rIns="0" bIns="0" anchor="t" anchorCtr="0">
            <a:spAutoFit/>
          </a:bodyPr>
          <a:lstStyle/>
          <a:p>
            <a:pPr marL="457200" marR="0" lvl="0" indent="-450913" algn="l" rtl="0">
              <a:lnSpc>
                <a:spcPct val="140000"/>
              </a:lnSpc>
              <a:spcBef>
                <a:spcPts val="0"/>
              </a:spcBef>
              <a:spcAft>
                <a:spcPts val="0"/>
              </a:spcAft>
              <a:buClr>
                <a:srgbClr val="6B0E40"/>
              </a:buClr>
              <a:buSzPts val="2900"/>
              <a:buFont typeface="Alata"/>
              <a:buChar char="•"/>
            </a:pPr>
            <a:r>
              <a:rPr lang="en-US" sz="2900">
                <a:solidFill>
                  <a:srgbClr val="6B0E40"/>
                </a:solidFill>
                <a:latin typeface="Alata"/>
                <a:ea typeface="Alata"/>
                <a:cs typeface="Alata"/>
                <a:sym typeface="Alata"/>
              </a:rPr>
              <a:t>What type of reviews did the film receive?  How did that impact the film’s box office sales?</a:t>
            </a:r>
            <a:endParaRPr sz="290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a:solidFill>
                  <a:srgbClr val="6B0E40"/>
                </a:solidFill>
                <a:latin typeface="Alata"/>
                <a:ea typeface="Alata"/>
                <a:cs typeface="Alata"/>
                <a:sym typeface="Alata"/>
              </a:rPr>
              <a:t>What is advertising?  What are some different forms of advertising?</a:t>
            </a:r>
            <a:endParaRPr sz="290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a:solidFill>
                  <a:srgbClr val="6B0E40"/>
                </a:solidFill>
                <a:latin typeface="Alata"/>
                <a:ea typeface="Alata"/>
                <a:cs typeface="Alata"/>
                <a:sym typeface="Alata"/>
              </a:rPr>
              <a:t>What is out-of-home (OOH) advertising?  </a:t>
            </a:r>
            <a:endParaRPr sz="2900">
              <a:solidFill>
                <a:srgbClr val="6B0E40"/>
              </a:solidFill>
              <a:latin typeface="Alata"/>
              <a:ea typeface="Alata"/>
              <a:cs typeface="Alata"/>
              <a:sym typeface="Alata"/>
            </a:endParaRPr>
          </a:p>
          <a:p>
            <a:pPr marL="457200" marR="0" lvl="0" indent="-450913" algn="l" rtl="0">
              <a:lnSpc>
                <a:spcPct val="140000"/>
              </a:lnSpc>
              <a:spcBef>
                <a:spcPts val="2000"/>
              </a:spcBef>
              <a:spcAft>
                <a:spcPts val="2000"/>
              </a:spcAft>
              <a:buClr>
                <a:srgbClr val="6B0E40"/>
              </a:buClr>
              <a:buSzPts val="2900"/>
              <a:buFont typeface="Alata"/>
              <a:buChar char="•"/>
            </a:pPr>
            <a:r>
              <a:rPr lang="en-US" sz="2900">
                <a:solidFill>
                  <a:srgbClr val="6B0E40"/>
                </a:solidFill>
                <a:latin typeface="Alata"/>
                <a:ea typeface="Alata"/>
                <a:cs typeface="Alata"/>
                <a:sym typeface="Alata"/>
              </a:rPr>
              <a:t>What is one example of OOH advertising for the Barbie film?</a:t>
            </a:r>
            <a:endParaRPr sz="2900">
              <a:solidFill>
                <a:srgbClr val="6B0E40"/>
              </a:solidFill>
              <a:latin typeface="Alata"/>
              <a:ea typeface="Alata"/>
              <a:cs typeface="Alata"/>
              <a:sym typeface="Alata"/>
            </a:endParaRPr>
          </a:p>
        </p:txBody>
      </p:sp>
      <p:sp>
        <p:nvSpPr>
          <p:cNvPr id="1257" name="Google Shape;1257;g239f9b35e47_0_120"/>
          <p:cNvSpPr txBox="1"/>
          <p:nvPr/>
        </p:nvSpPr>
        <p:spPr>
          <a:xfrm>
            <a:off x="1519011" y="497586"/>
            <a:ext cx="14273100" cy="13236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US" sz="8600">
                <a:solidFill>
                  <a:srgbClr val="6B0E40"/>
                </a:solidFill>
                <a:latin typeface="Alata"/>
                <a:ea typeface="Alata"/>
                <a:cs typeface="Alata"/>
                <a:sym typeface="Alata"/>
              </a:rPr>
              <a:t>Discussion questions</a:t>
            </a:r>
            <a:endParaRPr sz="8600">
              <a:latin typeface="Alata"/>
              <a:ea typeface="Alata"/>
              <a:cs typeface="Alata"/>
              <a:sym typeface="Alat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261"/>
        <p:cNvGrpSpPr/>
        <p:nvPr/>
      </p:nvGrpSpPr>
      <p:grpSpPr>
        <a:xfrm>
          <a:off x="0" y="0"/>
          <a:ext cx="0" cy="0"/>
          <a:chOff x="0" y="0"/>
          <a:chExt cx="0" cy="0"/>
        </a:xfrm>
      </p:grpSpPr>
      <p:sp>
        <p:nvSpPr>
          <p:cNvPr id="1262" name="Google Shape;1262;g239f9b35e47_0_135"/>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3">
              <a:alphaModFix/>
            </a:blip>
            <a:stretch>
              <a:fillRect/>
            </a:stretch>
          </a:blipFill>
          <a:ln>
            <a:noFill/>
          </a:ln>
        </p:spPr>
      </p:sp>
      <p:grpSp>
        <p:nvGrpSpPr>
          <p:cNvPr id="1263" name="Google Shape;1263;g239f9b35e47_0_135"/>
          <p:cNvGrpSpPr/>
          <p:nvPr/>
        </p:nvGrpSpPr>
        <p:grpSpPr>
          <a:xfrm>
            <a:off x="125" y="9149800"/>
            <a:ext cx="18287989" cy="3195091"/>
            <a:chOff x="0" y="-28575"/>
            <a:chExt cx="4836557" cy="841500"/>
          </a:xfrm>
        </p:grpSpPr>
        <p:sp>
          <p:nvSpPr>
            <p:cNvPr id="1264" name="Google Shape;1264;g239f9b35e47_0_135"/>
            <p:cNvSpPr/>
            <p:nvPr/>
          </p:nvSpPr>
          <p:spPr>
            <a:xfrm>
              <a:off x="0" y="0"/>
              <a:ext cx="4836557" cy="270933"/>
            </a:xfrm>
            <a:custGeom>
              <a:avLst/>
              <a:gdLst/>
              <a:ahLst/>
              <a:cxnLst/>
              <a:rect l="l" t="t" r="r" b="b"/>
              <a:pathLst>
                <a:path w="4836557" h="270933" extrusionOk="0">
                  <a:moveTo>
                    <a:pt x="0" y="0"/>
                  </a:moveTo>
                  <a:lnTo>
                    <a:pt x="4836557" y="0"/>
                  </a:lnTo>
                  <a:lnTo>
                    <a:pt x="4836557" y="270933"/>
                  </a:lnTo>
                  <a:lnTo>
                    <a:pt x="0" y="270933"/>
                  </a:lnTo>
                  <a:close/>
                </a:path>
              </a:pathLst>
            </a:custGeom>
            <a:solidFill>
              <a:srgbClr val="D6008E"/>
            </a:solidFill>
            <a:ln>
              <a:noFill/>
            </a:ln>
          </p:spPr>
        </p:sp>
        <p:sp>
          <p:nvSpPr>
            <p:cNvPr id="1265" name="Google Shape;1265;g239f9b35e47_0_135"/>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66" name="Google Shape;1266;g239f9b35e47_0_135"/>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1267" name="Google Shape;1267;g239f9b35e47_0_135"/>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grpSp>
        <p:nvGrpSpPr>
          <p:cNvPr id="1268" name="Google Shape;1268;g239f9b35e47_0_135"/>
          <p:cNvGrpSpPr/>
          <p:nvPr/>
        </p:nvGrpSpPr>
        <p:grpSpPr>
          <a:xfrm>
            <a:off x="879025" y="2518300"/>
            <a:ext cx="16369026" cy="5701804"/>
            <a:chOff x="0" y="0"/>
            <a:chExt cx="4484296" cy="1804140"/>
          </a:xfrm>
        </p:grpSpPr>
        <p:sp>
          <p:nvSpPr>
            <p:cNvPr id="1269" name="Google Shape;1269;g239f9b35e47_0_135"/>
            <p:cNvSpPr/>
            <p:nvPr/>
          </p:nvSpPr>
          <p:spPr>
            <a:xfrm>
              <a:off x="0" y="0"/>
              <a:ext cx="4484296" cy="1804140"/>
            </a:xfrm>
            <a:custGeom>
              <a:avLst/>
              <a:gdLst/>
              <a:ahLst/>
              <a:cxnLst/>
              <a:rect l="l" t="t" r="r" b="b"/>
              <a:pathLst>
                <a:path w="4484296" h="1804140" extrusionOk="0">
                  <a:moveTo>
                    <a:pt x="4404878" y="0"/>
                  </a:moveTo>
                  <a:lnTo>
                    <a:pt x="79418" y="0"/>
                  </a:lnTo>
                  <a:cubicBezTo>
                    <a:pt x="79418" y="43699"/>
                    <a:pt x="44079" y="79418"/>
                    <a:pt x="0" y="79418"/>
                  </a:cubicBezTo>
                  <a:lnTo>
                    <a:pt x="0" y="1724722"/>
                  </a:lnTo>
                  <a:cubicBezTo>
                    <a:pt x="43699" y="1724722"/>
                    <a:pt x="79418" y="1760061"/>
                    <a:pt x="79418" y="1804140"/>
                  </a:cubicBezTo>
                  <a:lnTo>
                    <a:pt x="4404878" y="1804140"/>
                  </a:lnTo>
                  <a:cubicBezTo>
                    <a:pt x="4404878" y="1760441"/>
                    <a:pt x="4440217" y="1724722"/>
                    <a:pt x="4484296" y="1724722"/>
                  </a:cubicBezTo>
                  <a:lnTo>
                    <a:pt x="4484296" y="79418"/>
                  </a:lnTo>
                  <a:cubicBezTo>
                    <a:pt x="4440597" y="79418"/>
                    <a:pt x="4404878" y="44079"/>
                    <a:pt x="440487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g239f9b35e47_0_135"/>
            <p:cNvSpPr txBox="1"/>
            <p:nvPr/>
          </p:nvSpPr>
          <p:spPr>
            <a:xfrm>
              <a:off x="38100" y="9525"/>
              <a:ext cx="736500" cy="7653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71" name="Google Shape;1271;g239f9b35e47_0_135"/>
          <p:cNvSpPr txBox="1"/>
          <p:nvPr/>
        </p:nvSpPr>
        <p:spPr>
          <a:xfrm>
            <a:off x="1485900" y="2911209"/>
            <a:ext cx="15231900" cy="4965600"/>
          </a:xfrm>
          <a:prstGeom prst="rect">
            <a:avLst/>
          </a:prstGeom>
          <a:noFill/>
          <a:ln>
            <a:noFill/>
          </a:ln>
        </p:spPr>
        <p:txBody>
          <a:bodyPr spcFirstLastPara="1" wrap="square" lIns="0" tIns="0" rIns="0" bIns="0" anchor="t" anchorCtr="0">
            <a:spAutoFit/>
          </a:bodyPr>
          <a:lstStyle/>
          <a:p>
            <a:pPr marL="457200" marR="0" lvl="0" indent="-450913" algn="l" rtl="0">
              <a:lnSpc>
                <a:spcPct val="140000"/>
              </a:lnSpc>
              <a:spcBef>
                <a:spcPts val="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What is licensing?</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If you wanted to put a picture of Barbie on a t-shirt and sell it at school, would you be able to do so legally?  Why or why not?</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What are some examples of licensing agreements Mattel had in place for Barbie-themed promotions?</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2000"/>
              </a:spcAft>
              <a:buClr>
                <a:srgbClr val="6B0E40"/>
              </a:buClr>
              <a:buSzPts val="2900"/>
              <a:buFont typeface="Alata"/>
              <a:buChar char="•"/>
            </a:pPr>
            <a:r>
              <a:rPr lang="en-US" sz="2900" dirty="0">
                <a:solidFill>
                  <a:srgbClr val="6B0E40"/>
                </a:solidFill>
                <a:latin typeface="Alata"/>
                <a:ea typeface="Alata"/>
                <a:cs typeface="Alata"/>
                <a:sym typeface="Alata"/>
              </a:rPr>
              <a:t>Why do you think Mattel views licensing as an important part of the business in the future?</a:t>
            </a:r>
            <a:endParaRPr sz="2900" dirty="0">
              <a:solidFill>
                <a:srgbClr val="6B0E40"/>
              </a:solidFill>
              <a:latin typeface="Alata"/>
              <a:ea typeface="Alata"/>
              <a:cs typeface="Alata"/>
              <a:sym typeface="Alata"/>
            </a:endParaRPr>
          </a:p>
        </p:txBody>
      </p:sp>
      <p:sp>
        <p:nvSpPr>
          <p:cNvPr id="1272" name="Google Shape;1272;g239f9b35e47_0_135"/>
          <p:cNvSpPr txBox="1"/>
          <p:nvPr/>
        </p:nvSpPr>
        <p:spPr>
          <a:xfrm>
            <a:off x="1519011" y="497586"/>
            <a:ext cx="14273100" cy="13236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US" sz="8600">
                <a:solidFill>
                  <a:srgbClr val="6B0E40"/>
                </a:solidFill>
                <a:latin typeface="Alata"/>
                <a:ea typeface="Alata"/>
                <a:cs typeface="Alata"/>
                <a:sym typeface="Alata"/>
              </a:rPr>
              <a:t>Discussion questions</a:t>
            </a:r>
            <a:endParaRPr sz="8600">
              <a:latin typeface="Alata"/>
              <a:ea typeface="Alata"/>
              <a:cs typeface="Alata"/>
              <a:sym typeface="Alat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276"/>
        <p:cNvGrpSpPr/>
        <p:nvPr/>
      </p:nvGrpSpPr>
      <p:grpSpPr>
        <a:xfrm>
          <a:off x="0" y="0"/>
          <a:ext cx="0" cy="0"/>
          <a:chOff x="0" y="0"/>
          <a:chExt cx="0" cy="0"/>
        </a:xfrm>
      </p:grpSpPr>
      <p:sp>
        <p:nvSpPr>
          <p:cNvPr id="1277" name="Google Shape;1277;g239f9b35e47_0_150"/>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3">
              <a:alphaModFix/>
            </a:blip>
            <a:stretch>
              <a:fillRect/>
            </a:stretch>
          </a:blipFill>
          <a:ln>
            <a:noFill/>
          </a:ln>
        </p:spPr>
      </p:sp>
      <p:grpSp>
        <p:nvGrpSpPr>
          <p:cNvPr id="1278" name="Google Shape;1278;g239f9b35e47_0_150"/>
          <p:cNvGrpSpPr/>
          <p:nvPr/>
        </p:nvGrpSpPr>
        <p:grpSpPr>
          <a:xfrm>
            <a:off x="125" y="9149800"/>
            <a:ext cx="18287989" cy="3195091"/>
            <a:chOff x="0" y="-28575"/>
            <a:chExt cx="4836557" cy="841500"/>
          </a:xfrm>
        </p:grpSpPr>
        <p:sp>
          <p:nvSpPr>
            <p:cNvPr id="1279" name="Google Shape;1279;g239f9b35e47_0_150"/>
            <p:cNvSpPr/>
            <p:nvPr/>
          </p:nvSpPr>
          <p:spPr>
            <a:xfrm>
              <a:off x="0" y="0"/>
              <a:ext cx="4836557" cy="270933"/>
            </a:xfrm>
            <a:custGeom>
              <a:avLst/>
              <a:gdLst/>
              <a:ahLst/>
              <a:cxnLst/>
              <a:rect l="l" t="t" r="r" b="b"/>
              <a:pathLst>
                <a:path w="4836557" h="270933" extrusionOk="0">
                  <a:moveTo>
                    <a:pt x="0" y="0"/>
                  </a:moveTo>
                  <a:lnTo>
                    <a:pt x="4836557" y="0"/>
                  </a:lnTo>
                  <a:lnTo>
                    <a:pt x="4836557" y="270933"/>
                  </a:lnTo>
                  <a:lnTo>
                    <a:pt x="0" y="270933"/>
                  </a:lnTo>
                  <a:close/>
                </a:path>
              </a:pathLst>
            </a:custGeom>
            <a:solidFill>
              <a:srgbClr val="D6008E"/>
            </a:solidFill>
            <a:ln>
              <a:noFill/>
            </a:ln>
          </p:spPr>
        </p:sp>
        <p:sp>
          <p:nvSpPr>
            <p:cNvPr id="1280" name="Google Shape;1280;g239f9b35e47_0_150"/>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81" name="Google Shape;1281;g239f9b35e47_0_150"/>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1282" name="Google Shape;1282;g239f9b35e47_0_150"/>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grpSp>
        <p:nvGrpSpPr>
          <p:cNvPr id="1283" name="Google Shape;1283;g239f9b35e47_0_150"/>
          <p:cNvGrpSpPr/>
          <p:nvPr/>
        </p:nvGrpSpPr>
        <p:grpSpPr>
          <a:xfrm>
            <a:off x="879025" y="2518300"/>
            <a:ext cx="16369026" cy="6162942"/>
            <a:chOff x="0" y="0"/>
            <a:chExt cx="4484296" cy="1804140"/>
          </a:xfrm>
        </p:grpSpPr>
        <p:sp>
          <p:nvSpPr>
            <p:cNvPr id="1284" name="Google Shape;1284;g239f9b35e47_0_150"/>
            <p:cNvSpPr/>
            <p:nvPr/>
          </p:nvSpPr>
          <p:spPr>
            <a:xfrm>
              <a:off x="0" y="0"/>
              <a:ext cx="4484296" cy="1804140"/>
            </a:xfrm>
            <a:custGeom>
              <a:avLst/>
              <a:gdLst/>
              <a:ahLst/>
              <a:cxnLst/>
              <a:rect l="l" t="t" r="r" b="b"/>
              <a:pathLst>
                <a:path w="4484296" h="1804140" extrusionOk="0">
                  <a:moveTo>
                    <a:pt x="4404878" y="0"/>
                  </a:moveTo>
                  <a:lnTo>
                    <a:pt x="79418" y="0"/>
                  </a:lnTo>
                  <a:cubicBezTo>
                    <a:pt x="79418" y="43699"/>
                    <a:pt x="44079" y="79418"/>
                    <a:pt x="0" y="79418"/>
                  </a:cubicBezTo>
                  <a:lnTo>
                    <a:pt x="0" y="1724722"/>
                  </a:lnTo>
                  <a:cubicBezTo>
                    <a:pt x="43699" y="1724722"/>
                    <a:pt x="79418" y="1760061"/>
                    <a:pt x="79418" y="1804140"/>
                  </a:cubicBezTo>
                  <a:lnTo>
                    <a:pt x="4404878" y="1804140"/>
                  </a:lnTo>
                  <a:cubicBezTo>
                    <a:pt x="4404878" y="1760441"/>
                    <a:pt x="4440217" y="1724722"/>
                    <a:pt x="4484296" y="1724722"/>
                  </a:cubicBezTo>
                  <a:lnTo>
                    <a:pt x="4484296" y="79418"/>
                  </a:lnTo>
                  <a:cubicBezTo>
                    <a:pt x="4440597" y="79418"/>
                    <a:pt x="4404878" y="44079"/>
                    <a:pt x="440487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g239f9b35e47_0_150"/>
            <p:cNvSpPr txBox="1"/>
            <p:nvPr/>
          </p:nvSpPr>
          <p:spPr>
            <a:xfrm>
              <a:off x="38100" y="9525"/>
              <a:ext cx="736500" cy="7653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86" name="Google Shape;1286;g239f9b35e47_0_150"/>
          <p:cNvSpPr txBox="1"/>
          <p:nvPr/>
        </p:nvSpPr>
        <p:spPr>
          <a:xfrm>
            <a:off x="1485900" y="2891752"/>
            <a:ext cx="15231900" cy="5222100"/>
          </a:xfrm>
          <a:prstGeom prst="rect">
            <a:avLst/>
          </a:prstGeom>
          <a:noFill/>
          <a:ln>
            <a:noFill/>
          </a:ln>
        </p:spPr>
        <p:txBody>
          <a:bodyPr spcFirstLastPara="1" wrap="square" lIns="0" tIns="0" rIns="0" bIns="0" anchor="t" anchorCtr="0">
            <a:spAutoFit/>
          </a:bodyPr>
          <a:lstStyle/>
          <a:p>
            <a:pPr marL="457200" marR="0" lvl="0" indent="-450913" algn="l" rtl="0">
              <a:lnSpc>
                <a:spcPct val="140000"/>
              </a:lnSpc>
              <a:spcBef>
                <a:spcPts val="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What is promotion?  What is cross-promotion?</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What is a sweepstakes promotion?</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Why would a business or brand offer a limited-edition product?</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What are some examples of Barbie-themed promotions, based on what you learned from this presentation?</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2000"/>
              </a:spcAft>
              <a:buClr>
                <a:srgbClr val="6B0E40"/>
              </a:buClr>
              <a:buSzPts val="2900"/>
              <a:buFont typeface="Alata"/>
              <a:buChar char="•"/>
            </a:pPr>
            <a:r>
              <a:rPr lang="en-US" sz="2900" dirty="0">
                <a:solidFill>
                  <a:srgbClr val="6B0E40"/>
                </a:solidFill>
                <a:latin typeface="Alata"/>
                <a:ea typeface="Alata"/>
                <a:cs typeface="Alata"/>
                <a:sym typeface="Alata"/>
              </a:rPr>
              <a:t>If Barbie were to release a sequel or spinoff film, what are some ideas you might recommend for a brand partner hoping to align with the film?</a:t>
            </a:r>
            <a:endParaRPr sz="2900" dirty="0">
              <a:solidFill>
                <a:srgbClr val="6B0E40"/>
              </a:solidFill>
              <a:latin typeface="Alata"/>
              <a:ea typeface="Alata"/>
              <a:cs typeface="Alata"/>
              <a:sym typeface="Alata"/>
            </a:endParaRPr>
          </a:p>
        </p:txBody>
      </p:sp>
      <p:sp>
        <p:nvSpPr>
          <p:cNvPr id="1287" name="Google Shape;1287;g239f9b35e47_0_150"/>
          <p:cNvSpPr txBox="1"/>
          <p:nvPr/>
        </p:nvSpPr>
        <p:spPr>
          <a:xfrm>
            <a:off x="1519011" y="497586"/>
            <a:ext cx="14273100" cy="13236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US" sz="8600">
                <a:solidFill>
                  <a:srgbClr val="6B0E40"/>
                </a:solidFill>
                <a:latin typeface="Alata"/>
                <a:ea typeface="Alata"/>
                <a:cs typeface="Alata"/>
                <a:sym typeface="Alata"/>
              </a:rPr>
              <a:t>Discussion questions</a:t>
            </a:r>
            <a:endParaRPr sz="8600">
              <a:latin typeface="Alata"/>
              <a:ea typeface="Alata"/>
              <a:cs typeface="Alata"/>
              <a:sym typeface="Alat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291"/>
        <p:cNvGrpSpPr/>
        <p:nvPr/>
      </p:nvGrpSpPr>
      <p:grpSpPr>
        <a:xfrm>
          <a:off x="0" y="0"/>
          <a:ext cx="0" cy="0"/>
          <a:chOff x="0" y="0"/>
          <a:chExt cx="0" cy="0"/>
        </a:xfrm>
      </p:grpSpPr>
      <p:sp>
        <p:nvSpPr>
          <p:cNvPr id="1292" name="Google Shape;1292;g239f9b35e47_0_166"/>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3">
              <a:alphaModFix/>
            </a:blip>
            <a:stretch>
              <a:fillRect/>
            </a:stretch>
          </a:blipFill>
          <a:ln>
            <a:noFill/>
          </a:ln>
        </p:spPr>
      </p:sp>
      <p:grpSp>
        <p:nvGrpSpPr>
          <p:cNvPr id="1293" name="Google Shape;1293;g239f9b35e47_0_166"/>
          <p:cNvGrpSpPr/>
          <p:nvPr/>
        </p:nvGrpSpPr>
        <p:grpSpPr>
          <a:xfrm>
            <a:off x="125" y="9149800"/>
            <a:ext cx="18287989" cy="3195091"/>
            <a:chOff x="0" y="-28575"/>
            <a:chExt cx="4836557" cy="841500"/>
          </a:xfrm>
        </p:grpSpPr>
        <p:sp>
          <p:nvSpPr>
            <p:cNvPr id="1294" name="Google Shape;1294;g239f9b35e47_0_166"/>
            <p:cNvSpPr/>
            <p:nvPr/>
          </p:nvSpPr>
          <p:spPr>
            <a:xfrm>
              <a:off x="0" y="0"/>
              <a:ext cx="4836557" cy="270933"/>
            </a:xfrm>
            <a:custGeom>
              <a:avLst/>
              <a:gdLst/>
              <a:ahLst/>
              <a:cxnLst/>
              <a:rect l="l" t="t" r="r" b="b"/>
              <a:pathLst>
                <a:path w="4836557" h="270933" extrusionOk="0">
                  <a:moveTo>
                    <a:pt x="0" y="0"/>
                  </a:moveTo>
                  <a:lnTo>
                    <a:pt x="4836557" y="0"/>
                  </a:lnTo>
                  <a:lnTo>
                    <a:pt x="4836557" y="270933"/>
                  </a:lnTo>
                  <a:lnTo>
                    <a:pt x="0" y="270933"/>
                  </a:lnTo>
                  <a:close/>
                </a:path>
              </a:pathLst>
            </a:custGeom>
            <a:solidFill>
              <a:srgbClr val="D6008E"/>
            </a:solidFill>
            <a:ln>
              <a:noFill/>
            </a:ln>
          </p:spPr>
        </p:sp>
        <p:sp>
          <p:nvSpPr>
            <p:cNvPr id="1295" name="Google Shape;1295;g239f9b35e47_0_166"/>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96" name="Google Shape;1296;g239f9b35e47_0_166"/>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1297" name="Google Shape;1297;g239f9b35e47_0_166"/>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grpSp>
        <p:nvGrpSpPr>
          <p:cNvPr id="1298" name="Google Shape;1298;g239f9b35e47_0_166"/>
          <p:cNvGrpSpPr/>
          <p:nvPr/>
        </p:nvGrpSpPr>
        <p:grpSpPr>
          <a:xfrm>
            <a:off x="879025" y="2518300"/>
            <a:ext cx="16369026" cy="5853713"/>
            <a:chOff x="0" y="0"/>
            <a:chExt cx="4484296" cy="1804140"/>
          </a:xfrm>
        </p:grpSpPr>
        <p:sp>
          <p:nvSpPr>
            <p:cNvPr id="1299" name="Google Shape;1299;g239f9b35e47_0_166"/>
            <p:cNvSpPr/>
            <p:nvPr/>
          </p:nvSpPr>
          <p:spPr>
            <a:xfrm>
              <a:off x="0" y="0"/>
              <a:ext cx="4484296" cy="1804140"/>
            </a:xfrm>
            <a:custGeom>
              <a:avLst/>
              <a:gdLst/>
              <a:ahLst/>
              <a:cxnLst/>
              <a:rect l="l" t="t" r="r" b="b"/>
              <a:pathLst>
                <a:path w="4484296" h="1804140" extrusionOk="0">
                  <a:moveTo>
                    <a:pt x="4404878" y="0"/>
                  </a:moveTo>
                  <a:lnTo>
                    <a:pt x="79418" y="0"/>
                  </a:lnTo>
                  <a:cubicBezTo>
                    <a:pt x="79418" y="43699"/>
                    <a:pt x="44079" y="79418"/>
                    <a:pt x="0" y="79418"/>
                  </a:cubicBezTo>
                  <a:lnTo>
                    <a:pt x="0" y="1724722"/>
                  </a:lnTo>
                  <a:cubicBezTo>
                    <a:pt x="43699" y="1724722"/>
                    <a:pt x="79418" y="1760061"/>
                    <a:pt x="79418" y="1804140"/>
                  </a:cubicBezTo>
                  <a:lnTo>
                    <a:pt x="4404878" y="1804140"/>
                  </a:lnTo>
                  <a:cubicBezTo>
                    <a:pt x="4404878" y="1760441"/>
                    <a:pt x="4440217" y="1724722"/>
                    <a:pt x="4484296" y="1724722"/>
                  </a:cubicBezTo>
                  <a:lnTo>
                    <a:pt x="4484296" y="79418"/>
                  </a:lnTo>
                  <a:cubicBezTo>
                    <a:pt x="4440597" y="79418"/>
                    <a:pt x="4404878" y="44079"/>
                    <a:pt x="440487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g239f9b35e47_0_166"/>
            <p:cNvSpPr txBox="1"/>
            <p:nvPr/>
          </p:nvSpPr>
          <p:spPr>
            <a:xfrm>
              <a:off x="38100" y="9525"/>
              <a:ext cx="736500" cy="7653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301" name="Google Shape;1301;g239f9b35e47_0_166"/>
          <p:cNvSpPr txBox="1"/>
          <p:nvPr/>
        </p:nvSpPr>
        <p:spPr>
          <a:xfrm>
            <a:off x="1485900" y="3066850"/>
            <a:ext cx="15231900" cy="4597200"/>
          </a:xfrm>
          <a:prstGeom prst="rect">
            <a:avLst/>
          </a:prstGeom>
          <a:noFill/>
          <a:ln>
            <a:noFill/>
          </a:ln>
        </p:spPr>
        <p:txBody>
          <a:bodyPr spcFirstLastPara="1" wrap="square" lIns="0" tIns="0" rIns="0" bIns="0" anchor="t" anchorCtr="0">
            <a:spAutoFit/>
          </a:bodyPr>
          <a:lstStyle/>
          <a:p>
            <a:pPr marL="457200" marR="0" lvl="0" indent="-450913" algn="l" rtl="0">
              <a:lnSpc>
                <a:spcPct val="140000"/>
              </a:lnSpc>
              <a:spcBef>
                <a:spcPts val="0"/>
              </a:spcBef>
              <a:spcAft>
                <a:spcPts val="0"/>
              </a:spcAft>
              <a:buClr>
                <a:srgbClr val="6B0E40"/>
              </a:buClr>
              <a:buSzPts val="2900"/>
              <a:buFont typeface="Alata"/>
              <a:buChar char="•"/>
            </a:pPr>
            <a:r>
              <a:rPr lang="en-US" sz="2900">
                <a:solidFill>
                  <a:srgbClr val="6B0E40"/>
                </a:solidFill>
                <a:latin typeface="Alata"/>
                <a:ea typeface="Alata"/>
                <a:cs typeface="Alata"/>
                <a:sym typeface="Alata"/>
              </a:rPr>
              <a:t>What is a pop-up?</a:t>
            </a:r>
            <a:endParaRPr sz="290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a:solidFill>
                  <a:srgbClr val="6B0E40"/>
                </a:solidFill>
                <a:latin typeface="Alata"/>
                <a:ea typeface="Alata"/>
                <a:cs typeface="Alata"/>
                <a:sym typeface="Alata"/>
              </a:rPr>
              <a:t>What is experiential marketing?</a:t>
            </a:r>
            <a:endParaRPr sz="290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a:solidFill>
                  <a:srgbClr val="6B0E40"/>
                </a:solidFill>
                <a:latin typeface="Alata"/>
                <a:ea typeface="Alata"/>
                <a:cs typeface="Alata"/>
                <a:sym typeface="Alata"/>
              </a:rPr>
              <a:t>What is an example of each used by a brand as part of a Barbie promotional tie-in?</a:t>
            </a:r>
            <a:endParaRPr sz="290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a:solidFill>
                  <a:srgbClr val="6B0E40"/>
                </a:solidFill>
                <a:latin typeface="Alata"/>
                <a:ea typeface="Alata"/>
                <a:cs typeface="Alata"/>
                <a:sym typeface="Alata"/>
              </a:rPr>
              <a:t>What are industry trends?</a:t>
            </a:r>
            <a:endParaRPr sz="2900">
              <a:solidFill>
                <a:srgbClr val="6B0E40"/>
              </a:solidFill>
              <a:latin typeface="Alata"/>
              <a:ea typeface="Alata"/>
              <a:cs typeface="Alata"/>
              <a:sym typeface="Alata"/>
            </a:endParaRPr>
          </a:p>
          <a:p>
            <a:pPr marL="457200" marR="0" lvl="0" indent="-450913" algn="l" rtl="0">
              <a:lnSpc>
                <a:spcPct val="140000"/>
              </a:lnSpc>
              <a:spcBef>
                <a:spcPts val="2000"/>
              </a:spcBef>
              <a:spcAft>
                <a:spcPts val="2000"/>
              </a:spcAft>
              <a:buClr>
                <a:srgbClr val="6B0E40"/>
              </a:buClr>
              <a:buSzPts val="2900"/>
              <a:buFont typeface="Alata"/>
              <a:buChar char="•"/>
            </a:pPr>
            <a:r>
              <a:rPr lang="en-US" sz="2900">
                <a:solidFill>
                  <a:srgbClr val="6B0E40"/>
                </a:solidFill>
                <a:latin typeface="Alata"/>
                <a:ea typeface="Alata"/>
                <a:cs typeface="Alata"/>
                <a:sym typeface="Alata"/>
              </a:rPr>
              <a:t>Why do you think pop-ups and experiential marketing are such popular trends in marketing right now?</a:t>
            </a:r>
            <a:endParaRPr sz="2900">
              <a:solidFill>
                <a:srgbClr val="6B0E40"/>
              </a:solidFill>
              <a:latin typeface="Alata"/>
              <a:ea typeface="Alata"/>
              <a:cs typeface="Alata"/>
              <a:sym typeface="Alata"/>
            </a:endParaRPr>
          </a:p>
        </p:txBody>
      </p:sp>
      <p:sp>
        <p:nvSpPr>
          <p:cNvPr id="1302" name="Google Shape;1302;g239f9b35e47_0_166"/>
          <p:cNvSpPr txBox="1"/>
          <p:nvPr/>
        </p:nvSpPr>
        <p:spPr>
          <a:xfrm>
            <a:off x="1519011" y="497586"/>
            <a:ext cx="14273100" cy="13236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US" sz="8600">
                <a:solidFill>
                  <a:srgbClr val="6B0E40"/>
                </a:solidFill>
                <a:latin typeface="Alata"/>
                <a:ea typeface="Alata"/>
                <a:cs typeface="Alata"/>
                <a:sym typeface="Alata"/>
              </a:rPr>
              <a:t>Discussion questions</a:t>
            </a:r>
            <a:endParaRPr sz="8600">
              <a:latin typeface="Alata"/>
              <a:ea typeface="Alata"/>
              <a:cs typeface="Alata"/>
              <a:sym typeface="Alat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306"/>
        <p:cNvGrpSpPr/>
        <p:nvPr/>
      </p:nvGrpSpPr>
      <p:grpSpPr>
        <a:xfrm>
          <a:off x="0" y="0"/>
          <a:ext cx="0" cy="0"/>
          <a:chOff x="0" y="0"/>
          <a:chExt cx="0" cy="0"/>
        </a:xfrm>
      </p:grpSpPr>
      <p:sp>
        <p:nvSpPr>
          <p:cNvPr id="1307" name="Google Shape;1307;g239f9b35e47_0_182"/>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3">
              <a:alphaModFix/>
            </a:blip>
            <a:stretch>
              <a:fillRect/>
            </a:stretch>
          </a:blipFill>
          <a:ln>
            <a:noFill/>
          </a:ln>
        </p:spPr>
      </p:sp>
      <p:grpSp>
        <p:nvGrpSpPr>
          <p:cNvPr id="1308" name="Google Shape;1308;g239f9b35e47_0_182"/>
          <p:cNvGrpSpPr/>
          <p:nvPr/>
        </p:nvGrpSpPr>
        <p:grpSpPr>
          <a:xfrm>
            <a:off x="125" y="9149800"/>
            <a:ext cx="18287989" cy="3195091"/>
            <a:chOff x="0" y="-28575"/>
            <a:chExt cx="4836557" cy="841500"/>
          </a:xfrm>
        </p:grpSpPr>
        <p:sp>
          <p:nvSpPr>
            <p:cNvPr id="1309" name="Google Shape;1309;g239f9b35e47_0_182"/>
            <p:cNvSpPr/>
            <p:nvPr/>
          </p:nvSpPr>
          <p:spPr>
            <a:xfrm>
              <a:off x="0" y="0"/>
              <a:ext cx="4836557" cy="270933"/>
            </a:xfrm>
            <a:custGeom>
              <a:avLst/>
              <a:gdLst/>
              <a:ahLst/>
              <a:cxnLst/>
              <a:rect l="l" t="t" r="r" b="b"/>
              <a:pathLst>
                <a:path w="4836557" h="270933" extrusionOk="0">
                  <a:moveTo>
                    <a:pt x="0" y="0"/>
                  </a:moveTo>
                  <a:lnTo>
                    <a:pt x="4836557" y="0"/>
                  </a:lnTo>
                  <a:lnTo>
                    <a:pt x="4836557" y="270933"/>
                  </a:lnTo>
                  <a:lnTo>
                    <a:pt x="0" y="270933"/>
                  </a:lnTo>
                  <a:close/>
                </a:path>
              </a:pathLst>
            </a:custGeom>
            <a:solidFill>
              <a:srgbClr val="D6008E"/>
            </a:solidFill>
            <a:ln>
              <a:noFill/>
            </a:ln>
          </p:spPr>
        </p:sp>
        <p:sp>
          <p:nvSpPr>
            <p:cNvPr id="1310" name="Google Shape;1310;g239f9b35e47_0_182"/>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311" name="Google Shape;1311;g239f9b35e47_0_182"/>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1312" name="Google Shape;1312;g239f9b35e47_0_182"/>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grpSp>
        <p:nvGrpSpPr>
          <p:cNvPr id="1313" name="Google Shape;1313;g239f9b35e47_0_182"/>
          <p:cNvGrpSpPr/>
          <p:nvPr/>
        </p:nvGrpSpPr>
        <p:grpSpPr>
          <a:xfrm>
            <a:off x="879025" y="2518300"/>
            <a:ext cx="16369026" cy="5274223"/>
            <a:chOff x="0" y="0"/>
            <a:chExt cx="4484296" cy="1804140"/>
          </a:xfrm>
        </p:grpSpPr>
        <p:sp>
          <p:nvSpPr>
            <p:cNvPr id="1314" name="Google Shape;1314;g239f9b35e47_0_182"/>
            <p:cNvSpPr/>
            <p:nvPr/>
          </p:nvSpPr>
          <p:spPr>
            <a:xfrm>
              <a:off x="0" y="0"/>
              <a:ext cx="4484296" cy="1804140"/>
            </a:xfrm>
            <a:custGeom>
              <a:avLst/>
              <a:gdLst/>
              <a:ahLst/>
              <a:cxnLst/>
              <a:rect l="l" t="t" r="r" b="b"/>
              <a:pathLst>
                <a:path w="4484296" h="1804140" extrusionOk="0">
                  <a:moveTo>
                    <a:pt x="4404878" y="0"/>
                  </a:moveTo>
                  <a:lnTo>
                    <a:pt x="79418" y="0"/>
                  </a:lnTo>
                  <a:cubicBezTo>
                    <a:pt x="79418" y="43699"/>
                    <a:pt x="44079" y="79418"/>
                    <a:pt x="0" y="79418"/>
                  </a:cubicBezTo>
                  <a:lnTo>
                    <a:pt x="0" y="1724722"/>
                  </a:lnTo>
                  <a:cubicBezTo>
                    <a:pt x="43699" y="1724722"/>
                    <a:pt x="79418" y="1760061"/>
                    <a:pt x="79418" y="1804140"/>
                  </a:cubicBezTo>
                  <a:lnTo>
                    <a:pt x="4404878" y="1804140"/>
                  </a:lnTo>
                  <a:cubicBezTo>
                    <a:pt x="4404878" y="1760441"/>
                    <a:pt x="4440217" y="1724722"/>
                    <a:pt x="4484296" y="1724722"/>
                  </a:cubicBezTo>
                  <a:lnTo>
                    <a:pt x="4484296" y="79418"/>
                  </a:lnTo>
                  <a:cubicBezTo>
                    <a:pt x="4440597" y="79418"/>
                    <a:pt x="4404878" y="44079"/>
                    <a:pt x="440487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g239f9b35e47_0_182"/>
            <p:cNvSpPr txBox="1"/>
            <p:nvPr/>
          </p:nvSpPr>
          <p:spPr>
            <a:xfrm>
              <a:off x="38100" y="9525"/>
              <a:ext cx="736500" cy="7653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316" name="Google Shape;1316;g239f9b35e47_0_182"/>
          <p:cNvSpPr txBox="1"/>
          <p:nvPr/>
        </p:nvSpPr>
        <p:spPr>
          <a:xfrm>
            <a:off x="1485900" y="3066850"/>
            <a:ext cx="15231900" cy="3972300"/>
          </a:xfrm>
          <a:prstGeom prst="rect">
            <a:avLst/>
          </a:prstGeom>
          <a:noFill/>
          <a:ln>
            <a:noFill/>
          </a:ln>
        </p:spPr>
        <p:txBody>
          <a:bodyPr spcFirstLastPara="1" wrap="square" lIns="0" tIns="0" rIns="0" bIns="0" anchor="t" anchorCtr="0">
            <a:spAutoFit/>
          </a:bodyPr>
          <a:lstStyle/>
          <a:p>
            <a:pPr marL="457200" marR="0" lvl="0" indent="-450913" algn="l" rtl="0">
              <a:lnSpc>
                <a:spcPct val="140000"/>
              </a:lnSpc>
              <a:spcBef>
                <a:spcPts val="0"/>
              </a:spcBef>
              <a:spcAft>
                <a:spcPts val="0"/>
              </a:spcAft>
              <a:buClr>
                <a:srgbClr val="6B0E40"/>
              </a:buClr>
              <a:buSzPts val="2900"/>
              <a:buFont typeface="Alata"/>
              <a:buChar char="•"/>
            </a:pPr>
            <a:r>
              <a:rPr lang="en-US" sz="2900">
                <a:solidFill>
                  <a:srgbClr val="6B0E40"/>
                </a:solidFill>
                <a:latin typeface="Alata"/>
                <a:ea typeface="Alata"/>
                <a:cs typeface="Alata"/>
                <a:sym typeface="Alata"/>
              </a:rPr>
              <a:t>From a marketing perspective, what does it mean for something to go viral?</a:t>
            </a:r>
            <a:endParaRPr sz="290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a:solidFill>
                  <a:srgbClr val="6B0E40"/>
                </a:solidFill>
                <a:latin typeface="Alata"/>
                <a:ea typeface="Alata"/>
                <a:cs typeface="Alata"/>
                <a:sym typeface="Alata"/>
              </a:rPr>
              <a:t>Do you think marketers can control whether something goes viral?</a:t>
            </a:r>
            <a:endParaRPr sz="290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a:solidFill>
                  <a:srgbClr val="6B0E40"/>
                </a:solidFill>
                <a:latin typeface="Alata"/>
                <a:ea typeface="Alata"/>
                <a:cs typeface="Alata"/>
                <a:sym typeface="Alata"/>
              </a:rPr>
              <a:t>Is it always a good thing for something to go viral?  Why or why not?</a:t>
            </a:r>
            <a:endParaRPr sz="290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a:solidFill>
                  <a:srgbClr val="6B0E40"/>
                </a:solidFill>
                <a:latin typeface="Alata"/>
                <a:ea typeface="Alata"/>
                <a:cs typeface="Alata"/>
                <a:sym typeface="Alata"/>
              </a:rPr>
              <a:t>What is User Generated Content (UGC)?</a:t>
            </a:r>
            <a:endParaRPr sz="2900">
              <a:solidFill>
                <a:srgbClr val="6B0E40"/>
              </a:solidFill>
              <a:latin typeface="Alata"/>
              <a:ea typeface="Alata"/>
              <a:cs typeface="Alata"/>
              <a:sym typeface="Alata"/>
            </a:endParaRPr>
          </a:p>
          <a:p>
            <a:pPr marL="457200" marR="0" lvl="0" indent="-450913" algn="l" rtl="0">
              <a:lnSpc>
                <a:spcPct val="140000"/>
              </a:lnSpc>
              <a:spcBef>
                <a:spcPts val="2000"/>
              </a:spcBef>
              <a:spcAft>
                <a:spcPts val="2000"/>
              </a:spcAft>
              <a:buClr>
                <a:srgbClr val="6B0E40"/>
              </a:buClr>
              <a:buSzPts val="2900"/>
              <a:buFont typeface="Alata"/>
              <a:buChar char="•"/>
            </a:pPr>
            <a:r>
              <a:rPr lang="en-US" sz="2900">
                <a:solidFill>
                  <a:srgbClr val="6B0E40"/>
                </a:solidFill>
                <a:latin typeface="Alata"/>
                <a:ea typeface="Alata"/>
                <a:cs typeface="Alata"/>
                <a:sym typeface="Alata"/>
              </a:rPr>
              <a:t>How is UGC created, and how does it benefit entertainment marketing professionals?</a:t>
            </a:r>
            <a:endParaRPr sz="2900">
              <a:solidFill>
                <a:srgbClr val="6B0E40"/>
              </a:solidFill>
              <a:latin typeface="Alata"/>
              <a:ea typeface="Alata"/>
              <a:cs typeface="Alata"/>
              <a:sym typeface="Alata"/>
            </a:endParaRPr>
          </a:p>
        </p:txBody>
      </p:sp>
      <p:sp>
        <p:nvSpPr>
          <p:cNvPr id="1317" name="Google Shape;1317;g239f9b35e47_0_182"/>
          <p:cNvSpPr txBox="1"/>
          <p:nvPr/>
        </p:nvSpPr>
        <p:spPr>
          <a:xfrm>
            <a:off x="1519011" y="497586"/>
            <a:ext cx="14273100" cy="13236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US" sz="8600">
                <a:solidFill>
                  <a:srgbClr val="6B0E40"/>
                </a:solidFill>
                <a:latin typeface="Alata"/>
                <a:ea typeface="Alata"/>
                <a:cs typeface="Alata"/>
                <a:sym typeface="Alata"/>
              </a:rPr>
              <a:t>Discussion questions</a:t>
            </a:r>
            <a:endParaRPr sz="8600">
              <a:latin typeface="Alata"/>
              <a:ea typeface="Alata"/>
              <a:cs typeface="Alata"/>
              <a:sym typeface="Alat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77"/>
        <p:cNvGrpSpPr/>
        <p:nvPr/>
      </p:nvGrpSpPr>
      <p:grpSpPr>
        <a:xfrm>
          <a:off x="0" y="0"/>
          <a:ext cx="0" cy="0"/>
          <a:chOff x="0" y="0"/>
          <a:chExt cx="0" cy="0"/>
        </a:xfrm>
      </p:grpSpPr>
      <p:grpSp>
        <p:nvGrpSpPr>
          <p:cNvPr id="178" name="Google Shape;178;p7"/>
          <p:cNvGrpSpPr/>
          <p:nvPr/>
        </p:nvGrpSpPr>
        <p:grpSpPr>
          <a:xfrm>
            <a:off x="125" y="7092400"/>
            <a:ext cx="18287989" cy="3194617"/>
            <a:chOff x="0" y="-28575"/>
            <a:chExt cx="4836557" cy="841375"/>
          </a:xfrm>
        </p:grpSpPr>
        <p:sp>
          <p:nvSpPr>
            <p:cNvPr id="179" name="Google Shape;179;p7"/>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180" name="Google Shape;180;p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81" name="Google Shape;181;p7"/>
          <p:cNvSpPr/>
          <p:nvPr/>
        </p:nvSpPr>
        <p:spPr>
          <a:xfrm>
            <a:off x="15467123" y="326431"/>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182" name="Google Shape;182;p7"/>
          <p:cNvSpPr/>
          <p:nvPr/>
        </p:nvSpPr>
        <p:spPr>
          <a:xfrm>
            <a:off x="115" y="52631"/>
            <a:ext cx="1118499" cy="1764891"/>
          </a:xfrm>
          <a:custGeom>
            <a:avLst/>
            <a:gdLst/>
            <a:ahLst/>
            <a:cxnLst/>
            <a:rect l="l" t="t" r="r" b="b"/>
            <a:pathLst>
              <a:path w="1118499" h="1764891" extrusionOk="0">
                <a:moveTo>
                  <a:pt x="0" y="0"/>
                </a:moveTo>
                <a:lnTo>
                  <a:pt x="1118499" y="0"/>
                </a:lnTo>
                <a:lnTo>
                  <a:pt x="1118499" y="1764890"/>
                </a:lnTo>
                <a:lnTo>
                  <a:pt x="0" y="1764890"/>
                </a:lnTo>
                <a:lnTo>
                  <a:pt x="0" y="0"/>
                </a:lnTo>
                <a:close/>
              </a:path>
            </a:pathLst>
          </a:custGeom>
          <a:blipFill rotWithShape="1">
            <a:blip r:embed="rId5">
              <a:alphaModFix/>
            </a:blip>
            <a:stretch>
              <a:fillRect/>
            </a:stretch>
          </a:blipFill>
          <a:ln>
            <a:noFill/>
          </a:ln>
        </p:spPr>
      </p:sp>
      <p:sp>
        <p:nvSpPr>
          <p:cNvPr id="183" name="Google Shape;183;p7"/>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6">
              <a:alphaModFix/>
            </a:blip>
            <a:stretch>
              <a:fillRect/>
            </a:stretch>
          </a:blipFill>
          <a:ln>
            <a:noFill/>
          </a:ln>
        </p:spPr>
      </p:sp>
      <p:sp>
        <p:nvSpPr>
          <p:cNvPr id="184" name="Google Shape;184;p7"/>
          <p:cNvSpPr/>
          <p:nvPr/>
        </p:nvSpPr>
        <p:spPr>
          <a:xfrm>
            <a:off x="1025249" y="3375793"/>
            <a:ext cx="8181973" cy="4354890"/>
          </a:xfrm>
          <a:custGeom>
            <a:avLst/>
            <a:gdLst/>
            <a:ahLst/>
            <a:cxnLst/>
            <a:rect l="l" t="t" r="r" b="b"/>
            <a:pathLst>
              <a:path w="2154923" h="1146967" extrusionOk="0">
                <a:moveTo>
                  <a:pt x="2075504" y="0"/>
                </a:moveTo>
                <a:lnTo>
                  <a:pt x="79418" y="0"/>
                </a:lnTo>
                <a:cubicBezTo>
                  <a:pt x="79418" y="43699"/>
                  <a:pt x="44079" y="79418"/>
                  <a:pt x="0" y="79418"/>
                </a:cubicBezTo>
                <a:lnTo>
                  <a:pt x="0" y="1067548"/>
                </a:lnTo>
                <a:cubicBezTo>
                  <a:pt x="43699" y="1067548"/>
                  <a:pt x="79418" y="1102887"/>
                  <a:pt x="79418" y="1146967"/>
                </a:cubicBezTo>
                <a:lnTo>
                  <a:pt x="2075504" y="1146967"/>
                </a:lnTo>
                <a:cubicBezTo>
                  <a:pt x="2075504" y="1103267"/>
                  <a:pt x="2110843" y="1067548"/>
                  <a:pt x="2154923" y="1067548"/>
                </a:cubicBezTo>
                <a:lnTo>
                  <a:pt x="2154923" y="79418"/>
                </a:lnTo>
                <a:cubicBezTo>
                  <a:pt x="2111223" y="79418"/>
                  <a:pt x="2075504" y="44079"/>
                  <a:pt x="2075504"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lata"/>
              <a:ea typeface="Alata"/>
              <a:cs typeface="Alata"/>
              <a:sym typeface="Alata"/>
            </a:endParaRPr>
          </a:p>
        </p:txBody>
      </p:sp>
      <p:sp>
        <p:nvSpPr>
          <p:cNvPr id="185" name="Google Shape;185;p7"/>
          <p:cNvSpPr txBox="1"/>
          <p:nvPr/>
        </p:nvSpPr>
        <p:spPr>
          <a:xfrm>
            <a:off x="1482044" y="4008977"/>
            <a:ext cx="7141050" cy="3016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800">
                <a:solidFill>
                  <a:srgbClr val="6B0E40"/>
                </a:solidFill>
                <a:latin typeface="Alata"/>
                <a:ea typeface="Alata"/>
                <a:cs typeface="Alata"/>
                <a:sym typeface="Alata"/>
              </a:rPr>
              <a:t>Movie studios rely on a variety of traditional marketing tools to promote the release of an upcoming box office release, including movie posters, movie trailers, print ads, and Out-Of-Home (OOH) advertisements such as billboards and bus stop benches.</a:t>
            </a:r>
            <a:endParaRPr sz="2800">
              <a:latin typeface="Alata"/>
              <a:ea typeface="Alata"/>
              <a:cs typeface="Alata"/>
              <a:sym typeface="Alata"/>
            </a:endParaRPr>
          </a:p>
        </p:txBody>
      </p:sp>
      <p:sp>
        <p:nvSpPr>
          <p:cNvPr id="186" name="Google Shape;186;p7"/>
          <p:cNvSpPr txBox="1"/>
          <p:nvPr/>
        </p:nvSpPr>
        <p:spPr>
          <a:xfrm>
            <a:off x="12081754" y="7852708"/>
            <a:ext cx="5287754" cy="613758"/>
          </a:xfrm>
          <a:prstGeom prst="rect">
            <a:avLst/>
          </a:prstGeom>
          <a:noFill/>
          <a:ln>
            <a:noFill/>
          </a:ln>
        </p:spPr>
        <p:txBody>
          <a:bodyPr spcFirstLastPara="1" wrap="square" lIns="0" tIns="0" rIns="0" bIns="0" anchor="t" anchorCtr="0">
            <a:spAutoFit/>
          </a:bodyPr>
          <a:lstStyle/>
          <a:p>
            <a:pPr marL="0" marR="0" lvl="0" indent="0" algn="r" rtl="0">
              <a:lnSpc>
                <a:spcPct val="105002"/>
              </a:lnSpc>
              <a:spcBef>
                <a:spcPts val="0"/>
              </a:spcBef>
              <a:spcAft>
                <a:spcPts val="0"/>
              </a:spcAft>
              <a:buNone/>
            </a:pPr>
            <a:r>
              <a:rPr lang="en-US" sz="1899" u="sng" dirty="0">
                <a:solidFill>
                  <a:schemeClr val="lt1"/>
                </a:solidFill>
                <a:latin typeface="Alata"/>
                <a:ea typeface="Alata"/>
                <a:cs typeface="Alata"/>
                <a:sym typeface="Alata"/>
                <a:hlinkClick r:id="rId7">
                  <a:extLst>
                    <a:ext uri="{A12FA001-AC4F-418D-AE19-62706E023703}">
                      <ahyp:hlinkClr xmlns:ahyp="http://schemas.microsoft.com/office/drawing/2018/hyperlinkcolor" val="tx"/>
                    </a:ext>
                  </a:extLst>
                </a:hlinkClick>
              </a:rPr>
              <a:t>WATCH: "Barbie" Theatrical Release Trailer</a:t>
            </a:r>
            <a:endParaRPr dirty="0">
              <a:solidFill>
                <a:schemeClr val="lt1"/>
              </a:solidFill>
              <a:latin typeface="Alata"/>
              <a:ea typeface="Alata"/>
              <a:cs typeface="Alata"/>
              <a:sym typeface="Alata"/>
            </a:endParaRPr>
          </a:p>
          <a:p>
            <a:pPr marL="0" marR="0" lvl="0" indent="0" algn="r" rtl="0">
              <a:lnSpc>
                <a:spcPct val="105002"/>
              </a:lnSpc>
              <a:spcBef>
                <a:spcPts val="0"/>
              </a:spcBef>
              <a:spcAft>
                <a:spcPts val="0"/>
              </a:spcAft>
              <a:buNone/>
            </a:pPr>
            <a:r>
              <a:rPr lang="en-US" sz="1899" u="sng" dirty="0">
                <a:solidFill>
                  <a:schemeClr val="lt1"/>
                </a:solidFill>
                <a:latin typeface="Alata"/>
                <a:ea typeface="Alata"/>
                <a:cs typeface="Alata"/>
                <a:sym typeface="Alata"/>
                <a:hlinkClick r:id="rId7">
                  <a:extLst>
                    <a:ext uri="{A12FA001-AC4F-418D-AE19-62706E023703}">
                      <ahyp:hlinkClr xmlns:ahyp="http://schemas.microsoft.com/office/drawing/2018/hyperlinkcolor" val="tx"/>
                    </a:ext>
                  </a:extLst>
                </a:hlinkClick>
              </a:rPr>
              <a:t>Warner Bros. Pictures</a:t>
            </a:r>
            <a:endParaRPr dirty="0">
              <a:solidFill>
                <a:schemeClr val="lt1"/>
              </a:solidFill>
              <a:latin typeface="Alata"/>
              <a:ea typeface="Alata"/>
              <a:cs typeface="Alata"/>
              <a:sym typeface="Alata"/>
            </a:endParaRPr>
          </a:p>
        </p:txBody>
      </p:sp>
      <p:sp>
        <p:nvSpPr>
          <p:cNvPr id="187" name="Google Shape;187;p7"/>
          <p:cNvSpPr txBox="1"/>
          <p:nvPr/>
        </p:nvSpPr>
        <p:spPr>
          <a:xfrm>
            <a:off x="1485892" y="436091"/>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188" name="Google Shape;188;p7"/>
          <p:cNvSpPr txBox="1"/>
          <p:nvPr/>
        </p:nvSpPr>
        <p:spPr>
          <a:xfrm>
            <a:off x="1485892" y="1964093"/>
            <a:ext cx="7603800" cy="738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800" dirty="0">
                <a:solidFill>
                  <a:srgbClr val="6B0E40"/>
                </a:solidFill>
                <a:latin typeface="Alata"/>
                <a:ea typeface="Alata"/>
                <a:cs typeface="Alata"/>
                <a:sym typeface="Alata"/>
              </a:rPr>
              <a:t>MOVIE MARKETING 101</a:t>
            </a:r>
            <a:endParaRPr dirty="0">
              <a:latin typeface="Alata"/>
              <a:ea typeface="Alata"/>
              <a:cs typeface="Alata"/>
              <a:sym typeface="Alata"/>
            </a:endParaRPr>
          </a:p>
        </p:txBody>
      </p:sp>
      <p:pic>
        <p:nvPicPr>
          <p:cNvPr id="2" name="Online Media 1" descr="Barbie | Main Trailer">
            <a:hlinkClick r:id="" action="ppaction://media"/>
            <a:extLst>
              <a:ext uri="{FF2B5EF4-FFF2-40B4-BE49-F238E27FC236}">
                <a16:creationId xmlns:a16="http://schemas.microsoft.com/office/drawing/2014/main" id="{2E1527E9-613A-2E18-E8A2-43F5470488A0}"/>
              </a:ext>
            </a:extLst>
          </p:cNvPr>
          <p:cNvPicPr>
            <a:picLocks noRot="1" noChangeAspect="1"/>
          </p:cNvPicPr>
          <p:nvPr>
            <a:videoFile r:link="rId1"/>
          </p:nvPr>
        </p:nvPicPr>
        <p:blipFill>
          <a:blip r:embed="rId8"/>
          <a:stretch>
            <a:fillRect/>
          </a:stretch>
        </p:blipFill>
        <p:spPr>
          <a:xfrm>
            <a:off x="10029576" y="3443988"/>
            <a:ext cx="7339932" cy="414706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321"/>
        <p:cNvGrpSpPr/>
        <p:nvPr/>
      </p:nvGrpSpPr>
      <p:grpSpPr>
        <a:xfrm>
          <a:off x="0" y="0"/>
          <a:ext cx="0" cy="0"/>
          <a:chOff x="0" y="0"/>
          <a:chExt cx="0" cy="0"/>
        </a:xfrm>
      </p:grpSpPr>
      <p:sp>
        <p:nvSpPr>
          <p:cNvPr id="1322" name="Google Shape;1322;g239f9b35e47_0_197"/>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3">
              <a:alphaModFix/>
            </a:blip>
            <a:stretch>
              <a:fillRect/>
            </a:stretch>
          </a:blipFill>
          <a:ln>
            <a:noFill/>
          </a:ln>
        </p:spPr>
      </p:sp>
      <p:grpSp>
        <p:nvGrpSpPr>
          <p:cNvPr id="1323" name="Google Shape;1323;g239f9b35e47_0_197"/>
          <p:cNvGrpSpPr/>
          <p:nvPr/>
        </p:nvGrpSpPr>
        <p:grpSpPr>
          <a:xfrm>
            <a:off x="125" y="9149800"/>
            <a:ext cx="18287989" cy="3195091"/>
            <a:chOff x="0" y="-28575"/>
            <a:chExt cx="4836557" cy="841500"/>
          </a:xfrm>
        </p:grpSpPr>
        <p:sp>
          <p:nvSpPr>
            <p:cNvPr id="1324" name="Google Shape;1324;g239f9b35e47_0_197"/>
            <p:cNvSpPr/>
            <p:nvPr/>
          </p:nvSpPr>
          <p:spPr>
            <a:xfrm>
              <a:off x="0" y="0"/>
              <a:ext cx="4836557" cy="270933"/>
            </a:xfrm>
            <a:custGeom>
              <a:avLst/>
              <a:gdLst/>
              <a:ahLst/>
              <a:cxnLst/>
              <a:rect l="l" t="t" r="r" b="b"/>
              <a:pathLst>
                <a:path w="4836557" h="270933" extrusionOk="0">
                  <a:moveTo>
                    <a:pt x="0" y="0"/>
                  </a:moveTo>
                  <a:lnTo>
                    <a:pt x="4836557" y="0"/>
                  </a:lnTo>
                  <a:lnTo>
                    <a:pt x="4836557" y="270933"/>
                  </a:lnTo>
                  <a:lnTo>
                    <a:pt x="0" y="270933"/>
                  </a:lnTo>
                  <a:close/>
                </a:path>
              </a:pathLst>
            </a:custGeom>
            <a:solidFill>
              <a:srgbClr val="D6008E"/>
            </a:solidFill>
            <a:ln>
              <a:noFill/>
            </a:ln>
          </p:spPr>
        </p:sp>
        <p:sp>
          <p:nvSpPr>
            <p:cNvPr id="1325" name="Google Shape;1325;g239f9b35e47_0_197"/>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326" name="Google Shape;1326;g239f9b35e47_0_197"/>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1327" name="Google Shape;1327;g239f9b35e47_0_197"/>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grpSp>
        <p:nvGrpSpPr>
          <p:cNvPr id="1328" name="Google Shape;1328;g239f9b35e47_0_197"/>
          <p:cNvGrpSpPr/>
          <p:nvPr/>
        </p:nvGrpSpPr>
        <p:grpSpPr>
          <a:xfrm>
            <a:off x="879025" y="2518300"/>
            <a:ext cx="16369026" cy="5701804"/>
            <a:chOff x="0" y="0"/>
            <a:chExt cx="4484296" cy="1804140"/>
          </a:xfrm>
        </p:grpSpPr>
        <p:sp>
          <p:nvSpPr>
            <p:cNvPr id="1329" name="Google Shape;1329;g239f9b35e47_0_197"/>
            <p:cNvSpPr/>
            <p:nvPr/>
          </p:nvSpPr>
          <p:spPr>
            <a:xfrm>
              <a:off x="0" y="0"/>
              <a:ext cx="4484296" cy="1804140"/>
            </a:xfrm>
            <a:custGeom>
              <a:avLst/>
              <a:gdLst/>
              <a:ahLst/>
              <a:cxnLst/>
              <a:rect l="l" t="t" r="r" b="b"/>
              <a:pathLst>
                <a:path w="4484296" h="1804140" extrusionOk="0">
                  <a:moveTo>
                    <a:pt x="4404878" y="0"/>
                  </a:moveTo>
                  <a:lnTo>
                    <a:pt x="79418" y="0"/>
                  </a:lnTo>
                  <a:cubicBezTo>
                    <a:pt x="79418" y="43699"/>
                    <a:pt x="44079" y="79418"/>
                    <a:pt x="0" y="79418"/>
                  </a:cubicBezTo>
                  <a:lnTo>
                    <a:pt x="0" y="1724722"/>
                  </a:lnTo>
                  <a:cubicBezTo>
                    <a:pt x="43699" y="1724722"/>
                    <a:pt x="79418" y="1760061"/>
                    <a:pt x="79418" y="1804140"/>
                  </a:cubicBezTo>
                  <a:lnTo>
                    <a:pt x="4404878" y="1804140"/>
                  </a:lnTo>
                  <a:cubicBezTo>
                    <a:pt x="4404878" y="1760441"/>
                    <a:pt x="4440217" y="1724722"/>
                    <a:pt x="4484296" y="1724722"/>
                  </a:cubicBezTo>
                  <a:lnTo>
                    <a:pt x="4484296" y="79418"/>
                  </a:lnTo>
                  <a:cubicBezTo>
                    <a:pt x="4440597" y="79418"/>
                    <a:pt x="4404878" y="44079"/>
                    <a:pt x="440487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g239f9b35e47_0_197"/>
            <p:cNvSpPr txBox="1"/>
            <p:nvPr/>
          </p:nvSpPr>
          <p:spPr>
            <a:xfrm>
              <a:off x="38100" y="9525"/>
              <a:ext cx="736500" cy="7653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331" name="Google Shape;1331;g239f9b35e47_0_197"/>
          <p:cNvSpPr txBox="1"/>
          <p:nvPr/>
        </p:nvSpPr>
        <p:spPr>
          <a:xfrm>
            <a:off x="1485900" y="3008485"/>
            <a:ext cx="15231900" cy="4597200"/>
          </a:xfrm>
          <a:prstGeom prst="rect">
            <a:avLst/>
          </a:prstGeom>
          <a:noFill/>
          <a:ln>
            <a:noFill/>
          </a:ln>
        </p:spPr>
        <p:txBody>
          <a:bodyPr spcFirstLastPara="1" wrap="square" lIns="0" tIns="0" rIns="0" bIns="0" anchor="t" anchorCtr="0">
            <a:spAutoFit/>
          </a:bodyPr>
          <a:lstStyle/>
          <a:p>
            <a:pPr marL="457200" marR="0" lvl="0" indent="-450913" algn="l" rtl="0">
              <a:lnSpc>
                <a:spcPct val="140000"/>
              </a:lnSpc>
              <a:spcBef>
                <a:spcPts val="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How can social media be used for marketing?</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How did the Barbie film benefit from social media marketing?</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Why are hashtags an important part of social media marketing?</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What is an example of a Barbie-themed hashtag that was used for the promotion of the film or by one of its promotional partners?</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2000"/>
              </a:spcAft>
              <a:buClr>
                <a:srgbClr val="6B0E40"/>
              </a:buClr>
              <a:buSzPts val="2900"/>
              <a:buFont typeface="Alata"/>
              <a:buChar char="•"/>
            </a:pPr>
            <a:r>
              <a:rPr lang="en-US" sz="2900" dirty="0">
                <a:solidFill>
                  <a:srgbClr val="6B0E40"/>
                </a:solidFill>
                <a:latin typeface="Alata"/>
                <a:ea typeface="Alata"/>
                <a:cs typeface="Alata"/>
                <a:sym typeface="Alata"/>
              </a:rPr>
              <a:t>What is consumer engagement?</a:t>
            </a:r>
            <a:endParaRPr sz="2900" dirty="0">
              <a:solidFill>
                <a:srgbClr val="6B0E40"/>
              </a:solidFill>
              <a:latin typeface="Alata"/>
              <a:ea typeface="Alata"/>
              <a:cs typeface="Alata"/>
              <a:sym typeface="Alata"/>
            </a:endParaRPr>
          </a:p>
        </p:txBody>
      </p:sp>
      <p:sp>
        <p:nvSpPr>
          <p:cNvPr id="1332" name="Google Shape;1332;g239f9b35e47_0_197"/>
          <p:cNvSpPr txBox="1"/>
          <p:nvPr/>
        </p:nvSpPr>
        <p:spPr>
          <a:xfrm>
            <a:off x="1519011" y="497586"/>
            <a:ext cx="14273100" cy="13236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US" sz="8600">
                <a:solidFill>
                  <a:srgbClr val="6B0E40"/>
                </a:solidFill>
                <a:latin typeface="Alata"/>
                <a:ea typeface="Alata"/>
                <a:cs typeface="Alata"/>
                <a:sym typeface="Alata"/>
              </a:rPr>
              <a:t>Discussion questions</a:t>
            </a:r>
            <a:endParaRPr sz="8600">
              <a:latin typeface="Alata"/>
              <a:ea typeface="Alata"/>
              <a:cs typeface="Alata"/>
              <a:sym typeface="Alat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336"/>
        <p:cNvGrpSpPr/>
        <p:nvPr/>
      </p:nvGrpSpPr>
      <p:grpSpPr>
        <a:xfrm>
          <a:off x="0" y="0"/>
          <a:ext cx="0" cy="0"/>
          <a:chOff x="0" y="0"/>
          <a:chExt cx="0" cy="0"/>
        </a:xfrm>
      </p:grpSpPr>
      <p:sp>
        <p:nvSpPr>
          <p:cNvPr id="1337" name="Google Shape;1337;g239f9b35e47_0_213"/>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3">
              <a:alphaModFix/>
            </a:blip>
            <a:stretch>
              <a:fillRect/>
            </a:stretch>
          </a:blipFill>
          <a:ln>
            <a:noFill/>
          </a:ln>
        </p:spPr>
      </p:sp>
      <p:grpSp>
        <p:nvGrpSpPr>
          <p:cNvPr id="1338" name="Google Shape;1338;g239f9b35e47_0_213"/>
          <p:cNvGrpSpPr/>
          <p:nvPr/>
        </p:nvGrpSpPr>
        <p:grpSpPr>
          <a:xfrm>
            <a:off x="125" y="9149800"/>
            <a:ext cx="18287989" cy="3195091"/>
            <a:chOff x="0" y="-28575"/>
            <a:chExt cx="4836557" cy="841500"/>
          </a:xfrm>
        </p:grpSpPr>
        <p:sp>
          <p:nvSpPr>
            <p:cNvPr id="1339" name="Google Shape;1339;g239f9b35e47_0_213"/>
            <p:cNvSpPr/>
            <p:nvPr/>
          </p:nvSpPr>
          <p:spPr>
            <a:xfrm>
              <a:off x="0" y="0"/>
              <a:ext cx="4836557" cy="270933"/>
            </a:xfrm>
            <a:custGeom>
              <a:avLst/>
              <a:gdLst/>
              <a:ahLst/>
              <a:cxnLst/>
              <a:rect l="l" t="t" r="r" b="b"/>
              <a:pathLst>
                <a:path w="4836557" h="270933" extrusionOk="0">
                  <a:moveTo>
                    <a:pt x="0" y="0"/>
                  </a:moveTo>
                  <a:lnTo>
                    <a:pt x="4836557" y="0"/>
                  </a:lnTo>
                  <a:lnTo>
                    <a:pt x="4836557" y="270933"/>
                  </a:lnTo>
                  <a:lnTo>
                    <a:pt x="0" y="270933"/>
                  </a:lnTo>
                  <a:close/>
                </a:path>
              </a:pathLst>
            </a:custGeom>
            <a:solidFill>
              <a:srgbClr val="D6008E"/>
            </a:solidFill>
            <a:ln>
              <a:noFill/>
            </a:ln>
          </p:spPr>
        </p:sp>
        <p:sp>
          <p:nvSpPr>
            <p:cNvPr id="1340" name="Google Shape;1340;g239f9b35e47_0_213"/>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341" name="Google Shape;1341;g239f9b35e47_0_213"/>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1342" name="Google Shape;1342;g239f9b35e47_0_213"/>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5">
              <a:alphaModFix/>
            </a:blip>
            <a:stretch>
              <a:fillRect/>
            </a:stretch>
          </a:blipFill>
          <a:ln>
            <a:noFill/>
          </a:ln>
        </p:spPr>
      </p:sp>
      <p:grpSp>
        <p:nvGrpSpPr>
          <p:cNvPr id="1343" name="Google Shape;1343;g239f9b35e47_0_213"/>
          <p:cNvGrpSpPr/>
          <p:nvPr/>
        </p:nvGrpSpPr>
        <p:grpSpPr>
          <a:xfrm>
            <a:off x="879025" y="2518300"/>
            <a:ext cx="16369026" cy="5701804"/>
            <a:chOff x="0" y="0"/>
            <a:chExt cx="4484296" cy="1804140"/>
          </a:xfrm>
        </p:grpSpPr>
        <p:sp>
          <p:nvSpPr>
            <p:cNvPr id="1344" name="Google Shape;1344;g239f9b35e47_0_213"/>
            <p:cNvSpPr/>
            <p:nvPr/>
          </p:nvSpPr>
          <p:spPr>
            <a:xfrm>
              <a:off x="0" y="0"/>
              <a:ext cx="4484296" cy="1804140"/>
            </a:xfrm>
            <a:custGeom>
              <a:avLst/>
              <a:gdLst/>
              <a:ahLst/>
              <a:cxnLst/>
              <a:rect l="l" t="t" r="r" b="b"/>
              <a:pathLst>
                <a:path w="4484296" h="1804140" extrusionOk="0">
                  <a:moveTo>
                    <a:pt x="4404878" y="0"/>
                  </a:moveTo>
                  <a:lnTo>
                    <a:pt x="79418" y="0"/>
                  </a:lnTo>
                  <a:cubicBezTo>
                    <a:pt x="79418" y="43699"/>
                    <a:pt x="44079" y="79418"/>
                    <a:pt x="0" y="79418"/>
                  </a:cubicBezTo>
                  <a:lnTo>
                    <a:pt x="0" y="1724722"/>
                  </a:lnTo>
                  <a:cubicBezTo>
                    <a:pt x="43699" y="1724722"/>
                    <a:pt x="79418" y="1760061"/>
                    <a:pt x="79418" y="1804140"/>
                  </a:cubicBezTo>
                  <a:lnTo>
                    <a:pt x="4404878" y="1804140"/>
                  </a:lnTo>
                  <a:cubicBezTo>
                    <a:pt x="4404878" y="1760441"/>
                    <a:pt x="4440217" y="1724722"/>
                    <a:pt x="4484296" y="1724722"/>
                  </a:cubicBezTo>
                  <a:lnTo>
                    <a:pt x="4484296" y="79418"/>
                  </a:lnTo>
                  <a:cubicBezTo>
                    <a:pt x="4440597" y="79418"/>
                    <a:pt x="4404878" y="44079"/>
                    <a:pt x="4404878"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g239f9b35e47_0_213"/>
            <p:cNvSpPr txBox="1"/>
            <p:nvPr/>
          </p:nvSpPr>
          <p:spPr>
            <a:xfrm>
              <a:off x="38100" y="9525"/>
              <a:ext cx="736500" cy="7653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346" name="Google Shape;1346;g239f9b35e47_0_213"/>
          <p:cNvSpPr txBox="1"/>
          <p:nvPr/>
        </p:nvSpPr>
        <p:spPr>
          <a:xfrm>
            <a:off x="1485900" y="3066850"/>
            <a:ext cx="15231900" cy="4597200"/>
          </a:xfrm>
          <a:prstGeom prst="rect">
            <a:avLst/>
          </a:prstGeom>
          <a:noFill/>
          <a:ln>
            <a:noFill/>
          </a:ln>
        </p:spPr>
        <p:txBody>
          <a:bodyPr spcFirstLastPara="1" wrap="square" lIns="0" tIns="0" rIns="0" bIns="0" anchor="t" anchorCtr="0">
            <a:spAutoFit/>
          </a:bodyPr>
          <a:lstStyle/>
          <a:p>
            <a:pPr marL="457200" marR="0" lvl="0" indent="-450913" algn="l" rtl="0">
              <a:lnSpc>
                <a:spcPct val="140000"/>
              </a:lnSpc>
              <a:spcBef>
                <a:spcPts val="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Why is consumer engagement important to marketing professionals?</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What is Augmented Reality (AR)?</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What is an example of how Augmented Reality was used to help promote the Barbie film or one of the film’s brand partners?</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0"/>
              </a:spcAft>
              <a:buClr>
                <a:srgbClr val="6B0E40"/>
              </a:buClr>
              <a:buSzPts val="2900"/>
              <a:buFont typeface="Alata"/>
              <a:buChar char="•"/>
            </a:pPr>
            <a:r>
              <a:rPr lang="en-US" sz="2900" dirty="0">
                <a:solidFill>
                  <a:srgbClr val="6B0E40"/>
                </a:solidFill>
                <a:latin typeface="Alata"/>
                <a:ea typeface="Alata"/>
                <a:cs typeface="Alata"/>
                <a:sym typeface="Alata"/>
              </a:rPr>
              <a:t>How do you think AR impacts levels of engagement?</a:t>
            </a:r>
            <a:endParaRPr sz="2900" dirty="0">
              <a:solidFill>
                <a:srgbClr val="6B0E40"/>
              </a:solidFill>
              <a:latin typeface="Alata"/>
              <a:ea typeface="Alata"/>
              <a:cs typeface="Alata"/>
              <a:sym typeface="Alata"/>
            </a:endParaRPr>
          </a:p>
          <a:p>
            <a:pPr marL="457200" marR="0" lvl="0" indent="-450913" algn="l" rtl="0">
              <a:lnSpc>
                <a:spcPct val="140000"/>
              </a:lnSpc>
              <a:spcBef>
                <a:spcPts val="2000"/>
              </a:spcBef>
              <a:spcAft>
                <a:spcPts val="2000"/>
              </a:spcAft>
              <a:buClr>
                <a:srgbClr val="6B0E40"/>
              </a:buClr>
              <a:buSzPts val="2900"/>
              <a:buFont typeface="Alata"/>
              <a:buChar char="•"/>
            </a:pPr>
            <a:r>
              <a:rPr lang="en-US" sz="2900" dirty="0">
                <a:solidFill>
                  <a:srgbClr val="6B0E40"/>
                </a:solidFill>
                <a:latin typeface="Alata"/>
                <a:ea typeface="Alata"/>
                <a:cs typeface="Alata"/>
                <a:sym typeface="Alata"/>
              </a:rPr>
              <a:t>What is ROI?  Why is it important to marketers?</a:t>
            </a:r>
            <a:endParaRPr sz="2900" dirty="0">
              <a:solidFill>
                <a:srgbClr val="6B0E40"/>
              </a:solidFill>
              <a:latin typeface="Alata"/>
              <a:ea typeface="Alata"/>
              <a:cs typeface="Alata"/>
              <a:sym typeface="Alata"/>
            </a:endParaRPr>
          </a:p>
        </p:txBody>
      </p:sp>
      <p:sp>
        <p:nvSpPr>
          <p:cNvPr id="1347" name="Google Shape;1347;g239f9b35e47_0_213"/>
          <p:cNvSpPr txBox="1"/>
          <p:nvPr/>
        </p:nvSpPr>
        <p:spPr>
          <a:xfrm>
            <a:off x="1519011" y="497586"/>
            <a:ext cx="14273100" cy="13236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US" sz="8600">
                <a:solidFill>
                  <a:srgbClr val="6B0E40"/>
                </a:solidFill>
                <a:latin typeface="Alata"/>
                <a:ea typeface="Alata"/>
                <a:cs typeface="Alata"/>
                <a:sym typeface="Alata"/>
              </a:rPr>
              <a:t>Discussion questions</a:t>
            </a:r>
            <a:endParaRPr sz="8600">
              <a:latin typeface="Alata"/>
              <a:ea typeface="Alata"/>
              <a:cs typeface="Alata"/>
              <a:sym typeface="Alat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351"/>
        <p:cNvGrpSpPr/>
        <p:nvPr/>
      </p:nvGrpSpPr>
      <p:grpSpPr>
        <a:xfrm>
          <a:off x="0" y="0"/>
          <a:ext cx="0" cy="0"/>
          <a:chOff x="0" y="0"/>
          <a:chExt cx="0" cy="0"/>
        </a:xfrm>
      </p:grpSpPr>
      <p:sp>
        <p:nvSpPr>
          <p:cNvPr id="1352" name="Google Shape;1352;p72"/>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1353" name="Google Shape;1353;p72"/>
          <p:cNvSpPr txBox="1"/>
          <p:nvPr/>
        </p:nvSpPr>
        <p:spPr>
          <a:xfrm>
            <a:off x="1485900" y="2209450"/>
            <a:ext cx="15239700" cy="56799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800">
                <a:solidFill>
                  <a:srgbClr val="990065"/>
                </a:solidFill>
                <a:latin typeface="Alata"/>
                <a:ea typeface="Alata"/>
                <a:cs typeface="Alata"/>
                <a:sym typeface="Alata"/>
              </a:rPr>
              <a:t>https://thedieline.com/blog/2023/7/14/burger-king-brazil-unleashes-the-power-of-the-barbie-combo-meal-and-yes-theres-pink-sauce https://www.hgtv.com/shows/barbie-dreamhouse-challenge </a:t>
            </a:r>
            <a:endParaRPr sz="1800">
              <a:latin typeface="Alata"/>
              <a:ea typeface="Alata"/>
              <a:cs typeface="Alata"/>
              <a:sym typeface="Alata"/>
            </a:endParaRPr>
          </a:p>
          <a:p>
            <a:pPr marL="0" marR="0" lvl="0" indent="0" algn="l" rtl="0">
              <a:lnSpc>
                <a:spcPct val="150000"/>
              </a:lnSpc>
              <a:spcBef>
                <a:spcPts val="0"/>
              </a:spcBef>
              <a:spcAft>
                <a:spcPts val="0"/>
              </a:spcAft>
              <a:buNone/>
            </a:pPr>
            <a:r>
              <a:rPr lang="en-US" sz="1800">
                <a:solidFill>
                  <a:srgbClr val="990065"/>
                </a:solidFill>
                <a:latin typeface="Alata"/>
                <a:ea typeface="Alata"/>
                <a:cs typeface="Alata"/>
                <a:sym typeface="Alata"/>
              </a:rPr>
              <a:t>https://themediaonline.co.za/2023/07/unleashing-the-power-of-digital-marketing-lessons-from-the-barbie-movie-launch/ </a:t>
            </a:r>
            <a:endParaRPr sz="1800">
              <a:latin typeface="Alata"/>
              <a:ea typeface="Alata"/>
              <a:cs typeface="Alata"/>
              <a:sym typeface="Alata"/>
            </a:endParaRPr>
          </a:p>
          <a:p>
            <a:pPr marL="0" marR="0" lvl="0" indent="0" algn="l" rtl="0">
              <a:lnSpc>
                <a:spcPct val="150000"/>
              </a:lnSpc>
              <a:spcBef>
                <a:spcPts val="0"/>
              </a:spcBef>
              <a:spcAft>
                <a:spcPts val="0"/>
              </a:spcAft>
              <a:buNone/>
            </a:pPr>
            <a:r>
              <a:rPr lang="en-US" sz="1800">
                <a:solidFill>
                  <a:srgbClr val="990065"/>
                </a:solidFill>
                <a:latin typeface="Alata"/>
                <a:ea typeface="Alata"/>
                <a:cs typeface="Alata"/>
                <a:sym typeface="Alata"/>
              </a:rPr>
              <a:t>https://www.comscore.com/Insights/Blog/The-Barbie-movie-went-viral-You-might-have-helped https://www.newyorker.com/magazine/2023/07/10/after-barbie-mattel-is-raiding-its-entire-toybox https://www.fool.com/investing/2023/07/13/could-barbie-movie-be-game-changer-for-mattel/ </a:t>
            </a:r>
            <a:endParaRPr sz="1800">
              <a:latin typeface="Alata"/>
              <a:ea typeface="Alata"/>
              <a:cs typeface="Alata"/>
              <a:sym typeface="Alata"/>
            </a:endParaRPr>
          </a:p>
          <a:p>
            <a:pPr marL="0" marR="0" lvl="0" indent="0" algn="l" rtl="0">
              <a:lnSpc>
                <a:spcPct val="150000"/>
              </a:lnSpc>
              <a:spcBef>
                <a:spcPts val="0"/>
              </a:spcBef>
              <a:spcAft>
                <a:spcPts val="0"/>
              </a:spcAft>
              <a:buNone/>
            </a:pPr>
            <a:r>
              <a:rPr lang="en-US" sz="1800">
                <a:solidFill>
                  <a:srgbClr val="990065"/>
                </a:solidFill>
                <a:latin typeface="Alata"/>
                <a:ea typeface="Alata"/>
                <a:cs typeface="Alata"/>
                <a:sym typeface="Alata"/>
              </a:rPr>
              <a:t>https://www.independent.co.uk/arts-entertainment/films/news/barbie-mattel-polly-pocket-barney-b2383568.html https://www.insider.com/how-much-did-barbie-spend-marketing-box-office-success-explained-2023-7 https://rockcontent.com/blog/barbie-movie-marketing/ </a:t>
            </a:r>
            <a:endParaRPr sz="1800">
              <a:latin typeface="Alata"/>
              <a:ea typeface="Alata"/>
              <a:cs typeface="Alata"/>
              <a:sym typeface="Alata"/>
            </a:endParaRPr>
          </a:p>
          <a:p>
            <a:pPr marL="0" marR="0" lvl="0" indent="0" algn="l" rtl="0">
              <a:lnSpc>
                <a:spcPct val="150000"/>
              </a:lnSpc>
              <a:spcBef>
                <a:spcPts val="0"/>
              </a:spcBef>
              <a:spcAft>
                <a:spcPts val="0"/>
              </a:spcAft>
              <a:buNone/>
            </a:pPr>
            <a:r>
              <a:rPr lang="en-US" sz="1800">
                <a:solidFill>
                  <a:srgbClr val="990065"/>
                </a:solidFill>
                <a:latin typeface="Alata"/>
                <a:ea typeface="Alata"/>
                <a:cs typeface="Alata"/>
                <a:sym typeface="Alata"/>
              </a:rPr>
              <a:t>https://www.wsj.com/articles/barbie-movie-merch-margot-b61cca7b </a:t>
            </a:r>
            <a:endParaRPr sz="1800">
              <a:latin typeface="Alata"/>
              <a:ea typeface="Alata"/>
              <a:cs typeface="Alata"/>
              <a:sym typeface="Alata"/>
            </a:endParaRPr>
          </a:p>
          <a:p>
            <a:pPr marL="0" marR="0" lvl="0" indent="0" algn="l" rtl="0">
              <a:lnSpc>
                <a:spcPct val="150000"/>
              </a:lnSpc>
              <a:spcBef>
                <a:spcPts val="0"/>
              </a:spcBef>
              <a:spcAft>
                <a:spcPts val="0"/>
              </a:spcAft>
              <a:buNone/>
            </a:pPr>
            <a:r>
              <a:rPr lang="en-US" sz="1800">
                <a:solidFill>
                  <a:srgbClr val="990065"/>
                </a:solidFill>
                <a:latin typeface="Alata"/>
                <a:ea typeface="Alata"/>
                <a:cs typeface="Alata"/>
                <a:sym typeface="Alata"/>
              </a:rPr>
              <a:t>https://www.theguardian.com/film/2023/jul/01/barbie-movie-marketing-machine-kicks-off-global-tour-sydney-margot-robbie https://www.digitalmarketer.com/blog/barbie-movie-redefined-brand-marketing/ </a:t>
            </a:r>
            <a:endParaRPr sz="1800">
              <a:latin typeface="Alata"/>
              <a:ea typeface="Alata"/>
              <a:cs typeface="Alata"/>
              <a:sym typeface="Alata"/>
            </a:endParaRPr>
          </a:p>
          <a:p>
            <a:pPr marL="0" marR="0" lvl="0" indent="0" algn="l" rtl="0">
              <a:lnSpc>
                <a:spcPct val="150000"/>
              </a:lnSpc>
              <a:spcBef>
                <a:spcPts val="0"/>
              </a:spcBef>
              <a:spcAft>
                <a:spcPts val="0"/>
              </a:spcAft>
              <a:buNone/>
            </a:pPr>
            <a:r>
              <a:rPr lang="en-US" sz="1800">
                <a:solidFill>
                  <a:srgbClr val="990065"/>
                </a:solidFill>
                <a:latin typeface="Alata"/>
                <a:ea typeface="Alata"/>
                <a:cs typeface="Alata"/>
                <a:sym typeface="Alata"/>
              </a:rPr>
              <a:t>https://www.instyle.com/barbie-movie-brand-collaborations-7558155 https://variety.com/2023/film/box-office/barbie-marketing-campaign-explained-warner-bros-1235677922/</a:t>
            </a:r>
            <a:endParaRPr sz="1800">
              <a:latin typeface="Alata"/>
              <a:ea typeface="Alata"/>
              <a:cs typeface="Alata"/>
              <a:sym typeface="Alata"/>
            </a:endParaRPr>
          </a:p>
        </p:txBody>
      </p:sp>
      <p:grpSp>
        <p:nvGrpSpPr>
          <p:cNvPr id="1354" name="Google Shape;1354;p72"/>
          <p:cNvGrpSpPr/>
          <p:nvPr/>
        </p:nvGrpSpPr>
        <p:grpSpPr>
          <a:xfrm>
            <a:off x="125" y="9149800"/>
            <a:ext cx="18287989" cy="3194617"/>
            <a:chOff x="0" y="-28575"/>
            <a:chExt cx="4836557" cy="841375"/>
          </a:xfrm>
        </p:grpSpPr>
        <p:sp>
          <p:nvSpPr>
            <p:cNvPr id="1355" name="Google Shape;1355;p72"/>
            <p:cNvSpPr/>
            <p:nvPr/>
          </p:nvSpPr>
          <p:spPr>
            <a:xfrm>
              <a:off x="0" y="0"/>
              <a:ext cx="4836557" cy="270933"/>
            </a:xfrm>
            <a:custGeom>
              <a:avLst/>
              <a:gdLst/>
              <a:ahLst/>
              <a:cxnLst/>
              <a:rect l="l" t="t" r="r" b="b"/>
              <a:pathLst>
                <a:path w="4836557" h="270933" extrusionOk="0">
                  <a:moveTo>
                    <a:pt x="0" y="0"/>
                  </a:moveTo>
                  <a:lnTo>
                    <a:pt x="4836557" y="0"/>
                  </a:lnTo>
                  <a:lnTo>
                    <a:pt x="4836557" y="270933"/>
                  </a:lnTo>
                  <a:lnTo>
                    <a:pt x="0" y="270933"/>
                  </a:lnTo>
                  <a:close/>
                </a:path>
              </a:pathLst>
            </a:custGeom>
            <a:solidFill>
              <a:srgbClr val="D6008E"/>
            </a:solidFill>
            <a:ln>
              <a:noFill/>
            </a:ln>
          </p:spPr>
        </p:sp>
        <p:sp>
          <p:nvSpPr>
            <p:cNvPr id="1356" name="Google Shape;1356;p72"/>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357" name="Google Shape;1357;p72"/>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1358" name="Google Shape;1358;p72"/>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5">
              <a:alphaModFix/>
            </a:blip>
            <a:stretch>
              <a:fillRect/>
            </a:stretch>
          </a:blipFill>
          <a:ln>
            <a:noFill/>
          </a:ln>
        </p:spPr>
      </p:sp>
      <p:sp>
        <p:nvSpPr>
          <p:cNvPr id="1359" name="Google Shape;1359;p72"/>
          <p:cNvSpPr txBox="1"/>
          <p:nvPr/>
        </p:nvSpPr>
        <p:spPr>
          <a:xfrm>
            <a:off x="1519011" y="497586"/>
            <a:ext cx="14273100" cy="13236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US" sz="8600">
                <a:solidFill>
                  <a:srgbClr val="6B0E40"/>
                </a:solidFill>
                <a:latin typeface="Alata"/>
                <a:ea typeface="Alata"/>
                <a:cs typeface="Alata"/>
                <a:sym typeface="Alata"/>
              </a:rPr>
              <a:t>SOURCES</a:t>
            </a:r>
            <a:endParaRPr sz="8600">
              <a:latin typeface="Alata"/>
              <a:ea typeface="Alata"/>
              <a:cs typeface="Alata"/>
              <a:sym typeface="Alat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363"/>
        <p:cNvGrpSpPr/>
        <p:nvPr/>
      </p:nvGrpSpPr>
      <p:grpSpPr>
        <a:xfrm>
          <a:off x="0" y="0"/>
          <a:ext cx="0" cy="0"/>
          <a:chOff x="0" y="0"/>
          <a:chExt cx="0" cy="0"/>
        </a:xfrm>
      </p:grpSpPr>
      <p:sp>
        <p:nvSpPr>
          <p:cNvPr id="1364" name="Google Shape;1364;g239f9b35e47_0_231"/>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1365" name="Google Shape;1365;g239f9b35e47_0_231"/>
          <p:cNvSpPr txBox="1"/>
          <p:nvPr/>
        </p:nvSpPr>
        <p:spPr>
          <a:xfrm>
            <a:off x="1485900" y="2209450"/>
            <a:ext cx="15239700" cy="56799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chemeClr val="dk1"/>
              </a:buClr>
              <a:buSzPts val="1100"/>
              <a:buFont typeface="Arial"/>
              <a:buNone/>
            </a:pPr>
            <a:r>
              <a:rPr lang="en-US" sz="1800">
                <a:solidFill>
                  <a:srgbClr val="990065"/>
                </a:solidFill>
                <a:latin typeface="Alata"/>
                <a:ea typeface="Alata"/>
                <a:cs typeface="Alata"/>
                <a:sym typeface="Alata"/>
              </a:rPr>
              <a:t>https://news.xbox.com/en-us/2023/06/26/xbox-barbie/ </a:t>
            </a:r>
            <a:endParaRPr sz="1800">
              <a:solidFill>
                <a:srgbClr val="990065"/>
              </a:solidFill>
              <a:latin typeface="Alata"/>
              <a:ea typeface="Alata"/>
              <a:cs typeface="Alata"/>
              <a:sym typeface="Alata"/>
            </a:endParaRPr>
          </a:p>
          <a:p>
            <a:pPr marL="0" marR="0" lvl="0" indent="0" algn="l" rtl="0">
              <a:lnSpc>
                <a:spcPct val="150000"/>
              </a:lnSpc>
              <a:spcBef>
                <a:spcPts val="0"/>
              </a:spcBef>
              <a:spcAft>
                <a:spcPts val="0"/>
              </a:spcAft>
              <a:buClr>
                <a:schemeClr val="dk1"/>
              </a:buClr>
              <a:buSzPts val="1100"/>
              <a:buFont typeface="Arial"/>
              <a:buNone/>
            </a:pPr>
            <a:r>
              <a:rPr lang="en-US" sz="1800">
                <a:solidFill>
                  <a:srgbClr val="990065"/>
                </a:solidFill>
                <a:latin typeface="Alata"/>
                <a:ea typeface="Alata"/>
                <a:cs typeface="Alata"/>
                <a:sym typeface="Alata"/>
              </a:rPr>
              <a:t>https://adage.com/article/marketing-news-strategy/barbies-dream-brand-collaborations-inside-movies-marketing-machine/2502136 https://news.yahoo.com/barbie-movie-marketing-mind-blowing-133429904.html </a:t>
            </a:r>
            <a:endParaRPr sz="1800">
              <a:solidFill>
                <a:srgbClr val="990065"/>
              </a:solidFill>
              <a:latin typeface="Alata"/>
              <a:ea typeface="Alata"/>
              <a:cs typeface="Alata"/>
              <a:sym typeface="Alata"/>
            </a:endParaRPr>
          </a:p>
          <a:p>
            <a:pPr marL="0" marR="0" lvl="0" indent="0" algn="l" rtl="0">
              <a:lnSpc>
                <a:spcPct val="150000"/>
              </a:lnSpc>
              <a:spcBef>
                <a:spcPts val="0"/>
              </a:spcBef>
              <a:spcAft>
                <a:spcPts val="0"/>
              </a:spcAft>
              <a:buClr>
                <a:schemeClr val="dk1"/>
              </a:buClr>
              <a:buSzPts val="1100"/>
              <a:buFont typeface="Arial"/>
              <a:buNone/>
            </a:pPr>
            <a:r>
              <a:rPr lang="en-US" sz="1800">
                <a:solidFill>
                  <a:srgbClr val="990065"/>
                </a:solidFill>
                <a:latin typeface="Alata"/>
                <a:ea typeface="Alata"/>
                <a:cs typeface="Alata"/>
                <a:sym typeface="Alata"/>
              </a:rPr>
              <a:t>https://www.axios.com/2023/07/06/barbie-movie-marketing-power </a:t>
            </a:r>
            <a:endParaRPr sz="1800">
              <a:solidFill>
                <a:srgbClr val="990065"/>
              </a:solidFill>
              <a:latin typeface="Alata"/>
              <a:ea typeface="Alata"/>
              <a:cs typeface="Alata"/>
              <a:sym typeface="Alata"/>
            </a:endParaRPr>
          </a:p>
          <a:p>
            <a:pPr marL="0" marR="0" lvl="0" indent="0" algn="l" rtl="0">
              <a:lnSpc>
                <a:spcPct val="150000"/>
              </a:lnSpc>
              <a:spcBef>
                <a:spcPts val="0"/>
              </a:spcBef>
              <a:spcAft>
                <a:spcPts val="0"/>
              </a:spcAft>
              <a:buClr>
                <a:schemeClr val="dk1"/>
              </a:buClr>
              <a:buSzPts val="1100"/>
              <a:buFont typeface="Arial"/>
              <a:buNone/>
            </a:pPr>
            <a:r>
              <a:rPr lang="en-US" sz="1800">
                <a:solidFill>
                  <a:srgbClr val="990065"/>
                </a:solidFill>
                <a:latin typeface="Alata"/>
                <a:ea typeface="Alata"/>
                <a:cs typeface="Alata"/>
                <a:sym typeface="Alata"/>
              </a:rPr>
              <a:t>https://www.amctheatres.com/giveaway/BARBIE-Is-Everything-Sweepstakes </a:t>
            </a:r>
            <a:endParaRPr sz="1800">
              <a:solidFill>
                <a:srgbClr val="990065"/>
              </a:solidFill>
              <a:latin typeface="Alata"/>
              <a:ea typeface="Alata"/>
              <a:cs typeface="Alata"/>
              <a:sym typeface="Alata"/>
            </a:endParaRPr>
          </a:p>
          <a:p>
            <a:pPr marL="0" marR="0" lvl="0" indent="0" algn="l" rtl="0">
              <a:lnSpc>
                <a:spcPct val="150000"/>
              </a:lnSpc>
              <a:spcBef>
                <a:spcPts val="0"/>
              </a:spcBef>
              <a:spcAft>
                <a:spcPts val="0"/>
              </a:spcAft>
              <a:buClr>
                <a:schemeClr val="dk1"/>
              </a:buClr>
              <a:buSzPts val="1100"/>
              <a:buFont typeface="Arial"/>
              <a:buNone/>
            </a:pPr>
            <a:r>
              <a:rPr lang="en-US" sz="1800">
                <a:solidFill>
                  <a:srgbClr val="990065"/>
                </a:solidFill>
                <a:latin typeface="Alata"/>
                <a:ea typeface="Alata"/>
                <a:cs typeface="Alata"/>
                <a:sym typeface="Alata"/>
              </a:rPr>
              <a:t>https://www.marketingdive.com/news/roku-barbie-campaign-shopify-checkout/687519/ </a:t>
            </a:r>
            <a:endParaRPr sz="1800">
              <a:solidFill>
                <a:srgbClr val="990065"/>
              </a:solidFill>
              <a:latin typeface="Alata"/>
              <a:ea typeface="Alata"/>
              <a:cs typeface="Alata"/>
              <a:sym typeface="Alata"/>
            </a:endParaRPr>
          </a:p>
          <a:p>
            <a:pPr marL="0" marR="0" lvl="0" indent="0" algn="l" rtl="0">
              <a:lnSpc>
                <a:spcPct val="150000"/>
              </a:lnSpc>
              <a:spcBef>
                <a:spcPts val="0"/>
              </a:spcBef>
              <a:spcAft>
                <a:spcPts val="0"/>
              </a:spcAft>
              <a:buClr>
                <a:schemeClr val="dk1"/>
              </a:buClr>
              <a:buSzPts val="1100"/>
              <a:buFont typeface="Arial"/>
              <a:buNone/>
            </a:pPr>
            <a:r>
              <a:rPr lang="en-US" sz="1800">
                <a:solidFill>
                  <a:srgbClr val="990065"/>
                </a:solidFill>
                <a:latin typeface="Alata"/>
                <a:ea typeface="Alata"/>
                <a:cs typeface="Alata"/>
                <a:sym typeface="Alata"/>
              </a:rPr>
              <a:t>https://www.adweek.com/agencyspy/friday-stir-156/181539/ </a:t>
            </a:r>
            <a:endParaRPr sz="1800">
              <a:solidFill>
                <a:srgbClr val="990065"/>
              </a:solidFill>
              <a:latin typeface="Alata"/>
              <a:ea typeface="Alata"/>
              <a:cs typeface="Alata"/>
              <a:sym typeface="Alata"/>
            </a:endParaRPr>
          </a:p>
          <a:p>
            <a:pPr marL="0" marR="0" lvl="0" indent="0" algn="l" rtl="0">
              <a:lnSpc>
                <a:spcPct val="150000"/>
              </a:lnSpc>
              <a:spcBef>
                <a:spcPts val="0"/>
              </a:spcBef>
              <a:spcAft>
                <a:spcPts val="0"/>
              </a:spcAft>
              <a:buClr>
                <a:schemeClr val="dk1"/>
              </a:buClr>
              <a:buSzPts val="1100"/>
              <a:buFont typeface="Arial"/>
              <a:buNone/>
            </a:pPr>
            <a:r>
              <a:rPr lang="en-US" sz="1800">
                <a:solidFill>
                  <a:srgbClr val="990065"/>
                </a:solidFill>
                <a:latin typeface="Alata"/>
                <a:ea typeface="Alata"/>
                <a:cs typeface="Alata"/>
                <a:sym typeface="Alata"/>
              </a:rPr>
              <a:t>https://advertising.roku.com/resources/blog/when-barbie-met-roku-a-groundbreaking-approach-to-movie-marketing/ https://blog.startupstash.com/barbie-a-masterclass-in-movie-marketing-367aca2cc6e4 https://chicago.eater.com/2023/6/7/23752414/malibu-barbie-cafe-pop-up-chicago-bucket-listers-photos-images-mattel-patio-west-loop https://twitter.com/MosheIsaacian/status/1673745785245298688?cxt=HHwWgMDT3Y-7q7ouAAAA </a:t>
            </a:r>
            <a:endParaRPr sz="1800">
              <a:solidFill>
                <a:srgbClr val="990065"/>
              </a:solidFill>
              <a:latin typeface="Alata"/>
              <a:ea typeface="Alata"/>
              <a:cs typeface="Alata"/>
              <a:sym typeface="Alata"/>
            </a:endParaRPr>
          </a:p>
          <a:p>
            <a:pPr marL="0" marR="0" lvl="0" indent="0" algn="l" rtl="0">
              <a:lnSpc>
                <a:spcPct val="150000"/>
              </a:lnSpc>
              <a:spcBef>
                <a:spcPts val="0"/>
              </a:spcBef>
              <a:spcAft>
                <a:spcPts val="0"/>
              </a:spcAft>
              <a:buSzPts val="1100"/>
              <a:buNone/>
            </a:pPr>
            <a:r>
              <a:rPr lang="en-US" sz="1800">
                <a:solidFill>
                  <a:srgbClr val="990065"/>
                </a:solidFill>
                <a:latin typeface="Alata"/>
                <a:ea typeface="Alata"/>
                <a:cs typeface="Alata"/>
                <a:sym typeface="Alata"/>
              </a:rPr>
              <a:t>https://www.marketing-interactive.com/barbie-movie-launches-viral-selfie-generator-a-play-for-ugc-hits https://www.entrepreneur.com/business-news/barbies-malibu-dreamhouse-is-latest-movie-marketing-stunt/454956 https://www.thewrap.com/barbie-movie-marketing-warner-bros-box-office</a:t>
            </a:r>
            <a:endParaRPr sz="1800">
              <a:solidFill>
                <a:srgbClr val="990065"/>
              </a:solidFill>
              <a:latin typeface="Alata"/>
              <a:ea typeface="Alata"/>
              <a:cs typeface="Alata"/>
              <a:sym typeface="Alata"/>
            </a:endParaRPr>
          </a:p>
        </p:txBody>
      </p:sp>
      <p:grpSp>
        <p:nvGrpSpPr>
          <p:cNvPr id="1366" name="Google Shape;1366;g239f9b35e47_0_231"/>
          <p:cNvGrpSpPr/>
          <p:nvPr/>
        </p:nvGrpSpPr>
        <p:grpSpPr>
          <a:xfrm>
            <a:off x="125" y="9149800"/>
            <a:ext cx="18287989" cy="3195091"/>
            <a:chOff x="0" y="-28575"/>
            <a:chExt cx="4836557" cy="841500"/>
          </a:xfrm>
        </p:grpSpPr>
        <p:sp>
          <p:nvSpPr>
            <p:cNvPr id="1367" name="Google Shape;1367;g239f9b35e47_0_231"/>
            <p:cNvSpPr/>
            <p:nvPr/>
          </p:nvSpPr>
          <p:spPr>
            <a:xfrm>
              <a:off x="0" y="0"/>
              <a:ext cx="4836557" cy="270933"/>
            </a:xfrm>
            <a:custGeom>
              <a:avLst/>
              <a:gdLst/>
              <a:ahLst/>
              <a:cxnLst/>
              <a:rect l="l" t="t" r="r" b="b"/>
              <a:pathLst>
                <a:path w="4836557" h="270933" extrusionOk="0">
                  <a:moveTo>
                    <a:pt x="0" y="0"/>
                  </a:moveTo>
                  <a:lnTo>
                    <a:pt x="4836557" y="0"/>
                  </a:lnTo>
                  <a:lnTo>
                    <a:pt x="4836557" y="270933"/>
                  </a:lnTo>
                  <a:lnTo>
                    <a:pt x="0" y="270933"/>
                  </a:lnTo>
                  <a:close/>
                </a:path>
              </a:pathLst>
            </a:custGeom>
            <a:solidFill>
              <a:srgbClr val="D6008E"/>
            </a:solidFill>
            <a:ln>
              <a:noFill/>
            </a:ln>
          </p:spPr>
        </p:sp>
        <p:sp>
          <p:nvSpPr>
            <p:cNvPr id="1368" name="Google Shape;1368;g239f9b35e47_0_231"/>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369" name="Google Shape;1369;g239f9b35e47_0_231"/>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1370" name="Google Shape;1370;g239f9b35e47_0_231"/>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5">
              <a:alphaModFix/>
            </a:blip>
            <a:stretch>
              <a:fillRect/>
            </a:stretch>
          </a:blipFill>
          <a:ln>
            <a:noFill/>
          </a:ln>
        </p:spPr>
      </p:sp>
      <p:sp>
        <p:nvSpPr>
          <p:cNvPr id="1371" name="Google Shape;1371;g239f9b35e47_0_231"/>
          <p:cNvSpPr txBox="1"/>
          <p:nvPr/>
        </p:nvSpPr>
        <p:spPr>
          <a:xfrm>
            <a:off x="1519011" y="497586"/>
            <a:ext cx="14273100" cy="13236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US" sz="8600">
                <a:solidFill>
                  <a:srgbClr val="6B0E40"/>
                </a:solidFill>
                <a:latin typeface="Alata"/>
                <a:ea typeface="Alata"/>
                <a:cs typeface="Alata"/>
                <a:sym typeface="Alata"/>
              </a:rPr>
              <a:t>SOURCES</a:t>
            </a:r>
            <a:endParaRPr sz="8600">
              <a:latin typeface="Alata"/>
              <a:ea typeface="Alata"/>
              <a:cs typeface="Alata"/>
              <a:sym typeface="Alat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375"/>
        <p:cNvGrpSpPr/>
        <p:nvPr/>
      </p:nvGrpSpPr>
      <p:grpSpPr>
        <a:xfrm>
          <a:off x="0" y="0"/>
          <a:ext cx="0" cy="0"/>
          <a:chOff x="0" y="0"/>
          <a:chExt cx="0" cy="0"/>
        </a:xfrm>
      </p:grpSpPr>
      <p:sp>
        <p:nvSpPr>
          <p:cNvPr id="1376" name="Google Shape;1376;g239f9b35e47_0_243"/>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3">
              <a:alphaModFix/>
            </a:blip>
            <a:stretch>
              <a:fillRect/>
            </a:stretch>
          </a:blipFill>
          <a:ln>
            <a:noFill/>
          </a:ln>
        </p:spPr>
      </p:sp>
      <p:sp>
        <p:nvSpPr>
          <p:cNvPr id="1377" name="Google Shape;1377;g239f9b35e47_0_243"/>
          <p:cNvSpPr txBox="1"/>
          <p:nvPr/>
        </p:nvSpPr>
        <p:spPr>
          <a:xfrm>
            <a:off x="1485900" y="2209450"/>
            <a:ext cx="15239700" cy="2770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SzPts val="1100"/>
              <a:buNone/>
            </a:pPr>
            <a:r>
              <a:rPr lang="en-US" sz="1800">
                <a:solidFill>
                  <a:srgbClr val="990065"/>
                </a:solidFill>
                <a:latin typeface="Alata"/>
                <a:ea typeface="Alata"/>
                <a:cs typeface="Alata"/>
                <a:sym typeface="Alata"/>
              </a:rPr>
              <a:t>https://vergemagazine.co.uk/barbie-songs-streamed-52-million-times-on-spotify-in-opening-weekend-alone/</a:t>
            </a:r>
            <a:endParaRPr sz="1800">
              <a:solidFill>
                <a:srgbClr val="990065"/>
              </a:solidFill>
              <a:latin typeface="Alata"/>
              <a:ea typeface="Alata"/>
              <a:cs typeface="Alata"/>
              <a:sym typeface="Alata"/>
            </a:endParaRPr>
          </a:p>
          <a:p>
            <a:pPr marL="0" marR="0" lvl="0" indent="0" algn="l" rtl="0">
              <a:lnSpc>
                <a:spcPct val="150000"/>
              </a:lnSpc>
              <a:spcBef>
                <a:spcPts val="0"/>
              </a:spcBef>
              <a:spcAft>
                <a:spcPts val="0"/>
              </a:spcAft>
              <a:buSzPts val="1100"/>
              <a:buNone/>
            </a:pPr>
            <a:r>
              <a:rPr lang="en-US" sz="1800">
                <a:solidFill>
                  <a:srgbClr val="990065"/>
                </a:solidFill>
                <a:latin typeface="Alata"/>
                <a:ea typeface="Alata"/>
                <a:cs typeface="Alata"/>
                <a:sym typeface="Alata"/>
              </a:rPr>
              <a:t>https://people.com/barbie-soundtrack-features-dua-lipa-lizzo-ice-spice-ryan-gosling-7503987</a:t>
            </a:r>
            <a:endParaRPr sz="1800">
              <a:solidFill>
                <a:srgbClr val="990065"/>
              </a:solidFill>
              <a:latin typeface="Alata"/>
              <a:ea typeface="Alata"/>
              <a:cs typeface="Alata"/>
              <a:sym typeface="Alata"/>
            </a:endParaRPr>
          </a:p>
          <a:p>
            <a:pPr marL="0" marR="0" lvl="0" indent="0" algn="l" rtl="0">
              <a:lnSpc>
                <a:spcPct val="150000"/>
              </a:lnSpc>
              <a:spcBef>
                <a:spcPts val="0"/>
              </a:spcBef>
              <a:spcAft>
                <a:spcPts val="0"/>
              </a:spcAft>
              <a:buSzPts val="1100"/>
              <a:buNone/>
            </a:pPr>
            <a:r>
              <a:rPr lang="en-US" sz="1800">
                <a:solidFill>
                  <a:srgbClr val="990065"/>
                </a:solidFill>
                <a:latin typeface="Alata"/>
                <a:ea typeface="Alata"/>
                <a:cs typeface="Alata"/>
                <a:sym typeface="Alata"/>
              </a:rPr>
              <a:t>https://www.hypebot.com/hypebot/2023/07/barbie-by-the-numbers-why-the-barbie-soundtrack-is-doing-so-well.html</a:t>
            </a:r>
            <a:endParaRPr sz="1800">
              <a:solidFill>
                <a:srgbClr val="990065"/>
              </a:solidFill>
              <a:latin typeface="Alata"/>
              <a:ea typeface="Alata"/>
              <a:cs typeface="Alata"/>
              <a:sym typeface="Alata"/>
            </a:endParaRPr>
          </a:p>
          <a:p>
            <a:pPr marL="0" marR="0" lvl="0" indent="0" algn="l" rtl="0">
              <a:lnSpc>
                <a:spcPct val="150000"/>
              </a:lnSpc>
              <a:spcBef>
                <a:spcPts val="0"/>
              </a:spcBef>
              <a:spcAft>
                <a:spcPts val="0"/>
              </a:spcAft>
              <a:buSzPts val="1100"/>
              <a:buNone/>
            </a:pPr>
            <a:r>
              <a:rPr lang="en-US" sz="1800">
                <a:solidFill>
                  <a:srgbClr val="990065"/>
                </a:solidFill>
                <a:latin typeface="Alata"/>
                <a:ea typeface="Alata"/>
                <a:cs typeface="Alata"/>
                <a:sym typeface="Alata"/>
              </a:rPr>
              <a:t>https://www.rottentomatoes.com/m/barbie</a:t>
            </a:r>
            <a:endParaRPr sz="1800">
              <a:solidFill>
                <a:srgbClr val="990065"/>
              </a:solidFill>
              <a:latin typeface="Alata"/>
              <a:ea typeface="Alata"/>
              <a:cs typeface="Alata"/>
              <a:sym typeface="Alata"/>
            </a:endParaRPr>
          </a:p>
          <a:p>
            <a:pPr marL="0" marR="0" lvl="0" indent="0" algn="l" rtl="0">
              <a:lnSpc>
                <a:spcPct val="150000"/>
              </a:lnSpc>
              <a:spcBef>
                <a:spcPts val="0"/>
              </a:spcBef>
              <a:spcAft>
                <a:spcPts val="0"/>
              </a:spcAft>
              <a:buSzPts val="1100"/>
              <a:buNone/>
            </a:pPr>
            <a:r>
              <a:rPr lang="en-US" sz="1800">
                <a:solidFill>
                  <a:srgbClr val="990065"/>
                </a:solidFill>
                <a:latin typeface="Alata"/>
                <a:ea typeface="Alata"/>
                <a:cs typeface="Alata"/>
                <a:sym typeface="Alata"/>
              </a:rPr>
              <a:t>https://www.exabytes.my/blog/barbie-marketing-strategy/</a:t>
            </a:r>
            <a:endParaRPr sz="1800">
              <a:solidFill>
                <a:srgbClr val="990065"/>
              </a:solidFill>
              <a:latin typeface="Alata"/>
              <a:ea typeface="Alata"/>
              <a:cs typeface="Alata"/>
              <a:sym typeface="Alata"/>
            </a:endParaRPr>
          </a:p>
          <a:p>
            <a:pPr marL="0" marR="0" lvl="0" indent="0" algn="l" rtl="0">
              <a:lnSpc>
                <a:spcPct val="150000"/>
              </a:lnSpc>
              <a:spcBef>
                <a:spcPts val="0"/>
              </a:spcBef>
              <a:spcAft>
                <a:spcPts val="0"/>
              </a:spcAft>
              <a:buSzPts val="1100"/>
              <a:buNone/>
            </a:pPr>
            <a:endParaRPr sz="1800">
              <a:solidFill>
                <a:srgbClr val="990065"/>
              </a:solidFill>
              <a:latin typeface="Alata"/>
              <a:ea typeface="Alata"/>
              <a:cs typeface="Alata"/>
              <a:sym typeface="Alata"/>
            </a:endParaRPr>
          </a:p>
          <a:p>
            <a:pPr marL="0" marR="0" lvl="0" indent="0" algn="l" rtl="0">
              <a:lnSpc>
                <a:spcPct val="150000"/>
              </a:lnSpc>
              <a:spcBef>
                <a:spcPts val="0"/>
              </a:spcBef>
              <a:spcAft>
                <a:spcPts val="0"/>
              </a:spcAft>
              <a:buSzPts val="1100"/>
              <a:buNone/>
            </a:pPr>
            <a:endParaRPr sz="1800">
              <a:solidFill>
                <a:srgbClr val="990065"/>
              </a:solidFill>
              <a:latin typeface="Alata"/>
              <a:ea typeface="Alata"/>
              <a:cs typeface="Alata"/>
              <a:sym typeface="Alata"/>
            </a:endParaRPr>
          </a:p>
        </p:txBody>
      </p:sp>
      <p:grpSp>
        <p:nvGrpSpPr>
          <p:cNvPr id="1378" name="Google Shape;1378;g239f9b35e47_0_243"/>
          <p:cNvGrpSpPr/>
          <p:nvPr/>
        </p:nvGrpSpPr>
        <p:grpSpPr>
          <a:xfrm>
            <a:off x="125" y="9149800"/>
            <a:ext cx="18287989" cy="3195091"/>
            <a:chOff x="0" y="-28575"/>
            <a:chExt cx="4836557" cy="841500"/>
          </a:xfrm>
        </p:grpSpPr>
        <p:sp>
          <p:nvSpPr>
            <p:cNvPr id="1379" name="Google Shape;1379;g239f9b35e47_0_243"/>
            <p:cNvSpPr/>
            <p:nvPr/>
          </p:nvSpPr>
          <p:spPr>
            <a:xfrm>
              <a:off x="0" y="0"/>
              <a:ext cx="4836557" cy="270933"/>
            </a:xfrm>
            <a:custGeom>
              <a:avLst/>
              <a:gdLst/>
              <a:ahLst/>
              <a:cxnLst/>
              <a:rect l="l" t="t" r="r" b="b"/>
              <a:pathLst>
                <a:path w="4836557" h="270933" extrusionOk="0">
                  <a:moveTo>
                    <a:pt x="0" y="0"/>
                  </a:moveTo>
                  <a:lnTo>
                    <a:pt x="4836557" y="0"/>
                  </a:lnTo>
                  <a:lnTo>
                    <a:pt x="4836557" y="270933"/>
                  </a:lnTo>
                  <a:lnTo>
                    <a:pt x="0" y="270933"/>
                  </a:lnTo>
                  <a:close/>
                </a:path>
              </a:pathLst>
            </a:custGeom>
            <a:solidFill>
              <a:srgbClr val="D6008E"/>
            </a:solidFill>
            <a:ln>
              <a:noFill/>
            </a:ln>
          </p:spPr>
        </p:sp>
        <p:sp>
          <p:nvSpPr>
            <p:cNvPr id="1380" name="Google Shape;1380;g239f9b35e47_0_243"/>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381" name="Google Shape;1381;g239f9b35e47_0_243"/>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4">
              <a:alphaModFix/>
            </a:blip>
            <a:stretch>
              <a:fillRect/>
            </a:stretch>
          </a:blipFill>
          <a:ln>
            <a:noFill/>
          </a:ln>
        </p:spPr>
      </p:sp>
      <p:sp>
        <p:nvSpPr>
          <p:cNvPr id="1382" name="Google Shape;1382;g239f9b35e47_0_243"/>
          <p:cNvSpPr/>
          <p:nvPr/>
        </p:nvSpPr>
        <p:spPr>
          <a:xfrm>
            <a:off x="49465" y="6"/>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5">
              <a:alphaModFix/>
            </a:blip>
            <a:stretch>
              <a:fillRect/>
            </a:stretch>
          </a:blipFill>
          <a:ln>
            <a:noFill/>
          </a:ln>
        </p:spPr>
      </p:sp>
      <p:sp>
        <p:nvSpPr>
          <p:cNvPr id="1383" name="Google Shape;1383;g239f9b35e47_0_243"/>
          <p:cNvSpPr txBox="1"/>
          <p:nvPr/>
        </p:nvSpPr>
        <p:spPr>
          <a:xfrm>
            <a:off x="1519011" y="497586"/>
            <a:ext cx="14273100" cy="13236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US" sz="8600">
                <a:solidFill>
                  <a:srgbClr val="6B0E40"/>
                </a:solidFill>
                <a:latin typeface="Alata"/>
                <a:ea typeface="Alata"/>
                <a:cs typeface="Alata"/>
                <a:sym typeface="Alata"/>
              </a:rPr>
              <a:t>SOURCES</a:t>
            </a:r>
            <a:endParaRPr sz="8600">
              <a:latin typeface="Alata"/>
              <a:ea typeface="Alata"/>
              <a:cs typeface="Alata"/>
              <a:sym typeface="Alat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193"/>
        <p:cNvGrpSpPr/>
        <p:nvPr/>
      </p:nvGrpSpPr>
      <p:grpSpPr>
        <a:xfrm>
          <a:off x="0" y="0"/>
          <a:ext cx="0" cy="0"/>
          <a:chOff x="0" y="0"/>
          <a:chExt cx="0" cy="0"/>
        </a:xfrm>
      </p:grpSpPr>
      <p:grpSp>
        <p:nvGrpSpPr>
          <p:cNvPr id="194" name="Google Shape;194;p8"/>
          <p:cNvGrpSpPr/>
          <p:nvPr/>
        </p:nvGrpSpPr>
        <p:grpSpPr>
          <a:xfrm>
            <a:off x="125" y="7092400"/>
            <a:ext cx="18287989" cy="3194617"/>
            <a:chOff x="0" y="-28575"/>
            <a:chExt cx="4836557" cy="841375"/>
          </a:xfrm>
        </p:grpSpPr>
        <p:sp>
          <p:nvSpPr>
            <p:cNvPr id="195" name="Google Shape;195;p8"/>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196" name="Google Shape;196;p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97" name="Google Shape;197;p8"/>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198" name="Google Shape;198;p8"/>
          <p:cNvSpPr/>
          <p:nvPr/>
        </p:nvSpPr>
        <p:spPr>
          <a:xfrm>
            <a:off x="-10" y="768"/>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5">
              <a:alphaModFix/>
            </a:blip>
            <a:stretch>
              <a:fillRect/>
            </a:stretch>
          </a:blipFill>
          <a:ln>
            <a:noFill/>
          </a:ln>
        </p:spPr>
      </p:sp>
      <p:sp>
        <p:nvSpPr>
          <p:cNvPr id="199" name="Google Shape;199;p8"/>
          <p:cNvSpPr/>
          <p:nvPr/>
        </p:nvSpPr>
        <p:spPr>
          <a:xfrm>
            <a:off x="974050" y="2996350"/>
            <a:ext cx="8464141" cy="5333250"/>
          </a:xfrm>
          <a:custGeom>
            <a:avLst/>
            <a:gdLst/>
            <a:ahLst/>
            <a:cxnLst/>
            <a:rect l="l" t="t" r="r" b="b"/>
            <a:pathLst>
              <a:path w="2631721" h="1339878" extrusionOk="0">
                <a:moveTo>
                  <a:pt x="2552302" y="0"/>
                </a:moveTo>
                <a:lnTo>
                  <a:pt x="79418" y="0"/>
                </a:lnTo>
                <a:cubicBezTo>
                  <a:pt x="79418" y="43699"/>
                  <a:pt x="44079" y="79418"/>
                  <a:pt x="0" y="79418"/>
                </a:cubicBezTo>
                <a:lnTo>
                  <a:pt x="0" y="1260460"/>
                </a:lnTo>
                <a:cubicBezTo>
                  <a:pt x="43699" y="1260460"/>
                  <a:pt x="79418" y="1295799"/>
                  <a:pt x="79418" y="1339878"/>
                </a:cubicBezTo>
                <a:lnTo>
                  <a:pt x="2552302" y="1339878"/>
                </a:lnTo>
                <a:cubicBezTo>
                  <a:pt x="2552302" y="1296179"/>
                  <a:pt x="2587641" y="1260460"/>
                  <a:pt x="2631721" y="1260460"/>
                </a:cubicBezTo>
                <a:lnTo>
                  <a:pt x="2631721" y="79418"/>
                </a:lnTo>
                <a:cubicBezTo>
                  <a:pt x="2588021" y="79418"/>
                  <a:pt x="2552302" y="44079"/>
                  <a:pt x="2552302"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lata"/>
              <a:ea typeface="Alata"/>
              <a:cs typeface="Alata"/>
              <a:sym typeface="Alata"/>
            </a:endParaRPr>
          </a:p>
        </p:txBody>
      </p:sp>
      <p:sp>
        <p:nvSpPr>
          <p:cNvPr id="200" name="Google Shape;200;p8"/>
          <p:cNvSpPr txBox="1"/>
          <p:nvPr/>
        </p:nvSpPr>
        <p:spPr>
          <a:xfrm>
            <a:off x="1485900" y="3426625"/>
            <a:ext cx="7363800" cy="4442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Hollywood starts marketing movies early to build anticipation and excitement. The "Barbie" marketing machine hit the ground running in December, 2022 with a teaser trailer that aired before "Avatar: The Way of Water" in the theaters. </a:t>
            </a:r>
            <a:endParaRPr sz="2600">
              <a:latin typeface="Alata"/>
              <a:ea typeface="Alata"/>
              <a:cs typeface="Alata"/>
              <a:sym typeface="Alata"/>
            </a:endParaRPr>
          </a:p>
          <a:p>
            <a:pPr marL="0" marR="0" lvl="0" indent="0" algn="l" rtl="0">
              <a:lnSpc>
                <a:spcPct val="50000"/>
              </a:lnSpc>
              <a:spcBef>
                <a:spcPts val="0"/>
              </a:spcBef>
              <a:spcAft>
                <a:spcPts val="0"/>
              </a:spcAft>
              <a:buNone/>
            </a:pPr>
            <a:endParaRPr sz="2600">
              <a:solidFill>
                <a:srgbClr val="6B0E40"/>
              </a:solidFill>
              <a:latin typeface="Alata"/>
              <a:ea typeface="Alata"/>
              <a:cs typeface="Alata"/>
              <a:sym typeface="Alata"/>
            </a:endParaRPr>
          </a:p>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Teaser trailers are short films that generate anticipation for a movie, even if the release date is months away.</a:t>
            </a:r>
            <a:endParaRPr sz="2600">
              <a:latin typeface="Alata"/>
              <a:ea typeface="Alata"/>
              <a:cs typeface="Alata"/>
              <a:sym typeface="Alata"/>
            </a:endParaRPr>
          </a:p>
        </p:txBody>
      </p:sp>
      <p:sp>
        <p:nvSpPr>
          <p:cNvPr id="201" name="Google Shape;201;p8"/>
          <p:cNvSpPr txBox="1"/>
          <p:nvPr/>
        </p:nvSpPr>
        <p:spPr>
          <a:xfrm>
            <a:off x="8849817" y="7868716"/>
            <a:ext cx="8661600" cy="876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899" u="sng" dirty="0">
                <a:solidFill>
                  <a:schemeClr val="lt1"/>
                </a:solidFill>
                <a:latin typeface="Alata"/>
                <a:ea typeface="Alata"/>
                <a:cs typeface="Alata"/>
                <a:sym typeface="Alata"/>
                <a:hlinkClick r:id="rId6">
                  <a:extLst>
                    <a:ext uri="{A12FA001-AC4F-418D-AE19-62706E023703}">
                      <ahyp:hlinkClr xmlns:ahyp="http://schemas.microsoft.com/office/drawing/2018/hyperlinkcolor" val="tx"/>
                    </a:ext>
                  </a:extLst>
                </a:hlinkClick>
              </a:rPr>
              <a:t>WATCH: "Barbie" teaser trailer features a play on </a:t>
            </a:r>
            <a:endParaRPr dirty="0">
              <a:solidFill>
                <a:schemeClr val="lt1"/>
              </a:solidFill>
              <a:latin typeface="Alata"/>
              <a:ea typeface="Alata"/>
              <a:cs typeface="Alata"/>
              <a:sym typeface="Alata"/>
            </a:endParaRPr>
          </a:p>
          <a:p>
            <a:pPr marL="0" marR="0" lvl="0" indent="0" algn="r" rtl="0">
              <a:lnSpc>
                <a:spcPct val="100000"/>
              </a:lnSpc>
              <a:spcBef>
                <a:spcPts val="0"/>
              </a:spcBef>
              <a:spcAft>
                <a:spcPts val="0"/>
              </a:spcAft>
              <a:buNone/>
            </a:pPr>
            <a:r>
              <a:rPr lang="en-US" sz="1899" u="sng" dirty="0">
                <a:solidFill>
                  <a:schemeClr val="lt1"/>
                </a:solidFill>
                <a:latin typeface="Alata"/>
                <a:ea typeface="Alata"/>
                <a:cs typeface="Alata"/>
                <a:sym typeface="Alata"/>
                <a:hlinkClick r:id="rId6">
                  <a:extLst>
                    <a:ext uri="{A12FA001-AC4F-418D-AE19-62706E023703}">
                      <ahyp:hlinkClr xmlns:ahyp="http://schemas.microsoft.com/office/drawing/2018/hyperlinkcolor" val="tx"/>
                    </a:ext>
                  </a:extLst>
                </a:hlinkClick>
              </a:rPr>
              <a:t>Stanley Kubrik's '2001: A Space Odyssey'</a:t>
            </a:r>
            <a:endParaRPr dirty="0">
              <a:solidFill>
                <a:schemeClr val="lt1"/>
              </a:solidFill>
              <a:latin typeface="Alata"/>
              <a:ea typeface="Alata"/>
              <a:cs typeface="Alata"/>
              <a:sym typeface="Alata"/>
            </a:endParaRPr>
          </a:p>
          <a:p>
            <a:pPr marL="0" marR="0" lvl="0" indent="0" algn="r" rtl="0">
              <a:lnSpc>
                <a:spcPct val="100000"/>
              </a:lnSpc>
              <a:spcBef>
                <a:spcPts val="0"/>
              </a:spcBef>
              <a:spcAft>
                <a:spcPts val="0"/>
              </a:spcAft>
              <a:buNone/>
            </a:pPr>
            <a:r>
              <a:rPr lang="en-US" sz="1899" u="sng" dirty="0">
                <a:solidFill>
                  <a:schemeClr val="lt1"/>
                </a:solidFill>
                <a:latin typeface="Alata"/>
                <a:ea typeface="Alata"/>
                <a:cs typeface="Alata"/>
                <a:sym typeface="Alata"/>
                <a:hlinkClick r:id="rId6">
                  <a:extLst>
                    <a:ext uri="{A12FA001-AC4F-418D-AE19-62706E023703}">
                      <ahyp:hlinkClr xmlns:ahyp="http://schemas.microsoft.com/office/drawing/2018/hyperlinkcolor" val="tx"/>
                    </a:ext>
                  </a:extLst>
                </a:hlinkClick>
              </a:rPr>
              <a:t>Warner Bros. Pictures</a:t>
            </a:r>
            <a:endParaRPr dirty="0">
              <a:solidFill>
                <a:schemeClr val="lt1"/>
              </a:solidFill>
              <a:latin typeface="Alata"/>
              <a:ea typeface="Alata"/>
              <a:cs typeface="Alata"/>
              <a:sym typeface="Alata"/>
            </a:endParaRPr>
          </a:p>
        </p:txBody>
      </p:sp>
      <p:sp>
        <p:nvSpPr>
          <p:cNvPr id="202" name="Google Shape;202;p8"/>
          <p:cNvSpPr txBox="1"/>
          <p:nvPr/>
        </p:nvSpPr>
        <p:spPr>
          <a:xfrm>
            <a:off x="1469524" y="46739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203" name="Google Shape;203;p8"/>
          <p:cNvSpPr txBox="1"/>
          <p:nvPr/>
        </p:nvSpPr>
        <p:spPr>
          <a:xfrm>
            <a:off x="1469524" y="1948383"/>
            <a:ext cx="8257800" cy="7389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4800" dirty="0">
                <a:solidFill>
                  <a:srgbClr val="6B0E40"/>
                </a:solidFill>
                <a:latin typeface="Alata"/>
                <a:ea typeface="Alata"/>
                <a:cs typeface="Alata"/>
                <a:sym typeface="Alata"/>
              </a:rPr>
              <a:t>MARKETING PLAN TIMELINE</a:t>
            </a:r>
            <a:endParaRPr dirty="0">
              <a:latin typeface="Alata"/>
              <a:ea typeface="Alata"/>
              <a:cs typeface="Alata"/>
              <a:sym typeface="Alata"/>
            </a:endParaRPr>
          </a:p>
        </p:txBody>
      </p:sp>
      <p:sp>
        <p:nvSpPr>
          <p:cNvPr id="204" name="Google Shape;204;p8"/>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7">
              <a:alphaModFix/>
            </a:blip>
            <a:stretch>
              <a:fillRect/>
            </a:stretch>
          </a:blipFill>
          <a:ln>
            <a:noFill/>
          </a:ln>
        </p:spPr>
      </p:sp>
      <p:pic>
        <p:nvPicPr>
          <p:cNvPr id="2" name="Online Media 1" descr="Barbie | Teaser Trailer">
            <a:hlinkClick r:id="" action="ppaction://media"/>
            <a:extLst>
              <a:ext uri="{FF2B5EF4-FFF2-40B4-BE49-F238E27FC236}">
                <a16:creationId xmlns:a16="http://schemas.microsoft.com/office/drawing/2014/main" id="{3A7DBDC1-06C5-B4D4-D9AE-46681391AC3D}"/>
              </a:ext>
            </a:extLst>
          </p:cNvPr>
          <p:cNvPicPr>
            <a:picLocks noRot="1" noChangeAspect="1"/>
          </p:cNvPicPr>
          <p:nvPr>
            <a:videoFile r:link="rId1"/>
          </p:nvPr>
        </p:nvPicPr>
        <p:blipFill>
          <a:blip r:embed="rId8"/>
          <a:stretch>
            <a:fillRect/>
          </a:stretch>
        </p:blipFill>
        <p:spPr>
          <a:xfrm>
            <a:off x="9798793" y="3426625"/>
            <a:ext cx="7842893" cy="443123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D9EB"/>
            </a:gs>
            <a:gs pos="100000">
              <a:srgbClr val="FF66C4"/>
            </a:gs>
          </a:gsLst>
          <a:path path="circle">
            <a:fillToRect l="50000" t="50000" r="50000" b="50000"/>
          </a:path>
          <a:tileRect/>
        </a:gradFill>
        <a:effectLst/>
      </p:bgPr>
    </p:bg>
    <p:spTree>
      <p:nvGrpSpPr>
        <p:cNvPr id="1" name="Shape 209"/>
        <p:cNvGrpSpPr/>
        <p:nvPr/>
      </p:nvGrpSpPr>
      <p:grpSpPr>
        <a:xfrm>
          <a:off x="0" y="0"/>
          <a:ext cx="0" cy="0"/>
          <a:chOff x="0" y="0"/>
          <a:chExt cx="0" cy="0"/>
        </a:xfrm>
      </p:grpSpPr>
      <p:grpSp>
        <p:nvGrpSpPr>
          <p:cNvPr id="210" name="Google Shape;210;p9"/>
          <p:cNvGrpSpPr/>
          <p:nvPr/>
        </p:nvGrpSpPr>
        <p:grpSpPr>
          <a:xfrm>
            <a:off x="125" y="7092400"/>
            <a:ext cx="18287989" cy="3194617"/>
            <a:chOff x="0" y="-28575"/>
            <a:chExt cx="4836557" cy="841375"/>
          </a:xfrm>
        </p:grpSpPr>
        <p:sp>
          <p:nvSpPr>
            <p:cNvPr id="211" name="Google Shape;211;p9"/>
            <p:cNvSpPr/>
            <p:nvPr/>
          </p:nvSpPr>
          <p:spPr>
            <a:xfrm>
              <a:off x="0" y="0"/>
              <a:ext cx="4836557" cy="812800"/>
            </a:xfrm>
            <a:custGeom>
              <a:avLst/>
              <a:gdLst/>
              <a:ahLst/>
              <a:cxnLst/>
              <a:rect l="l" t="t" r="r" b="b"/>
              <a:pathLst>
                <a:path w="4836557" h="812800" extrusionOk="0">
                  <a:moveTo>
                    <a:pt x="0" y="0"/>
                  </a:moveTo>
                  <a:lnTo>
                    <a:pt x="4836557" y="0"/>
                  </a:lnTo>
                  <a:lnTo>
                    <a:pt x="4836557" y="812800"/>
                  </a:lnTo>
                  <a:lnTo>
                    <a:pt x="0" y="812800"/>
                  </a:lnTo>
                  <a:close/>
                </a:path>
              </a:pathLst>
            </a:custGeom>
            <a:solidFill>
              <a:srgbClr val="D6008E"/>
            </a:solidFill>
            <a:ln>
              <a:noFill/>
            </a:ln>
          </p:spPr>
        </p:sp>
        <p:sp>
          <p:nvSpPr>
            <p:cNvPr id="212" name="Google Shape;212;p9"/>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13" name="Google Shape;213;p9"/>
          <p:cNvSpPr/>
          <p:nvPr/>
        </p:nvSpPr>
        <p:spPr>
          <a:xfrm>
            <a:off x="16074540" y="488452"/>
            <a:ext cx="2369520" cy="2369520"/>
          </a:xfrm>
          <a:custGeom>
            <a:avLst/>
            <a:gdLst/>
            <a:ahLst/>
            <a:cxnLst/>
            <a:rect l="l" t="t" r="r" b="b"/>
            <a:pathLst>
              <a:path w="2369520" h="2369520" extrusionOk="0">
                <a:moveTo>
                  <a:pt x="0" y="0"/>
                </a:moveTo>
                <a:lnTo>
                  <a:pt x="2369520" y="0"/>
                </a:lnTo>
                <a:lnTo>
                  <a:pt x="2369520" y="2369520"/>
                </a:lnTo>
                <a:lnTo>
                  <a:pt x="0" y="2369520"/>
                </a:lnTo>
                <a:lnTo>
                  <a:pt x="0" y="0"/>
                </a:lnTo>
                <a:close/>
              </a:path>
            </a:pathLst>
          </a:custGeom>
          <a:blipFill rotWithShape="1">
            <a:blip r:embed="rId4">
              <a:alphaModFix/>
            </a:blip>
            <a:stretch>
              <a:fillRect/>
            </a:stretch>
          </a:blipFill>
          <a:ln>
            <a:noFill/>
          </a:ln>
        </p:spPr>
      </p:sp>
      <p:sp>
        <p:nvSpPr>
          <p:cNvPr id="214" name="Google Shape;214;p9"/>
          <p:cNvSpPr/>
          <p:nvPr/>
        </p:nvSpPr>
        <p:spPr>
          <a:xfrm>
            <a:off x="-10" y="768"/>
            <a:ext cx="1469525" cy="2318778"/>
          </a:xfrm>
          <a:custGeom>
            <a:avLst/>
            <a:gdLst/>
            <a:ahLst/>
            <a:cxnLst/>
            <a:rect l="l" t="t" r="r" b="b"/>
            <a:pathLst>
              <a:path w="1469525" h="2318778" extrusionOk="0">
                <a:moveTo>
                  <a:pt x="0" y="0"/>
                </a:moveTo>
                <a:lnTo>
                  <a:pt x="1469525" y="0"/>
                </a:lnTo>
                <a:lnTo>
                  <a:pt x="1469525" y="2318778"/>
                </a:lnTo>
                <a:lnTo>
                  <a:pt x="0" y="2318778"/>
                </a:lnTo>
                <a:lnTo>
                  <a:pt x="0" y="0"/>
                </a:lnTo>
                <a:close/>
              </a:path>
            </a:pathLst>
          </a:custGeom>
          <a:blipFill rotWithShape="1">
            <a:blip r:embed="rId5">
              <a:alphaModFix/>
            </a:blip>
            <a:stretch>
              <a:fillRect/>
            </a:stretch>
          </a:blipFill>
          <a:ln>
            <a:noFill/>
          </a:ln>
        </p:spPr>
      </p:sp>
      <p:sp>
        <p:nvSpPr>
          <p:cNvPr id="215" name="Google Shape;215;p9"/>
          <p:cNvSpPr/>
          <p:nvPr/>
        </p:nvSpPr>
        <p:spPr>
          <a:xfrm>
            <a:off x="49463" y="9388030"/>
            <a:ext cx="2325161" cy="769241"/>
          </a:xfrm>
          <a:custGeom>
            <a:avLst/>
            <a:gdLst/>
            <a:ahLst/>
            <a:cxnLst/>
            <a:rect l="l" t="t" r="r" b="b"/>
            <a:pathLst>
              <a:path w="2325161" h="769241" extrusionOk="0">
                <a:moveTo>
                  <a:pt x="0" y="0"/>
                </a:moveTo>
                <a:lnTo>
                  <a:pt x="2325161" y="0"/>
                </a:lnTo>
                <a:lnTo>
                  <a:pt x="2325161" y="769240"/>
                </a:lnTo>
                <a:lnTo>
                  <a:pt x="0" y="769240"/>
                </a:lnTo>
                <a:lnTo>
                  <a:pt x="0" y="0"/>
                </a:lnTo>
                <a:close/>
              </a:path>
            </a:pathLst>
          </a:custGeom>
          <a:blipFill rotWithShape="1">
            <a:blip r:embed="rId6">
              <a:alphaModFix/>
            </a:blip>
            <a:stretch>
              <a:fillRect/>
            </a:stretch>
          </a:blipFill>
          <a:ln>
            <a:noFill/>
          </a:ln>
        </p:spPr>
      </p:sp>
      <p:sp>
        <p:nvSpPr>
          <p:cNvPr id="216" name="Google Shape;216;p9"/>
          <p:cNvSpPr/>
          <p:nvPr/>
        </p:nvSpPr>
        <p:spPr>
          <a:xfrm>
            <a:off x="1021576" y="3659200"/>
            <a:ext cx="7069253" cy="3524723"/>
          </a:xfrm>
          <a:custGeom>
            <a:avLst/>
            <a:gdLst/>
            <a:ahLst/>
            <a:cxnLst/>
            <a:rect l="l" t="t" r="r" b="b"/>
            <a:pathLst>
              <a:path w="2024642" h="928322" extrusionOk="0">
                <a:moveTo>
                  <a:pt x="1945224" y="0"/>
                </a:moveTo>
                <a:lnTo>
                  <a:pt x="79418" y="0"/>
                </a:lnTo>
                <a:cubicBezTo>
                  <a:pt x="79418" y="43699"/>
                  <a:pt x="44079" y="79418"/>
                  <a:pt x="0" y="79418"/>
                </a:cubicBezTo>
                <a:lnTo>
                  <a:pt x="0" y="848904"/>
                </a:lnTo>
                <a:cubicBezTo>
                  <a:pt x="43699" y="848904"/>
                  <a:pt x="79418" y="884243"/>
                  <a:pt x="79418" y="928322"/>
                </a:cubicBezTo>
                <a:lnTo>
                  <a:pt x="1945224" y="928322"/>
                </a:lnTo>
                <a:cubicBezTo>
                  <a:pt x="1945224" y="884623"/>
                  <a:pt x="1980563" y="848904"/>
                  <a:pt x="2024642" y="848904"/>
                </a:cubicBezTo>
                <a:lnTo>
                  <a:pt x="2024642" y="79418"/>
                </a:lnTo>
                <a:cubicBezTo>
                  <a:pt x="1980942" y="79418"/>
                  <a:pt x="1945224" y="44079"/>
                  <a:pt x="1945224" y="0"/>
                </a:cubicBezTo>
                <a:close/>
              </a:path>
            </a:pathLst>
          </a:custGeom>
          <a:solidFill>
            <a:srgbClr val="FFE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txBox="1"/>
          <p:nvPr/>
        </p:nvSpPr>
        <p:spPr>
          <a:xfrm>
            <a:off x="1512428" y="4042899"/>
            <a:ext cx="6087499" cy="28014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600">
                <a:solidFill>
                  <a:srgbClr val="6B0E40"/>
                </a:solidFill>
                <a:latin typeface="Alata"/>
                <a:ea typeface="Alata"/>
                <a:cs typeface="Alata"/>
                <a:sym typeface="Alata"/>
              </a:rPr>
              <a:t>Warner Bros. released the movie's second teaser trailer on April 4, 2023, in conjunction with the launch of the Barbie Selfie Generator web app, three months ahead of the movie's theatrical release.</a:t>
            </a:r>
            <a:endParaRPr sz="2600">
              <a:latin typeface="Alata"/>
              <a:ea typeface="Alata"/>
              <a:cs typeface="Alata"/>
              <a:sym typeface="Alata"/>
            </a:endParaRPr>
          </a:p>
        </p:txBody>
      </p:sp>
      <p:sp>
        <p:nvSpPr>
          <p:cNvPr id="218" name="Google Shape;218;p9"/>
          <p:cNvSpPr txBox="1"/>
          <p:nvPr/>
        </p:nvSpPr>
        <p:spPr>
          <a:xfrm>
            <a:off x="11290072" y="7896277"/>
            <a:ext cx="5872800" cy="5541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800" u="sng" dirty="0">
                <a:solidFill>
                  <a:schemeClr val="lt1"/>
                </a:solidFill>
                <a:latin typeface="Alata"/>
                <a:ea typeface="Alata"/>
                <a:cs typeface="Alata"/>
                <a:sym typeface="Alata"/>
                <a:hlinkClick r:id="rId7">
                  <a:extLst>
                    <a:ext uri="{A12FA001-AC4F-418D-AE19-62706E023703}">
                      <ahyp:hlinkClr xmlns:ahyp="http://schemas.microsoft.com/office/drawing/2018/hyperlinkcolor" val="tx"/>
                    </a:ext>
                  </a:extLst>
                </a:hlinkClick>
              </a:rPr>
              <a:t>WATCH: Barbie Teaser Trailer</a:t>
            </a:r>
            <a:endParaRPr sz="1800" dirty="0">
              <a:solidFill>
                <a:schemeClr val="lt1"/>
              </a:solidFill>
              <a:latin typeface="Alata"/>
              <a:ea typeface="Alata"/>
              <a:cs typeface="Alata"/>
              <a:sym typeface="Alata"/>
            </a:endParaRPr>
          </a:p>
          <a:p>
            <a:pPr marL="0" marR="0" lvl="0" indent="0" algn="r" rtl="0">
              <a:lnSpc>
                <a:spcPct val="100000"/>
              </a:lnSpc>
              <a:spcBef>
                <a:spcPts val="0"/>
              </a:spcBef>
              <a:spcAft>
                <a:spcPts val="0"/>
              </a:spcAft>
              <a:buNone/>
            </a:pPr>
            <a:r>
              <a:rPr lang="en-US" sz="1800" u="sng" dirty="0">
                <a:solidFill>
                  <a:schemeClr val="lt1"/>
                </a:solidFill>
                <a:latin typeface="Alata"/>
                <a:ea typeface="Alata"/>
                <a:cs typeface="Alata"/>
                <a:sym typeface="Alata"/>
                <a:hlinkClick r:id="rId7">
                  <a:extLst>
                    <a:ext uri="{A12FA001-AC4F-418D-AE19-62706E023703}">
                      <ahyp:hlinkClr xmlns:ahyp="http://schemas.microsoft.com/office/drawing/2018/hyperlinkcolor" val="tx"/>
                    </a:ext>
                  </a:extLst>
                </a:hlinkClick>
              </a:rPr>
              <a:t>Warner Bros Pictures.</a:t>
            </a:r>
            <a:endParaRPr sz="1800" dirty="0">
              <a:solidFill>
                <a:schemeClr val="lt1"/>
              </a:solidFill>
              <a:latin typeface="Alata"/>
              <a:ea typeface="Alata"/>
              <a:cs typeface="Alata"/>
              <a:sym typeface="Alata"/>
            </a:endParaRPr>
          </a:p>
        </p:txBody>
      </p:sp>
      <p:sp>
        <p:nvSpPr>
          <p:cNvPr id="219" name="Google Shape;219;p9"/>
          <p:cNvSpPr txBox="1"/>
          <p:nvPr/>
        </p:nvSpPr>
        <p:spPr>
          <a:xfrm>
            <a:off x="1485899" y="405798"/>
            <a:ext cx="10451100" cy="1508700"/>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9801">
                <a:solidFill>
                  <a:srgbClr val="6B0E40"/>
                </a:solidFill>
                <a:latin typeface="Alata"/>
                <a:ea typeface="Alata"/>
                <a:cs typeface="Alata"/>
                <a:sym typeface="Alata"/>
              </a:rPr>
              <a:t>Barbie Mania</a:t>
            </a:r>
            <a:endParaRPr>
              <a:latin typeface="Alata"/>
              <a:ea typeface="Alata"/>
              <a:cs typeface="Alata"/>
              <a:sym typeface="Alata"/>
            </a:endParaRPr>
          </a:p>
        </p:txBody>
      </p:sp>
      <p:sp>
        <p:nvSpPr>
          <p:cNvPr id="220" name="Google Shape;220;p9"/>
          <p:cNvSpPr txBox="1"/>
          <p:nvPr/>
        </p:nvSpPr>
        <p:spPr>
          <a:xfrm>
            <a:off x="1485899" y="2022969"/>
            <a:ext cx="7877700" cy="738900"/>
          </a:xfrm>
          <a:prstGeom prst="rect">
            <a:avLst/>
          </a:prstGeom>
          <a:noFill/>
          <a:ln>
            <a:noFill/>
          </a:ln>
        </p:spPr>
        <p:txBody>
          <a:bodyPr spcFirstLastPara="1" wrap="square" lIns="0" tIns="0" rIns="0" bIns="0" anchor="t" anchorCtr="0">
            <a:spAutoFit/>
          </a:bodyPr>
          <a:lstStyle/>
          <a:p>
            <a:pPr marL="0" marR="0" lvl="0" indent="0" algn="just" rtl="0">
              <a:lnSpc>
                <a:spcPct val="139979"/>
              </a:lnSpc>
              <a:spcBef>
                <a:spcPts val="0"/>
              </a:spcBef>
              <a:spcAft>
                <a:spcPts val="0"/>
              </a:spcAft>
              <a:buNone/>
            </a:pPr>
            <a:r>
              <a:rPr lang="en-US" sz="4800" dirty="0">
                <a:solidFill>
                  <a:srgbClr val="6B0E40"/>
                </a:solidFill>
                <a:latin typeface="Alata"/>
                <a:ea typeface="Alata"/>
                <a:cs typeface="Alata"/>
                <a:sym typeface="Alata"/>
              </a:rPr>
              <a:t>USER-GENERATED CONTENT</a:t>
            </a:r>
            <a:endParaRPr dirty="0">
              <a:latin typeface="Alata"/>
              <a:ea typeface="Alata"/>
              <a:cs typeface="Alata"/>
              <a:sym typeface="Alata"/>
            </a:endParaRPr>
          </a:p>
        </p:txBody>
      </p:sp>
      <p:pic>
        <p:nvPicPr>
          <p:cNvPr id="2" name="Online Media 1" descr="Barbie | Teaser Trailer 2">
            <a:hlinkClick r:id="" action="ppaction://media"/>
            <a:extLst>
              <a:ext uri="{FF2B5EF4-FFF2-40B4-BE49-F238E27FC236}">
                <a16:creationId xmlns:a16="http://schemas.microsoft.com/office/drawing/2014/main" id="{2EBB533C-2565-25F5-70AA-72C89B6F3877}"/>
              </a:ext>
            </a:extLst>
          </p:cNvPr>
          <p:cNvPicPr>
            <a:picLocks noRot="1" noChangeAspect="1"/>
          </p:cNvPicPr>
          <p:nvPr>
            <a:videoFile r:link="rId1"/>
          </p:nvPr>
        </p:nvPicPr>
        <p:blipFill>
          <a:blip r:embed="rId8"/>
          <a:stretch>
            <a:fillRect/>
          </a:stretch>
        </p:blipFill>
        <p:spPr>
          <a:xfrm>
            <a:off x="9112280" y="3192380"/>
            <a:ext cx="8147020" cy="460306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5067</Words>
  <Application>Microsoft Macintosh PowerPoint</Application>
  <PresentationFormat>Custom</PresentationFormat>
  <Paragraphs>411</Paragraphs>
  <Slides>74</Slides>
  <Notes>74</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74</vt:i4>
      </vt:variant>
    </vt:vector>
  </HeadingPairs>
  <TitlesOfParts>
    <vt:vector size="78" baseType="lpstr">
      <vt:lpstr>Alata</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Laura Bennett</cp:lastModifiedBy>
  <cp:revision>1</cp:revision>
  <dcterms:created xsi:type="dcterms:W3CDTF">2006-08-16T00:00:00Z</dcterms:created>
  <dcterms:modified xsi:type="dcterms:W3CDTF">2023-08-10T18:13:47Z</dcterms:modified>
</cp:coreProperties>
</file>