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0"/>
  </p:notesMasterIdLst>
  <p:sldIdLst>
    <p:sldId id="256" r:id="rId2"/>
    <p:sldId id="257" r:id="rId3"/>
    <p:sldId id="258" r:id="rId4"/>
    <p:sldId id="34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3" r:id="rId88"/>
    <p:sldId id="344" r:id="rId8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2"/>
    <p:restoredTop sz="94717"/>
  </p:normalViewPr>
  <p:slideViewPr>
    <p:cSldViewPr snapToGrid="0">
      <p:cViewPr varScale="1">
        <p:scale>
          <a:sx n="142" d="100"/>
          <a:sy n="142" d="100"/>
        </p:scale>
        <p:origin x="792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80d1f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80d1f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5ff21738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5ff21738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5ff21738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5ff21738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5ff21738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5ff21738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5ff217383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5ff217383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5ff21738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5ff21738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5ff21738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5ff21738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5ff217383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5ff217383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5ff217383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5ff217383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5ff21738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5ff21738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5ff21738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5ff21738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80d1f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80d1f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5ff217383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5ff217383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5ff217383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5ff217383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5ff21738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5ff21738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5ff21738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e5ff21738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5ff21738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5ff21738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5ff21738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5ff21738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5ff217383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5ff217383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5ff21738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5ff21738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5ff217383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5ff217383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5ff21738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5ff21738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e5ff21738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e5ff217383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ff21738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ff21738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5ff217383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5ff217383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5ff217383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5ff217383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5ff21738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5ff21738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5ff217383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5ff217383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5ff21738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5ff21738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5ff21738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5ff21738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5ff217383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5ff217383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e5ff217383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e5ff217383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5ff217383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5ff217383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42937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5ff217383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5ff217383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5ff21738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5ff21738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e5ff217383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e5ff217383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5ff21738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e5ff21738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5ff21738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e5ff21738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5ff217383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5ff217383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0d1f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0d1f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86708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5ff21738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e5ff21738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75444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5ff2173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5ff2173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6406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0d1f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0d1f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5ff21738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5ff21738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4485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5ff21738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5ff21738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555252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5ff21738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5ff21738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9014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5ff21738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5ff21738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726937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5ff21738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5ff21738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889241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5ff217383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5ff217383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950475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5ff21738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5ff21738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118763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5ff21738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5ff21738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58472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5ff217383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5ff217383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53257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5ff217383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5ff217383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989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5ff21738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e5ff21738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5ff21738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5ff21738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603000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5ff21738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5ff21738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17582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5ff217383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5ff217383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25264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5ff217383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5ff217383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209751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5ff21738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5ff21738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743186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5ff21738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e5ff21738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52450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5ff21738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5ff21738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496669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5ff21738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5ff21738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996351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5ff217383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5ff217383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326806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5ff21738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5ff21738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8787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5ff2173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5ff2173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5ff217383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5ff217383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445771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5ff21738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5ff21738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969979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ff21738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ff21738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610627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5ff217383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5ff217383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69612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5ff217383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5ff217383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22691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5ff21738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5ff21738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036819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5ff217383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5ff217383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92292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5ff21738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5ff21738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68008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5ff21738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5ff21738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950132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5ff217383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5ff217383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4405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5ff21738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5ff21738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e5ff217383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e5ff217383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93945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5ff217383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5ff217383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4036248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5ff217383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5ff217383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67948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5ff21738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5ff21738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82069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e5ff217383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e5ff217383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929345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5ff21738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e5ff21738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6684318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5ff21738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e5ff21738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320967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5ff217383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5ff217383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760355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904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5ff21738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5ff21738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Introducing SEM</a:t>
            </a:r>
            <a:endParaRPr b="1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Classroom Trivia Game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2023 Edition</a:t>
            </a:r>
            <a:endParaRPr b="1" dirty="0"/>
          </a:p>
        </p:txBody>
      </p:sp>
      <p:sp>
        <p:nvSpPr>
          <p:cNvPr id="61" name="Google Shape;61;p13"/>
          <p:cNvSpPr txBox="1"/>
          <p:nvPr/>
        </p:nvSpPr>
        <p:spPr>
          <a:xfrm>
            <a:off x="1210550" y="4685700"/>
            <a:ext cx="7801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5</a:t>
            </a:r>
            <a:endParaRPr dirty="0"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brand became synonymous with the hit show “American Idol” as a result of its product placement strategy?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Spotify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Coca-Cola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Red Bull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Marriott</a:t>
            </a:r>
            <a:endParaRPr sz="1500" dirty="0"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6</a:t>
            </a:r>
            <a:endParaRPr dirty="0"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most valuable sports franchise in the world?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New York Yankees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Dallas Cowboys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Los Angeles Lakers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Manchester United</a:t>
            </a:r>
            <a:endParaRPr sz="1500"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7</a:t>
            </a:r>
            <a:endParaRPr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was the first baseball game broadcast on the radio?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1886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1901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1935</a:t>
            </a:r>
            <a:endParaRPr sz="150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8</a:t>
            </a:r>
            <a:endParaRPr dirty="0"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event generated the most revenue in pay-per-view history?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Manny Pacquiao vs. Floyd Mayweather (2015)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WWE’s </a:t>
            </a:r>
            <a:r>
              <a:rPr lang="en" sz="1500" dirty="0" err="1"/>
              <a:t>Wrestlemania</a:t>
            </a:r>
            <a:r>
              <a:rPr lang="en" sz="1500" dirty="0"/>
              <a:t> 28 (2102)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UFC: Liddell vs. Jackson (2007)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 vs. Floyd Mayweather (2017)</a:t>
            </a:r>
            <a:endParaRPr sz="1500" dirty="0"/>
          </a:p>
        </p:txBody>
      </p:sp>
      <p:pic>
        <p:nvPicPr>
          <p:cNvPr id="150" name="Google Shape;1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9</a:t>
            </a:r>
            <a:endParaRPr dirty="0"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largest pay-per-view provider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 (World Wrestling Entertainment)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WBO (World Boxing Organization)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ICC (International Cricket Council)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 (Ultimate Fighting Championship)</a:t>
            </a:r>
            <a:endParaRPr sz="1500" dirty="0"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10</a:t>
            </a:r>
            <a:endParaRPr dirty="0"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NFL player had the best-selling jersey last season?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Josh Allen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Aaron Rodgers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Patrick </a:t>
            </a:r>
            <a:r>
              <a:rPr lang="en" sz="1500" dirty="0" err="1"/>
              <a:t>Mahomes</a:t>
            </a:r>
            <a:r>
              <a:rPr lang="en" sz="1500" dirty="0"/>
              <a:t>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Aaron Donald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Micah Parsons</a:t>
            </a:r>
            <a:endParaRPr sz="1500" dirty="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11</a:t>
            </a:r>
            <a:endParaRPr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Apple launch the iTunes music store?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2004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2006</a:t>
            </a:r>
            <a:endParaRPr sz="1500" dirty="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12</a:t>
            </a:r>
            <a:endParaRPr dirty="0"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artist grossed the most revenue during the 2022 concert season?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Bad Bunny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Elton John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Ed Sheeran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Harry Styles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The Rolling Stones</a:t>
            </a:r>
            <a:endParaRPr sz="1500" dirty="0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13</a:t>
            </a:r>
            <a:endParaRPr dirty="0"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most popular attraction in the world?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Walt Disney World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Eiffel Tower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Yellowstone National Park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Grand Canyon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Buckingham Palace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14</a:t>
            </a:r>
            <a:endParaRPr dirty="0"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film generated the most at the worldwide box office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‘Top Gun: Maverick’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‘Jurassic World: Dominion’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‘Avatar: The Way of Water’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‘Black Panther: Wakanda Forever’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GAME RULES - PART 1</a:t>
            </a:r>
            <a:endParaRPr b="1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687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Divide the class into two teams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Create team names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Desks should be facing the other team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Game begins as questions appear on slides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The first team to raise a hand has first opportunity to answer</a:t>
            </a:r>
            <a:endParaRPr sz="2020" dirty="0"/>
          </a:p>
          <a:p>
            <a:pPr marL="0" lvl="0" indent="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440"/>
              <a:buNone/>
            </a:pPr>
            <a:endParaRPr sz="2020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440"/>
              <a:buNone/>
            </a:pPr>
            <a:endParaRPr sz="2020" dirty="0"/>
          </a:p>
        </p:txBody>
      </p:sp>
      <p:sp>
        <p:nvSpPr>
          <p:cNvPr id="69" name="Google Shape;69;p14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 dirty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 dirty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15</a:t>
            </a:r>
            <a:endParaRPr dirty="0"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sports league has the largest following on social media?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NFL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The NBA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 Liga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PGA Tour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Indian Premier League (Cricket)</a:t>
            </a:r>
            <a:endParaRPr sz="1500" dirty="0"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16</a:t>
            </a:r>
            <a:endParaRPr dirty="0"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venue currently has the capacity to host the most fans for a single sporting event?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Indianapolis Motor Speedway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Estadio Azteca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Melbourne Cricket Ground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Rose Bowl</a:t>
            </a:r>
            <a:endParaRPr sz="1500" dirty="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17</a:t>
            </a:r>
            <a:endParaRPr dirty="0"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owns the ESPN network of cable television programs?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ABC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Fox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CBS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Turner Broadcasting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18</a:t>
            </a:r>
            <a:endParaRPr dirty="0"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of the following U.S. theme parks was NOT among the top 10 most visited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Universal Studios (Orlando)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Disneyland (</a:t>
            </a:r>
            <a:r>
              <a:rPr lang="en-US" sz="1500" dirty="0"/>
              <a:t>Anaheim)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Six Flags (St. Louis)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SeaWorld (Orlando)</a:t>
            </a:r>
            <a:endParaRPr sz="1500" dirty="0"/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19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theme parks does the SeaWorld Parks &amp; Entertainment company operate?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15</a:t>
            </a:r>
            <a:endParaRPr sz="1500" dirty="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20</a:t>
            </a:r>
            <a:endParaRPr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type of musical genre is the most popular in the world based on streaming statistics?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Hip-Hop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Country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Rock</a:t>
            </a:r>
            <a:endParaRPr sz="1500" dirty="0"/>
          </a:p>
        </p:txBody>
      </p:sp>
      <p:pic>
        <p:nvPicPr>
          <p:cNvPr id="246" name="Google Shape;2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21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athlete earned the most money last year, according to </a:t>
            </a:r>
            <a:r>
              <a:rPr lang="en" b="1" i="1" dirty="0"/>
              <a:t>Forbes</a:t>
            </a:r>
            <a:r>
              <a:rPr lang="en" b="1" dirty="0"/>
              <a:t> annual report?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Roger Federer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Naomi Osaka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Lionel Messi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Canelo Alvarez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Aaron Rodgers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Aaron Judge</a:t>
            </a:r>
            <a:endParaRPr sz="1500" dirty="0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22</a:t>
            </a:r>
            <a:endParaRPr dirty="0"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 Olympic Games were profitable for the first time in what year?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1970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1984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23</a:t>
            </a:r>
            <a:endParaRPr dirty="0"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did ESPN make its television debut?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1965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1979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1982</a:t>
            </a:r>
            <a:endParaRPr sz="1000"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24</a:t>
            </a:r>
            <a:endParaRPr dirty="0"/>
          </a:p>
        </p:txBody>
      </p:sp>
      <p:sp>
        <p:nvSpPr>
          <p:cNvPr id="277" name="Google Shape;277;p4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does ESPN stand for?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Entertainment &amp; Sports Programming Network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Everything Sports Programming Network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Exceptional Sporting Programs Network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Entertaining Sports Programs Network</a:t>
            </a:r>
            <a:endParaRPr sz="1500"/>
          </a:p>
        </p:txBody>
      </p:sp>
      <p:pic>
        <p:nvPicPr>
          <p:cNvPr id="278" name="Google Shape;2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GAME RULES - PART 2</a:t>
            </a:r>
            <a:endParaRPr b="1" dirty="0"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687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One point per correct answer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Negative one point per incorrect answer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Team with the most points at the end of the game is the winner</a:t>
            </a:r>
            <a:endParaRPr sz="2020" dirty="0"/>
          </a:p>
          <a:p>
            <a:pPr marL="0" lvl="0" indent="0" algn="ctr" rtl="0">
              <a:lnSpc>
                <a:spcPct val="95000"/>
              </a:lnSpc>
              <a:spcBef>
                <a:spcPts val="4000"/>
              </a:spcBef>
              <a:spcAft>
                <a:spcPts val="0"/>
              </a:spcAft>
              <a:buNone/>
            </a:pPr>
            <a:r>
              <a:rPr lang="en" sz="2920" b="1" dirty="0"/>
              <a:t>GOOD LUCK!</a:t>
            </a:r>
            <a:endParaRPr sz="2920" b="1" dirty="0"/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440"/>
              <a:buNone/>
            </a:pPr>
            <a:endParaRPr sz="2020" dirty="0"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25</a:t>
            </a:r>
            <a:endParaRPr dirty="0"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indent="0">
              <a:buNone/>
            </a:pPr>
            <a:r>
              <a:rPr lang="en-US" b="1" dirty="0"/>
              <a:t>Which of the following is NOT an official sponsor of the 2023 FIFA Women’s World Cup?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Adidas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Coca-Cola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Hyundai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Gatorade</a:t>
            </a:r>
            <a:endParaRPr sz="1500" dirty="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26</a:t>
            </a:r>
            <a:endParaRPr dirty="0"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cereal is known as the “Breakfast of Champions”?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Frosted Flakes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Captain Crunch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Wheaties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Raisin Bran</a:t>
            </a:r>
            <a:endParaRPr sz="1500" dirty="0"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27</a:t>
            </a:r>
            <a:endParaRPr dirty="0"/>
          </a:p>
        </p:txBody>
      </p:sp>
      <p:sp>
        <p:nvSpPr>
          <p:cNvPr id="301" name="Google Shape;301;p4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which year did Nintendo introduce its home video game entertainment system?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1985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1987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1989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1991</a:t>
            </a:r>
            <a:endParaRPr sz="1500"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28</a:t>
            </a:r>
            <a:endParaRPr dirty="0"/>
          </a:p>
        </p:txBody>
      </p:sp>
      <p:sp>
        <p:nvSpPr>
          <p:cNvPr id="309" name="Google Shape;309;p4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was Music Television (MTV) launched?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1979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1983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1985</a:t>
            </a:r>
            <a:endParaRPr sz="1500"/>
          </a:p>
        </p:txBody>
      </p:sp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29</a:t>
            </a:r>
            <a:endParaRPr dirty="0"/>
          </a:p>
        </p:txBody>
      </p:sp>
      <p:sp>
        <p:nvSpPr>
          <p:cNvPr id="317" name="Google Shape;317;p4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Americans consider themselves to be sports fans?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 of every 8 adults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 of every 8 adults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 of every 8 adults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of every 8 adults</a:t>
            </a:r>
            <a:endParaRPr sz="1500" dirty="0"/>
          </a:p>
        </p:txBody>
      </p:sp>
      <p:pic>
        <p:nvPicPr>
          <p:cNvPr id="318" name="Google Shape;3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30</a:t>
            </a:r>
            <a:endParaRPr dirty="0"/>
          </a:p>
        </p:txBody>
      </p:sp>
      <p:sp>
        <p:nvSpPr>
          <p:cNvPr id="325" name="Google Shape;325;p4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indent="0">
              <a:buNone/>
            </a:pPr>
            <a:r>
              <a:rPr lang="en" b="1" dirty="0"/>
              <a:t>Which Broadway show is the highest grossing </a:t>
            </a:r>
            <a:r>
              <a:rPr lang="en-US" b="1" dirty="0"/>
              <a:t>musical theatre production of all-time</a:t>
            </a:r>
            <a:r>
              <a:rPr lang="en" b="1" dirty="0"/>
              <a:t>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Chicago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Hamilton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Wicked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The Lion King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26" name="Google Shape;3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31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much was wagered </a:t>
            </a:r>
            <a:r>
              <a:rPr lang="en-US" b="1" dirty="0"/>
              <a:t>on the Kentucky Derby in 2023</a:t>
            </a:r>
            <a:r>
              <a:rPr lang="en" b="1" dirty="0"/>
              <a:t>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$22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$91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$146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$189 million</a:t>
            </a:r>
            <a:endParaRPr sz="1500" dirty="0"/>
          </a:p>
        </p:txBody>
      </p:sp>
      <p:pic>
        <p:nvPicPr>
          <p:cNvPr id="334" name="Google Shape;33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32</a:t>
            </a:r>
            <a:endParaRPr dirty="0"/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On how many </a:t>
            </a:r>
            <a:r>
              <a:rPr lang="en" b="1" u="sng" dirty="0"/>
              <a:t>continent</a:t>
            </a:r>
            <a:r>
              <a:rPr lang="en" b="1" dirty="0"/>
              <a:t>s are ESPN broadcasts available to viewers?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</a:t>
            </a:r>
            <a:endParaRPr sz="1500" dirty="0"/>
          </a:p>
        </p:txBody>
      </p:sp>
      <p:pic>
        <p:nvPicPr>
          <p:cNvPr id="342" name="Google Shape;34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33</a:t>
            </a:r>
            <a:endParaRPr dirty="0"/>
          </a:p>
        </p:txBody>
      </p:sp>
      <p:sp>
        <p:nvSpPr>
          <p:cNvPr id="349" name="Google Shape;349;p4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 adults are playing some form of fantasy football?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50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100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120 million</a:t>
            </a:r>
            <a:endParaRPr sz="1500" dirty="0"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34</a:t>
            </a:r>
            <a:endParaRPr dirty="0"/>
          </a:p>
        </p:txBody>
      </p:sp>
      <p:sp>
        <p:nvSpPr>
          <p:cNvPr id="357" name="Google Shape;357;p5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responsible for founding the Sundance film festival in 1981?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Woody Allen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Marlon Brando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Robert Redford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Lorne Michaels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58" name="Google Shape;35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/>
              <a:t>LET’S GO!</a:t>
            </a:r>
            <a:endParaRPr sz="5400" b="1"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69282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35</a:t>
            </a:r>
            <a:endParaRPr dirty="0"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In what year were nachos introduced for the first time at a U.S. sports venue?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1955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1976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1999 </a:t>
            </a:r>
            <a:endParaRPr sz="1500" dirty="0"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36</a:t>
            </a:r>
            <a:endParaRPr dirty="0"/>
          </a:p>
        </p:txBody>
      </p:sp>
      <p:sp>
        <p:nvSpPr>
          <p:cNvPr id="373" name="Google Shape;373;p5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was the first produced full feature animated film?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Bambi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Snow White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Pinocchio 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Dumbo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74" name="Google Shape;37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37</a:t>
            </a:r>
            <a:endParaRPr dirty="0"/>
          </a:p>
        </p:txBody>
      </p:sp>
      <p:sp>
        <p:nvSpPr>
          <p:cNvPr id="381" name="Google Shape;381;p5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movie to be released with a PG-13 rating?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Dirty Dancing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Red Dawn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Ferris Bueller's Day Off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Batman (1989)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82" name="Google Shape;38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38</a:t>
            </a:r>
            <a:endParaRPr dirty="0"/>
          </a:p>
        </p:txBody>
      </p:sp>
      <p:sp>
        <p:nvSpPr>
          <p:cNvPr id="389" name="Google Shape;389;p5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best-selling video game title of all-time?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Wii Sports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Grand Theft Auto V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Minecraft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Fortnite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39</a:t>
            </a:r>
            <a:endParaRPr dirty="0"/>
          </a:p>
        </p:txBody>
      </p:sp>
      <p:sp>
        <p:nvSpPr>
          <p:cNvPr id="397" name="Google Shape;397;p5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individual television show had the highest viewership ratings in history?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2023 Super Bowl (Chiefs/Eagles)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2019 Women’s FIFA World Cup Final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final episode of Seinfeld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2012 Olympic Games opening ceremony in Beijing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8" name="Google Shape;3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40</a:t>
            </a:r>
            <a:endParaRPr dirty="0"/>
          </a:p>
        </p:txBody>
      </p:sp>
      <p:sp>
        <p:nvSpPr>
          <p:cNvPr id="405" name="Google Shape;405;p5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best-selling album in the world?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Adele “21”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Lady Gaga “Fame Monster 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Michael Jackson’s “Thriller”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Beatles “1967-1970”</a:t>
            </a:r>
            <a:endParaRPr sz="1500" dirty="0"/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ANSWERS</a:t>
            </a:r>
            <a:endParaRPr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Preliminary Question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830325" y="934500"/>
            <a:ext cx="4045200" cy="32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SEM?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Every Morning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and Entertainment Management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Evolutionary Marketing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&amp; Entertainment Marketing</a:t>
            </a:r>
            <a:endParaRPr sz="1500" dirty="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D9EEB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D9EEB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D9EEB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D9EEB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D9EEB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22515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highest grossing box office film?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Star Wars: The Force Awakens</a:t>
            </a:r>
            <a:endParaRPr sz="1500" dirty="0"/>
          </a:p>
          <a:p>
            <a:pPr lvl="0" indent="-323850">
              <a:buSzPts val="1500"/>
              <a:buAutoNum type="alphaLcPeriod"/>
            </a:pPr>
            <a:r>
              <a:rPr lang="en" sz="1500" dirty="0"/>
              <a:t>Avengers: Endgame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Titanic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Avatar</a:t>
            </a:r>
            <a:endParaRPr sz="1000"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713525" y="4713975"/>
            <a:ext cx="4268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verage"/>
              <a:ea typeface="Average"/>
              <a:cs typeface="Average"/>
              <a:sym typeface="Average"/>
            </a:endParaRPr>
          </a:p>
        </p:txBody>
      </p:sp>
    </p:spTree>
    <p:extLst>
      <p:ext uri="{BB962C8B-B14F-4D97-AF65-F5344CB8AC3E}">
        <p14:creationId xmlns:p14="http://schemas.microsoft.com/office/powerpoint/2010/main" val="46205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</a:t>
            </a:r>
            <a:endParaRPr dirty="0"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How many hours per week does the average American spend streaming video content, according to Nielsen?</a:t>
            </a:r>
            <a:endParaRPr lang="en-US"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13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 hours</a:t>
            </a:r>
            <a:endParaRPr sz="1500" dirty="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6985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Preliminary Question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830325" y="934500"/>
            <a:ext cx="4045200" cy="32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SEM?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Every Morning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and Entertainment Management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Evolutionary Marketing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&amp; Entertainment Marketing</a:t>
            </a:r>
            <a:endParaRPr sz="150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</a:t>
            </a:r>
            <a:endParaRPr dirty="0"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Forms of sports marketing were first identified as early as what year?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1712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1858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1912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1923</a:t>
            </a:r>
            <a:endParaRPr sz="1500" dirty="0"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83390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4</a:t>
            </a: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streamed song of all-time on Spotify?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Billie Eilish: “Bad Guy”</a:t>
            </a:r>
            <a:endParaRPr sz="1500" dirty="0"/>
          </a:p>
          <a:p>
            <a:pPr indent="-323850">
              <a:buSzPts val="1500"/>
              <a:buFont typeface="Average"/>
              <a:buAutoNum type="alphaLcPeriod"/>
            </a:pPr>
            <a:r>
              <a:rPr lang="en-US" sz="1500" dirty="0"/>
              <a:t>Ed Sheeran: “Shape of You”</a:t>
            </a:r>
          </a:p>
          <a:p>
            <a:pPr indent="-323850">
              <a:buSzPts val="1500"/>
              <a:buFont typeface="Average"/>
              <a:buAutoNum type="alphaLcPeriod"/>
            </a:pPr>
            <a:r>
              <a:rPr lang="en" sz="1500" dirty="0"/>
              <a:t>Bad Bunny: “Dakiti”</a:t>
            </a:r>
            <a:endParaRPr sz="1500" dirty="0"/>
          </a:p>
          <a:p>
            <a:pPr indent="-323850">
              <a:buSzPts val="1500"/>
              <a:buFont typeface="Average"/>
              <a:buAutoNum type="alphaLcPeriod"/>
            </a:pPr>
            <a:r>
              <a:rPr lang="en-US" sz="1500" dirty="0"/>
              <a:t>The Weeknd: “Blinding Lights”</a:t>
            </a:r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2904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5</a:t>
            </a:r>
            <a:endParaRPr dirty="0"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What brand became synonymous with the hit show “American Idol” as a result of its product placement strategy?</a:t>
            </a:r>
            <a:endParaRPr lang="en-US" sz="1500" dirty="0"/>
          </a:p>
          <a:p>
            <a:pPr lvl="0" indent="-323850">
              <a:spcBef>
                <a:spcPts val="4000"/>
              </a:spcBef>
              <a:buSzPts val="1500"/>
              <a:buAutoNum type="alphaLcPeriod"/>
            </a:pPr>
            <a:r>
              <a:rPr lang="en-US" sz="1500" dirty="0"/>
              <a:t>Spotify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Coca-Cola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Red Bull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Marriott</a:t>
            </a: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3982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6</a:t>
            </a:r>
            <a:endParaRPr dirty="0"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valuable sports franchise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New York Yankees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Dallas Cowboys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Los Angeles Lakers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Manchester United</a:t>
            </a:r>
            <a:endParaRPr sz="1500" dirty="0"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2FF2AC-C462-8B4C-90BA-B26EBE39A38A}"/>
              </a:ext>
            </a:extLst>
          </p:cNvPr>
          <p:cNvSpPr/>
          <p:nvPr/>
        </p:nvSpPr>
        <p:spPr>
          <a:xfrm>
            <a:off x="5078430" y="4026529"/>
            <a:ext cx="957313" cy="2589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4000"/>
              </a:spcBef>
              <a:buClr>
                <a:srgbClr val="37474F"/>
              </a:buClr>
              <a:buSzPts val="1800"/>
            </a:pPr>
            <a:r>
              <a:rPr lang="en-US" sz="1000" dirty="0">
                <a:solidFill>
                  <a:srgbClr val="37474F"/>
                </a:solidFill>
                <a:latin typeface="Average"/>
                <a:sym typeface="Average"/>
              </a:rPr>
              <a:t>Source: Forbes</a:t>
            </a:r>
          </a:p>
        </p:txBody>
      </p:sp>
    </p:spTree>
    <p:extLst>
      <p:ext uri="{BB962C8B-B14F-4D97-AF65-F5344CB8AC3E}">
        <p14:creationId xmlns:p14="http://schemas.microsoft.com/office/powerpoint/2010/main" val="427394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7</a:t>
            </a:r>
            <a:endParaRPr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was the first baseball game broadcast on the radio?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1886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1901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1935</a:t>
            </a:r>
            <a:endParaRPr sz="1500" dirty="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0230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8</a:t>
            </a:r>
            <a:endParaRPr dirty="0"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event generated the most revenue in pay-per-view history?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Manny Pacquiao vs. Floyd Mayweather (2015)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WWE’s </a:t>
            </a:r>
            <a:r>
              <a:rPr lang="en" sz="1500" dirty="0" err="1"/>
              <a:t>Wrestlemania</a:t>
            </a:r>
            <a:r>
              <a:rPr lang="en" sz="1500" dirty="0"/>
              <a:t> 28 (2102)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UFC: Liddell vs. Jackson (2007)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 vs. Floyd Mayweather (2017)</a:t>
            </a:r>
            <a:endParaRPr sz="1500" dirty="0"/>
          </a:p>
        </p:txBody>
      </p:sp>
      <p:pic>
        <p:nvPicPr>
          <p:cNvPr id="150" name="Google Shape;1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01527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9</a:t>
            </a:r>
            <a:endParaRPr dirty="0"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largest pay-per-view provider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 (World Wrestling Entertainment)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WBO (World Boxing Organization)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ICC (International Cricket Council)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 (Ultimate Fighting Championship)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Milwaukee Journal Sentinel</a:t>
            </a:r>
            <a:endParaRPr sz="1000" dirty="0"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73940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10</a:t>
            </a:r>
            <a:endParaRPr dirty="0"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NFL player had the best-selling jersey last season?</a:t>
            </a:r>
          </a:p>
          <a:p>
            <a:pPr lvl="0" indent="-323850">
              <a:spcBef>
                <a:spcPts val="4000"/>
              </a:spcBef>
              <a:buSzPts val="1500"/>
              <a:buAutoNum type="alphaLcPeriod"/>
            </a:pPr>
            <a:r>
              <a:rPr lang="en" sz="1500" dirty="0"/>
              <a:t>Josh Allen 		</a:t>
            </a:r>
            <a:endParaRPr sz="1500" dirty="0"/>
          </a:p>
          <a:p>
            <a:pPr lvl="0" indent="-323850">
              <a:buSzPts val="1500"/>
              <a:buAutoNum type="alphaLcPeriod"/>
            </a:pPr>
            <a:r>
              <a:rPr lang="en" sz="1500" dirty="0"/>
              <a:t>Aaron Rodgers</a:t>
            </a:r>
          </a:p>
          <a:p>
            <a:pPr lvl="0" indent="-323850">
              <a:buSzPts val="1500"/>
              <a:buAutoNum type="alphaLcPeriod"/>
            </a:pPr>
            <a:r>
              <a:rPr lang="en" sz="1500" dirty="0"/>
              <a:t>Patrick </a:t>
            </a:r>
            <a:r>
              <a:rPr lang="en" sz="1500"/>
              <a:t>Mahomes</a:t>
            </a:r>
            <a:r>
              <a:rPr lang="en" sz="1500" dirty="0"/>
              <a:t>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Aaron Donald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Micah Parsons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NFLPA</a:t>
            </a:r>
            <a:endParaRPr sz="1000" dirty="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2433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11</a:t>
            </a:r>
            <a:endParaRPr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Apple launch the iTunes music store?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2004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2006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Apple</a:t>
            </a:r>
            <a:endParaRPr sz="1000" dirty="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7547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12</a:t>
            </a:r>
            <a:endParaRPr dirty="0"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artist grossed the most revenue during the 2022 concert season?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Bad Bunny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Elton John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Ed Sheeran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Harry Styles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The Rolling Stones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Billboard</a:t>
            </a:r>
            <a:endParaRPr sz="1000" dirty="0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0662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highest grossing box office film?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Star Wars: The Force Awakens</a:t>
            </a:r>
            <a:endParaRPr sz="1500" dirty="0"/>
          </a:p>
          <a:p>
            <a:pPr lvl="0" indent="-323850">
              <a:buSzPts val="1500"/>
              <a:buAutoNum type="alphaLcPeriod"/>
            </a:pPr>
            <a:r>
              <a:rPr lang="en" sz="1500" dirty="0"/>
              <a:t>Avengers: Endgame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Titanic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Avatar</a:t>
            </a:r>
            <a:endParaRPr sz="1000"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713525" y="4713975"/>
            <a:ext cx="4268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13</a:t>
            </a:r>
            <a:endParaRPr dirty="0"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popular attraction in the world?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Walt Disney World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Eiffel Tower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Yellowstone National Park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Grand Canyon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Buckingham Palace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88126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14</a:t>
            </a:r>
            <a:endParaRPr dirty="0"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film generated the most at the worldwide box office last year?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‘Top Gun: Maverick’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‘Jurassic World: Dominion’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‘Avatar: The Way of Water’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‘Black Panther: Wakanda Forever‘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20581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15</a:t>
            </a:r>
            <a:endParaRPr dirty="0"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sports league has the largest following on social media?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NFL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The NBA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 Liga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PGA Tour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Indian Premier League (Cricket)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i="1" dirty="0"/>
              <a:t>Sports Business Journal</a:t>
            </a:r>
            <a:endParaRPr sz="1000" i="1" dirty="0"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87439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16</a:t>
            </a:r>
            <a:endParaRPr dirty="0"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venue currently has the capacity to host the most fans for a single sporting event?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Indianapolis Motor Speedway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Estadio Azteca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Melbourne Cricket Ground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Rose Bowl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statista.com</a:t>
            </a:r>
            <a:endParaRPr sz="1000" dirty="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78962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17</a:t>
            </a:r>
            <a:endParaRPr dirty="0"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owns the ESPN network of cable television programs?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ABC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Fox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CBS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Turner Broadcasting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1969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18</a:t>
            </a:r>
            <a:endParaRPr dirty="0"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of the following U.S. theme parks was NOT among the top 10 most visited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Universal Studios (Orland)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Disneyland (Anaheim)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Six Flags (St. Louis)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SeaWorld (Orlando)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Themed Entertainment Association (TEA)</a:t>
            </a:r>
            <a:endParaRPr sz="1000" dirty="0"/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65234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19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theme parks does the SeaWorld Parks &amp; Entertainment company operate?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15</a:t>
            </a:r>
            <a:endParaRPr sz="1500" dirty="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35247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20</a:t>
            </a:r>
            <a:endParaRPr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type of musical genre is the most popular in the world based on streaming statistics?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Hip-Hop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Country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Rock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Spotify</a:t>
            </a:r>
            <a:endParaRPr sz="1000" dirty="0"/>
          </a:p>
        </p:txBody>
      </p:sp>
      <p:pic>
        <p:nvPicPr>
          <p:cNvPr id="246" name="Google Shape;2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0402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21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athlete earned the most money last year, according to </a:t>
            </a:r>
            <a:r>
              <a:rPr lang="en" b="1" i="1" dirty="0"/>
              <a:t>Forbes</a:t>
            </a:r>
            <a:r>
              <a:rPr lang="en" b="1" dirty="0"/>
              <a:t>’ annual report?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Roger Federer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Naomi Osaka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Lionel Messi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Canelo Alvarez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Aaron Rodgers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Aaron Judge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i="1" dirty="0"/>
              <a:t>Forbes</a:t>
            </a:r>
            <a:endParaRPr sz="1000" i="1" dirty="0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7598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22</a:t>
            </a:r>
            <a:endParaRPr dirty="0"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The Olympic Games were profitable for the first time in what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1984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2256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</a:t>
            </a:r>
            <a:endParaRPr dirty="0"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hours per week does the average American spend streaming video content, according to Nielsen?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13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 hours</a:t>
            </a:r>
            <a:endParaRPr sz="1500" dirty="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23</a:t>
            </a:r>
            <a:endParaRPr dirty="0"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ESPN make its television debut?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1979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1982</a:t>
            </a:r>
            <a:endParaRPr sz="1000" dirty="0"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14795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24</a:t>
            </a:r>
            <a:endParaRPr dirty="0"/>
          </a:p>
        </p:txBody>
      </p:sp>
      <p:sp>
        <p:nvSpPr>
          <p:cNvPr id="277" name="Google Shape;277;p4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does “ESPN” stand for?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Entertainment &amp; Sports Programming Network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Everything Sports Programming Network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Exceptional Sporting Programs Network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Entertaining Sports Programs Network</a:t>
            </a:r>
            <a:endParaRPr sz="1500" dirty="0"/>
          </a:p>
        </p:txBody>
      </p:sp>
      <p:pic>
        <p:nvPicPr>
          <p:cNvPr id="278" name="Google Shape;2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223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25</a:t>
            </a:r>
            <a:endParaRPr dirty="0"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indent="0">
              <a:buNone/>
            </a:pPr>
            <a:r>
              <a:rPr lang="en-US" b="1" dirty="0"/>
              <a:t>Which of the following is NOT an official sponsor of the 2023 FIFA Women’s World Cup?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Adidas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Coca-Cola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Hyundai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Gatorade</a:t>
            </a:r>
            <a:endParaRPr sz="1500" dirty="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57235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26</a:t>
            </a:r>
            <a:endParaRPr dirty="0"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cereal is known as the “Breakfast of Champions”?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Frosted Flakes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Captain Crunch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Wheaties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Raisin Bran</a:t>
            </a:r>
            <a:endParaRPr sz="1500" dirty="0"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06726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27</a:t>
            </a:r>
            <a:endParaRPr dirty="0"/>
          </a:p>
        </p:txBody>
      </p:sp>
      <p:sp>
        <p:nvSpPr>
          <p:cNvPr id="301" name="Google Shape;301;p4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which year did Nintendo introduce its home video game entertainment system?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1989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1991</a:t>
            </a:r>
            <a:endParaRPr sz="1500" dirty="0"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78073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28</a:t>
            </a:r>
            <a:endParaRPr dirty="0"/>
          </a:p>
        </p:txBody>
      </p:sp>
      <p:sp>
        <p:nvSpPr>
          <p:cNvPr id="309" name="Google Shape;309;p4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was Music Television (MTV) launched?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1979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1983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1985</a:t>
            </a:r>
            <a:endParaRPr sz="1500" dirty="0"/>
          </a:p>
        </p:txBody>
      </p:sp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56693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29</a:t>
            </a:r>
            <a:endParaRPr dirty="0"/>
          </a:p>
        </p:txBody>
      </p:sp>
      <p:sp>
        <p:nvSpPr>
          <p:cNvPr id="317" name="Google Shape;317;p4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Americans consider themselves to be sports fans?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 of every 8 adults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 of every 8 adults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 of every 8 adults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of every 8 adults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The Sports Business Journal </a:t>
            </a:r>
            <a:endParaRPr sz="1000" dirty="0"/>
          </a:p>
        </p:txBody>
      </p:sp>
      <p:pic>
        <p:nvPicPr>
          <p:cNvPr id="318" name="Google Shape;3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399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30</a:t>
            </a:r>
            <a:endParaRPr dirty="0"/>
          </a:p>
        </p:txBody>
      </p:sp>
      <p:sp>
        <p:nvSpPr>
          <p:cNvPr id="325" name="Google Shape;325;p4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indent="0">
              <a:buNone/>
            </a:pPr>
            <a:r>
              <a:rPr lang="en-US" b="1" dirty="0"/>
              <a:t>Which Broadway show is the highest grossing musical theatre production of all-time? 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i="1" dirty="0"/>
              <a:t>Chicago	</a:t>
            </a:r>
            <a:endParaRPr sz="1500" i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i="1" dirty="0"/>
              <a:t>Hamilton</a:t>
            </a:r>
            <a:endParaRPr sz="1500" i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i="1" dirty="0"/>
              <a:t>Wicked		</a:t>
            </a:r>
            <a:endParaRPr sz="1500" i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i="1" dirty="0"/>
              <a:t>The Lion King</a:t>
            </a:r>
            <a:endParaRPr sz="1500" i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26" name="Google Shape;3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5965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31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How much was wagered on the Kentucky Derby in 2023? </a:t>
            </a:r>
          </a:p>
          <a:p>
            <a:pPr lvl="0" indent="-323850">
              <a:spcBef>
                <a:spcPts val="4000"/>
              </a:spcBef>
              <a:buSzPts val="1500"/>
              <a:buAutoNum type="alphaLcPeriod"/>
            </a:pPr>
            <a:r>
              <a:rPr lang="en-US" sz="1500" dirty="0"/>
              <a:t>$22 million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$91 million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$146 million	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$189 million</a:t>
            </a:r>
          </a:p>
          <a:p>
            <a:pPr lvl="0" indent="-323850">
              <a:buSzPts val="1500"/>
              <a:buAutoNum type="alphaLcPeriod"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</a:t>
            </a:r>
            <a:r>
              <a:rPr lang="en" sz="1000" i="1" dirty="0"/>
              <a:t>USA Today</a:t>
            </a:r>
            <a:endParaRPr sz="1000" i="1" dirty="0"/>
          </a:p>
        </p:txBody>
      </p:sp>
      <p:pic>
        <p:nvPicPr>
          <p:cNvPr id="334" name="Google Shape;33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31923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32</a:t>
            </a:r>
            <a:endParaRPr dirty="0"/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On how many </a:t>
            </a:r>
            <a:r>
              <a:rPr lang="en-US" b="1" u="sng" dirty="0"/>
              <a:t>continents</a:t>
            </a:r>
            <a:r>
              <a:rPr lang="en-US" b="1" dirty="0"/>
              <a:t> are ESPN broadcasts available to viewers? 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7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espnmediazone.com</a:t>
            </a:r>
            <a:endParaRPr sz="1000" dirty="0"/>
          </a:p>
        </p:txBody>
      </p:sp>
      <p:pic>
        <p:nvPicPr>
          <p:cNvPr id="342" name="Google Shape;34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0418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</a:t>
            </a:r>
            <a:endParaRPr dirty="0"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Forms of sports marketing were first identified as early as what year?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1712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1858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1912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1923</a:t>
            </a:r>
            <a:endParaRPr sz="1500"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33</a:t>
            </a:r>
            <a:endParaRPr dirty="0"/>
          </a:p>
        </p:txBody>
      </p:sp>
      <p:sp>
        <p:nvSpPr>
          <p:cNvPr id="349" name="Google Shape;349;p4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 adults are playing some form of fantasy football?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50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100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120 million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Fantasy Sports Trade Association (FSTA)</a:t>
            </a:r>
            <a:endParaRPr sz="1000" dirty="0"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2932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34</a:t>
            </a:r>
            <a:endParaRPr dirty="0"/>
          </a:p>
        </p:txBody>
      </p:sp>
      <p:sp>
        <p:nvSpPr>
          <p:cNvPr id="357" name="Google Shape;357;p5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responsible for founding the Sundance film festival in 1981?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Woody Allen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Marlon Brando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Robert Redford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Lorne Michaels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58" name="Google Shape;35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79472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35</a:t>
            </a:r>
            <a:endParaRPr dirty="0"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In what year were nachos introduced for the first time at a U.S. sports venue?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1955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1999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Smithsonian Magazine</a:t>
            </a:r>
            <a:endParaRPr sz="1000" dirty="0"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2551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36</a:t>
            </a:r>
            <a:endParaRPr dirty="0"/>
          </a:p>
        </p:txBody>
      </p:sp>
      <p:sp>
        <p:nvSpPr>
          <p:cNvPr id="373" name="Google Shape;373;p5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produced full feature animated film?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Bambi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Snow White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Pinocchio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Dumbo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74" name="Google Shape;37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15248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37</a:t>
            </a:r>
            <a:endParaRPr dirty="0"/>
          </a:p>
        </p:txBody>
      </p:sp>
      <p:sp>
        <p:nvSpPr>
          <p:cNvPr id="381" name="Google Shape;381;p5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movie to be released with a PG-13 rating?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Dirty Dancing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Red Dawn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Ferris Bueller's Day Off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Batman (1989)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82" name="Google Shape;38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52500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38</a:t>
            </a:r>
            <a:endParaRPr dirty="0"/>
          </a:p>
        </p:txBody>
      </p:sp>
      <p:sp>
        <p:nvSpPr>
          <p:cNvPr id="389" name="Google Shape;389;p5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best-selling video game title of all-time?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Wii Sports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Grand Theft Auto V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Minecraft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Fortnite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2120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39</a:t>
            </a:r>
            <a:endParaRPr dirty="0"/>
          </a:p>
        </p:txBody>
      </p:sp>
      <p:sp>
        <p:nvSpPr>
          <p:cNvPr id="397" name="Google Shape;397;p5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individual television show had the highest viewership ratings in history?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2023 Super Bowl (Chiefs</a:t>
            </a:r>
            <a:r>
              <a:rPr lang="en" sz="1500"/>
              <a:t>/Eagles)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2019 Women’s FIFA World Cup Final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final episode of Seinfeld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2012 Olympic Games opening ceremony in Beijing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8" name="Google Shape;3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6041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Answer 40</a:t>
            </a:r>
            <a:endParaRPr dirty="0"/>
          </a:p>
        </p:txBody>
      </p:sp>
      <p:sp>
        <p:nvSpPr>
          <p:cNvPr id="405" name="Google Shape;405;p5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best-selling album in the world?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Adele “21”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Lady Gaga “Fame Monster 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Michael Jackson’s “Thriller”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Beatles “1967-1970”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Recording Industry of America</a:t>
            </a:r>
            <a:endParaRPr sz="1000" dirty="0"/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52618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/>
              <a:t>GAME OVER!</a:t>
            </a:r>
            <a:endParaRPr sz="4800" b="1"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2774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4</a:t>
            </a: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streamed song of all-time on Spotify?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Billie Eilish: “Bad Guy”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Weeknd: “Blinding Lights”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Bad Bunny: “Dakiti”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Ed Sheeran: “Shape of You”</a:t>
            </a:r>
            <a:endParaRPr sz="1000" dirty="0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</a:t>
            </a:r>
            <a:r>
              <a:rPr lang="en-US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3286</Words>
  <Application>Microsoft Macintosh PowerPoint</Application>
  <PresentationFormat>On-screen Show (16:9)</PresentationFormat>
  <Paragraphs>633</Paragraphs>
  <Slides>88</Slides>
  <Notes>88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2" baseType="lpstr">
      <vt:lpstr>Arial</vt:lpstr>
      <vt:lpstr>Average</vt:lpstr>
      <vt:lpstr>Oswald</vt:lpstr>
      <vt:lpstr>Slate</vt:lpstr>
      <vt:lpstr>Introducing SEM</vt:lpstr>
      <vt:lpstr>GAME RULES - PART 1</vt:lpstr>
      <vt:lpstr>GAME RULES - PART 2</vt:lpstr>
      <vt:lpstr>LET’S GO!</vt:lpstr>
      <vt:lpstr>Preliminary Question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11</vt:lpstr>
      <vt:lpstr>Question 12</vt:lpstr>
      <vt:lpstr>Question 13</vt:lpstr>
      <vt:lpstr>Question 14</vt:lpstr>
      <vt:lpstr>Question 15</vt:lpstr>
      <vt:lpstr>Question 16</vt:lpstr>
      <vt:lpstr>Question 17</vt:lpstr>
      <vt:lpstr>Question 18</vt:lpstr>
      <vt:lpstr>Question 19</vt:lpstr>
      <vt:lpstr>Question 20</vt:lpstr>
      <vt:lpstr>Question 21</vt:lpstr>
      <vt:lpstr>Question 22</vt:lpstr>
      <vt:lpstr>Question 23</vt:lpstr>
      <vt:lpstr>Question 24</vt:lpstr>
      <vt:lpstr>Question 25</vt:lpstr>
      <vt:lpstr>Question 26</vt:lpstr>
      <vt:lpstr>Question 27</vt:lpstr>
      <vt:lpstr>Question 28</vt:lpstr>
      <vt:lpstr>Question 29</vt:lpstr>
      <vt:lpstr>Question 30</vt:lpstr>
      <vt:lpstr>Question 31</vt:lpstr>
      <vt:lpstr>Question 32</vt:lpstr>
      <vt:lpstr>Question 33</vt:lpstr>
      <vt:lpstr>Question 34</vt:lpstr>
      <vt:lpstr>Question 35</vt:lpstr>
      <vt:lpstr>Question 36</vt:lpstr>
      <vt:lpstr>Question 37</vt:lpstr>
      <vt:lpstr>Question 38</vt:lpstr>
      <vt:lpstr>Question 39</vt:lpstr>
      <vt:lpstr>Question 40</vt:lpstr>
      <vt:lpstr>ANSWERS</vt:lpstr>
      <vt:lpstr>Preliminary Question</vt:lpstr>
      <vt:lpstr>Answer 1</vt:lpstr>
      <vt:lpstr>Answer 2</vt:lpstr>
      <vt:lpstr>Answer 3</vt:lpstr>
      <vt:lpstr>Answer 4</vt:lpstr>
      <vt:lpstr>Answer 5</vt:lpstr>
      <vt:lpstr>Answer 6</vt:lpstr>
      <vt:lpstr>Answer 7</vt:lpstr>
      <vt:lpstr>Answer 8</vt:lpstr>
      <vt:lpstr>Answer 9</vt:lpstr>
      <vt:lpstr>Answer 10</vt:lpstr>
      <vt:lpstr>Answer 11</vt:lpstr>
      <vt:lpstr>Answer 12</vt:lpstr>
      <vt:lpstr>Answer 13</vt:lpstr>
      <vt:lpstr>Answer 14</vt:lpstr>
      <vt:lpstr>Answer 15</vt:lpstr>
      <vt:lpstr>Answer 16</vt:lpstr>
      <vt:lpstr>Answer 17</vt:lpstr>
      <vt:lpstr>Answer 18</vt:lpstr>
      <vt:lpstr>Answer 19</vt:lpstr>
      <vt:lpstr>Answer 20</vt:lpstr>
      <vt:lpstr>Answer 21</vt:lpstr>
      <vt:lpstr>Answer 22</vt:lpstr>
      <vt:lpstr>Answer 23</vt:lpstr>
      <vt:lpstr>Answer 24</vt:lpstr>
      <vt:lpstr>Answer 25</vt:lpstr>
      <vt:lpstr>Answer 26</vt:lpstr>
      <vt:lpstr>Answer 27</vt:lpstr>
      <vt:lpstr>Answer 28</vt:lpstr>
      <vt:lpstr>Answer 29</vt:lpstr>
      <vt:lpstr>Answer 30</vt:lpstr>
      <vt:lpstr>Answer 31</vt:lpstr>
      <vt:lpstr>Answer 32</vt:lpstr>
      <vt:lpstr>Answer 33</vt:lpstr>
      <vt:lpstr>Answer 34</vt:lpstr>
      <vt:lpstr>Answer 35</vt:lpstr>
      <vt:lpstr>Answer 36</vt:lpstr>
      <vt:lpstr>Answer 37</vt:lpstr>
      <vt:lpstr>Answer 38</vt:lpstr>
      <vt:lpstr>Answer 39</vt:lpstr>
      <vt:lpstr>  Answer 40</vt:lpstr>
      <vt:lpstr>GAME OVER!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SEM</dc:title>
  <cp:lastModifiedBy>Chris Lindauer</cp:lastModifiedBy>
  <cp:revision>30</cp:revision>
  <dcterms:modified xsi:type="dcterms:W3CDTF">2023-08-10T14:49:17Z</dcterms:modified>
</cp:coreProperties>
</file>