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0" r:id="rId17"/>
    <p:sldId id="272" r:id="rId18"/>
    <p:sldId id="274" r:id="rId19"/>
    <p:sldId id="271" r:id="rId20"/>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Fredoka One" panose="02000000000000000000" pitchFamily="2" charset="77"/>
      <p:regular r:id="rId25"/>
    </p:embeddedFont>
    <p:embeddedFont>
      <p:font typeface="Open Sans Bold" panose="020B0806030504020204" pitchFamily="34" charset="0"/>
      <p:regular r:id="rId26"/>
      <p:bold r:id="rId27"/>
    </p:embeddedFont>
    <p:embeddedFont>
      <p:font typeface="Open Sans Bold Italics" panose="020B0806030504020204" pitchFamily="34" charset="0"/>
      <p:regular r:id="rId28"/>
      <p:bold r:id="rId29"/>
      <p:italic r:id="rId30"/>
      <p:boldItalic r:id="rId31"/>
    </p:embeddedFont>
    <p:embeddedFont>
      <p:font typeface="Open Sans Light" panose="020B0306030504020204" pitchFamily="34" charset="0"/>
      <p:regular r:id="rId32"/>
      <p:italic r:id="rId33"/>
    </p:embeddedFont>
    <p:embeddedFont>
      <p:font typeface="Open Sans Light Bold" panose="020B0806030504020204" pitchFamily="34" charset="0"/>
      <p:regular r:id="rId34"/>
      <p:bold r:id="rId35"/>
    </p:embeddedFont>
    <p:embeddedFont>
      <p:font typeface="Open Sans Light Bold Italics" panose="020B0806030504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60" autoAdjust="0"/>
    <p:restoredTop sz="94558" autoAdjust="0"/>
  </p:normalViewPr>
  <p:slideViewPr>
    <p:cSldViewPr>
      <p:cViewPr varScale="1">
        <p:scale>
          <a:sx n="80" d="100"/>
          <a:sy n="80" d="100"/>
        </p:scale>
        <p:origin x="152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https://www.youtube.com/embed/ExgBBovGhQs?feature=oembed" TargetMode="Externa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https://www.youtube.com/embed/9qAfN_5ZIbM?feature=oembed"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345040" y="7575247"/>
            <a:ext cx="6553542" cy="1294325"/>
          </a:xfrm>
          <a:custGeom>
            <a:avLst/>
            <a:gdLst/>
            <a:ahLst/>
            <a:cxnLst/>
            <a:rect l="l" t="t" r="r" b="b"/>
            <a:pathLst>
              <a:path w="6553542" h="1294325">
                <a:moveTo>
                  <a:pt x="0" y="0"/>
                </a:moveTo>
                <a:lnTo>
                  <a:pt x="6553542" y="0"/>
                </a:lnTo>
                <a:lnTo>
                  <a:pt x="6553542" y="1294324"/>
                </a:lnTo>
                <a:lnTo>
                  <a:pt x="0" y="1294324"/>
                </a:lnTo>
                <a:lnTo>
                  <a:pt x="0" y="0"/>
                </a:lnTo>
                <a:close/>
              </a:path>
            </a:pathLst>
          </a:custGeom>
          <a:blipFill>
            <a:blip r:embed="rId2"/>
            <a:stretch>
              <a:fillRect/>
            </a:stretch>
          </a:blipFill>
        </p:spPr>
      </p:sp>
      <p:sp>
        <p:nvSpPr>
          <p:cNvPr id="3" name="Freeform 3"/>
          <p:cNvSpPr/>
          <p:nvPr/>
        </p:nvSpPr>
        <p:spPr>
          <a:xfrm>
            <a:off x="13989716" y="7726967"/>
            <a:ext cx="6553542" cy="1294325"/>
          </a:xfrm>
          <a:custGeom>
            <a:avLst/>
            <a:gdLst/>
            <a:ahLst/>
            <a:cxnLst/>
            <a:rect l="l" t="t" r="r" b="b"/>
            <a:pathLst>
              <a:path w="6553542" h="1294325">
                <a:moveTo>
                  <a:pt x="0" y="0"/>
                </a:moveTo>
                <a:lnTo>
                  <a:pt x="6553541" y="0"/>
                </a:lnTo>
                <a:lnTo>
                  <a:pt x="6553541" y="1294325"/>
                </a:lnTo>
                <a:lnTo>
                  <a:pt x="0" y="1294325"/>
                </a:lnTo>
                <a:lnTo>
                  <a:pt x="0" y="0"/>
                </a:lnTo>
                <a:close/>
              </a:path>
            </a:pathLst>
          </a:custGeom>
          <a:blipFill>
            <a:blip r:embed="rId2"/>
            <a:stretch>
              <a:fillRect/>
            </a:stretch>
          </a:blipFill>
        </p:spPr>
      </p:sp>
      <p:sp>
        <p:nvSpPr>
          <p:cNvPr id="4" name="Freeform 4"/>
          <p:cNvSpPr/>
          <p:nvPr/>
        </p:nvSpPr>
        <p:spPr>
          <a:xfrm>
            <a:off x="9791799" y="8374129"/>
            <a:ext cx="6553542" cy="1294325"/>
          </a:xfrm>
          <a:custGeom>
            <a:avLst/>
            <a:gdLst/>
            <a:ahLst/>
            <a:cxnLst/>
            <a:rect l="l" t="t" r="r" b="b"/>
            <a:pathLst>
              <a:path w="6553542" h="1294325">
                <a:moveTo>
                  <a:pt x="0" y="0"/>
                </a:moveTo>
                <a:lnTo>
                  <a:pt x="6553542" y="0"/>
                </a:lnTo>
                <a:lnTo>
                  <a:pt x="6553542" y="1294325"/>
                </a:lnTo>
                <a:lnTo>
                  <a:pt x="0" y="1294325"/>
                </a:lnTo>
                <a:lnTo>
                  <a:pt x="0" y="0"/>
                </a:lnTo>
                <a:close/>
              </a:path>
            </a:pathLst>
          </a:custGeom>
          <a:blipFill>
            <a:blip r:embed="rId2"/>
            <a:stretch>
              <a:fillRect/>
            </a:stretch>
          </a:blipFill>
        </p:spPr>
      </p:sp>
      <p:sp>
        <p:nvSpPr>
          <p:cNvPr id="5" name="Freeform 5"/>
          <p:cNvSpPr/>
          <p:nvPr/>
        </p:nvSpPr>
        <p:spPr>
          <a:xfrm>
            <a:off x="322256" y="8659424"/>
            <a:ext cx="1834908" cy="1197753"/>
          </a:xfrm>
          <a:custGeom>
            <a:avLst/>
            <a:gdLst/>
            <a:ahLst/>
            <a:cxnLst/>
            <a:rect l="l" t="t" r="r" b="b"/>
            <a:pathLst>
              <a:path w="1834908" h="1197753">
                <a:moveTo>
                  <a:pt x="0" y="0"/>
                </a:moveTo>
                <a:lnTo>
                  <a:pt x="1834908" y="0"/>
                </a:lnTo>
                <a:lnTo>
                  <a:pt x="1834908" y="1197752"/>
                </a:lnTo>
                <a:lnTo>
                  <a:pt x="0" y="1197752"/>
                </a:lnTo>
                <a:lnTo>
                  <a:pt x="0" y="0"/>
                </a:lnTo>
                <a:close/>
              </a:path>
            </a:pathLst>
          </a:custGeom>
          <a:blipFill>
            <a:blip r:embed="rId3"/>
            <a:stretch>
              <a:fillRect/>
            </a:stretch>
          </a:blipFill>
        </p:spPr>
      </p:sp>
      <p:grpSp>
        <p:nvGrpSpPr>
          <p:cNvPr id="6" name="Group 6"/>
          <p:cNvGrpSpPr/>
          <p:nvPr/>
        </p:nvGrpSpPr>
        <p:grpSpPr>
          <a:xfrm>
            <a:off x="0" y="3600450"/>
            <a:ext cx="13755092" cy="3086100"/>
            <a:chOff x="0" y="0"/>
            <a:chExt cx="18340122" cy="4114800"/>
          </a:xfrm>
        </p:grpSpPr>
        <p:grpSp>
          <p:nvGrpSpPr>
            <p:cNvPr id="7" name="Group 7"/>
            <p:cNvGrpSpPr/>
            <p:nvPr/>
          </p:nvGrpSpPr>
          <p:grpSpPr>
            <a:xfrm>
              <a:off x="0" y="0"/>
              <a:ext cx="18340122" cy="4114800"/>
              <a:chOff x="0" y="0"/>
              <a:chExt cx="3622740" cy="812800"/>
            </a:xfrm>
          </p:grpSpPr>
          <p:sp>
            <p:nvSpPr>
              <p:cNvPr id="8" name="Freeform 8"/>
              <p:cNvSpPr/>
              <p:nvPr/>
            </p:nvSpPr>
            <p:spPr>
              <a:xfrm>
                <a:off x="0" y="0"/>
                <a:ext cx="3622740" cy="812800"/>
              </a:xfrm>
              <a:custGeom>
                <a:avLst/>
                <a:gdLst/>
                <a:ahLst/>
                <a:cxnLst/>
                <a:rect l="l" t="t" r="r" b="b"/>
                <a:pathLst>
                  <a:path w="3622740" h="812800">
                    <a:moveTo>
                      <a:pt x="0" y="0"/>
                    </a:moveTo>
                    <a:lnTo>
                      <a:pt x="3622740" y="0"/>
                    </a:lnTo>
                    <a:lnTo>
                      <a:pt x="3622740" y="812800"/>
                    </a:lnTo>
                    <a:lnTo>
                      <a:pt x="0" y="812800"/>
                    </a:lnTo>
                    <a:close/>
                  </a:path>
                </a:pathLst>
              </a:custGeom>
              <a:solidFill>
                <a:srgbClr val="FFC80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29675" y="386561"/>
              <a:ext cx="10151976" cy="1665278"/>
            </a:xfrm>
            <a:prstGeom prst="rect">
              <a:avLst/>
            </a:prstGeom>
          </p:spPr>
          <p:txBody>
            <a:bodyPr lIns="0" tIns="0" rIns="0" bIns="0" rtlCol="0" anchor="t">
              <a:spAutoFit/>
            </a:bodyPr>
            <a:lstStyle/>
            <a:p>
              <a:pPr>
                <a:lnSpc>
                  <a:spcPts val="9918"/>
                </a:lnSpc>
              </a:pPr>
              <a:r>
                <a:rPr lang="en-US" sz="8265">
                  <a:solidFill>
                    <a:srgbClr val="FFFFFF"/>
                  </a:solidFill>
                  <a:latin typeface="Fredoka One"/>
                </a:rPr>
                <a:t>History of the</a:t>
              </a:r>
            </a:p>
          </p:txBody>
        </p:sp>
        <p:sp>
          <p:nvSpPr>
            <p:cNvPr id="11" name="TextBox 11"/>
            <p:cNvSpPr txBox="1"/>
            <p:nvPr/>
          </p:nvSpPr>
          <p:spPr>
            <a:xfrm>
              <a:off x="429675" y="2051839"/>
              <a:ext cx="10151976" cy="1676400"/>
            </a:xfrm>
            <a:prstGeom prst="rect">
              <a:avLst/>
            </a:prstGeom>
          </p:spPr>
          <p:txBody>
            <a:bodyPr lIns="0" tIns="0" rIns="0" bIns="0" rtlCol="0" anchor="t">
              <a:spAutoFit/>
            </a:bodyPr>
            <a:lstStyle/>
            <a:p>
              <a:pPr>
                <a:lnSpc>
                  <a:spcPts val="9918"/>
                </a:lnSpc>
              </a:pPr>
              <a:r>
                <a:rPr lang="en-US" sz="8265">
                  <a:solidFill>
                    <a:srgbClr val="CC1A30"/>
                  </a:solidFill>
                  <a:latin typeface="Fredoka One"/>
                </a:rPr>
                <a:t>Happy Meal</a:t>
              </a:r>
            </a:p>
          </p:txBody>
        </p:sp>
      </p:grpSp>
      <p:sp>
        <p:nvSpPr>
          <p:cNvPr id="12" name="Freeform 12"/>
          <p:cNvSpPr/>
          <p:nvPr/>
        </p:nvSpPr>
        <p:spPr>
          <a:xfrm>
            <a:off x="658775" y="-706372"/>
            <a:ext cx="24279588" cy="12612773"/>
          </a:xfrm>
          <a:custGeom>
            <a:avLst/>
            <a:gdLst/>
            <a:ahLst/>
            <a:cxnLst/>
            <a:rect l="l" t="t" r="r" b="b"/>
            <a:pathLst>
              <a:path w="24279588" h="12612773">
                <a:moveTo>
                  <a:pt x="0" y="0"/>
                </a:moveTo>
                <a:lnTo>
                  <a:pt x="24279588" y="0"/>
                </a:lnTo>
                <a:lnTo>
                  <a:pt x="24279588" y="12612773"/>
                </a:lnTo>
                <a:lnTo>
                  <a:pt x="0" y="12612773"/>
                </a:lnTo>
                <a:lnTo>
                  <a:pt x="0" y="0"/>
                </a:lnTo>
                <a:close/>
              </a:path>
            </a:pathLst>
          </a:custGeom>
          <a:blipFill>
            <a:blip r:embed="rId4"/>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5276850"/>
            <a:ext cx="18288000" cy="3472951"/>
            <a:chOff x="0" y="0"/>
            <a:chExt cx="4816593" cy="914687"/>
          </a:xfrm>
        </p:grpSpPr>
        <p:sp>
          <p:nvSpPr>
            <p:cNvPr id="3" name="Freeform 3"/>
            <p:cNvSpPr/>
            <p:nvPr/>
          </p:nvSpPr>
          <p:spPr>
            <a:xfrm>
              <a:off x="0" y="0"/>
              <a:ext cx="4816592" cy="914687"/>
            </a:xfrm>
            <a:custGeom>
              <a:avLst/>
              <a:gdLst/>
              <a:ahLst/>
              <a:cxnLst/>
              <a:rect l="l" t="t" r="r" b="b"/>
              <a:pathLst>
                <a:path w="4816592" h="914687">
                  <a:moveTo>
                    <a:pt x="0" y="0"/>
                  </a:moveTo>
                  <a:lnTo>
                    <a:pt x="4816592" y="0"/>
                  </a:lnTo>
                  <a:lnTo>
                    <a:pt x="4816592" y="914687"/>
                  </a:lnTo>
                  <a:lnTo>
                    <a:pt x="0" y="914687"/>
                  </a:lnTo>
                  <a:close/>
                </a:path>
              </a:pathLst>
            </a:custGeom>
            <a:solidFill>
              <a:srgbClr val="FFC80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128915"/>
            <a:ext cx="18288000" cy="1786244"/>
            <a:chOff x="0" y="0"/>
            <a:chExt cx="4816593" cy="470451"/>
          </a:xfrm>
        </p:grpSpPr>
        <p:sp>
          <p:nvSpPr>
            <p:cNvPr id="6" name="Freeform 6"/>
            <p:cNvSpPr/>
            <p:nvPr/>
          </p:nvSpPr>
          <p:spPr>
            <a:xfrm>
              <a:off x="0" y="0"/>
              <a:ext cx="4816592" cy="470451"/>
            </a:xfrm>
            <a:custGeom>
              <a:avLst/>
              <a:gdLst/>
              <a:ahLst/>
              <a:cxnLst/>
              <a:rect l="l" t="t" r="r" b="b"/>
              <a:pathLst>
                <a:path w="4816592" h="470451">
                  <a:moveTo>
                    <a:pt x="0" y="0"/>
                  </a:moveTo>
                  <a:lnTo>
                    <a:pt x="4816592" y="0"/>
                  </a:lnTo>
                  <a:lnTo>
                    <a:pt x="4816592" y="470451"/>
                  </a:lnTo>
                  <a:lnTo>
                    <a:pt x="0" y="470451"/>
                  </a:lnTo>
                  <a:close/>
                </a:path>
              </a:pathLst>
            </a:custGeom>
            <a:solidFill>
              <a:srgbClr val="FFC80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01551" y="354231"/>
            <a:ext cx="14427658" cy="914346"/>
          </a:xfrm>
          <a:prstGeom prst="rect">
            <a:avLst/>
          </a:prstGeom>
        </p:spPr>
        <p:txBody>
          <a:bodyPr lIns="0" tIns="0" rIns="0" bIns="0" rtlCol="0" anchor="t">
            <a:spAutoFit/>
          </a:bodyPr>
          <a:lstStyle/>
          <a:p>
            <a:pPr>
              <a:lnSpc>
                <a:spcPts val="7200"/>
              </a:lnSpc>
            </a:pPr>
            <a:r>
              <a:rPr lang="en-US" sz="6000">
                <a:solidFill>
                  <a:srgbClr val="CC1A30"/>
                </a:solidFill>
                <a:latin typeface="Fredoka One"/>
              </a:rPr>
              <a:t>Vintage Happy Meal Toys</a:t>
            </a:r>
          </a:p>
        </p:txBody>
      </p:sp>
      <p:grpSp>
        <p:nvGrpSpPr>
          <p:cNvPr id="9" name="Group 9"/>
          <p:cNvGrpSpPr/>
          <p:nvPr/>
        </p:nvGrpSpPr>
        <p:grpSpPr>
          <a:xfrm>
            <a:off x="488571" y="1789197"/>
            <a:ext cx="17464438" cy="3354303"/>
            <a:chOff x="0" y="0"/>
            <a:chExt cx="23285917" cy="4472405"/>
          </a:xfrm>
        </p:grpSpPr>
        <p:sp>
          <p:nvSpPr>
            <p:cNvPr id="10" name="Freeform 10"/>
            <p:cNvSpPr/>
            <p:nvPr/>
          </p:nvSpPr>
          <p:spPr>
            <a:xfrm>
              <a:off x="0" y="1414069"/>
              <a:ext cx="3961575" cy="3058336"/>
            </a:xfrm>
            <a:custGeom>
              <a:avLst/>
              <a:gdLst/>
              <a:ahLst/>
              <a:cxnLst/>
              <a:rect l="l" t="t" r="r" b="b"/>
              <a:pathLst>
                <a:path w="3961575" h="3058336">
                  <a:moveTo>
                    <a:pt x="0" y="0"/>
                  </a:moveTo>
                  <a:lnTo>
                    <a:pt x="3961575" y="0"/>
                  </a:lnTo>
                  <a:lnTo>
                    <a:pt x="3961575" y="3058336"/>
                  </a:lnTo>
                  <a:lnTo>
                    <a:pt x="0" y="3058336"/>
                  </a:lnTo>
                  <a:lnTo>
                    <a:pt x="0" y="0"/>
                  </a:lnTo>
                  <a:close/>
                </a:path>
              </a:pathLst>
            </a:custGeom>
            <a:blipFill>
              <a:blip r:embed="rId2"/>
              <a:stretch>
                <a:fillRect/>
              </a:stretch>
            </a:blipFill>
          </p:spPr>
        </p:sp>
        <p:sp>
          <p:nvSpPr>
            <p:cNvPr id="11" name="TextBox 11"/>
            <p:cNvSpPr txBox="1"/>
            <p:nvPr/>
          </p:nvSpPr>
          <p:spPr>
            <a:xfrm>
              <a:off x="15230" y="91517"/>
              <a:ext cx="3931115" cy="979769"/>
            </a:xfrm>
            <a:prstGeom prst="rect">
              <a:avLst/>
            </a:prstGeom>
          </p:spPr>
          <p:txBody>
            <a:bodyPr lIns="0" tIns="0" rIns="0" bIns="0" rtlCol="0" anchor="t">
              <a:spAutoFit/>
            </a:bodyPr>
            <a:lstStyle/>
            <a:p>
              <a:pPr algn="ctr">
                <a:lnSpc>
                  <a:spcPts val="2999"/>
                </a:lnSpc>
              </a:pPr>
              <a:r>
                <a:rPr lang="en-US" sz="2399">
                  <a:solidFill>
                    <a:srgbClr val="FFC809"/>
                  </a:solidFill>
                  <a:latin typeface="Fredoka One Bold"/>
                </a:rPr>
                <a:t>1982</a:t>
              </a:r>
            </a:p>
            <a:p>
              <a:pPr algn="ctr">
                <a:lnSpc>
                  <a:spcPts val="2999"/>
                </a:lnSpc>
              </a:pPr>
              <a:r>
                <a:rPr lang="en-US" sz="2399">
                  <a:solidFill>
                    <a:srgbClr val="FFFFFF"/>
                  </a:solidFill>
                  <a:latin typeface="Fredoka One Bold"/>
                </a:rPr>
                <a:t>Playmobil</a:t>
              </a:r>
            </a:p>
          </p:txBody>
        </p:sp>
        <p:sp>
          <p:nvSpPr>
            <p:cNvPr id="12" name="Freeform 12"/>
            <p:cNvSpPr/>
            <p:nvPr/>
          </p:nvSpPr>
          <p:spPr>
            <a:xfrm rot="188797">
              <a:off x="4216297" y="1188534"/>
              <a:ext cx="3289178" cy="3037008"/>
            </a:xfrm>
            <a:custGeom>
              <a:avLst/>
              <a:gdLst/>
              <a:ahLst/>
              <a:cxnLst/>
              <a:rect l="l" t="t" r="r" b="b"/>
              <a:pathLst>
                <a:path w="3289178" h="3037008">
                  <a:moveTo>
                    <a:pt x="0" y="0"/>
                  </a:moveTo>
                  <a:lnTo>
                    <a:pt x="3289178" y="0"/>
                  </a:lnTo>
                  <a:lnTo>
                    <a:pt x="3289178" y="3037008"/>
                  </a:lnTo>
                  <a:lnTo>
                    <a:pt x="0" y="3037008"/>
                  </a:lnTo>
                  <a:lnTo>
                    <a:pt x="0" y="0"/>
                  </a:lnTo>
                  <a:close/>
                </a:path>
              </a:pathLst>
            </a:custGeom>
            <a:blipFill>
              <a:blip r:embed="rId3"/>
              <a:stretch>
                <a:fillRect/>
              </a:stretch>
            </a:blipFill>
          </p:spPr>
        </p:sp>
        <p:sp>
          <p:nvSpPr>
            <p:cNvPr id="13" name="TextBox 13"/>
            <p:cNvSpPr txBox="1"/>
            <p:nvPr/>
          </p:nvSpPr>
          <p:spPr>
            <a:xfrm>
              <a:off x="3895328" y="91517"/>
              <a:ext cx="3931115" cy="979769"/>
            </a:xfrm>
            <a:prstGeom prst="rect">
              <a:avLst/>
            </a:prstGeom>
          </p:spPr>
          <p:txBody>
            <a:bodyPr lIns="0" tIns="0" rIns="0" bIns="0" rtlCol="0" anchor="t">
              <a:spAutoFit/>
            </a:bodyPr>
            <a:lstStyle/>
            <a:p>
              <a:pPr algn="ctr">
                <a:lnSpc>
                  <a:spcPts val="2999"/>
                </a:lnSpc>
              </a:pPr>
              <a:r>
                <a:rPr lang="en-US" sz="2399">
                  <a:solidFill>
                    <a:srgbClr val="FFC809"/>
                  </a:solidFill>
                  <a:latin typeface="Fredoka One Bold"/>
                </a:rPr>
                <a:t>1983</a:t>
              </a:r>
            </a:p>
            <a:p>
              <a:pPr algn="ctr">
                <a:lnSpc>
                  <a:spcPts val="2999"/>
                </a:lnSpc>
              </a:pPr>
              <a:r>
                <a:rPr lang="en-US" sz="2399">
                  <a:solidFill>
                    <a:srgbClr val="FFFFFF"/>
                  </a:solidFill>
                  <a:latin typeface="Fredoka One Bold"/>
                </a:rPr>
                <a:t>Hotwheels</a:t>
              </a:r>
            </a:p>
          </p:txBody>
        </p:sp>
        <p:sp>
          <p:nvSpPr>
            <p:cNvPr id="14" name="Freeform 14"/>
            <p:cNvSpPr/>
            <p:nvPr/>
          </p:nvSpPr>
          <p:spPr>
            <a:xfrm>
              <a:off x="8194128" y="1159966"/>
              <a:ext cx="3063253" cy="3063253"/>
            </a:xfrm>
            <a:custGeom>
              <a:avLst/>
              <a:gdLst/>
              <a:ahLst/>
              <a:cxnLst/>
              <a:rect l="l" t="t" r="r" b="b"/>
              <a:pathLst>
                <a:path w="3063253" h="3063253">
                  <a:moveTo>
                    <a:pt x="0" y="0"/>
                  </a:moveTo>
                  <a:lnTo>
                    <a:pt x="3063253" y="0"/>
                  </a:lnTo>
                  <a:lnTo>
                    <a:pt x="3063253" y="3063253"/>
                  </a:lnTo>
                  <a:lnTo>
                    <a:pt x="0" y="3063253"/>
                  </a:lnTo>
                  <a:lnTo>
                    <a:pt x="0" y="0"/>
                  </a:lnTo>
                  <a:close/>
                </a:path>
              </a:pathLst>
            </a:custGeom>
            <a:blipFill>
              <a:blip r:embed="rId4"/>
              <a:stretch>
                <a:fillRect/>
              </a:stretch>
            </a:blipFill>
          </p:spPr>
        </p:sp>
        <p:sp>
          <p:nvSpPr>
            <p:cNvPr id="15" name="TextBox 15"/>
            <p:cNvSpPr txBox="1"/>
            <p:nvPr/>
          </p:nvSpPr>
          <p:spPr>
            <a:xfrm>
              <a:off x="7760197" y="91517"/>
              <a:ext cx="3931115" cy="979769"/>
            </a:xfrm>
            <a:prstGeom prst="rect">
              <a:avLst/>
            </a:prstGeom>
          </p:spPr>
          <p:txBody>
            <a:bodyPr lIns="0" tIns="0" rIns="0" bIns="0" rtlCol="0" anchor="t">
              <a:spAutoFit/>
            </a:bodyPr>
            <a:lstStyle/>
            <a:p>
              <a:pPr algn="ctr">
                <a:lnSpc>
                  <a:spcPts val="2999"/>
                </a:lnSpc>
              </a:pPr>
              <a:r>
                <a:rPr lang="en-US" sz="2399">
                  <a:solidFill>
                    <a:srgbClr val="FFC809"/>
                  </a:solidFill>
                  <a:latin typeface="Fredoka One Bold"/>
                </a:rPr>
                <a:t>1985</a:t>
              </a:r>
            </a:p>
            <a:p>
              <a:pPr algn="ctr">
                <a:lnSpc>
                  <a:spcPts val="2999"/>
                </a:lnSpc>
              </a:pPr>
              <a:r>
                <a:rPr lang="en-US" sz="2399">
                  <a:solidFill>
                    <a:srgbClr val="FFFFFF"/>
                  </a:solidFill>
                  <a:latin typeface="Fredoka One Bold"/>
                </a:rPr>
                <a:t>My LIttle Pony</a:t>
              </a:r>
            </a:p>
          </p:txBody>
        </p:sp>
        <p:sp>
          <p:nvSpPr>
            <p:cNvPr id="16" name="Freeform 16"/>
            <p:cNvSpPr/>
            <p:nvPr/>
          </p:nvSpPr>
          <p:spPr>
            <a:xfrm>
              <a:off x="12206241" y="1159966"/>
              <a:ext cx="2768765" cy="2939241"/>
            </a:xfrm>
            <a:custGeom>
              <a:avLst/>
              <a:gdLst/>
              <a:ahLst/>
              <a:cxnLst/>
              <a:rect l="l" t="t" r="r" b="b"/>
              <a:pathLst>
                <a:path w="2768765" h="2939241">
                  <a:moveTo>
                    <a:pt x="0" y="0"/>
                  </a:moveTo>
                  <a:lnTo>
                    <a:pt x="2768764" y="0"/>
                  </a:lnTo>
                  <a:lnTo>
                    <a:pt x="2768764" y="2939240"/>
                  </a:lnTo>
                  <a:lnTo>
                    <a:pt x="0" y="2939240"/>
                  </a:lnTo>
                  <a:lnTo>
                    <a:pt x="0" y="0"/>
                  </a:lnTo>
                  <a:close/>
                </a:path>
              </a:pathLst>
            </a:custGeom>
            <a:blipFill>
              <a:blip r:embed="rId5"/>
              <a:stretch>
                <a:fillRect/>
              </a:stretch>
            </a:blipFill>
          </p:spPr>
        </p:sp>
        <p:sp>
          <p:nvSpPr>
            <p:cNvPr id="17" name="TextBox 17"/>
            <p:cNvSpPr txBox="1"/>
            <p:nvPr/>
          </p:nvSpPr>
          <p:spPr>
            <a:xfrm>
              <a:off x="11625065" y="91517"/>
              <a:ext cx="3931115" cy="979769"/>
            </a:xfrm>
            <a:prstGeom prst="rect">
              <a:avLst/>
            </a:prstGeom>
          </p:spPr>
          <p:txBody>
            <a:bodyPr lIns="0" tIns="0" rIns="0" bIns="0" rtlCol="0" anchor="t">
              <a:spAutoFit/>
            </a:bodyPr>
            <a:lstStyle/>
            <a:p>
              <a:pPr algn="ctr">
                <a:lnSpc>
                  <a:spcPts val="2999"/>
                </a:lnSpc>
              </a:pPr>
              <a:r>
                <a:rPr lang="en-US" sz="2399">
                  <a:solidFill>
                    <a:srgbClr val="FFC809"/>
                  </a:solidFill>
                  <a:latin typeface="Fredoka One Bold"/>
                </a:rPr>
                <a:t>1986</a:t>
              </a:r>
            </a:p>
            <a:p>
              <a:pPr algn="ctr">
                <a:lnSpc>
                  <a:spcPts val="2999"/>
                </a:lnSpc>
              </a:pPr>
              <a:r>
                <a:rPr lang="en-US" sz="2399">
                  <a:solidFill>
                    <a:srgbClr val="FFFFFF"/>
                  </a:solidFill>
                  <a:latin typeface="Fredoka One Bold"/>
                </a:rPr>
                <a:t>Halloween Pail</a:t>
              </a:r>
            </a:p>
          </p:txBody>
        </p:sp>
        <p:sp>
          <p:nvSpPr>
            <p:cNvPr id="18" name="Freeform 18"/>
            <p:cNvSpPr/>
            <p:nvPr/>
          </p:nvSpPr>
          <p:spPr>
            <a:xfrm>
              <a:off x="19995106" y="999508"/>
              <a:ext cx="2650508" cy="3053238"/>
            </a:xfrm>
            <a:custGeom>
              <a:avLst/>
              <a:gdLst/>
              <a:ahLst/>
              <a:cxnLst/>
              <a:rect l="l" t="t" r="r" b="b"/>
              <a:pathLst>
                <a:path w="2650508" h="3053238">
                  <a:moveTo>
                    <a:pt x="0" y="0"/>
                  </a:moveTo>
                  <a:lnTo>
                    <a:pt x="2650508" y="0"/>
                  </a:lnTo>
                  <a:lnTo>
                    <a:pt x="2650508" y="3053238"/>
                  </a:lnTo>
                  <a:lnTo>
                    <a:pt x="0" y="3053238"/>
                  </a:lnTo>
                  <a:lnTo>
                    <a:pt x="0" y="0"/>
                  </a:lnTo>
                  <a:close/>
                </a:path>
              </a:pathLst>
            </a:custGeom>
            <a:blipFill>
              <a:blip r:embed="rId6"/>
              <a:stretch>
                <a:fillRect l="-276371" t="-70912" r="-22041" b="-54127"/>
              </a:stretch>
            </a:blipFill>
          </p:spPr>
        </p:sp>
        <p:sp>
          <p:nvSpPr>
            <p:cNvPr id="19" name="TextBox 19"/>
            <p:cNvSpPr txBox="1"/>
            <p:nvPr/>
          </p:nvSpPr>
          <p:spPr>
            <a:xfrm>
              <a:off x="19354802" y="-9525"/>
              <a:ext cx="3931115" cy="979769"/>
            </a:xfrm>
            <a:prstGeom prst="rect">
              <a:avLst/>
            </a:prstGeom>
          </p:spPr>
          <p:txBody>
            <a:bodyPr lIns="0" tIns="0" rIns="0" bIns="0" rtlCol="0" anchor="t">
              <a:spAutoFit/>
            </a:bodyPr>
            <a:lstStyle/>
            <a:p>
              <a:pPr algn="ctr">
                <a:lnSpc>
                  <a:spcPts val="2999"/>
                </a:lnSpc>
              </a:pPr>
              <a:r>
                <a:rPr lang="en-US" sz="2399">
                  <a:solidFill>
                    <a:srgbClr val="FFC809"/>
                  </a:solidFill>
                  <a:latin typeface="Fredoka One Bold"/>
                </a:rPr>
                <a:t>1989</a:t>
              </a:r>
            </a:p>
            <a:p>
              <a:pPr algn="ctr">
                <a:lnSpc>
                  <a:spcPts val="2999"/>
                </a:lnSpc>
              </a:pPr>
              <a:r>
                <a:rPr lang="en-US" sz="2399">
                  <a:solidFill>
                    <a:srgbClr val="FFFFFF"/>
                  </a:solidFill>
                  <a:latin typeface="Fredoka One Bold"/>
                </a:rPr>
                <a:t>Garfield</a:t>
              </a:r>
            </a:p>
          </p:txBody>
        </p:sp>
        <p:sp>
          <p:nvSpPr>
            <p:cNvPr id="20" name="Freeform 20"/>
            <p:cNvSpPr/>
            <p:nvPr/>
          </p:nvSpPr>
          <p:spPr>
            <a:xfrm>
              <a:off x="15832380" y="1126977"/>
              <a:ext cx="3206816" cy="2925769"/>
            </a:xfrm>
            <a:custGeom>
              <a:avLst/>
              <a:gdLst/>
              <a:ahLst/>
              <a:cxnLst/>
              <a:rect l="l" t="t" r="r" b="b"/>
              <a:pathLst>
                <a:path w="3206816" h="2925769">
                  <a:moveTo>
                    <a:pt x="0" y="0"/>
                  </a:moveTo>
                  <a:lnTo>
                    <a:pt x="3206816" y="0"/>
                  </a:lnTo>
                  <a:lnTo>
                    <a:pt x="3206816" y="2925769"/>
                  </a:lnTo>
                  <a:lnTo>
                    <a:pt x="0" y="2925769"/>
                  </a:lnTo>
                  <a:lnTo>
                    <a:pt x="0" y="0"/>
                  </a:lnTo>
                  <a:close/>
                </a:path>
              </a:pathLst>
            </a:custGeom>
            <a:blipFill>
              <a:blip r:embed="rId7"/>
              <a:stretch>
                <a:fillRect l="-30851" r="-31018"/>
              </a:stretch>
            </a:blipFill>
          </p:spPr>
        </p:sp>
        <p:sp>
          <p:nvSpPr>
            <p:cNvPr id="21" name="TextBox 21"/>
            <p:cNvSpPr txBox="1"/>
            <p:nvPr/>
          </p:nvSpPr>
          <p:spPr>
            <a:xfrm>
              <a:off x="15489934" y="-9525"/>
              <a:ext cx="3931115" cy="979769"/>
            </a:xfrm>
            <a:prstGeom prst="rect">
              <a:avLst/>
            </a:prstGeom>
          </p:spPr>
          <p:txBody>
            <a:bodyPr lIns="0" tIns="0" rIns="0" bIns="0" rtlCol="0" anchor="t">
              <a:spAutoFit/>
            </a:bodyPr>
            <a:lstStyle/>
            <a:p>
              <a:pPr algn="ctr">
                <a:lnSpc>
                  <a:spcPts val="2999"/>
                </a:lnSpc>
              </a:pPr>
              <a:r>
                <a:rPr lang="en-US" sz="2399">
                  <a:solidFill>
                    <a:srgbClr val="FFC809"/>
                  </a:solidFill>
                  <a:latin typeface="Fredoka One Bold"/>
                </a:rPr>
                <a:t>1988</a:t>
              </a:r>
            </a:p>
            <a:p>
              <a:pPr algn="ctr">
                <a:lnSpc>
                  <a:spcPts val="2999"/>
                </a:lnSpc>
              </a:pPr>
              <a:r>
                <a:rPr lang="en-US" sz="2399">
                  <a:solidFill>
                    <a:srgbClr val="FFFFFF"/>
                  </a:solidFill>
                  <a:latin typeface="Fredoka One Bold"/>
                </a:rPr>
                <a:t>Fraggle Rock</a:t>
              </a:r>
            </a:p>
          </p:txBody>
        </p:sp>
      </p:grpSp>
      <p:grpSp>
        <p:nvGrpSpPr>
          <p:cNvPr id="22" name="Group 22"/>
          <p:cNvGrpSpPr/>
          <p:nvPr/>
        </p:nvGrpSpPr>
        <p:grpSpPr>
          <a:xfrm>
            <a:off x="501551" y="5667375"/>
            <a:ext cx="17451458" cy="3082426"/>
            <a:chOff x="0" y="0"/>
            <a:chExt cx="23268611" cy="4109902"/>
          </a:xfrm>
        </p:grpSpPr>
        <p:sp>
          <p:nvSpPr>
            <p:cNvPr id="23" name="Freeform 23"/>
            <p:cNvSpPr/>
            <p:nvPr/>
          </p:nvSpPr>
          <p:spPr>
            <a:xfrm>
              <a:off x="15651909" y="965200"/>
              <a:ext cx="3572552" cy="3026561"/>
            </a:xfrm>
            <a:custGeom>
              <a:avLst/>
              <a:gdLst/>
              <a:ahLst/>
              <a:cxnLst/>
              <a:rect l="l" t="t" r="r" b="b"/>
              <a:pathLst>
                <a:path w="3572552" h="3026561">
                  <a:moveTo>
                    <a:pt x="0" y="0"/>
                  </a:moveTo>
                  <a:lnTo>
                    <a:pt x="3572552" y="0"/>
                  </a:lnTo>
                  <a:lnTo>
                    <a:pt x="3572552" y="3026561"/>
                  </a:lnTo>
                  <a:lnTo>
                    <a:pt x="0" y="3026561"/>
                  </a:lnTo>
                  <a:lnTo>
                    <a:pt x="0" y="0"/>
                  </a:lnTo>
                  <a:close/>
                </a:path>
              </a:pathLst>
            </a:custGeom>
            <a:blipFill>
              <a:blip r:embed="rId8"/>
              <a:stretch>
                <a:fillRect t="-283146" r="-314518" b="-18994"/>
              </a:stretch>
            </a:blipFill>
          </p:spPr>
        </p:sp>
        <p:sp>
          <p:nvSpPr>
            <p:cNvPr id="24" name="TextBox 24"/>
            <p:cNvSpPr txBox="1"/>
            <p:nvPr/>
          </p:nvSpPr>
          <p:spPr>
            <a:xfrm>
              <a:off x="15472627" y="-9525"/>
              <a:ext cx="3931115" cy="979769"/>
            </a:xfrm>
            <a:prstGeom prst="rect">
              <a:avLst/>
            </a:prstGeom>
          </p:spPr>
          <p:txBody>
            <a:bodyPr lIns="0" tIns="0" rIns="0" bIns="0" rtlCol="0" anchor="t">
              <a:spAutoFit/>
            </a:bodyPr>
            <a:lstStyle/>
            <a:p>
              <a:pPr algn="ctr">
                <a:lnSpc>
                  <a:spcPts val="2999"/>
                </a:lnSpc>
              </a:pPr>
              <a:r>
                <a:rPr lang="en-US" sz="2399">
                  <a:solidFill>
                    <a:srgbClr val="CC1A30"/>
                  </a:solidFill>
                  <a:latin typeface="Fredoka One Bold"/>
                </a:rPr>
                <a:t>1998</a:t>
              </a:r>
            </a:p>
            <a:p>
              <a:pPr algn="ctr">
                <a:lnSpc>
                  <a:spcPts val="2999"/>
                </a:lnSpc>
              </a:pPr>
              <a:r>
                <a:rPr lang="en-US" sz="2399">
                  <a:solidFill>
                    <a:srgbClr val="000000"/>
                  </a:solidFill>
                  <a:latin typeface="Fredoka One Bold"/>
                </a:rPr>
                <a:t>Beanie Babies</a:t>
              </a:r>
            </a:p>
          </p:txBody>
        </p:sp>
        <p:sp>
          <p:nvSpPr>
            <p:cNvPr id="25" name="Freeform 25"/>
            <p:cNvSpPr/>
            <p:nvPr/>
          </p:nvSpPr>
          <p:spPr>
            <a:xfrm>
              <a:off x="19785435" y="1313144"/>
              <a:ext cx="3035237" cy="2044657"/>
            </a:xfrm>
            <a:custGeom>
              <a:avLst/>
              <a:gdLst/>
              <a:ahLst/>
              <a:cxnLst/>
              <a:rect l="l" t="t" r="r" b="b"/>
              <a:pathLst>
                <a:path w="3035237" h="2044657">
                  <a:moveTo>
                    <a:pt x="0" y="0"/>
                  </a:moveTo>
                  <a:lnTo>
                    <a:pt x="3035236" y="0"/>
                  </a:lnTo>
                  <a:lnTo>
                    <a:pt x="3035236" y="2044657"/>
                  </a:lnTo>
                  <a:lnTo>
                    <a:pt x="0" y="2044657"/>
                  </a:lnTo>
                  <a:lnTo>
                    <a:pt x="0" y="0"/>
                  </a:lnTo>
                  <a:close/>
                </a:path>
              </a:pathLst>
            </a:custGeom>
            <a:blipFill>
              <a:blip r:embed="rId9"/>
              <a:stretch>
                <a:fillRect l="-6183" r="-13333"/>
              </a:stretch>
            </a:blipFill>
          </p:spPr>
        </p:sp>
        <p:sp>
          <p:nvSpPr>
            <p:cNvPr id="26" name="TextBox 26"/>
            <p:cNvSpPr txBox="1"/>
            <p:nvPr/>
          </p:nvSpPr>
          <p:spPr>
            <a:xfrm>
              <a:off x="19337496" y="-9525"/>
              <a:ext cx="3931115" cy="979769"/>
            </a:xfrm>
            <a:prstGeom prst="rect">
              <a:avLst/>
            </a:prstGeom>
          </p:spPr>
          <p:txBody>
            <a:bodyPr lIns="0" tIns="0" rIns="0" bIns="0" rtlCol="0" anchor="t">
              <a:spAutoFit/>
            </a:bodyPr>
            <a:lstStyle/>
            <a:p>
              <a:pPr algn="ctr">
                <a:lnSpc>
                  <a:spcPts val="2999"/>
                </a:lnSpc>
              </a:pPr>
              <a:r>
                <a:rPr lang="en-US" sz="2399">
                  <a:solidFill>
                    <a:srgbClr val="CC1A30"/>
                  </a:solidFill>
                  <a:latin typeface="Fredoka One Bold"/>
                </a:rPr>
                <a:t>1999</a:t>
              </a:r>
            </a:p>
            <a:p>
              <a:pPr algn="ctr">
                <a:lnSpc>
                  <a:spcPts val="2999"/>
                </a:lnSpc>
              </a:pPr>
              <a:r>
                <a:rPr lang="en-US" sz="2399">
                  <a:solidFill>
                    <a:srgbClr val="000000"/>
                  </a:solidFill>
                  <a:latin typeface="Fredoka One Bold"/>
                </a:rPr>
                <a:t>Furby</a:t>
              </a:r>
            </a:p>
          </p:txBody>
        </p:sp>
        <p:sp>
          <p:nvSpPr>
            <p:cNvPr id="27" name="Freeform 27"/>
            <p:cNvSpPr/>
            <p:nvPr/>
          </p:nvSpPr>
          <p:spPr>
            <a:xfrm>
              <a:off x="8731385" y="804914"/>
              <a:ext cx="1774108" cy="2881604"/>
            </a:xfrm>
            <a:custGeom>
              <a:avLst/>
              <a:gdLst/>
              <a:ahLst/>
              <a:cxnLst/>
              <a:rect l="l" t="t" r="r" b="b"/>
              <a:pathLst>
                <a:path w="1774108" h="2881604">
                  <a:moveTo>
                    <a:pt x="0" y="0"/>
                  </a:moveTo>
                  <a:lnTo>
                    <a:pt x="1774108" y="0"/>
                  </a:lnTo>
                  <a:lnTo>
                    <a:pt x="1774108" y="2881605"/>
                  </a:lnTo>
                  <a:lnTo>
                    <a:pt x="0" y="2881605"/>
                  </a:lnTo>
                  <a:lnTo>
                    <a:pt x="0" y="0"/>
                  </a:lnTo>
                  <a:close/>
                </a:path>
              </a:pathLst>
            </a:custGeom>
            <a:blipFill>
              <a:blip r:embed="rId10"/>
              <a:stretch>
                <a:fillRect l="-152835" t="-30934" r="-45589" b="-9074"/>
              </a:stretch>
            </a:blipFill>
          </p:spPr>
        </p:sp>
        <p:sp>
          <p:nvSpPr>
            <p:cNvPr id="28" name="TextBox 28"/>
            <p:cNvSpPr txBox="1"/>
            <p:nvPr/>
          </p:nvSpPr>
          <p:spPr>
            <a:xfrm>
              <a:off x="7652881" y="-9525"/>
              <a:ext cx="3931115" cy="979769"/>
            </a:xfrm>
            <a:prstGeom prst="rect">
              <a:avLst/>
            </a:prstGeom>
          </p:spPr>
          <p:txBody>
            <a:bodyPr lIns="0" tIns="0" rIns="0" bIns="0" rtlCol="0" anchor="t">
              <a:spAutoFit/>
            </a:bodyPr>
            <a:lstStyle/>
            <a:p>
              <a:pPr algn="ctr">
                <a:lnSpc>
                  <a:spcPts val="2999"/>
                </a:lnSpc>
              </a:pPr>
              <a:r>
                <a:rPr lang="en-US" sz="2399">
                  <a:solidFill>
                    <a:srgbClr val="CC1A30"/>
                  </a:solidFill>
                  <a:latin typeface="Fredoka One Bold"/>
                </a:rPr>
                <a:t>1993</a:t>
              </a:r>
            </a:p>
            <a:p>
              <a:pPr algn="ctr">
                <a:lnSpc>
                  <a:spcPts val="2999"/>
                </a:lnSpc>
              </a:pPr>
              <a:r>
                <a:rPr lang="en-US" sz="2399">
                  <a:solidFill>
                    <a:srgbClr val="000000"/>
                  </a:solidFill>
                  <a:latin typeface="Fredoka One Bold"/>
                </a:rPr>
                <a:t>Dinosaurs</a:t>
              </a:r>
            </a:p>
          </p:txBody>
        </p:sp>
        <p:sp>
          <p:nvSpPr>
            <p:cNvPr id="29" name="Freeform 29"/>
            <p:cNvSpPr/>
            <p:nvPr/>
          </p:nvSpPr>
          <p:spPr>
            <a:xfrm>
              <a:off x="4518710" y="970244"/>
              <a:ext cx="2649738" cy="2205907"/>
            </a:xfrm>
            <a:custGeom>
              <a:avLst/>
              <a:gdLst/>
              <a:ahLst/>
              <a:cxnLst/>
              <a:rect l="l" t="t" r="r" b="b"/>
              <a:pathLst>
                <a:path w="2649738" h="2205907">
                  <a:moveTo>
                    <a:pt x="0" y="0"/>
                  </a:moveTo>
                  <a:lnTo>
                    <a:pt x="2649738" y="0"/>
                  </a:lnTo>
                  <a:lnTo>
                    <a:pt x="2649738" y="2205907"/>
                  </a:lnTo>
                  <a:lnTo>
                    <a:pt x="0" y="2205907"/>
                  </a:lnTo>
                  <a:lnTo>
                    <a:pt x="0" y="0"/>
                  </a:lnTo>
                  <a:close/>
                </a:path>
              </a:pathLst>
            </a:custGeom>
            <a:blipFill>
              <a:blip r:embed="rId11"/>
              <a:stretch>
                <a:fillRect/>
              </a:stretch>
            </a:blipFill>
          </p:spPr>
        </p:sp>
        <p:sp>
          <p:nvSpPr>
            <p:cNvPr id="30" name="TextBox 30"/>
            <p:cNvSpPr txBox="1"/>
            <p:nvPr/>
          </p:nvSpPr>
          <p:spPr>
            <a:xfrm>
              <a:off x="3878022" y="-9525"/>
              <a:ext cx="3931115" cy="979769"/>
            </a:xfrm>
            <a:prstGeom prst="rect">
              <a:avLst/>
            </a:prstGeom>
          </p:spPr>
          <p:txBody>
            <a:bodyPr lIns="0" tIns="0" rIns="0" bIns="0" rtlCol="0" anchor="t">
              <a:spAutoFit/>
            </a:bodyPr>
            <a:lstStyle/>
            <a:p>
              <a:pPr algn="ctr">
                <a:lnSpc>
                  <a:spcPts val="2999"/>
                </a:lnSpc>
              </a:pPr>
              <a:r>
                <a:rPr lang="en-US" sz="2399">
                  <a:solidFill>
                    <a:srgbClr val="CC1A30"/>
                  </a:solidFill>
                  <a:latin typeface="Fredoka One Bold"/>
                </a:rPr>
                <a:t>1992</a:t>
              </a:r>
            </a:p>
            <a:p>
              <a:pPr algn="ctr">
                <a:lnSpc>
                  <a:spcPts val="2999"/>
                </a:lnSpc>
              </a:pPr>
              <a:r>
                <a:rPr lang="en-US" sz="2399">
                  <a:solidFill>
                    <a:srgbClr val="000000"/>
                  </a:solidFill>
                  <a:latin typeface="Fredoka One Bold"/>
                </a:rPr>
                <a:t>Batman</a:t>
              </a:r>
            </a:p>
          </p:txBody>
        </p:sp>
        <p:sp>
          <p:nvSpPr>
            <p:cNvPr id="31" name="Freeform 31"/>
            <p:cNvSpPr/>
            <p:nvPr/>
          </p:nvSpPr>
          <p:spPr>
            <a:xfrm>
              <a:off x="1229692" y="1199031"/>
              <a:ext cx="1471730" cy="2910871"/>
            </a:xfrm>
            <a:custGeom>
              <a:avLst/>
              <a:gdLst/>
              <a:ahLst/>
              <a:cxnLst/>
              <a:rect l="l" t="t" r="r" b="b"/>
              <a:pathLst>
                <a:path w="1471730" h="2910871">
                  <a:moveTo>
                    <a:pt x="0" y="0"/>
                  </a:moveTo>
                  <a:lnTo>
                    <a:pt x="1471731" y="0"/>
                  </a:lnTo>
                  <a:lnTo>
                    <a:pt x="1471731" y="2910871"/>
                  </a:lnTo>
                  <a:lnTo>
                    <a:pt x="0" y="2910871"/>
                  </a:lnTo>
                  <a:lnTo>
                    <a:pt x="0" y="0"/>
                  </a:lnTo>
                  <a:close/>
                </a:path>
              </a:pathLst>
            </a:custGeom>
            <a:blipFill>
              <a:blip r:embed="rId12"/>
              <a:stretch>
                <a:fillRect l="-25114" r="-27522"/>
              </a:stretch>
            </a:blipFill>
          </p:spPr>
        </p:sp>
        <p:sp>
          <p:nvSpPr>
            <p:cNvPr id="32" name="TextBox 32"/>
            <p:cNvSpPr txBox="1"/>
            <p:nvPr/>
          </p:nvSpPr>
          <p:spPr>
            <a:xfrm>
              <a:off x="0" y="-9525"/>
              <a:ext cx="3931115" cy="979769"/>
            </a:xfrm>
            <a:prstGeom prst="rect">
              <a:avLst/>
            </a:prstGeom>
          </p:spPr>
          <p:txBody>
            <a:bodyPr lIns="0" tIns="0" rIns="0" bIns="0" rtlCol="0" anchor="t">
              <a:spAutoFit/>
            </a:bodyPr>
            <a:lstStyle/>
            <a:p>
              <a:pPr algn="ctr">
                <a:lnSpc>
                  <a:spcPts val="2999"/>
                </a:lnSpc>
              </a:pPr>
              <a:r>
                <a:rPr lang="en-US" sz="2399">
                  <a:solidFill>
                    <a:srgbClr val="CC1A30"/>
                  </a:solidFill>
                  <a:latin typeface="Fredoka One Bold"/>
                </a:rPr>
                <a:t>1991</a:t>
              </a:r>
            </a:p>
            <a:p>
              <a:pPr algn="ctr">
                <a:lnSpc>
                  <a:spcPts val="2999"/>
                </a:lnSpc>
              </a:pPr>
              <a:r>
                <a:rPr lang="en-US" sz="2399">
                  <a:solidFill>
                    <a:srgbClr val="000000"/>
                  </a:solidFill>
                  <a:latin typeface="Fredoka One"/>
                </a:rPr>
                <a:t>Barbie</a:t>
              </a:r>
            </a:p>
          </p:txBody>
        </p:sp>
        <p:sp>
          <p:nvSpPr>
            <p:cNvPr id="33" name="Freeform 33"/>
            <p:cNvSpPr/>
            <p:nvPr/>
          </p:nvSpPr>
          <p:spPr>
            <a:xfrm>
              <a:off x="11785625" y="970244"/>
              <a:ext cx="3575382" cy="3100659"/>
            </a:xfrm>
            <a:custGeom>
              <a:avLst/>
              <a:gdLst/>
              <a:ahLst/>
              <a:cxnLst/>
              <a:rect l="l" t="t" r="r" b="b"/>
              <a:pathLst>
                <a:path w="3575382" h="3100659">
                  <a:moveTo>
                    <a:pt x="0" y="0"/>
                  </a:moveTo>
                  <a:lnTo>
                    <a:pt x="3575382" y="0"/>
                  </a:lnTo>
                  <a:lnTo>
                    <a:pt x="3575382" y="3100659"/>
                  </a:lnTo>
                  <a:lnTo>
                    <a:pt x="0" y="3100659"/>
                  </a:lnTo>
                  <a:lnTo>
                    <a:pt x="0" y="0"/>
                  </a:lnTo>
                  <a:close/>
                </a:path>
              </a:pathLst>
            </a:custGeom>
            <a:blipFill>
              <a:blip r:embed="rId13"/>
              <a:stretch>
                <a:fillRect t="-15417"/>
              </a:stretch>
            </a:blipFill>
          </p:spPr>
        </p:sp>
        <p:sp>
          <p:nvSpPr>
            <p:cNvPr id="34" name="TextBox 34"/>
            <p:cNvSpPr txBox="1"/>
            <p:nvPr/>
          </p:nvSpPr>
          <p:spPr>
            <a:xfrm>
              <a:off x="11607759" y="-9525"/>
              <a:ext cx="3931115" cy="979769"/>
            </a:xfrm>
            <a:prstGeom prst="rect">
              <a:avLst/>
            </a:prstGeom>
          </p:spPr>
          <p:txBody>
            <a:bodyPr lIns="0" tIns="0" rIns="0" bIns="0" rtlCol="0" anchor="t">
              <a:spAutoFit/>
            </a:bodyPr>
            <a:lstStyle/>
            <a:p>
              <a:pPr algn="ctr">
                <a:lnSpc>
                  <a:spcPts val="2999"/>
                </a:lnSpc>
              </a:pPr>
              <a:r>
                <a:rPr lang="en-US" sz="2399">
                  <a:solidFill>
                    <a:srgbClr val="CC1A30"/>
                  </a:solidFill>
                  <a:latin typeface="Fredoka One Bold"/>
                </a:rPr>
                <a:t>1995</a:t>
              </a:r>
            </a:p>
            <a:p>
              <a:pPr algn="ctr">
                <a:lnSpc>
                  <a:spcPts val="2999"/>
                </a:lnSpc>
              </a:pPr>
              <a:r>
                <a:rPr lang="en-US" sz="2399">
                  <a:solidFill>
                    <a:srgbClr val="000000"/>
                  </a:solidFill>
                  <a:latin typeface="Fredoka One Bold"/>
                </a:rPr>
                <a:t>Lion King</a:t>
              </a:r>
            </a:p>
          </p:txBody>
        </p:sp>
      </p:grpSp>
      <p:sp>
        <p:nvSpPr>
          <p:cNvPr id="35" name="Freeform 35"/>
          <p:cNvSpPr/>
          <p:nvPr/>
        </p:nvSpPr>
        <p:spPr>
          <a:xfrm>
            <a:off x="111246" y="8883151"/>
            <a:ext cx="1834908" cy="1197753"/>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14"/>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41075" y="3237399"/>
            <a:ext cx="8435211" cy="4744806"/>
          </a:xfrm>
          <a:custGeom>
            <a:avLst/>
            <a:gdLst/>
            <a:ahLst/>
            <a:cxnLst/>
            <a:rect l="l" t="t" r="r" b="b"/>
            <a:pathLst>
              <a:path w="8435211" h="4744806">
                <a:moveTo>
                  <a:pt x="0" y="0"/>
                </a:moveTo>
                <a:lnTo>
                  <a:pt x="8435211" y="0"/>
                </a:lnTo>
                <a:lnTo>
                  <a:pt x="8435211" y="4744806"/>
                </a:lnTo>
                <a:lnTo>
                  <a:pt x="0" y="4744806"/>
                </a:lnTo>
                <a:lnTo>
                  <a:pt x="0" y="0"/>
                </a:lnTo>
                <a:close/>
              </a:path>
            </a:pathLst>
          </a:custGeom>
          <a:blipFill>
            <a:blip r:embed="rId2"/>
            <a:stretch>
              <a:fillRect/>
            </a:stretch>
          </a:blipFill>
        </p:spPr>
      </p:sp>
      <p:sp>
        <p:nvSpPr>
          <p:cNvPr id="3" name="TextBox 3"/>
          <p:cNvSpPr txBox="1"/>
          <p:nvPr/>
        </p:nvSpPr>
        <p:spPr>
          <a:xfrm>
            <a:off x="441075" y="404221"/>
            <a:ext cx="7613982" cy="1248959"/>
          </a:xfrm>
          <a:prstGeom prst="rect">
            <a:avLst/>
          </a:prstGeom>
        </p:spPr>
        <p:txBody>
          <a:bodyPr lIns="0" tIns="0" rIns="0" bIns="0" rtlCol="0" anchor="t">
            <a:spAutoFit/>
          </a:bodyPr>
          <a:lstStyle/>
          <a:p>
            <a:pPr>
              <a:lnSpc>
                <a:spcPts val="9918"/>
              </a:lnSpc>
            </a:pPr>
            <a:r>
              <a:rPr lang="en-US" sz="8265">
                <a:solidFill>
                  <a:srgbClr val="FFFFFF"/>
                </a:solidFill>
                <a:latin typeface="Fredoka One"/>
              </a:rPr>
              <a:t>Shifting</a:t>
            </a:r>
          </a:p>
        </p:txBody>
      </p:sp>
      <p:sp>
        <p:nvSpPr>
          <p:cNvPr id="4" name="TextBox 4"/>
          <p:cNvSpPr txBox="1"/>
          <p:nvPr/>
        </p:nvSpPr>
        <p:spPr>
          <a:xfrm>
            <a:off x="441075" y="1653179"/>
            <a:ext cx="7613982" cy="1257300"/>
          </a:xfrm>
          <a:prstGeom prst="rect">
            <a:avLst/>
          </a:prstGeom>
        </p:spPr>
        <p:txBody>
          <a:bodyPr lIns="0" tIns="0" rIns="0" bIns="0" rtlCol="0" anchor="t">
            <a:spAutoFit/>
          </a:bodyPr>
          <a:lstStyle/>
          <a:p>
            <a:pPr>
              <a:lnSpc>
                <a:spcPts val="9918"/>
              </a:lnSpc>
            </a:pPr>
            <a:r>
              <a:rPr lang="en-US" sz="8265">
                <a:solidFill>
                  <a:srgbClr val="FFC809"/>
                </a:solidFill>
                <a:latin typeface="Fredoka One"/>
              </a:rPr>
              <a:t>Target Market</a:t>
            </a:r>
          </a:p>
        </p:txBody>
      </p:sp>
      <p:sp>
        <p:nvSpPr>
          <p:cNvPr id="5" name="TextBox 5"/>
          <p:cNvSpPr txBox="1"/>
          <p:nvPr/>
        </p:nvSpPr>
        <p:spPr>
          <a:xfrm>
            <a:off x="9523267" y="1019175"/>
            <a:ext cx="8115300" cy="8162043"/>
          </a:xfrm>
          <a:prstGeom prst="rect">
            <a:avLst/>
          </a:prstGeom>
        </p:spPr>
        <p:txBody>
          <a:bodyPr lIns="0" tIns="0" rIns="0" bIns="0" rtlCol="0" anchor="t">
            <a:spAutoFit/>
          </a:bodyPr>
          <a:lstStyle/>
          <a:p>
            <a:pPr>
              <a:lnSpc>
                <a:spcPts val="5999"/>
              </a:lnSpc>
            </a:pPr>
            <a:r>
              <a:rPr lang="en-US" sz="4799" dirty="0">
                <a:solidFill>
                  <a:srgbClr val="FFFFFF"/>
                </a:solidFill>
                <a:latin typeface="Open Sans Light Bold"/>
              </a:rPr>
              <a:t>ADULT HAPPY MEALS</a:t>
            </a:r>
          </a:p>
          <a:p>
            <a:pPr>
              <a:lnSpc>
                <a:spcPts val="3374"/>
              </a:lnSpc>
            </a:pPr>
            <a:endParaRPr lang="en-US" sz="4799" dirty="0">
              <a:solidFill>
                <a:srgbClr val="FFFFFF"/>
              </a:solidFill>
              <a:latin typeface="Open Sans Light Bold"/>
            </a:endParaRPr>
          </a:p>
          <a:p>
            <a:pPr>
              <a:lnSpc>
                <a:spcPts val="3374"/>
              </a:lnSpc>
            </a:pPr>
            <a:r>
              <a:rPr lang="en-US" sz="2699" dirty="0">
                <a:solidFill>
                  <a:srgbClr val="FFFFFF"/>
                </a:solidFill>
                <a:latin typeface="Open Sans Light Bold"/>
              </a:rPr>
              <a:t>Last year, McDonald’s collaborated with streetwear brand Cactus Plant Flea Market to create a happy meal targeted toward its adult customers. </a:t>
            </a:r>
          </a:p>
          <a:p>
            <a:pPr>
              <a:lnSpc>
                <a:spcPts val="3374"/>
              </a:lnSpc>
            </a:pPr>
            <a:endParaRPr lang="en-US" sz="2699" dirty="0">
              <a:solidFill>
                <a:srgbClr val="FFFFFF"/>
              </a:solidFill>
              <a:latin typeface="Open Sans Light Bold"/>
            </a:endParaRPr>
          </a:p>
          <a:p>
            <a:pPr>
              <a:lnSpc>
                <a:spcPts val="3374"/>
              </a:lnSpc>
            </a:pPr>
            <a:r>
              <a:rPr lang="en-US" sz="2699" dirty="0">
                <a:solidFill>
                  <a:srgbClr val="FFFFFF"/>
                </a:solidFill>
                <a:latin typeface="Open Sans Light Bold"/>
              </a:rPr>
              <a:t>McDonald' wanted their customers to feel like kids again by being able to score merchandise created with a cult brand known for its secretiveness and scarcity. </a:t>
            </a:r>
          </a:p>
          <a:p>
            <a:pPr>
              <a:lnSpc>
                <a:spcPts val="3374"/>
              </a:lnSpc>
            </a:pPr>
            <a:endParaRPr lang="en-US" sz="2699" dirty="0">
              <a:solidFill>
                <a:srgbClr val="FFFFFF"/>
              </a:solidFill>
              <a:latin typeface="Open Sans Light Bold"/>
            </a:endParaRPr>
          </a:p>
          <a:p>
            <a:pPr>
              <a:lnSpc>
                <a:spcPts val="3374"/>
              </a:lnSpc>
            </a:pPr>
            <a:r>
              <a:rPr lang="en-US" sz="2699" dirty="0">
                <a:solidFill>
                  <a:srgbClr val="FFFFFF"/>
                </a:solidFill>
                <a:latin typeface="Open Sans Light Bold"/>
              </a:rPr>
              <a:t>“We’re taking one of the most nostalgic McDonald’s experiences and literally repackaging it in a new way that’s hyper-relevant for our adult fans,” said Tariq Hassan, McDonald’s USA chief marketing and customer experience officer, in a press statement.</a:t>
            </a:r>
          </a:p>
        </p:txBody>
      </p:sp>
      <p:sp>
        <p:nvSpPr>
          <p:cNvPr id="6" name="Freeform 6"/>
          <p:cNvSpPr/>
          <p:nvPr/>
        </p:nvSpPr>
        <p:spPr>
          <a:xfrm>
            <a:off x="111246" y="8883151"/>
            <a:ext cx="1834908" cy="1197753"/>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3"/>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505483"/>
            <a:ext cx="18288000" cy="1781517"/>
            <a:chOff x="0" y="0"/>
            <a:chExt cx="4816593" cy="469206"/>
          </a:xfrm>
        </p:grpSpPr>
        <p:sp>
          <p:nvSpPr>
            <p:cNvPr id="3" name="Freeform 3"/>
            <p:cNvSpPr/>
            <p:nvPr/>
          </p:nvSpPr>
          <p:spPr>
            <a:xfrm>
              <a:off x="0" y="0"/>
              <a:ext cx="4816592" cy="469206"/>
            </a:xfrm>
            <a:custGeom>
              <a:avLst/>
              <a:gdLst/>
              <a:ahLst/>
              <a:cxnLst/>
              <a:rect l="l" t="t" r="r" b="b"/>
              <a:pathLst>
                <a:path w="4816592" h="469206">
                  <a:moveTo>
                    <a:pt x="0" y="0"/>
                  </a:moveTo>
                  <a:lnTo>
                    <a:pt x="4816592" y="0"/>
                  </a:lnTo>
                  <a:lnTo>
                    <a:pt x="4816592" y="469206"/>
                  </a:lnTo>
                  <a:lnTo>
                    <a:pt x="0" y="469206"/>
                  </a:lnTo>
                  <a:close/>
                </a:path>
              </a:pathLst>
            </a:custGeom>
            <a:solidFill>
              <a:srgbClr val="FFC80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84078" y="614954"/>
            <a:ext cx="7613982" cy="1248959"/>
          </a:xfrm>
          <a:prstGeom prst="rect">
            <a:avLst/>
          </a:prstGeom>
        </p:spPr>
        <p:txBody>
          <a:bodyPr lIns="0" tIns="0" rIns="0" bIns="0" rtlCol="0" anchor="t">
            <a:spAutoFit/>
          </a:bodyPr>
          <a:lstStyle/>
          <a:p>
            <a:pPr>
              <a:lnSpc>
                <a:spcPts val="9918"/>
              </a:lnSpc>
            </a:pPr>
            <a:r>
              <a:rPr lang="en-US" sz="8265">
                <a:solidFill>
                  <a:srgbClr val="FFFFFF"/>
                </a:solidFill>
                <a:latin typeface="Fredoka One"/>
              </a:rPr>
              <a:t>Limited</a:t>
            </a:r>
          </a:p>
        </p:txBody>
      </p:sp>
      <p:sp>
        <p:nvSpPr>
          <p:cNvPr id="6" name="TextBox 6"/>
          <p:cNvSpPr txBox="1"/>
          <p:nvPr/>
        </p:nvSpPr>
        <p:spPr>
          <a:xfrm>
            <a:off x="784078" y="1863912"/>
            <a:ext cx="7613982" cy="1257300"/>
          </a:xfrm>
          <a:prstGeom prst="rect">
            <a:avLst/>
          </a:prstGeom>
        </p:spPr>
        <p:txBody>
          <a:bodyPr lIns="0" tIns="0" rIns="0" bIns="0" rtlCol="0" anchor="t">
            <a:spAutoFit/>
          </a:bodyPr>
          <a:lstStyle/>
          <a:p>
            <a:pPr>
              <a:lnSpc>
                <a:spcPts val="9918"/>
              </a:lnSpc>
            </a:pPr>
            <a:r>
              <a:rPr lang="en-US" sz="8265">
                <a:solidFill>
                  <a:srgbClr val="FFC809"/>
                </a:solidFill>
                <a:latin typeface="Fredoka One"/>
              </a:rPr>
              <a:t>Edition</a:t>
            </a:r>
          </a:p>
        </p:txBody>
      </p:sp>
      <p:sp>
        <p:nvSpPr>
          <p:cNvPr id="7" name="TextBox 7"/>
          <p:cNvSpPr txBox="1"/>
          <p:nvPr/>
        </p:nvSpPr>
        <p:spPr>
          <a:xfrm>
            <a:off x="784078" y="3318558"/>
            <a:ext cx="16008005" cy="692139"/>
          </a:xfrm>
          <a:prstGeom prst="rect">
            <a:avLst/>
          </a:prstGeom>
        </p:spPr>
        <p:txBody>
          <a:bodyPr lIns="0" tIns="0" rIns="0" bIns="0" rtlCol="0" anchor="t">
            <a:spAutoFit/>
          </a:bodyPr>
          <a:lstStyle/>
          <a:p>
            <a:pPr>
              <a:lnSpc>
                <a:spcPts val="5949"/>
              </a:lnSpc>
            </a:pPr>
            <a:r>
              <a:rPr lang="en-US" sz="3499">
                <a:solidFill>
                  <a:srgbClr val="FFFFFF"/>
                </a:solidFill>
                <a:latin typeface="Open Sans Light Bold"/>
              </a:rPr>
              <a:t>What is limited edition?  </a:t>
            </a:r>
          </a:p>
        </p:txBody>
      </p:sp>
      <p:sp>
        <p:nvSpPr>
          <p:cNvPr id="8" name="TextBox 8"/>
          <p:cNvSpPr txBox="1"/>
          <p:nvPr/>
        </p:nvSpPr>
        <p:spPr>
          <a:xfrm>
            <a:off x="784078" y="5607678"/>
            <a:ext cx="16008005" cy="692139"/>
          </a:xfrm>
          <a:prstGeom prst="rect">
            <a:avLst/>
          </a:prstGeom>
        </p:spPr>
        <p:txBody>
          <a:bodyPr lIns="0" tIns="0" rIns="0" bIns="0" rtlCol="0" anchor="t">
            <a:spAutoFit/>
          </a:bodyPr>
          <a:lstStyle/>
          <a:p>
            <a:pPr>
              <a:lnSpc>
                <a:spcPts val="5949"/>
              </a:lnSpc>
            </a:pPr>
            <a:r>
              <a:rPr lang="en-US" sz="3499">
                <a:solidFill>
                  <a:srgbClr val="FFFFFF"/>
                </a:solidFill>
                <a:latin typeface="Open Sans Light Bold"/>
              </a:rPr>
              <a:t>Why are these promotions effective?  </a:t>
            </a:r>
          </a:p>
        </p:txBody>
      </p:sp>
      <p:sp>
        <p:nvSpPr>
          <p:cNvPr id="9" name="TextBox 9"/>
          <p:cNvSpPr txBox="1"/>
          <p:nvPr/>
        </p:nvSpPr>
        <p:spPr>
          <a:xfrm>
            <a:off x="784078" y="4267845"/>
            <a:ext cx="16008005" cy="1092146"/>
          </a:xfrm>
          <a:prstGeom prst="rect">
            <a:avLst/>
          </a:prstGeom>
        </p:spPr>
        <p:txBody>
          <a:bodyPr lIns="0" tIns="0" rIns="0" bIns="0" rtlCol="0" anchor="t">
            <a:spAutoFit/>
          </a:bodyPr>
          <a:lstStyle/>
          <a:p>
            <a:pPr>
              <a:lnSpc>
                <a:spcPts val="4374"/>
              </a:lnSpc>
            </a:pPr>
            <a:r>
              <a:rPr lang="en-US" sz="3499">
                <a:solidFill>
                  <a:srgbClr val="FFFFFF"/>
                </a:solidFill>
                <a:latin typeface="Open Sans Light"/>
              </a:rPr>
              <a:t>Limited edition products are only available for a short amount of time, and are produced in limited quantities.</a:t>
            </a:r>
          </a:p>
        </p:txBody>
      </p:sp>
      <p:sp>
        <p:nvSpPr>
          <p:cNvPr id="10" name="TextBox 10"/>
          <p:cNvSpPr txBox="1"/>
          <p:nvPr/>
        </p:nvSpPr>
        <p:spPr>
          <a:xfrm>
            <a:off x="784078" y="6555500"/>
            <a:ext cx="16008005" cy="1092146"/>
          </a:xfrm>
          <a:prstGeom prst="rect">
            <a:avLst/>
          </a:prstGeom>
        </p:spPr>
        <p:txBody>
          <a:bodyPr lIns="0" tIns="0" rIns="0" bIns="0" rtlCol="0" anchor="t">
            <a:spAutoFit/>
          </a:bodyPr>
          <a:lstStyle/>
          <a:p>
            <a:pPr>
              <a:lnSpc>
                <a:spcPts val="4374"/>
              </a:lnSpc>
            </a:pPr>
            <a:r>
              <a:rPr lang="en-US" sz="3499">
                <a:solidFill>
                  <a:srgbClr val="FFFFFF"/>
                </a:solidFill>
                <a:latin typeface="Open Sans Light"/>
              </a:rPr>
              <a:t>Limited edition promotions are effective because they create </a:t>
            </a:r>
            <a:r>
              <a:rPr lang="en-US" sz="3499">
                <a:solidFill>
                  <a:srgbClr val="FFFFFF"/>
                </a:solidFill>
                <a:latin typeface="Open Sans Light Bold Italics"/>
              </a:rPr>
              <a:t>market scarcity</a:t>
            </a:r>
            <a:r>
              <a:rPr lang="en-US" sz="3499">
                <a:solidFill>
                  <a:srgbClr val="FFFFFF"/>
                </a:solidFill>
                <a:latin typeface="Open Sans Light"/>
              </a:rPr>
              <a:t>, which often drives customer demand.</a:t>
            </a:r>
          </a:p>
        </p:txBody>
      </p:sp>
      <p:sp>
        <p:nvSpPr>
          <p:cNvPr id="11" name="Freeform 11"/>
          <p:cNvSpPr/>
          <p:nvPr/>
        </p:nvSpPr>
        <p:spPr>
          <a:xfrm>
            <a:off x="111246" y="8883151"/>
            <a:ext cx="1834908" cy="1197753"/>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2"/>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78404" y="1802699"/>
            <a:ext cx="10022404" cy="6681602"/>
          </a:xfrm>
          <a:custGeom>
            <a:avLst/>
            <a:gdLst/>
            <a:ahLst/>
            <a:cxnLst/>
            <a:rect l="l" t="t" r="r" b="b"/>
            <a:pathLst>
              <a:path w="10022404" h="6681602">
                <a:moveTo>
                  <a:pt x="0" y="0"/>
                </a:moveTo>
                <a:lnTo>
                  <a:pt x="10022404" y="0"/>
                </a:lnTo>
                <a:lnTo>
                  <a:pt x="10022404" y="6681602"/>
                </a:lnTo>
                <a:lnTo>
                  <a:pt x="0" y="6681602"/>
                </a:lnTo>
                <a:lnTo>
                  <a:pt x="0" y="0"/>
                </a:lnTo>
                <a:close/>
              </a:path>
            </a:pathLst>
          </a:custGeom>
          <a:blipFill>
            <a:blip r:embed="rId2"/>
            <a:stretch>
              <a:fillRect/>
            </a:stretch>
          </a:blipFill>
        </p:spPr>
      </p:sp>
      <p:sp>
        <p:nvSpPr>
          <p:cNvPr id="3" name="TextBox 3"/>
          <p:cNvSpPr txBox="1"/>
          <p:nvPr/>
        </p:nvSpPr>
        <p:spPr>
          <a:xfrm>
            <a:off x="8560814" y="1028700"/>
            <a:ext cx="7613982" cy="1248959"/>
          </a:xfrm>
          <a:prstGeom prst="rect">
            <a:avLst/>
          </a:prstGeom>
        </p:spPr>
        <p:txBody>
          <a:bodyPr lIns="0" tIns="0" rIns="0" bIns="0" rtlCol="0" anchor="t">
            <a:spAutoFit/>
          </a:bodyPr>
          <a:lstStyle/>
          <a:p>
            <a:pPr>
              <a:lnSpc>
                <a:spcPts val="9918"/>
              </a:lnSpc>
            </a:pPr>
            <a:r>
              <a:rPr lang="en-US" sz="8265">
                <a:solidFill>
                  <a:srgbClr val="FFFFFF"/>
                </a:solidFill>
                <a:latin typeface="Fredoka One"/>
              </a:rPr>
              <a:t>$300,000</a:t>
            </a:r>
          </a:p>
        </p:txBody>
      </p:sp>
      <p:sp>
        <p:nvSpPr>
          <p:cNvPr id="4" name="TextBox 4"/>
          <p:cNvSpPr txBox="1"/>
          <p:nvPr/>
        </p:nvSpPr>
        <p:spPr>
          <a:xfrm>
            <a:off x="8560814" y="2277659"/>
            <a:ext cx="9303446" cy="1257259"/>
          </a:xfrm>
          <a:prstGeom prst="rect">
            <a:avLst/>
          </a:prstGeom>
        </p:spPr>
        <p:txBody>
          <a:bodyPr lIns="0" tIns="0" rIns="0" bIns="0" rtlCol="0" anchor="t">
            <a:spAutoFit/>
          </a:bodyPr>
          <a:lstStyle/>
          <a:p>
            <a:pPr>
              <a:lnSpc>
                <a:spcPts val="9918"/>
              </a:lnSpc>
            </a:pPr>
            <a:r>
              <a:rPr lang="en-US" sz="8265" dirty="0">
                <a:solidFill>
                  <a:srgbClr val="FFC809"/>
                </a:solidFill>
                <a:latin typeface="Fredoka One"/>
              </a:rPr>
              <a:t>Happy Meal Toys</a:t>
            </a:r>
          </a:p>
        </p:txBody>
      </p:sp>
      <p:sp>
        <p:nvSpPr>
          <p:cNvPr id="5" name="TextBox 5"/>
          <p:cNvSpPr txBox="1"/>
          <p:nvPr/>
        </p:nvSpPr>
        <p:spPr>
          <a:xfrm>
            <a:off x="8560814" y="3857625"/>
            <a:ext cx="8698486" cy="5019554"/>
          </a:xfrm>
          <a:prstGeom prst="rect">
            <a:avLst/>
          </a:prstGeom>
        </p:spPr>
        <p:txBody>
          <a:bodyPr lIns="0" tIns="0" rIns="0" bIns="0" rtlCol="0" anchor="t">
            <a:spAutoFit/>
          </a:bodyPr>
          <a:lstStyle/>
          <a:p>
            <a:pPr>
              <a:lnSpc>
                <a:spcPts val="4499"/>
              </a:lnSpc>
            </a:pPr>
            <a:r>
              <a:rPr lang="en-US" sz="2999" dirty="0">
                <a:solidFill>
                  <a:srgbClr val="FFFFFF"/>
                </a:solidFill>
                <a:latin typeface="Open Sans Light Bold"/>
              </a:rPr>
              <a:t>McDonald's limited-edition adult Happy Meal toys produced in collaboration with Cactus Plant Flea </a:t>
            </a:r>
            <a:r>
              <a:rPr lang="en-US" sz="2999" dirty="0" err="1">
                <a:solidFill>
                  <a:srgbClr val="FFFFFF"/>
                </a:solidFill>
                <a:latin typeface="Open Sans Light Bold"/>
              </a:rPr>
              <a:t>Marketare</a:t>
            </a:r>
            <a:r>
              <a:rPr lang="en-US" sz="2999" dirty="0">
                <a:solidFill>
                  <a:srgbClr val="FFFFFF"/>
                </a:solidFill>
                <a:latin typeface="Open Sans Light Bold"/>
              </a:rPr>
              <a:t> listed for as much as $300,000 on eBay.</a:t>
            </a:r>
          </a:p>
          <a:p>
            <a:pPr>
              <a:lnSpc>
                <a:spcPts val="4499"/>
              </a:lnSpc>
            </a:pPr>
            <a:endParaRPr lang="en-US" sz="2999" dirty="0">
              <a:solidFill>
                <a:srgbClr val="FFFFFF"/>
              </a:solidFill>
              <a:latin typeface="Open Sans Light Bold"/>
            </a:endParaRPr>
          </a:p>
          <a:p>
            <a:pPr>
              <a:lnSpc>
                <a:spcPts val="4499"/>
              </a:lnSpc>
            </a:pPr>
            <a:r>
              <a:rPr lang="en-US" sz="2999" dirty="0">
                <a:solidFill>
                  <a:srgbClr val="FFFFFF"/>
                </a:solidFill>
                <a:latin typeface="Open Sans Light Bold"/>
              </a:rPr>
              <a:t>Opportunistic resellers are taking advantage of McDonald’s limited-time collaboration with streetwear company Cactus Plant Flea Market to try to make a quick buck.</a:t>
            </a:r>
          </a:p>
        </p:txBody>
      </p:sp>
      <p:sp>
        <p:nvSpPr>
          <p:cNvPr id="6" name="Freeform 6"/>
          <p:cNvSpPr/>
          <p:nvPr/>
        </p:nvSpPr>
        <p:spPr>
          <a:xfrm>
            <a:off x="111246" y="8883151"/>
            <a:ext cx="1834908" cy="1197753"/>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3"/>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6543509"/>
            <a:ext cx="18288000" cy="3743491"/>
            <a:chOff x="0" y="0"/>
            <a:chExt cx="4816593" cy="985940"/>
          </a:xfrm>
        </p:grpSpPr>
        <p:sp>
          <p:nvSpPr>
            <p:cNvPr id="3" name="Freeform 3"/>
            <p:cNvSpPr/>
            <p:nvPr/>
          </p:nvSpPr>
          <p:spPr>
            <a:xfrm>
              <a:off x="0" y="0"/>
              <a:ext cx="4816592" cy="985940"/>
            </a:xfrm>
            <a:custGeom>
              <a:avLst/>
              <a:gdLst/>
              <a:ahLst/>
              <a:cxnLst/>
              <a:rect l="l" t="t" r="r" b="b"/>
              <a:pathLst>
                <a:path w="4816592" h="985940">
                  <a:moveTo>
                    <a:pt x="0" y="0"/>
                  </a:moveTo>
                  <a:lnTo>
                    <a:pt x="4816592" y="0"/>
                  </a:lnTo>
                  <a:lnTo>
                    <a:pt x="4816592" y="985940"/>
                  </a:lnTo>
                  <a:lnTo>
                    <a:pt x="0" y="985940"/>
                  </a:lnTo>
                  <a:close/>
                </a:path>
              </a:pathLst>
            </a:custGeom>
            <a:solidFill>
              <a:srgbClr val="FFC80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9394" y="2866679"/>
            <a:ext cx="17609212" cy="4257182"/>
            <a:chOff x="0" y="0"/>
            <a:chExt cx="23478950" cy="5676242"/>
          </a:xfrm>
        </p:grpSpPr>
        <p:grpSp>
          <p:nvGrpSpPr>
            <p:cNvPr id="6" name="Group 6"/>
            <p:cNvGrpSpPr/>
            <p:nvPr/>
          </p:nvGrpSpPr>
          <p:grpSpPr>
            <a:xfrm>
              <a:off x="0" y="0"/>
              <a:ext cx="5319291" cy="5676242"/>
              <a:chOff x="0" y="0"/>
              <a:chExt cx="1050724" cy="1121233"/>
            </a:xfrm>
          </p:grpSpPr>
          <p:sp>
            <p:nvSpPr>
              <p:cNvPr id="7" name="Freeform 7"/>
              <p:cNvSpPr/>
              <p:nvPr/>
            </p:nvSpPr>
            <p:spPr>
              <a:xfrm>
                <a:off x="0" y="0"/>
                <a:ext cx="1050724" cy="1121233"/>
              </a:xfrm>
              <a:custGeom>
                <a:avLst/>
                <a:gdLst/>
                <a:ahLst/>
                <a:cxnLst/>
                <a:rect l="l" t="t" r="r" b="b"/>
                <a:pathLst>
                  <a:path w="1050724" h="1121233">
                    <a:moveTo>
                      <a:pt x="0" y="0"/>
                    </a:moveTo>
                    <a:lnTo>
                      <a:pt x="1050724" y="0"/>
                    </a:lnTo>
                    <a:lnTo>
                      <a:pt x="1050724" y="1121233"/>
                    </a:lnTo>
                    <a:lnTo>
                      <a:pt x="0" y="1121233"/>
                    </a:lnTo>
                    <a:close/>
                  </a:path>
                </a:pathLst>
              </a:custGeom>
              <a:solidFill>
                <a:srgbClr val="FFFFFF"/>
              </a:solidFill>
            </p:spPr>
          </p:sp>
          <p:sp>
            <p:nvSpPr>
              <p:cNvPr id="8" name="TextBox 8"/>
              <p:cNvSpPr txBox="1"/>
              <p:nvPr/>
            </p:nvSpPr>
            <p:spPr>
              <a:xfrm>
                <a:off x="0" y="-9525"/>
                <a:ext cx="812800" cy="822325"/>
              </a:xfrm>
              <a:prstGeom prst="rect">
                <a:avLst/>
              </a:prstGeom>
            </p:spPr>
            <p:txBody>
              <a:bodyPr lIns="50800" tIns="50800" rIns="50800" bIns="50800" rtlCol="0" anchor="ctr"/>
              <a:lstStyle/>
              <a:p>
                <a:pPr algn="ctr">
                  <a:lnSpc>
                    <a:spcPts val="2999"/>
                  </a:lnSpc>
                </a:pPr>
                <a:endParaRPr/>
              </a:p>
            </p:txBody>
          </p:sp>
        </p:grpSp>
        <p:grpSp>
          <p:nvGrpSpPr>
            <p:cNvPr id="9" name="Group 9"/>
            <p:cNvGrpSpPr/>
            <p:nvPr/>
          </p:nvGrpSpPr>
          <p:grpSpPr>
            <a:xfrm>
              <a:off x="6053220" y="0"/>
              <a:ext cx="5319291" cy="5676242"/>
              <a:chOff x="0" y="0"/>
              <a:chExt cx="1050724" cy="1121233"/>
            </a:xfrm>
          </p:grpSpPr>
          <p:sp>
            <p:nvSpPr>
              <p:cNvPr id="10" name="Freeform 10"/>
              <p:cNvSpPr/>
              <p:nvPr/>
            </p:nvSpPr>
            <p:spPr>
              <a:xfrm>
                <a:off x="0" y="0"/>
                <a:ext cx="1050724" cy="1121233"/>
              </a:xfrm>
              <a:custGeom>
                <a:avLst/>
                <a:gdLst/>
                <a:ahLst/>
                <a:cxnLst/>
                <a:rect l="l" t="t" r="r" b="b"/>
                <a:pathLst>
                  <a:path w="1050724" h="1121233">
                    <a:moveTo>
                      <a:pt x="0" y="0"/>
                    </a:moveTo>
                    <a:lnTo>
                      <a:pt x="1050724" y="0"/>
                    </a:lnTo>
                    <a:lnTo>
                      <a:pt x="1050724" y="1121233"/>
                    </a:lnTo>
                    <a:lnTo>
                      <a:pt x="0" y="1121233"/>
                    </a:lnTo>
                    <a:close/>
                  </a:path>
                </a:pathLst>
              </a:custGeom>
              <a:solidFill>
                <a:srgbClr val="FFFFFF"/>
              </a:solidFill>
            </p:spPr>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999"/>
                  </a:lnSpc>
                </a:pPr>
                <a:endParaRPr/>
              </a:p>
            </p:txBody>
          </p:sp>
        </p:grpSp>
        <p:grpSp>
          <p:nvGrpSpPr>
            <p:cNvPr id="12" name="Group 12"/>
            <p:cNvGrpSpPr/>
            <p:nvPr/>
          </p:nvGrpSpPr>
          <p:grpSpPr>
            <a:xfrm>
              <a:off x="12106439" y="0"/>
              <a:ext cx="5319291" cy="5676242"/>
              <a:chOff x="0" y="0"/>
              <a:chExt cx="1050724" cy="1121233"/>
            </a:xfrm>
          </p:grpSpPr>
          <p:sp>
            <p:nvSpPr>
              <p:cNvPr id="13" name="Freeform 13"/>
              <p:cNvSpPr/>
              <p:nvPr/>
            </p:nvSpPr>
            <p:spPr>
              <a:xfrm>
                <a:off x="0" y="0"/>
                <a:ext cx="1050724" cy="1121233"/>
              </a:xfrm>
              <a:custGeom>
                <a:avLst/>
                <a:gdLst/>
                <a:ahLst/>
                <a:cxnLst/>
                <a:rect l="l" t="t" r="r" b="b"/>
                <a:pathLst>
                  <a:path w="1050724" h="1121233">
                    <a:moveTo>
                      <a:pt x="0" y="0"/>
                    </a:moveTo>
                    <a:lnTo>
                      <a:pt x="1050724" y="0"/>
                    </a:lnTo>
                    <a:lnTo>
                      <a:pt x="1050724" y="1121233"/>
                    </a:lnTo>
                    <a:lnTo>
                      <a:pt x="0" y="1121233"/>
                    </a:lnTo>
                    <a:close/>
                  </a:path>
                </a:pathLst>
              </a:custGeom>
              <a:solidFill>
                <a:srgbClr val="FFFFFF"/>
              </a:solidFill>
            </p:spPr>
          </p:sp>
          <p:sp>
            <p:nvSpPr>
              <p:cNvPr id="14" name="TextBox 14"/>
              <p:cNvSpPr txBox="1"/>
              <p:nvPr/>
            </p:nvSpPr>
            <p:spPr>
              <a:xfrm>
                <a:off x="0" y="-9525"/>
                <a:ext cx="812800" cy="822325"/>
              </a:xfrm>
              <a:prstGeom prst="rect">
                <a:avLst/>
              </a:prstGeom>
            </p:spPr>
            <p:txBody>
              <a:bodyPr lIns="50800" tIns="50800" rIns="50800" bIns="50800" rtlCol="0" anchor="ctr"/>
              <a:lstStyle/>
              <a:p>
                <a:pPr algn="ctr">
                  <a:lnSpc>
                    <a:spcPts val="2999"/>
                  </a:lnSpc>
                </a:pPr>
                <a:endParaRPr/>
              </a:p>
            </p:txBody>
          </p:sp>
        </p:grpSp>
        <p:grpSp>
          <p:nvGrpSpPr>
            <p:cNvPr id="15" name="Group 15"/>
            <p:cNvGrpSpPr/>
            <p:nvPr/>
          </p:nvGrpSpPr>
          <p:grpSpPr>
            <a:xfrm>
              <a:off x="18159659" y="0"/>
              <a:ext cx="5319291" cy="5676242"/>
              <a:chOff x="0" y="0"/>
              <a:chExt cx="1050724" cy="1121233"/>
            </a:xfrm>
          </p:grpSpPr>
          <p:sp>
            <p:nvSpPr>
              <p:cNvPr id="16" name="Freeform 16"/>
              <p:cNvSpPr/>
              <p:nvPr/>
            </p:nvSpPr>
            <p:spPr>
              <a:xfrm>
                <a:off x="0" y="0"/>
                <a:ext cx="1050724" cy="1121233"/>
              </a:xfrm>
              <a:custGeom>
                <a:avLst/>
                <a:gdLst/>
                <a:ahLst/>
                <a:cxnLst/>
                <a:rect l="l" t="t" r="r" b="b"/>
                <a:pathLst>
                  <a:path w="1050724" h="1121233">
                    <a:moveTo>
                      <a:pt x="0" y="0"/>
                    </a:moveTo>
                    <a:lnTo>
                      <a:pt x="1050724" y="0"/>
                    </a:lnTo>
                    <a:lnTo>
                      <a:pt x="1050724" y="1121233"/>
                    </a:lnTo>
                    <a:lnTo>
                      <a:pt x="0" y="1121233"/>
                    </a:lnTo>
                    <a:close/>
                  </a:path>
                </a:pathLst>
              </a:custGeom>
              <a:solidFill>
                <a:srgbClr val="FFFFFF"/>
              </a:solidFill>
            </p:spPr>
          </p:sp>
          <p:sp>
            <p:nvSpPr>
              <p:cNvPr id="17" name="TextBox 17"/>
              <p:cNvSpPr txBox="1"/>
              <p:nvPr/>
            </p:nvSpPr>
            <p:spPr>
              <a:xfrm>
                <a:off x="0" y="-9525"/>
                <a:ext cx="812800" cy="822325"/>
              </a:xfrm>
              <a:prstGeom prst="rect">
                <a:avLst/>
              </a:prstGeom>
            </p:spPr>
            <p:txBody>
              <a:bodyPr lIns="50800" tIns="50800" rIns="50800" bIns="50800" rtlCol="0" anchor="ctr"/>
              <a:lstStyle/>
              <a:p>
                <a:pPr algn="ctr">
                  <a:lnSpc>
                    <a:spcPts val="2999"/>
                  </a:lnSpc>
                </a:pPr>
                <a:endParaRPr/>
              </a:p>
            </p:txBody>
          </p:sp>
        </p:grpSp>
      </p:grpSp>
      <p:grpSp>
        <p:nvGrpSpPr>
          <p:cNvPr id="18" name="Group 18"/>
          <p:cNvGrpSpPr/>
          <p:nvPr/>
        </p:nvGrpSpPr>
        <p:grpSpPr>
          <a:xfrm>
            <a:off x="483682" y="2991876"/>
            <a:ext cx="3705694" cy="4194336"/>
            <a:chOff x="0" y="0"/>
            <a:chExt cx="4940925" cy="5592448"/>
          </a:xfrm>
        </p:grpSpPr>
        <p:pic>
          <p:nvPicPr>
            <p:cNvPr id="19" name="Picture 19"/>
            <p:cNvPicPr>
              <a:picLocks noChangeAspect="1"/>
            </p:cNvPicPr>
            <p:nvPr/>
          </p:nvPicPr>
          <p:blipFill>
            <a:blip r:embed="rId2"/>
            <a:srcRect l="2143" t="49728" r="54272"/>
            <a:stretch>
              <a:fillRect/>
            </a:stretch>
          </p:blipFill>
          <p:spPr>
            <a:xfrm>
              <a:off x="0" y="0"/>
              <a:ext cx="4940925" cy="5592448"/>
            </a:xfrm>
            <a:prstGeom prst="rect">
              <a:avLst/>
            </a:prstGeom>
          </p:spPr>
        </p:pic>
      </p:grpSp>
      <p:grpSp>
        <p:nvGrpSpPr>
          <p:cNvPr id="20" name="Group 20"/>
          <p:cNvGrpSpPr/>
          <p:nvPr/>
        </p:nvGrpSpPr>
        <p:grpSpPr>
          <a:xfrm>
            <a:off x="5098259" y="3031917"/>
            <a:ext cx="3551567" cy="4223166"/>
            <a:chOff x="0" y="0"/>
            <a:chExt cx="4735422" cy="5630888"/>
          </a:xfrm>
        </p:grpSpPr>
        <p:pic>
          <p:nvPicPr>
            <p:cNvPr id="21" name="Picture 21"/>
            <p:cNvPicPr>
              <a:picLocks noChangeAspect="1"/>
            </p:cNvPicPr>
            <p:nvPr/>
          </p:nvPicPr>
          <p:blipFill>
            <a:blip r:embed="rId2"/>
            <a:srcRect l="52501" r="3227" b="46354"/>
            <a:stretch>
              <a:fillRect/>
            </a:stretch>
          </p:blipFill>
          <p:spPr>
            <a:xfrm>
              <a:off x="0" y="0"/>
              <a:ext cx="4735422" cy="5630888"/>
            </a:xfrm>
            <a:prstGeom prst="rect">
              <a:avLst/>
            </a:prstGeom>
          </p:spPr>
        </p:pic>
      </p:grpSp>
      <p:grpSp>
        <p:nvGrpSpPr>
          <p:cNvPr id="22" name="Group 22"/>
          <p:cNvGrpSpPr/>
          <p:nvPr/>
        </p:nvGrpSpPr>
        <p:grpSpPr>
          <a:xfrm>
            <a:off x="9546013" y="2991876"/>
            <a:ext cx="3735888" cy="4074835"/>
            <a:chOff x="0" y="0"/>
            <a:chExt cx="4981184" cy="5433113"/>
          </a:xfrm>
        </p:grpSpPr>
        <p:pic>
          <p:nvPicPr>
            <p:cNvPr id="23" name="Picture 23"/>
            <p:cNvPicPr>
              <a:picLocks noChangeAspect="1"/>
            </p:cNvPicPr>
            <p:nvPr/>
          </p:nvPicPr>
          <p:blipFill>
            <a:blip r:embed="rId2"/>
            <a:srcRect l="2286" r="53054" b="50361"/>
            <a:stretch>
              <a:fillRect/>
            </a:stretch>
          </p:blipFill>
          <p:spPr>
            <a:xfrm>
              <a:off x="0" y="0"/>
              <a:ext cx="4981184" cy="5433113"/>
            </a:xfrm>
            <a:prstGeom prst="rect">
              <a:avLst/>
            </a:prstGeom>
          </p:spPr>
        </p:pic>
      </p:grpSp>
      <p:grpSp>
        <p:nvGrpSpPr>
          <p:cNvPr id="24" name="Group 24"/>
          <p:cNvGrpSpPr/>
          <p:nvPr/>
        </p:nvGrpSpPr>
        <p:grpSpPr>
          <a:xfrm>
            <a:off x="656833" y="6765791"/>
            <a:ext cx="3359392" cy="601839"/>
            <a:chOff x="0" y="0"/>
            <a:chExt cx="4479190" cy="802452"/>
          </a:xfrm>
        </p:grpSpPr>
        <p:grpSp>
          <p:nvGrpSpPr>
            <p:cNvPr id="25" name="Group 25"/>
            <p:cNvGrpSpPr/>
            <p:nvPr/>
          </p:nvGrpSpPr>
          <p:grpSpPr>
            <a:xfrm>
              <a:off x="0" y="0"/>
              <a:ext cx="4479190" cy="802452"/>
              <a:chOff x="0" y="0"/>
              <a:chExt cx="884778" cy="158509"/>
            </a:xfrm>
          </p:grpSpPr>
          <p:sp>
            <p:nvSpPr>
              <p:cNvPr id="26" name="Freeform 26"/>
              <p:cNvSpPr/>
              <p:nvPr/>
            </p:nvSpPr>
            <p:spPr>
              <a:xfrm>
                <a:off x="0" y="0"/>
                <a:ext cx="884778" cy="158509"/>
              </a:xfrm>
              <a:custGeom>
                <a:avLst/>
                <a:gdLst/>
                <a:ahLst/>
                <a:cxnLst/>
                <a:rect l="l" t="t" r="r" b="b"/>
                <a:pathLst>
                  <a:path w="884778" h="158509">
                    <a:moveTo>
                      <a:pt x="0" y="0"/>
                    </a:moveTo>
                    <a:lnTo>
                      <a:pt x="884778" y="0"/>
                    </a:lnTo>
                    <a:lnTo>
                      <a:pt x="884778" y="158509"/>
                    </a:lnTo>
                    <a:lnTo>
                      <a:pt x="0" y="158509"/>
                    </a:lnTo>
                    <a:close/>
                  </a:path>
                </a:pathLst>
              </a:custGeom>
              <a:solidFill>
                <a:srgbClr val="CC1A30"/>
              </a:solidFill>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8434" y="45634"/>
              <a:ext cx="4462322" cy="596883"/>
            </a:xfrm>
            <a:prstGeom prst="rect">
              <a:avLst/>
            </a:prstGeom>
          </p:spPr>
          <p:txBody>
            <a:bodyPr lIns="0" tIns="0" rIns="0" bIns="0" rtlCol="0" anchor="t">
              <a:spAutoFit/>
            </a:bodyPr>
            <a:lstStyle/>
            <a:p>
              <a:pPr algn="ctr">
                <a:lnSpc>
                  <a:spcPts val="4079"/>
                </a:lnSpc>
              </a:pPr>
              <a:r>
                <a:rPr lang="en-US" sz="2399">
                  <a:solidFill>
                    <a:srgbClr val="FFFFFF"/>
                  </a:solidFill>
                  <a:latin typeface="Fredoka One Bold"/>
                </a:rPr>
                <a:t>Birdie</a:t>
              </a:r>
            </a:p>
          </p:txBody>
        </p:sp>
      </p:grpSp>
      <p:grpSp>
        <p:nvGrpSpPr>
          <p:cNvPr id="29" name="Group 29"/>
          <p:cNvGrpSpPr/>
          <p:nvPr/>
        </p:nvGrpSpPr>
        <p:grpSpPr>
          <a:xfrm>
            <a:off x="13927283" y="2929278"/>
            <a:ext cx="4053178" cy="4131985"/>
            <a:chOff x="0" y="0"/>
            <a:chExt cx="5404238" cy="5509313"/>
          </a:xfrm>
        </p:grpSpPr>
        <p:pic>
          <p:nvPicPr>
            <p:cNvPr id="30" name="Picture 30"/>
            <p:cNvPicPr>
              <a:picLocks noChangeAspect="1"/>
            </p:cNvPicPr>
            <p:nvPr/>
          </p:nvPicPr>
          <p:blipFill>
            <a:blip r:embed="rId2"/>
            <a:srcRect l="49975" t="48808" r="748"/>
            <a:stretch>
              <a:fillRect/>
            </a:stretch>
          </p:blipFill>
          <p:spPr>
            <a:xfrm>
              <a:off x="0" y="0"/>
              <a:ext cx="5404238" cy="5509313"/>
            </a:xfrm>
            <a:prstGeom prst="rect">
              <a:avLst/>
            </a:prstGeom>
          </p:spPr>
        </p:pic>
      </p:grpSp>
      <p:sp>
        <p:nvSpPr>
          <p:cNvPr id="31" name="Freeform 31"/>
          <p:cNvSpPr/>
          <p:nvPr/>
        </p:nvSpPr>
        <p:spPr>
          <a:xfrm>
            <a:off x="111246" y="8883151"/>
            <a:ext cx="1834908" cy="1197753"/>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3"/>
            <a:stretch>
              <a:fillRect/>
            </a:stretch>
          </a:blipFill>
        </p:spPr>
      </p:sp>
      <p:grpSp>
        <p:nvGrpSpPr>
          <p:cNvPr id="32" name="Group 32"/>
          <p:cNvGrpSpPr/>
          <p:nvPr/>
        </p:nvGrpSpPr>
        <p:grpSpPr>
          <a:xfrm>
            <a:off x="5194347" y="6765791"/>
            <a:ext cx="3359392" cy="601839"/>
            <a:chOff x="0" y="0"/>
            <a:chExt cx="4479190" cy="802452"/>
          </a:xfrm>
        </p:grpSpPr>
        <p:grpSp>
          <p:nvGrpSpPr>
            <p:cNvPr id="33" name="Group 33"/>
            <p:cNvGrpSpPr/>
            <p:nvPr/>
          </p:nvGrpSpPr>
          <p:grpSpPr>
            <a:xfrm>
              <a:off x="0" y="0"/>
              <a:ext cx="4479190" cy="802452"/>
              <a:chOff x="0" y="0"/>
              <a:chExt cx="884778" cy="158509"/>
            </a:xfrm>
          </p:grpSpPr>
          <p:sp>
            <p:nvSpPr>
              <p:cNvPr id="34" name="Freeform 34"/>
              <p:cNvSpPr/>
              <p:nvPr/>
            </p:nvSpPr>
            <p:spPr>
              <a:xfrm>
                <a:off x="0" y="0"/>
                <a:ext cx="884778" cy="158509"/>
              </a:xfrm>
              <a:custGeom>
                <a:avLst/>
                <a:gdLst/>
                <a:ahLst/>
                <a:cxnLst/>
                <a:rect l="l" t="t" r="r" b="b"/>
                <a:pathLst>
                  <a:path w="884778" h="158509">
                    <a:moveTo>
                      <a:pt x="0" y="0"/>
                    </a:moveTo>
                    <a:lnTo>
                      <a:pt x="884778" y="0"/>
                    </a:lnTo>
                    <a:lnTo>
                      <a:pt x="884778" y="158509"/>
                    </a:lnTo>
                    <a:lnTo>
                      <a:pt x="0" y="158509"/>
                    </a:lnTo>
                    <a:close/>
                  </a:path>
                </a:pathLst>
              </a:custGeom>
              <a:solidFill>
                <a:srgbClr val="CC1A30"/>
              </a:solidFill>
            </p:spPr>
          </p:sp>
          <p:sp>
            <p:nvSpPr>
              <p:cNvPr id="35" name="TextBox 3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8434" y="45634"/>
              <a:ext cx="4462322" cy="596883"/>
            </a:xfrm>
            <a:prstGeom prst="rect">
              <a:avLst/>
            </a:prstGeom>
          </p:spPr>
          <p:txBody>
            <a:bodyPr lIns="0" tIns="0" rIns="0" bIns="0" rtlCol="0" anchor="t">
              <a:spAutoFit/>
            </a:bodyPr>
            <a:lstStyle/>
            <a:p>
              <a:pPr algn="ctr">
                <a:lnSpc>
                  <a:spcPts val="4079"/>
                </a:lnSpc>
              </a:pPr>
              <a:r>
                <a:rPr lang="en-US" sz="2399">
                  <a:solidFill>
                    <a:srgbClr val="FFFFFF"/>
                  </a:solidFill>
                  <a:latin typeface="Fredoka One Bold"/>
                </a:rPr>
                <a:t>Grimace</a:t>
              </a:r>
            </a:p>
          </p:txBody>
        </p:sp>
      </p:grpSp>
      <p:grpSp>
        <p:nvGrpSpPr>
          <p:cNvPr id="37" name="Group 37"/>
          <p:cNvGrpSpPr/>
          <p:nvPr/>
        </p:nvGrpSpPr>
        <p:grpSpPr>
          <a:xfrm>
            <a:off x="9734261" y="6765791"/>
            <a:ext cx="3359392" cy="601839"/>
            <a:chOff x="0" y="0"/>
            <a:chExt cx="4479190" cy="802452"/>
          </a:xfrm>
        </p:grpSpPr>
        <p:grpSp>
          <p:nvGrpSpPr>
            <p:cNvPr id="38" name="Group 38"/>
            <p:cNvGrpSpPr/>
            <p:nvPr/>
          </p:nvGrpSpPr>
          <p:grpSpPr>
            <a:xfrm>
              <a:off x="0" y="0"/>
              <a:ext cx="4479190" cy="802452"/>
              <a:chOff x="0" y="0"/>
              <a:chExt cx="884778" cy="158509"/>
            </a:xfrm>
          </p:grpSpPr>
          <p:sp>
            <p:nvSpPr>
              <p:cNvPr id="39" name="Freeform 39"/>
              <p:cNvSpPr/>
              <p:nvPr/>
            </p:nvSpPr>
            <p:spPr>
              <a:xfrm>
                <a:off x="0" y="0"/>
                <a:ext cx="884778" cy="158509"/>
              </a:xfrm>
              <a:custGeom>
                <a:avLst/>
                <a:gdLst/>
                <a:ahLst/>
                <a:cxnLst/>
                <a:rect l="l" t="t" r="r" b="b"/>
                <a:pathLst>
                  <a:path w="884778" h="158509">
                    <a:moveTo>
                      <a:pt x="0" y="0"/>
                    </a:moveTo>
                    <a:lnTo>
                      <a:pt x="884778" y="0"/>
                    </a:lnTo>
                    <a:lnTo>
                      <a:pt x="884778" y="158509"/>
                    </a:lnTo>
                    <a:lnTo>
                      <a:pt x="0" y="158509"/>
                    </a:lnTo>
                    <a:close/>
                  </a:path>
                </a:pathLst>
              </a:custGeom>
              <a:solidFill>
                <a:srgbClr val="CC1A30"/>
              </a:solidFill>
            </p:spPr>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8434" y="45634"/>
              <a:ext cx="4462322" cy="596883"/>
            </a:xfrm>
            <a:prstGeom prst="rect">
              <a:avLst/>
            </a:prstGeom>
          </p:spPr>
          <p:txBody>
            <a:bodyPr lIns="0" tIns="0" rIns="0" bIns="0" rtlCol="0" anchor="t">
              <a:spAutoFit/>
            </a:bodyPr>
            <a:lstStyle/>
            <a:p>
              <a:pPr algn="ctr">
                <a:lnSpc>
                  <a:spcPts val="4079"/>
                </a:lnSpc>
              </a:pPr>
              <a:r>
                <a:rPr lang="en-US" sz="2399">
                  <a:solidFill>
                    <a:srgbClr val="FFFFFF"/>
                  </a:solidFill>
                  <a:latin typeface="Fredoka One Bold"/>
                </a:rPr>
                <a:t>Cactus Buddy Avatar</a:t>
              </a:r>
            </a:p>
          </p:txBody>
        </p:sp>
      </p:grpSp>
      <p:grpSp>
        <p:nvGrpSpPr>
          <p:cNvPr id="42" name="Group 42"/>
          <p:cNvGrpSpPr/>
          <p:nvPr/>
        </p:nvGrpSpPr>
        <p:grpSpPr>
          <a:xfrm>
            <a:off x="14274176" y="6765791"/>
            <a:ext cx="3359392" cy="601839"/>
            <a:chOff x="0" y="0"/>
            <a:chExt cx="4479190" cy="802452"/>
          </a:xfrm>
        </p:grpSpPr>
        <p:grpSp>
          <p:nvGrpSpPr>
            <p:cNvPr id="43" name="Group 43"/>
            <p:cNvGrpSpPr/>
            <p:nvPr/>
          </p:nvGrpSpPr>
          <p:grpSpPr>
            <a:xfrm>
              <a:off x="0" y="0"/>
              <a:ext cx="4479190" cy="802452"/>
              <a:chOff x="0" y="0"/>
              <a:chExt cx="884778" cy="158509"/>
            </a:xfrm>
          </p:grpSpPr>
          <p:sp>
            <p:nvSpPr>
              <p:cNvPr id="44" name="Freeform 44"/>
              <p:cNvSpPr/>
              <p:nvPr/>
            </p:nvSpPr>
            <p:spPr>
              <a:xfrm>
                <a:off x="0" y="0"/>
                <a:ext cx="884778" cy="158509"/>
              </a:xfrm>
              <a:custGeom>
                <a:avLst/>
                <a:gdLst/>
                <a:ahLst/>
                <a:cxnLst/>
                <a:rect l="l" t="t" r="r" b="b"/>
                <a:pathLst>
                  <a:path w="884778" h="158509">
                    <a:moveTo>
                      <a:pt x="0" y="0"/>
                    </a:moveTo>
                    <a:lnTo>
                      <a:pt x="884778" y="0"/>
                    </a:lnTo>
                    <a:lnTo>
                      <a:pt x="884778" y="158509"/>
                    </a:lnTo>
                    <a:lnTo>
                      <a:pt x="0" y="158509"/>
                    </a:lnTo>
                    <a:close/>
                  </a:path>
                </a:pathLst>
              </a:custGeom>
              <a:solidFill>
                <a:srgbClr val="CC1A30"/>
              </a:solidFill>
            </p:spPr>
          </p:sp>
          <p:sp>
            <p:nvSpPr>
              <p:cNvPr id="45" name="TextBox 4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8434" y="45634"/>
              <a:ext cx="4462322" cy="596883"/>
            </a:xfrm>
            <a:prstGeom prst="rect">
              <a:avLst/>
            </a:prstGeom>
          </p:spPr>
          <p:txBody>
            <a:bodyPr lIns="0" tIns="0" rIns="0" bIns="0" rtlCol="0" anchor="t">
              <a:spAutoFit/>
            </a:bodyPr>
            <a:lstStyle/>
            <a:p>
              <a:pPr algn="ctr">
                <a:lnSpc>
                  <a:spcPts val="4079"/>
                </a:lnSpc>
              </a:pPr>
              <a:r>
                <a:rPr lang="en-US" sz="2399">
                  <a:solidFill>
                    <a:srgbClr val="FFFFFF"/>
                  </a:solidFill>
                  <a:latin typeface="Fredoka One Bold"/>
                </a:rPr>
                <a:t>Hamburgler</a:t>
              </a:r>
            </a:p>
          </p:txBody>
        </p:sp>
      </p:grpSp>
      <p:sp>
        <p:nvSpPr>
          <p:cNvPr id="47" name="TextBox 47"/>
          <p:cNvSpPr txBox="1"/>
          <p:nvPr/>
        </p:nvSpPr>
        <p:spPr>
          <a:xfrm>
            <a:off x="1145757" y="571514"/>
            <a:ext cx="16113543" cy="923898"/>
          </a:xfrm>
          <a:prstGeom prst="rect">
            <a:avLst/>
          </a:prstGeom>
        </p:spPr>
        <p:txBody>
          <a:bodyPr lIns="0" tIns="0" rIns="0" bIns="0" rtlCol="0" anchor="t">
            <a:spAutoFit/>
          </a:bodyPr>
          <a:lstStyle/>
          <a:p>
            <a:pPr algn="ctr">
              <a:lnSpc>
                <a:spcPts val="7398"/>
              </a:lnSpc>
            </a:pPr>
            <a:r>
              <a:rPr lang="en-US" sz="6165">
                <a:solidFill>
                  <a:srgbClr val="FFFFFF"/>
                </a:solidFill>
                <a:latin typeface="Fredoka One"/>
              </a:rPr>
              <a:t>Cactus Plant Flea Market</a:t>
            </a:r>
          </a:p>
        </p:txBody>
      </p:sp>
      <p:sp>
        <p:nvSpPr>
          <p:cNvPr id="48" name="TextBox 48"/>
          <p:cNvSpPr txBox="1"/>
          <p:nvPr/>
        </p:nvSpPr>
        <p:spPr>
          <a:xfrm>
            <a:off x="1809159" y="1495411"/>
            <a:ext cx="14941262" cy="1057221"/>
          </a:xfrm>
          <a:prstGeom prst="rect">
            <a:avLst/>
          </a:prstGeom>
        </p:spPr>
        <p:txBody>
          <a:bodyPr lIns="0" tIns="0" rIns="0" bIns="0" rtlCol="0" anchor="t">
            <a:spAutoFit/>
          </a:bodyPr>
          <a:lstStyle/>
          <a:p>
            <a:pPr algn="ctr">
              <a:lnSpc>
                <a:spcPts val="8358"/>
              </a:lnSpc>
            </a:pPr>
            <a:r>
              <a:rPr lang="en-US" sz="6965">
                <a:solidFill>
                  <a:srgbClr val="FFC809"/>
                </a:solidFill>
                <a:latin typeface="Fredoka One"/>
              </a:rPr>
              <a:t>ADULT HAPPY MEAL TOYS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sp>
        <p:nvSpPr>
          <p:cNvPr id="3" name="TextBox 3"/>
          <p:cNvSpPr txBox="1"/>
          <p:nvPr/>
        </p:nvSpPr>
        <p:spPr>
          <a:xfrm>
            <a:off x="8560814" y="1028700"/>
            <a:ext cx="7613982" cy="1269578"/>
          </a:xfrm>
          <a:prstGeom prst="rect">
            <a:avLst/>
          </a:prstGeom>
        </p:spPr>
        <p:txBody>
          <a:bodyPr lIns="0" tIns="0" rIns="0" bIns="0" rtlCol="0" anchor="t">
            <a:spAutoFit/>
          </a:bodyPr>
          <a:lstStyle/>
          <a:p>
            <a:pPr marL="0" marR="0" lvl="0" indent="0" algn="l" defTabSz="914400" rtl="0" eaLnBrk="1" fontAlgn="auto" latinLnBrk="0" hangingPunct="1">
              <a:lnSpc>
                <a:spcPts val="9918"/>
              </a:lnSpc>
              <a:spcBef>
                <a:spcPts val="0"/>
              </a:spcBef>
              <a:spcAft>
                <a:spcPts val="0"/>
              </a:spcAft>
              <a:buClrTx/>
              <a:buSzTx/>
              <a:buFontTx/>
              <a:buNone/>
              <a:tabLst/>
              <a:defRPr/>
            </a:pPr>
            <a:r>
              <a:rPr kumimoji="0" lang="en-US" sz="8265" b="0" i="0" u="none" strike="noStrike" kern="1200" cap="none" spc="0" normalizeH="0" baseline="0" noProof="0" dirty="0">
                <a:ln>
                  <a:noFill/>
                </a:ln>
                <a:solidFill>
                  <a:srgbClr val="FFFFFF"/>
                </a:solidFill>
                <a:effectLst/>
                <a:uLnTx/>
                <a:uFillTx/>
                <a:latin typeface="Fredoka One"/>
                <a:ea typeface="+mn-ea"/>
                <a:cs typeface="+mn-cs"/>
              </a:rPr>
              <a:t>Sustainable</a:t>
            </a:r>
          </a:p>
        </p:txBody>
      </p:sp>
      <p:sp>
        <p:nvSpPr>
          <p:cNvPr id="4" name="TextBox 4"/>
          <p:cNvSpPr txBox="1"/>
          <p:nvPr/>
        </p:nvSpPr>
        <p:spPr>
          <a:xfrm>
            <a:off x="8560814" y="2277659"/>
            <a:ext cx="9303446" cy="1269578"/>
          </a:xfrm>
          <a:prstGeom prst="rect">
            <a:avLst/>
          </a:prstGeom>
        </p:spPr>
        <p:txBody>
          <a:bodyPr lIns="0" tIns="0" rIns="0" bIns="0" rtlCol="0" anchor="t">
            <a:spAutoFit/>
          </a:bodyPr>
          <a:lstStyle/>
          <a:p>
            <a:pPr marL="0" marR="0" lvl="0" indent="0" algn="l" defTabSz="914400" rtl="0" eaLnBrk="1" fontAlgn="auto" latinLnBrk="0" hangingPunct="1">
              <a:lnSpc>
                <a:spcPts val="9918"/>
              </a:lnSpc>
              <a:spcBef>
                <a:spcPts val="0"/>
              </a:spcBef>
              <a:spcAft>
                <a:spcPts val="0"/>
              </a:spcAft>
              <a:buClrTx/>
              <a:buSzTx/>
              <a:buFontTx/>
              <a:buNone/>
              <a:tabLst/>
              <a:defRPr/>
            </a:pPr>
            <a:r>
              <a:rPr kumimoji="0" lang="en-US" sz="8265" b="0" i="0" u="none" strike="noStrike" kern="1200" cap="none" spc="0" normalizeH="0" baseline="0" noProof="0" dirty="0">
                <a:ln>
                  <a:noFill/>
                </a:ln>
                <a:solidFill>
                  <a:srgbClr val="FFC809"/>
                </a:solidFill>
                <a:effectLst/>
                <a:uLnTx/>
                <a:uFillTx/>
                <a:latin typeface="Fredoka One"/>
                <a:ea typeface="+mn-ea"/>
                <a:cs typeface="+mn-cs"/>
              </a:rPr>
              <a:t>Marketing</a:t>
            </a:r>
          </a:p>
        </p:txBody>
      </p:sp>
      <p:sp>
        <p:nvSpPr>
          <p:cNvPr id="5" name="TextBox 5"/>
          <p:cNvSpPr txBox="1"/>
          <p:nvPr/>
        </p:nvSpPr>
        <p:spPr>
          <a:xfrm>
            <a:off x="8560814" y="3857625"/>
            <a:ext cx="8698486" cy="5725798"/>
          </a:xfrm>
          <a:prstGeom prst="rect">
            <a:avLst/>
          </a:prstGeom>
        </p:spPr>
        <p:txBody>
          <a:bodyPr lIns="0" tIns="0" rIns="0" bIns="0" rtlCol="0" anchor="t">
            <a:spAutoFit/>
          </a:bodyPr>
          <a:lstStyle/>
          <a:p>
            <a:pPr marL="0" marR="0" lvl="0" indent="0" algn="l" defTabSz="914400" rtl="0" eaLnBrk="1" fontAlgn="auto" latinLnBrk="0" hangingPunct="1">
              <a:lnSpc>
                <a:spcPts val="4499"/>
              </a:lnSpc>
              <a:spcBef>
                <a:spcPts val="0"/>
              </a:spcBef>
              <a:spcAft>
                <a:spcPts val="0"/>
              </a:spcAft>
              <a:buClrTx/>
              <a:buSzTx/>
              <a:buFontTx/>
              <a:buNone/>
              <a:tabLst/>
              <a:defRPr/>
            </a:pPr>
            <a:r>
              <a:rPr kumimoji="0" lang="en-US" sz="2999" b="0" i="0" u="none" strike="noStrike" kern="1200" cap="none" spc="0" normalizeH="0" baseline="0" noProof="0" dirty="0">
                <a:ln>
                  <a:noFill/>
                </a:ln>
                <a:solidFill>
                  <a:srgbClr val="FFFFFF"/>
                </a:solidFill>
                <a:effectLst/>
                <a:uLnTx/>
                <a:uFillTx/>
                <a:latin typeface="Open Sans Light Bold"/>
                <a:ea typeface="+mn-ea"/>
                <a:cs typeface="+mn-cs"/>
              </a:rPr>
              <a:t>Happy Meals are also providing opportunities to show consumers that they are prioritizing sustainability.  </a:t>
            </a:r>
          </a:p>
          <a:p>
            <a:pPr marL="0" marR="0" lvl="0" indent="0" algn="l" defTabSz="914400" rtl="0" eaLnBrk="1" fontAlgn="auto" latinLnBrk="0" hangingPunct="1">
              <a:lnSpc>
                <a:spcPts val="4499"/>
              </a:lnSpc>
              <a:spcBef>
                <a:spcPts val="0"/>
              </a:spcBef>
              <a:spcAft>
                <a:spcPts val="0"/>
              </a:spcAft>
              <a:buClrTx/>
              <a:buSzTx/>
              <a:buFontTx/>
              <a:buNone/>
              <a:tabLst/>
              <a:defRPr/>
            </a:pPr>
            <a:endParaRPr lang="en-US" sz="2999" dirty="0">
              <a:solidFill>
                <a:srgbClr val="FFFFFF"/>
              </a:solidFill>
              <a:latin typeface="Open Sans Light Bold"/>
            </a:endParaRPr>
          </a:p>
          <a:p>
            <a:pPr marL="0" marR="0" lvl="0" indent="0" algn="l" defTabSz="914400" rtl="0" eaLnBrk="1" fontAlgn="auto" latinLnBrk="0" hangingPunct="1">
              <a:lnSpc>
                <a:spcPts val="4499"/>
              </a:lnSpc>
              <a:spcBef>
                <a:spcPts val="0"/>
              </a:spcBef>
              <a:spcAft>
                <a:spcPts val="0"/>
              </a:spcAft>
              <a:buClrTx/>
              <a:buSzTx/>
              <a:buFontTx/>
              <a:buNone/>
              <a:tabLst/>
              <a:defRPr/>
            </a:pPr>
            <a:r>
              <a:rPr kumimoji="0" lang="en-US" sz="2999" b="0" i="0" u="none" strike="noStrike" kern="1200" cap="none" spc="0" normalizeH="0" baseline="0" noProof="0" dirty="0">
                <a:ln>
                  <a:noFill/>
                </a:ln>
                <a:solidFill>
                  <a:srgbClr val="FFFFFF"/>
                </a:solidFill>
                <a:effectLst/>
                <a:uLnTx/>
                <a:uFillTx/>
                <a:latin typeface="Open Sans Light Bold"/>
                <a:ea typeface="+mn-ea"/>
                <a:cs typeface="+mn-cs"/>
              </a:rPr>
              <a:t>Cutting down on </a:t>
            </a:r>
            <a:r>
              <a:rPr lang="en-US" sz="2999" dirty="0">
                <a:solidFill>
                  <a:srgbClr val="FFFFFF"/>
                </a:solidFill>
                <a:latin typeface="Open Sans Light Bold"/>
              </a:rPr>
              <a:t>plastics used to make its Happy Meals toys  allows the brand to showcase its commitment to the environment, and it has reportedly promised to reduce fossil fuel-based plastic in Happy Meals toys by 90% by 2025.</a:t>
            </a:r>
            <a:endParaRPr kumimoji="0" lang="en-US" sz="2999" b="0" i="0" u="none" strike="noStrike" kern="1200" cap="none" spc="0" normalizeH="0" baseline="0" noProof="0" dirty="0">
              <a:ln>
                <a:noFill/>
              </a:ln>
              <a:solidFill>
                <a:srgbClr val="FFFFFF"/>
              </a:solidFill>
              <a:effectLst/>
              <a:uLnTx/>
              <a:uFillTx/>
              <a:latin typeface="Open Sans Light Bold"/>
              <a:ea typeface="+mn-ea"/>
              <a:cs typeface="+mn-cs"/>
            </a:endParaRPr>
          </a:p>
        </p:txBody>
      </p:sp>
      <p:sp>
        <p:nvSpPr>
          <p:cNvPr id="6" name="Freeform 6"/>
          <p:cNvSpPr/>
          <p:nvPr/>
        </p:nvSpPr>
        <p:spPr>
          <a:xfrm>
            <a:off x="111246" y="8883151"/>
            <a:ext cx="1834908" cy="1197753"/>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2"/>
            <a:stretch>
              <a:fillRect/>
            </a:stretch>
          </a:blipFill>
        </p:spPr>
      </p:sp>
      <p:pic>
        <p:nvPicPr>
          <p:cNvPr id="1026" name="Picture 2" descr="Lot of 5 Mcdonalds Happy Meal Toy Mystery. Plastic Action - Etsy">
            <a:extLst>
              <a:ext uri="{FF2B5EF4-FFF2-40B4-BE49-F238E27FC236}">
                <a16:creationId xmlns:a16="http://schemas.microsoft.com/office/drawing/2014/main" id="{34EEA291-EE64-B81B-4ABC-DF1EBA0DE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91" t="6183" r="27057" b="5728"/>
          <a:stretch/>
        </p:blipFill>
        <p:spPr bwMode="auto">
          <a:xfrm>
            <a:off x="1946154" y="1333500"/>
            <a:ext cx="5423550" cy="707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05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1246" y="8883151"/>
            <a:ext cx="1834908" cy="1197753"/>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93C71382-1FB4-3EF5-0DD9-4B1B41E03334}"/>
              </a:ext>
            </a:extLst>
          </p:cNvPr>
          <p:cNvSpPr txBox="1"/>
          <p:nvPr/>
        </p:nvSpPr>
        <p:spPr>
          <a:xfrm>
            <a:off x="2438400" y="8652318"/>
            <a:ext cx="13411200" cy="461665"/>
          </a:xfrm>
          <a:prstGeom prst="rect">
            <a:avLst/>
          </a:prstGeom>
          <a:noFill/>
        </p:spPr>
        <p:txBody>
          <a:bodyPr wrap="square">
            <a:spAutoFit/>
          </a:bodyPr>
          <a:lstStyle/>
          <a:p>
            <a:r>
              <a:rPr lang="en-US" sz="2400" dirty="0">
                <a:solidFill>
                  <a:srgbClr val="FFFFFF"/>
                </a:solidFill>
                <a:latin typeface="Open Sans Light Bold"/>
              </a:rPr>
              <a:t>McDonald’s promises to make its Happy Meals toys more sustainable in the future.</a:t>
            </a:r>
            <a:endParaRPr lang="en-US" sz="2400" dirty="0"/>
          </a:p>
        </p:txBody>
      </p:sp>
      <p:pic>
        <p:nvPicPr>
          <p:cNvPr id="3" name="Online Media 2" descr="McDonald's to offer more 'sustainable' toys in Happy Meals">
            <a:hlinkClick r:id="" action="ppaction://media"/>
            <a:extLst>
              <a:ext uri="{FF2B5EF4-FFF2-40B4-BE49-F238E27FC236}">
                <a16:creationId xmlns:a16="http://schemas.microsoft.com/office/drawing/2014/main" id="{3485DC64-68B9-0C67-6FF1-06316A566ABE}"/>
              </a:ext>
            </a:extLst>
          </p:cNvPr>
          <p:cNvPicPr>
            <a:picLocks noRot="1" noChangeAspect="1"/>
          </p:cNvPicPr>
          <p:nvPr>
            <a:videoFile r:link="rId1"/>
          </p:nvPr>
        </p:nvPicPr>
        <p:blipFill>
          <a:blip r:embed="rId4"/>
          <a:stretch>
            <a:fillRect/>
          </a:stretch>
        </p:blipFill>
        <p:spPr>
          <a:xfrm>
            <a:off x="2105962" y="419100"/>
            <a:ext cx="14076076" cy="7952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1A30"/>
        </a:solidFill>
        <a:effectLst/>
      </p:bgPr>
    </p:bg>
    <p:spTree>
      <p:nvGrpSpPr>
        <p:cNvPr id="1" name=""/>
        <p:cNvGrpSpPr/>
        <p:nvPr/>
      </p:nvGrpSpPr>
      <p:grpSpPr>
        <a:xfrm>
          <a:off x="0" y="0"/>
          <a:ext cx="0" cy="0"/>
          <a:chOff x="0" y="0"/>
          <a:chExt cx="0" cy="0"/>
        </a:xfrm>
      </p:grpSpPr>
      <p:grpSp>
        <p:nvGrpSpPr>
          <p:cNvPr id="2" name="Group 2"/>
          <p:cNvGrpSpPr/>
          <p:nvPr/>
        </p:nvGrpSpPr>
        <p:grpSpPr>
          <a:xfrm>
            <a:off x="0" y="1302191"/>
            <a:ext cx="18288000" cy="7879909"/>
            <a:chOff x="0" y="0"/>
            <a:chExt cx="4816593" cy="1843654"/>
          </a:xfrm>
        </p:grpSpPr>
        <p:sp>
          <p:nvSpPr>
            <p:cNvPr id="3" name="Freeform 3"/>
            <p:cNvSpPr/>
            <p:nvPr/>
          </p:nvSpPr>
          <p:spPr>
            <a:xfrm>
              <a:off x="0" y="0"/>
              <a:ext cx="4816592" cy="1843654"/>
            </a:xfrm>
            <a:custGeom>
              <a:avLst/>
              <a:gdLst/>
              <a:ahLst/>
              <a:cxnLst/>
              <a:rect l="l" t="t" r="r" b="b"/>
              <a:pathLst>
                <a:path w="4816592" h="1843654">
                  <a:moveTo>
                    <a:pt x="0" y="0"/>
                  </a:moveTo>
                  <a:lnTo>
                    <a:pt x="4816592" y="0"/>
                  </a:lnTo>
                  <a:lnTo>
                    <a:pt x="4816592" y="1843654"/>
                  </a:lnTo>
                  <a:lnTo>
                    <a:pt x="0" y="1843654"/>
                  </a:lnTo>
                  <a:close/>
                </a:path>
              </a:pathLst>
            </a:custGeom>
            <a:solidFill>
              <a:srgbClr val="FFC80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530390" y="72951"/>
            <a:ext cx="12250157" cy="1257300"/>
          </a:xfrm>
          <a:prstGeom prst="rect">
            <a:avLst/>
          </a:prstGeom>
        </p:spPr>
        <p:txBody>
          <a:bodyPr lIns="0" tIns="0" rIns="0" bIns="0" rtlCol="0" anchor="t">
            <a:spAutoFit/>
          </a:bodyPr>
          <a:lstStyle/>
          <a:p>
            <a:pPr marL="0" marR="0" lvl="0" indent="0" algn="l" defTabSz="914400" rtl="0" eaLnBrk="1" fontAlgn="auto" latinLnBrk="0" hangingPunct="1">
              <a:lnSpc>
                <a:spcPts val="9918"/>
              </a:lnSpc>
              <a:spcBef>
                <a:spcPts val="0"/>
              </a:spcBef>
              <a:spcAft>
                <a:spcPts val="0"/>
              </a:spcAft>
              <a:buClrTx/>
              <a:buSzTx/>
              <a:buFontTx/>
              <a:buNone/>
              <a:tabLst/>
              <a:defRPr/>
            </a:pPr>
            <a:r>
              <a:rPr kumimoji="0" lang="en-US" sz="8265" b="0" i="0" u="none" strike="noStrike" kern="1200" cap="none" spc="0" normalizeH="0" baseline="0" noProof="0" dirty="0">
                <a:ln>
                  <a:noFill/>
                </a:ln>
                <a:solidFill>
                  <a:srgbClr val="FFFFFF"/>
                </a:solidFill>
                <a:effectLst/>
                <a:uLnTx/>
                <a:uFillTx/>
                <a:latin typeface="Fredoka One"/>
                <a:ea typeface="+mn-ea"/>
                <a:cs typeface="+mn-cs"/>
              </a:rPr>
              <a:t>DISCUSSION</a:t>
            </a:r>
          </a:p>
        </p:txBody>
      </p:sp>
      <p:sp>
        <p:nvSpPr>
          <p:cNvPr id="6" name="TextBox 6"/>
          <p:cNvSpPr txBox="1"/>
          <p:nvPr/>
        </p:nvSpPr>
        <p:spPr>
          <a:xfrm>
            <a:off x="508619" y="1564503"/>
            <a:ext cx="17259300" cy="7355283"/>
          </a:xfrm>
          <a:prstGeom prst="rect">
            <a:avLst/>
          </a:prstGeom>
        </p:spPr>
        <p:txBody>
          <a:bodyPr lIns="0" tIns="0" rIns="0" bIns="0" rtlCol="0" anchor="t">
            <a:spAutoFit/>
          </a:bodyPr>
          <a:lstStyle/>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r>
              <a:rPr lang="en-US" sz="2800" dirty="0">
                <a:solidFill>
                  <a:srgbClr val="CC1A30"/>
                </a:solidFill>
                <a:latin typeface="Fredoka One Bold"/>
              </a:rPr>
              <a:t>What is a target market?</a:t>
            </a: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r>
              <a:rPr lang="en-US" sz="2800" dirty="0">
                <a:solidFill>
                  <a:srgbClr val="CC1A30"/>
                </a:solidFill>
                <a:latin typeface="Fredoka One Bold"/>
              </a:rPr>
              <a:t>Why is it important for businesses and brands to define a target market?</a:t>
            </a: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r>
              <a:rPr lang="en-US" sz="2800" dirty="0">
                <a:solidFill>
                  <a:srgbClr val="CC1A30"/>
                </a:solidFill>
                <a:latin typeface="Fredoka One Bold"/>
              </a:rPr>
              <a:t>Who did McDonald’s originally target with the creation of the Happy Meal?</a:t>
            </a: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r>
              <a:rPr lang="en-US" sz="2800" dirty="0">
                <a:solidFill>
                  <a:srgbClr val="CC1A30"/>
                </a:solidFill>
                <a:latin typeface="Fredoka One Bold"/>
              </a:rPr>
              <a:t>Why do you think they focused on marketing to that consumer group?</a:t>
            </a: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r>
              <a:rPr lang="en-US" sz="2800" dirty="0">
                <a:solidFill>
                  <a:srgbClr val="CC1A30"/>
                </a:solidFill>
                <a:latin typeface="Fredoka One Bold"/>
              </a:rPr>
              <a:t>Was the strategy a success?  Why or why not?</a:t>
            </a: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r>
              <a:rPr lang="en-US" sz="2800" dirty="0">
                <a:solidFill>
                  <a:srgbClr val="CC1A30"/>
                </a:solidFill>
                <a:latin typeface="Fredoka One Bold"/>
              </a:rPr>
              <a:t>How have Happy Meals evolved over the years?</a:t>
            </a: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r>
              <a:rPr lang="en-US" sz="2800" dirty="0">
                <a:solidFill>
                  <a:srgbClr val="CC1A30"/>
                </a:solidFill>
                <a:latin typeface="Fredoka One Bold"/>
              </a:rPr>
              <a:t>How have consumer preferences and behaviors influenced that evolution?</a:t>
            </a: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endParaRPr lang="en-US" sz="2800" dirty="0">
              <a:solidFill>
                <a:srgbClr val="CC1A30"/>
              </a:solidFill>
              <a:latin typeface="Fredoka One Bold"/>
            </a:endParaRPr>
          </a:p>
          <a:p>
            <a:pPr marL="342900" marR="0" lvl="0" indent="-342900" algn="l" defTabSz="914400" rtl="0" eaLnBrk="1" fontAlgn="auto" latinLnBrk="0" hangingPunct="1">
              <a:lnSpc>
                <a:spcPts val="3639"/>
              </a:lnSpc>
              <a:spcBef>
                <a:spcPts val="0"/>
              </a:spcBef>
              <a:spcAft>
                <a:spcPts val="0"/>
              </a:spcAft>
              <a:buClrTx/>
              <a:buSzTx/>
              <a:buFont typeface="Arial" panose="020B0604020202020204" pitchFamily="34" charset="0"/>
              <a:buChar char="•"/>
              <a:tabLst/>
              <a:defRPr/>
            </a:pPr>
            <a:r>
              <a:rPr lang="en-US" sz="2800" dirty="0">
                <a:solidFill>
                  <a:srgbClr val="CC1A30"/>
                </a:solidFill>
                <a:latin typeface="Fredoka One Bold"/>
              </a:rPr>
              <a:t>If you were a marketing professional at McDonald’s, what would you recommend as the next Happy Meal toy?  Why?  </a:t>
            </a:r>
          </a:p>
        </p:txBody>
      </p:sp>
      <p:sp>
        <p:nvSpPr>
          <p:cNvPr id="14" name="Freeform 31">
            <a:extLst>
              <a:ext uri="{FF2B5EF4-FFF2-40B4-BE49-F238E27FC236}">
                <a16:creationId xmlns:a16="http://schemas.microsoft.com/office/drawing/2014/main" id="{F04E4B72-7E6D-44F7-6B14-C99BE6766D32}"/>
              </a:ext>
            </a:extLst>
          </p:cNvPr>
          <p:cNvSpPr>
            <a:spLocks noChangeAspect="1"/>
          </p:cNvSpPr>
          <p:nvPr/>
        </p:nvSpPr>
        <p:spPr>
          <a:xfrm>
            <a:off x="304800" y="9260450"/>
            <a:ext cx="1572632" cy="1026550"/>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2"/>
            <a:stretch>
              <a:fillRect/>
            </a:stretch>
          </a:blipFill>
        </p:spPr>
      </p:sp>
    </p:spTree>
    <p:extLst>
      <p:ext uri="{BB962C8B-B14F-4D97-AF65-F5344CB8AC3E}">
        <p14:creationId xmlns:p14="http://schemas.microsoft.com/office/powerpoint/2010/main" val="2792810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1A30"/>
        </a:solidFill>
        <a:effectLst/>
      </p:bgPr>
    </p:bg>
    <p:spTree>
      <p:nvGrpSpPr>
        <p:cNvPr id="1" name=""/>
        <p:cNvGrpSpPr/>
        <p:nvPr/>
      </p:nvGrpSpPr>
      <p:grpSpPr>
        <a:xfrm>
          <a:off x="0" y="0"/>
          <a:ext cx="0" cy="0"/>
          <a:chOff x="0" y="0"/>
          <a:chExt cx="0" cy="0"/>
        </a:xfrm>
      </p:grpSpPr>
      <p:grpSp>
        <p:nvGrpSpPr>
          <p:cNvPr id="2" name="Group 2"/>
          <p:cNvGrpSpPr/>
          <p:nvPr/>
        </p:nvGrpSpPr>
        <p:grpSpPr>
          <a:xfrm>
            <a:off x="0" y="1302191"/>
            <a:ext cx="18288000" cy="7879909"/>
            <a:chOff x="0" y="0"/>
            <a:chExt cx="4816593" cy="1843654"/>
          </a:xfrm>
        </p:grpSpPr>
        <p:sp>
          <p:nvSpPr>
            <p:cNvPr id="3" name="Freeform 3"/>
            <p:cNvSpPr/>
            <p:nvPr/>
          </p:nvSpPr>
          <p:spPr>
            <a:xfrm>
              <a:off x="0" y="0"/>
              <a:ext cx="4816592" cy="1843654"/>
            </a:xfrm>
            <a:custGeom>
              <a:avLst/>
              <a:gdLst/>
              <a:ahLst/>
              <a:cxnLst/>
              <a:rect l="l" t="t" r="r" b="b"/>
              <a:pathLst>
                <a:path w="4816592" h="1843654">
                  <a:moveTo>
                    <a:pt x="0" y="0"/>
                  </a:moveTo>
                  <a:lnTo>
                    <a:pt x="4816592" y="0"/>
                  </a:lnTo>
                  <a:lnTo>
                    <a:pt x="4816592" y="1843654"/>
                  </a:lnTo>
                  <a:lnTo>
                    <a:pt x="0" y="1843654"/>
                  </a:lnTo>
                  <a:close/>
                </a:path>
              </a:pathLst>
            </a:custGeom>
            <a:solidFill>
              <a:srgbClr val="FFC80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530390" y="72951"/>
            <a:ext cx="12250157" cy="1257300"/>
          </a:xfrm>
          <a:prstGeom prst="rect">
            <a:avLst/>
          </a:prstGeom>
        </p:spPr>
        <p:txBody>
          <a:bodyPr lIns="0" tIns="0" rIns="0" bIns="0" rtlCol="0" anchor="t">
            <a:spAutoFit/>
          </a:bodyPr>
          <a:lstStyle/>
          <a:p>
            <a:pPr marL="0" marR="0" lvl="0" indent="0" algn="l" defTabSz="914400" rtl="0" eaLnBrk="1" fontAlgn="auto" latinLnBrk="0" hangingPunct="1">
              <a:lnSpc>
                <a:spcPts val="9918"/>
              </a:lnSpc>
              <a:spcBef>
                <a:spcPts val="0"/>
              </a:spcBef>
              <a:spcAft>
                <a:spcPts val="0"/>
              </a:spcAft>
              <a:buClrTx/>
              <a:buSzTx/>
              <a:buFontTx/>
              <a:buNone/>
              <a:tabLst/>
              <a:defRPr/>
            </a:pPr>
            <a:r>
              <a:rPr kumimoji="0" lang="en-US" sz="8265" b="0" i="0" u="none" strike="noStrike" kern="1200" cap="none" spc="0" normalizeH="0" baseline="0" noProof="0" dirty="0">
                <a:ln>
                  <a:noFill/>
                </a:ln>
                <a:solidFill>
                  <a:srgbClr val="FFFFFF"/>
                </a:solidFill>
                <a:effectLst/>
                <a:uLnTx/>
                <a:uFillTx/>
                <a:latin typeface="Fredoka One"/>
                <a:ea typeface="+mn-ea"/>
                <a:cs typeface="+mn-cs"/>
              </a:rPr>
              <a:t>STUDENT ACTIVITY</a:t>
            </a:r>
          </a:p>
        </p:txBody>
      </p:sp>
      <p:sp>
        <p:nvSpPr>
          <p:cNvPr id="6" name="TextBox 6"/>
          <p:cNvSpPr txBox="1"/>
          <p:nvPr/>
        </p:nvSpPr>
        <p:spPr>
          <a:xfrm>
            <a:off x="1206807" y="1527994"/>
            <a:ext cx="15874381" cy="7816948"/>
          </a:xfrm>
          <a:prstGeom prst="rect">
            <a:avLst/>
          </a:prstGeom>
        </p:spPr>
        <p:txBody>
          <a:bodyPr wrap="square" lIns="0" tIns="0" rIns="0" bIns="0" rtlCol="0" anchor="t">
            <a:spAutoFit/>
          </a:bodyPr>
          <a:lstStyle/>
          <a:p>
            <a:pPr marR="0" lvl="0" algn="l" defTabSz="914400" rtl="0" eaLnBrk="1" fontAlgn="auto" latinLnBrk="0" hangingPunct="1">
              <a:lnSpc>
                <a:spcPts val="3639"/>
              </a:lnSpc>
              <a:spcBef>
                <a:spcPts val="0"/>
              </a:spcBef>
              <a:spcAft>
                <a:spcPts val="0"/>
              </a:spcAft>
              <a:buClrTx/>
              <a:buSzTx/>
              <a:tabLst/>
              <a:defRPr/>
            </a:pPr>
            <a:r>
              <a:rPr lang="en-US" sz="2800" dirty="0">
                <a:solidFill>
                  <a:srgbClr val="CC1A30"/>
                </a:solidFill>
                <a:latin typeface="Fredoka One Bold"/>
              </a:rPr>
              <a:t>Consider what you have learned about market segmentation and target markets.</a:t>
            </a:r>
          </a:p>
          <a:p>
            <a:pPr marR="0" lvl="0" algn="l" defTabSz="914400" rtl="0" eaLnBrk="1" fontAlgn="auto" latinLnBrk="0" hangingPunct="1">
              <a:lnSpc>
                <a:spcPts val="3639"/>
              </a:lnSpc>
              <a:spcBef>
                <a:spcPts val="0"/>
              </a:spcBef>
              <a:spcAft>
                <a:spcPts val="0"/>
              </a:spcAft>
              <a:buClrTx/>
              <a:buSzTx/>
              <a:tabLst/>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a:p>
            <a:pPr marR="0" lvl="0" algn="l" defTabSz="914400" rtl="0" eaLnBrk="1" fontAlgn="auto" latinLnBrk="0" hangingPunct="1">
              <a:lnSpc>
                <a:spcPts val="3639"/>
              </a:lnSpc>
              <a:spcBef>
                <a:spcPts val="0"/>
              </a:spcBef>
              <a:spcAft>
                <a:spcPts val="0"/>
              </a:spcAft>
              <a:buClrTx/>
              <a:buSzTx/>
              <a:tabLst/>
              <a:defRPr/>
            </a:pPr>
            <a:r>
              <a:rPr lang="en-US" sz="2800" dirty="0">
                <a:solidFill>
                  <a:srgbClr val="CC1A30"/>
                </a:solidFill>
                <a:latin typeface="Fredoka One Bold"/>
              </a:rPr>
              <a:t>After reviewing the information in the “Happy Marketing:  History of the Happy Meal” presentation, you will create your own Happy Meal promotion.  You will then present your ideas in class.</a:t>
            </a:r>
          </a:p>
          <a:p>
            <a:pPr marR="0" lvl="0" algn="l" defTabSz="914400" rtl="0" eaLnBrk="1" fontAlgn="auto" latinLnBrk="0" hangingPunct="1">
              <a:lnSpc>
                <a:spcPts val="3639"/>
              </a:lnSpc>
              <a:spcBef>
                <a:spcPts val="0"/>
              </a:spcBef>
              <a:spcAft>
                <a:spcPts val="0"/>
              </a:spcAft>
              <a:buClrTx/>
              <a:buSzTx/>
              <a:tabLst/>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a:p>
            <a:pPr marR="0" lvl="0" algn="l" defTabSz="914400" rtl="0" eaLnBrk="1" fontAlgn="auto" latinLnBrk="0" hangingPunct="1">
              <a:lnSpc>
                <a:spcPts val="3639"/>
              </a:lnSpc>
              <a:spcBef>
                <a:spcPts val="0"/>
              </a:spcBef>
              <a:spcAft>
                <a:spcPts val="0"/>
              </a:spcAft>
              <a:buClrTx/>
              <a:buSzTx/>
              <a:tabLst/>
              <a:defRPr/>
            </a:pPr>
            <a:r>
              <a:rPr kumimoji="0" lang="en-US" sz="2800" b="0" i="0" u="none" strike="noStrike" kern="1200" cap="none" spc="0" normalizeH="0" baseline="0" noProof="0" dirty="0">
                <a:ln>
                  <a:noFill/>
                </a:ln>
                <a:solidFill>
                  <a:srgbClr val="CC1A30"/>
                </a:solidFill>
                <a:effectLst/>
                <a:uLnTx/>
                <a:uFillTx/>
                <a:latin typeface="Fredoka One Bold"/>
                <a:ea typeface="+mn-ea"/>
                <a:cs typeface="+mn-cs"/>
              </a:rPr>
              <a:t>Working in pairs or small groups, </a:t>
            </a:r>
            <a:r>
              <a:rPr lang="en-US" sz="2800" dirty="0">
                <a:solidFill>
                  <a:srgbClr val="CC1A30"/>
                </a:solidFill>
                <a:latin typeface="Fredoka One Bold"/>
              </a:rPr>
              <a:t>be sure your presentation addresses the following:</a:t>
            </a:r>
          </a:p>
          <a:p>
            <a:pPr marR="0" lvl="0" algn="l" defTabSz="914400" rtl="0" eaLnBrk="1" fontAlgn="auto" latinLnBrk="0" hangingPunct="1">
              <a:lnSpc>
                <a:spcPts val="3639"/>
              </a:lnSpc>
              <a:spcBef>
                <a:spcPts val="0"/>
              </a:spcBef>
              <a:spcAft>
                <a:spcPts val="0"/>
              </a:spcAft>
              <a:buClrTx/>
              <a:buSzTx/>
              <a:tabLst/>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a:p>
            <a:pPr marL="514350" marR="0" lvl="0" indent="-514350" algn="l" defTabSz="914400" rtl="0" eaLnBrk="1" fontAlgn="auto" latinLnBrk="0" hangingPunct="1">
              <a:lnSpc>
                <a:spcPts val="3639"/>
              </a:lnSpc>
              <a:spcBef>
                <a:spcPts val="0"/>
              </a:spcBef>
              <a:spcAft>
                <a:spcPts val="0"/>
              </a:spcAft>
              <a:buClrTx/>
              <a:buSzTx/>
              <a:buAutoNum type="arabicParenR"/>
              <a:tabLst/>
              <a:defRPr/>
            </a:pPr>
            <a:r>
              <a:rPr lang="en-US" sz="2800" dirty="0">
                <a:solidFill>
                  <a:srgbClr val="CC1A30"/>
                </a:solidFill>
                <a:latin typeface="Fredoka One Bold"/>
              </a:rPr>
              <a:t>Your target market</a:t>
            </a:r>
          </a:p>
          <a:p>
            <a:pPr marL="514350" marR="0" lvl="0" indent="-514350" algn="l" defTabSz="914400" rtl="0" eaLnBrk="1" fontAlgn="auto" latinLnBrk="0" hangingPunct="1">
              <a:lnSpc>
                <a:spcPts val="3639"/>
              </a:lnSpc>
              <a:spcBef>
                <a:spcPts val="0"/>
              </a:spcBef>
              <a:spcAft>
                <a:spcPts val="0"/>
              </a:spcAft>
              <a:buClrTx/>
              <a:buSzTx/>
              <a:buAutoNum type="arabicParenR"/>
              <a:tabLst/>
              <a:defRPr/>
            </a:pPr>
            <a:r>
              <a:rPr kumimoji="0" lang="en-US" sz="2800" b="0" i="0" u="none" strike="noStrike" kern="1200" cap="none" spc="0" normalizeH="0" baseline="0" noProof="0" dirty="0">
                <a:ln>
                  <a:noFill/>
                </a:ln>
                <a:solidFill>
                  <a:srgbClr val="CC1A30"/>
                </a:solidFill>
                <a:effectLst/>
                <a:uLnTx/>
                <a:uFillTx/>
                <a:latin typeface="Fredoka One Bold"/>
                <a:ea typeface="+mn-ea"/>
                <a:cs typeface="+mn-cs"/>
              </a:rPr>
              <a:t>WHY </a:t>
            </a:r>
            <a:r>
              <a:rPr lang="en-US" sz="2800" dirty="0">
                <a:solidFill>
                  <a:srgbClr val="CC1A30"/>
                </a:solidFill>
                <a:latin typeface="Fredoka One Bold"/>
              </a:rPr>
              <a:t>you will be targeting that specific consumer group</a:t>
            </a:r>
          </a:p>
          <a:p>
            <a:pPr marL="514350" marR="0" lvl="0" indent="-514350" algn="l" defTabSz="914400" rtl="0" eaLnBrk="1" fontAlgn="auto" latinLnBrk="0" hangingPunct="1">
              <a:lnSpc>
                <a:spcPts val="3639"/>
              </a:lnSpc>
              <a:spcBef>
                <a:spcPts val="0"/>
              </a:spcBef>
              <a:spcAft>
                <a:spcPts val="0"/>
              </a:spcAft>
              <a:buClrTx/>
              <a:buSzTx/>
              <a:buAutoNum type="arabicParenR"/>
              <a:tabLst/>
              <a:defRPr/>
            </a:pPr>
            <a:r>
              <a:rPr kumimoji="0" lang="en-US" sz="2800" b="0" i="0" u="none" strike="noStrike" kern="1200" cap="none" spc="0" normalizeH="0" baseline="0" noProof="0" dirty="0">
                <a:ln>
                  <a:noFill/>
                </a:ln>
                <a:solidFill>
                  <a:srgbClr val="CC1A30"/>
                </a:solidFill>
                <a:effectLst/>
                <a:uLnTx/>
                <a:uFillTx/>
                <a:latin typeface="Fredoka One Bold"/>
                <a:ea typeface="+mn-ea"/>
                <a:cs typeface="+mn-cs"/>
              </a:rPr>
              <a:t>De</a:t>
            </a:r>
            <a:r>
              <a:rPr lang="en-US" sz="2800" dirty="0">
                <a:solidFill>
                  <a:srgbClr val="CC1A30"/>
                </a:solidFill>
                <a:latin typeface="Fredoka One Bold"/>
              </a:rPr>
              <a:t>scription of the Happy Meal promotion</a:t>
            </a:r>
          </a:p>
          <a:p>
            <a:pPr marL="971550" lvl="1" indent="-514350">
              <a:lnSpc>
                <a:spcPts val="3639"/>
              </a:lnSpc>
              <a:buFont typeface="Arial" panose="020B0604020202020204" pitchFamily="34" charset="0"/>
              <a:buChar char="•"/>
              <a:defRPr/>
            </a:pPr>
            <a:r>
              <a:rPr lang="en-US" sz="2800" dirty="0">
                <a:solidFill>
                  <a:srgbClr val="CC1A30"/>
                </a:solidFill>
                <a:latin typeface="Fredoka One Bold"/>
              </a:rPr>
              <a:t>Will it include a toy?</a:t>
            </a:r>
          </a:p>
          <a:p>
            <a:pPr marL="971550" lvl="1" indent="-514350">
              <a:lnSpc>
                <a:spcPts val="3639"/>
              </a:lnSpc>
              <a:buFont typeface="Arial" panose="020B0604020202020204" pitchFamily="34" charset="0"/>
              <a:buChar char="•"/>
              <a:defRPr/>
            </a:pPr>
            <a:r>
              <a:rPr lang="en-US" sz="2800" dirty="0">
                <a:solidFill>
                  <a:srgbClr val="CC1A30"/>
                </a:solidFill>
                <a:latin typeface="Fredoka One Bold"/>
              </a:rPr>
              <a:t>What will the toy be?</a:t>
            </a:r>
          </a:p>
          <a:p>
            <a:pPr marL="971550" lvl="1" indent="-514350">
              <a:lnSpc>
                <a:spcPts val="3639"/>
              </a:lnSpc>
              <a:buFont typeface="Arial" panose="020B0604020202020204" pitchFamily="34" charset="0"/>
              <a:buChar char="•"/>
              <a:defRPr/>
            </a:pPr>
            <a:r>
              <a:rPr lang="en-US" sz="2800" dirty="0">
                <a:solidFill>
                  <a:srgbClr val="CC1A30"/>
                </a:solidFill>
                <a:latin typeface="Fredoka One Bold"/>
              </a:rPr>
              <a:t>Will you partner with a film studio?  Sports team or event?  Athlete?  Celebrity?</a:t>
            </a:r>
          </a:p>
          <a:p>
            <a:pPr marL="971550" lvl="1" indent="-514350">
              <a:lnSpc>
                <a:spcPts val="3639"/>
              </a:lnSpc>
              <a:buFont typeface="Arial" panose="020B0604020202020204" pitchFamily="34" charset="0"/>
              <a:buChar char="•"/>
              <a:defRPr/>
            </a:pPr>
            <a:r>
              <a:rPr lang="en-US" sz="2800" dirty="0">
                <a:solidFill>
                  <a:srgbClr val="CC1A30"/>
                </a:solidFill>
                <a:latin typeface="Fredoka One Bold"/>
              </a:rPr>
              <a:t>Explanation of how this promotion, and target market, will deliver an increase in Happy Meals sales for McDonald’s</a:t>
            </a:r>
          </a:p>
          <a:p>
            <a:pPr lvl="1">
              <a:lnSpc>
                <a:spcPts val="3639"/>
              </a:lnSpc>
              <a:defRPr/>
            </a:pPr>
            <a:endParaRPr kumimoji="0" lang="en-US" sz="2800" b="0" i="0" u="none" strike="noStrike" kern="1200" cap="none" spc="0" normalizeH="0" baseline="0" noProof="0" dirty="0">
              <a:ln>
                <a:noFill/>
              </a:ln>
              <a:solidFill>
                <a:srgbClr val="CC1A30"/>
              </a:solidFill>
              <a:effectLst/>
              <a:uLnTx/>
              <a:uFillTx/>
              <a:latin typeface="Fredoka One Bold"/>
              <a:ea typeface="+mn-ea"/>
              <a:cs typeface="+mn-cs"/>
            </a:endParaRPr>
          </a:p>
        </p:txBody>
      </p:sp>
      <p:sp>
        <p:nvSpPr>
          <p:cNvPr id="14" name="Freeform 31">
            <a:extLst>
              <a:ext uri="{FF2B5EF4-FFF2-40B4-BE49-F238E27FC236}">
                <a16:creationId xmlns:a16="http://schemas.microsoft.com/office/drawing/2014/main" id="{F04E4B72-7E6D-44F7-6B14-C99BE6766D32}"/>
              </a:ext>
            </a:extLst>
          </p:cNvPr>
          <p:cNvSpPr>
            <a:spLocks noChangeAspect="1"/>
          </p:cNvSpPr>
          <p:nvPr/>
        </p:nvSpPr>
        <p:spPr>
          <a:xfrm>
            <a:off x="304800" y="9260450"/>
            <a:ext cx="1572632" cy="1026550"/>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2"/>
            <a:stretch>
              <a:fillRect/>
            </a:stretch>
          </a:blipFill>
        </p:spPr>
      </p:sp>
    </p:spTree>
    <p:extLst>
      <p:ext uri="{BB962C8B-B14F-4D97-AF65-F5344CB8AC3E}">
        <p14:creationId xmlns:p14="http://schemas.microsoft.com/office/powerpoint/2010/main" val="686817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1A30"/>
        </a:solidFill>
        <a:effectLst/>
      </p:bgPr>
    </p:bg>
    <p:spTree>
      <p:nvGrpSpPr>
        <p:cNvPr id="1" name=""/>
        <p:cNvGrpSpPr/>
        <p:nvPr/>
      </p:nvGrpSpPr>
      <p:grpSpPr>
        <a:xfrm>
          <a:off x="0" y="0"/>
          <a:ext cx="0" cy="0"/>
          <a:chOff x="0" y="0"/>
          <a:chExt cx="0" cy="0"/>
        </a:xfrm>
      </p:grpSpPr>
      <p:grpSp>
        <p:nvGrpSpPr>
          <p:cNvPr id="2" name="Group 2"/>
          <p:cNvGrpSpPr/>
          <p:nvPr/>
        </p:nvGrpSpPr>
        <p:grpSpPr>
          <a:xfrm>
            <a:off x="0" y="1657350"/>
            <a:ext cx="18288000" cy="7000124"/>
            <a:chOff x="0" y="0"/>
            <a:chExt cx="4816593" cy="1843654"/>
          </a:xfrm>
        </p:grpSpPr>
        <p:sp>
          <p:nvSpPr>
            <p:cNvPr id="3" name="Freeform 3"/>
            <p:cNvSpPr/>
            <p:nvPr/>
          </p:nvSpPr>
          <p:spPr>
            <a:xfrm>
              <a:off x="0" y="0"/>
              <a:ext cx="4816592" cy="1843654"/>
            </a:xfrm>
            <a:custGeom>
              <a:avLst/>
              <a:gdLst/>
              <a:ahLst/>
              <a:cxnLst/>
              <a:rect l="l" t="t" r="r" b="b"/>
              <a:pathLst>
                <a:path w="4816592" h="1843654">
                  <a:moveTo>
                    <a:pt x="0" y="0"/>
                  </a:moveTo>
                  <a:lnTo>
                    <a:pt x="4816592" y="0"/>
                  </a:lnTo>
                  <a:lnTo>
                    <a:pt x="4816592" y="1843654"/>
                  </a:lnTo>
                  <a:lnTo>
                    <a:pt x="0" y="1843654"/>
                  </a:lnTo>
                  <a:close/>
                </a:path>
              </a:pathLst>
            </a:custGeom>
            <a:solidFill>
              <a:srgbClr val="FFC80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14350" y="400050"/>
            <a:ext cx="12250157" cy="1257300"/>
          </a:xfrm>
          <a:prstGeom prst="rect">
            <a:avLst/>
          </a:prstGeom>
        </p:spPr>
        <p:txBody>
          <a:bodyPr lIns="0" tIns="0" rIns="0" bIns="0" rtlCol="0" anchor="t">
            <a:spAutoFit/>
          </a:bodyPr>
          <a:lstStyle/>
          <a:p>
            <a:pPr>
              <a:lnSpc>
                <a:spcPts val="9918"/>
              </a:lnSpc>
            </a:pPr>
            <a:r>
              <a:rPr lang="en-US" sz="8265">
                <a:solidFill>
                  <a:srgbClr val="FFFFFF"/>
                </a:solidFill>
                <a:latin typeface="Fredoka One"/>
              </a:rPr>
              <a:t>SOURCES</a:t>
            </a:r>
          </a:p>
        </p:txBody>
      </p:sp>
      <p:sp>
        <p:nvSpPr>
          <p:cNvPr id="6" name="TextBox 6"/>
          <p:cNvSpPr txBox="1"/>
          <p:nvPr/>
        </p:nvSpPr>
        <p:spPr>
          <a:xfrm>
            <a:off x="514350" y="1833535"/>
            <a:ext cx="17259300" cy="6823939"/>
          </a:xfrm>
          <a:prstGeom prst="rect">
            <a:avLst/>
          </a:prstGeom>
        </p:spPr>
        <p:txBody>
          <a:bodyPr lIns="0" tIns="0" rIns="0" bIns="0" rtlCol="0" anchor="t">
            <a:spAutoFit/>
          </a:bodyPr>
          <a:lstStyle/>
          <a:p>
            <a:pPr>
              <a:lnSpc>
                <a:spcPts val="3639"/>
              </a:lnSpc>
            </a:pPr>
            <a:r>
              <a:rPr lang="en-US" sz="1999">
                <a:solidFill>
                  <a:srgbClr val="CC1A30"/>
                </a:solidFill>
                <a:latin typeface="Fredoka One Bold"/>
              </a:rPr>
              <a:t>https://www.poconorecord.com/story/entertainment/2019/07/08/who-created-mcdonald-x2019-s/4739524007/</a:t>
            </a:r>
          </a:p>
          <a:p>
            <a:pPr>
              <a:lnSpc>
                <a:spcPts val="3639"/>
              </a:lnSpc>
            </a:pPr>
            <a:r>
              <a:rPr lang="en-US" sz="1999">
                <a:solidFill>
                  <a:srgbClr val="CC1A30"/>
                </a:solidFill>
                <a:latin typeface="Fredoka One Bold"/>
              </a:rPr>
              <a:t>https://www.adweek.com/brand-marketing/the-happy-meal-ranks-among-the-most-successful-and-copied-ideas/</a:t>
            </a:r>
          </a:p>
          <a:p>
            <a:pPr>
              <a:lnSpc>
                <a:spcPts val="3639"/>
              </a:lnSpc>
            </a:pPr>
            <a:r>
              <a:rPr lang="en-US" sz="1999">
                <a:solidFill>
                  <a:srgbClr val="CC1A30"/>
                </a:solidFill>
                <a:latin typeface="Fredoka One Bold"/>
              </a:rPr>
              <a:t>https://www.enterpriseappstoday.com/stats/mcdonalds-statistics.html</a:t>
            </a:r>
          </a:p>
          <a:p>
            <a:pPr>
              <a:lnSpc>
                <a:spcPts val="3639"/>
              </a:lnSpc>
            </a:pPr>
            <a:r>
              <a:rPr lang="en-US" sz="1999">
                <a:solidFill>
                  <a:srgbClr val="CC1A30"/>
                </a:solidFill>
                <a:latin typeface="Fredoka One Bold"/>
              </a:rPr>
              <a:t>https://en.wikipedia.org/wiki/Happy_Meal</a:t>
            </a:r>
          </a:p>
          <a:p>
            <a:pPr>
              <a:lnSpc>
                <a:spcPts val="3639"/>
              </a:lnSpc>
            </a:pPr>
            <a:r>
              <a:rPr lang="en-US" sz="1999">
                <a:solidFill>
                  <a:srgbClr val="CC1A30"/>
                </a:solidFill>
                <a:latin typeface="Fredoka One Bold"/>
              </a:rPr>
              <a:t>https://www.usatoday.com/story/money/2020/10/22/40-happy-meal-toys-well-never-forget/42853509/</a:t>
            </a:r>
          </a:p>
          <a:p>
            <a:pPr>
              <a:lnSpc>
                <a:spcPts val="3639"/>
              </a:lnSpc>
            </a:pPr>
            <a:r>
              <a:rPr lang="en-US" sz="1999">
                <a:solidFill>
                  <a:srgbClr val="CC1A30"/>
                </a:solidFill>
                <a:latin typeface="Fredoka One Bold"/>
              </a:rPr>
              <a:t>https://www.marketingdive.com/news/mcdonalds-happy-meal-streetwear-millennials-Gen-Z/632742/</a:t>
            </a:r>
          </a:p>
          <a:p>
            <a:pPr>
              <a:lnSpc>
                <a:spcPts val="3639"/>
              </a:lnSpc>
            </a:pPr>
            <a:r>
              <a:rPr lang="en-US" sz="1999">
                <a:solidFill>
                  <a:srgbClr val="CC1A30"/>
                </a:solidFill>
                <a:latin typeface="Fredoka One Bold"/>
              </a:rPr>
              <a:t>https://www.cnbc.com/2022/10/19/mcdonalds-collectible-adult-happy-meal-toys-are-selling-for-thousands.html</a:t>
            </a:r>
          </a:p>
          <a:p>
            <a:pPr>
              <a:lnSpc>
                <a:spcPts val="3639"/>
              </a:lnSpc>
            </a:pPr>
            <a:r>
              <a:rPr lang="en-US" sz="1999">
                <a:solidFill>
                  <a:srgbClr val="CC1A30"/>
                </a:solidFill>
                <a:latin typeface="Fredoka One Bold"/>
              </a:rPr>
              <a:t>https://gobraithwaite.com/thinking/happy-meal-marketing</a:t>
            </a:r>
          </a:p>
          <a:p>
            <a:pPr>
              <a:lnSpc>
                <a:spcPts val="3639"/>
              </a:lnSpc>
            </a:pPr>
            <a:r>
              <a:rPr lang="en-US" sz="1999">
                <a:solidFill>
                  <a:srgbClr val="CC1A30"/>
                </a:solidFill>
                <a:latin typeface="Fredoka One Bold"/>
              </a:rPr>
              <a:t>https://www.treasureadvertising.com/post/the-story-of-bob-bernstein-and-the-happy-meal</a:t>
            </a:r>
          </a:p>
          <a:p>
            <a:pPr>
              <a:lnSpc>
                <a:spcPts val="3639"/>
              </a:lnSpc>
            </a:pPr>
            <a:r>
              <a:rPr lang="en-US" sz="1999">
                <a:solidFill>
                  <a:srgbClr val="CC1A30"/>
                </a:solidFill>
                <a:latin typeface="Fredoka One Bold"/>
              </a:rPr>
              <a:t>https://www.mashed.com/1294520/most-popular-happy-meal-toy-year-you-were-born/</a:t>
            </a:r>
          </a:p>
          <a:p>
            <a:pPr>
              <a:lnSpc>
                <a:spcPts val="3639"/>
              </a:lnSpc>
            </a:pPr>
            <a:r>
              <a:rPr lang="en-US" sz="1999">
                <a:solidFill>
                  <a:srgbClr val="CC1A30"/>
                </a:solidFill>
                <a:latin typeface="Fredoka One Bold"/>
              </a:rPr>
              <a:t>https://www.mentalfloss.com/posts/mcdonalds-happy-meal-food-history</a:t>
            </a:r>
          </a:p>
          <a:p>
            <a:pPr>
              <a:lnSpc>
                <a:spcPts val="3639"/>
              </a:lnSpc>
            </a:pPr>
            <a:r>
              <a:rPr lang="en-US" sz="1999">
                <a:solidFill>
                  <a:srgbClr val="CC1A30"/>
                </a:solidFill>
                <a:latin typeface="Fredoka One Bold"/>
              </a:rPr>
              <a:t>https://parade.com/living/mcdonalds-happy-meal-toys</a:t>
            </a:r>
          </a:p>
          <a:p>
            <a:pPr>
              <a:lnSpc>
                <a:spcPts val="3639"/>
              </a:lnSpc>
            </a:pPr>
            <a:r>
              <a:rPr lang="en-US" sz="1999">
                <a:solidFill>
                  <a:srgbClr val="CC1A30"/>
                </a:solidFill>
                <a:latin typeface="Fredoka One Bold"/>
              </a:rPr>
              <a:t>https://www.cnbc.com/2022/10/19/mcdonalds-collectible-adult-happy-meal-toys-are-selling-for-thousands.html</a:t>
            </a:r>
          </a:p>
          <a:p>
            <a:pPr>
              <a:lnSpc>
                <a:spcPts val="3639"/>
              </a:lnSpc>
            </a:pPr>
            <a:r>
              <a:rPr lang="en-US" sz="1999">
                <a:solidFill>
                  <a:srgbClr val="CC1A30"/>
                </a:solidFill>
                <a:latin typeface="Fredoka One Bold"/>
              </a:rPr>
              <a:t>https://www.usatoday.com/story/money/2020/10/22/40-happy-meal-toys-well-never-forget/42853509</a:t>
            </a:r>
          </a:p>
          <a:p>
            <a:pPr>
              <a:lnSpc>
                <a:spcPts val="3639"/>
              </a:lnSpc>
            </a:pPr>
            <a:endParaRPr lang="en-US" sz="1999">
              <a:solidFill>
                <a:srgbClr val="CC1A30"/>
              </a:solidFill>
              <a:latin typeface="Fredoka One Bold"/>
            </a:endParaRPr>
          </a:p>
        </p:txBody>
      </p:sp>
      <p:sp>
        <p:nvSpPr>
          <p:cNvPr id="7" name="Freeform 7"/>
          <p:cNvSpPr/>
          <p:nvPr/>
        </p:nvSpPr>
        <p:spPr>
          <a:xfrm>
            <a:off x="111246" y="8883151"/>
            <a:ext cx="1834908" cy="1197753"/>
          </a:xfrm>
          <a:custGeom>
            <a:avLst/>
            <a:gdLst/>
            <a:ahLst/>
            <a:cxnLst/>
            <a:rect l="l" t="t" r="r" b="b"/>
            <a:pathLst>
              <a:path w="1834908" h="1197753">
                <a:moveTo>
                  <a:pt x="0" y="0"/>
                </a:moveTo>
                <a:lnTo>
                  <a:pt x="1834908" y="0"/>
                </a:lnTo>
                <a:lnTo>
                  <a:pt x="1834908" y="1197753"/>
                </a:lnTo>
                <a:lnTo>
                  <a:pt x="0" y="1197753"/>
                </a:lnTo>
                <a:lnTo>
                  <a:pt x="0" y="0"/>
                </a:lnTo>
                <a:close/>
              </a:path>
            </a:pathLst>
          </a:custGeom>
          <a:blipFill>
            <a:blip r:embed="rId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556953"/>
            <a:ext cx="9875017" cy="7993180"/>
            <a:chOff x="0" y="0"/>
            <a:chExt cx="2600827" cy="2105200"/>
          </a:xfrm>
        </p:grpSpPr>
        <p:sp>
          <p:nvSpPr>
            <p:cNvPr id="3" name="Freeform 3"/>
            <p:cNvSpPr/>
            <p:nvPr/>
          </p:nvSpPr>
          <p:spPr>
            <a:xfrm>
              <a:off x="0" y="0"/>
              <a:ext cx="2600827" cy="2105200"/>
            </a:xfrm>
            <a:custGeom>
              <a:avLst/>
              <a:gdLst/>
              <a:ahLst/>
              <a:cxnLst/>
              <a:rect l="l" t="t" r="r" b="b"/>
              <a:pathLst>
                <a:path w="2600827" h="2105200">
                  <a:moveTo>
                    <a:pt x="0" y="0"/>
                  </a:moveTo>
                  <a:lnTo>
                    <a:pt x="2600827" y="0"/>
                  </a:lnTo>
                  <a:lnTo>
                    <a:pt x="2600827" y="2105200"/>
                  </a:lnTo>
                  <a:lnTo>
                    <a:pt x="0" y="2105200"/>
                  </a:lnTo>
                  <a:close/>
                </a:path>
              </a:pathLst>
            </a:custGeom>
            <a:solidFill>
              <a:srgbClr val="FF91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7308" y="1548948"/>
            <a:ext cx="8169297" cy="6647180"/>
          </a:xfrm>
          <a:prstGeom prst="rect">
            <a:avLst/>
          </a:prstGeom>
        </p:spPr>
        <p:txBody>
          <a:bodyPr lIns="0" tIns="0" rIns="0" bIns="0" rtlCol="0" anchor="t">
            <a:spAutoFit/>
          </a:bodyPr>
          <a:lstStyle/>
          <a:p>
            <a:pPr>
              <a:lnSpc>
                <a:spcPts val="5320"/>
              </a:lnSpc>
              <a:spcBef>
                <a:spcPct val="0"/>
              </a:spcBef>
            </a:pPr>
            <a:r>
              <a:rPr lang="en-US" sz="3800">
                <a:solidFill>
                  <a:srgbClr val="FFFFFF"/>
                </a:solidFill>
                <a:latin typeface="Open Sans Bold"/>
              </a:rPr>
              <a:t>The concept of the Happy Meal was developed by a McDonald's advertising executive named Bob Bernstein. He came up with the idea in the early 1970s as a way to make the McDonald's dining experience more enjoyable for children and their families. </a:t>
            </a:r>
          </a:p>
          <a:p>
            <a:pPr>
              <a:lnSpc>
                <a:spcPts val="5320"/>
              </a:lnSpc>
              <a:spcBef>
                <a:spcPct val="0"/>
              </a:spcBef>
            </a:pPr>
            <a:endParaRPr lang="en-US" sz="3800">
              <a:solidFill>
                <a:srgbClr val="FFFFFF"/>
              </a:solidFill>
              <a:latin typeface="Open Sans Bold"/>
            </a:endParaRPr>
          </a:p>
          <a:p>
            <a:pPr>
              <a:lnSpc>
                <a:spcPts val="5320"/>
              </a:lnSpc>
              <a:spcBef>
                <a:spcPct val="0"/>
              </a:spcBef>
            </a:pPr>
            <a:endParaRPr lang="en-US" sz="3800">
              <a:solidFill>
                <a:srgbClr val="FFFFFF"/>
              </a:solidFill>
              <a:latin typeface="Open Sans Bold"/>
            </a:endParaRPr>
          </a:p>
        </p:txBody>
      </p:sp>
      <p:sp>
        <p:nvSpPr>
          <p:cNvPr id="6" name="Freeform 6"/>
          <p:cNvSpPr/>
          <p:nvPr/>
        </p:nvSpPr>
        <p:spPr>
          <a:xfrm>
            <a:off x="322256" y="8659424"/>
            <a:ext cx="1834908" cy="1197753"/>
          </a:xfrm>
          <a:custGeom>
            <a:avLst/>
            <a:gdLst/>
            <a:ahLst/>
            <a:cxnLst/>
            <a:rect l="l" t="t" r="r" b="b"/>
            <a:pathLst>
              <a:path w="1834908" h="1197753">
                <a:moveTo>
                  <a:pt x="0" y="0"/>
                </a:moveTo>
                <a:lnTo>
                  <a:pt x="1834908" y="0"/>
                </a:lnTo>
                <a:lnTo>
                  <a:pt x="1834908" y="1197752"/>
                </a:lnTo>
                <a:lnTo>
                  <a:pt x="0" y="1197752"/>
                </a:lnTo>
                <a:lnTo>
                  <a:pt x="0" y="0"/>
                </a:lnTo>
                <a:close/>
              </a:path>
            </a:pathLst>
          </a:custGeom>
          <a:blipFill>
            <a:blip r:embed="rId2"/>
            <a:stretch>
              <a:fillRect/>
            </a:stretch>
          </a:blipFill>
        </p:spPr>
      </p:sp>
      <p:sp>
        <p:nvSpPr>
          <p:cNvPr id="7" name="Freeform 7"/>
          <p:cNvSpPr/>
          <p:nvPr/>
        </p:nvSpPr>
        <p:spPr>
          <a:xfrm>
            <a:off x="9875017" y="794493"/>
            <a:ext cx="7867778" cy="7518099"/>
          </a:xfrm>
          <a:custGeom>
            <a:avLst/>
            <a:gdLst/>
            <a:ahLst/>
            <a:cxnLst/>
            <a:rect l="l" t="t" r="r" b="b"/>
            <a:pathLst>
              <a:path w="7867778" h="7518099">
                <a:moveTo>
                  <a:pt x="0" y="0"/>
                </a:moveTo>
                <a:lnTo>
                  <a:pt x="7867778" y="0"/>
                </a:lnTo>
                <a:lnTo>
                  <a:pt x="7867778" y="7518100"/>
                </a:lnTo>
                <a:lnTo>
                  <a:pt x="0" y="7518100"/>
                </a:lnTo>
                <a:lnTo>
                  <a:pt x="0" y="0"/>
                </a:lnTo>
                <a:close/>
              </a:path>
            </a:pathLst>
          </a:custGeom>
          <a:blipFill>
            <a:blip r:embed="rId3"/>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028700" y="1474219"/>
            <a:ext cx="7415296" cy="7281411"/>
          </a:xfrm>
          <a:prstGeom prst="rect">
            <a:avLst/>
          </a:prstGeom>
        </p:spPr>
        <p:txBody>
          <a:bodyPr lIns="0" tIns="0" rIns="0" bIns="0" rtlCol="0" anchor="t">
            <a:spAutoFit/>
          </a:bodyPr>
          <a:lstStyle/>
          <a:p>
            <a:pPr>
              <a:lnSpc>
                <a:spcPts val="4477"/>
              </a:lnSpc>
            </a:pPr>
            <a:r>
              <a:rPr lang="en-US" sz="3198">
                <a:solidFill>
                  <a:srgbClr val="FFFFFF"/>
                </a:solidFill>
                <a:latin typeface="Open Sans Bold"/>
              </a:rPr>
              <a:t>The Happy Meal was officially introduced by McDonald's in 1979, featuring a meal specifically designed for children that included a burger or chicken nuggets, french fries, a drink, and a toy. </a:t>
            </a:r>
          </a:p>
          <a:p>
            <a:pPr>
              <a:lnSpc>
                <a:spcPts val="4477"/>
              </a:lnSpc>
            </a:pPr>
            <a:endParaRPr lang="en-US" sz="3198">
              <a:solidFill>
                <a:srgbClr val="FFFFFF"/>
              </a:solidFill>
              <a:latin typeface="Open Sans Bold"/>
            </a:endParaRPr>
          </a:p>
          <a:p>
            <a:pPr>
              <a:lnSpc>
                <a:spcPts val="4477"/>
              </a:lnSpc>
              <a:spcBef>
                <a:spcPct val="0"/>
              </a:spcBef>
            </a:pPr>
            <a:r>
              <a:rPr lang="en-US" sz="3198">
                <a:solidFill>
                  <a:srgbClr val="FFFFFF"/>
                </a:solidFill>
                <a:latin typeface="Open Sans Bold"/>
              </a:rPr>
              <a:t>Over the years, the Happy Meal has become an iconic part of McDonald's branding and a popular choice for kids' meals at fast-food restaurants worldwide.</a:t>
            </a:r>
          </a:p>
          <a:p>
            <a:pPr>
              <a:lnSpc>
                <a:spcPts val="4477"/>
              </a:lnSpc>
              <a:spcBef>
                <a:spcPct val="0"/>
              </a:spcBef>
            </a:pPr>
            <a:endParaRPr lang="en-US" sz="3198">
              <a:solidFill>
                <a:srgbClr val="FFFFFF"/>
              </a:solidFill>
              <a:latin typeface="Open Sans Bold"/>
            </a:endParaRPr>
          </a:p>
        </p:txBody>
      </p:sp>
      <p:sp>
        <p:nvSpPr>
          <p:cNvPr id="3" name="Freeform 3"/>
          <p:cNvSpPr/>
          <p:nvPr/>
        </p:nvSpPr>
        <p:spPr>
          <a:xfrm>
            <a:off x="322256" y="8659424"/>
            <a:ext cx="1834908" cy="1197753"/>
          </a:xfrm>
          <a:custGeom>
            <a:avLst/>
            <a:gdLst/>
            <a:ahLst/>
            <a:cxnLst/>
            <a:rect l="l" t="t" r="r" b="b"/>
            <a:pathLst>
              <a:path w="1834908" h="1197753">
                <a:moveTo>
                  <a:pt x="0" y="0"/>
                </a:moveTo>
                <a:lnTo>
                  <a:pt x="1834908" y="0"/>
                </a:lnTo>
                <a:lnTo>
                  <a:pt x="1834908" y="1197752"/>
                </a:lnTo>
                <a:lnTo>
                  <a:pt x="0" y="1197752"/>
                </a:lnTo>
                <a:lnTo>
                  <a:pt x="0" y="0"/>
                </a:lnTo>
                <a:close/>
              </a:path>
            </a:pathLst>
          </a:custGeom>
          <a:blipFill>
            <a:blip r:embed="rId3"/>
            <a:stretch>
              <a:fillRect/>
            </a:stretch>
          </a:blipFill>
        </p:spPr>
      </p:sp>
      <p:sp>
        <p:nvSpPr>
          <p:cNvPr id="5" name="TextBox 5"/>
          <p:cNvSpPr txBox="1"/>
          <p:nvPr/>
        </p:nvSpPr>
        <p:spPr>
          <a:xfrm>
            <a:off x="9875017" y="7630119"/>
            <a:ext cx="6603824" cy="737208"/>
          </a:xfrm>
          <a:prstGeom prst="rect">
            <a:avLst/>
          </a:prstGeom>
        </p:spPr>
        <p:txBody>
          <a:bodyPr lIns="0" tIns="0" rIns="0" bIns="0" rtlCol="0" anchor="t">
            <a:spAutoFit/>
          </a:bodyPr>
          <a:lstStyle/>
          <a:p>
            <a:pPr algn="ctr">
              <a:lnSpc>
                <a:spcPts val="2999"/>
              </a:lnSpc>
              <a:spcBef>
                <a:spcPct val="0"/>
              </a:spcBef>
            </a:pPr>
            <a:r>
              <a:rPr lang="en-US" sz="2399">
                <a:solidFill>
                  <a:srgbClr val="FFFFFF"/>
                </a:solidFill>
                <a:latin typeface="Fredoka One Bold"/>
              </a:rPr>
              <a:t>Vintage McDonald's commercial, "Introducing the Happy Meal" (c. 1979)</a:t>
            </a:r>
          </a:p>
        </p:txBody>
      </p:sp>
      <p:pic>
        <p:nvPicPr>
          <p:cNvPr id="6" name="Online Media 5" descr="McDonald's - &quot;Introducing...The Happy Meal&quot; (Commercial, 1979)">
            <a:hlinkClick r:id="" action="ppaction://media"/>
            <a:extLst>
              <a:ext uri="{FF2B5EF4-FFF2-40B4-BE49-F238E27FC236}">
                <a16:creationId xmlns:a16="http://schemas.microsoft.com/office/drawing/2014/main" id="{EA2092EE-2404-CBD3-79F2-8C8990992276}"/>
              </a:ext>
            </a:extLst>
          </p:cNvPr>
          <p:cNvPicPr>
            <a:picLocks noRot="1" noChangeAspect="1"/>
          </p:cNvPicPr>
          <p:nvPr>
            <a:videoFile r:link="rId1"/>
          </p:nvPr>
        </p:nvPicPr>
        <p:blipFill>
          <a:blip r:embed="rId4"/>
          <a:stretch>
            <a:fillRect/>
          </a:stretch>
        </p:blipFill>
        <p:spPr>
          <a:xfrm>
            <a:off x="9854964" y="2171700"/>
            <a:ext cx="6807200" cy="510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505483"/>
            <a:ext cx="18288000" cy="1781517"/>
            <a:chOff x="0" y="0"/>
            <a:chExt cx="4816593" cy="469206"/>
          </a:xfrm>
        </p:grpSpPr>
        <p:sp>
          <p:nvSpPr>
            <p:cNvPr id="3" name="Freeform 3"/>
            <p:cNvSpPr/>
            <p:nvPr/>
          </p:nvSpPr>
          <p:spPr>
            <a:xfrm>
              <a:off x="0" y="0"/>
              <a:ext cx="4816592" cy="469206"/>
            </a:xfrm>
            <a:custGeom>
              <a:avLst/>
              <a:gdLst/>
              <a:ahLst/>
              <a:cxnLst/>
              <a:rect l="l" t="t" r="r" b="b"/>
              <a:pathLst>
                <a:path w="4816592" h="469206">
                  <a:moveTo>
                    <a:pt x="0" y="0"/>
                  </a:moveTo>
                  <a:lnTo>
                    <a:pt x="4816592" y="0"/>
                  </a:lnTo>
                  <a:lnTo>
                    <a:pt x="4816592" y="469206"/>
                  </a:lnTo>
                  <a:lnTo>
                    <a:pt x="0" y="469206"/>
                  </a:lnTo>
                  <a:close/>
                </a:path>
              </a:pathLst>
            </a:custGeom>
            <a:solidFill>
              <a:srgbClr val="FFC80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34382" y="1579477"/>
            <a:ext cx="7713374" cy="6755630"/>
          </a:xfrm>
          <a:custGeom>
            <a:avLst/>
            <a:gdLst/>
            <a:ahLst/>
            <a:cxnLst/>
            <a:rect l="l" t="t" r="r" b="b"/>
            <a:pathLst>
              <a:path w="7713374" h="6755630">
                <a:moveTo>
                  <a:pt x="0" y="0"/>
                </a:moveTo>
                <a:lnTo>
                  <a:pt x="7713374" y="0"/>
                </a:lnTo>
                <a:lnTo>
                  <a:pt x="7713374" y="6755630"/>
                </a:lnTo>
                <a:lnTo>
                  <a:pt x="0" y="6755630"/>
                </a:lnTo>
                <a:lnTo>
                  <a:pt x="0" y="0"/>
                </a:lnTo>
                <a:close/>
              </a:path>
            </a:pathLst>
          </a:custGeom>
          <a:blipFill>
            <a:blip r:embed="rId2"/>
            <a:stretch>
              <a:fillRect/>
            </a:stretch>
          </a:blipFill>
        </p:spPr>
      </p:sp>
      <p:sp>
        <p:nvSpPr>
          <p:cNvPr id="6" name="TextBox 6"/>
          <p:cNvSpPr txBox="1"/>
          <p:nvPr/>
        </p:nvSpPr>
        <p:spPr>
          <a:xfrm>
            <a:off x="9645318" y="1028700"/>
            <a:ext cx="7613982" cy="1248959"/>
          </a:xfrm>
          <a:prstGeom prst="rect">
            <a:avLst/>
          </a:prstGeom>
        </p:spPr>
        <p:txBody>
          <a:bodyPr lIns="0" tIns="0" rIns="0" bIns="0" rtlCol="0" anchor="t">
            <a:spAutoFit/>
          </a:bodyPr>
          <a:lstStyle/>
          <a:p>
            <a:pPr>
              <a:lnSpc>
                <a:spcPts val="9918"/>
              </a:lnSpc>
            </a:pPr>
            <a:r>
              <a:rPr lang="en-US" sz="8265">
                <a:solidFill>
                  <a:srgbClr val="FFFFFF"/>
                </a:solidFill>
                <a:latin typeface="Fredoka One"/>
              </a:rPr>
              <a:t>What is a</a:t>
            </a:r>
          </a:p>
        </p:txBody>
      </p:sp>
      <p:sp>
        <p:nvSpPr>
          <p:cNvPr id="7" name="TextBox 7"/>
          <p:cNvSpPr txBox="1"/>
          <p:nvPr/>
        </p:nvSpPr>
        <p:spPr>
          <a:xfrm>
            <a:off x="9645318" y="2277659"/>
            <a:ext cx="8450323" cy="1257300"/>
          </a:xfrm>
          <a:prstGeom prst="rect">
            <a:avLst/>
          </a:prstGeom>
        </p:spPr>
        <p:txBody>
          <a:bodyPr lIns="0" tIns="0" rIns="0" bIns="0" rtlCol="0" anchor="t">
            <a:spAutoFit/>
          </a:bodyPr>
          <a:lstStyle/>
          <a:p>
            <a:pPr>
              <a:lnSpc>
                <a:spcPts val="9918"/>
              </a:lnSpc>
            </a:pPr>
            <a:r>
              <a:rPr lang="en-US" sz="8265">
                <a:solidFill>
                  <a:srgbClr val="FFC809"/>
                </a:solidFill>
                <a:latin typeface="Fredoka One"/>
              </a:rPr>
              <a:t>Target Market?</a:t>
            </a:r>
          </a:p>
        </p:txBody>
      </p:sp>
      <p:sp>
        <p:nvSpPr>
          <p:cNvPr id="8" name="TextBox 8"/>
          <p:cNvSpPr txBox="1"/>
          <p:nvPr/>
        </p:nvSpPr>
        <p:spPr>
          <a:xfrm>
            <a:off x="9645318" y="4314825"/>
            <a:ext cx="7832786" cy="1857255"/>
          </a:xfrm>
          <a:prstGeom prst="rect">
            <a:avLst/>
          </a:prstGeom>
        </p:spPr>
        <p:txBody>
          <a:bodyPr lIns="0" tIns="0" rIns="0" bIns="0" rtlCol="0" anchor="t">
            <a:spAutoFit/>
          </a:bodyPr>
          <a:lstStyle/>
          <a:p>
            <a:pPr>
              <a:lnSpc>
                <a:spcPts val="5099"/>
              </a:lnSpc>
            </a:pPr>
            <a:r>
              <a:rPr lang="en-US" sz="2999">
                <a:solidFill>
                  <a:srgbClr val="FFFFFF"/>
                </a:solidFill>
                <a:latin typeface="Open Sans Light Bold"/>
              </a:rPr>
              <a:t>A target market is a particular group of consumers at which a product or service is aimed.</a:t>
            </a:r>
          </a:p>
        </p:txBody>
      </p:sp>
      <p:sp>
        <p:nvSpPr>
          <p:cNvPr id="9" name="Freeform 9"/>
          <p:cNvSpPr/>
          <p:nvPr/>
        </p:nvSpPr>
        <p:spPr>
          <a:xfrm>
            <a:off x="322256" y="8659424"/>
            <a:ext cx="1834908" cy="1197753"/>
          </a:xfrm>
          <a:custGeom>
            <a:avLst/>
            <a:gdLst/>
            <a:ahLst/>
            <a:cxnLst/>
            <a:rect l="l" t="t" r="r" b="b"/>
            <a:pathLst>
              <a:path w="1834908" h="1197753">
                <a:moveTo>
                  <a:pt x="0" y="0"/>
                </a:moveTo>
                <a:lnTo>
                  <a:pt x="1834908" y="0"/>
                </a:lnTo>
                <a:lnTo>
                  <a:pt x="1834908" y="1197752"/>
                </a:lnTo>
                <a:lnTo>
                  <a:pt x="0" y="1197752"/>
                </a:lnTo>
                <a:lnTo>
                  <a:pt x="0" y="0"/>
                </a:lnTo>
                <a:close/>
              </a:path>
            </a:pathLst>
          </a:custGeom>
          <a:blipFill>
            <a:blip r:embed="rId3"/>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7927219"/>
            <a:ext cx="18288000" cy="2359781"/>
            <a:chOff x="0" y="0"/>
            <a:chExt cx="4816593" cy="621506"/>
          </a:xfrm>
        </p:grpSpPr>
        <p:sp>
          <p:nvSpPr>
            <p:cNvPr id="3" name="Freeform 3"/>
            <p:cNvSpPr/>
            <p:nvPr/>
          </p:nvSpPr>
          <p:spPr>
            <a:xfrm>
              <a:off x="0" y="0"/>
              <a:ext cx="4816592" cy="621506"/>
            </a:xfrm>
            <a:custGeom>
              <a:avLst/>
              <a:gdLst/>
              <a:ahLst/>
              <a:cxnLst/>
              <a:rect l="l" t="t" r="r" b="b"/>
              <a:pathLst>
                <a:path w="4816592" h="621506">
                  <a:moveTo>
                    <a:pt x="0" y="0"/>
                  </a:moveTo>
                  <a:lnTo>
                    <a:pt x="4816592" y="0"/>
                  </a:lnTo>
                  <a:lnTo>
                    <a:pt x="4816592" y="621506"/>
                  </a:lnTo>
                  <a:lnTo>
                    <a:pt x="0" y="621506"/>
                  </a:lnTo>
                  <a:close/>
                </a:path>
              </a:pathLst>
            </a:custGeom>
            <a:solidFill>
              <a:srgbClr val="FFC80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895669" y="8992675"/>
            <a:ext cx="6553542" cy="1294325"/>
          </a:xfrm>
          <a:custGeom>
            <a:avLst/>
            <a:gdLst/>
            <a:ahLst/>
            <a:cxnLst/>
            <a:rect l="l" t="t" r="r" b="b"/>
            <a:pathLst>
              <a:path w="6553542" h="1294325">
                <a:moveTo>
                  <a:pt x="0" y="0"/>
                </a:moveTo>
                <a:lnTo>
                  <a:pt x="6553541" y="0"/>
                </a:lnTo>
                <a:lnTo>
                  <a:pt x="6553541" y="1294325"/>
                </a:lnTo>
                <a:lnTo>
                  <a:pt x="0" y="1294325"/>
                </a:lnTo>
                <a:lnTo>
                  <a:pt x="0" y="0"/>
                </a:lnTo>
                <a:close/>
              </a:path>
            </a:pathLst>
          </a:custGeom>
          <a:blipFill>
            <a:blip r:embed="rId2"/>
            <a:stretch>
              <a:fillRect/>
            </a:stretch>
          </a:blipFill>
        </p:spPr>
      </p:sp>
      <p:sp>
        <p:nvSpPr>
          <p:cNvPr id="6" name="TextBox 6"/>
          <p:cNvSpPr txBox="1"/>
          <p:nvPr/>
        </p:nvSpPr>
        <p:spPr>
          <a:xfrm>
            <a:off x="10315119" y="1028700"/>
            <a:ext cx="7613982" cy="1248959"/>
          </a:xfrm>
          <a:prstGeom prst="rect">
            <a:avLst/>
          </a:prstGeom>
        </p:spPr>
        <p:txBody>
          <a:bodyPr lIns="0" tIns="0" rIns="0" bIns="0" rtlCol="0" anchor="t">
            <a:spAutoFit/>
          </a:bodyPr>
          <a:lstStyle/>
          <a:p>
            <a:pPr>
              <a:lnSpc>
                <a:spcPts val="9918"/>
              </a:lnSpc>
            </a:pPr>
            <a:r>
              <a:rPr lang="en-US" sz="8265">
                <a:solidFill>
                  <a:srgbClr val="FFFFFF"/>
                </a:solidFill>
                <a:latin typeface="Fredoka One"/>
              </a:rPr>
              <a:t>McDonald's</a:t>
            </a:r>
          </a:p>
        </p:txBody>
      </p:sp>
      <p:sp>
        <p:nvSpPr>
          <p:cNvPr id="7" name="TextBox 7"/>
          <p:cNvSpPr txBox="1"/>
          <p:nvPr/>
        </p:nvSpPr>
        <p:spPr>
          <a:xfrm>
            <a:off x="10315119" y="2277659"/>
            <a:ext cx="7613982" cy="1257300"/>
          </a:xfrm>
          <a:prstGeom prst="rect">
            <a:avLst/>
          </a:prstGeom>
        </p:spPr>
        <p:txBody>
          <a:bodyPr lIns="0" tIns="0" rIns="0" bIns="0" rtlCol="0" anchor="t">
            <a:spAutoFit/>
          </a:bodyPr>
          <a:lstStyle/>
          <a:p>
            <a:pPr>
              <a:lnSpc>
                <a:spcPts val="9918"/>
              </a:lnSpc>
            </a:pPr>
            <a:r>
              <a:rPr lang="en-US" sz="8265">
                <a:solidFill>
                  <a:srgbClr val="FFC809"/>
                </a:solidFill>
                <a:latin typeface="Fredoka One"/>
              </a:rPr>
              <a:t>Target Market</a:t>
            </a:r>
          </a:p>
        </p:txBody>
      </p:sp>
      <p:sp>
        <p:nvSpPr>
          <p:cNvPr id="8" name="TextBox 8"/>
          <p:cNvSpPr txBox="1"/>
          <p:nvPr/>
        </p:nvSpPr>
        <p:spPr>
          <a:xfrm>
            <a:off x="10315119" y="4045029"/>
            <a:ext cx="7613982" cy="3038476"/>
          </a:xfrm>
          <a:prstGeom prst="rect">
            <a:avLst/>
          </a:prstGeom>
        </p:spPr>
        <p:txBody>
          <a:bodyPr lIns="0" tIns="0" rIns="0" bIns="0" rtlCol="0" anchor="t">
            <a:spAutoFit/>
          </a:bodyPr>
          <a:lstStyle/>
          <a:p>
            <a:pPr>
              <a:lnSpc>
                <a:spcPts val="4079"/>
              </a:lnSpc>
            </a:pPr>
            <a:r>
              <a:rPr lang="en-US" sz="2399">
                <a:solidFill>
                  <a:srgbClr val="FFFFFF"/>
                </a:solidFill>
                <a:latin typeface="Open Sans Light Bold"/>
              </a:rPr>
              <a:t>McDonald's targets a broad age range of customers, from children as young as two years old to seniors over the age of 60. The company's Happy Meals, with their colorful packaging and toy promotions, are specifically designed to attract the attention of kids.</a:t>
            </a:r>
          </a:p>
        </p:txBody>
      </p:sp>
      <p:sp>
        <p:nvSpPr>
          <p:cNvPr id="9" name="Freeform 9"/>
          <p:cNvSpPr/>
          <p:nvPr/>
        </p:nvSpPr>
        <p:spPr>
          <a:xfrm>
            <a:off x="4087211" y="7698351"/>
            <a:ext cx="6553542" cy="1294325"/>
          </a:xfrm>
          <a:custGeom>
            <a:avLst/>
            <a:gdLst/>
            <a:ahLst/>
            <a:cxnLst/>
            <a:rect l="l" t="t" r="r" b="b"/>
            <a:pathLst>
              <a:path w="6553542" h="1294325">
                <a:moveTo>
                  <a:pt x="0" y="0"/>
                </a:moveTo>
                <a:lnTo>
                  <a:pt x="6553542" y="0"/>
                </a:lnTo>
                <a:lnTo>
                  <a:pt x="6553542" y="1294324"/>
                </a:lnTo>
                <a:lnTo>
                  <a:pt x="0" y="1294324"/>
                </a:lnTo>
                <a:lnTo>
                  <a:pt x="0" y="0"/>
                </a:lnTo>
                <a:close/>
              </a:path>
            </a:pathLst>
          </a:custGeom>
          <a:blipFill>
            <a:blip r:embed="rId2"/>
            <a:stretch>
              <a:fillRect/>
            </a:stretch>
          </a:blipFill>
        </p:spPr>
      </p:sp>
      <p:sp>
        <p:nvSpPr>
          <p:cNvPr id="10" name="Freeform 10"/>
          <p:cNvSpPr/>
          <p:nvPr/>
        </p:nvSpPr>
        <p:spPr>
          <a:xfrm>
            <a:off x="-660419" y="7927219"/>
            <a:ext cx="6553542" cy="1294325"/>
          </a:xfrm>
          <a:custGeom>
            <a:avLst/>
            <a:gdLst/>
            <a:ahLst/>
            <a:cxnLst/>
            <a:rect l="l" t="t" r="r" b="b"/>
            <a:pathLst>
              <a:path w="6553542" h="1294325">
                <a:moveTo>
                  <a:pt x="0" y="0"/>
                </a:moveTo>
                <a:lnTo>
                  <a:pt x="6553542" y="0"/>
                </a:lnTo>
                <a:lnTo>
                  <a:pt x="6553542" y="1294324"/>
                </a:lnTo>
                <a:lnTo>
                  <a:pt x="0" y="1294324"/>
                </a:lnTo>
                <a:lnTo>
                  <a:pt x="0" y="0"/>
                </a:lnTo>
                <a:close/>
              </a:path>
            </a:pathLst>
          </a:custGeom>
          <a:blipFill>
            <a:blip r:embed="rId2"/>
            <a:stretch>
              <a:fillRect/>
            </a:stretch>
          </a:blipFill>
        </p:spPr>
      </p:sp>
      <p:sp>
        <p:nvSpPr>
          <p:cNvPr id="11" name="Freeform 11"/>
          <p:cNvSpPr/>
          <p:nvPr/>
        </p:nvSpPr>
        <p:spPr>
          <a:xfrm>
            <a:off x="547829" y="2906309"/>
            <a:ext cx="9767290" cy="6864378"/>
          </a:xfrm>
          <a:custGeom>
            <a:avLst/>
            <a:gdLst/>
            <a:ahLst/>
            <a:cxnLst/>
            <a:rect l="l" t="t" r="r" b="b"/>
            <a:pathLst>
              <a:path w="9767290" h="6864378">
                <a:moveTo>
                  <a:pt x="0" y="0"/>
                </a:moveTo>
                <a:lnTo>
                  <a:pt x="9767290" y="0"/>
                </a:lnTo>
                <a:lnTo>
                  <a:pt x="9767290" y="6864378"/>
                </a:lnTo>
                <a:lnTo>
                  <a:pt x="0" y="6864378"/>
                </a:lnTo>
                <a:lnTo>
                  <a:pt x="0" y="0"/>
                </a:lnTo>
                <a:close/>
              </a:path>
            </a:pathLst>
          </a:custGeom>
          <a:blipFill>
            <a:blip r:embed="rId3"/>
            <a:stretch>
              <a:fillRect l="-5608"/>
            </a:stretch>
          </a:blipFill>
        </p:spPr>
      </p:sp>
      <p:sp>
        <p:nvSpPr>
          <p:cNvPr id="12" name="Freeform 12"/>
          <p:cNvSpPr/>
          <p:nvPr/>
        </p:nvSpPr>
        <p:spPr>
          <a:xfrm>
            <a:off x="322256" y="8659424"/>
            <a:ext cx="1834908" cy="1197753"/>
          </a:xfrm>
          <a:custGeom>
            <a:avLst/>
            <a:gdLst/>
            <a:ahLst/>
            <a:cxnLst/>
            <a:rect l="l" t="t" r="r" b="b"/>
            <a:pathLst>
              <a:path w="1834908" h="1197753">
                <a:moveTo>
                  <a:pt x="0" y="0"/>
                </a:moveTo>
                <a:lnTo>
                  <a:pt x="1834908" y="0"/>
                </a:lnTo>
                <a:lnTo>
                  <a:pt x="1834908" y="1197752"/>
                </a:lnTo>
                <a:lnTo>
                  <a:pt x="0" y="1197752"/>
                </a:lnTo>
                <a:lnTo>
                  <a:pt x="0" y="0"/>
                </a:lnTo>
                <a:close/>
              </a:path>
            </a:pathLst>
          </a:custGeom>
          <a:blipFill>
            <a:blip r:embed="rId4"/>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2348221"/>
            <a:ext cx="18288000" cy="5590558"/>
            <a:chOff x="0" y="0"/>
            <a:chExt cx="4816593" cy="1472410"/>
          </a:xfrm>
        </p:grpSpPr>
        <p:sp>
          <p:nvSpPr>
            <p:cNvPr id="3" name="Freeform 3"/>
            <p:cNvSpPr/>
            <p:nvPr/>
          </p:nvSpPr>
          <p:spPr>
            <a:xfrm>
              <a:off x="0" y="0"/>
              <a:ext cx="4816592" cy="1472410"/>
            </a:xfrm>
            <a:custGeom>
              <a:avLst/>
              <a:gdLst/>
              <a:ahLst/>
              <a:cxnLst/>
              <a:rect l="l" t="t" r="r" b="b"/>
              <a:pathLst>
                <a:path w="4816592" h="1472410">
                  <a:moveTo>
                    <a:pt x="0" y="0"/>
                  </a:moveTo>
                  <a:lnTo>
                    <a:pt x="4816592" y="0"/>
                  </a:lnTo>
                  <a:lnTo>
                    <a:pt x="4816592" y="1472410"/>
                  </a:lnTo>
                  <a:lnTo>
                    <a:pt x="0" y="1472410"/>
                  </a:lnTo>
                  <a:close/>
                </a:path>
              </a:pathLst>
            </a:custGeom>
            <a:solidFill>
              <a:srgbClr val="FF91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836409" y="2825997"/>
            <a:ext cx="8833496" cy="4635006"/>
          </a:xfrm>
          <a:custGeom>
            <a:avLst/>
            <a:gdLst/>
            <a:ahLst/>
            <a:cxnLst/>
            <a:rect l="l" t="t" r="r" b="b"/>
            <a:pathLst>
              <a:path w="8833496" h="4635006">
                <a:moveTo>
                  <a:pt x="0" y="0"/>
                </a:moveTo>
                <a:lnTo>
                  <a:pt x="8833496" y="0"/>
                </a:lnTo>
                <a:lnTo>
                  <a:pt x="8833496" y="4635006"/>
                </a:lnTo>
                <a:lnTo>
                  <a:pt x="0" y="4635006"/>
                </a:lnTo>
                <a:lnTo>
                  <a:pt x="0" y="0"/>
                </a:lnTo>
                <a:close/>
              </a:path>
            </a:pathLst>
          </a:custGeom>
          <a:blipFill>
            <a:blip r:embed="rId2"/>
            <a:stretch>
              <a:fillRect/>
            </a:stretch>
          </a:blipFill>
        </p:spPr>
      </p:sp>
      <p:sp>
        <p:nvSpPr>
          <p:cNvPr id="6" name="TextBox 6"/>
          <p:cNvSpPr txBox="1"/>
          <p:nvPr/>
        </p:nvSpPr>
        <p:spPr>
          <a:xfrm>
            <a:off x="724350" y="2985034"/>
            <a:ext cx="7832784" cy="4240732"/>
          </a:xfrm>
          <a:prstGeom prst="rect">
            <a:avLst/>
          </a:prstGeom>
        </p:spPr>
        <p:txBody>
          <a:bodyPr lIns="0" tIns="0" rIns="0" bIns="0" rtlCol="0" anchor="t">
            <a:spAutoFit/>
          </a:bodyPr>
          <a:lstStyle/>
          <a:p>
            <a:pPr>
              <a:lnSpc>
                <a:spcPts val="5599"/>
              </a:lnSpc>
            </a:pPr>
            <a:r>
              <a:rPr lang="en-US" sz="3999">
                <a:solidFill>
                  <a:srgbClr val="FFFFFF"/>
                </a:solidFill>
                <a:latin typeface="Open Sans Bold"/>
              </a:rPr>
              <a:t>TARGET MARKET: FAMILIES</a:t>
            </a:r>
          </a:p>
          <a:p>
            <a:pPr>
              <a:lnSpc>
                <a:spcPts val="4060"/>
              </a:lnSpc>
              <a:spcBef>
                <a:spcPct val="0"/>
              </a:spcBef>
            </a:pPr>
            <a:r>
              <a:rPr lang="en-US" sz="2900">
                <a:solidFill>
                  <a:srgbClr val="FFFFFF"/>
                </a:solidFill>
                <a:latin typeface="Open Sans Bold"/>
              </a:rPr>
              <a:t>McDonald's aims to attract families by offering a convenient and affordable dining option. They provide a variety of menu choices to cater to different tastes and preferences within a family, ensuring there's something for everyone.</a:t>
            </a:r>
          </a:p>
          <a:p>
            <a:pPr>
              <a:lnSpc>
                <a:spcPts val="3604"/>
              </a:lnSpc>
              <a:spcBef>
                <a:spcPct val="0"/>
              </a:spcBef>
            </a:pPr>
            <a:endParaRPr lang="en-US" sz="2900">
              <a:solidFill>
                <a:srgbClr val="FFFFFF"/>
              </a:solidFill>
              <a:latin typeface="Open Sans Bold"/>
            </a:endParaRPr>
          </a:p>
        </p:txBody>
      </p:sp>
      <p:sp>
        <p:nvSpPr>
          <p:cNvPr id="7" name="Freeform 7"/>
          <p:cNvSpPr/>
          <p:nvPr/>
        </p:nvSpPr>
        <p:spPr>
          <a:xfrm>
            <a:off x="322256" y="8659424"/>
            <a:ext cx="1834908" cy="1197753"/>
          </a:xfrm>
          <a:custGeom>
            <a:avLst/>
            <a:gdLst/>
            <a:ahLst/>
            <a:cxnLst/>
            <a:rect l="l" t="t" r="r" b="b"/>
            <a:pathLst>
              <a:path w="1834908" h="1197753">
                <a:moveTo>
                  <a:pt x="0" y="0"/>
                </a:moveTo>
                <a:lnTo>
                  <a:pt x="1834908" y="0"/>
                </a:lnTo>
                <a:lnTo>
                  <a:pt x="1834908" y="1197752"/>
                </a:lnTo>
                <a:lnTo>
                  <a:pt x="0" y="1197752"/>
                </a:lnTo>
                <a:lnTo>
                  <a:pt x="0" y="0"/>
                </a:lnTo>
                <a:close/>
              </a:path>
            </a:pathLst>
          </a:custGeom>
          <a:blipFill>
            <a:blip r:embed="rId3"/>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1876479"/>
            <a:ext cx="18288000" cy="6534042"/>
            <a:chOff x="0" y="0"/>
            <a:chExt cx="4816593" cy="1720900"/>
          </a:xfrm>
        </p:grpSpPr>
        <p:sp>
          <p:nvSpPr>
            <p:cNvPr id="3" name="Freeform 3"/>
            <p:cNvSpPr/>
            <p:nvPr/>
          </p:nvSpPr>
          <p:spPr>
            <a:xfrm>
              <a:off x="0" y="0"/>
              <a:ext cx="4816592" cy="1720900"/>
            </a:xfrm>
            <a:custGeom>
              <a:avLst/>
              <a:gdLst/>
              <a:ahLst/>
              <a:cxnLst/>
              <a:rect l="l" t="t" r="r" b="b"/>
              <a:pathLst>
                <a:path w="4816592" h="1720900">
                  <a:moveTo>
                    <a:pt x="0" y="0"/>
                  </a:moveTo>
                  <a:lnTo>
                    <a:pt x="4816592" y="0"/>
                  </a:lnTo>
                  <a:lnTo>
                    <a:pt x="4816592" y="1720900"/>
                  </a:lnTo>
                  <a:lnTo>
                    <a:pt x="0" y="1720900"/>
                  </a:lnTo>
                  <a:close/>
                </a:path>
              </a:pathLst>
            </a:custGeom>
            <a:solidFill>
              <a:srgbClr val="FF91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578892" y="3008595"/>
            <a:ext cx="9587229" cy="4412665"/>
          </a:xfrm>
          <a:custGeom>
            <a:avLst/>
            <a:gdLst/>
            <a:ahLst/>
            <a:cxnLst/>
            <a:rect l="l" t="t" r="r" b="b"/>
            <a:pathLst>
              <a:path w="9587229" h="4412665">
                <a:moveTo>
                  <a:pt x="0" y="0"/>
                </a:moveTo>
                <a:lnTo>
                  <a:pt x="9587230" y="0"/>
                </a:lnTo>
                <a:lnTo>
                  <a:pt x="9587230" y="4412666"/>
                </a:lnTo>
                <a:lnTo>
                  <a:pt x="0" y="4412666"/>
                </a:lnTo>
                <a:lnTo>
                  <a:pt x="0" y="0"/>
                </a:lnTo>
                <a:close/>
              </a:path>
            </a:pathLst>
          </a:custGeom>
          <a:blipFill>
            <a:blip r:embed="rId2"/>
            <a:stretch>
              <a:fillRect/>
            </a:stretch>
          </a:blipFill>
        </p:spPr>
      </p:sp>
      <p:sp>
        <p:nvSpPr>
          <p:cNvPr id="6" name="TextBox 6"/>
          <p:cNvSpPr txBox="1"/>
          <p:nvPr/>
        </p:nvSpPr>
        <p:spPr>
          <a:xfrm>
            <a:off x="724350" y="2444183"/>
            <a:ext cx="7151363" cy="5322435"/>
          </a:xfrm>
          <a:prstGeom prst="rect">
            <a:avLst/>
          </a:prstGeom>
        </p:spPr>
        <p:txBody>
          <a:bodyPr lIns="0" tIns="0" rIns="0" bIns="0" rtlCol="0" anchor="t">
            <a:spAutoFit/>
          </a:bodyPr>
          <a:lstStyle/>
          <a:p>
            <a:pPr>
              <a:lnSpc>
                <a:spcPts val="5599"/>
              </a:lnSpc>
              <a:spcBef>
                <a:spcPct val="0"/>
              </a:spcBef>
            </a:pPr>
            <a:r>
              <a:rPr lang="en-US" sz="3999">
                <a:solidFill>
                  <a:srgbClr val="FFFFFF"/>
                </a:solidFill>
                <a:latin typeface="Open Sans Bold"/>
              </a:rPr>
              <a:t>TARGET MARKET: CHILDREN</a:t>
            </a:r>
          </a:p>
          <a:p>
            <a:pPr>
              <a:lnSpc>
                <a:spcPts val="4060"/>
              </a:lnSpc>
              <a:spcBef>
                <a:spcPct val="0"/>
              </a:spcBef>
            </a:pPr>
            <a:r>
              <a:rPr lang="en-US" sz="2900">
                <a:solidFill>
                  <a:srgbClr val="FFFFFF"/>
                </a:solidFill>
                <a:latin typeface="Open Sans Bold"/>
              </a:rPr>
              <a:t>McDonald's has long been recognized as a popular destination for children due to its Happy Meal and the inclusion of toys or promotional items. The company strategically designs its marketing and menus to appeal to kids with colorful branding, playful advertisements, and a fun dining experience.</a:t>
            </a:r>
          </a:p>
        </p:txBody>
      </p:sp>
      <p:sp>
        <p:nvSpPr>
          <p:cNvPr id="7" name="Freeform 7"/>
          <p:cNvSpPr/>
          <p:nvPr/>
        </p:nvSpPr>
        <p:spPr>
          <a:xfrm>
            <a:off x="322256" y="8659424"/>
            <a:ext cx="1834908" cy="1197753"/>
          </a:xfrm>
          <a:custGeom>
            <a:avLst/>
            <a:gdLst/>
            <a:ahLst/>
            <a:cxnLst/>
            <a:rect l="l" t="t" r="r" b="b"/>
            <a:pathLst>
              <a:path w="1834908" h="1197753">
                <a:moveTo>
                  <a:pt x="0" y="0"/>
                </a:moveTo>
                <a:lnTo>
                  <a:pt x="1834908" y="0"/>
                </a:lnTo>
                <a:lnTo>
                  <a:pt x="1834908" y="1197752"/>
                </a:lnTo>
                <a:lnTo>
                  <a:pt x="0" y="1197752"/>
                </a:lnTo>
                <a:lnTo>
                  <a:pt x="0" y="0"/>
                </a:lnTo>
                <a:close/>
              </a:path>
            </a:pathLst>
          </a:custGeom>
          <a:blipFill>
            <a:blip r:embed="rId3"/>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445753"/>
            <a:ext cx="18288000" cy="1841247"/>
            <a:chOff x="0" y="0"/>
            <a:chExt cx="4816593" cy="484938"/>
          </a:xfrm>
        </p:grpSpPr>
        <p:sp>
          <p:nvSpPr>
            <p:cNvPr id="3" name="Freeform 3"/>
            <p:cNvSpPr/>
            <p:nvPr/>
          </p:nvSpPr>
          <p:spPr>
            <a:xfrm>
              <a:off x="0" y="0"/>
              <a:ext cx="4816592" cy="484938"/>
            </a:xfrm>
            <a:custGeom>
              <a:avLst/>
              <a:gdLst/>
              <a:ahLst/>
              <a:cxnLst/>
              <a:rect l="l" t="t" r="r" b="b"/>
              <a:pathLst>
                <a:path w="4816592" h="484938">
                  <a:moveTo>
                    <a:pt x="0" y="0"/>
                  </a:moveTo>
                  <a:lnTo>
                    <a:pt x="4816592" y="0"/>
                  </a:lnTo>
                  <a:lnTo>
                    <a:pt x="4816592" y="484938"/>
                  </a:lnTo>
                  <a:lnTo>
                    <a:pt x="0" y="484938"/>
                  </a:lnTo>
                  <a:close/>
                </a:path>
              </a:pathLst>
            </a:custGeom>
            <a:solidFill>
              <a:srgbClr val="FFC80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381937" y="2878060"/>
            <a:ext cx="9672660" cy="5567692"/>
          </a:xfrm>
          <a:custGeom>
            <a:avLst/>
            <a:gdLst/>
            <a:ahLst/>
            <a:cxnLst/>
            <a:rect l="l" t="t" r="r" b="b"/>
            <a:pathLst>
              <a:path w="9672660" h="5567692">
                <a:moveTo>
                  <a:pt x="0" y="0"/>
                </a:moveTo>
                <a:lnTo>
                  <a:pt x="9672660" y="0"/>
                </a:lnTo>
                <a:lnTo>
                  <a:pt x="9672660" y="5567693"/>
                </a:lnTo>
                <a:lnTo>
                  <a:pt x="0" y="5567693"/>
                </a:lnTo>
                <a:lnTo>
                  <a:pt x="0" y="0"/>
                </a:lnTo>
                <a:close/>
              </a:path>
            </a:pathLst>
          </a:custGeom>
          <a:blipFill>
            <a:blip r:embed="rId2"/>
            <a:stretch>
              <a:fillRect/>
            </a:stretch>
          </a:blipFill>
        </p:spPr>
      </p:sp>
      <p:sp>
        <p:nvSpPr>
          <p:cNvPr id="6" name="TextBox 6"/>
          <p:cNvSpPr txBox="1"/>
          <p:nvPr/>
        </p:nvSpPr>
        <p:spPr>
          <a:xfrm>
            <a:off x="1028700" y="3105569"/>
            <a:ext cx="7019654" cy="5209118"/>
          </a:xfrm>
          <a:prstGeom prst="rect">
            <a:avLst/>
          </a:prstGeom>
        </p:spPr>
        <p:txBody>
          <a:bodyPr lIns="0" tIns="0" rIns="0" bIns="0" rtlCol="0" anchor="t">
            <a:spAutoFit/>
          </a:bodyPr>
          <a:lstStyle/>
          <a:p>
            <a:pPr>
              <a:lnSpc>
                <a:spcPts val="3124"/>
              </a:lnSpc>
            </a:pPr>
            <a:r>
              <a:rPr lang="en-US" sz="2499" dirty="0">
                <a:solidFill>
                  <a:srgbClr val="FFFFFF"/>
                </a:solidFill>
                <a:latin typeface="Open Sans Light Bold"/>
              </a:rPr>
              <a:t>It may seem like Happy Meals have been around since the time McDonald's first went into business back in 1940, but that's not the case. The Happy Meal wasn't introduced until 1979, almost 40 years later.</a:t>
            </a:r>
          </a:p>
          <a:p>
            <a:pPr>
              <a:lnSpc>
                <a:spcPts val="3124"/>
              </a:lnSpc>
            </a:pPr>
            <a:endParaRPr lang="en-US" sz="2499" dirty="0">
              <a:solidFill>
                <a:srgbClr val="FFFFFF"/>
              </a:solidFill>
              <a:latin typeface="Open Sans Light Bold"/>
            </a:endParaRPr>
          </a:p>
          <a:p>
            <a:pPr>
              <a:lnSpc>
                <a:spcPts val="3124"/>
              </a:lnSpc>
            </a:pPr>
            <a:r>
              <a:rPr lang="en-US" sz="2499" dirty="0">
                <a:solidFill>
                  <a:srgbClr val="FFFFFF"/>
                </a:solidFill>
                <a:latin typeface="Open Sans Light Bold"/>
              </a:rPr>
              <a:t>The first Happy Meal featured a circus theme on its box and included fries, cookies, a soft drink, and a toy (not much nutrition there!).  At that time, the toys were little stencils, bracelets, erasers, wrist wallets, spinning tops, and puzzles.</a:t>
            </a:r>
          </a:p>
          <a:p>
            <a:pPr>
              <a:lnSpc>
                <a:spcPts val="3739"/>
              </a:lnSpc>
            </a:pPr>
            <a:endParaRPr lang="en-US" sz="2499" dirty="0">
              <a:solidFill>
                <a:srgbClr val="FFFFFF"/>
              </a:solidFill>
              <a:latin typeface="Open Sans Light Bold"/>
            </a:endParaRPr>
          </a:p>
        </p:txBody>
      </p:sp>
      <p:sp>
        <p:nvSpPr>
          <p:cNvPr id="7" name="TextBox 7"/>
          <p:cNvSpPr txBox="1"/>
          <p:nvPr/>
        </p:nvSpPr>
        <p:spPr>
          <a:xfrm>
            <a:off x="1021293" y="588759"/>
            <a:ext cx="15457548" cy="2000250"/>
          </a:xfrm>
          <a:prstGeom prst="rect">
            <a:avLst/>
          </a:prstGeom>
        </p:spPr>
        <p:txBody>
          <a:bodyPr lIns="0" tIns="0" rIns="0" bIns="0" rtlCol="0" anchor="t">
            <a:spAutoFit/>
          </a:bodyPr>
          <a:lstStyle/>
          <a:p>
            <a:pPr>
              <a:lnSpc>
                <a:spcPts val="7878"/>
              </a:lnSpc>
              <a:spcBef>
                <a:spcPct val="0"/>
              </a:spcBef>
            </a:pPr>
            <a:r>
              <a:rPr lang="en-US" sz="6565">
                <a:solidFill>
                  <a:srgbClr val="FFFFFF"/>
                </a:solidFill>
                <a:latin typeface="Fredoka One"/>
              </a:rPr>
              <a:t>How Did McDonald's Happy Meal Toys Get Their Start?</a:t>
            </a:r>
          </a:p>
        </p:txBody>
      </p:sp>
      <p:sp>
        <p:nvSpPr>
          <p:cNvPr id="8" name="Freeform 8"/>
          <p:cNvSpPr/>
          <p:nvPr/>
        </p:nvSpPr>
        <p:spPr>
          <a:xfrm>
            <a:off x="322256" y="8659424"/>
            <a:ext cx="1834908" cy="1197753"/>
          </a:xfrm>
          <a:custGeom>
            <a:avLst/>
            <a:gdLst/>
            <a:ahLst/>
            <a:cxnLst/>
            <a:rect l="l" t="t" r="r" b="b"/>
            <a:pathLst>
              <a:path w="1834908" h="1197753">
                <a:moveTo>
                  <a:pt x="0" y="0"/>
                </a:moveTo>
                <a:lnTo>
                  <a:pt x="1834908" y="0"/>
                </a:lnTo>
                <a:lnTo>
                  <a:pt x="1834908" y="1197752"/>
                </a:lnTo>
                <a:lnTo>
                  <a:pt x="0" y="1197752"/>
                </a:lnTo>
                <a:lnTo>
                  <a:pt x="0" y="0"/>
                </a:lnTo>
                <a:close/>
              </a:path>
            </a:pathLst>
          </a:custGeom>
          <a:blipFill>
            <a:blip r:embed="rId3"/>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D0013">
                <a:alpha val="100000"/>
              </a:srgbClr>
            </a:gs>
            <a:gs pos="100000">
              <a:srgbClr val="FF4A10">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846090" y="2098080"/>
            <a:ext cx="9068766" cy="6655540"/>
          </a:xfrm>
          <a:prstGeom prst="rect">
            <a:avLst/>
          </a:prstGeom>
        </p:spPr>
        <p:txBody>
          <a:bodyPr lIns="0" tIns="0" rIns="0" bIns="0" rtlCol="0" anchor="t">
            <a:spAutoFit/>
          </a:bodyPr>
          <a:lstStyle/>
          <a:p>
            <a:pPr>
              <a:lnSpc>
                <a:spcPts val="5599"/>
              </a:lnSpc>
            </a:pPr>
            <a:r>
              <a:rPr lang="en-US" sz="3999" dirty="0">
                <a:solidFill>
                  <a:srgbClr val="FFFFFF"/>
                </a:solidFill>
                <a:latin typeface="Open Sans Bold"/>
              </a:rPr>
              <a:t>DISNEY HAPPY MEAL TOYS</a:t>
            </a:r>
          </a:p>
          <a:p>
            <a:pPr>
              <a:lnSpc>
                <a:spcPts val="3639"/>
              </a:lnSpc>
            </a:pPr>
            <a:endParaRPr lang="en-US" sz="3999" dirty="0">
              <a:solidFill>
                <a:srgbClr val="FFFFFF"/>
              </a:solidFill>
              <a:latin typeface="Open Sans Bold"/>
            </a:endParaRPr>
          </a:p>
          <a:p>
            <a:pPr>
              <a:lnSpc>
                <a:spcPts val="4199"/>
              </a:lnSpc>
            </a:pPr>
            <a:r>
              <a:rPr lang="en-US" sz="2999" dirty="0">
                <a:solidFill>
                  <a:srgbClr val="FFFFFF"/>
                </a:solidFill>
                <a:latin typeface="Open Sans Bold"/>
              </a:rPr>
              <a:t>In May 2023 McDonald's introduced a line of Happy Meals toys to celebrate and promote the premiere of Disney's live-action remake of </a:t>
            </a:r>
            <a:r>
              <a:rPr lang="en-US" sz="2999" dirty="0">
                <a:solidFill>
                  <a:srgbClr val="FFFFFF"/>
                </a:solidFill>
                <a:latin typeface="Open Sans Bold Italics"/>
              </a:rPr>
              <a:t>The Little Mermaid</a:t>
            </a:r>
            <a:r>
              <a:rPr lang="en-US" sz="2999" dirty="0">
                <a:solidFill>
                  <a:srgbClr val="FFFFFF"/>
                </a:solidFill>
                <a:latin typeface="Open Sans Bold"/>
              </a:rPr>
              <a:t>. </a:t>
            </a:r>
          </a:p>
          <a:p>
            <a:pPr>
              <a:lnSpc>
                <a:spcPts val="4199"/>
              </a:lnSpc>
            </a:pPr>
            <a:endParaRPr lang="en-US" sz="2999" dirty="0">
              <a:solidFill>
                <a:srgbClr val="FFFFFF"/>
              </a:solidFill>
              <a:latin typeface="Open Sans Bold"/>
            </a:endParaRPr>
          </a:p>
          <a:p>
            <a:pPr>
              <a:lnSpc>
                <a:spcPts val="4199"/>
              </a:lnSpc>
            </a:pPr>
            <a:r>
              <a:rPr lang="en-US" sz="2999" dirty="0">
                <a:solidFill>
                  <a:srgbClr val="FFFFFF"/>
                </a:solidFill>
                <a:latin typeface="Open Sans Bold"/>
              </a:rPr>
              <a:t>The Disney toys are cartoon-</a:t>
            </a:r>
            <a:r>
              <a:rPr lang="en-US" sz="2999" dirty="0" err="1">
                <a:solidFill>
                  <a:srgbClr val="FFFFFF"/>
                </a:solidFill>
                <a:latin typeface="Open Sans Bold"/>
              </a:rPr>
              <a:t>ified</a:t>
            </a:r>
            <a:r>
              <a:rPr lang="en-US" sz="2999" dirty="0">
                <a:solidFill>
                  <a:srgbClr val="FFFFFF"/>
                </a:solidFill>
                <a:latin typeface="Open Sans Bold"/>
              </a:rPr>
              <a:t> versions of the new versions of iconic The Little Mermaid characters, like Triton, Ursula, Prince Eric, Sebastian, and of course, Ariel. </a:t>
            </a:r>
          </a:p>
          <a:p>
            <a:pPr>
              <a:lnSpc>
                <a:spcPts val="5459"/>
              </a:lnSpc>
            </a:pPr>
            <a:endParaRPr lang="en-US" sz="2999" dirty="0">
              <a:solidFill>
                <a:srgbClr val="FFFFFF"/>
              </a:solidFill>
              <a:latin typeface="Open Sans Bold"/>
            </a:endParaRPr>
          </a:p>
        </p:txBody>
      </p:sp>
      <p:sp>
        <p:nvSpPr>
          <p:cNvPr id="3" name="Freeform 3"/>
          <p:cNvSpPr/>
          <p:nvPr/>
        </p:nvSpPr>
        <p:spPr>
          <a:xfrm>
            <a:off x="10925096" y="1585068"/>
            <a:ext cx="6581634" cy="7393204"/>
          </a:xfrm>
          <a:custGeom>
            <a:avLst/>
            <a:gdLst/>
            <a:ahLst/>
            <a:cxnLst/>
            <a:rect l="l" t="t" r="r" b="b"/>
            <a:pathLst>
              <a:path w="6581634" h="7393204">
                <a:moveTo>
                  <a:pt x="0" y="0"/>
                </a:moveTo>
                <a:lnTo>
                  <a:pt x="6581634" y="0"/>
                </a:lnTo>
                <a:lnTo>
                  <a:pt x="6581634" y="7393204"/>
                </a:lnTo>
                <a:lnTo>
                  <a:pt x="0" y="7393204"/>
                </a:lnTo>
                <a:lnTo>
                  <a:pt x="0" y="0"/>
                </a:lnTo>
                <a:close/>
              </a:path>
            </a:pathLst>
          </a:custGeom>
          <a:blipFill>
            <a:blip r:embed="rId2"/>
            <a:stretch>
              <a:fillRect/>
            </a:stretch>
          </a:blipFill>
        </p:spPr>
      </p:sp>
      <p:sp>
        <p:nvSpPr>
          <p:cNvPr id="4" name="Freeform 4"/>
          <p:cNvSpPr/>
          <p:nvPr/>
        </p:nvSpPr>
        <p:spPr>
          <a:xfrm>
            <a:off x="322256" y="8659424"/>
            <a:ext cx="1834908" cy="1197753"/>
          </a:xfrm>
          <a:custGeom>
            <a:avLst/>
            <a:gdLst/>
            <a:ahLst/>
            <a:cxnLst/>
            <a:rect l="l" t="t" r="r" b="b"/>
            <a:pathLst>
              <a:path w="1834908" h="1197753">
                <a:moveTo>
                  <a:pt x="0" y="0"/>
                </a:moveTo>
                <a:lnTo>
                  <a:pt x="1834908" y="0"/>
                </a:lnTo>
                <a:lnTo>
                  <a:pt x="1834908" y="1197752"/>
                </a:lnTo>
                <a:lnTo>
                  <a:pt x="0" y="1197752"/>
                </a:lnTo>
                <a:lnTo>
                  <a:pt x="0" y="0"/>
                </a:lnTo>
                <a:close/>
              </a:path>
            </a:pathLst>
          </a:custGeom>
          <a:blipFill>
            <a:blip r:embed="rId3"/>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1200</Words>
  <Application>Microsoft Macintosh PowerPoint</Application>
  <PresentationFormat>Custom</PresentationFormat>
  <Paragraphs>128</Paragraphs>
  <Slides>19</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Open Sans Light</vt:lpstr>
      <vt:lpstr>Open Sans Light Bold Italics</vt:lpstr>
      <vt:lpstr>Calibri</vt:lpstr>
      <vt:lpstr>Open Sans Light Bold</vt:lpstr>
      <vt:lpstr>Fredoka One Bold</vt:lpstr>
      <vt:lpstr>Fredoka One</vt:lpstr>
      <vt:lpstr>Open Sans Bold</vt:lpstr>
      <vt:lpstr>Open Sans Bold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Mktg Insights - History of the Happy Meal</dc:title>
  <cp:lastModifiedBy>Chris Lindauer</cp:lastModifiedBy>
  <cp:revision>5</cp:revision>
  <dcterms:created xsi:type="dcterms:W3CDTF">2006-08-16T00:00:00Z</dcterms:created>
  <dcterms:modified xsi:type="dcterms:W3CDTF">2023-08-04T18:43:06Z</dcterms:modified>
  <dc:identifier>DAFmZ7A3WEc</dc:identifier>
</cp:coreProperties>
</file>