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Montserrat" pitchFamily="2" charset="77"/>
      <p:regular r:id="rId29"/>
      <p:bold r:id="rId30"/>
      <p:italic r:id="rId31"/>
      <p:boldItalic r:id="rId32"/>
    </p:embeddedFont>
    <p:embeddedFont>
      <p:font typeface="Montserrat Bold" pitchFamily="2" charset="77"/>
      <p:regular r:id="rId33"/>
      <p:bold r:id="rId34"/>
    </p:embeddedFont>
    <p:embeddedFont>
      <p:font typeface="Playfair Display Bold" pitchFamily="2" charset="77"/>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8" autoAdjust="0"/>
    <p:restoredTop sz="94558" autoAdjust="0"/>
  </p:normalViewPr>
  <p:slideViewPr>
    <p:cSldViewPr>
      <p:cViewPr varScale="1">
        <p:scale>
          <a:sx n="80" d="100"/>
          <a:sy n="80" d="100"/>
        </p:scale>
        <p:origin x="272"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samoa.travel" TargetMode="Externa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hyperlink" Target="https://www.metro.tokyo.lg.jp/ENGLISH/TOPICS/2017/170511.htm" TargetMode="External"/><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mt.gov" TargetMode="Externa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hyperlink" Target="https://www.visitjamaica.com" TargetMode="External"/><Relationship Id="rId5" Type="http://schemas.openxmlformats.org/officeDocument/2006/relationships/image" Target="../media/image45.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https://www.youtube.com/embed/oP2OSo16qFQ?feature=oembed" TargetMode="External"/><Relationship Id="rId5" Type="http://schemas.openxmlformats.org/officeDocument/2006/relationships/image" Target="../media/image46.jpeg"/><Relationship Id="rId4" Type="http://schemas.openxmlformats.org/officeDocument/2006/relationships/hyperlink" Target="https://www.youtube.com/@VisitJamaicaOfficia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hyperlink" Target="https://www.visitsanantonio.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hyperlink" Target="https://www.prnewswire.com/news-releases/singapore-tourism-board-and-singapore-economic-development-board-launch-passion-made-possible-brand-for-singapore-300508940.html"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https://www.youtube.com/embed/2DQ4arfP-ls?feature=oembed" TargetMode="External"/><Relationship Id="rId5" Type="http://schemas.openxmlformats.org/officeDocument/2006/relationships/image" Target="../media/image55.jpeg"/><Relationship Id="rId4" Type="http://schemas.openxmlformats.org/officeDocument/2006/relationships/hyperlink" Target="https://www.stb.gov.sg/content/stb/en.html"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watch?v=5cVACYQOsjI" TargetMode="External"/><Relationship Id="rId3" Type="http://schemas.openxmlformats.org/officeDocument/2006/relationships/image" Target="../media/image57.jpeg"/><Relationship Id="rId7" Type="http://schemas.openxmlformats.org/officeDocument/2006/relationships/hyperlink" Target="https://www.youtube.com/watch?v=5u-kXrgl44Q" TargetMode="External"/><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hyperlink" Target="https://www.michigan.org/keep-it-fresh-campaign-hits-opportunity-find-fresh-perspective-pure-michigan" TargetMode="External"/><Relationship Id="rId5" Type="http://schemas.openxmlformats.org/officeDocument/2006/relationships/image" Target="../media/image58.png"/><Relationship Id="rId10" Type="http://schemas.openxmlformats.org/officeDocument/2006/relationships/hyperlink" Target="https://www.youtube.com/watch?v=3Ld2dMWLexc" TargetMode="External"/><Relationship Id="rId4" Type="http://schemas.openxmlformats.org/officeDocument/2006/relationships/image" Target="../media/image8.png"/><Relationship Id="rId9" Type="http://schemas.openxmlformats.org/officeDocument/2006/relationships/hyperlink" Target="https://www.youtube.com/watch?v=tmFY9Wzga1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travel-pursuit.co.uk/ibiza-launches-new-campaign-for-families/" TargetMode="External"/><Relationship Id="rId2" Type="http://schemas.openxmlformats.org/officeDocument/2006/relationships/slideLayout" Target="../slideLayouts/slideLayout7.xml"/><Relationship Id="rId1" Type="http://schemas.openxmlformats.org/officeDocument/2006/relationships/video" Target="https://www.youtube.com/embed/pPOz3nx_Ee8?feature=oembed" TargetMode="External"/><Relationship Id="rId5" Type="http://schemas.openxmlformats.org/officeDocument/2006/relationships/image" Target="../media/image59.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sv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https://www.youtube.com/embed/EztBsr8hiNQ?feature=oembed" TargetMode="External"/><Relationship Id="rId6" Type="http://schemas.openxmlformats.org/officeDocument/2006/relationships/image" Target="../media/image61.jpeg"/><Relationship Id="rId5" Type="http://schemas.openxmlformats.org/officeDocument/2006/relationships/hyperlink" Target="https://travel.destinationcanada.com/en-us/visit/mapleleave" TargetMode="Externa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svg"/><Relationship Id="rId7"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svg"/><Relationship Id="rId7"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visitlauderdale.com" TargetMode="External"/><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turismodeportugal.pt/en/O%20que%20fazemos/PromoverDestinoPortugal/campanhas-promocao-turistica/Pages/cant-skip-tomorrow.aspx"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visitmaldives.com/en" TargetMode="Externa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hyperlink" Target="https://travelmattersca.com/travel-101/all-dreams-welcome" TargetMode="External"/><Relationship Id="rId2" Type="http://schemas.openxmlformats.org/officeDocument/2006/relationships/slideLayout" Target="../slideLayouts/slideLayout7.xml"/><Relationship Id="rId1" Type="http://schemas.openxmlformats.org/officeDocument/2006/relationships/video" Target="https://www.youtube.com/embed/044Ys7V8gj4?feature=oembed" TargetMode="External"/><Relationship Id="rId5" Type="http://schemas.openxmlformats.org/officeDocument/2006/relationships/image" Target="../media/image30.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30974" y="1924328"/>
            <a:ext cx="6435640" cy="6435615"/>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4999" r="-24999"/>
              </a:stretch>
            </a:blipFill>
          </p:spPr>
        </p:sp>
      </p:grpSp>
      <p:grpSp>
        <p:nvGrpSpPr>
          <p:cNvPr id="4" name="Group 4"/>
          <p:cNvGrpSpPr>
            <a:grpSpLocks noChangeAspect="1"/>
          </p:cNvGrpSpPr>
          <p:nvPr/>
        </p:nvGrpSpPr>
        <p:grpSpPr>
          <a:xfrm>
            <a:off x="10830974" y="-4723764"/>
            <a:ext cx="6435640" cy="6435615"/>
            <a:chOff x="0" y="0"/>
            <a:chExt cx="6350025" cy="6350000"/>
          </a:xfrm>
        </p:grpSpPr>
        <p:sp>
          <p:nvSpPr>
            <p:cNvPr id="5" name="Freeform 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25046" r="-25046"/>
              </a:stretch>
            </a:blipFill>
          </p:spPr>
        </p:sp>
      </p:grpSp>
      <p:grpSp>
        <p:nvGrpSpPr>
          <p:cNvPr id="6" name="Group 6"/>
          <p:cNvGrpSpPr>
            <a:grpSpLocks noChangeAspect="1"/>
          </p:cNvGrpSpPr>
          <p:nvPr/>
        </p:nvGrpSpPr>
        <p:grpSpPr>
          <a:xfrm>
            <a:off x="10830974" y="8575150"/>
            <a:ext cx="6435640" cy="6435615"/>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25046" r="-25046"/>
              </a:stretch>
            </a:blipFill>
          </p:spPr>
        </p:sp>
      </p:grpSp>
      <p:sp>
        <p:nvSpPr>
          <p:cNvPr id="8" name="Freeform 8"/>
          <p:cNvSpPr/>
          <p:nvPr/>
        </p:nvSpPr>
        <p:spPr>
          <a:xfrm>
            <a:off x="9144000" y="4971334"/>
            <a:ext cx="346937" cy="346937"/>
          </a:xfrm>
          <a:custGeom>
            <a:avLst/>
            <a:gdLst/>
            <a:ahLst/>
            <a:cxnLst/>
            <a:rect l="l" t="t" r="r" b="b"/>
            <a:pathLst>
              <a:path w="346937" h="346937">
                <a:moveTo>
                  <a:pt x="0" y="0"/>
                </a:moveTo>
                <a:lnTo>
                  <a:pt x="346937" y="0"/>
                </a:lnTo>
                <a:lnTo>
                  <a:pt x="346937" y="346937"/>
                </a:lnTo>
                <a:lnTo>
                  <a:pt x="0" y="3469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9156234" y="5594496"/>
            <a:ext cx="334703" cy="334703"/>
          </a:xfrm>
          <a:custGeom>
            <a:avLst/>
            <a:gdLst/>
            <a:ahLst/>
            <a:cxnLst/>
            <a:rect l="l" t="t" r="r" b="b"/>
            <a:pathLst>
              <a:path w="334703" h="334703">
                <a:moveTo>
                  <a:pt x="0" y="0"/>
                </a:moveTo>
                <a:lnTo>
                  <a:pt x="334703" y="0"/>
                </a:lnTo>
                <a:lnTo>
                  <a:pt x="334703" y="334703"/>
                </a:lnTo>
                <a:lnTo>
                  <a:pt x="0" y="3347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9156234" y="4357801"/>
            <a:ext cx="334703" cy="334703"/>
          </a:xfrm>
          <a:custGeom>
            <a:avLst/>
            <a:gdLst/>
            <a:ahLst/>
            <a:cxnLst/>
            <a:rect l="l" t="t" r="r" b="b"/>
            <a:pathLst>
              <a:path w="334703" h="334703">
                <a:moveTo>
                  <a:pt x="0" y="0"/>
                </a:moveTo>
                <a:lnTo>
                  <a:pt x="334703" y="0"/>
                </a:lnTo>
                <a:lnTo>
                  <a:pt x="334703" y="334703"/>
                </a:lnTo>
                <a:lnTo>
                  <a:pt x="0" y="3347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028700" y="436703"/>
            <a:ext cx="780486" cy="683150"/>
          </a:xfrm>
          <a:custGeom>
            <a:avLst/>
            <a:gdLst/>
            <a:ahLst/>
            <a:cxnLst/>
            <a:rect l="l" t="t" r="r" b="b"/>
            <a:pathLst>
              <a:path w="780486" h="683150">
                <a:moveTo>
                  <a:pt x="0" y="0"/>
                </a:moveTo>
                <a:lnTo>
                  <a:pt x="780486" y="0"/>
                </a:lnTo>
                <a:lnTo>
                  <a:pt x="780486" y="683150"/>
                </a:lnTo>
                <a:lnTo>
                  <a:pt x="0" y="683150"/>
                </a:lnTo>
                <a:lnTo>
                  <a:pt x="0" y="0"/>
                </a:lnTo>
                <a:close/>
              </a:path>
            </a:pathLst>
          </a:custGeom>
          <a:blipFill>
            <a:blip r:embed="rId9"/>
            <a:stretch>
              <a:fillRect/>
            </a:stretch>
          </a:blipFill>
        </p:spPr>
      </p:sp>
      <p:sp>
        <p:nvSpPr>
          <p:cNvPr id="12" name="TextBox 12"/>
          <p:cNvSpPr txBox="1"/>
          <p:nvPr/>
        </p:nvSpPr>
        <p:spPr>
          <a:xfrm>
            <a:off x="1028700" y="1578500"/>
            <a:ext cx="5856654" cy="2432050"/>
          </a:xfrm>
          <a:prstGeom prst="rect">
            <a:avLst/>
          </a:prstGeom>
        </p:spPr>
        <p:txBody>
          <a:bodyPr lIns="0" tIns="0" rIns="0" bIns="0" rtlCol="0" anchor="t">
            <a:spAutoFit/>
          </a:bodyPr>
          <a:lstStyle/>
          <a:p>
            <a:pPr>
              <a:lnSpc>
                <a:spcPts val="9799"/>
              </a:lnSpc>
              <a:spcBef>
                <a:spcPct val="0"/>
              </a:spcBef>
            </a:pPr>
            <a:r>
              <a:rPr lang="en-US" sz="6999" spc="174">
                <a:solidFill>
                  <a:srgbClr val="356014"/>
                </a:solidFill>
                <a:latin typeface="Playfair Display Bold"/>
              </a:rPr>
              <a:t>Slogans &amp; Taglines</a:t>
            </a:r>
          </a:p>
        </p:txBody>
      </p:sp>
      <p:sp>
        <p:nvSpPr>
          <p:cNvPr id="13" name="TextBox 13"/>
          <p:cNvSpPr txBox="1"/>
          <p:nvPr/>
        </p:nvSpPr>
        <p:spPr>
          <a:xfrm>
            <a:off x="1028700" y="4625829"/>
            <a:ext cx="6960493" cy="4638675"/>
          </a:xfrm>
          <a:prstGeom prst="rect">
            <a:avLst/>
          </a:prstGeom>
        </p:spPr>
        <p:txBody>
          <a:bodyPr lIns="0" tIns="0" rIns="0" bIns="0" rtlCol="0" anchor="t">
            <a:spAutoFit/>
          </a:bodyPr>
          <a:lstStyle/>
          <a:p>
            <a:pPr>
              <a:lnSpc>
                <a:spcPts val="3749"/>
              </a:lnSpc>
            </a:pPr>
            <a:r>
              <a:rPr lang="en-US" sz="2499">
                <a:solidFill>
                  <a:srgbClr val="545454"/>
                </a:solidFill>
                <a:latin typeface="Montserrat"/>
              </a:rPr>
              <a:t>Tourism is extremely important to many areas around the world.</a:t>
            </a:r>
          </a:p>
          <a:p>
            <a:pPr>
              <a:lnSpc>
                <a:spcPts val="3749"/>
              </a:lnSpc>
            </a:pPr>
            <a:endParaRPr lang="en-US" sz="2499">
              <a:solidFill>
                <a:srgbClr val="545454"/>
              </a:solidFill>
              <a:latin typeface="Montserrat"/>
            </a:endParaRPr>
          </a:p>
          <a:p>
            <a:pPr>
              <a:lnSpc>
                <a:spcPts val="3749"/>
              </a:lnSpc>
            </a:pPr>
            <a:r>
              <a:rPr lang="en-US" sz="2499">
                <a:solidFill>
                  <a:srgbClr val="545454"/>
                </a:solidFill>
                <a:latin typeface="Montserrat"/>
              </a:rPr>
              <a:t>From smaller </a:t>
            </a:r>
            <a:r>
              <a:rPr lang="en-US" sz="2499">
                <a:solidFill>
                  <a:srgbClr val="545454"/>
                </a:solidFill>
                <a:latin typeface="Montserrat Bold"/>
              </a:rPr>
              <a:t>cities</a:t>
            </a:r>
            <a:r>
              <a:rPr lang="en-US" sz="2499">
                <a:solidFill>
                  <a:srgbClr val="545454"/>
                </a:solidFill>
                <a:latin typeface="Montserrat"/>
              </a:rPr>
              <a:t> like Walla Walla, Washington (population 34,000) and </a:t>
            </a:r>
            <a:r>
              <a:rPr lang="en-US" sz="2499">
                <a:solidFill>
                  <a:srgbClr val="545454"/>
                </a:solidFill>
                <a:latin typeface="Montserrat Bold"/>
              </a:rPr>
              <a:t>counties</a:t>
            </a:r>
            <a:r>
              <a:rPr lang="en-US" sz="2499">
                <a:solidFill>
                  <a:srgbClr val="545454"/>
                </a:solidFill>
                <a:latin typeface="Montserrat"/>
              </a:rPr>
              <a:t> like Door County in Wisconsin (population 30,000) to entire </a:t>
            </a:r>
            <a:r>
              <a:rPr lang="en-US" sz="2499">
                <a:solidFill>
                  <a:srgbClr val="545454"/>
                </a:solidFill>
                <a:latin typeface="Montserrat Bold"/>
              </a:rPr>
              <a:t>countries</a:t>
            </a:r>
            <a:r>
              <a:rPr lang="en-US" sz="2499">
                <a:solidFill>
                  <a:srgbClr val="545454"/>
                </a:solidFill>
                <a:latin typeface="Montserrat"/>
              </a:rPr>
              <a:t>, like France where tourism brings 90 million visitors to the country each year, tourists represent big business.</a:t>
            </a:r>
          </a:p>
        </p:txBody>
      </p:sp>
      <p:sp>
        <p:nvSpPr>
          <p:cNvPr id="14" name="TextBox 14"/>
          <p:cNvSpPr txBox="1"/>
          <p:nvPr/>
        </p:nvSpPr>
        <p:spPr>
          <a:xfrm>
            <a:off x="2325970" y="525866"/>
            <a:ext cx="7434076" cy="438150"/>
          </a:xfrm>
          <a:prstGeom prst="rect">
            <a:avLst/>
          </a:prstGeom>
        </p:spPr>
        <p:txBody>
          <a:bodyPr lIns="0" tIns="0" rIns="0" bIns="0" rtlCol="0" anchor="t">
            <a:spAutoFit/>
          </a:bodyPr>
          <a:lstStyle/>
          <a:p>
            <a:pPr>
              <a:lnSpc>
                <a:spcPts val="3749"/>
              </a:lnSpc>
            </a:pPr>
            <a:r>
              <a:rPr lang="en-US" sz="2499">
                <a:solidFill>
                  <a:srgbClr val="545454"/>
                </a:solidFill>
                <a:latin typeface="Montserrat"/>
              </a:rPr>
              <a:t>Marketing Insights from SCC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997387">
            <a:off x="15283454" y="-2523811"/>
            <a:ext cx="3212157" cy="7904326"/>
            <a:chOff x="0" y="0"/>
            <a:chExt cx="406400" cy="1000050"/>
          </a:xfrm>
        </p:grpSpPr>
        <p:sp>
          <p:nvSpPr>
            <p:cNvPr id="3" name="Freeform 3"/>
            <p:cNvSpPr/>
            <p:nvPr/>
          </p:nvSpPr>
          <p:spPr>
            <a:xfrm>
              <a:off x="0" y="0"/>
              <a:ext cx="406400" cy="1000050"/>
            </a:xfrm>
            <a:custGeom>
              <a:avLst/>
              <a:gdLst/>
              <a:ahLst/>
              <a:cxnLst/>
              <a:rect l="l" t="t" r="r" b="b"/>
              <a:pathLst>
                <a:path w="406400" h="1000050">
                  <a:moveTo>
                    <a:pt x="203200" y="0"/>
                  </a:moveTo>
                  <a:lnTo>
                    <a:pt x="0" y="0"/>
                  </a:lnTo>
                  <a:lnTo>
                    <a:pt x="203200" y="1000050"/>
                  </a:lnTo>
                  <a:lnTo>
                    <a:pt x="406400" y="1000050"/>
                  </a:lnTo>
                  <a:lnTo>
                    <a:pt x="203200" y="0"/>
                  </a:lnTo>
                  <a:close/>
                </a:path>
              </a:pathLst>
            </a:custGeom>
            <a:solidFill>
              <a:srgbClr val="356014">
                <a:alpha val="54902"/>
              </a:srgbClr>
            </a:solidFill>
          </p:spPr>
        </p:sp>
        <p:sp>
          <p:nvSpPr>
            <p:cNvPr id="4" name="TextBox 4"/>
            <p:cNvSpPr txBox="1"/>
            <p:nvPr/>
          </p:nvSpPr>
          <p:spPr>
            <a:xfrm>
              <a:off x="101600" y="-66675"/>
              <a:ext cx="609600" cy="676275"/>
            </a:xfrm>
            <a:prstGeom prst="rect">
              <a:avLst/>
            </a:prstGeom>
          </p:spPr>
          <p:txBody>
            <a:bodyPr lIns="50800" tIns="50800" rIns="50800" bIns="50800" rtlCol="0" anchor="ctr"/>
            <a:lstStyle/>
            <a:p>
              <a:pPr algn="ctr">
                <a:lnSpc>
                  <a:spcPts val="3749"/>
                </a:lnSpc>
              </a:pPr>
              <a:endParaRPr/>
            </a:p>
          </p:txBody>
        </p:sp>
      </p:grpSp>
      <p:sp>
        <p:nvSpPr>
          <p:cNvPr id="5" name="Freeform 5"/>
          <p:cNvSpPr/>
          <p:nvPr/>
        </p:nvSpPr>
        <p:spPr>
          <a:xfrm>
            <a:off x="5674862" y="5071895"/>
            <a:ext cx="5417524" cy="3460109"/>
          </a:xfrm>
          <a:custGeom>
            <a:avLst/>
            <a:gdLst/>
            <a:ahLst/>
            <a:cxnLst/>
            <a:rect l="l" t="t" r="r" b="b"/>
            <a:pathLst>
              <a:path w="5417524" h="3460109">
                <a:moveTo>
                  <a:pt x="0" y="0"/>
                </a:moveTo>
                <a:lnTo>
                  <a:pt x="5417524" y="0"/>
                </a:lnTo>
                <a:lnTo>
                  <a:pt x="5417524" y="3460108"/>
                </a:lnTo>
                <a:lnTo>
                  <a:pt x="0" y="3460108"/>
                </a:lnTo>
                <a:lnTo>
                  <a:pt x="0" y="0"/>
                </a:lnTo>
                <a:close/>
              </a:path>
            </a:pathLst>
          </a:custGeom>
          <a:blipFill>
            <a:blip r:embed="rId2"/>
            <a:stretch>
              <a:fillRect l="-12366" r="-16661"/>
            </a:stretch>
          </a:blipFill>
        </p:spPr>
      </p:sp>
      <p:sp>
        <p:nvSpPr>
          <p:cNvPr id="6" name="Freeform 6"/>
          <p:cNvSpPr/>
          <p:nvPr/>
        </p:nvSpPr>
        <p:spPr>
          <a:xfrm>
            <a:off x="441691" y="5071895"/>
            <a:ext cx="4710097" cy="3460109"/>
          </a:xfrm>
          <a:custGeom>
            <a:avLst/>
            <a:gdLst/>
            <a:ahLst/>
            <a:cxnLst/>
            <a:rect l="l" t="t" r="r" b="b"/>
            <a:pathLst>
              <a:path w="4710097" h="3460109">
                <a:moveTo>
                  <a:pt x="0" y="0"/>
                </a:moveTo>
                <a:lnTo>
                  <a:pt x="4710097" y="0"/>
                </a:lnTo>
                <a:lnTo>
                  <a:pt x="4710097" y="3460108"/>
                </a:lnTo>
                <a:lnTo>
                  <a:pt x="0" y="3460108"/>
                </a:lnTo>
                <a:lnTo>
                  <a:pt x="0" y="0"/>
                </a:lnTo>
                <a:close/>
              </a:path>
            </a:pathLst>
          </a:custGeom>
          <a:blipFill>
            <a:blip r:embed="rId3"/>
            <a:stretch>
              <a:fillRect l="-10264" r="-15788" b="-7029"/>
            </a:stretch>
          </a:blipFill>
        </p:spPr>
      </p:sp>
      <p:sp>
        <p:nvSpPr>
          <p:cNvPr id="7" name="Freeform 7"/>
          <p:cNvSpPr/>
          <p:nvPr/>
        </p:nvSpPr>
        <p:spPr>
          <a:xfrm>
            <a:off x="11615459" y="2457052"/>
            <a:ext cx="6113336" cy="6113336"/>
          </a:xfrm>
          <a:custGeom>
            <a:avLst/>
            <a:gdLst/>
            <a:ahLst/>
            <a:cxnLst/>
            <a:rect l="l" t="t" r="r" b="b"/>
            <a:pathLst>
              <a:path w="6113336" h="6113336">
                <a:moveTo>
                  <a:pt x="0" y="0"/>
                </a:moveTo>
                <a:lnTo>
                  <a:pt x="6113336" y="0"/>
                </a:lnTo>
                <a:lnTo>
                  <a:pt x="6113336" y="6113336"/>
                </a:lnTo>
                <a:lnTo>
                  <a:pt x="0" y="6113336"/>
                </a:lnTo>
                <a:lnTo>
                  <a:pt x="0" y="0"/>
                </a:lnTo>
                <a:close/>
              </a:path>
            </a:pathLst>
          </a:custGeom>
          <a:blipFill>
            <a:blip r:embed="rId4"/>
            <a:stretch>
              <a:fillRect/>
            </a:stretch>
          </a:blipFill>
        </p:spPr>
      </p:sp>
      <p:sp>
        <p:nvSpPr>
          <p:cNvPr id="8" name="TextBox 8"/>
          <p:cNvSpPr txBox="1"/>
          <p:nvPr/>
        </p:nvSpPr>
        <p:spPr>
          <a:xfrm>
            <a:off x="1448331" y="1256902"/>
            <a:ext cx="6279466" cy="2228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"Where beautiful just happens"</a:t>
            </a:r>
          </a:p>
        </p:txBody>
      </p:sp>
      <p:sp>
        <p:nvSpPr>
          <p:cNvPr id="9" name="TextBox 9"/>
          <p:cNvSpPr txBox="1"/>
          <p:nvPr/>
        </p:nvSpPr>
        <p:spPr>
          <a:xfrm>
            <a:off x="1448331" y="3841306"/>
            <a:ext cx="5225975" cy="811489"/>
          </a:xfrm>
          <a:prstGeom prst="rect">
            <a:avLst/>
          </a:prstGeom>
        </p:spPr>
        <p:txBody>
          <a:bodyPr lIns="0" tIns="0" rIns="0" bIns="0" rtlCol="0" anchor="t">
            <a:spAutoFit/>
          </a:bodyPr>
          <a:lstStyle/>
          <a:p>
            <a:pPr>
              <a:lnSpc>
                <a:spcPts val="3749"/>
              </a:lnSpc>
            </a:pPr>
            <a:r>
              <a:rPr lang="en-US" sz="2499">
                <a:solidFill>
                  <a:srgbClr val="545454"/>
                </a:solidFill>
                <a:latin typeface="Montserrat Bold"/>
              </a:rPr>
              <a:t>SAMOA</a:t>
            </a:r>
          </a:p>
          <a:p>
            <a:pPr>
              <a:lnSpc>
                <a:spcPts val="2850"/>
              </a:lnSpc>
            </a:pPr>
            <a:r>
              <a:rPr lang="en-US" sz="1900">
                <a:solidFill>
                  <a:srgbClr val="545454"/>
                </a:solidFill>
                <a:latin typeface="Montserrat"/>
              </a:rPr>
              <a:t>SOURCE: </a:t>
            </a:r>
            <a:r>
              <a:rPr lang="en-US" sz="1900" u="sng">
                <a:solidFill>
                  <a:srgbClr val="545454"/>
                </a:solidFill>
                <a:latin typeface="Montserrat"/>
                <a:hlinkClick r:id="rId5" tooltip="https://www.samoa.travel"/>
              </a:rPr>
              <a:t>SAMOA TRAVEL </a:t>
            </a:r>
          </a:p>
        </p:txBody>
      </p:sp>
      <p:sp>
        <p:nvSpPr>
          <p:cNvPr id="10" name="Freeform 10"/>
          <p:cNvSpPr/>
          <p:nvPr/>
        </p:nvSpPr>
        <p:spPr>
          <a:xfrm>
            <a:off x="16889533" y="8891002"/>
            <a:ext cx="839262" cy="734597"/>
          </a:xfrm>
          <a:custGeom>
            <a:avLst/>
            <a:gdLst/>
            <a:ahLst/>
            <a:cxnLst/>
            <a:rect l="l" t="t" r="r" b="b"/>
            <a:pathLst>
              <a:path w="839262" h="734597">
                <a:moveTo>
                  <a:pt x="0" y="0"/>
                </a:moveTo>
                <a:lnTo>
                  <a:pt x="839262" y="0"/>
                </a:lnTo>
                <a:lnTo>
                  <a:pt x="839262" y="734596"/>
                </a:lnTo>
                <a:lnTo>
                  <a:pt x="0" y="734596"/>
                </a:lnTo>
                <a:lnTo>
                  <a:pt x="0" y="0"/>
                </a:lnTo>
                <a:close/>
              </a:path>
            </a:pathLst>
          </a:custGeom>
          <a:blipFill>
            <a:blip r:embed="rId6"/>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033099" y="995976"/>
            <a:ext cx="5226201" cy="9291024"/>
            <a:chOff x="0" y="0"/>
            <a:chExt cx="3291840" cy="5852160"/>
          </a:xfrm>
        </p:grpSpPr>
        <p:sp>
          <p:nvSpPr>
            <p:cNvPr id="3" name="Freeform 3"/>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2"/>
              <a:stretch>
                <a:fillRect l="-9294" r="-9294"/>
              </a:stretch>
            </a:blipFill>
          </p:spPr>
        </p:sp>
        <p:sp>
          <p:nvSpPr>
            <p:cNvPr id="4" name="Freeform 4"/>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3"/>
              <a:stretch>
                <a:fillRect l="-30" r="-30"/>
              </a:stretch>
            </a:blipFill>
          </p:spPr>
        </p:sp>
      </p:grpSp>
      <p:grpSp>
        <p:nvGrpSpPr>
          <p:cNvPr id="5" name="Group 5"/>
          <p:cNvGrpSpPr>
            <a:grpSpLocks noChangeAspect="1"/>
          </p:cNvGrpSpPr>
          <p:nvPr/>
        </p:nvGrpSpPr>
        <p:grpSpPr>
          <a:xfrm>
            <a:off x="1028700" y="5595848"/>
            <a:ext cx="3210117" cy="3210104"/>
            <a:chOff x="0" y="0"/>
            <a:chExt cx="6350025" cy="6350000"/>
          </a:xfrm>
        </p:grpSpPr>
        <p:sp>
          <p:nvSpPr>
            <p:cNvPr id="6" name="Freeform 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26481" r="-26481"/>
              </a:stretch>
            </a:blipFill>
          </p:spPr>
        </p:sp>
      </p:grpSp>
      <p:grpSp>
        <p:nvGrpSpPr>
          <p:cNvPr id="7" name="Group 7"/>
          <p:cNvGrpSpPr>
            <a:grpSpLocks noChangeAspect="1"/>
          </p:cNvGrpSpPr>
          <p:nvPr/>
        </p:nvGrpSpPr>
        <p:grpSpPr>
          <a:xfrm>
            <a:off x="4529835" y="5595848"/>
            <a:ext cx="3210117" cy="3210104"/>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25046" r="-25046"/>
              </a:stretch>
            </a:blipFill>
          </p:spPr>
        </p:sp>
      </p:grpSp>
      <p:grpSp>
        <p:nvGrpSpPr>
          <p:cNvPr id="9" name="Group 9"/>
          <p:cNvGrpSpPr>
            <a:grpSpLocks noChangeAspect="1"/>
          </p:cNvGrpSpPr>
          <p:nvPr/>
        </p:nvGrpSpPr>
        <p:grpSpPr>
          <a:xfrm>
            <a:off x="8027385" y="5595848"/>
            <a:ext cx="3210117" cy="3210104"/>
            <a:chOff x="0" y="0"/>
            <a:chExt cx="6350025" cy="6350000"/>
          </a:xfrm>
        </p:grpSpPr>
        <p:sp>
          <p:nvSpPr>
            <p:cNvPr id="10" name="Freeform 10"/>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6"/>
              <a:stretch>
                <a:fillRect l="-49812"/>
              </a:stretch>
            </a:blipFill>
          </p:spPr>
        </p:sp>
      </p:grpSp>
      <p:grpSp>
        <p:nvGrpSpPr>
          <p:cNvPr id="11" name="Group 11"/>
          <p:cNvGrpSpPr/>
          <p:nvPr/>
        </p:nvGrpSpPr>
        <p:grpSpPr>
          <a:xfrm rot="-1997387">
            <a:off x="15157993" y="-2830965"/>
            <a:ext cx="3290152" cy="7904326"/>
            <a:chOff x="0" y="0"/>
            <a:chExt cx="416268" cy="1000050"/>
          </a:xfrm>
        </p:grpSpPr>
        <p:sp>
          <p:nvSpPr>
            <p:cNvPr id="12" name="Freeform 12"/>
            <p:cNvSpPr/>
            <p:nvPr/>
          </p:nvSpPr>
          <p:spPr>
            <a:xfrm>
              <a:off x="0" y="0"/>
              <a:ext cx="416268" cy="1000050"/>
            </a:xfrm>
            <a:custGeom>
              <a:avLst/>
              <a:gdLst/>
              <a:ahLst/>
              <a:cxnLst/>
              <a:rect l="l" t="t" r="r" b="b"/>
              <a:pathLst>
                <a:path w="416268" h="1000050">
                  <a:moveTo>
                    <a:pt x="213068" y="0"/>
                  </a:moveTo>
                  <a:lnTo>
                    <a:pt x="0" y="0"/>
                  </a:lnTo>
                  <a:lnTo>
                    <a:pt x="203200" y="1000050"/>
                  </a:lnTo>
                  <a:lnTo>
                    <a:pt x="416268" y="1000050"/>
                  </a:lnTo>
                  <a:lnTo>
                    <a:pt x="213068" y="0"/>
                  </a:lnTo>
                  <a:close/>
                </a:path>
              </a:pathLst>
            </a:custGeom>
            <a:solidFill>
              <a:srgbClr val="356014">
                <a:alpha val="54902"/>
              </a:srgbClr>
            </a:solidFill>
          </p:spPr>
        </p:sp>
        <p:sp>
          <p:nvSpPr>
            <p:cNvPr id="13" name="TextBox 13"/>
            <p:cNvSpPr txBox="1"/>
            <p:nvPr/>
          </p:nvSpPr>
          <p:spPr>
            <a:xfrm>
              <a:off x="101600" y="-66675"/>
              <a:ext cx="609600" cy="676275"/>
            </a:xfrm>
            <a:prstGeom prst="rect">
              <a:avLst/>
            </a:prstGeom>
          </p:spPr>
          <p:txBody>
            <a:bodyPr lIns="50800" tIns="50800" rIns="50800" bIns="50800" rtlCol="0" anchor="ctr"/>
            <a:lstStyle/>
            <a:p>
              <a:pPr algn="ctr">
                <a:lnSpc>
                  <a:spcPts val="3749"/>
                </a:lnSpc>
              </a:pPr>
              <a:endParaRPr/>
            </a:p>
          </p:txBody>
        </p:sp>
      </p:grpSp>
      <p:sp>
        <p:nvSpPr>
          <p:cNvPr id="14" name="Freeform 14"/>
          <p:cNvSpPr/>
          <p:nvPr/>
        </p:nvSpPr>
        <p:spPr>
          <a:xfrm>
            <a:off x="6011301" y="3838384"/>
            <a:ext cx="5226201" cy="1489387"/>
          </a:xfrm>
          <a:custGeom>
            <a:avLst/>
            <a:gdLst/>
            <a:ahLst/>
            <a:cxnLst/>
            <a:rect l="l" t="t" r="r" b="b"/>
            <a:pathLst>
              <a:path w="5226201" h="1489387">
                <a:moveTo>
                  <a:pt x="0" y="0"/>
                </a:moveTo>
                <a:lnTo>
                  <a:pt x="5226200" y="0"/>
                </a:lnTo>
                <a:lnTo>
                  <a:pt x="5226200" y="1489386"/>
                </a:lnTo>
                <a:lnTo>
                  <a:pt x="0" y="1489386"/>
                </a:lnTo>
                <a:lnTo>
                  <a:pt x="0" y="0"/>
                </a:lnTo>
                <a:close/>
              </a:path>
            </a:pathLst>
          </a:custGeom>
          <a:blipFill>
            <a:blip r:embed="rId7"/>
            <a:stretch>
              <a:fillRect l="-16576" t="-21004" r="-18878" b="-19388"/>
            </a:stretch>
          </a:blipFill>
        </p:spPr>
      </p:sp>
      <p:sp>
        <p:nvSpPr>
          <p:cNvPr id="15" name="TextBox 15"/>
          <p:cNvSpPr txBox="1"/>
          <p:nvPr/>
        </p:nvSpPr>
        <p:spPr>
          <a:xfrm>
            <a:off x="1028700" y="824526"/>
            <a:ext cx="9413996"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"Tokyo: Old Meets New"</a:t>
            </a:r>
          </a:p>
        </p:txBody>
      </p:sp>
      <p:sp>
        <p:nvSpPr>
          <p:cNvPr id="16" name="TextBox 16"/>
          <p:cNvSpPr txBox="1"/>
          <p:nvPr/>
        </p:nvSpPr>
        <p:spPr>
          <a:xfrm>
            <a:off x="1293406" y="2338766"/>
            <a:ext cx="7116063" cy="811489"/>
          </a:xfrm>
          <a:prstGeom prst="rect">
            <a:avLst/>
          </a:prstGeom>
        </p:spPr>
        <p:txBody>
          <a:bodyPr lIns="0" tIns="0" rIns="0" bIns="0" rtlCol="0" anchor="t">
            <a:spAutoFit/>
          </a:bodyPr>
          <a:lstStyle/>
          <a:p>
            <a:pPr>
              <a:lnSpc>
                <a:spcPts val="3749"/>
              </a:lnSpc>
            </a:pPr>
            <a:r>
              <a:rPr lang="en-US" sz="2499">
                <a:solidFill>
                  <a:srgbClr val="545454"/>
                </a:solidFill>
                <a:latin typeface="Montserrat Bold"/>
              </a:rPr>
              <a:t>TOKYO</a:t>
            </a:r>
          </a:p>
          <a:p>
            <a:pPr>
              <a:lnSpc>
                <a:spcPts val="2850"/>
              </a:lnSpc>
            </a:pPr>
            <a:r>
              <a:rPr lang="en-US" sz="1900">
                <a:solidFill>
                  <a:srgbClr val="545454"/>
                </a:solidFill>
                <a:latin typeface="Montserrat"/>
              </a:rPr>
              <a:t>SOURCE: </a:t>
            </a:r>
            <a:r>
              <a:rPr lang="en-US" sz="1900" u="sng">
                <a:solidFill>
                  <a:srgbClr val="545454"/>
                </a:solidFill>
                <a:latin typeface="Montserrat"/>
                <a:hlinkClick r:id="rId8" tooltip="https://www.metro.tokyo.lg.jp/ENGLISH/TOPICS/2017/170511.htm"/>
              </a:rPr>
              <a:t>TOKYO METROPOLITAN GOVERNMENT</a:t>
            </a:r>
          </a:p>
        </p:txBody>
      </p:sp>
      <p:sp>
        <p:nvSpPr>
          <p:cNvPr id="17" name="Freeform 17"/>
          <p:cNvSpPr/>
          <p:nvPr/>
        </p:nvSpPr>
        <p:spPr>
          <a:xfrm>
            <a:off x="454144"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9"/>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0715"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2"/>
            <a:stretch>
              <a:fillRect/>
            </a:stretch>
          </a:blipFill>
        </p:spPr>
      </p:sp>
      <p:sp>
        <p:nvSpPr>
          <p:cNvPr id="3" name="Freeform 3"/>
          <p:cNvSpPr/>
          <p:nvPr/>
        </p:nvSpPr>
        <p:spPr>
          <a:xfrm>
            <a:off x="1028700" y="4447283"/>
            <a:ext cx="6838332" cy="4556039"/>
          </a:xfrm>
          <a:custGeom>
            <a:avLst/>
            <a:gdLst/>
            <a:ahLst/>
            <a:cxnLst/>
            <a:rect l="l" t="t" r="r" b="b"/>
            <a:pathLst>
              <a:path w="6838332" h="4556039">
                <a:moveTo>
                  <a:pt x="0" y="0"/>
                </a:moveTo>
                <a:lnTo>
                  <a:pt x="6838332" y="0"/>
                </a:lnTo>
                <a:lnTo>
                  <a:pt x="6838332" y="4556038"/>
                </a:lnTo>
                <a:lnTo>
                  <a:pt x="0" y="4556038"/>
                </a:lnTo>
                <a:lnTo>
                  <a:pt x="0" y="0"/>
                </a:lnTo>
                <a:close/>
              </a:path>
            </a:pathLst>
          </a:custGeom>
          <a:blipFill>
            <a:blip r:embed="rId3"/>
            <a:stretch>
              <a:fillRect/>
            </a:stretch>
          </a:blipFill>
        </p:spPr>
      </p:sp>
      <p:sp>
        <p:nvSpPr>
          <p:cNvPr id="4" name="Freeform 4"/>
          <p:cNvSpPr/>
          <p:nvPr/>
        </p:nvSpPr>
        <p:spPr>
          <a:xfrm>
            <a:off x="8252856" y="4447283"/>
            <a:ext cx="9250051" cy="4556039"/>
          </a:xfrm>
          <a:custGeom>
            <a:avLst/>
            <a:gdLst/>
            <a:ahLst/>
            <a:cxnLst/>
            <a:rect l="l" t="t" r="r" b="b"/>
            <a:pathLst>
              <a:path w="9250051" h="4556039">
                <a:moveTo>
                  <a:pt x="0" y="0"/>
                </a:moveTo>
                <a:lnTo>
                  <a:pt x="9250051" y="0"/>
                </a:lnTo>
                <a:lnTo>
                  <a:pt x="9250051" y="4556038"/>
                </a:lnTo>
                <a:lnTo>
                  <a:pt x="0" y="4556038"/>
                </a:lnTo>
                <a:lnTo>
                  <a:pt x="0" y="0"/>
                </a:lnTo>
                <a:close/>
              </a:path>
            </a:pathLst>
          </a:custGeom>
          <a:blipFill>
            <a:blip r:embed="rId4"/>
            <a:stretch>
              <a:fillRect r="-20869"/>
            </a:stretch>
          </a:blipFill>
        </p:spPr>
      </p:sp>
      <p:sp>
        <p:nvSpPr>
          <p:cNvPr id="5" name="Freeform 5"/>
          <p:cNvSpPr/>
          <p:nvPr/>
        </p:nvSpPr>
        <p:spPr>
          <a:xfrm>
            <a:off x="13711256" y="2830190"/>
            <a:ext cx="4234288" cy="2724229"/>
          </a:xfrm>
          <a:custGeom>
            <a:avLst/>
            <a:gdLst/>
            <a:ahLst/>
            <a:cxnLst/>
            <a:rect l="l" t="t" r="r" b="b"/>
            <a:pathLst>
              <a:path w="4234288" h="2724229">
                <a:moveTo>
                  <a:pt x="0" y="0"/>
                </a:moveTo>
                <a:lnTo>
                  <a:pt x="4234288" y="0"/>
                </a:lnTo>
                <a:lnTo>
                  <a:pt x="4234288" y="2724229"/>
                </a:lnTo>
                <a:lnTo>
                  <a:pt x="0" y="2724229"/>
                </a:lnTo>
                <a:lnTo>
                  <a:pt x="0" y="0"/>
                </a:lnTo>
                <a:close/>
              </a:path>
            </a:pathLst>
          </a:custGeom>
          <a:blipFill>
            <a:blip r:embed="rId5"/>
            <a:stretch>
              <a:fillRect/>
            </a:stretch>
          </a:blipFill>
        </p:spPr>
      </p:sp>
      <p:sp>
        <p:nvSpPr>
          <p:cNvPr id="6" name="TextBox 6"/>
          <p:cNvSpPr txBox="1"/>
          <p:nvPr/>
        </p:nvSpPr>
        <p:spPr>
          <a:xfrm>
            <a:off x="1192464" y="142442"/>
            <a:ext cx="8807472"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"Get Lost (In Montana)"</a:t>
            </a:r>
          </a:p>
        </p:txBody>
      </p:sp>
      <p:sp>
        <p:nvSpPr>
          <p:cNvPr id="7" name="TextBox 7"/>
          <p:cNvSpPr txBox="1"/>
          <p:nvPr/>
        </p:nvSpPr>
        <p:spPr>
          <a:xfrm>
            <a:off x="1541715" y="1301396"/>
            <a:ext cx="10404970" cy="438137"/>
          </a:xfrm>
          <a:prstGeom prst="rect">
            <a:avLst/>
          </a:prstGeom>
        </p:spPr>
        <p:txBody>
          <a:bodyPr lIns="0" tIns="0" rIns="0" bIns="0" rtlCol="0" anchor="t">
            <a:spAutoFit/>
          </a:bodyPr>
          <a:lstStyle/>
          <a:p>
            <a:pPr>
              <a:lnSpc>
                <a:spcPts val="3749"/>
              </a:lnSpc>
            </a:pPr>
            <a:r>
              <a:rPr lang="en-US" sz="2499">
                <a:solidFill>
                  <a:srgbClr val="545454"/>
                </a:solidFill>
                <a:latin typeface="Montserrat Bold"/>
              </a:rPr>
              <a:t>MONTANA</a:t>
            </a:r>
          </a:p>
        </p:txBody>
      </p:sp>
      <p:sp>
        <p:nvSpPr>
          <p:cNvPr id="8" name="TextBox 8"/>
          <p:cNvSpPr txBox="1"/>
          <p:nvPr/>
        </p:nvSpPr>
        <p:spPr>
          <a:xfrm>
            <a:off x="1541715" y="1815733"/>
            <a:ext cx="12572683" cy="2211705"/>
          </a:xfrm>
          <a:prstGeom prst="rect">
            <a:avLst/>
          </a:prstGeom>
        </p:spPr>
        <p:txBody>
          <a:bodyPr lIns="0" tIns="0" rIns="0" bIns="0" rtlCol="0" anchor="t">
            <a:spAutoFit/>
          </a:bodyPr>
          <a:lstStyle/>
          <a:p>
            <a:pPr>
              <a:lnSpc>
                <a:spcPts val="3300"/>
              </a:lnSpc>
            </a:pPr>
            <a:r>
              <a:rPr lang="en-US" sz="2200">
                <a:solidFill>
                  <a:srgbClr val="545454"/>
                </a:solidFill>
                <a:latin typeface="Montserrat"/>
              </a:rPr>
              <a:t>SOURCE: </a:t>
            </a:r>
            <a:r>
              <a:rPr lang="en-US" sz="2200" u="sng">
                <a:solidFill>
                  <a:srgbClr val="545454"/>
                </a:solidFill>
                <a:latin typeface="Montserrat"/>
                <a:hlinkClick r:id="rId6" tooltip="https://mt.gov"/>
              </a:rPr>
              <a:t>MT.GOV</a:t>
            </a:r>
          </a:p>
          <a:p>
            <a:pPr>
              <a:lnSpc>
                <a:spcPts val="1100"/>
              </a:lnSpc>
            </a:pPr>
            <a:endParaRPr lang="en-US" sz="2200" u="sng">
              <a:solidFill>
                <a:srgbClr val="545454"/>
              </a:solidFill>
              <a:latin typeface="Montserrat"/>
              <a:hlinkClick r:id="rId6" tooltip="https://mt.gov"/>
            </a:endParaRPr>
          </a:p>
          <a:p>
            <a:pPr>
              <a:lnSpc>
                <a:spcPts val="3300"/>
              </a:lnSpc>
              <a:spcBef>
                <a:spcPct val="0"/>
              </a:spcBef>
            </a:pPr>
            <a:r>
              <a:rPr lang="en-US" sz="2200">
                <a:solidFill>
                  <a:srgbClr val="545454"/>
                </a:solidFill>
                <a:latin typeface="Montserrat"/>
              </a:rPr>
              <a:t>"Get Lost (in Montana)" is the tagline of a popular tourism marketing campaign the Montana Department of Commerce introduced in 2012 to inspire Montana residents to explore their state. Since its retirement, the logo has continued to live on in the form of officially licenced merchandise."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73775" y="5459996"/>
            <a:ext cx="8863313" cy="3364514"/>
            <a:chOff x="0" y="0"/>
            <a:chExt cx="6350000" cy="2410460"/>
          </a:xfrm>
        </p:grpSpPr>
        <p:sp>
          <p:nvSpPr>
            <p:cNvPr id="3" name="Freeform 3"/>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2"/>
              <a:stretch>
                <a:fillRect t="-37756" b="-37756"/>
              </a:stretch>
            </a:blipFill>
          </p:spPr>
        </p:sp>
      </p:grpSp>
      <p:grpSp>
        <p:nvGrpSpPr>
          <p:cNvPr id="4" name="Group 4"/>
          <p:cNvGrpSpPr/>
          <p:nvPr/>
        </p:nvGrpSpPr>
        <p:grpSpPr>
          <a:xfrm rot="3407347">
            <a:off x="71053" y="-2923463"/>
            <a:ext cx="3212157" cy="7904326"/>
            <a:chOff x="0" y="0"/>
            <a:chExt cx="406400" cy="1000050"/>
          </a:xfrm>
        </p:grpSpPr>
        <p:sp>
          <p:nvSpPr>
            <p:cNvPr id="5" name="Freeform 5"/>
            <p:cNvSpPr/>
            <p:nvPr/>
          </p:nvSpPr>
          <p:spPr>
            <a:xfrm>
              <a:off x="0" y="0"/>
              <a:ext cx="406400" cy="1000050"/>
            </a:xfrm>
            <a:custGeom>
              <a:avLst/>
              <a:gdLst/>
              <a:ahLst/>
              <a:cxnLst/>
              <a:rect l="l" t="t" r="r" b="b"/>
              <a:pathLst>
                <a:path w="406400" h="1000050">
                  <a:moveTo>
                    <a:pt x="203200" y="0"/>
                  </a:moveTo>
                  <a:lnTo>
                    <a:pt x="0" y="0"/>
                  </a:lnTo>
                  <a:lnTo>
                    <a:pt x="203200" y="1000050"/>
                  </a:lnTo>
                  <a:lnTo>
                    <a:pt x="406400" y="1000050"/>
                  </a:lnTo>
                  <a:lnTo>
                    <a:pt x="203200" y="0"/>
                  </a:lnTo>
                  <a:close/>
                </a:path>
              </a:pathLst>
            </a:custGeom>
            <a:solidFill>
              <a:srgbClr val="356014">
                <a:alpha val="54902"/>
              </a:srgbClr>
            </a:solidFill>
          </p:spPr>
        </p:sp>
        <p:sp>
          <p:nvSpPr>
            <p:cNvPr id="6" name="TextBox 6"/>
            <p:cNvSpPr txBox="1"/>
            <p:nvPr/>
          </p:nvSpPr>
          <p:spPr>
            <a:xfrm>
              <a:off x="101600" y="-66675"/>
              <a:ext cx="609600" cy="676275"/>
            </a:xfrm>
            <a:prstGeom prst="rect">
              <a:avLst/>
            </a:prstGeom>
          </p:spPr>
          <p:txBody>
            <a:bodyPr lIns="50800" tIns="50800" rIns="50800" bIns="50800" rtlCol="0" anchor="ctr"/>
            <a:lstStyle/>
            <a:p>
              <a:pPr algn="ctr">
                <a:lnSpc>
                  <a:spcPts val="3749"/>
                </a:lnSpc>
              </a:pPr>
              <a:endParaRPr/>
            </a:p>
          </p:txBody>
        </p:sp>
      </p:grpSp>
      <p:sp>
        <p:nvSpPr>
          <p:cNvPr id="7" name="Freeform 7"/>
          <p:cNvSpPr/>
          <p:nvPr/>
        </p:nvSpPr>
        <p:spPr>
          <a:xfrm>
            <a:off x="10107319" y="5459996"/>
            <a:ext cx="5146484" cy="3364514"/>
          </a:xfrm>
          <a:custGeom>
            <a:avLst/>
            <a:gdLst/>
            <a:ahLst/>
            <a:cxnLst/>
            <a:rect l="l" t="t" r="r" b="b"/>
            <a:pathLst>
              <a:path w="5146484" h="3364514">
                <a:moveTo>
                  <a:pt x="0" y="0"/>
                </a:moveTo>
                <a:lnTo>
                  <a:pt x="5146484" y="0"/>
                </a:lnTo>
                <a:lnTo>
                  <a:pt x="5146484" y="3364513"/>
                </a:lnTo>
                <a:lnTo>
                  <a:pt x="0" y="3364513"/>
                </a:lnTo>
                <a:lnTo>
                  <a:pt x="0" y="0"/>
                </a:lnTo>
                <a:close/>
              </a:path>
            </a:pathLst>
          </a:custGeom>
          <a:blipFill>
            <a:blip r:embed="rId3"/>
            <a:stretch>
              <a:fillRect/>
            </a:stretch>
          </a:blipFill>
        </p:spPr>
      </p:sp>
      <p:sp>
        <p:nvSpPr>
          <p:cNvPr id="8" name="Freeform 8"/>
          <p:cNvSpPr/>
          <p:nvPr/>
        </p:nvSpPr>
        <p:spPr>
          <a:xfrm>
            <a:off x="454144"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4"/>
            <a:stretch>
              <a:fillRect/>
            </a:stretch>
          </a:blipFill>
        </p:spPr>
      </p:sp>
      <p:sp>
        <p:nvSpPr>
          <p:cNvPr id="9" name="Freeform 9"/>
          <p:cNvSpPr/>
          <p:nvPr/>
        </p:nvSpPr>
        <p:spPr>
          <a:xfrm>
            <a:off x="873775" y="1481870"/>
            <a:ext cx="7079951" cy="3539975"/>
          </a:xfrm>
          <a:custGeom>
            <a:avLst/>
            <a:gdLst/>
            <a:ahLst/>
            <a:cxnLst/>
            <a:rect l="l" t="t" r="r" b="b"/>
            <a:pathLst>
              <a:path w="7079951" h="3539975">
                <a:moveTo>
                  <a:pt x="0" y="0"/>
                </a:moveTo>
                <a:lnTo>
                  <a:pt x="7079950" y="0"/>
                </a:lnTo>
                <a:lnTo>
                  <a:pt x="7079950" y="3539976"/>
                </a:lnTo>
                <a:lnTo>
                  <a:pt x="0" y="3539976"/>
                </a:lnTo>
                <a:lnTo>
                  <a:pt x="0" y="0"/>
                </a:lnTo>
                <a:close/>
              </a:path>
            </a:pathLst>
          </a:custGeom>
          <a:blipFill>
            <a:blip r:embed="rId5"/>
            <a:stretch>
              <a:fillRect/>
            </a:stretch>
          </a:blipFill>
        </p:spPr>
      </p:sp>
      <p:sp>
        <p:nvSpPr>
          <p:cNvPr id="10" name="TextBox 10"/>
          <p:cNvSpPr txBox="1"/>
          <p:nvPr/>
        </p:nvSpPr>
        <p:spPr>
          <a:xfrm>
            <a:off x="8439563" y="1538921"/>
            <a:ext cx="9143678"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"Heartbeat of the World"</a:t>
            </a:r>
          </a:p>
        </p:txBody>
      </p:sp>
      <p:sp>
        <p:nvSpPr>
          <p:cNvPr id="11" name="TextBox 11"/>
          <p:cNvSpPr txBox="1"/>
          <p:nvPr/>
        </p:nvSpPr>
        <p:spPr>
          <a:xfrm>
            <a:off x="8780398" y="2812776"/>
            <a:ext cx="7240999" cy="811530"/>
          </a:xfrm>
          <a:prstGeom prst="rect">
            <a:avLst/>
          </a:prstGeom>
        </p:spPr>
        <p:txBody>
          <a:bodyPr lIns="0" tIns="0" rIns="0" bIns="0" rtlCol="0" anchor="t">
            <a:spAutoFit/>
          </a:bodyPr>
          <a:lstStyle/>
          <a:p>
            <a:pPr>
              <a:lnSpc>
                <a:spcPts val="3749"/>
              </a:lnSpc>
            </a:pPr>
            <a:r>
              <a:rPr lang="en-US" sz="2499">
                <a:solidFill>
                  <a:srgbClr val="545454"/>
                </a:solidFill>
                <a:latin typeface="Montserrat Bold"/>
              </a:rPr>
              <a:t>JAMAICA (2021 - PRE-PANDEMIC)</a:t>
            </a:r>
          </a:p>
          <a:p>
            <a:pPr>
              <a:lnSpc>
                <a:spcPts val="2850"/>
              </a:lnSpc>
            </a:pPr>
            <a:r>
              <a:rPr lang="en-US" sz="1900">
                <a:solidFill>
                  <a:srgbClr val="545454"/>
                </a:solidFill>
                <a:latin typeface="Montserrat"/>
              </a:rPr>
              <a:t>SOURCE: </a:t>
            </a:r>
            <a:r>
              <a:rPr lang="en-US" sz="1900" u="sng">
                <a:solidFill>
                  <a:srgbClr val="545454"/>
                </a:solidFill>
                <a:latin typeface="Montserrat"/>
                <a:hlinkClick r:id="rId6" tooltip="https://www.visitjamaica.com"/>
              </a:rPr>
              <a:t>JAMAICA TOURIST BOARD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943322"/>
            <a:ext cx="10776794"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"Come Back"</a:t>
            </a:r>
          </a:p>
        </p:txBody>
      </p:sp>
      <p:sp>
        <p:nvSpPr>
          <p:cNvPr id="3" name="Freeform 3"/>
          <p:cNvSpPr/>
          <p:nvPr/>
        </p:nvSpPr>
        <p:spPr>
          <a:xfrm>
            <a:off x="16839669"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3"/>
            <a:stretch>
              <a:fillRect/>
            </a:stretch>
          </a:blipFill>
        </p:spPr>
      </p:sp>
      <p:sp>
        <p:nvSpPr>
          <p:cNvPr id="5" name="TextBox 5"/>
          <p:cNvSpPr txBox="1"/>
          <p:nvPr/>
        </p:nvSpPr>
        <p:spPr>
          <a:xfrm>
            <a:off x="1028700" y="8321367"/>
            <a:ext cx="7240999" cy="811530"/>
          </a:xfrm>
          <a:prstGeom prst="rect">
            <a:avLst/>
          </a:prstGeom>
        </p:spPr>
        <p:txBody>
          <a:bodyPr lIns="0" tIns="0" rIns="0" bIns="0" rtlCol="0" anchor="t">
            <a:spAutoFit/>
          </a:bodyPr>
          <a:lstStyle/>
          <a:p>
            <a:pPr>
              <a:lnSpc>
                <a:spcPts val="3749"/>
              </a:lnSpc>
            </a:pPr>
            <a:r>
              <a:rPr lang="en-US" sz="2499">
                <a:solidFill>
                  <a:srgbClr val="545454"/>
                </a:solidFill>
                <a:latin typeface="Montserrat Bold"/>
              </a:rPr>
              <a:t>JAMAICA (2022-CURRENT)</a:t>
            </a:r>
          </a:p>
          <a:p>
            <a:pPr>
              <a:lnSpc>
                <a:spcPts val="2850"/>
              </a:lnSpc>
            </a:pPr>
            <a:r>
              <a:rPr lang="en-US" sz="1900">
                <a:solidFill>
                  <a:srgbClr val="545454"/>
                </a:solidFill>
                <a:latin typeface="Montserrat"/>
              </a:rPr>
              <a:t>SOURCE: </a:t>
            </a:r>
            <a:r>
              <a:rPr lang="en-US" sz="1900" u="sng">
                <a:solidFill>
                  <a:srgbClr val="545454"/>
                </a:solidFill>
                <a:latin typeface="Montserrat"/>
                <a:hlinkClick r:id="rId4" tooltip="https://www.youtube.com/@VisitJamaicaOfficial"/>
              </a:rPr>
              <a:t>VISIT JAMAICA'S YOUTUBE CHANNEL</a:t>
            </a:r>
          </a:p>
        </p:txBody>
      </p:sp>
      <p:pic>
        <p:nvPicPr>
          <p:cNvPr id="7" name="Online Media 5" descr="It's time for you to come back to the vibe that comes alive in Jamaica">
            <a:hlinkClick r:id="" action="ppaction://media"/>
            <a:extLst>
              <a:ext uri="{FF2B5EF4-FFF2-40B4-BE49-F238E27FC236}">
                <a16:creationId xmlns:a16="http://schemas.microsoft.com/office/drawing/2014/main" id="{C31D574B-E5FB-3734-F62B-F362E4BD6649}"/>
              </a:ext>
            </a:extLst>
          </p:cNvPr>
          <p:cNvPicPr>
            <a:picLocks noRot="1" noChangeAspect="1"/>
          </p:cNvPicPr>
          <p:nvPr>
            <a:videoFile r:link="rId1"/>
          </p:nvPr>
        </p:nvPicPr>
        <p:blipFill>
          <a:blip r:embed="rId5"/>
          <a:stretch>
            <a:fillRect/>
          </a:stretch>
        </p:blipFill>
        <p:spPr>
          <a:xfrm>
            <a:off x="3845705" y="301752"/>
            <a:ext cx="11089495" cy="62655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033099" y="995976"/>
            <a:ext cx="5226201" cy="9291024"/>
            <a:chOff x="0" y="0"/>
            <a:chExt cx="3291840" cy="5852160"/>
          </a:xfrm>
        </p:grpSpPr>
        <p:sp>
          <p:nvSpPr>
            <p:cNvPr id="3" name="Freeform 3"/>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2"/>
              <a:stretch>
                <a:fillRect l="-83497" r="-83497"/>
              </a:stretch>
            </a:blipFill>
          </p:spPr>
        </p:sp>
        <p:sp>
          <p:nvSpPr>
            <p:cNvPr id="4" name="Freeform 4"/>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3"/>
              <a:stretch>
                <a:fillRect l="-30" r="-30"/>
              </a:stretch>
            </a:blipFill>
          </p:spPr>
        </p:sp>
      </p:grpSp>
      <p:grpSp>
        <p:nvGrpSpPr>
          <p:cNvPr id="5" name="Group 5"/>
          <p:cNvGrpSpPr>
            <a:grpSpLocks noChangeAspect="1"/>
          </p:cNvGrpSpPr>
          <p:nvPr/>
        </p:nvGrpSpPr>
        <p:grpSpPr>
          <a:xfrm>
            <a:off x="1028700" y="5595848"/>
            <a:ext cx="3210117" cy="3210104"/>
            <a:chOff x="0" y="0"/>
            <a:chExt cx="6350025" cy="6350000"/>
          </a:xfrm>
        </p:grpSpPr>
        <p:sp>
          <p:nvSpPr>
            <p:cNvPr id="6" name="Freeform 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24906" r="-24906"/>
              </a:stretch>
            </a:blipFill>
          </p:spPr>
        </p:sp>
      </p:grpSp>
      <p:grpSp>
        <p:nvGrpSpPr>
          <p:cNvPr id="7" name="Group 7"/>
          <p:cNvGrpSpPr>
            <a:grpSpLocks noChangeAspect="1"/>
          </p:cNvGrpSpPr>
          <p:nvPr/>
        </p:nvGrpSpPr>
        <p:grpSpPr>
          <a:xfrm>
            <a:off x="4529835" y="5595848"/>
            <a:ext cx="3210117" cy="3210104"/>
            <a:chOff x="0" y="0"/>
            <a:chExt cx="6350025" cy="6350000"/>
          </a:xfrm>
        </p:grpSpPr>
        <p:sp>
          <p:nvSpPr>
            <p:cNvPr id="8" name="Freeform 8"/>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24906" r="-24906"/>
              </a:stretch>
            </a:blipFill>
          </p:spPr>
        </p:sp>
      </p:grpSp>
      <p:grpSp>
        <p:nvGrpSpPr>
          <p:cNvPr id="9" name="Group 9"/>
          <p:cNvGrpSpPr>
            <a:grpSpLocks noChangeAspect="1"/>
          </p:cNvGrpSpPr>
          <p:nvPr/>
        </p:nvGrpSpPr>
        <p:grpSpPr>
          <a:xfrm>
            <a:off x="8027385" y="5595848"/>
            <a:ext cx="3210117" cy="3210104"/>
            <a:chOff x="0" y="0"/>
            <a:chExt cx="6350025" cy="6350000"/>
          </a:xfrm>
        </p:grpSpPr>
        <p:sp>
          <p:nvSpPr>
            <p:cNvPr id="10" name="Freeform 10"/>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6"/>
              <a:stretch>
                <a:fillRect l="-24906" r="-24906"/>
              </a:stretch>
            </a:blipFill>
          </p:spPr>
        </p:sp>
      </p:grpSp>
      <p:grpSp>
        <p:nvGrpSpPr>
          <p:cNvPr id="11" name="Group 11"/>
          <p:cNvGrpSpPr/>
          <p:nvPr/>
        </p:nvGrpSpPr>
        <p:grpSpPr>
          <a:xfrm rot="-1997387">
            <a:off x="15157993" y="-2830965"/>
            <a:ext cx="3290152" cy="7904326"/>
            <a:chOff x="0" y="0"/>
            <a:chExt cx="416268" cy="1000050"/>
          </a:xfrm>
        </p:grpSpPr>
        <p:sp>
          <p:nvSpPr>
            <p:cNvPr id="12" name="Freeform 12"/>
            <p:cNvSpPr/>
            <p:nvPr/>
          </p:nvSpPr>
          <p:spPr>
            <a:xfrm>
              <a:off x="0" y="0"/>
              <a:ext cx="416268" cy="1000050"/>
            </a:xfrm>
            <a:custGeom>
              <a:avLst/>
              <a:gdLst/>
              <a:ahLst/>
              <a:cxnLst/>
              <a:rect l="l" t="t" r="r" b="b"/>
              <a:pathLst>
                <a:path w="416268" h="1000050">
                  <a:moveTo>
                    <a:pt x="213068" y="0"/>
                  </a:moveTo>
                  <a:lnTo>
                    <a:pt x="0" y="0"/>
                  </a:lnTo>
                  <a:lnTo>
                    <a:pt x="203200" y="1000050"/>
                  </a:lnTo>
                  <a:lnTo>
                    <a:pt x="416268" y="1000050"/>
                  </a:lnTo>
                  <a:lnTo>
                    <a:pt x="213068" y="0"/>
                  </a:lnTo>
                  <a:close/>
                </a:path>
              </a:pathLst>
            </a:custGeom>
            <a:solidFill>
              <a:srgbClr val="356014">
                <a:alpha val="54902"/>
              </a:srgbClr>
            </a:solidFill>
          </p:spPr>
        </p:sp>
        <p:sp>
          <p:nvSpPr>
            <p:cNvPr id="13" name="TextBox 13"/>
            <p:cNvSpPr txBox="1"/>
            <p:nvPr/>
          </p:nvSpPr>
          <p:spPr>
            <a:xfrm>
              <a:off x="101600" y="-66675"/>
              <a:ext cx="609600" cy="676275"/>
            </a:xfrm>
            <a:prstGeom prst="rect">
              <a:avLst/>
            </a:prstGeom>
          </p:spPr>
          <p:txBody>
            <a:bodyPr lIns="50800" tIns="50800" rIns="50800" bIns="50800" rtlCol="0" anchor="ctr"/>
            <a:lstStyle/>
            <a:p>
              <a:pPr algn="ctr">
                <a:lnSpc>
                  <a:spcPts val="3749"/>
                </a:lnSpc>
              </a:pPr>
              <a:endParaRPr/>
            </a:p>
          </p:txBody>
        </p:sp>
      </p:grpSp>
      <p:sp>
        <p:nvSpPr>
          <p:cNvPr id="14" name="Freeform 14"/>
          <p:cNvSpPr/>
          <p:nvPr/>
        </p:nvSpPr>
        <p:spPr>
          <a:xfrm>
            <a:off x="454144"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7"/>
            <a:stretch>
              <a:fillRect/>
            </a:stretch>
          </a:blipFill>
        </p:spPr>
      </p:sp>
      <p:sp>
        <p:nvSpPr>
          <p:cNvPr id="15" name="Freeform 15"/>
          <p:cNvSpPr/>
          <p:nvPr/>
        </p:nvSpPr>
        <p:spPr>
          <a:xfrm>
            <a:off x="8027385" y="1028700"/>
            <a:ext cx="3210117" cy="3210117"/>
          </a:xfrm>
          <a:custGeom>
            <a:avLst/>
            <a:gdLst/>
            <a:ahLst/>
            <a:cxnLst/>
            <a:rect l="l" t="t" r="r" b="b"/>
            <a:pathLst>
              <a:path w="3210117" h="3210117">
                <a:moveTo>
                  <a:pt x="0" y="0"/>
                </a:moveTo>
                <a:lnTo>
                  <a:pt x="3210116" y="0"/>
                </a:lnTo>
                <a:lnTo>
                  <a:pt x="3210116" y="3210117"/>
                </a:lnTo>
                <a:lnTo>
                  <a:pt x="0" y="3210117"/>
                </a:lnTo>
                <a:lnTo>
                  <a:pt x="0" y="0"/>
                </a:lnTo>
                <a:close/>
              </a:path>
            </a:pathLst>
          </a:custGeom>
          <a:blipFill>
            <a:blip r:embed="rId8"/>
            <a:stretch>
              <a:fillRect/>
            </a:stretch>
          </a:blipFill>
        </p:spPr>
      </p:sp>
      <p:sp>
        <p:nvSpPr>
          <p:cNvPr id="16" name="TextBox 16"/>
          <p:cNvSpPr txBox="1"/>
          <p:nvPr/>
        </p:nvSpPr>
        <p:spPr>
          <a:xfrm>
            <a:off x="1028700" y="824526"/>
            <a:ext cx="9413996"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"Real and True"</a:t>
            </a:r>
          </a:p>
        </p:txBody>
      </p:sp>
      <p:sp>
        <p:nvSpPr>
          <p:cNvPr id="17" name="TextBox 17"/>
          <p:cNvSpPr txBox="1"/>
          <p:nvPr/>
        </p:nvSpPr>
        <p:spPr>
          <a:xfrm>
            <a:off x="1293406" y="2338766"/>
            <a:ext cx="7116063" cy="811489"/>
          </a:xfrm>
          <a:prstGeom prst="rect">
            <a:avLst/>
          </a:prstGeom>
        </p:spPr>
        <p:txBody>
          <a:bodyPr lIns="0" tIns="0" rIns="0" bIns="0" rtlCol="0" anchor="t">
            <a:spAutoFit/>
          </a:bodyPr>
          <a:lstStyle/>
          <a:p>
            <a:pPr>
              <a:lnSpc>
                <a:spcPts val="3749"/>
              </a:lnSpc>
            </a:pPr>
            <a:r>
              <a:rPr lang="en-US" sz="2499">
                <a:solidFill>
                  <a:srgbClr val="545454"/>
                </a:solidFill>
                <a:latin typeface="Montserrat Bold"/>
              </a:rPr>
              <a:t>SAN ANTONIO, TEXAS</a:t>
            </a:r>
          </a:p>
          <a:p>
            <a:pPr>
              <a:lnSpc>
                <a:spcPts val="2850"/>
              </a:lnSpc>
            </a:pPr>
            <a:r>
              <a:rPr lang="en-US" sz="1900">
                <a:solidFill>
                  <a:srgbClr val="545454"/>
                </a:solidFill>
                <a:latin typeface="Montserrat"/>
              </a:rPr>
              <a:t>SOURCE: </a:t>
            </a:r>
            <a:r>
              <a:rPr lang="en-US" sz="1900" u="sng">
                <a:solidFill>
                  <a:srgbClr val="545454"/>
                </a:solidFill>
                <a:latin typeface="Montserrat"/>
                <a:hlinkClick r:id="rId9" tooltip="https://www.visitsanantonio.com"/>
              </a:rPr>
              <a:t>VISIT SAN ANTONIO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873775" y="4908604"/>
            <a:ext cx="9697074" cy="3681009"/>
            <a:chOff x="0" y="0"/>
            <a:chExt cx="6350000" cy="2410460"/>
          </a:xfrm>
        </p:grpSpPr>
        <p:sp>
          <p:nvSpPr>
            <p:cNvPr id="3" name="Freeform 3"/>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2"/>
              <a:stretch>
                <a:fillRect t="-37262" b="-37262"/>
              </a:stretch>
            </a:blipFill>
          </p:spPr>
        </p:sp>
      </p:grpSp>
      <p:grpSp>
        <p:nvGrpSpPr>
          <p:cNvPr id="4" name="Group 4"/>
          <p:cNvGrpSpPr/>
          <p:nvPr/>
        </p:nvGrpSpPr>
        <p:grpSpPr>
          <a:xfrm rot="3407347">
            <a:off x="71053" y="-2923463"/>
            <a:ext cx="3212157" cy="7904326"/>
            <a:chOff x="0" y="0"/>
            <a:chExt cx="406400" cy="1000050"/>
          </a:xfrm>
        </p:grpSpPr>
        <p:sp>
          <p:nvSpPr>
            <p:cNvPr id="5" name="Freeform 5"/>
            <p:cNvSpPr/>
            <p:nvPr/>
          </p:nvSpPr>
          <p:spPr>
            <a:xfrm>
              <a:off x="0" y="0"/>
              <a:ext cx="406400" cy="1000050"/>
            </a:xfrm>
            <a:custGeom>
              <a:avLst/>
              <a:gdLst/>
              <a:ahLst/>
              <a:cxnLst/>
              <a:rect l="l" t="t" r="r" b="b"/>
              <a:pathLst>
                <a:path w="406400" h="1000050">
                  <a:moveTo>
                    <a:pt x="203200" y="0"/>
                  </a:moveTo>
                  <a:lnTo>
                    <a:pt x="0" y="0"/>
                  </a:lnTo>
                  <a:lnTo>
                    <a:pt x="203200" y="1000050"/>
                  </a:lnTo>
                  <a:lnTo>
                    <a:pt x="406400" y="1000050"/>
                  </a:lnTo>
                  <a:lnTo>
                    <a:pt x="203200" y="0"/>
                  </a:lnTo>
                  <a:close/>
                </a:path>
              </a:pathLst>
            </a:custGeom>
            <a:solidFill>
              <a:srgbClr val="356014">
                <a:alpha val="54902"/>
              </a:srgbClr>
            </a:solidFill>
          </p:spPr>
        </p:sp>
        <p:sp>
          <p:nvSpPr>
            <p:cNvPr id="6" name="TextBox 6"/>
            <p:cNvSpPr txBox="1"/>
            <p:nvPr/>
          </p:nvSpPr>
          <p:spPr>
            <a:xfrm>
              <a:off x="101600" y="-66675"/>
              <a:ext cx="609600" cy="676275"/>
            </a:xfrm>
            <a:prstGeom prst="rect">
              <a:avLst/>
            </a:prstGeom>
          </p:spPr>
          <p:txBody>
            <a:bodyPr lIns="50800" tIns="50800" rIns="50800" bIns="50800" rtlCol="0" anchor="ctr"/>
            <a:lstStyle/>
            <a:p>
              <a:pPr algn="ctr">
                <a:lnSpc>
                  <a:spcPts val="3749"/>
                </a:lnSpc>
              </a:pPr>
              <a:endParaRPr/>
            </a:p>
          </p:txBody>
        </p:sp>
      </p:grpSp>
      <p:sp>
        <p:nvSpPr>
          <p:cNvPr id="7" name="Freeform 7"/>
          <p:cNvSpPr/>
          <p:nvPr/>
        </p:nvSpPr>
        <p:spPr>
          <a:xfrm>
            <a:off x="454144"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3"/>
            <a:stretch>
              <a:fillRect/>
            </a:stretch>
          </a:blipFill>
        </p:spPr>
      </p:sp>
      <p:sp>
        <p:nvSpPr>
          <p:cNvPr id="8" name="Freeform 8"/>
          <p:cNvSpPr/>
          <p:nvPr/>
        </p:nvSpPr>
        <p:spPr>
          <a:xfrm>
            <a:off x="873775" y="1178506"/>
            <a:ext cx="7249470" cy="3358623"/>
          </a:xfrm>
          <a:custGeom>
            <a:avLst/>
            <a:gdLst/>
            <a:ahLst/>
            <a:cxnLst/>
            <a:rect l="l" t="t" r="r" b="b"/>
            <a:pathLst>
              <a:path w="7249470" h="3358623">
                <a:moveTo>
                  <a:pt x="0" y="0"/>
                </a:moveTo>
                <a:lnTo>
                  <a:pt x="7249470" y="0"/>
                </a:lnTo>
                <a:lnTo>
                  <a:pt x="7249470" y="3358623"/>
                </a:lnTo>
                <a:lnTo>
                  <a:pt x="0" y="3358623"/>
                </a:lnTo>
                <a:lnTo>
                  <a:pt x="0" y="0"/>
                </a:lnTo>
                <a:close/>
              </a:path>
            </a:pathLst>
          </a:custGeom>
          <a:blipFill>
            <a:blip r:embed="rId4"/>
            <a:stretch>
              <a:fillRect l="-10315" t="-22207" r="-8728" b="-25801"/>
            </a:stretch>
          </a:blipFill>
        </p:spPr>
      </p:sp>
      <p:sp>
        <p:nvSpPr>
          <p:cNvPr id="9" name="Freeform 9"/>
          <p:cNvSpPr/>
          <p:nvPr/>
        </p:nvSpPr>
        <p:spPr>
          <a:xfrm>
            <a:off x="11402166" y="5117040"/>
            <a:ext cx="3956531" cy="3264138"/>
          </a:xfrm>
          <a:custGeom>
            <a:avLst/>
            <a:gdLst/>
            <a:ahLst/>
            <a:cxnLst/>
            <a:rect l="l" t="t" r="r" b="b"/>
            <a:pathLst>
              <a:path w="3956531" h="3264138">
                <a:moveTo>
                  <a:pt x="0" y="0"/>
                </a:moveTo>
                <a:lnTo>
                  <a:pt x="3956531" y="0"/>
                </a:lnTo>
                <a:lnTo>
                  <a:pt x="3956531" y="3264138"/>
                </a:lnTo>
                <a:lnTo>
                  <a:pt x="0" y="3264138"/>
                </a:lnTo>
                <a:lnTo>
                  <a:pt x="0" y="0"/>
                </a:lnTo>
                <a:close/>
              </a:path>
            </a:pathLst>
          </a:custGeom>
          <a:blipFill>
            <a:blip r:embed="rId5"/>
            <a:stretch>
              <a:fillRect/>
            </a:stretch>
          </a:blipFill>
        </p:spPr>
      </p:sp>
      <p:sp>
        <p:nvSpPr>
          <p:cNvPr id="10" name="TextBox 10"/>
          <p:cNvSpPr txBox="1"/>
          <p:nvPr/>
        </p:nvSpPr>
        <p:spPr>
          <a:xfrm>
            <a:off x="8439563" y="1538921"/>
            <a:ext cx="9143678"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"Passion Made Possible"</a:t>
            </a:r>
          </a:p>
        </p:txBody>
      </p:sp>
      <p:sp>
        <p:nvSpPr>
          <p:cNvPr id="11" name="TextBox 11"/>
          <p:cNvSpPr txBox="1"/>
          <p:nvPr/>
        </p:nvSpPr>
        <p:spPr>
          <a:xfrm>
            <a:off x="8817387" y="2791143"/>
            <a:ext cx="5925206" cy="802005"/>
          </a:xfrm>
          <a:prstGeom prst="rect">
            <a:avLst/>
          </a:prstGeom>
        </p:spPr>
        <p:txBody>
          <a:bodyPr lIns="0" tIns="0" rIns="0" bIns="0" rtlCol="0" anchor="t">
            <a:spAutoFit/>
          </a:bodyPr>
          <a:lstStyle/>
          <a:p>
            <a:pPr>
              <a:lnSpc>
                <a:spcPts val="3749"/>
              </a:lnSpc>
            </a:pPr>
            <a:r>
              <a:rPr lang="en-US" sz="2499" dirty="0">
                <a:solidFill>
                  <a:srgbClr val="545454"/>
                </a:solidFill>
                <a:latin typeface="Montserrat Bold"/>
              </a:rPr>
              <a:t>SINGAPORE TOURISM </a:t>
            </a:r>
            <a:r>
              <a:rPr lang="en-US" sz="2499" i="1" dirty="0">
                <a:solidFill>
                  <a:srgbClr val="545454"/>
                </a:solidFill>
                <a:latin typeface="Montserrat Bold"/>
              </a:rPr>
              <a:t>TAGLINE</a:t>
            </a:r>
          </a:p>
          <a:p>
            <a:pPr>
              <a:lnSpc>
                <a:spcPts val="2849"/>
              </a:lnSpc>
            </a:pPr>
            <a:r>
              <a:rPr lang="en-US" sz="1899" dirty="0">
                <a:solidFill>
                  <a:srgbClr val="545454"/>
                </a:solidFill>
                <a:latin typeface="Montserrat"/>
              </a:rPr>
              <a:t>SOURCE: </a:t>
            </a:r>
            <a:r>
              <a:rPr lang="en-US" sz="1899" u="sng" dirty="0">
                <a:solidFill>
                  <a:srgbClr val="545454"/>
                </a:solidFill>
                <a:latin typeface="Montserrat"/>
                <a:hlinkClick r:id="rId6" tooltip="https://www.prnewswire.com/news-releases/singapore-tourism-board-and-singapore-economic-development-board-launch-passion-made-possible-brand-for-singapore-300508940.html"/>
              </a:rPr>
              <a:t>PR NEWSWIRE</a:t>
            </a:r>
            <a:r>
              <a:rPr lang="en-US" sz="1899" dirty="0">
                <a:solidFill>
                  <a:srgbClr val="545454"/>
                </a:solidFill>
                <a:latin typeface="Montserrat"/>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39669"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3"/>
            <a:stretch>
              <a:fillRect/>
            </a:stretch>
          </a:blipFill>
        </p:spPr>
      </p:sp>
      <p:sp>
        <p:nvSpPr>
          <p:cNvPr id="3" name="TextBox 3"/>
          <p:cNvSpPr txBox="1"/>
          <p:nvPr/>
        </p:nvSpPr>
        <p:spPr>
          <a:xfrm>
            <a:off x="1388464" y="7063778"/>
            <a:ext cx="11550115"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"Reimagine"</a:t>
            </a:r>
          </a:p>
        </p:txBody>
      </p:sp>
      <p:sp>
        <p:nvSpPr>
          <p:cNvPr id="4" name="TextBox 4"/>
          <p:cNvSpPr txBox="1"/>
          <p:nvPr/>
        </p:nvSpPr>
        <p:spPr>
          <a:xfrm>
            <a:off x="1731941" y="8444903"/>
            <a:ext cx="9917215" cy="802005"/>
          </a:xfrm>
          <a:prstGeom prst="rect">
            <a:avLst/>
          </a:prstGeom>
        </p:spPr>
        <p:txBody>
          <a:bodyPr lIns="0" tIns="0" rIns="0" bIns="0" rtlCol="0" anchor="t">
            <a:spAutoFit/>
          </a:bodyPr>
          <a:lstStyle/>
          <a:p>
            <a:pPr>
              <a:lnSpc>
                <a:spcPts val="3749"/>
              </a:lnSpc>
            </a:pPr>
            <a:r>
              <a:rPr lang="en-US" sz="2499" dirty="0">
                <a:solidFill>
                  <a:srgbClr val="545454"/>
                </a:solidFill>
                <a:latin typeface="Montserrat Bold"/>
              </a:rPr>
              <a:t>SINGAPORE TOURISM </a:t>
            </a:r>
            <a:r>
              <a:rPr lang="en-US" sz="2499" i="1" dirty="0">
                <a:solidFill>
                  <a:srgbClr val="545454"/>
                </a:solidFill>
                <a:latin typeface="Montserrat Bold"/>
              </a:rPr>
              <a:t>SLOGAN</a:t>
            </a:r>
            <a:r>
              <a:rPr lang="en-US" sz="2499" dirty="0">
                <a:solidFill>
                  <a:srgbClr val="545454"/>
                </a:solidFill>
                <a:latin typeface="Montserrat Bold"/>
              </a:rPr>
              <a:t> (2022 - PRESENT)</a:t>
            </a:r>
          </a:p>
          <a:p>
            <a:pPr>
              <a:lnSpc>
                <a:spcPts val="2849"/>
              </a:lnSpc>
            </a:pPr>
            <a:r>
              <a:rPr lang="en-US" sz="1899" dirty="0">
                <a:solidFill>
                  <a:srgbClr val="545454"/>
                </a:solidFill>
                <a:latin typeface="Montserrat"/>
              </a:rPr>
              <a:t>SOURCE: </a:t>
            </a:r>
            <a:r>
              <a:rPr lang="en-US" sz="1899" u="sng" dirty="0">
                <a:solidFill>
                  <a:srgbClr val="545454"/>
                </a:solidFill>
                <a:latin typeface="Montserrat"/>
                <a:hlinkClick r:id="rId4" tooltip="https://www.stb.gov.sg/content/stb/en.html"/>
              </a:rPr>
              <a:t>SINGAPORE TOURISM BOARD</a:t>
            </a:r>
            <a:r>
              <a:rPr lang="en-US" sz="1899" dirty="0">
                <a:solidFill>
                  <a:srgbClr val="545454"/>
                </a:solidFill>
                <a:latin typeface="Montserrat"/>
              </a:rPr>
              <a:t> </a:t>
            </a:r>
          </a:p>
        </p:txBody>
      </p:sp>
      <p:pic>
        <p:nvPicPr>
          <p:cNvPr id="7" name="Online Media 5" descr="Think you know Singapore?">
            <a:hlinkClick r:id="" action="ppaction://media"/>
            <a:extLst>
              <a:ext uri="{FF2B5EF4-FFF2-40B4-BE49-F238E27FC236}">
                <a16:creationId xmlns:a16="http://schemas.microsoft.com/office/drawing/2014/main" id="{26CF5150-5A32-C408-EC79-CDAA30A92618}"/>
              </a:ext>
            </a:extLst>
          </p:cNvPr>
          <p:cNvPicPr>
            <a:picLocks noRot="1" noChangeAspect="1"/>
          </p:cNvPicPr>
          <p:nvPr>
            <a:videoFile r:link="rId1"/>
          </p:nvPr>
        </p:nvPicPr>
        <p:blipFill>
          <a:blip r:embed="rId5"/>
          <a:stretch>
            <a:fillRect/>
          </a:stretch>
        </p:blipFill>
        <p:spPr>
          <a:xfrm>
            <a:off x="3657600" y="568871"/>
            <a:ext cx="10972800" cy="6199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69542" y="4928595"/>
            <a:ext cx="3925318" cy="3798443"/>
          </a:xfrm>
          <a:custGeom>
            <a:avLst/>
            <a:gdLst/>
            <a:ahLst/>
            <a:cxnLst/>
            <a:rect l="l" t="t" r="r" b="b"/>
            <a:pathLst>
              <a:path w="3925318" h="3798443">
                <a:moveTo>
                  <a:pt x="0" y="0"/>
                </a:moveTo>
                <a:lnTo>
                  <a:pt x="3925318" y="0"/>
                </a:lnTo>
                <a:lnTo>
                  <a:pt x="3925318" y="3798443"/>
                </a:lnTo>
                <a:lnTo>
                  <a:pt x="0" y="3798443"/>
                </a:lnTo>
                <a:lnTo>
                  <a:pt x="0" y="0"/>
                </a:lnTo>
                <a:close/>
              </a:path>
            </a:pathLst>
          </a:custGeom>
          <a:blipFill>
            <a:blip r:embed="rId2"/>
            <a:stretch>
              <a:fillRect l="-22214" r="-22214"/>
            </a:stretch>
          </a:blipFill>
        </p:spPr>
      </p:sp>
      <p:sp>
        <p:nvSpPr>
          <p:cNvPr id="3" name="Freeform 3"/>
          <p:cNvSpPr/>
          <p:nvPr/>
        </p:nvSpPr>
        <p:spPr>
          <a:xfrm>
            <a:off x="12775860" y="4928595"/>
            <a:ext cx="3690293" cy="3798443"/>
          </a:xfrm>
          <a:custGeom>
            <a:avLst/>
            <a:gdLst/>
            <a:ahLst/>
            <a:cxnLst/>
            <a:rect l="l" t="t" r="r" b="b"/>
            <a:pathLst>
              <a:path w="3690293" h="3798443">
                <a:moveTo>
                  <a:pt x="0" y="0"/>
                </a:moveTo>
                <a:lnTo>
                  <a:pt x="3690293" y="0"/>
                </a:lnTo>
                <a:lnTo>
                  <a:pt x="3690293" y="3798443"/>
                </a:lnTo>
                <a:lnTo>
                  <a:pt x="0" y="3798443"/>
                </a:lnTo>
                <a:lnTo>
                  <a:pt x="0" y="0"/>
                </a:lnTo>
                <a:close/>
              </a:path>
            </a:pathLst>
          </a:custGeom>
          <a:blipFill>
            <a:blip r:embed="rId3"/>
            <a:stretch>
              <a:fillRect l="-1465" r="-1465"/>
            </a:stretch>
          </a:blipFill>
        </p:spPr>
      </p:sp>
      <p:sp>
        <p:nvSpPr>
          <p:cNvPr id="4" name="Freeform 4"/>
          <p:cNvSpPr/>
          <p:nvPr/>
        </p:nvSpPr>
        <p:spPr>
          <a:xfrm>
            <a:off x="17083276"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4"/>
            <a:stretch>
              <a:fillRect/>
            </a:stretch>
          </a:blipFill>
        </p:spPr>
      </p:sp>
      <p:sp>
        <p:nvSpPr>
          <p:cNvPr id="5" name="Freeform 5"/>
          <p:cNvSpPr/>
          <p:nvPr/>
        </p:nvSpPr>
        <p:spPr>
          <a:xfrm>
            <a:off x="1336453" y="4928595"/>
            <a:ext cx="6750787" cy="3798443"/>
          </a:xfrm>
          <a:custGeom>
            <a:avLst/>
            <a:gdLst/>
            <a:ahLst/>
            <a:cxnLst/>
            <a:rect l="l" t="t" r="r" b="b"/>
            <a:pathLst>
              <a:path w="6750787" h="3798443">
                <a:moveTo>
                  <a:pt x="0" y="0"/>
                </a:moveTo>
                <a:lnTo>
                  <a:pt x="6750787" y="0"/>
                </a:lnTo>
                <a:lnTo>
                  <a:pt x="6750787" y="3798443"/>
                </a:lnTo>
                <a:lnTo>
                  <a:pt x="0" y="3798443"/>
                </a:lnTo>
                <a:lnTo>
                  <a:pt x="0" y="0"/>
                </a:lnTo>
                <a:close/>
              </a:path>
            </a:pathLst>
          </a:custGeom>
          <a:blipFill>
            <a:blip r:embed="rId5"/>
            <a:stretch>
              <a:fillRect/>
            </a:stretch>
          </a:blipFill>
        </p:spPr>
      </p:sp>
      <p:sp>
        <p:nvSpPr>
          <p:cNvPr id="6" name="TextBox 6"/>
          <p:cNvSpPr txBox="1"/>
          <p:nvPr/>
        </p:nvSpPr>
        <p:spPr>
          <a:xfrm>
            <a:off x="1106595" y="857250"/>
            <a:ext cx="8807472"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"Keep it Fresh"</a:t>
            </a:r>
          </a:p>
        </p:txBody>
      </p:sp>
      <p:sp>
        <p:nvSpPr>
          <p:cNvPr id="7" name="TextBox 7"/>
          <p:cNvSpPr txBox="1"/>
          <p:nvPr/>
        </p:nvSpPr>
        <p:spPr>
          <a:xfrm>
            <a:off x="1369977" y="2127407"/>
            <a:ext cx="10404970" cy="802005"/>
          </a:xfrm>
          <a:prstGeom prst="rect">
            <a:avLst/>
          </a:prstGeom>
        </p:spPr>
        <p:txBody>
          <a:bodyPr lIns="0" tIns="0" rIns="0" bIns="0" rtlCol="0" anchor="t">
            <a:spAutoFit/>
          </a:bodyPr>
          <a:lstStyle/>
          <a:p>
            <a:pPr>
              <a:lnSpc>
                <a:spcPts val="3749"/>
              </a:lnSpc>
            </a:pPr>
            <a:r>
              <a:rPr lang="en-US" sz="2499">
                <a:solidFill>
                  <a:srgbClr val="545454"/>
                </a:solidFill>
                <a:latin typeface="Montserrat Bold"/>
              </a:rPr>
              <a:t>MICHIGAN</a:t>
            </a:r>
          </a:p>
          <a:p>
            <a:pPr>
              <a:lnSpc>
                <a:spcPts val="2849"/>
              </a:lnSpc>
            </a:pPr>
            <a:r>
              <a:rPr lang="en-US" sz="1899">
                <a:solidFill>
                  <a:srgbClr val="545454"/>
                </a:solidFill>
                <a:latin typeface="Montserrat"/>
              </a:rPr>
              <a:t>SOURCE: </a:t>
            </a:r>
            <a:r>
              <a:rPr lang="en-US" sz="1899" u="sng">
                <a:solidFill>
                  <a:srgbClr val="545454"/>
                </a:solidFill>
                <a:latin typeface="Montserrat"/>
                <a:hlinkClick r:id="rId6" tooltip="https://www.michigan.org/keep-it-fresh-campaign-hits-opportunity-find-fresh-perspective-pure-michigan"/>
              </a:rPr>
              <a:t>PURE MICHIGAN</a:t>
            </a:r>
          </a:p>
        </p:txBody>
      </p:sp>
      <p:sp>
        <p:nvSpPr>
          <p:cNvPr id="8" name="TextBox 8"/>
          <p:cNvSpPr txBox="1"/>
          <p:nvPr/>
        </p:nvSpPr>
        <p:spPr>
          <a:xfrm>
            <a:off x="1336453" y="3245845"/>
            <a:ext cx="15096176" cy="1682750"/>
          </a:xfrm>
          <a:prstGeom prst="rect">
            <a:avLst/>
          </a:prstGeom>
        </p:spPr>
        <p:txBody>
          <a:bodyPr lIns="0" tIns="0" rIns="0" bIns="0" rtlCol="0" anchor="t">
            <a:spAutoFit/>
          </a:bodyPr>
          <a:lstStyle/>
          <a:p>
            <a:pPr>
              <a:lnSpc>
                <a:spcPts val="3749"/>
              </a:lnSpc>
            </a:pPr>
            <a:r>
              <a:rPr lang="en-US" sz="2499">
                <a:solidFill>
                  <a:srgbClr val="545454"/>
                </a:solidFill>
                <a:latin typeface="Montserrat"/>
              </a:rPr>
              <a:t>Travel Michigan, the state’s official tourism promotion office, launched a "Keep it Fresh" marketing campaign, designed to attract visitors through fresh travel perspectives.  The campaign included three television commercials - “</a:t>
            </a:r>
            <a:r>
              <a:rPr lang="en-US" sz="2499" u="sng">
                <a:solidFill>
                  <a:srgbClr val="545454"/>
                </a:solidFill>
                <a:latin typeface="Montserrat"/>
                <a:hlinkClick r:id="rId7" tooltip="https://www.youtube.com/watch?v=5u-kXrgl44Q"/>
              </a:rPr>
              <a:t>Fresh Voices</a:t>
            </a:r>
            <a:r>
              <a:rPr lang="en-US" sz="2499">
                <a:solidFill>
                  <a:srgbClr val="545454"/>
                </a:solidFill>
                <a:latin typeface="Montserrat"/>
              </a:rPr>
              <a:t>”, “</a:t>
            </a:r>
            <a:r>
              <a:rPr lang="en-US" sz="2499" u="sng">
                <a:solidFill>
                  <a:srgbClr val="545454"/>
                </a:solidFill>
                <a:latin typeface="Montserrat"/>
                <a:hlinkClick r:id="rId8" tooltip="https://www.youtube.com/watch?v=5cVACYQOsjI"/>
              </a:rPr>
              <a:t>Fresh Air</a:t>
            </a:r>
            <a:r>
              <a:rPr lang="en-US" sz="2499">
                <a:solidFill>
                  <a:srgbClr val="545454"/>
                </a:solidFill>
                <a:latin typeface="Montserrat"/>
              </a:rPr>
              <a:t>”, and “</a:t>
            </a:r>
            <a:r>
              <a:rPr lang="en-US" sz="2499" u="sng">
                <a:solidFill>
                  <a:srgbClr val="545454"/>
                </a:solidFill>
                <a:latin typeface="Montserrat"/>
                <a:hlinkClick r:id="rId9" tooltip="https://www.youtube.com/watch?v=tmFY9Wzga1M"/>
              </a:rPr>
              <a:t>Fresh </a:t>
            </a:r>
            <a:r>
              <a:rPr lang="en-US" sz="2499" u="sng">
                <a:solidFill>
                  <a:srgbClr val="545454"/>
                </a:solidFill>
                <a:latin typeface="Montserrat"/>
                <a:hlinkClick r:id="rId10" tooltip="https://www.youtube.com/watch?v=3Ld2dMWLexc"/>
              </a:rPr>
              <a:t>Path</a:t>
            </a:r>
            <a:r>
              <a:rPr lang="en-US" sz="2499">
                <a:solidFill>
                  <a:srgbClr val="545454"/>
                </a:solidFill>
                <a:latin typeface="Montserrat"/>
              </a:rPr>
              <a:t>.”</a:t>
            </a:r>
          </a:p>
          <a:p>
            <a:pPr>
              <a:lnSpc>
                <a:spcPts val="1249"/>
              </a:lnSpc>
              <a:spcBef>
                <a:spcPct val="0"/>
              </a:spcBef>
            </a:pPr>
            <a:endParaRPr lang="en-US" sz="2499">
              <a:solidFill>
                <a:srgbClr val="545454"/>
              </a:solidFill>
              <a:latin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943322"/>
            <a:ext cx="10776794"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"Discover Our Way of Life"</a:t>
            </a:r>
          </a:p>
        </p:txBody>
      </p:sp>
      <p:sp>
        <p:nvSpPr>
          <p:cNvPr id="3" name="TextBox 3"/>
          <p:cNvSpPr txBox="1"/>
          <p:nvPr/>
        </p:nvSpPr>
        <p:spPr>
          <a:xfrm>
            <a:off x="1388464" y="8446811"/>
            <a:ext cx="5925206" cy="811489"/>
          </a:xfrm>
          <a:prstGeom prst="rect">
            <a:avLst/>
          </a:prstGeom>
        </p:spPr>
        <p:txBody>
          <a:bodyPr lIns="0" tIns="0" rIns="0" bIns="0" rtlCol="0" anchor="t">
            <a:spAutoFit/>
          </a:bodyPr>
          <a:lstStyle/>
          <a:p>
            <a:pPr>
              <a:lnSpc>
                <a:spcPts val="3749"/>
              </a:lnSpc>
            </a:pPr>
            <a:r>
              <a:rPr lang="en-US" sz="2499">
                <a:solidFill>
                  <a:srgbClr val="545454"/>
                </a:solidFill>
                <a:latin typeface="Montserrat Bold"/>
              </a:rPr>
              <a:t>IBIZA, SPAIN</a:t>
            </a:r>
          </a:p>
          <a:p>
            <a:pPr>
              <a:lnSpc>
                <a:spcPts val="2850"/>
              </a:lnSpc>
            </a:pPr>
            <a:r>
              <a:rPr lang="en-US" sz="1900">
                <a:solidFill>
                  <a:srgbClr val="545454"/>
                </a:solidFill>
                <a:latin typeface="Montserrat"/>
              </a:rPr>
              <a:t>SOURCES: </a:t>
            </a:r>
            <a:r>
              <a:rPr lang="en-US" sz="1900" u="sng">
                <a:solidFill>
                  <a:srgbClr val="545454"/>
                </a:solidFill>
                <a:latin typeface="Montserrat"/>
                <a:hlinkClick r:id="rId3" tooltip="https://travel-pursuit.co.uk/ibiza-launches-new-campaign-for-families/"/>
              </a:rPr>
              <a:t>TRAVEL PURSUIT</a:t>
            </a:r>
            <a:r>
              <a:rPr lang="en-US" sz="1900">
                <a:solidFill>
                  <a:srgbClr val="545454"/>
                </a:solidFill>
                <a:latin typeface="Montserrat"/>
              </a:rPr>
              <a:t>, </a:t>
            </a:r>
          </a:p>
        </p:txBody>
      </p:sp>
      <p:sp>
        <p:nvSpPr>
          <p:cNvPr id="5" name="Freeform 5"/>
          <p:cNvSpPr/>
          <p:nvPr/>
        </p:nvSpPr>
        <p:spPr>
          <a:xfrm>
            <a:off x="16839669"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4"/>
            <a:stretch>
              <a:fillRect/>
            </a:stretch>
          </a:blipFill>
        </p:spPr>
      </p:sp>
      <p:pic>
        <p:nvPicPr>
          <p:cNvPr id="7" name="Online Media 5" descr="Discover Ibiza way of life">
            <a:hlinkClick r:id="" action="ppaction://media"/>
            <a:extLst>
              <a:ext uri="{FF2B5EF4-FFF2-40B4-BE49-F238E27FC236}">
                <a16:creationId xmlns:a16="http://schemas.microsoft.com/office/drawing/2014/main" id="{12211CEC-51D0-8CCF-D8EA-0CC21A3E1F18}"/>
              </a:ext>
            </a:extLst>
          </p:cNvPr>
          <p:cNvPicPr>
            <a:picLocks noRot="1" noChangeAspect="1"/>
          </p:cNvPicPr>
          <p:nvPr>
            <a:videoFile r:link="rId1"/>
          </p:nvPr>
        </p:nvPicPr>
        <p:blipFill>
          <a:blip r:embed="rId5"/>
          <a:stretch>
            <a:fillRect/>
          </a:stretch>
        </p:blipFill>
        <p:spPr>
          <a:xfrm>
            <a:off x="3612879" y="484337"/>
            <a:ext cx="11062241" cy="62501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4971334"/>
            <a:ext cx="346937" cy="346937"/>
          </a:xfrm>
          <a:custGeom>
            <a:avLst/>
            <a:gdLst/>
            <a:ahLst/>
            <a:cxnLst/>
            <a:rect l="l" t="t" r="r" b="b"/>
            <a:pathLst>
              <a:path w="346937" h="346937">
                <a:moveTo>
                  <a:pt x="0" y="0"/>
                </a:moveTo>
                <a:lnTo>
                  <a:pt x="346937" y="0"/>
                </a:lnTo>
                <a:lnTo>
                  <a:pt x="346937" y="346937"/>
                </a:lnTo>
                <a:lnTo>
                  <a:pt x="0" y="346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56234" y="5594496"/>
            <a:ext cx="334703" cy="334703"/>
          </a:xfrm>
          <a:custGeom>
            <a:avLst/>
            <a:gdLst/>
            <a:ahLst/>
            <a:cxnLst/>
            <a:rect l="l" t="t" r="r" b="b"/>
            <a:pathLst>
              <a:path w="334703" h="334703">
                <a:moveTo>
                  <a:pt x="0" y="0"/>
                </a:moveTo>
                <a:lnTo>
                  <a:pt x="334703" y="0"/>
                </a:lnTo>
                <a:lnTo>
                  <a:pt x="334703" y="334703"/>
                </a:lnTo>
                <a:lnTo>
                  <a:pt x="0" y="334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156234" y="4357801"/>
            <a:ext cx="334703" cy="334703"/>
          </a:xfrm>
          <a:custGeom>
            <a:avLst/>
            <a:gdLst/>
            <a:ahLst/>
            <a:cxnLst/>
            <a:rect l="l" t="t" r="r" b="b"/>
            <a:pathLst>
              <a:path w="334703" h="334703">
                <a:moveTo>
                  <a:pt x="0" y="0"/>
                </a:moveTo>
                <a:lnTo>
                  <a:pt x="334703" y="0"/>
                </a:lnTo>
                <a:lnTo>
                  <a:pt x="334703" y="334703"/>
                </a:lnTo>
                <a:lnTo>
                  <a:pt x="0" y="334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28700" y="436703"/>
            <a:ext cx="780486" cy="683150"/>
          </a:xfrm>
          <a:custGeom>
            <a:avLst/>
            <a:gdLst/>
            <a:ahLst/>
            <a:cxnLst/>
            <a:rect l="l" t="t" r="r" b="b"/>
            <a:pathLst>
              <a:path w="780486" h="683150">
                <a:moveTo>
                  <a:pt x="0" y="0"/>
                </a:moveTo>
                <a:lnTo>
                  <a:pt x="780486" y="0"/>
                </a:lnTo>
                <a:lnTo>
                  <a:pt x="780486" y="683150"/>
                </a:lnTo>
                <a:lnTo>
                  <a:pt x="0" y="683150"/>
                </a:lnTo>
                <a:lnTo>
                  <a:pt x="0" y="0"/>
                </a:lnTo>
                <a:close/>
              </a:path>
            </a:pathLst>
          </a:custGeom>
          <a:blipFill>
            <a:blip r:embed="rId6"/>
            <a:stretch>
              <a:fillRect/>
            </a:stretch>
          </a:blipFill>
        </p:spPr>
      </p:sp>
      <p:sp>
        <p:nvSpPr>
          <p:cNvPr id="6" name="Freeform 6"/>
          <p:cNvSpPr/>
          <p:nvPr/>
        </p:nvSpPr>
        <p:spPr>
          <a:xfrm>
            <a:off x="10830974" y="2700039"/>
            <a:ext cx="6972248" cy="5236464"/>
          </a:xfrm>
          <a:custGeom>
            <a:avLst/>
            <a:gdLst/>
            <a:ahLst/>
            <a:cxnLst/>
            <a:rect l="l" t="t" r="r" b="b"/>
            <a:pathLst>
              <a:path w="6972248" h="5236464">
                <a:moveTo>
                  <a:pt x="0" y="0"/>
                </a:moveTo>
                <a:lnTo>
                  <a:pt x="6972248" y="0"/>
                </a:lnTo>
                <a:lnTo>
                  <a:pt x="6972248" y="5236464"/>
                </a:lnTo>
                <a:lnTo>
                  <a:pt x="0" y="5236464"/>
                </a:lnTo>
                <a:lnTo>
                  <a:pt x="0" y="0"/>
                </a:lnTo>
                <a:close/>
              </a:path>
            </a:pathLst>
          </a:custGeom>
          <a:blipFill>
            <a:blip r:embed="rId7"/>
            <a:stretch>
              <a:fillRect t="-12080" b="-12080"/>
            </a:stretch>
          </a:blipFill>
        </p:spPr>
      </p:sp>
      <p:sp>
        <p:nvSpPr>
          <p:cNvPr id="7" name="Freeform 7"/>
          <p:cNvSpPr/>
          <p:nvPr/>
        </p:nvSpPr>
        <p:spPr>
          <a:xfrm>
            <a:off x="10830974" y="8069853"/>
            <a:ext cx="6972248" cy="2217147"/>
          </a:xfrm>
          <a:custGeom>
            <a:avLst/>
            <a:gdLst/>
            <a:ahLst/>
            <a:cxnLst/>
            <a:rect l="l" t="t" r="r" b="b"/>
            <a:pathLst>
              <a:path w="6972248" h="2217147">
                <a:moveTo>
                  <a:pt x="0" y="0"/>
                </a:moveTo>
                <a:lnTo>
                  <a:pt x="6972248" y="0"/>
                </a:lnTo>
                <a:lnTo>
                  <a:pt x="6972248" y="2217147"/>
                </a:lnTo>
                <a:lnTo>
                  <a:pt x="0" y="2217147"/>
                </a:lnTo>
                <a:lnTo>
                  <a:pt x="0" y="0"/>
                </a:lnTo>
                <a:close/>
              </a:path>
            </a:pathLst>
          </a:custGeom>
          <a:blipFill>
            <a:blip r:embed="rId8"/>
            <a:stretch>
              <a:fillRect t="-50237" b="-50237"/>
            </a:stretch>
          </a:blipFill>
        </p:spPr>
      </p:sp>
      <p:sp>
        <p:nvSpPr>
          <p:cNvPr id="8" name="Freeform 8"/>
          <p:cNvSpPr/>
          <p:nvPr/>
        </p:nvSpPr>
        <p:spPr>
          <a:xfrm>
            <a:off x="10830974" y="0"/>
            <a:ext cx="6972248" cy="2566689"/>
          </a:xfrm>
          <a:custGeom>
            <a:avLst/>
            <a:gdLst/>
            <a:ahLst/>
            <a:cxnLst/>
            <a:rect l="l" t="t" r="r" b="b"/>
            <a:pathLst>
              <a:path w="6972248" h="2566689">
                <a:moveTo>
                  <a:pt x="0" y="0"/>
                </a:moveTo>
                <a:lnTo>
                  <a:pt x="6972248" y="0"/>
                </a:lnTo>
                <a:lnTo>
                  <a:pt x="6972248" y="2566689"/>
                </a:lnTo>
                <a:lnTo>
                  <a:pt x="0" y="2566689"/>
                </a:lnTo>
                <a:lnTo>
                  <a:pt x="0" y="0"/>
                </a:lnTo>
                <a:close/>
              </a:path>
            </a:pathLst>
          </a:custGeom>
          <a:blipFill>
            <a:blip r:embed="rId9"/>
            <a:stretch>
              <a:fillRect t="-48980" b="-48980"/>
            </a:stretch>
          </a:blipFill>
        </p:spPr>
      </p:sp>
      <p:sp>
        <p:nvSpPr>
          <p:cNvPr id="9" name="TextBox 9"/>
          <p:cNvSpPr txBox="1"/>
          <p:nvPr/>
        </p:nvSpPr>
        <p:spPr>
          <a:xfrm>
            <a:off x="1028700" y="1578500"/>
            <a:ext cx="5856654" cy="2432050"/>
          </a:xfrm>
          <a:prstGeom prst="rect">
            <a:avLst/>
          </a:prstGeom>
        </p:spPr>
        <p:txBody>
          <a:bodyPr lIns="0" tIns="0" rIns="0" bIns="0" rtlCol="0" anchor="t">
            <a:spAutoFit/>
          </a:bodyPr>
          <a:lstStyle/>
          <a:p>
            <a:pPr>
              <a:lnSpc>
                <a:spcPts val="9799"/>
              </a:lnSpc>
              <a:spcBef>
                <a:spcPct val="0"/>
              </a:spcBef>
            </a:pPr>
            <a:r>
              <a:rPr lang="en-US" sz="6999" spc="174">
                <a:solidFill>
                  <a:srgbClr val="356014"/>
                </a:solidFill>
                <a:latin typeface="Playfair Display Bold"/>
              </a:rPr>
              <a:t>Slogans &amp; Taglines</a:t>
            </a:r>
          </a:p>
        </p:txBody>
      </p:sp>
      <p:sp>
        <p:nvSpPr>
          <p:cNvPr id="10" name="TextBox 10"/>
          <p:cNvSpPr txBox="1"/>
          <p:nvPr/>
        </p:nvSpPr>
        <p:spPr>
          <a:xfrm>
            <a:off x="1028700" y="4625829"/>
            <a:ext cx="7389839" cy="2305050"/>
          </a:xfrm>
          <a:prstGeom prst="rect">
            <a:avLst/>
          </a:prstGeom>
        </p:spPr>
        <p:txBody>
          <a:bodyPr lIns="0" tIns="0" rIns="0" bIns="0" rtlCol="0" anchor="t">
            <a:spAutoFit/>
          </a:bodyPr>
          <a:lstStyle/>
          <a:p>
            <a:pPr>
              <a:lnSpc>
                <a:spcPts val="3749"/>
              </a:lnSpc>
            </a:pPr>
            <a:r>
              <a:rPr lang="en-US" sz="2499">
                <a:solidFill>
                  <a:srgbClr val="545454"/>
                </a:solidFill>
                <a:latin typeface="Montserrat"/>
              </a:rPr>
              <a:t>Travelers will stay in resorts, hotels, and bed and breakfasts, visit local businesses, and dine at area restaurants. They visit area attractions, buy souvenirs and pay for experiences, all contributing to the destination's economy.</a:t>
            </a:r>
          </a:p>
        </p:txBody>
      </p:sp>
      <p:sp>
        <p:nvSpPr>
          <p:cNvPr id="11" name="TextBox 11"/>
          <p:cNvSpPr txBox="1"/>
          <p:nvPr/>
        </p:nvSpPr>
        <p:spPr>
          <a:xfrm>
            <a:off x="2325970" y="525866"/>
            <a:ext cx="7434076" cy="438150"/>
          </a:xfrm>
          <a:prstGeom prst="rect">
            <a:avLst/>
          </a:prstGeom>
        </p:spPr>
        <p:txBody>
          <a:bodyPr lIns="0" tIns="0" rIns="0" bIns="0" rtlCol="0" anchor="t">
            <a:spAutoFit/>
          </a:bodyPr>
          <a:lstStyle/>
          <a:p>
            <a:pPr>
              <a:lnSpc>
                <a:spcPts val="3749"/>
              </a:lnSpc>
            </a:pPr>
            <a:r>
              <a:rPr lang="en-US" sz="2499">
                <a:solidFill>
                  <a:srgbClr val="545454"/>
                </a:solidFill>
                <a:latin typeface="Montserrat"/>
              </a:rPr>
              <a:t>Marketing Insights from SCC</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83276"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3"/>
            <a:stretch>
              <a:fillRect/>
            </a:stretch>
          </a:blipFill>
        </p:spPr>
      </p:sp>
      <p:sp>
        <p:nvSpPr>
          <p:cNvPr id="3" name="TextBox 3"/>
          <p:cNvSpPr txBox="1"/>
          <p:nvPr/>
        </p:nvSpPr>
        <p:spPr>
          <a:xfrm>
            <a:off x="1490194" y="2734810"/>
            <a:ext cx="15507213" cy="904875"/>
          </a:xfrm>
          <a:prstGeom prst="rect">
            <a:avLst/>
          </a:prstGeom>
        </p:spPr>
        <p:txBody>
          <a:bodyPr lIns="0" tIns="0" rIns="0" bIns="0" rtlCol="0" anchor="t">
            <a:spAutoFit/>
          </a:bodyPr>
          <a:lstStyle/>
          <a:p>
            <a:pPr>
              <a:lnSpc>
                <a:spcPts val="3749"/>
              </a:lnSpc>
              <a:spcBef>
                <a:spcPct val="0"/>
              </a:spcBef>
            </a:pPr>
            <a:r>
              <a:rPr lang="en-US" sz="2499">
                <a:solidFill>
                  <a:srgbClr val="545454"/>
                </a:solidFill>
                <a:latin typeface="Montserrat"/>
              </a:rPr>
              <a:t>Destination Canada launched a tourism campaign presenting Canada as a remedy for Americans who needed a break: Instead of taking “Sick Leave,” they encouraged them to take "Maple Leave."</a:t>
            </a:r>
          </a:p>
        </p:txBody>
      </p:sp>
      <p:sp>
        <p:nvSpPr>
          <p:cNvPr id="5" name="Freeform 5"/>
          <p:cNvSpPr/>
          <p:nvPr/>
        </p:nvSpPr>
        <p:spPr>
          <a:xfrm>
            <a:off x="1369977" y="5020814"/>
            <a:ext cx="5649982" cy="4237486"/>
          </a:xfrm>
          <a:custGeom>
            <a:avLst/>
            <a:gdLst/>
            <a:ahLst/>
            <a:cxnLst/>
            <a:rect l="l" t="t" r="r" b="b"/>
            <a:pathLst>
              <a:path w="5649982" h="4237486">
                <a:moveTo>
                  <a:pt x="0" y="0"/>
                </a:moveTo>
                <a:lnTo>
                  <a:pt x="5649981" y="0"/>
                </a:lnTo>
                <a:lnTo>
                  <a:pt x="5649981" y="4237486"/>
                </a:lnTo>
                <a:lnTo>
                  <a:pt x="0" y="4237486"/>
                </a:lnTo>
                <a:lnTo>
                  <a:pt x="0" y="0"/>
                </a:lnTo>
                <a:close/>
              </a:path>
            </a:pathLst>
          </a:custGeom>
          <a:blipFill>
            <a:blip r:embed="rId4"/>
            <a:stretch>
              <a:fillRect/>
            </a:stretch>
          </a:blipFill>
        </p:spPr>
      </p:sp>
      <p:sp>
        <p:nvSpPr>
          <p:cNvPr id="6" name="TextBox 6"/>
          <p:cNvSpPr txBox="1"/>
          <p:nvPr/>
        </p:nvSpPr>
        <p:spPr>
          <a:xfrm>
            <a:off x="1158116" y="400050"/>
            <a:ext cx="8807472"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"Maple Leave"</a:t>
            </a:r>
          </a:p>
        </p:txBody>
      </p:sp>
      <p:sp>
        <p:nvSpPr>
          <p:cNvPr id="7" name="TextBox 7"/>
          <p:cNvSpPr txBox="1"/>
          <p:nvPr/>
        </p:nvSpPr>
        <p:spPr>
          <a:xfrm>
            <a:off x="1490194" y="1595017"/>
            <a:ext cx="10404970" cy="802005"/>
          </a:xfrm>
          <a:prstGeom prst="rect">
            <a:avLst/>
          </a:prstGeom>
        </p:spPr>
        <p:txBody>
          <a:bodyPr lIns="0" tIns="0" rIns="0" bIns="0" rtlCol="0" anchor="t">
            <a:spAutoFit/>
          </a:bodyPr>
          <a:lstStyle/>
          <a:p>
            <a:pPr>
              <a:lnSpc>
                <a:spcPts val="3749"/>
              </a:lnSpc>
            </a:pPr>
            <a:r>
              <a:rPr lang="en-US" sz="2499">
                <a:solidFill>
                  <a:srgbClr val="545454"/>
                </a:solidFill>
                <a:latin typeface="Montserrat Bold"/>
              </a:rPr>
              <a:t>CANADA</a:t>
            </a:r>
          </a:p>
          <a:p>
            <a:pPr>
              <a:lnSpc>
                <a:spcPts val="2849"/>
              </a:lnSpc>
            </a:pPr>
            <a:r>
              <a:rPr lang="en-US" sz="1899">
                <a:solidFill>
                  <a:srgbClr val="545454"/>
                </a:solidFill>
                <a:latin typeface="Montserrat"/>
              </a:rPr>
              <a:t>SOURCE: </a:t>
            </a:r>
            <a:r>
              <a:rPr lang="en-US" sz="1899" u="sng">
                <a:solidFill>
                  <a:srgbClr val="545454"/>
                </a:solidFill>
                <a:latin typeface="Montserrat"/>
                <a:hlinkClick r:id="rId5" tooltip="https://travel.destinationcanada.com/en-us/visit/mapleleave"/>
              </a:rPr>
              <a:t>DESTINATION CANADA</a:t>
            </a:r>
          </a:p>
        </p:txBody>
      </p:sp>
      <p:pic>
        <p:nvPicPr>
          <p:cNvPr id="9" name="Online Media 7" descr="Take your Maple Leave in Canada">
            <a:hlinkClick r:id="" action="ppaction://media"/>
            <a:extLst>
              <a:ext uri="{FF2B5EF4-FFF2-40B4-BE49-F238E27FC236}">
                <a16:creationId xmlns:a16="http://schemas.microsoft.com/office/drawing/2014/main" id="{A8EFDF47-78AF-1242-60D4-B521D94E1CCC}"/>
              </a:ext>
            </a:extLst>
          </p:cNvPr>
          <p:cNvPicPr>
            <a:picLocks noRot="1" noChangeAspect="1"/>
          </p:cNvPicPr>
          <p:nvPr>
            <a:videoFile r:link="rId1"/>
          </p:nvPr>
        </p:nvPicPr>
        <p:blipFill>
          <a:blip r:embed="rId6"/>
          <a:stretch>
            <a:fillRect/>
          </a:stretch>
        </p:blipFill>
        <p:spPr>
          <a:xfrm>
            <a:off x="7611596" y="4044148"/>
            <a:ext cx="9265594" cy="5235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30974" y="1924328"/>
            <a:ext cx="6435640" cy="6435615"/>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43239" r="-43239"/>
              </a:stretch>
            </a:blipFill>
          </p:spPr>
        </p:sp>
      </p:grpSp>
      <p:sp>
        <p:nvSpPr>
          <p:cNvPr id="4" name="Freeform 4"/>
          <p:cNvSpPr/>
          <p:nvPr/>
        </p:nvSpPr>
        <p:spPr>
          <a:xfrm>
            <a:off x="1028700" y="250965"/>
            <a:ext cx="780486" cy="683150"/>
          </a:xfrm>
          <a:custGeom>
            <a:avLst/>
            <a:gdLst/>
            <a:ahLst/>
            <a:cxnLst/>
            <a:rect l="l" t="t" r="r" b="b"/>
            <a:pathLst>
              <a:path w="780486" h="683150">
                <a:moveTo>
                  <a:pt x="0" y="0"/>
                </a:moveTo>
                <a:lnTo>
                  <a:pt x="780486" y="0"/>
                </a:lnTo>
                <a:lnTo>
                  <a:pt x="780486" y="683151"/>
                </a:lnTo>
                <a:lnTo>
                  <a:pt x="0" y="683151"/>
                </a:lnTo>
                <a:lnTo>
                  <a:pt x="0" y="0"/>
                </a:lnTo>
                <a:close/>
              </a:path>
            </a:pathLst>
          </a:custGeom>
          <a:blipFill>
            <a:blip r:embed="rId3"/>
            <a:stretch>
              <a:fillRect/>
            </a:stretch>
          </a:blipFill>
        </p:spPr>
      </p:sp>
      <p:sp>
        <p:nvSpPr>
          <p:cNvPr id="5" name="Freeform 5"/>
          <p:cNvSpPr/>
          <p:nvPr/>
        </p:nvSpPr>
        <p:spPr>
          <a:xfrm>
            <a:off x="10830974" y="-847087"/>
            <a:ext cx="6435640" cy="2661990"/>
          </a:xfrm>
          <a:custGeom>
            <a:avLst/>
            <a:gdLst/>
            <a:ahLst/>
            <a:cxnLst/>
            <a:rect l="l" t="t" r="r" b="b"/>
            <a:pathLst>
              <a:path w="6435640" h="2661990">
                <a:moveTo>
                  <a:pt x="0" y="0"/>
                </a:moveTo>
                <a:lnTo>
                  <a:pt x="6435641" y="0"/>
                </a:lnTo>
                <a:lnTo>
                  <a:pt x="6435641" y="2661990"/>
                </a:lnTo>
                <a:lnTo>
                  <a:pt x="0" y="2661990"/>
                </a:lnTo>
                <a:lnTo>
                  <a:pt x="0" y="0"/>
                </a:lnTo>
                <a:close/>
              </a:path>
            </a:pathLst>
          </a:custGeom>
          <a:blipFill>
            <a:blip r:embed="rId4"/>
            <a:stretch>
              <a:fillRect l="-27408" t="-4246" r="-828"/>
            </a:stretch>
          </a:blipFill>
        </p:spPr>
      </p:sp>
      <p:sp>
        <p:nvSpPr>
          <p:cNvPr id="6" name="Freeform 6"/>
          <p:cNvSpPr/>
          <p:nvPr/>
        </p:nvSpPr>
        <p:spPr>
          <a:xfrm>
            <a:off x="10830974" y="8464718"/>
            <a:ext cx="6428326" cy="1822282"/>
          </a:xfrm>
          <a:custGeom>
            <a:avLst/>
            <a:gdLst/>
            <a:ahLst/>
            <a:cxnLst/>
            <a:rect l="l" t="t" r="r" b="b"/>
            <a:pathLst>
              <a:path w="6428326" h="1822282">
                <a:moveTo>
                  <a:pt x="0" y="0"/>
                </a:moveTo>
                <a:lnTo>
                  <a:pt x="6428326" y="0"/>
                </a:lnTo>
                <a:lnTo>
                  <a:pt x="6428326" y="1822282"/>
                </a:lnTo>
                <a:lnTo>
                  <a:pt x="0" y="1822282"/>
                </a:lnTo>
                <a:lnTo>
                  <a:pt x="0" y="0"/>
                </a:lnTo>
                <a:close/>
              </a:path>
            </a:pathLst>
          </a:custGeom>
          <a:blipFill>
            <a:blip r:embed="rId5"/>
            <a:stretch>
              <a:fillRect l="-28283" t="-126273" b="-75227"/>
            </a:stretch>
          </a:blipFill>
        </p:spPr>
      </p:sp>
      <p:sp>
        <p:nvSpPr>
          <p:cNvPr id="7" name="TextBox 7"/>
          <p:cNvSpPr txBox="1"/>
          <p:nvPr/>
        </p:nvSpPr>
        <p:spPr>
          <a:xfrm>
            <a:off x="1028700" y="996763"/>
            <a:ext cx="5856654" cy="1193800"/>
          </a:xfrm>
          <a:prstGeom prst="rect">
            <a:avLst/>
          </a:prstGeom>
        </p:spPr>
        <p:txBody>
          <a:bodyPr lIns="0" tIns="0" rIns="0" bIns="0" rtlCol="0" anchor="t">
            <a:spAutoFit/>
          </a:bodyPr>
          <a:lstStyle/>
          <a:p>
            <a:pPr>
              <a:lnSpc>
                <a:spcPts val="9799"/>
              </a:lnSpc>
              <a:spcBef>
                <a:spcPct val="0"/>
              </a:spcBef>
            </a:pPr>
            <a:r>
              <a:rPr lang="en-US" sz="6999" spc="174">
                <a:solidFill>
                  <a:srgbClr val="356014"/>
                </a:solidFill>
                <a:latin typeface="Playfair Display Bold"/>
              </a:rPr>
              <a:t>Discussion</a:t>
            </a:r>
          </a:p>
        </p:txBody>
      </p:sp>
      <p:sp>
        <p:nvSpPr>
          <p:cNvPr id="8" name="TextBox 8"/>
          <p:cNvSpPr txBox="1"/>
          <p:nvPr/>
        </p:nvSpPr>
        <p:spPr>
          <a:xfrm>
            <a:off x="805440" y="2475723"/>
            <a:ext cx="9414390" cy="6972300"/>
          </a:xfrm>
          <a:prstGeom prst="rect">
            <a:avLst/>
          </a:prstGeom>
        </p:spPr>
        <p:txBody>
          <a:bodyPr lIns="0" tIns="0" rIns="0" bIns="0" rtlCol="0" anchor="t">
            <a:spAutoFit/>
          </a:bodyPr>
          <a:lstStyle/>
          <a:p>
            <a:pPr marL="539749" lvl="1" indent="-269875">
              <a:lnSpc>
                <a:spcPts val="3749"/>
              </a:lnSpc>
              <a:buFont typeface="Arial"/>
              <a:buChar char="•"/>
            </a:pPr>
            <a:r>
              <a:rPr lang="en-US" sz="2499">
                <a:solidFill>
                  <a:srgbClr val="545454"/>
                </a:solidFill>
                <a:latin typeface="Montserrat"/>
              </a:rPr>
              <a:t>What is branding?</a:t>
            </a:r>
          </a:p>
          <a:p>
            <a:pPr>
              <a:lnSpc>
                <a:spcPts val="3749"/>
              </a:lnSpc>
            </a:pPr>
            <a:endParaRPr lang="en-US" sz="2499">
              <a:solidFill>
                <a:srgbClr val="545454"/>
              </a:solidFill>
              <a:latin typeface="Montserrat"/>
            </a:endParaRPr>
          </a:p>
          <a:p>
            <a:pPr marL="539749" lvl="1" indent="-269875">
              <a:lnSpc>
                <a:spcPts val="3749"/>
              </a:lnSpc>
              <a:buFont typeface="Arial"/>
              <a:buChar char="•"/>
            </a:pPr>
            <a:r>
              <a:rPr lang="en-US" sz="2499">
                <a:solidFill>
                  <a:srgbClr val="545454"/>
                </a:solidFill>
                <a:latin typeface="Montserrat"/>
              </a:rPr>
              <a:t>What is a slogan?</a:t>
            </a:r>
          </a:p>
          <a:p>
            <a:pPr>
              <a:lnSpc>
                <a:spcPts val="3749"/>
              </a:lnSpc>
            </a:pPr>
            <a:endParaRPr lang="en-US" sz="2499">
              <a:solidFill>
                <a:srgbClr val="545454"/>
              </a:solidFill>
              <a:latin typeface="Montserrat"/>
            </a:endParaRPr>
          </a:p>
          <a:p>
            <a:pPr marL="539749" lvl="1" indent="-269875">
              <a:lnSpc>
                <a:spcPts val="3749"/>
              </a:lnSpc>
              <a:buFont typeface="Arial"/>
              <a:buChar char="•"/>
            </a:pPr>
            <a:r>
              <a:rPr lang="en-US" sz="2499">
                <a:solidFill>
                  <a:srgbClr val="545454"/>
                </a:solidFill>
                <a:latin typeface="Montserrat"/>
              </a:rPr>
              <a:t>What is the difference between a slogan and a tagline?</a:t>
            </a:r>
          </a:p>
          <a:p>
            <a:pPr>
              <a:lnSpc>
                <a:spcPts val="3749"/>
              </a:lnSpc>
            </a:pPr>
            <a:endParaRPr lang="en-US" sz="2499">
              <a:solidFill>
                <a:srgbClr val="545454"/>
              </a:solidFill>
              <a:latin typeface="Montserrat"/>
            </a:endParaRPr>
          </a:p>
          <a:p>
            <a:pPr marL="539749" lvl="1" indent="-269875">
              <a:lnSpc>
                <a:spcPts val="3749"/>
              </a:lnSpc>
              <a:buFont typeface="Arial"/>
              <a:buChar char="•"/>
            </a:pPr>
            <a:r>
              <a:rPr lang="en-US" sz="2499">
                <a:solidFill>
                  <a:srgbClr val="545454"/>
                </a:solidFill>
                <a:latin typeface="Montserrat"/>
              </a:rPr>
              <a:t>Why are slogans and taglines an important branding mechanism?</a:t>
            </a:r>
          </a:p>
          <a:p>
            <a:pPr>
              <a:lnSpc>
                <a:spcPts val="3749"/>
              </a:lnSpc>
            </a:pPr>
            <a:endParaRPr lang="en-US" sz="2499">
              <a:solidFill>
                <a:srgbClr val="545454"/>
              </a:solidFill>
              <a:latin typeface="Montserrat"/>
            </a:endParaRPr>
          </a:p>
          <a:p>
            <a:pPr marL="539749" lvl="1" indent="-269875">
              <a:lnSpc>
                <a:spcPts val="3749"/>
              </a:lnSpc>
              <a:buFont typeface="Arial"/>
              <a:buChar char="•"/>
            </a:pPr>
            <a:r>
              <a:rPr lang="en-US" sz="2499">
                <a:solidFill>
                  <a:srgbClr val="545454"/>
                </a:solidFill>
                <a:latin typeface="Montserrat"/>
              </a:rPr>
              <a:t>Why are they important in marketing?</a:t>
            </a:r>
          </a:p>
          <a:p>
            <a:pPr>
              <a:lnSpc>
                <a:spcPts val="3749"/>
              </a:lnSpc>
            </a:pPr>
            <a:endParaRPr lang="en-US" sz="2499">
              <a:solidFill>
                <a:srgbClr val="545454"/>
              </a:solidFill>
              <a:latin typeface="Montserrat"/>
            </a:endParaRPr>
          </a:p>
          <a:p>
            <a:pPr marL="539749" lvl="1" indent="-269875">
              <a:lnSpc>
                <a:spcPts val="3749"/>
              </a:lnSpc>
              <a:buFont typeface="Arial"/>
              <a:buChar char="•"/>
            </a:pPr>
            <a:r>
              <a:rPr lang="en-US" sz="2499">
                <a:solidFill>
                  <a:srgbClr val="545454"/>
                </a:solidFill>
                <a:latin typeface="Montserrat"/>
              </a:rPr>
              <a:t>What is positioning?  Differentiation?</a:t>
            </a:r>
          </a:p>
          <a:p>
            <a:pPr>
              <a:lnSpc>
                <a:spcPts val="3749"/>
              </a:lnSpc>
            </a:pPr>
            <a:endParaRPr lang="en-US" sz="2499">
              <a:solidFill>
                <a:srgbClr val="545454"/>
              </a:solidFill>
              <a:latin typeface="Montserrat"/>
            </a:endParaRPr>
          </a:p>
          <a:p>
            <a:pPr marL="539749" lvl="1" indent="-269875">
              <a:lnSpc>
                <a:spcPts val="3749"/>
              </a:lnSpc>
              <a:buFont typeface="Arial"/>
              <a:buChar char="•"/>
            </a:pPr>
            <a:r>
              <a:rPr lang="en-US" sz="2499">
                <a:solidFill>
                  <a:srgbClr val="545454"/>
                </a:solidFill>
                <a:latin typeface="Montserrat"/>
              </a:rPr>
              <a:t>How might a slogan or tagline reflect a business or brand's positioning or differentiation strategy?</a:t>
            </a:r>
          </a:p>
        </p:txBody>
      </p:sp>
      <p:sp>
        <p:nvSpPr>
          <p:cNvPr id="9" name="TextBox 9"/>
          <p:cNvSpPr txBox="1"/>
          <p:nvPr/>
        </p:nvSpPr>
        <p:spPr>
          <a:xfrm>
            <a:off x="2343144" y="340128"/>
            <a:ext cx="7434076" cy="438150"/>
          </a:xfrm>
          <a:prstGeom prst="rect">
            <a:avLst/>
          </a:prstGeom>
        </p:spPr>
        <p:txBody>
          <a:bodyPr lIns="0" tIns="0" rIns="0" bIns="0" rtlCol="0" anchor="t">
            <a:spAutoFit/>
          </a:bodyPr>
          <a:lstStyle/>
          <a:p>
            <a:pPr>
              <a:lnSpc>
                <a:spcPts val="3749"/>
              </a:lnSpc>
            </a:pPr>
            <a:r>
              <a:rPr lang="en-US" sz="2499">
                <a:solidFill>
                  <a:srgbClr val="545454"/>
                </a:solidFill>
                <a:latin typeface="Montserrat"/>
              </a:rPr>
              <a:t>Marketing Insights from SCC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30974" y="1924328"/>
            <a:ext cx="6435640" cy="6435615"/>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l="-20422" r="-20422"/>
              </a:stretch>
            </a:blipFill>
          </p:spPr>
        </p:sp>
      </p:grpSp>
      <p:sp>
        <p:nvSpPr>
          <p:cNvPr id="4" name="Freeform 4"/>
          <p:cNvSpPr/>
          <p:nvPr/>
        </p:nvSpPr>
        <p:spPr>
          <a:xfrm>
            <a:off x="1028700" y="250965"/>
            <a:ext cx="780486" cy="683150"/>
          </a:xfrm>
          <a:custGeom>
            <a:avLst/>
            <a:gdLst/>
            <a:ahLst/>
            <a:cxnLst/>
            <a:rect l="l" t="t" r="r" b="b"/>
            <a:pathLst>
              <a:path w="780486" h="683150">
                <a:moveTo>
                  <a:pt x="0" y="0"/>
                </a:moveTo>
                <a:lnTo>
                  <a:pt x="780486" y="0"/>
                </a:lnTo>
                <a:lnTo>
                  <a:pt x="780486" y="683151"/>
                </a:lnTo>
                <a:lnTo>
                  <a:pt x="0" y="683151"/>
                </a:lnTo>
                <a:lnTo>
                  <a:pt x="0" y="0"/>
                </a:lnTo>
                <a:close/>
              </a:path>
            </a:pathLst>
          </a:custGeom>
          <a:blipFill>
            <a:blip r:embed="rId3"/>
            <a:stretch>
              <a:fillRect/>
            </a:stretch>
          </a:blipFill>
        </p:spPr>
      </p:sp>
      <p:sp>
        <p:nvSpPr>
          <p:cNvPr id="5" name="Freeform 5"/>
          <p:cNvSpPr/>
          <p:nvPr/>
        </p:nvSpPr>
        <p:spPr>
          <a:xfrm>
            <a:off x="10838289" y="-904172"/>
            <a:ext cx="6428326" cy="2723725"/>
          </a:xfrm>
          <a:custGeom>
            <a:avLst/>
            <a:gdLst/>
            <a:ahLst/>
            <a:cxnLst/>
            <a:rect l="l" t="t" r="r" b="b"/>
            <a:pathLst>
              <a:path w="6428326" h="2723725">
                <a:moveTo>
                  <a:pt x="0" y="0"/>
                </a:moveTo>
                <a:lnTo>
                  <a:pt x="6428326" y="0"/>
                </a:lnTo>
                <a:lnTo>
                  <a:pt x="6428326" y="2723725"/>
                </a:lnTo>
                <a:lnTo>
                  <a:pt x="0" y="2723725"/>
                </a:lnTo>
                <a:lnTo>
                  <a:pt x="0" y="0"/>
                </a:lnTo>
                <a:close/>
              </a:path>
            </a:pathLst>
          </a:custGeom>
          <a:blipFill>
            <a:blip r:embed="rId4"/>
            <a:stretch>
              <a:fillRect b="-57538"/>
            </a:stretch>
          </a:blipFill>
        </p:spPr>
      </p:sp>
      <p:sp>
        <p:nvSpPr>
          <p:cNvPr id="6" name="Freeform 6"/>
          <p:cNvSpPr/>
          <p:nvPr/>
        </p:nvSpPr>
        <p:spPr>
          <a:xfrm>
            <a:off x="10838289" y="8464718"/>
            <a:ext cx="6421011" cy="1822282"/>
          </a:xfrm>
          <a:custGeom>
            <a:avLst/>
            <a:gdLst/>
            <a:ahLst/>
            <a:cxnLst/>
            <a:rect l="l" t="t" r="r" b="b"/>
            <a:pathLst>
              <a:path w="6421011" h="1822282">
                <a:moveTo>
                  <a:pt x="0" y="0"/>
                </a:moveTo>
                <a:lnTo>
                  <a:pt x="6421011" y="0"/>
                </a:lnTo>
                <a:lnTo>
                  <a:pt x="6421011" y="1822282"/>
                </a:lnTo>
                <a:lnTo>
                  <a:pt x="0" y="1822282"/>
                </a:lnTo>
                <a:lnTo>
                  <a:pt x="0" y="0"/>
                </a:lnTo>
                <a:close/>
              </a:path>
            </a:pathLst>
          </a:custGeom>
          <a:blipFill>
            <a:blip r:embed="rId5"/>
            <a:stretch>
              <a:fillRect t="-67380" b="-67380"/>
            </a:stretch>
          </a:blipFill>
        </p:spPr>
      </p:sp>
      <p:sp>
        <p:nvSpPr>
          <p:cNvPr id="7" name="TextBox 7"/>
          <p:cNvSpPr txBox="1"/>
          <p:nvPr/>
        </p:nvSpPr>
        <p:spPr>
          <a:xfrm>
            <a:off x="1028700" y="996763"/>
            <a:ext cx="8748520" cy="1193800"/>
          </a:xfrm>
          <a:prstGeom prst="rect">
            <a:avLst/>
          </a:prstGeom>
        </p:spPr>
        <p:txBody>
          <a:bodyPr lIns="0" tIns="0" rIns="0" bIns="0" rtlCol="0" anchor="t">
            <a:spAutoFit/>
          </a:bodyPr>
          <a:lstStyle/>
          <a:p>
            <a:pPr marL="0" marR="0" lvl="0" indent="0" algn="l" defTabSz="914400" rtl="0" eaLnBrk="1" fontAlgn="auto" latinLnBrk="0" hangingPunct="1">
              <a:lnSpc>
                <a:spcPts val="9799"/>
              </a:lnSpc>
              <a:spcBef>
                <a:spcPct val="0"/>
              </a:spcBef>
              <a:spcAft>
                <a:spcPts val="0"/>
              </a:spcAft>
              <a:buClrTx/>
              <a:buSzTx/>
              <a:buFontTx/>
              <a:buNone/>
              <a:tabLst/>
              <a:defRPr/>
            </a:pPr>
            <a:r>
              <a:rPr kumimoji="0" lang="en-US" sz="6999" b="0" i="0" u="none" strike="noStrike" kern="1200" cap="none" spc="174" normalizeH="0" baseline="0" noProof="0">
                <a:ln>
                  <a:noFill/>
                </a:ln>
                <a:solidFill>
                  <a:srgbClr val="356014"/>
                </a:solidFill>
                <a:effectLst/>
                <a:uLnTx/>
                <a:uFillTx/>
                <a:latin typeface="Playfair Display Bold"/>
                <a:ea typeface="+mn-ea"/>
                <a:cs typeface="+mn-cs"/>
              </a:rPr>
              <a:t>Activity Suggestion</a:t>
            </a:r>
          </a:p>
        </p:txBody>
      </p:sp>
      <p:sp>
        <p:nvSpPr>
          <p:cNvPr id="8" name="TextBox 8"/>
          <p:cNvSpPr txBox="1"/>
          <p:nvPr/>
        </p:nvSpPr>
        <p:spPr>
          <a:xfrm>
            <a:off x="805440" y="2475723"/>
            <a:ext cx="9414390" cy="7439025"/>
          </a:xfrm>
          <a:prstGeom prst="rect">
            <a:avLst/>
          </a:prstGeom>
        </p:spPr>
        <p:txBody>
          <a:bodyPr lIns="0" tIns="0" rIns="0" bIns="0" rtlCol="0" anchor="t">
            <a:spAutoFit/>
          </a:bodyPr>
          <a:lstStyle/>
          <a:p>
            <a:pPr marL="0" marR="0" lvl="0" indent="0" algn="l" defTabSz="914400" rtl="0" eaLnBrk="1" fontAlgn="auto" latinLnBrk="0" hangingPunct="1">
              <a:lnSpc>
                <a:spcPts val="3749"/>
              </a:lnSpc>
              <a:spcBef>
                <a:spcPts val="0"/>
              </a:spcBef>
              <a:spcAft>
                <a:spcPts val="0"/>
              </a:spcAft>
              <a:buClrTx/>
              <a:buSzTx/>
              <a:buFontTx/>
              <a:buNone/>
              <a:tabLst/>
              <a:defRPr/>
            </a:pPr>
            <a:r>
              <a:rPr kumimoji="0" lang="en-US" sz="2499" b="0" i="0" u="none" strike="noStrike" kern="1200" cap="none" spc="0" normalizeH="0" baseline="0" noProof="0">
                <a:ln>
                  <a:noFill/>
                </a:ln>
                <a:solidFill>
                  <a:srgbClr val="545454"/>
                </a:solidFill>
                <a:effectLst/>
                <a:uLnTx/>
                <a:uFillTx/>
                <a:latin typeface="Montserrat"/>
                <a:ea typeface="+mn-ea"/>
                <a:cs typeface="+mn-cs"/>
              </a:rPr>
              <a:t>Working in pairs or small groups, create a destination marketing campaign of your own, and be prepared to present your ideas in class.  Be sure to include the following:</a:t>
            </a:r>
          </a:p>
          <a:p>
            <a:pPr marL="0" marR="0" lvl="0" indent="0" algn="l" defTabSz="914400" rtl="0" eaLnBrk="1" fontAlgn="auto" latinLnBrk="0" hangingPunct="1">
              <a:lnSpc>
                <a:spcPts val="3749"/>
              </a:lnSpc>
              <a:spcBef>
                <a:spcPts val="0"/>
              </a:spcBef>
              <a:spcAft>
                <a:spcPts val="0"/>
              </a:spcAft>
              <a:buClrTx/>
              <a:buSzTx/>
              <a:buFontTx/>
              <a:buNone/>
              <a:tabLst/>
              <a:defRPr/>
            </a:pPr>
            <a:endParaRPr kumimoji="0" lang="en-US" sz="2499" b="0" i="0" u="none" strike="noStrike" kern="1200" cap="none" spc="0" normalizeH="0" baseline="0" noProof="0">
              <a:ln>
                <a:noFill/>
              </a:ln>
              <a:solidFill>
                <a:srgbClr val="545454"/>
              </a:solidFill>
              <a:effectLst/>
              <a:uLnTx/>
              <a:uFillTx/>
              <a:latin typeface="Montserrat"/>
              <a:ea typeface="+mn-ea"/>
              <a:cs typeface="+mn-cs"/>
            </a:endParaRPr>
          </a:p>
          <a:p>
            <a:pPr marL="539749" marR="0" lvl="1" indent="-269875"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a:ln>
                  <a:noFill/>
                </a:ln>
                <a:solidFill>
                  <a:srgbClr val="545454"/>
                </a:solidFill>
                <a:effectLst/>
                <a:uLnTx/>
                <a:uFillTx/>
                <a:latin typeface="Montserrat"/>
                <a:ea typeface="+mn-ea"/>
                <a:cs typeface="+mn-cs"/>
              </a:rPr>
              <a:t>Destination</a:t>
            </a:r>
          </a:p>
          <a:p>
            <a:pPr marL="539749" marR="0" lvl="1" indent="-269875"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a:ln>
                  <a:noFill/>
                </a:ln>
                <a:solidFill>
                  <a:srgbClr val="545454"/>
                </a:solidFill>
                <a:effectLst/>
                <a:uLnTx/>
                <a:uFillTx/>
                <a:latin typeface="Montserrat"/>
                <a:ea typeface="+mn-ea"/>
                <a:cs typeface="+mn-cs"/>
              </a:rPr>
              <a:t>Segmentation strategy</a:t>
            </a:r>
          </a:p>
          <a:p>
            <a:pPr marL="539749" marR="0" lvl="1" indent="-269875"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a:ln>
                  <a:noFill/>
                </a:ln>
                <a:solidFill>
                  <a:srgbClr val="545454"/>
                </a:solidFill>
                <a:effectLst/>
                <a:uLnTx/>
                <a:uFillTx/>
                <a:latin typeface="Montserrat"/>
                <a:ea typeface="+mn-ea"/>
                <a:cs typeface="+mn-cs"/>
              </a:rPr>
              <a:t>Slogan and/or tagline</a:t>
            </a:r>
          </a:p>
          <a:p>
            <a:pPr marL="539749" marR="0" lvl="1" indent="-269875"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a:ln>
                  <a:noFill/>
                </a:ln>
                <a:solidFill>
                  <a:srgbClr val="545454"/>
                </a:solidFill>
                <a:effectLst/>
                <a:uLnTx/>
                <a:uFillTx/>
                <a:latin typeface="Montserrat"/>
                <a:ea typeface="+mn-ea"/>
                <a:cs typeface="+mn-cs"/>
              </a:rPr>
              <a:t>Positioning strategy</a:t>
            </a:r>
          </a:p>
          <a:p>
            <a:pPr marL="539749" marR="0" lvl="1" indent="-269875"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a:ln>
                  <a:noFill/>
                </a:ln>
                <a:solidFill>
                  <a:srgbClr val="545454"/>
                </a:solidFill>
                <a:effectLst/>
                <a:uLnTx/>
                <a:uFillTx/>
                <a:latin typeface="Montserrat"/>
                <a:ea typeface="+mn-ea"/>
                <a:cs typeface="+mn-cs"/>
              </a:rPr>
              <a:t>Value proposition (why should travelers visit your destination and not somewhere else)</a:t>
            </a:r>
          </a:p>
          <a:p>
            <a:pPr marL="539749" marR="0" lvl="1" indent="-269875"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a:ln>
                  <a:noFill/>
                </a:ln>
                <a:solidFill>
                  <a:srgbClr val="545454"/>
                </a:solidFill>
                <a:effectLst/>
                <a:uLnTx/>
                <a:uFillTx/>
                <a:latin typeface="Montserrat"/>
                <a:ea typeface="+mn-ea"/>
                <a:cs typeface="+mn-cs"/>
              </a:rPr>
              <a:t>Imagery highlighted as part of the campaign</a:t>
            </a:r>
          </a:p>
          <a:p>
            <a:pPr marL="539749" marR="0" lvl="1" indent="-269875"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a:ln>
                  <a:noFill/>
                </a:ln>
                <a:solidFill>
                  <a:srgbClr val="545454"/>
                </a:solidFill>
                <a:effectLst/>
                <a:uLnTx/>
                <a:uFillTx/>
                <a:latin typeface="Montserrat"/>
                <a:ea typeface="+mn-ea"/>
                <a:cs typeface="+mn-cs"/>
              </a:rPr>
              <a:t>Explanation of how the area will benefit from an influx of tourists</a:t>
            </a:r>
          </a:p>
          <a:p>
            <a:pPr marL="539749" marR="0" lvl="1" indent="-269875" algn="l" defTabSz="914400" rtl="0" eaLnBrk="1" fontAlgn="auto" latinLnBrk="0" hangingPunct="1">
              <a:lnSpc>
                <a:spcPts val="3749"/>
              </a:lnSpc>
              <a:spcBef>
                <a:spcPts val="0"/>
              </a:spcBef>
              <a:spcAft>
                <a:spcPts val="0"/>
              </a:spcAft>
              <a:buClrTx/>
              <a:buSzTx/>
              <a:buFont typeface="Arial"/>
              <a:buChar char="•"/>
              <a:tabLst/>
              <a:defRPr/>
            </a:pPr>
            <a:r>
              <a:rPr kumimoji="0" lang="en-US" sz="2499" b="0" i="0" u="none" strike="noStrike" kern="1200" cap="none" spc="0" normalizeH="0" baseline="0" noProof="0">
                <a:ln>
                  <a:noFill/>
                </a:ln>
                <a:solidFill>
                  <a:srgbClr val="545454"/>
                </a:solidFill>
                <a:effectLst/>
                <a:uLnTx/>
                <a:uFillTx/>
                <a:latin typeface="Montserrat"/>
                <a:ea typeface="+mn-ea"/>
                <a:cs typeface="+mn-cs"/>
              </a:rPr>
              <a:t>Description of campaign execution elements:  Advertising?  Social media?  Paid search?  Etc.</a:t>
            </a:r>
          </a:p>
        </p:txBody>
      </p:sp>
      <p:sp>
        <p:nvSpPr>
          <p:cNvPr id="9" name="TextBox 9"/>
          <p:cNvSpPr txBox="1"/>
          <p:nvPr/>
        </p:nvSpPr>
        <p:spPr>
          <a:xfrm>
            <a:off x="2343144" y="340128"/>
            <a:ext cx="7434076" cy="438150"/>
          </a:xfrm>
          <a:prstGeom prst="rect">
            <a:avLst/>
          </a:prstGeom>
        </p:spPr>
        <p:txBody>
          <a:bodyPr lIns="0" tIns="0" rIns="0" bIns="0" rtlCol="0" anchor="t">
            <a:spAutoFit/>
          </a:bodyPr>
          <a:lstStyle/>
          <a:p>
            <a:pPr marL="0" marR="0" lvl="0" indent="0" algn="l" defTabSz="914400" rtl="0" eaLnBrk="1" fontAlgn="auto" latinLnBrk="0" hangingPunct="1">
              <a:lnSpc>
                <a:spcPts val="3749"/>
              </a:lnSpc>
              <a:spcBef>
                <a:spcPts val="0"/>
              </a:spcBef>
              <a:spcAft>
                <a:spcPts val="0"/>
              </a:spcAft>
              <a:buClrTx/>
              <a:buSzTx/>
              <a:buFontTx/>
              <a:buNone/>
              <a:tabLst/>
              <a:defRPr/>
            </a:pPr>
            <a:r>
              <a:rPr kumimoji="0" lang="en-US" sz="2499" b="0" i="0" u="none" strike="noStrike" kern="1200" cap="none" spc="0" normalizeH="0" baseline="0" noProof="0">
                <a:ln>
                  <a:noFill/>
                </a:ln>
                <a:solidFill>
                  <a:srgbClr val="545454"/>
                </a:solidFill>
                <a:effectLst/>
                <a:uLnTx/>
                <a:uFillTx/>
                <a:latin typeface="Montserrat"/>
                <a:ea typeface="+mn-ea"/>
                <a:cs typeface="+mn-cs"/>
              </a:rPr>
              <a:t>Marketing Insights from SCC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65572" y="3334374"/>
            <a:ext cx="4356855" cy="3618253"/>
          </a:xfrm>
          <a:custGeom>
            <a:avLst/>
            <a:gdLst/>
            <a:ahLst/>
            <a:cxnLst/>
            <a:rect l="l" t="t" r="r" b="b"/>
            <a:pathLst>
              <a:path w="4356855" h="3618253">
                <a:moveTo>
                  <a:pt x="0" y="0"/>
                </a:moveTo>
                <a:lnTo>
                  <a:pt x="4356856" y="0"/>
                </a:lnTo>
                <a:lnTo>
                  <a:pt x="4356856" y="3618252"/>
                </a:lnTo>
                <a:lnTo>
                  <a:pt x="0" y="3618252"/>
                </a:lnTo>
                <a:lnTo>
                  <a:pt x="0" y="0"/>
                </a:lnTo>
                <a:close/>
              </a:path>
            </a:pathLst>
          </a:custGeom>
          <a:blipFill>
            <a:blip r:embed="rId2"/>
            <a:stretch>
              <a:fillRect t="-5396"/>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4971334"/>
            <a:ext cx="346937" cy="346937"/>
          </a:xfrm>
          <a:custGeom>
            <a:avLst/>
            <a:gdLst/>
            <a:ahLst/>
            <a:cxnLst/>
            <a:rect l="l" t="t" r="r" b="b"/>
            <a:pathLst>
              <a:path w="346937" h="346937">
                <a:moveTo>
                  <a:pt x="0" y="0"/>
                </a:moveTo>
                <a:lnTo>
                  <a:pt x="346937" y="0"/>
                </a:lnTo>
                <a:lnTo>
                  <a:pt x="346937" y="346937"/>
                </a:lnTo>
                <a:lnTo>
                  <a:pt x="0" y="346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56234" y="5594496"/>
            <a:ext cx="334703" cy="334703"/>
          </a:xfrm>
          <a:custGeom>
            <a:avLst/>
            <a:gdLst/>
            <a:ahLst/>
            <a:cxnLst/>
            <a:rect l="l" t="t" r="r" b="b"/>
            <a:pathLst>
              <a:path w="334703" h="334703">
                <a:moveTo>
                  <a:pt x="0" y="0"/>
                </a:moveTo>
                <a:lnTo>
                  <a:pt x="334703" y="0"/>
                </a:lnTo>
                <a:lnTo>
                  <a:pt x="334703" y="334703"/>
                </a:lnTo>
                <a:lnTo>
                  <a:pt x="0" y="334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156234" y="4357801"/>
            <a:ext cx="334703" cy="334703"/>
          </a:xfrm>
          <a:custGeom>
            <a:avLst/>
            <a:gdLst/>
            <a:ahLst/>
            <a:cxnLst/>
            <a:rect l="l" t="t" r="r" b="b"/>
            <a:pathLst>
              <a:path w="334703" h="334703">
                <a:moveTo>
                  <a:pt x="0" y="0"/>
                </a:moveTo>
                <a:lnTo>
                  <a:pt x="334703" y="0"/>
                </a:lnTo>
                <a:lnTo>
                  <a:pt x="334703" y="334703"/>
                </a:lnTo>
                <a:lnTo>
                  <a:pt x="0" y="334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28700" y="436703"/>
            <a:ext cx="780486" cy="683150"/>
          </a:xfrm>
          <a:custGeom>
            <a:avLst/>
            <a:gdLst/>
            <a:ahLst/>
            <a:cxnLst/>
            <a:rect l="l" t="t" r="r" b="b"/>
            <a:pathLst>
              <a:path w="780486" h="683150">
                <a:moveTo>
                  <a:pt x="0" y="0"/>
                </a:moveTo>
                <a:lnTo>
                  <a:pt x="780486" y="0"/>
                </a:lnTo>
                <a:lnTo>
                  <a:pt x="780486" y="683150"/>
                </a:lnTo>
                <a:lnTo>
                  <a:pt x="0" y="683150"/>
                </a:lnTo>
                <a:lnTo>
                  <a:pt x="0" y="0"/>
                </a:lnTo>
                <a:close/>
              </a:path>
            </a:pathLst>
          </a:custGeom>
          <a:blipFill>
            <a:blip r:embed="rId6"/>
            <a:stretch>
              <a:fillRect/>
            </a:stretch>
          </a:blipFill>
        </p:spPr>
      </p:sp>
      <p:sp>
        <p:nvSpPr>
          <p:cNvPr id="6" name="Freeform 6"/>
          <p:cNvSpPr/>
          <p:nvPr/>
        </p:nvSpPr>
        <p:spPr>
          <a:xfrm>
            <a:off x="10830974" y="2700039"/>
            <a:ext cx="6972248" cy="5236464"/>
          </a:xfrm>
          <a:custGeom>
            <a:avLst/>
            <a:gdLst/>
            <a:ahLst/>
            <a:cxnLst/>
            <a:rect l="l" t="t" r="r" b="b"/>
            <a:pathLst>
              <a:path w="6972248" h="5236464">
                <a:moveTo>
                  <a:pt x="0" y="0"/>
                </a:moveTo>
                <a:lnTo>
                  <a:pt x="6972248" y="0"/>
                </a:lnTo>
                <a:lnTo>
                  <a:pt x="6972248" y="5236464"/>
                </a:lnTo>
                <a:lnTo>
                  <a:pt x="0" y="5236464"/>
                </a:lnTo>
                <a:lnTo>
                  <a:pt x="0" y="0"/>
                </a:lnTo>
                <a:close/>
              </a:path>
            </a:pathLst>
          </a:custGeom>
          <a:blipFill>
            <a:blip r:embed="rId7"/>
            <a:stretch>
              <a:fillRect l="-38918" t="-51912" r="-38243" b="-5247"/>
            </a:stretch>
          </a:blipFill>
        </p:spPr>
      </p:sp>
      <p:sp>
        <p:nvSpPr>
          <p:cNvPr id="7" name="Freeform 7"/>
          <p:cNvSpPr/>
          <p:nvPr/>
        </p:nvSpPr>
        <p:spPr>
          <a:xfrm>
            <a:off x="10830974" y="-330835"/>
            <a:ext cx="6972248" cy="2901377"/>
          </a:xfrm>
          <a:custGeom>
            <a:avLst/>
            <a:gdLst/>
            <a:ahLst/>
            <a:cxnLst/>
            <a:rect l="l" t="t" r="r" b="b"/>
            <a:pathLst>
              <a:path w="6972248" h="2901377">
                <a:moveTo>
                  <a:pt x="0" y="0"/>
                </a:moveTo>
                <a:lnTo>
                  <a:pt x="6972248" y="0"/>
                </a:lnTo>
                <a:lnTo>
                  <a:pt x="6972248" y="2901377"/>
                </a:lnTo>
                <a:lnTo>
                  <a:pt x="0" y="2901377"/>
                </a:lnTo>
                <a:lnTo>
                  <a:pt x="0" y="0"/>
                </a:lnTo>
                <a:close/>
              </a:path>
            </a:pathLst>
          </a:custGeom>
          <a:blipFill>
            <a:blip r:embed="rId8"/>
            <a:stretch>
              <a:fillRect l="-101236" t="-109505" r="-2709" b="-74139"/>
            </a:stretch>
          </a:blipFill>
        </p:spPr>
      </p:sp>
      <p:sp>
        <p:nvSpPr>
          <p:cNvPr id="8" name="Freeform 8"/>
          <p:cNvSpPr/>
          <p:nvPr/>
        </p:nvSpPr>
        <p:spPr>
          <a:xfrm>
            <a:off x="10830974" y="8069853"/>
            <a:ext cx="6972248" cy="2217147"/>
          </a:xfrm>
          <a:custGeom>
            <a:avLst/>
            <a:gdLst/>
            <a:ahLst/>
            <a:cxnLst/>
            <a:rect l="l" t="t" r="r" b="b"/>
            <a:pathLst>
              <a:path w="6972248" h="2217147">
                <a:moveTo>
                  <a:pt x="0" y="0"/>
                </a:moveTo>
                <a:lnTo>
                  <a:pt x="6972248" y="0"/>
                </a:lnTo>
                <a:lnTo>
                  <a:pt x="6972248" y="2217147"/>
                </a:lnTo>
                <a:lnTo>
                  <a:pt x="0" y="2217147"/>
                </a:lnTo>
                <a:lnTo>
                  <a:pt x="0" y="0"/>
                </a:lnTo>
                <a:close/>
              </a:path>
            </a:pathLst>
          </a:custGeom>
          <a:blipFill>
            <a:blip r:embed="rId9"/>
            <a:stretch>
              <a:fillRect l="-56138" t="-157708" r="-20690" b="-113471"/>
            </a:stretch>
          </a:blipFill>
        </p:spPr>
      </p:sp>
      <p:sp>
        <p:nvSpPr>
          <p:cNvPr id="9" name="TextBox 9"/>
          <p:cNvSpPr txBox="1"/>
          <p:nvPr/>
        </p:nvSpPr>
        <p:spPr>
          <a:xfrm>
            <a:off x="1028700" y="1578500"/>
            <a:ext cx="5856654" cy="2432050"/>
          </a:xfrm>
          <a:prstGeom prst="rect">
            <a:avLst/>
          </a:prstGeom>
        </p:spPr>
        <p:txBody>
          <a:bodyPr lIns="0" tIns="0" rIns="0" bIns="0" rtlCol="0" anchor="t">
            <a:spAutoFit/>
          </a:bodyPr>
          <a:lstStyle/>
          <a:p>
            <a:pPr>
              <a:lnSpc>
                <a:spcPts val="9799"/>
              </a:lnSpc>
              <a:spcBef>
                <a:spcPct val="0"/>
              </a:spcBef>
            </a:pPr>
            <a:r>
              <a:rPr lang="en-US" sz="6999" spc="174">
                <a:solidFill>
                  <a:srgbClr val="356014"/>
                </a:solidFill>
                <a:latin typeface="Playfair Display Bold"/>
              </a:rPr>
              <a:t>Slogans &amp; Taglines</a:t>
            </a:r>
          </a:p>
        </p:txBody>
      </p:sp>
      <p:sp>
        <p:nvSpPr>
          <p:cNvPr id="10" name="TextBox 10"/>
          <p:cNvSpPr txBox="1"/>
          <p:nvPr/>
        </p:nvSpPr>
        <p:spPr>
          <a:xfrm>
            <a:off x="1028700" y="4625829"/>
            <a:ext cx="6617016" cy="2771775"/>
          </a:xfrm>
          <a:prstGeom prst="rect">
            <a:avLst/>
          </a:prstGeom>
        </p:spPr>
        <p:txBody>
          <a:bodyPr lIns="0" tIns="0" rIns="0" bIns="0" rtlCol="0" anchor="t">
            <a:spAutoFit/>
          </a:bodyPr>
          <a:lstStyle/>
          <a:p>
            <a:pPr>
              <a:lnSpc>
                <a:spcPts val="3749"/>
              </a:lnSpc>
            </a:pPr>
            <a:r>
              <a:rPr lang="en-US" sz="2499">
                <a:solidFill>
                  <a:srgbClr val="545454"/>
                </a:solidFill>
                <a:latin typeface="Montserrat"/>
              </a:rPr>
              <a:t>Some destinations rely on tourism as a significant means for powering the economy.  For example, tourism brings more than $1 billion per year to the Maldives, accounting for nearly 40% of the country’s entire GDP.  </a:t>
            </a:r>
          </a:p>
        </p:txBody>
      </p:sp>
      <p:sp>
        <p:nvSpPr>
          <p:cNvPr id="11" name="TextBox 11"/>
          <p:cNvSpPr txBox="1"/>
          <p:nvPr/>
        </p:nvSpPr>
        <p:spPr>
          <a:xfrm>
            <a:off x="2325970" y="525866"/>
            <a:ext cx="7434076" cy="438150"/>
          </a:xfrm>
          <a:prstGeom prst="rect">
            <a:avLst/>
          </a:prstGeom>
        </p:spPr>
        <p:txBody>
          <a:bodyPr lIns="0" tIns="0" rIns="0" bIns="0" rtlCol="0" anchor="t">
            <a:spAutoFit/>
          </a:bodyPr>
          <a:lstStyle/>
          <a:p>
            <a:pPr>
              <a:lnSpc>
                <a:spcPts val="3749"/>
              </a:lnSpc>
            </a:pPr>
            <a:r>
              <a:rPr lang="en-US" sz="2499">
                <a:solidFill>
                  <a:srgbClr val="545454"/>
                </a:solidFill>
                <a:latin typeface="Montserrat"/>
              </a:rPr>
              <a:t>Marketing Insights from SCC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44000" y="4971334"/>
            <a:ext cx="346937" cy="346937"/>
          </a:xfrm>
          <a:custGeom>
            <a:avLst/>
            <a:gdLst/>
            <a:ahLst/>
            <a:cxnLst/>
            <a:rect l="l" t="t" r="r" b="b"/>
            <a:pathLst>
              <a:path w="346937" h="346937">
                <a:moveTo>
                  <a:pt x="0" y="0"/>
                </a:moveTo>
                <a:lnTo>
                  <a:pt x="346937" y="0"/>
                </a:lnTo>
                <a:lnTo>
                  <a:pt x="346937" y="346937"/>
                </a:lnTo>
                <a:lnTo>
                  <a:pt x="0" y="346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156234" y="5594496"/>
            <a:ext cx="334703" cy="334703"/>
          </a:xfrm>
          <a:custGeom>
            <a:avLst/>
            <a:gdLst/>
            <a:ahLst/>
            <a:cxnLst/>
            <a:rect l="l" t="t" r="r" b="b"/>
            <a:pathLst>
              <a:path w="334703" h="334703">
                <a:moveTo>
                  <a:pt x="0" y="0"/>
                </a:moveTo>
                <a:lnTo>
                  <a:pt x="334703" y="0"/>
                </a:lnTo>
                <a:lnTo>
                  <a:pt x="334703" y="334703"/>
                </a:lnTo>
                <a:lnTo>
                  <a:pt x="0" y="334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156234" y="4357801"/>
            <a:ext cx="334703" cy="334703"/>
          </a:xfrm>
          <a:custGeom>
            <a:avLst/>
            <a:gdLst/>
            <a:ahLst/>
            <a:cxnLst/>
            <a:rect l="l" t="t" r="r" b="b"/>
            <a:pathLst>
              <a:path w="334703" h="334703">
                <a:moveTo>
                  <a:pt x="0" y="0"/>
                </a:moveTo>
                <a:lnTo>
                  <a:pt x="334703" y="0"/>
                </a:lnTo>
                <a:lnTo>
                  <a:pt x="334703" y="334703"/>
                </a:lnTo>
                <a:lnTo>
                  <a:pt x="0" y="334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28700" y="436703"/>
            <a:ext cx="780486" cy="683150"/>
          </a:xfrm>
          <a:custGeom>
            <a:avLst/>
            <a:gdLst/>
            <a:ahLst/>
            <a:cxnLst/>
            <a:rect l="l" t="t" r="r" b="b"/>
            <a:pathLst>
              <a:path w="780486" h="683150">
                <a:moveTo>
                  <a:pt x="0" y="0"/>
                </a:moveTo>
                <a:lnTo>
                  <a:pt x="780486" y="0"/>
                </a:lnTo>
                <a:lnTo>
                  <a:pt x="780486" y="683150"/>
                </a:lnTo>
                <a:lnTo>
                  <a:pt x="0" y="683150"/>
                </a:lnTo>
                <a:lnTo>
                  <a:pt x="0" y="0"/>
                </a:lnTo>
                <a:close/>
              </a:path>
            </a:pathLst>
          </a:custGeom>
          <a:blipFill>
            <a:blip r:embed="rId6"/>
            <a:stretch>
              <a:fillRect/>
            </a:stretch>
          </a:blipFill>
        </p:spPr>
      </p:sp>
      <p:sp>
        <p:nvSpPr>
          <p:cNvPr id="6" name="Freeform 6"/>
          <p:cNvSpPr/>
          <p:nvPr/>
        </p:nvSpPr>
        <p:spPr>
          <a:xfrm>
            <a:off x="10830974" y="2700039"/>
            <a:ext cx="6972248" cy="5236464"/>
          </a:xfrm>
          <a:custGeom>
            <a:avLst/>
            <a:gdLst/>
            <a:ahLst/>
            <a:cxnLst/>
            <a:rect l="l" t="t" r="r" b="b"/>
            <a:pathLst>
              <a:path w="6972248" h="5236464">
                <a:moveTo>
                  <a:pt x="0" y="0"/>
                </a:moveTo>
                <a:lnTo>
                  <a:pt x="6972248" y="0"/>
                </a:lnTo>
                <a:lnTo>
                  <a:pt x="6972248" y="5236464"/>
                </a:lnTo>
                <a:lnTo>
                  <a:pt x="0" y="5236464"/>
                </a:lnTo>
                <a:lnTo>
                  <a:pt x="0" y="0"/>
                </a:lnTo>
                <a:close/>
              </a:path>
            </a:pathLst>
          </a:custGeom>
          <a:blipFill>
            <a:blip r:embed="rId7"/>
            <a:stretch>
              <a:fillRect l="-6363" r="-6363"/>
            </a:stretch>
          </a:blipFill>
        </p:spPr>
      </p:sp>
      <p:sp>
        <p:nvSpPr>
          <p:cNvPr id="7" name="Freeform 7"/>
          <p:cNvSpPr/>
          <p:nvPr/>
        </p:nvSpPr>
        <p:spPr>
          <a:xfrm>
            <a:off x="10830974" y="-330835"/>
            <a:ext cx="6972248" cy="2901377"/>
          </a:xfrm>
          <a:custGeom>
            <a:avLst/>
            <a:gdLst/>
            <a:ahLst/>
            <a:cxnLst/>
            <a:rect l="l" t="t" r="r" b="b"/>
            <a:pathLst>
              <a:path w="6972248" h="2901377">
                <a:moveTo>
                  <a:pt x="0" y="0"/>
                </a:moveTo>
                <a:lnTo>
                  <a:pt x="6972248" y="0"/>
                </a:lnTo>
                <a:lnTo>
                  <a:pt x="6972248" y="2901377"/>
                </a:lnTo>
                <a:lnTo>
                  <a:pt x="0" y="2901377"/>
                </a:lnTo>
                <a:lnTo>
                  <a:pt x="0" y="0"/>
                </a:lnTo>
                <a:close/>
              </a:path>
            </a:pathLst>
          </a:custGeom>
          <a:blipFill>
            <a:blip r:embed="rId8"/>
            <a:stretch>
              <a:fillRect t="-38914" b="-38914"/>
            </a:stretch>
          </a:blipFill>
        </p:spPr>
      </p:sp>
      <p:sp>
        <p:nvSpPr>
          <p:cNvPr id="8" name="Freeform 8"/>
          <p:cNvSpPr/>
          <p:nvPr/>
        </p:nvSpPr>
        <p:spPr>
          <a:xfrm>
            <a:off x="10830974" y="8069853"/>
            <a:ext cx="6972248" cy="2217147"/>
          </a:xfrm>
          <a:custGeom>
            <a:avLst/>
            <a:gdLst/>
            <a:ahLst/>
            <a:cxnLst/>
            <a:rect l="l" t="t" r="r" b="b"/>
            <a:pathLst>
              <a:path w="6972248" h="2217147">
                <a:moveTo>
                  <a:pt x="0" y="0"/>
                </a:moveTo>
                <a:lnTo>
                  <a:pt x="6972248" y="0"/>
                </a:lnTo>
                <a:lnTo>
                  <a:pt x="6972248" y="2217147"/>
                </a:lnTo>
                <a:lnTo>
                  <a:pt x="0" y="2217147"/>
                </a:lnTo>
                <a:lnTo>
                  <a:pt x="0" y="0"/>
                </a:lnTo>
                <a:close/>
              </a:path>
            </a:pathLst>
          </a:custGeom>
          <a:blipFill>
            <a:blip r:embed="rId9"/>
            <a:stretch>
              <a:fillRect t="-67926" b="-67926"/>
            </a:stretch>
          </a:blipFill>
        </p:spPr>
      </p:sp>
      <p:sp>
        <p:nvSpPr>
          <p:cNvPr id="9" name="TextBox 9"/>
          <p:cNvSpPr txBox="1"/>
          <p:nvPr/>
        </p:nvSpPr>
        <p:spPr>
          <a:xfrm>
            <a:off x="1028700" y="1578500"/>
            <a:ext cx="5856654" cy="2432050"/>
          </a:xfrm>
          <a:prstGeom prst="rect">
            <a:avLst/>
          </a:prstGeom>
        </p:spPr>
        <p:txBody>
          <a:bodyPr lIns="0" tIns="0" rIns="0" bIns="0" rtlCol="0" anchor="t">
            <a:spAutoFit/>
          </a:bodyPr>
          <a:lstStyle/>
          <a:p>
            <a:pPr>
              <a:lnSpc>
                <a:spcPts val="9799"/>
              </a:lnSpc>
              <a:spcBef>
                <a:spcPct val="0"/>
              </a:spcBef>
            </a:pPr>
            <a:r>
              <a:rPr lang="en-US" sz="6999" spc="174">
                <a:solidFill>
                  <a:srgbClr val="356014"/>
                </a:solidFill>
                <a:latin typeface="Playfair Display Bold"/>
              </a:rPr>
              <a:t>Slogans &amp; Taglines</a:t>
            </a:r>
          </a:p>
        </p:txBody>
      </p:sp>
      <p:sp>
        <p:nvSpPr>
          <p:cNvPr id="10" name="TextBox 10"/>
          <p:cNvSpPr txBox="1"/>
          <p:nvPr/>
        </p:nvSpPr>
        <p:spPr>
          <a:xfrm>
            <a:off x="1028700" y="4625829"/>
            <a:ext cx="6960493" cy="3705225"/>
          </a:xfrm>
          <a:prstGeom prst="rect">
            <a:avLst/>
          </a:prstGeom>
        </p:spPr>
        <p:txBody>
          <a:bodyPr lIns="0" tIns="0" rIns="0" bIns="0" rtlCol="0" anchor="t">
            <a:spAutoFit/>
          </a:bodyPr>
          <a:lstStyle/>
          <a:p>
            <a:pPr>
              <a:lnSpc>
                <a:spcPts val="3749"/>
              </a:lnSpc>
            </a:pPr>
            <a:r>
              <a:rPr lang="en-US" sz="2499">
                <a:solidFill>
                  <a:srgbClr val="545454"/>
                </a:solidFill>
                <a:latin typeface="Montserrat"/>
              </a:rPr>
              <a:t>Because attracting visitors is vital to the economy in some of these areas, destination marketing professionals are employed specifically to develop tourism marketing campaigns. Typically, these campaigns will feature a slogan or tagline. We will review several examples in this presentation.</a:t>
            </a:r>
          </a:p>
        </p:txBody>
      </p:sp>
      <p:sp>
        <p:nvSpPr>
          <p:cNvPr id="11" name="TextBox 11"/>
          <p:cNvSpPr txBox="1"/>
          <p:nvPr/>
        </p:nvSpPr>
        <p:spPr>
          <a:xfrm>
            <a:off x="2325970" y="525866"/>
            <a:ext cx="7434076" cy="438150"/>
          </a:xfrm>
          <a:prstGeom prst="rect">
            <a:avLst/>
          </a:prstGeom>
        </p:spPr>
        <p:txBody>
          <a:bodyPr lIns="0" tIns="0" rIns="0" bIns="0" rtlCol="0" anchor="t">
            <a:spAutoFit/>
          </a:bodyPr>
          <a:lstStyle/>
          <a:p>
            <a:pPr>
              <a:lnSpc>
                <a:spcPts val="3749"/>
              </a:lnSpc>
            </a:pPr>
            <a:r>
              <a:rPr lang="en-US" sz="2499">
                <a:solidFill>
                  <a:srgbClr val="545454"/>
                </a:solidFill>
                <a:latin typeface="Montserrat"/>
              </a:rPr>
              <a:t>Marketing Insights from SCC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36703"/>
            <a:ext cx="780486" cy="683150"/>
          </a:xfrm>
          <a:custGeom>
            <a:avLst/>
            <a:gdLst/>
            <a:ahLst/>
            <a:cxnLst/>
            <a:rect l="l" t="t" r="r" b="b"/>
            <a:pathLst>
              <a:path w="780486" h="683150">
                <a:moveTo>
                  <a:pt x="0" y="0"/>
                </a:moveTo>
                <a:lnTo>
                  <a:pt x="780486" y="0"/>
                </a:lnTo>
                <a:lnTo>
                  <a:pt x="780486" y="683150"/>
                </a:lnTo>
                <a:lnTo>
                  <a:pt x="0" y="683150"/>
                </a:lnTo>
                <a:lnTo>
                  <a:pt x="0" y="0"/>
                </a:lnTo>
                <a:close/>
              </a:path>
            </a:pathLst>
          </a:custGeom>
          <a:blipFill>
            <a:blip r:embed="rId2"/>
            <a:stretch>
              <a:fillRect/>
            </a:stretch>
          </a:blipFill>
        </p:spPr>
      </p:sp>
      <p:sp>
        <p:nvSpPr>
          <p:cNvPr id="3" name="Freeform 3"/>
          <p:cNvSpPr/>
          <p:nvPr/>
        </p:nvSpPr>
        <p:spPr>
          <a:xfrm>
            <a:off x="10830974" y="2700039"/>
            <a:ext cx="6972248" cy="5236464"/>
          </a:xfrm>
          <a:custGeom>
            <a:avLst/>
            <a:gdLst/>
            <a:ahLst/>
            <a:cxnLst/>
            <a:rect l="l" t="t" r="r" b="b"/>
            <a:pathLst>
              <a:path w="6972248" h="5236464">
                <a:moveTo>
                  <a:pt x="0" y="0"/>
                </a:moveTo>
                <a:lnTo>
                  <a:pt x="6972248" y="0"/>
                </a:lnTo>
                <a:lnTo>
                  <a:pt x="6972248" y="5236464"/>
                </a:lnTo>
                <a:lnTo>
                  <a:pt x="0" y="5236464"/>
                </a:lnTo>
                <a:lnTo>
                  <a:pt x="0" y="0"/>
                </a:lnTo>
                <a:close/>
              </a:path>
            </a:pathLst>
          </a:custGeom>
          <a:blipFill>
            <a:blip r:embed="rId3"/>
            <a:stretch>
              <a:fillRect l="-6328" r="-6328"/>
            </a:stretch>
          </a:blipFill>
        </p:spPr>
      </p:sp>
      <p:sp>
        <p:nvSpPr>
          <p:cNvPr id="4" name="Freeform 4"/>
          <p:cNvSpPr/>
          <p:nvPr/>
        </p:nvSpPr>
        <p:spPr>
          <a:xfrm>
            <a:off x="10830974" y="-330835"/>
            <a:ext cx="6972248" cy="2901377"/>
          </a:xfrm>
          <a:custGeom>
            <a:avLst/>
            <a:gdLst/>
            <a:ahLst/>
            <a:cxnLst/>
            <a:rect l="l" t="t" r="r" b="b"/>
            <a:pathLst>
              <a:path w="6972248" h="2901377">
                <a:moveTo>
                  <a:pt x="0" y="0"/>
                </a:moveTo>
                <a:lnTo>
                  <a:pt x="6972248" y="0"/>
                </a:lnTo>
                <a:lnTo>
                  <a:pt x="6972248" y="2901377"/>
                </a:lnTo>
                <a:lnTo>
                  <a:pt x="0" y="2901377"/>
                </a:lnTo>
                <a:lnTo>
                  <a:pt x="0" y="0"/>
                </a:lnTo>
                <a:close/>
              </a:path>
            </a:pathLst>
          </a:custGeom>
          <a:blipFill>
            <a:blip r:embed="rId4"/>
            <a:stretch>
              <a:fillRect t="-30102" b="-30102"/>
            </a:stretch>
          </a:blipFill>
        </p:spPr>
      </p:sp>
      <p:sp>
        <p:nvSpPr>
          <p:cNvPr id="5" name="Freeform 5"/>
          <p:cNvSpPr/>
          <p:nvPr/>
        </p:nvSpPr>
        <p:spPr>
          <a:xfrm>
            <a:off x="10830974" y="8069853"/>
            <a:ext cx="6972248" cy="2217147"/>
          </a:xfrm>
          <a:custGeom>
            <a:avLst/>
            <a:gdLst/>
            <a:ahLst/>
            <a:cxnLst/>
            <a:rect l="l" t="t" r="r" b="b"/>
            <a:pathLst>
              <a:path w="6972248" h="2217147">
                <a:moveTo>
                  <a:pt x="0" y="0"/>
                </a:moveTo>
                <a:lnTo>
                  <a:pt x="6972248" y="0"/>
                </a:lnTo>
                <a:lnTo>
                  <a:pt x="6972248" y="2217147"/>
                </a:lnTo>
                <a:lnTo>
                  <a:pt x="0" y="2217147"/>
                </a:lnTo>
                <a:lnTo>
                  <a:pt x="0" y="0"/>
                </a:lnTo>
                <a:close/>
              </a:path>
            </a:pathLst>
          </a:custGeom>
          <a:blipFill>
            <a:blip r:embed="rId5"/>
            <a:stretch>
              <a:fillRect t="-61440" b="-61440"/>
            </a:stretch>
          </a:blipFill>
        </p:spPr>
      </p:sp>
      <p:sp>
        <p:nvSpPr>
          <p:cNvPr id="6" name="TextBox 6"/>
          <p:cNvSpPr txBox="1"/>
          <p:nvPr/>
        </p:nvSpPr>
        <p:spPr>
          <a:xfrm>
            <a:off x="2325970" y="525866"/>
            <a:ext cx="7434076" cy="438150"/>
          </a:xfrm>
          <a:prstGeom prst="rect">
            <a:avLst/>
          </a:prstGeom>
        </p:spPr>
        <p:txBody>
          <a:bodyPr lIns="0" tIns="0" rIns="0" bIns="0" rtlCol="0" anchor="t">
            <a:spAutoFit/>
          </a:bodyPr>
          <a:lstStyle/>
          <a:p>
            <a:pPr>
              <a:lnSpc>
                <a:spcPts val="3749"/>
              </a:lnSpc>
            </a:pPr>
            <a:r>
              <a:rPr lang="en-US" sz="2499">
                <a:solidFill>
                  <a:srgbClr val="545454"/>
                </a:solidFill>
                <a:latin typeface="Montserrat"/>
              </a:rPr>
              <a:t>Marketing Insights from SCC</a:t>
            </a:r>
          </a:p>
        </p:txBody>
      </p:sp>
      <p:sp>
        <p:nvSpPr>
          <p:cNvPr id="7" name="TextBox 7"/>
          <p:cNvSpPr txBox="1"/>
          <p:nvPr/>
        </p:nvSpPr>
        <p:spPr>
          <a:xfrm>
            <a:off x="1028700" y="1269842"/>
            <a:ext cx="5856654" cy="2432050"/>
          </a:xfrm>
          <a:prstGeom prst="rect">
            <a:avLst/>
          </a:prstGeom>
        </p:spPr>
        <p:txBody>
          <a:bodyPr lIns="0" tIns="0" rIns="0" bIns="0" rtlCol="0" anchor="t">
            <a:spAutoFit/>
          </a:bodyPr>
          <a:lstStyle/>
          <a:p>
            <a:pPr>
              <a:lnSpc>
                <a:spcPts val="9799"/>
              </a:lnSpc>
              <a:spcBef>
                <a:spcPct val="0"/>
              </a:spcBef>
            </a:pPr>
            <a:r>
              <a:rPr lang="en-US" sz="6999" spc="174">
                <a:solidFill>
                  <a:srgbClr val="356014"/>
                </a:solidFill>
                <a:latin typeface="Playfair Display Bold"/>
              </a:rPr>
              <a:t>Slogans &amp; Taglines</a:t>
            </a:r>
          </a:p>
        </p:txBody>
      </p:sp>
      <p:sp>
        <p:nvSpPr>
          <p:cNvPr id="8" name="TextBox 8"/>
          <p:cNvSpPr txBox="1"/>
          <p:nvPr/>
        </p:nvSpPr>
        <p:spPr>
          <a:xfrm>
            <a:off x="1028700" y="4073367"/>
            <a:ext cx="8731346" cy="5105400"/>
          </a:xfrm>
          <a:prstGeom prst="rect">
            <a:avLst/>
          </a:prstGeom>
        </p:spPr>
        <p:txBody>
          <a:bodyPr lIns="0" tIns="0" rIns="0" bIns="0" rtlCol="0" anchor="t">
            <a:spAutoFit/>
          </a:bodyPr>
          <a:lstStyle/>
          <a:p>
            <a:pPr>
              <a:lnSpc>
                <a:spcPts val="3749"/>
              </a:lnSpc>
            </a:pPr>
            <a:r>
              <a:rPr lang="en-US" sz="2499">
                <a:solidFill>
                  <a:srgbClr val="545454"/>
                </a:solidFill>
                <a:latin typeface="Montserrat"/>
              </a:rPr>
              <a:t>As you review the presentation,  consider the following questions: </a:t>
            </a:r>
          </a:p>
          <a:p>
            <a:pPr>
              <a:lnSpc>
                <a:spcPts val="3749"/>
              </a:lnSpc>
            </a:pPr>
            <a:endParaRPr lang="en-US" sz="2499">
              <a:solidFill>
                <a:srgbClr val="545454"/>
              </a:solidFill>
              <a:latin typeface="Montserrat"/>
            </a:endParaRPr>
          </a:p>
          <a:p>
            <a:pPr marL="539749" lvl="1" indent="-269875">
              <a:lnSpc>
                <a:spcPts val="3749"/>
              </a:lnSpc>
              <a:buFont typeface="Arial"/>
              <a:buChar char="•"/>
            </a:pPr>
            <a:r>
              <a:rPr lang="en-US" sz="2499">
                <a:solidFill>
                  <a:srgbClr val="545454"/>
                </a:solidFill>
                <a:latin typeface="Montserrat"/>
              </a:rPr>
              <a:t>What is the value proposition of the destination?</a:t>
            </a:r>
          </a:p>
          <a:p>
            <a:pPr marL="539749" lvl="1" indent="-269875">
              <a:lnSpc>
                <a:spcPts val="3749"/>
              </a:lnSpc>
              <a:buFont typeface="Arial"/>
              <a:buChar char="•"/>
            </a:pPr>
            <a:r>
              <a:rPr lang="en-US" sz="2499">
                <a:solidFill>
                  <a:srgbClr val="545454"/>
                </a:solidFill>
                <a:latin typeface="Montserrat"/>
              </a:rPr>
              <a:t>What makes them unique?  How might that illustrate the concepts of positioning and differentiation?</a:t>
            </a:r>
          </a:p>
          <a:p>
            <a:pPr marL="539749" lvl="1" indent="-269875">
              <a:lnSpc>
                <a:spcPts val="3749"/>
              </a:lnSpc>
              <a:buFont typeface="Arial"/>
              <a:buChar char="•"/>
            </a:pPr>
            <a:r>
              <a:rPr lang="en-US" sz="2499">
                <a:solidFill>
                  <a:srgbClr val="545454"/>
                </a:solidFill>
                <a:latin typeface="Montserrat"/>
              </a:rPr>
              <a:t>What is the message the destination is hoping to communicate to potential travelers with the slogan or tagline and why? </a:t>
            </a:r>
          </a:p>
          <a:p>
            <a:pPr marL="539749" lvl="1" indent="-269875">
              <a:lnSpc>
                <a:spcPts val="3749"/>
              </a:lnSpc>
              <a:buFont typeface="Arial"/>
              <a:buChar char="•"/>
            </a:pPr>
            <a:r>
              <a:rPr lang="en-US" sz="2499">
                <a:solidFill>
                  <a:srgbClr val="545454"/>
                </a:solidFill>
                <a:latin typeface="Montserrat"/>
              </a:rPr>
              <a:t>Does the slogan or tagline make you want to visit?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997387">
            <a:off x="12905140" y="-3983313"/>
            <a:ext cx="5470006" cy="11186337"/>
            <a:chOff x="0" y="0"/>
            <a:chExt cx="489014" cy="1000050"/>
          </a:xfrm>
        </p:grpSpPr>
        <p:sp>
          <p:nvSpPr>
            <p:cNvPr id="3" name="Freeform 3"/>
            <p:cNvSpPr/>
            <p:nvPr/>
          </p:nvSpPr>
          <p:spPr>
            <a:xfrm>
              <a:off x="0" y="0"/>
              <a:ext cx="489014" cy="1000050"/>
            </a:xfrm>
            <a:custGeom>
              <a:avLst/>
              <a:gdLst/>
              <a:ahLst/>
              <a:cxnLst/>
              <a:rect l="l" t="t" r="r" b="b"/>
              <a:pathLst>
                <a:path w="489014" h="1000050">
                  <a:moveTo>
                    <a:pt x="285814" y="0"/>
                  </a:moveTo>
                  <a:lnTo>
                    <a:pt x="0" y="0"/>
                  </a:lnTo>
                  <a:lnTo>
                    <a:pt x="203200" y="1000050"/>
                  </a:lnTo>
                  <a:lnTo>
                    <a:pt x="489014" y="1000050"/>
                  </a:lnTo>
                  <a:lnTo>
                    <a:pt x="285814" y="0"/>
                  </a:lnTo>
                  <a:close/>
                </a:path>
              </a:pathLst>
            </a:custGeom>
            <a:solidFill>
              <a:srgbClr val="356014">
                <a:alpha val="54902"/>
              </a:srgbClr>
            </a:solidFill>
          </p:spPr>
        </p:sp>
        <p:sp>
          <p:nvSpPr>
            <p:cNvPr id="4" name="TextBox 4"/>
            <p:cNvSpPr txBox="1"/>
            <p:nvPr/>
          </p:nvSpPr>
          <p:spPr>
            <a:xfrm>
              <a:off x="101600" y="-66675"/>
              <a:ext cx="609600" cy="676275"/>
            </a:xfrm>
            <a:prstGeom prst="rect">
              <a:avLst/>
            </a:prstGeom>
          </p:spPr>
          <p:txBody>
            <a:bodyPr lIns="50800" tIns="50800" rIns="50800" bIns="50800" rtlCol="0" anchor="ctr"/>
            <a:lstStyle/>
            <a:p>
              <a:pPr algn="ctr">
                <a:lnSpc>
                  <a:spcPts val="3749"/>
                </a:lnSpc>
              </a:pPr>
              <a:endParaRPr/>
            </a:p>
          </p:txBody>
        </p:sp>
      </p:grpSp>
      <p:sp>
        <p:nvSpPr>
          <p:cNvPr id="5" name="Freeform 5"/>
          <p:cNvSpPr/>
          <p:nvPr/>
        </p:nvSpPr>
        <p:spPr>
          <a:xfrm>
            <a:off x="1028700" y="334708"/>
            <a:ext cx="4880947" cy="2550295"/>
          </a:xfrm>
          <a:custGeom>
            <a:avLst/>
            <a:gdLst/>
            <a:ahLst/>
            <a:cxnLst/>
            <a:rect l="l" t="t" r="r" b="b"/>
            <a:pathLst>
              <a:path w="4880947" h="2550295">
                <a:moveTo>
                  <a:pt x="0" y="0"/>
                </a:moveTo>
                <a:lnTo>
                  <a:pt x="4880947" y="0"/>
                </a:lnTo>
                <a:lnTo>
                  <a:pt x="4880947" y="2550294"/>
                </a:lnTo>
                <a:lnTo>
                  <a:pt x="0" y="2550294"/>
                </a:lnTo>
                <a:lnTo>
                  <a:pt x="0" y="0"/>
                </a:lnTo>
                <a:close/>
              </a:path>
            </a:pathLst>
          </a:custGeom>
          <a:blipFill>
            <a:blip r:embed="rId2"/>
            <a:stretch>
              <a:fillRect/>
            </a:stretch>
          </a:blipFill>
        </p:spPr>
      </p:sp>
      <p:sp>
        <p:nvSpPr>
          <p:cNvPr id="6" name="Freeform 6"/>
          <p:cNvSpPr/>
          <p:nvPr/>
        </p:nvSpPr>
        <p:spPr>
          <a:xfrm>
            <a:off x="17083276"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3"/>
            <a:stretch>
              <a:fillRect/>
            </a:stretch>
          </a:blipFill>
        </p:spPr>
      </p:sp>
      <p:grpSp>
        <p:nvGrpSpPr>
          <p:cNvPr id="7" name="Group 7"/>
          <p:cNvGrpSpPr/>
          <p:nvPr/>
        </p:nvGrpSpPr>
        <p:grpSpPr>
          <a:xfrm>
            <a:off x="1027398" y="5554722"/>
            <a:ext cx="16233203" cy="3455697"/>
            <a:chOff x="0" y="0"/>
            <a:chExt cx="21644271" cy="4607596"/>
          </a:xfrm>
        </p:grpSpPr>
        <p:sp>
          <p:nvSpPr>
            <p:cNvPr id="8" name="Freeform 8"/>
            <p:cNvSpPr/>
            <p:nvPr/>
          </p:nvSpPr>
          <p:spPr>
            <a:xfrm>
              <a:off x="0" y="0"/>
              <a:ext cx="6902766" cy="4607596"/>
            </a:xfrm>
            <a:custGeom>
              <a:avLst/>
              <a:gdLst/>
              <a:ahLst/>
              <a:cxnLst/>
              <a:rect l="l" t="t" r="r" b="b"/>
              <a:pathLst>
                <a:path w="6902766" h="4607596">
                  <a:moveTo>
                    <a:pt x="0" y="0"/>
                  </a:moveTo>
                  <a:lnTo>
                    <a:pt x="6902766" y="0"/>
                  </a:lnTo>
                  <a:lnTo>
                    <a:pt x="6902766" y="4607596"/>
                  </a:lnTo>
                  <a:lnTo>
                    <a:pt x="0" y="4607596"/>
                  </a:lnTo>
                  <a:lnTo>
                    <a:pt x="0" y="0"/>
                  </a:lnTo>
                  <a:close/>
                </a:path>
              </a:pathLst>
            </a:custGeom>
            <a:blipFill>
              <a:blip r:embed="rId4"/>
              <a:stretch>
                <a:fillRect/>
              </a:stretch>
            </a:blipFill>
          </p:spPr>
        </p:sp>
        <p:sp>
          <p:nvSpPr>
            <p:cNvPr id="9" name="Freeform 9"/>
            <p:cNvSpPr/>
            <p:nvPr/>
          </p:nvSpPr>
          <p:spPr>
            <a:xfrm>
              <a:off x="7381895" y="0"/>
              <a:ext cx="6877010" cy="4607596"/>
            </a:xfrm>
            <a:custGeom>
              <a:avLst/>
              <a:gdLst/>
              <a:ahLst/>
              <a:cxnLst/>
              <a:rect l="l" t="t" r="r" b="b"/>
              <a:pathLst>
                <a:path w="6877010" h="4607596">
                  <a:moveTo>
                    <a:pt x="0" y="0"/>
                  </a:moveTo>
                  <a:lnTo>
                    <a:pt x="6877010" y="0"/>
                  </a:lnTo>
                  <a:lnTo>
                    <a:pt x="6877010" y="4607596"/>
                  </a:lnTo>
                  <a:lnTo>
                    <a:pt x="0" y="4607596"/>
                  </a:lnTo>
                  <a:lnTo>
                    <a:pt x="0" y="0"/>
                  </a:lnTo>
                  <a:close/>
                </a:path>
              </a:pathLst>
            </a:custGeom>
            <a:blipFill>
              <a:blip r:embed="rId5"/>
              <a:stretch>
                <a:fillRect/>
              </a:stretch>
            </a:blipFill>
          </p:spPr>
        </p:sp>
        <p:sp>
          <p:nvSpPr>
            <p:cNvPr id="10" name="Freeform 10"/>
            <p:cNvSpPr/>
            <p:nvPr/>
          </p:nvSpPr>
          <p:spPr>
            <a:xfrm>
              <a:off x="14741505" y="0"/>
              <a:ext cx="6902766" cy="4607596"/>
            </a:xfrm>
            <a:custGeom>
              <a:avLst/>
              <a:gdLst/>
              <a:ahLst/>
              <a:cxnLst/>
              <a:rect l="l" t="t" r="r" b="b"/>
              <a:pathLst>
                <a:path w="6902766" h="4607596">
                  <a:moveTo>
                    <a:pt x="0" y="0"/>
                  </a:moveTo>
                  <a:lnTo>
                    <a:pt x="6902766" y="0"/>
                  </a:lnTo>
                  <a:lnTo>
                    <a:pt x="6902766" y="4607596"/>
                  </a:lnTo>
                  <a:lnTo>
                    <a:pt x="0" y="4607596"/>
                  </a:lnTo>
                  <a:lnTo>
                    <a:pt x="0" y="0"/>
                  </a:lnTo>
                  <a:close/>
                </a:path>
              </a:pathLst>
            </a:custGeom>
            <a:blipFill>
              <a:blip r:embed="rId6"/>
              <a:stretch>
                <a:fillRect/>
              </a:stretch>
            </a:blipFill>
          </p:spPr>
        </p:sp>
      </p:grpSp>
      <p:sp>
        <p:nvSpPr>
          <p:cNvPr id="11" name="TextBox 11"/>
          <p:cNvSpPr txBox="1"/>
          <p:nvPr/>
        </p:nvSpPr>
        <p:spPr>
          <a:xfrm>
            <a:off x="1028700" y="2826834"/>
            <a:ext cx="8115300" cy="874395"/>
          </a:xfrm>
          <a:prstGeom prst="rect">
            <a:avLst/>
          </a:prstGeom>
        </p:spPr>
        <p:txBody>
          <a:bodyPr lIns="0" tIns="0" rIns="0" bIns="0" rtlCol="0" anchor="t">
            <a:spAutoFit/>
          </a:bodyPr>
          <a:lstStyle/>
          <a:p>
            <a:pPr>
              <a:lnSpc>
                <a:spcPts val="7200"/>
              </a:lnSpc>
              <a:spcBef>
                <a:spcPct val="0"/>
              </a:spcBef>
            </a:pPr>
            <a:r>
              <a:rPr lang="en-US" sz="4800" spc="120">
                <a:solidFill>
                  <a:srgbClr val="356014"/>
                </a:solidFill>
                <a:latin typeface="Playfair Display Bold"/>
              </a:rPr>
              <a:t>"Everyone Under the Sun"</a:t>
            </a:r>
          </a:p>
        </p:txBody>
      </p:sp>
      <p:sp>
        <p:nvSpPr>
          <p:cNvPr id="12" name="TextBox 12"/>
          <p:cNvSpPr txBox="1"/>
          <p:nvPr/>
        </p:nvSpPr>
        <p:spPr>
          <a:xfrm>
            <a:off x="1276580" y="3905263"/>
            <a:ext cx="6565965" cy="811489"/>
          </a:xfrm>
          <a:prstGeom prst="rect">
            <a:avLst/>
          </a:prstGeom>
        </p:spPr>
        <p:txBody>
          <a:bodyPr lIns="0" tIns="0" rIns="0" bIns="0" rtlCol="0" anchor="t">
            <a:spAutoFit/>
          </a:bodyPr>
          <a:lstStyle/>
          <a:p>
            <a:pPr>
              <a:lnSpc>
                <a:spcPts val="3749"/>
              </a:lnSpc>
            </a:pPr>
            <a:r>
              <a:rPr lang="en-US" sz="2499">
                <a:solidFill>
                  <a:srgbClr val="545454"/>
                </a:solidFill>
                <a:latin typeface="Montserrat Bold"/>
              </a:rPr>
              <a:t>FT LAUDERDALE, FL</a:t>
            </a:r>
          </a:p>
          <a:p>
            <a:pPr>
              <a:lnSpc>
                <a:spcPts val="2850"/>
              </a:lnSpc>
              <a:spcBef>
                <a:spcPct val="0"/>
              </a:spcBef>
            </a:pPr>
            <a:r>
              <a:rPr lang="en-US" sz="1900">
                <a:solidFill>
                  <a:srgbClr val="545454"/>
                </a:solidFill>
                <a:latin typeface="Montserrat"/>
              </a:rPr>
              <a:t>SOURCE: </a:t>
            </a:r>
            <a:r>
              <a:rPr lang="en-US" sz="1900" u="sng">
                <a:solidFill>
                  <a:srgbClr val="545454"/>
                </a:solidFill>
                <a:latin typeface="Montserrat"/>
                <a:hlinkClick r:id="rId7" tooltip="https://www.visitlauderdale.com"/>
              </a:rPr>
              <a:t>VISIT LAUDERDALE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66082" y="4481919"/>
            <a:ext cx="4333247" cy="4193187"/>
          </a:xfrm>
          <a:custGeom>
            <a:avLst/>
            <a:gdLst/>
            <a:ahLst/>
            <a:cxnLst/>
            <a:rect l="l" t="t" r="r" b="b"/>
            <a:pathLst>
              <a:path w="4333247" h="4193187">
                <a:moveTo>
                  <a:pt x="0" y="0"/>
                </a:moveTo>
                <a:lnTo>
                  <a:pt x="4333247" y="0"/>
                </a:lnTo>
                <a:lnTo>
                  <a:pt x="4333247" y="4193187"/>
                </a:lnTo>
                <a:lnTo>
                  <a:pt x="0" y="4193187"/>
                </a:lnTo>
                <a:lnTo>
                  <a:pt x="0" y="0"/>
                </a:lnTo>
                <a:close/>
              </a:path>
            </a:pathLst>
          </a:custGeom>
          <a:blipFill>
            <a:blip r:embed="rId2"/>
            <a:stretch>
              <a:fillRect t="-37786"/>
            </a:stretch>
          </a:blipFill>
        </p:spPr>
      </p:sp>
      <p:sp>
        <p:nvSpPr>
          <p:cNvPr id="3" name="Freeform 3"/>
          <p:cNvSpPr/>
          <p:nvPr/>
        </p:nvSpPr>
        <p:spPr>
          <a:xfrm>
            <a:off x="13185502" y="4481919"/>
            <a:ext cx="4073798" cy="4193187"/>
          </a:xfrm>
          <a:custGeom>
            <a:avLst/>
            <a:gdLst/>
            <a:ahLst/>
            <a:cxnLst/>
            <a:rect l="l" t="t" r="r" b="b"/>
            <a:pathLst>
              <a:path w="4073798" h="4193187">
                <a:moveTo>
                  <a:pt x="0" y="0"/>
                </a:moveTo>
                <a:lnTo>
                  <a:pt x="4073798" y="0"/>
                </a:lnTo>
                <a:lnTo>
                  <a:pt x="4073798" y="4193187"/>
                </a:lnTo>
                <a:lnTo>
                  <a:pt x="0" y="4193187"/>
                </a:lnTo>
                <a:lnTo>
                  <a:pt x="0" y="0"/>
                </a:lnTo>
                <a:close/>
              </a:path>
            </a:pathLst>
          </a:custGeom>
          <a:blipFill>
            <a:blip r:embed="rId3"/>
            <a:stretch>
              <a:fillRect l="-17245" r="-36958"/>
            </a:stretch>
          </a:blipFill>
        </p:spPr>
      </p:sp>
      <p:sp>
        <p:nvSpPr>
          <p:cNvPr id="4" name="Freeform 4"/>
          <p:cNvSpPr/>
          <p:nvPr/>
        </p:nvSpPr>
        <p:spPr>
          <a:xfrm>
            <a:off x="1028700" y="4481919"/>
            <a:ext cx="7454555" cy="4193187"/>
          </a:xfrm>
          <a:custGeom>
            <a:avLst/>
            <a:gdLst/>
            <a:ahLst/>
            <a:cxnLst/>
            <a:rect l="l" t="t" r="r" b="b"/>
            <a:pathLst>
              <a:path w="7454555" h="4193187">
                <a:moveTo>
                  <a:pt x="0" y="0"/>
                </a:moveTo>
                <a:lnTo>
                  <a:pt x="7454555" y="0"/>
                </a:lnTo>
                <a:lnTo>
                  <a:pt x="7454555" y="4193187"/>
                </a:lnTo>
                <a:lnTo>
                  <a:pt x="0" y="4193187"/>
                </a:lnTo>
                <a:lnTo>
                  <a:pt x="0" y="0"/>
                </a:lnTo>
                <a:close/>
              </a:path>
            </a:pathLst>
          </a:custGeom>
          <a:blipFill>
            <a:blip r:embed="rId4"/>
            <a:stretch>
              <a:fillRect/>
            </a:stretch>
          </a:blipFill>
        </p:spPr>
      </p:sp>
      <p:sp>
        <p:nvSpPr>
          <p:cNvPr id="5" name="TextBox 5"/>
          <p:cNvSpPr txBox="1"/>
          <p:nvPr/>
        </p:nvSpPr>
        <p:spPr>
          <a:xfrm>
            <a:off x="1106595" y="857250"/>
            <a:ext cx="8807472"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"Can’t Skip Tomorrow"</a:t>
            </a:r>
          </a:p>
        </p:txBody>
      </p:sp>
      <p:sp>
        <p:nvSpPr>
          <p:cNvPr id="6" name="TextBox 6"/>
          <p:cNvSpPr txBox="1"/>
          <p:nvPr/>
        </p:nvSpPr>
        <p:spPr>
          <a:xfrm>
            <a:off x="1369977" y="2127407"/>
            <a:ext cx="10404970" cy="438137"/>
          </a:xfrm>
          <a:prstGeom prst="rect">
            <a:avLst/>
          </a:prstGeom>
        </p:spPr>
        <p:txBody>
          <a:bodyPr lIns="0" tIns="0" rIns="0" bIns="0" rtlCol="0" anchor="t">
            <a:spAutoFit/>
          </a:bodyPr>
          <a:lstStyle/>
          <a:p>
            <a:pPr>
              <a:lnSpc>
                <a:spcPts val="3749"/>
              </a:lnSpc>
            </a:pPr>
            <a:r>
              <a:rPr lang="en-US" sz="2499">
                <a:solidFill>
                  <a:srgbClr val="545454"/>
                </a:solidFill>
                <a:latin typeface="Montserrat Bold"/>
              </a:rPr>
              <a:t>PORTUGAL</a:t>
            </a:r>
          </a:p>
        </p:txBody>
      </p:sp>
      <p:sp>
        <p:nvSpPr>
          <p:cNvPr id="7" name="TextBox 7"/>
          <p:cNvSpPr txBox="1"/>
          <p:nvPr/>
        </p:nvSpPr>
        <p:spPr>
          <a:xfrm>
            <a:off x="1369977" y="2746518"/>
            <a:ext cx="14123175" cy="1430655"/>
          </a:xfrm>
          <a:prstGeom prst="rect">
            <a:avLst/>
          </a:prstGeom>
        </p:spPr>
        <p:txBody>
          <a:bodyPr lIns="0" tIns="0" rIns="0" bIns="0" rtlCol="0" anchor="t">
            <a:spAutoFit/>
          </a:bodyPr>
          <a:lstStyle/>
          <a:p>
            <a:pPr>
              <a:lnSpc>
                <a:spcPts val="3749"/>
              </a:lnSpc>
            </a:pPr>
            <a:r>
              <a:rPr lang="en-US" sz="2499">
                <a:solidFill>
                  <a:srgbClr val="545454"/>
                </a:solidFill>
                <a:latin typeface="Montserrat"/>
              </a:rPr>
              <a:t>This tourism campaign was launched exclusively in digital media and in a totally organic way (without investment in advertising).</a:t>
            </a:r>
          </a:p>
          <a:p>
            <a:pPr>
              <a:lnSpc>
                <a:spcPts val="1249"/>
              </a:lnSpc>
            </a:pPr>
            <a:r>
              <a:rPr lang="en-US" sz="2499">
                <a:solidFill>
                  <a:srgbClr val="545454"/>
                </a:solidFill>
                <a:latin typeface="Montserrat"/>
              </a:rPr>
              <a:t> </a:t>
            </a:r>
          </a:p>
          <a:p>
            <a:pPr>
              <a:lnSpc>
                <a:spcPts val="2850"/>
              </a:lnSpc>
              <a:spcBef>
                <a:spcPct val="0"/>
              </a:spcBef>
            </a:pPr>
            <a:r>
              <a:rPr lang="en-US" sz="1900">
                <a:solidFill>
                  <a:srgbClr val="545454"/>
                </a:solidFill>
                <a:latin typeface="Montserrat"/>
              </a:rPr>
              <a:t>SOURCE: </a:t>
            </a:r>
            <a:r>
              <a:rPr lang="en-US" sz="1900" u="sng">
                <a:solidFill>
                  <a:srgbClr val="545454"/>
                </a:solidFill>
                <a:latin typeface="Montserrat"/>
                <a:hlinkClick r:id="rId5" tooltip="https://www.turismodeportugal.pt/en/O%20que%20fazemos/PromoverDestinoPortugal/campanhas-promocao-turistica/Pages/cant-skip-tomorrow.aspx"/>
              </a:rPr>
              <a:t>TOURISMO DE PORTUGAL</a:t>
            </a:r>
          </a:p>
        </p:txBody>
      </p:sp>
      <p:sp>
        <p:nvSpPr>
          <p:cNvPr id="8" name="Freeform 8"/>
          <p:cNvSpPr/>
          <p:nvPr/>
        </p:nvSpPr>
        <p:spPr>
          <a:xfrm>
            <a:off x="17083276"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6"/>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486442">
            <a:off x="-53589" y="1055144"/>
            <a:ext cx="8546809" cy="5928481"/>
            <a:chOff x="0" y="0"/>
            <a:chExt cx="11395746" cy="7904642"/>
          </a:xfrm>
        </p:grpSpPr>
        <p:grpSp>
          <p:nvGrpSpPr>
            <p:cNvPr id="3" name="Group 3"/>
            <p:cNvGrpSpPr/>
            <p:nvPr/>
          </p:nvGrpSpPr>
          <p:grpSpPr>
            <a:xfrm rot="-1338812">
              <a:off x="399783" y="1854464"/>
              <a:ext cx="10596181" cy="4195714"/>
              <a:chOff x="0" y="0"/>
              <a:chExt cx="2052708" cy="812800"/>
            </a:xfrm>
          </p:grpSpPr>
          <p:sp>
            <p:nvSpPr>
              <p:cNvPr id="4" name="Freeform 4"/>
              <p:cNvSpPr/>
              <p:nvPr/>
            </p:nvSpPr>
            <p:spPr>
              <a:xfrm>
                <a:off x="0" y="0"/>
                <a:ext cx="2052708" cy="812800"/>
              </a:xfrm>
              <a:custGeom>
                <a:avLst/>
                <a:gdLst/>
                <a:ahLst/>
                <a:cxnLst/>
                <a:rect l="l" t="t" r="r" b="b"/>
                <a:pathLst>
                  <a:path w="2052708" h="812800">
                    <a:moveTo>
                      <a:pt x="0" y="0"/>
                    </a:moveTo>
                    <a:lnTo>
                      <a:pt x="2052708" y="0"/>
                    </a:lnTo>
                    <a:lnTo>
                      <a:pt x="2052708" y="812800"/>
                    </a:lnTo>
                    <a:lnTo>
                      <a:pt x="0" y="812800"/>
                    </a:lnTo>
                    <a:close/>
                  </a:path>
                </a:pathLst>
              </a:custGeom>
              <a:solidFill>
                <a:srgbClr val="FFFFFF"/>
              </a:solidFill>
            </p:spPr>
          </p:sp>
          <p:sp>
            <p:nvSpPr>
              <p:cNvPr id="5" name="TextBox 5"/>
              <p:cNvSpPr txBox="1"/>
              <p:nvPr/>
            </p:nvSpPr>
            <p:spPr>
              <a:xfrm>
                <a:off x="0" y="-66675"/>
                <a:ext cx="812800" cy="879475"/>
              </a:xfrm>
              <a:prstGeom prst="rect">
                <a:avLst/>
              </a:prstGeom>
            </p:spPr>
            <p:txBody>
              <a:bodyPr lIns="50800" tIns="50800" rIns="50800" bIns="50800" rtlCol="0" anchor="ctr"/>
              <a:lstStyle/>
              <a:p>
                <a:pPr algn="ctr">
                  <a:lnSpc>
                    <a:spcPts val="3749"/>
                  </a:lnSpc>
                </a:pPr>
                <a:endParaRPr/>
              </a:p>
            </p:txBody>
          </p:sp>
        </p:grpSp>
        <p:grpSp>
          <p:nvGrpSpPr>
            <p:cNvPr id="6" name="Group 6"/>
            <p:cNvGrpSpPr>
              <a:grpSpLocks noChangeAspect="1"/>
            </p:cNvGrpSpPr>
            <p:nvPr/>
          </p:nvGrpSpPr>
          <p:grpSpPr>
            <a:xfrm rot="-1338812">
              <a:off x="618280" y="2024107"/>
              <a:ext cx="10159186" cy="3856427"/>
              <a:chOff x="0" y="0"/>
              <a:chExt cx="6350000" cy="2410460"/>
            </a:xfrm>
          </p:grpSpPr>
          <p:sp>
            <p:nvSpPr>
              <p:cNvPr id="7" name="Freeform 7"/>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2"/>
                <a:stretch>
                  <a:fillRect t="-37756" b="-37756"/>
                </a:stretch>
              </a:blipFill>
            </p:spPr>
          </p:sp>
        </p:grpSp>
      </p:grpSp>
      <p:grpSp>
        <p:nvGrpSpPr>
          <p:cNvPr id="8" name="Group 8"/>
          <p:cNvGrpSpPr/>
          <p:nvPr/>
        </p:nvGrpSpPr>
        <p:grpSpPr>
          <a:xfrm rot="-573321">
            <a:off x="1575119" y="3136529"/>
            <a:ext cx="8460264" cy="4904119"/>
            <a:chOff x="0" y="0"/>
            <a:chExt cx="11280352" cy="6538825"/>
          </a:xfrm>
        </p:grpSpPr>
        <p:grpSp>
          <p:nvGrpSpPr>
            <p:cNvPr id="9" name="Group 9"/>
            <p:cNvGrpSpPr/>
            <p:nvPr/>
          </p:nvGrpSpPr>
          <p:grpSpPr>
            <a:xfrm rot="-804623">
              <a:off x="342085" y="1171555"/>
              <a:ext cx="10596181" cy="4195714"/>
              <a:chOff x="0" y="0"/>
              <a:chExt cx="2052708" cy="812800"/>
            </a:xfrm>
          </p:grpSpPr>
          <p:sp>
            <p:nvSpPr>
              <p:cNvPr id="10" name="Freeform 10"/>
              <p:cNvSpPr/>
              <p:nvPr/>
            </p:nvSpPr>
            <p:spPr>
              <a:xfrm>
                <a:off x="0" y="0"/>
                <a:ext cx="2052708" cy="812800"/>
              </a:xfrm>
              <a:custGeom>
                <a:avLst/>
                <a:gdLst/>
                <a:ahLst/>
                <a:cxnLst/>
                <a:rect l="l" t="t" r="r" b="b"/>
                <a:pathLst>
                  <a:path w="2052708" h="812800">
                    <a:moveTo>
                      <a:pt x="0" y="0"/>
                    </a:moveTo>
                    <a:lnTo>
                      <a:pt x="2052708" y="0"/>
                    </a:lnTo>
                    <a:lnTo>
                      <a:pt x="2052708" y="812800"/>
                    </a:lnTo>
                    <a:lnTo>
                      <a:pt x="0" y="812800"/>
                    </a:lnTo>
                    <a:close/>
                  </a:path>
                </a:pathLst>
              </a:custGeom>
              <a:solidFill>
                <a:srgbClr val="FFFFFF"/>
              </a:solidFill>
            </p:spPr>
          </p:sp>
          <p:sp>
            <p:nvSpPr>
              <p:cNvPr id="11" name="TextBox 11"/>
              <p:cNvSpPr txBox="1"/>
              <p:nvPr/>
            </p:nvSpPr>
            <p:spPr>
              <a:xfrm>
                <a:off x="0" y="-66675"/>
                <a:ext cx="812800" cy="879475"/>
              </a:xfrm>
              <a:prstGeom prst="rect">
                <a:avLst/>
              </a:prstGeom>
            </p:spPr>
            <p:txBody>
              <a:bodyPr lIns="50800" tIns="50800" rIns="50800" bIns="50800" rtlCol="0" anchor="ctr"/>
              <a:lstStyle/>
              <a:p>
                <a:pPr algn="ctr">
                  <a:lnSpc>
                    <a:spcPts val="3749"/>
                  </a:lnSpc>
                </a:pPr>
                <a:endParaRPr/>
              </a:p>
            </p:txBody>
          </p:sp>
        </p:grpSp>
        <p:grpSp>
          <p:nvGrpSpPr>
            <p:cNvPr id="12" name="Group 12"/>
            <p:cNvGrpSpPr>
              <a:grpSpLocks noChangeAspect="1"/>
            </p:cNvGrpSpPr>
            <p:nvPr/>
          </p:nvGrpSpPr>
          <p:grpSpPr>
            <a:xfrm rot="-804623">
              <a:off x="560583" y="1341199"/>
              <a:ext cx="10159186" cy="3856427"/>
              <a:chOff x="0" y="0"/>
              <a:chExt cx="6350000" cy="2410460"/>
            </a:xfrm>
          </p:grpSpPr>
          <p:sp>
            <p:nvSpPr>
              <p:cNvPr id="13" name="Freeform 13"/>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3"/>
                <a:stretch>
                  <a:fillRect t="-26231" b="-26231"/>
                </a:stretch>
              </a:blipFill>
            </p:spPr>
          </p:sp>
        </p:grpSp>
      </p:grpSp>
      <p:grpSp>
        <p:nvGrpSpPr>
          <p:cNvPr id="14" name="Group 14"/>
          <p:cNvGrpSpPr/>
          <p:nvPr/>
        </p:nvGrpSpPr>
        <p:grpSpPr>
          <a:xfrm>
            <a:off x="2473254" y="5880974"/>
            <a:ext cx="7947135" cy="3146786"/>
            <a:chOff x="0" y="0"/>
            <a:chExt cx="2052708" cy="812800"/>
          </a:xfrm>
        </p:grpSpPr>
        <p:sp>
          <p:nvSpPr>
            <p:cNvPr id="15" name="Freeform 15"/>
            <p:cNvSpPr/>
            <p:nvPr/>
          </p:nvSpPr>
          <p:spPr>
            <a:xfrm>
              <a:off x="0" y="0"/>
              <a:ext cx="2052708" cy="812800"/>
            </a:xfrm>
            <a:custGeom>
              <a:avLst/>
              <a:gdLst/>
              <a:ahLst/>
              <a:cxnLst/>
              <a:rect l="l" t="t" r="r" b="b"/>
              <a:pathLst>
                <a:path w="2052708" h="812800">
                  <a:moveTo>
                    <a:pt x="0" y="0"/>
                  </a:moveTo>
                  <a:lnTo>
                    <a:pt x="2052708" y="0"/>
                  </a:lnTo>
                  <a:lnTo>
                    <a:pt x="2052708" y="812800"/>
                  </a:lnTo>
                  <a:lnTo>
                    <a:pt x="0" y="812800"/>
                  </a:lnTo>
                  <a:close/>
                </a:path>
              </a:pathLst>
            </a:custGeom>
            <a:solidFill>
              <a:srgbClr val="FFFFFF"/>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749"/>
                </a:lnSpc>
              </a:pPr>
              <a:endParaRPr/>
            </a:p>
          </p:txBody>
        </p:sp>
      </p:grpSp>
      <p:grpSp>
        <p:nvGrpSpPr>
          <p:cNvPr id="17" name="Group 17"/>
          <p:cNvGrpSpPr>
            <a:grpSpLocks noChangeAspect="1"/>
          </p:cNvGrpSpPr>
          <p:nvPr/>
        </p:nvGrpSpPr>
        <p:grpSpPr>
          <a:xfrm>
            <a:off x="2637127" y="6008206"/>
            <a:ext cx="7619390" cy="2892320"/>
            <a:chOff x="0" y="0"/>
            <a:chExt cx="6350000" cy="2410460"/>
          </a:xfrm>
        </p:grpSpPr>
        <p:sp>
          <p:nvSpPr>
            <p:cNvPr id="18" name="Freeform 18"/>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4"/>
              <a:stretch>
                <a:fillRect t="-19151" b="-19151"/>
              </a:stretch>
            </a:blipFill>
          </p:spPr>
        </p:sp>
      </p:grpSp>
      <p:sp>
        <p:nvSpPr>
          <p:cNvPr id="19" name="TextBox 19"/>
          <p:cNvSpPr txBox="1"/>
          <p:nvPr/>
        </p:nvSpPr>
        <p:spPr>
          <a:xfrm>
            <a:off x="8444603" y="400050"/>
            <a:ext cx="9843397" cy="1085850"/>
          </a:xfrm>
          <a:prstGeom prst="rect">
            <a:avLst/>
          </a:prstGeom>
        </p:spPr>
        <p:txBody>
          <a:bodyPr lIns="0" tIns="0" rIns="0" bIns="0" rtlCol="0" anchor="t">
            <a:spAutoFit/>
          </a:bodyPr>
          <a:lstStyle/>
          <a:p>
            <a:pPr>
              <a:lnSpc>
                <a:spcPts val="9000"/>
              </a:lnSpc>
              <a:spcBef>
                <a:spcPct val="0"/>
              </a:spcBef>
            </a:pPr>
            <a:r>
              <a:rPr lang="en-US" sz="6000" spc="150">
                <a:solidFill>
                  <a:srgbClr val="356014"/>
                </a:solidFill>
                <a:latin typeface="Playfair Display Bold"/>
              </a:rPr>
              <a:t>"The sunny side of life"</a:t>
            </a:r>
          </a:p>
        </p:txBody>
      </p:sp>
      <p:sp>
        <p:nvSpPr>
          <p:cNvPr id="20" name="TextBox 20"/>
          <p:cNvSpPr txBox="1"/>
          <p:nvPr/>
        </p:nvSpPr>
        <p:spPr>
          <a:xfrm>
            <a:off x="10803680" y="1656856"/>
            <a:ext cx="5796053" cy="811489"/>
          </a:xfrm>
          <a:prstGeom prst="rect">
            <a:avLst/>
          </a:prstGeom>
        </p:spPr>
        <p:txBody>
          <a:bodyPr lIns="0" tIns="0" rIns="0" bIns="0" rtlCol="0" anchor="t">
            <a:spAutoFit/>
          </a:bodyPr>
          <a:lstStyle/>
          <a:p>
            <a:pPr algn="r">
              <a:lnSpc>
                <a:spcPts val="3749"/>
              </a:lnSpc>
            </a:pPr>
            <a:r>
              <a:rPr lang="en-US" sz="2499">
                <a:solidFill>
                  <a:srgbClr val="545454"/>
                </a:solidFill>
                <a:latin typeface="Montserrat Bold"/>
              </a:rPr>
              <a:t>THE MALDIVES</a:t>
            </a:r>
          </a:p>
          <a:p>
            <a:pPr algn="r">
              <a:lnSpc>
                <a:spcPts val="2850"/>
              </a:lnSpc>
            </a:pPr>
            <a:r>
              <a:rPr lang="en-US" sz="1900">
                <a:solidFill>
                  <a:srgbClr val="545454"/>
                </a:solidFill>
                <a:latin typeface="Montserrat"/>
              </a:rPr>
              <a:t>SOURCE: </a:t>
            </a:r>
            <a:r>
              <a:rPr lang="en-US" sz="1900" u="sng">
                <a:solidFill>
                  <a:srgbClr val="545454"/>
                </a:solidFill>
                <a:latin typeface="Montserrat"/>
                <a:hlinkClick r:id="rId5" tooltip="https://visitmaldives.com/en"/>
              </a:rPr>
              <a:t>VISIT MALDIVES</a:t>
            </a:r>
          </a:p>
        </p:txBody>
      </p:sp>
      <p:sp>
        <p:nvSpPr>
          <p:cNvPr id="21" name="Freeform 21"/>
          <p:cNvSpPr/>
          <p:nvPr/>
        </p:nvSpPr>
        <p:spPr>
          <a:xfrm>
            <a:off x="17083276"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6"/>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89972" y="629590"/>
            <a:ext cx="8908056" cy="1922425"/>
            <a:chOff x="0" y="0"/>
            <a:chExt cx="11877408" cy="2563233"/>
          </a:xfrm>
        </p:grpSpPr>
        <p:sp>
          <p:nvSpPr>
            <p:cNvPr id="3" name="TextBox 3"/>
            <p:cNvSpPr txBox="1"/>
            <p:nvPr/>
          </p:nvSpPr>
          <p:spPr>
            <a:xfrm>
              <a:off x="0" y="-171450"/>
              <a:ext cx="11877408" cy="1390650"/>
            </a:xfrm>
            <a:prstGeom prst="rect">
              <a:avLst/>
            </a:prstGeom>
          </p:spPr>
          <p:txBody>
            <a:bodyPr lIns="0" tIns="0" rIns="0" bIns="0" rtlCol="0" anchor="t">
              <a:spAutoFit/>
            </a:bodyPr>
            <a:lstStyle/>
            <a:p>
              <a:pPr algn="ctr">
                <a:lnSpc>
                  <a:spcPts val="9000"/>
                </a:lnSpc>
                <a:spcBef>
                  <a:spcPct val="0"/>
                </a:spcBef>
              </a:pPr>
              <a:r>
                <a:rPr lang="en-US" sz="6000" spc="150">
                  <a:solidFill>
                    <a:srgbClr val="356014"/>
                  </a:solidFill>
                  <a:latin typeface="Playfair Display Bold"/>
                </a:rPr>
                <a:t>"All Dreams Welcome"</a:t>
              </a:r>
            </a:p>
          </p:txBody>
        </p:sp>
        <p:sp>
          <p:nvSpPr>
            <p:cNvPr id="4" name="TextBox 4"/>
            <p:cNvSpPr txBox="1"/>
            <p:nvPr/>
          </p:nvSpPr>
          <p:spPr>
            <a:xfrm>
              <a:off x="1561394" y="1503472"/>
              <a:ext cx="8754620" cy="1059761"/>
            </a:xfrm>
            <a:prstGeom prst="rect">
              <a:avLst/>
            </a:prstGeom>
          </p:spPr>
          <p:txBody>
            <a:bodyPr lIns="0" tIns="0" rIns="0" bIns="0" rtlCol="0" anchor="t">
              <a:spAutoFit/>
            </a:bodyPr>
            <a:lstStyle/>
            <a:p>
              <a:pPr algn="ctr">
                <a:lnSpc>
                  <a:spcPts val="3749"/>
                </a:lnSpc>
              </a:pPr>
              <a:r>
                <a:rPr lang="en-US" sz="2499">
                  <a:solidFill>
                    <a:srgbClr val="545454"/>
                  </a:solidFill>
                  <a:latin typeface="Montserrat Bold"/>
                </a:rPr>
                <a:t>ANAHEIM, CALIFORNIA</a:t>
              </a:r>
            </a:p>
            <a:p>
              <a:pPr algn="ctr">
                <a:lnSpc>
                  <a:spcPts val="2850"/>
                </a:lnSpc>
              </a:pPr>
              <a:r>
                <a:rPr lang="en-US" sz="1900">
                  <a:solidFill>
                    <a:srgbClr val="545454"/>
                  </a:solidFill>
                  <a:latin typeface="Montserrat"/>
                </a:rPr>
                <a:t>SOURCE: </a:t>
              </a:r>
              <a:r>
                <a:rPr lang="en-US" sz="1900" u="sng">
                  <a:solidFill>
                    <a:srgbClr val="545454"/>
                  </a:solidFill>
                  <a:latin typeface="Montserrat"/>
                  <a:hlinkClick r:id="rId3" tooltip="https://travelmattersca.com/travel-101/all-dreams-welcome"/>
                </a:rPr>
                <a:t>TRAVEL MATTERS CA</a:t>
              </a:r>
            </a:p>
          </p:txBody>
        </p:sp>
      </p:grpSp>
      <p:grpSp>
        <p:nvGrpSpPr>
          <p:cNvPr id="5" name="Group 5"/>
          <p:cNvGrpSpPr/>
          <p:nvPr/>
        </p:nvGrpSpPr>
        <p:grpSpPr>
          <a:xfrm rot="-1997387">
            <a:off x="15227928" y="-2617493"/>
            <a:ext cx="3212157" cy="7904326"/>
            <a:chOff x="0" y="0"/>
            <a:chExt cx="406400" cy="1000050"/>
          </a:xfrm>
        </p:grpSpPr>
        <p:sp>
          <p:nvSpPr>
            <p:cNvPr id="6" name="Freeform 6"/>
            <p:cNvSpPr/>
            <p:nvPr/>
          </p:nvSpPr>
          <p:spPr>
            <a:xfrm>
              <a:off x="0" y="0"/>
              <a:ext cx="406400" cy="1000050"/>
            </a:xfrm>
            <a:custGeom>
              <a:avLst/>
              <a:gdLst/>
              <a:ahLst/>
              <a:cxnLst/>
              <a:rect l="l" t="t" r="r" b="b"/>
              <a:pathLst>
                <a:path w="406400" h="1000050">
                  <a:moveTo>
                    <a:pt x="203200" y="0"/>
                  </a:moveTo>
                  <a:lnTo>
                    <a:pt x="0" y="0"/>
                  </a:lnTo>
                  <a:lnTo>
                    <a:pt x="203200" y="1000050"/>
                  </a:lnTo>
                  <a:lnTo>
                    <a:pt x="406400" y="1000050"/>
                  </a:lnTo>
                  <a:lnTo>
                    <a:pt x="203200" y="0"/>
                  </a:lnTo>
                  <a:close/>
                </a:path>
              </a:pathLst>
            </a:custGeom>
            <a:solidFill>
              <a:srgbClr val="356014">
                <a:alpha val="54902"/>
              </a:srgbClr>
            </a:solidFill>
          </p:spPr>
        </p:sp>
        <p:sp>
          <p:nvSpPr>
            <p:cNvPr id="7" name="TextBox 7"/>
            <p:cNvSpPr txBox="1"/>
            <p:nvPr/>
          </p:nvSpPr>
          <p:spPr>
            <a:xfrm>
              <a:off x="101600" y="-66675"/>
              <a:ext cx="609600" cy="676275"/>
            </a:xfrm>
            <a:prstGeom prst="rect">
              <a:avLst/>
            </a:prstGeom>
          </p:spPr>
          <p:txBody>
            <a:bodyPr lIns="50800" tIns="50800" rIns="50800" bIns="50800" rtlCol="0" anchor="ctr"/>
            <a:lstStyle/>
            <a:p>
              <a:pPr algn="ctr">
                <a:lnSpc>
                  <a:spcPts val="3749"/>
                </a:lnSpc>
              </a:pPr>
              <a:endParaRPr/>
            </a:p>
          </p:txBody>
        </p:sp>
      </p:grpSp>
      <p:sp>
        <p:nvSpPr>
          <p:cNvPr id="9" name="Freeform 9"/>
          <p:cNvSpPr/>
          <p:nvPr/>
        </p:nvSpPr>
        <p:spPr>
          <a:xfrm>
            <a:off x="17083276" y="9258300"/>
            <a:ext cx="839262" cy="734597"/>
          </a:xfrm>
          <a:custGeom>
            <a:avLst/>
            <a:gdLst/>
            <a:ahLst/>
            <a:cxnLst/>
            <a:rect l="l" t="t" r="r" b="b"/>
            <a:pathLst>
              <a:path w="839262" h="734597">
                <a:moveTo>
                  <a:pt x="0" y="0"/>
                </a:moveTo>
                <a:lnTo>
                  <a:pt x="839262" y="0"/>
                </a:lnTo>
                <a:lnTo>
                  <a:pt x="839262" y="734597"/>
                </a:lnTo>
                <a:lnTo>
                  <a:pt x="0" y="734597"/>
                </a:lnTo>
                <a:lnTo>
                  <a:pt x="0" y="0"/>
                </a:lnTo>
                <a:close/>
              </a:path>
            </a:pathLst>
          </a:custGeom>
          <a:blipFill>
            <a:blip r:embed="rId4"/>
            <a:stretch>
              <a:fillRect/>
            </a:stretch>
          </a:blipFill>
        </p:spPr>
      </p:sp>
      <p:pic>
        <p:nvPicPr>
          <p:cNvPr id="11" name="Online Media 9" descr="All Dreams Welcome in Anaheim">
            <a:hlinkClick r:id="" action="ppaction://media"/>
            <a:extLst>
              <a:ext uri="{FF2B5EF4-FFF2-40B4-BE49-F238E27FC236}">
                <a16:creationId xmlns:a16="http://schemas.microsoft.com/office/drawing/2014/main" id="{4B044FD4-47E0-E52A-E6D2-4D1B92D322D9}"/>
              </a:ext>
            </a:extLst>
          </p:cNvPr>
          <p:cNvPicPr>
            <a:picLocks noRot="1" noChangeAspect="1"/>
          </p:cNvPicPr>
          <p:nvPr>
            <a:videoFile r:link="rId1"/>
          </p:nvPr>
        </p:nvPicPr>
        <p:blipFill>
          <a:blip r:embed="rId5"/>
          <a:stretch>
            <a:fillRect/>
          </a:stretch>
        </p:blipFill>
        <p:spPr>
          <a:xfrm>
            <a:off x="3725476" y="3162461"/>
            <a:ext cx="10837048" cy="6122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803</Words>
  <Application>Microsoft Macintosh PowerPoint</Application>
  <PresentationFormat>Custom</PresentationFormat>
  <Paragraphs>100</Paragraphs>
  <Slides>23</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Playfair Display Bold</vt:lpstr>
      <vt:lpstr>Montserrat</vt:lpstr>
      <vt:lpstr>Montserrat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Mktg Insights - M3L1 - Travel Slogans</dc:title>
  <cp:lastModifiedBy>Chris Lindauer</cp:lastModifiedBy>
  <cp:revision>5</cp:revision>
  <dcterms:created xsi:type="dcterms:W3CDTF">2006-08-16T00:00:00Z</dcterms:created>
  <dcterms:modified xsi:type="dcterms:W3CDTF">2023-08-02T23:16:46Z</dcterms:modified>
  <dc:identifier>DAFpChQxBlM</dc:identifier>
</cp:coreProperties>
</file>