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Montserrat"/>
      <p:regular r:id="rId22"/>
      <p:bold r:id="rId23"/>
      <p:italic r:id="rId24"/>
      <p:boldItalic r:id="rId25"/>
    </p:embeddedFont>
    <p:embeddedFont>
      <p:font typeface="Montserrat Medium"/>
      <p:regular r:id="rId26"/>
      <p:bold r:id="rId27"/>
      <p:italic r:id="rId28"/>
      <p:boldItalic r:id="rId29"/>
    </p:embeddedFont>
    <p:embeddedFont>
      <p:font typeface="Montserrat ExtraBold"/>
      <p:bold r:id="rId30"/>
      <p:boldItalic r:id="rId31"/>
    </p:embeddedFont>
    <p:embeddedFont>
      <p:font typeface="Oswald"/>
      <p:regular r:id="rId32"/>
      <p:bold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gTqY7ixqDTuGZfaf0AoiJ+JMyF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Montserrat-regular.fntdata"/><Relationship Id="rId21" Type="http://schemas.openxmlformats.org/officeDocument/2006/relationships/slide" Target="slides/slide17.xml"/><Relationship Id="rId24" Type="http://schemas.openxmlformats.org/officeDocument/2006/relationships/font" Target="fonts/Montserrat-italic.fntdata"/><Relationship Id="rId23" Type="http://schemas.openxmlformats.org/officeDocument/2006/relationships/font" Target="fonts/Montserrat-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Medium-regular.fntdata"/><Relationship Id="rId25" Type="http://schemas.openxmlformats.org/officeDocument/2006/relationships/font" Target="fonts/Montserrat-boldItalic.fntdata"/><Relationship Id="rId28" Type="http://schemas.openxmlformats.org/officeDocument/2006/relationships/font" Target="fonts/MontserratMedium-italic.fntdata"/><Relationship Id="rId27" Type="http://schemas.openxmlformats.org/officeDocument/2006/relationships/font" Target="fonts/MontserratMedium-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Medium-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ExtraBold-boldItalic.fntdata"/><Relationship Id="rId30" Type="http://schemas.openxmlformats.org/officeDocument/2006/relationships/font" Target="fonts/MontserratExtraBold-bold.fntdata"/><Relationship Id="rId11" Type="http://schemas.openxmlformats.org/officeDocument/2006/relationships/slide" Target="slides/slide7.xml"/><Relationship Id="rId33" Type="http://schemas.openxmlformats.org/officeDocument/2006/relationships/font" Target="fonts/Oswald-bold.fntdata"/><Relationship Id="rId10" Type="http://schemas.openxmlformats.org/officeDocument/2006/relationships/slide" Target="slides/slide6.xml"/><Relationship Id="rId32" Type="http://schemas.openxmlformats.org/officeDocument/2006/relationships/font" Target="fonts/Oswald-regular.fntdata"/><Relationship Id="rId13" Type="http://schemas.openxmlformats.org/officeDocument/2006/relationships/slide" Target="slides/slide9.xml"/><Relationship Id="rId12" Type="http://schemas.openxmlformats.org/officeDocument/2006/relationships/slide" Target="slides/slide8.xml"/><Relationship Id="rId34" Type="http://customschemas.google.com/relationships/presentationmetadata" Target="meta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Google Shape;30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8d5b91cd1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g28d5b91cd1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8d5b91cd12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g28d5b91cd12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2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27"/>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44" name="Google Shape;44;p27"/>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45" name="Google Shape;45;p27"/>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2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29"/>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0" name="Google Shape;50;p29"/>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51" name="Shape 51"/>
        <p:cNvGrpSpPr/>
        <p:nvPr/>
      </p:nvGrpSpPr>
      <p:grpSpPr>
        <a:xfrm>
          <a:off x="0" y="0"/>
          <a:ext cx="0" cy="0"/>
          <a:chOff x="0" y="0"/>
          <a:chExt cx="0" cy="0"/>
        </a:xfrm>
      </p:grpSpPr>
      <p:sp>
        <p:nvSpPr>
          <p:cNvPr id="52" name="Google Shape;52;p30"/>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3" name="Google Shape;53;p30"/>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4" name="Google Shape;54;p30"/>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5" name="Google Shape;55;p30"/>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6" name="Google Shape;56;p30"/>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7" name="Google Shape;57;p30"/>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8" name="Google Shape;58;p30"/>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9" name="Google Shape;59;p30"/>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60" name="Google Shape;60;p30"/>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61" name="Shape 61"/>
        <p:cNvGrpSpPr/>
        <p:nvPr/>
      </p:nvGrpSpPr>
      <p:grpSpPr>
        <a:xfrm>
          <a:off x="0" y="0"/>
          <a:ext cx="0" cy="0"/>
          <a:chOff x="0" y="0"/>
          <a:chExt cx="0" cy="0"/>
        </a:xfrm>
      </p:grpSpPr>
      <p:sp>
        <p:nvSpPr>
          <p:cNvPr id="62" name="Google Shape;62;p31"/>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3" name="Google Shape;63;p31"/>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4" name="Shape 64"/>
        <p:cNvGrpSpPr/>
        <p:nvPr/>
      </p:nvGrpSpPr>
      <p:grpSpPr>
        <a:xfrm>
          <a:off x="0" y="0"/>
          <a:ext cx="0" cy="0"/>
          <a:chOff x="0" y="0"/>
          <a:chExt cx="0" cy="0"/>
        </a:xfrm>
      </p:grpSpPr>
      <p:sp>
        <p:nvSpPr>
          <p:cNvPr id="65" name="Google Shape;65;p32"/>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6" name="Google Shape;66;p32"/>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7" name="Shape 67"/>
        <p:cNvGrpSpPr/>
        <p:nvPr/>
      </p:nvGrpSpPr>
      <p:grpSpPr>
        <a:xfrm>
          <a:off x="0" y="0"/>
          <a:ext cx="0" cy="0"/>
          <a:chOff x="0" y="0"/>
          <a:chExt cx="0" cy="0"/>
        </a:xfrm>
      </p:grpSpPr>
      <p:sp>
        <p:nvSpPr>
          <p:cNvPr id="68" name="Google Shape;68;p33"/>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9" name="Google Shape;69;p33"/>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0" name="Google Shape;70;p33"/>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1" name="Google Shape;71;p33"/>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2" name="Google Shape;72;p3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3" name="Shape 73"/>
        <p:cNvGrpSpPr/>
        <p:nvPr/>
      </p:nvGrpSpPr>
      <p:grpSpPr>
        <a:xfrm>
          <a:off x="0" y="0"/>
          <a:ext cx="0" cy="0"/>
          <a:chOff x="0" y="0"/>
          <a:chExt cx="0" cy="0"/>
        </a:xfrm>
      </p:grpSpPr>
      <p:sp>
        <p:nvSpPr>
          <p:cNvPr id="74" name="Google Shape;74;p34"/>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5" name="Google Shape;75;p34"/>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6" name="Google Shape;76;p34"/>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34"/>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8" name="Google Shape;78;p34"/>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9" name="Google Shape;79;p34"/>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80" name="Google Shape;80;p34"/>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81" name="Shape 81"/>
        <p:cNvGrpSpPr/>
        <p:nvPr/>
      </p:nvGrpSpPr>
      <p:grpSpPr>
        <a:xfrm>
          <a:off x="0" y="0"/>
          <a:ext cx="0" cy="0"/>
          <a:chOff x="0" y="0"/>
          <a:chExt cx="0" cy="0"/>
        </a:xfrm>
      </p:grpSpPr>
      <p:sp>
        <p:nvSpPr>
          <p:cNvPr id="82" name="Google Shape;82;p35"/>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3" name="Google Shape;83;p35"/>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 name="Shape 11"/>
        <p:cNvGrpSpPr/>
        <p:nvPr/>
      </p:nvGrpSpPr>
      <p:grpSpPr>
        <a:xfrm>
          <a:off x="0" y="0"/>
          <a:ext cx="0" cy="0"/>
          <a:chOff x="0" y="0"/>
          <a:chExt cx="0" cy="0"/>
        </a:xfrm>
      </p:grpSpPr>
      <p:sp>
        <p:nvSpPr>
          <p:cNvPr id="12" name="Google Shape;12;p18"/>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8"/>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4" name="Shape 84"/>
        <p:cNvGrpSpPr/>
        <p:nvPr/>
      </p:nvGrpSpPr>
      <p:grpSpPr>
        <a:xfrm>
          <a:off x="0" y="0"/>
          <a:ext cx="0" cy="0"/>
          <a:chOff x="0" y="0"/>
          <a:chExt cx="0" cy="0"/>
        </a:xfrm>
      </p:grpSpPr>
      <p:sp>
        <p:nvSpPr>
          <p:cNvPr id="85" name="Google Shape;85;p3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6" name="Shape 86"/>
        <p:cNvGrpSpPr/>
        <p:nvPr/>
      </p:nvGrpSpPr>
      <p:grpSpPr>
        <a:xfrm>
          <a:off x="0" y="0"/>
          <a:ext cx="0" cy="0"/>
          <a:chOff x="0" y="0"/>
          <a:chExt cx="0" cy="0"/>
        </a:xfrm>
      </p:grpSpPr>
      <p:sp>
        <p:nvSpPr>
          <p:cNvPr id="87" name="Google Shape;87;p3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8" name="Shape 88"/>
        <p:cNvGrpSpPr/>
        <p:nvPr/>
      </p:nvGrpSpPr>
      <p:grpSpPr>
        <a:xfrm>
          <a:off x="0" y="0"/>
          <a:ext cx="0" cy="0"/>
          <a:chOff x="0" y="0"/>
          <a:chExt cx="0" cy="0"/>
        </a:xfrm>
      </p:grpSpPr>
      <p:sp>
        <p:nvSpPr>
          <p:cNvPr id="89" name="Google Shape;89;p38"/>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90" name="Shape 90"/>
        <p:cNvGrpSpPr/>
        <p:nvPr/>
      </p:nvGrpSpPr>
      <p:grpSpPr>
        <a:xfrm>
          <a:off x="0" y="0"/>
          <a:ext cx="0" cy="0"/>
          <a:chOff x="0" y="0"/>
          <a:chExt cx="0" cy="0"/>
        </a:xfrm>
      </p:grpSpPr>
      <p:sp>
        <p:nvSpPr>
          <p:cNvPr id="91" name="Google Shape;91;p39"/>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92" name="Shape 92"/>
        <p:cNvGrpSpPr/>
        <p:nvPr/>
      </p:nvGrpSpPr>
      <p:grpSpPr>
        <a:xfrm>
          <a:off x="0" y="0"/>
          <a:ext cx="0" cy="0"/>
          <a:chOff x="0" y="0"/>
          <a:chExt cx="0" cy="0"/>
        </a:xfrm>
      </p:grpSpPr>
      <p:sp>
        <p:nvSpPr>
          <p:cNvPr id="93" name="Google Shape;93;p40"/>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4" name="Google Shape;94;p40"/>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5" name="Google Shape;95;p40"/>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6" name="Google Shape;96;p40"/>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7" name="Google Shape;97;p40"/>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8" name="Shape 98"/>
        <p:cNvGrpSpPr/>
        <p:nvPr/>
      </p:nvGrpSpPr>
      <p:grpSpPr>
        <a:xfrm>
          <a:off x="0" y="0"/>
          <a:ext cx="0" cy="0"/>
          <a:chOff x="0" y="0"/>
          <a:chExt cx="0" cy="0"/>
        </a:xfrm>
      </p:grpSpPr>
      <p:sp>
        <p:nvSpPr>
          <p:cNvPr id="99" name="Google Shape;99;p4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00" name="Google Shape;100;p41"/>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1" name="Google Shape;101;p41"/>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2" name="Google Shape;102;p41"/>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3" name="Google Shape;103;p41"/>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4" name="Google Shape;104;p41"/>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5" name="Google Shape;105;p41"/>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6" name="Google Shape;106;p41"/>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7" name="Google Shape;107;p41"/>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42"/>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0" name="Google Shape;110;p42"/>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42"/>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2" name="Google Shape;112;p42"/>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42"/>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4" name="Google Shape;114;p42"/>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5" name="Google Shape;115;p42"/>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42"/>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7" name="Google Shape;117;p42"/>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42"/>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42"/>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42"/>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42"/>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43"/>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4" name="Google Shape;124;p43"/>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43"/>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43"/>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7" name="Google Shape;127;p43"/>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43"/>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43"/>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43"/>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43"/>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44"/>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4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4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7" name="Google Shape;137;p45"/>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4" name="Shape 14"/>
        <p:cNvGrpSpPr/>
        <p:nvPr/>
      </p:nvGrpSpPr>
      <p:grpSpPr>
        <a:xfrm>
          <a:off x="0" y="0"/>
          <a:ext cx="0" cy="0"/>
          <a:chOff x="0" y="0"/>
          <a:chExt cx="0" cy="0"/>
        </a:xfrm>
      </p:grpSpPr>
      <p:sp>
        <p:nvSpPr>
          <p:cNvPr id="15" name="Google Shape;15;p19"/>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6" name="Google Shape;16;p19"/>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7" name="Google Shape;17;p19"/>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8" name="Google Shape;18;p19"/>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9" name="Google Shape;19;p19"/>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20" name="Google Shape;20;p19"/>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4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0" name="Google Shape;140;p46"/>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47"/>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3" name="Google Shape;143;p47"/>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48"/>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6" name="Google Shape;146;p48"/>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48"/>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4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0" name="Google Shape;150;p49"/>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5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3" name="Google Shape;153;p50"/>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21" name="Shape 21"/>
        <p:cNvGrpSpPr/>
        <p:nvPr/>
      </p:nvGrpSpPr>
      <p:grpSpPr>
        <a:xfrm>
          <a:off x="0" y="0"/>
          <a:ext cx="0" cy="0"/>
          <a:chOff x="0" y="0"/>
          <a:chExt cx="0" cy="0"/>
        </a:xfrm>
      </p:grpSpPr>
      <p:sp>
        <p:nvSpPr>
          <p:cNvPr id="22" name="Google Shape;22;p2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3" name="Google Shape;23;p20"/>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4" name="Shape 24"/>
        <p:cNvGrpSpPr/>
        <p:nvPr/>
      </p:nvGrpSpPr>
      <p:grpSpPr>
        <a:xfrm>
          <a:off x="0" y="0"/>
          <a:ext cx="0" cy="0"/>
          <a:chOff x="0" y="0"/>
          <a:chExt cx="0" cy="0"/>
        </a:xfrm>
      </p:grpSpPr>
      <p:sp>
        <p:nvSpPr>
          <p:cNvPr id="25" name="Google Shape;25;p21"/>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26" name="Google Shape;26;p21"/>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7" name="Google Shape;27;p21"/>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23"/>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31" name="Google Shape;31;p23"/>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32" name="Google Shape;32;p23"/>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3" name="Shape 33"/>
        <p:cNvGrpSpPr/>
        <p:nvPr/>
      </p:nvGrpSpPr>
      <p:grpSpPr>
        <a:xfrm>
          <a:off x="0" y="0"/>
          <a:ext cx="0" cy="0"/>
          <a:chOff x="0" y="0"/>
          <a:chExt cx="0" cy="0"/>
        </a:xfrm>
      </p:grpSpPr>
      <p:sp>
        <p:nvSpPr>
          <p:cNvPr id="34" name="Google Shape;34;p2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5" name="Google Shape;35;p24"/>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6" name="Shape 36"/>
        <p:cNvGrpSpPr/>
        <p:nvPr/>
      </p:nvGrpSpPr>
      <p:grpSpPr>
        <a:xfrm>
          <a:off x="0" y="0"/>
          <a:ext cx="0" cy="0"/>
          <a:chOff x="0" y="0"/>
          <a:chExt cx="0" cy="0"/>
        </a:xfrm>
      </p:grpSpPr>
      <p:sp>
        <p:nvSpPr>
          <p:cNvPr id="37" name="Google Shape;37;p2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8" name="Google Shape;38;p25"/>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39" name="Google Shape;39;p25"/>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jp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
          <p:cNvSpPr txBox="1"/>
          <p:nvPr>
            <p:ph type="ctrTitle"/>
          </p:nvPr>
        </p:nvSpPr>
        <p:spPr>
          <a:xfrm>
            <a:off x="1928700" y="1920475"/>
            <a:ext cx="52866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MARKET RESEARCH</a:t>
            </a:r>
            <a:endParaRPr>
              <a:latin typeface="Arial"/>
              <a:ea typeface="Arial"/>
              <a:cs typeface="Arial"/>
              <a:sym typeface="Arial"/>
            </a:endParaRPr>
          </a:p>
        </p:txBody>
      </p:sp>
      <p:sp>
        <p:nvSpPr>
          <p:cNvPr id="159" name="Google Shape;159;p1"/>
          <p:cNvSpPr txBox="1"/>
          <p:nvPr>
            <p:ph type="ctrTitle"/>
          </p:nvPr>
        </p:nvSpPr>
        <p:spPr>
          <a:xfrm>
            <a:off x="2941650" y="2705350"/>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1 - LESSON 5</a:t>
            </a:r>
            <a:endParaRPr b="0" sz="2200">
              <a:latin typeface="Arial"/>
              <a:ea typeface="Arial"/>
              <a:cs typeface="Arial"/>
              <a:sym typeface="Arial"/>
            </a:endParaRPr>
          </a:p>
        </p:txBody>
      </p:sp>
      <p:cxnSp>
        <p:nvCxnSpPr>
          <p:cNvPr id="160" name="Google Shape;160;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1" name="Google Shape;161;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2" name="Google Shape;162;p1"/>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i="0" lang="en" sz="800" u="none" cap="none" strike="noStrike">
                <a:solidFill>
                  <a:schemeClr val="accent5"/>
                </a:solidFill>
                <a:latin typeface="Oswald"/>
                <a:ea typeface="Oswald"/>
                <a:cs typeface="Oswald"/>
                <a:sym typeface="Oswald"/>
              </a:rPr>
              <a:t>. Sports Career Consulting, LLC.</a:t>
            </a:r>
            <a:endParaRPr i="0" sz="800" u="none" cap="none" strike="noStrik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8"/>
          <p:cNvSpPr txBox="1"/>
          <p:nvPr>
            <p:ph type="title"/>
          </p:nvPr>
        </p:nvSpPr>
        <p:spPr>
          <a:xfrm>
            <a:off x="4837950" y="243200"/>
            <a:ext cx="42234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SHRINKFLATION</a:t>
            </a:r>
            <a:endParaRPr b="1" sz="2800">
              <a:latin typeface="Arial"/>
              <a:ea typeface="Arial"/>
              <a:cs typeface="Arial"/>
              <a:sym typeface="Arial"/>
            </a:endParaRPr>
          </a:p>
        </p:txBody>
      </p:sp>
      <p:sp>
        <p:nvSpPr>
          <p:cNvPr id="241" name="Google Shape;241;p8"/>
          <p:cNvSpPr txBox="1"/>
          <p:nvPr>
            <p:ph idx="1" type="body"/>
          </p:nvPr>
        </p:nvSpPr>
        <p:spPr>
          <a:xfrm>
            <a:off x="4843500" y="1068213"/>
            <a:ext cx="3973200" cy="359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Shrinkflation: </a:t>
            </a:r>
            <a:r>
              <a:rPr lang="en">
                <a:latin typeface="Arial"/>
                <a:ea typeface="Arial"/>
                <a:cs typeface="Arial"/>
                <a:sym typeface="Arial"/>
              </a:rPr>
              <a:t>the practice of reducing the size of the package or amount of product without lowering the price. </a:t>
            </a:r>
            <a:endParaRPr>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
                <a:latin typeface="Arial"/>
                <a:ea typeface="Arial"/>
                <a:cs typeface="Arial"/>
                <a:sym typeface="Arial"/>
              </a:rPr>
              <a:t>A strategy used as a response to rising costs of producing goods and services to either maintain or increase profit margins. </a:t>
            </a:r>
            <a:endParaRPr>
              <a:latin typeface="Arial"/>
              <a:ea typeface="Arial"/>
              <a:cs typeface="Arial"/>
              <a:sym typeface="Arial"/>
            </a:endParaRPr>
          </a:p>
          <a:p>
            <a:pPr indent="0" lvl="0" marL="0" rtl="0" algn="l">
              <a:lnSpc>
                <a:spcPct val="100000"/>
              </a:lnSpc>
              <a:spcBef>
                <a:spcPts val="1600"/>
              </a:spcBef>
              <a:spcAft>
                <a:spcPts val="0"/>
              </a:spcAft>
              <a:buSzPts val="1600"/>
              <a:buNone/>
            </a:pPr>
            <a:r>
              <a:t/>
            </a:r>
            <a:endParaRPr sz="1500">
              <a:latin typeface="Arial"/>
              <a:ea typeface="Arial"/>
              <a:cs typeface="Arial"/>
              <a:sym typeface="Arial"/>
            </a:endParaRPr>
          </a:p>
          <a:p>
            <a:pPr indent="0" lvl="0" marL="0" rtl="0" algn="l">
              <a:lnSpc>
                <a:spcPct val="100000"/>
              </a:lnSpc>
              <a:spcBef>
                <a:spcPts val="1600"/>
              </a:spcBef>
              <a:spcAft>
                <a:spcPts val="0"/>
              </a:spcAft>
              <a:buSzPts val="1600"/>
              <a:buNone/>
            </a:pPr>
            <a:r>
              <a:t/>
            </a:r>
            <a:endParaRPr b="1" sz="1500">
              <a:latin typeface="Arial"/>
              <a:ea typeface="Arial"/>
              <a:cs typeface="Arial"/>
              <a:sym typeface="Arial"/>
            </a:endParaRPr>
          </a:p>
          <a:p>
            <a:pPr indent="0" lvl="0" marL="0" rtl="0" algn="l">
              <a:lnSpc>
                <a:spcPct val="100000"/>
              </a:lnSpc>
              <a:spcBef>
                <a:spcPts val="1600"/>
              </a:spcBef>
              <a:spcAft>
                <a:spcPts val="1600"/>
              </a:spcAft>
              <a:buSzPts val="1600"/>
              <a:buNone/>
            </a:pPr>
            <a:r>
              <a:t/>
            </a:r>
            <a:endParaRPr b="1" sz="1500">
              <a:latin typeface="Arial"/>
              <a:ea typeface="Arial"/>
              <a:cs typeface="Arial"/>
              <a:sym typeface="Arial"/>
            </a:endParaRPr>
          </a:p>
        </p:txBody>
      </p:sp>
      <p:cxnSp>
        <p:nvCxnSpPr>
          <p:cNvPr id="242" name="Google Shape;242;p8"/>
          <p:cNvCxnSpPr/>
          <p:nvPr/>
        </p:nvCxnSpPr>
        <p:spPr>
          <a:xfrm>
            <a:off x="4682100"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3" name="Google Shape;243;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4" name="Google Shape;244;p8"/>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45" name="Google Shape;245;p8"/>
          <p:cNvPicPr preferRelativeResize="0"/>
          <p:nvPr/>
        </p:nvPicPr>
        <p:blipFill rotWithShape="1">
          <a:blip r:embed="rId4">
            <a:alphaModFix/>
          </a:blip>
          <a:srcRect b="0" l="0" r="0" t="0"/>
          <a:stretch/>
        </p:blipFill>
        <p:spPr>
          <a:xfrm>
            <a:off x="108600" y="1023938"/>
            <a:ext cx="4133850" cy="30956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9"/>
          <p:cNvSpPr txBox="1"/>
          <p:nvPr>
            <p:ph type="title"/>
          </p:nvPr>
        </p:nvSpPr>
        <p:spPr>
          <a:xfrm>
            <a:off x="2369850" y="243200"/>
            <a:ext cx="4404300" cy="777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b="1" lang="en" sz="2900">
                <a:latin typeface="Arial"/>
                <a:ea typeface="Arial"/>
                <a:cs typeface="Arial"/>
                <a:sym typeface="Arial"/>
              </a:rPr>
              <a:t>MARKET RESEARCH</a:t>
            </a:r>
            <a:endParaRPr b="1" sz="2900">
              <a:latin typeface="Arial"/>
              <a:ea typeface="Arial"/>
              <a:cs typeface="Arial"/>
              <a:sym typeface="Arial"/>
            </a:endParaRPr>
          </a:p>
        </p:txBody>
      </p:sp>
      <p:sp>
        <p:nvSpPr>
          <p:cNvPr id="251" name="Google Shape;251;p9"/>
          <p:cNvSpPr txBox="1"/>
          <p:nvPr>
            <p:ph idx="1" type="body"/>
          </p:nvPr>
        </p:nvSpPr>
        <p:spPr>
          <a:xfrm>
            <a:off x="670650" y="1314400"/>
            <a:ext cx="7802700" cy="262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Market research</a:t>
            </a:r>
            <a:r>
              <a:rPr lang="en">
                <a:latin typeface="Arial"/>
                <a:ea typeface="Arial"/>
                <a:cs typeface="Arial"/>
                <a:sym typeface="Arial"/>
              </a:rPr>
              <a:t>: the process of systematically collecting, recording, analyzing, and presenting data related to marketing goods and services. </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This data allows marketing professionals to understand their customers. </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Information helps businesses understand consumer behavior patterns so they can develop effective marketing strategies. </a:t>
            </a:r>
            <a:endParaRPr>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b="1" lang="en">
                <a:latin typeface="Arial"/>
                <a:ea typeface="Arial"/>
                <a:cs typeface="Arial"/>
                <a:sym typeface="Arial"/>
              </a:rPr>
              <a:t>Marketing information management: </a:t>
            </a:r>
            <a:r>
              <a:rPr lang="en">
                <a:latin typeface="Arial"/>
                <a:ea typeface="Arial"/>
                <a:cs typeface="Arial"/>
                <a:sym typeface="Arial"/>
              </a:rPr>
              <a:t>digital management of market research data.</a:t>
            </a:r>
            <a:endParaRPr>
              <a:latin typeface="Arial"/>
              <a:ea typeface="Arial"/>
              <a:cs typeface="Arial"/>
              <a:sym typeface="Arial"/>
            </a:endParaRPr>
          </a:p>
        </p:txBody>
      </p:sp>
      <p:cxnSp>
        <p:nvCxnSpPr>
          <p:cNvPr id="252" name="Google Shape;252;p9"/>
          <p:cNvCxnSpPr/>
          <p:nvPr/>
        </p:nvCxnSpPr>
        <p:spPr>
          <a:xfrm>
            <a:off x="2927250" y="1020500"/>
            <a:ext cx="328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3" name="Google Shape;253;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4" name="Google Shape;254;p9"/>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0"/>
          <p:cNvSpPr txBox="1"/>
          <p:nvPr>
            <p:ph type="title"/>
          </p:nvPr>
        </p:nvSpPr>
        <p:spPr>
          <a:xfrm>
            <a:off x="889050" y="243200"/>
            <a:ext cx="7365900" cy="777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b="1" lang="en" sz="2900">
                <a:latin typeface="Arial"/>
                <a:ea typeface="Arial"/>
                <a:cs typeface="Arial"/>
                <a:sym typeface="Arial"/>
              </a:rPr>
              <a:t>MARKET RESEARCH QUESTIONS</a:t>
            </a:r>
            <a:endParaRPr b="1" sz="2900">
              <a:latin typeface="Arial"/>
              <a:ea typeface="Arial"/>
              <a:cs typeface="Arial"/>
              <a:sym typeface="Arial"/>
            </a:endParaRPr>
          </a:p>
        </p:txBody>
      </p:sp>
      <p:sp>
        <p:nvSpPr>
          <p:cNvPr id="260" name="Google Shape;260;p10"/>
          <p:cNvSpPr txBox="1"/>
          <p:nvPr>
            <p:ph idx="1" type="body"/>
          </p:nvPr>
        </p:nvSpPr>
        <p:spPr>
          <a:xfrm>
            <a:off x="670650" y="1314400"/>
            <a:ext cx="7802700" cy="262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sz="1400">
                <a:latin typeface="Arial"/>
                <a:ea typeface="Arial"/>
                <a:cs typeface="Arial"/>
                <a:sym typeface="Arial"/>
              </a:rPr>
              <a:t>Before engaging in market research, a business must first determine what information they are after. What do they want to learn about consumers? </a:t>
            </a:r>
            <a:r>
              <a:rPr b="1" lang="en" sz="1400">
                <a:latin typeface="Arial"/>
                <a:ea typeface="Arial"/>
                <a:cs typeface="Arial"/>
                <a:sym typeface="Arial"/>
              </a:rPr>
              <a:t> </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Who is the customer?</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How does the customer determine satisfaction with a purchase?</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How does the purchase fill a customer's wants or needs?</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Where does the customer shop?</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When does the customer shop and in what environment?</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How does the customer prefer to pay for a product or service?</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Why does the customer choose to buy or not buy a product or service?</a:t>
            </a:r>
            <a:endParaRPr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What motivates customer purchase decisions?</a:t>
            </a:r>
            <a:endParaRPr sz="1400">
              <a:latin typeface="Arial"/>
              <a:ea typeface="Arial"/>
              <a:cs typeface="Arial"/>
              <a:sym typeface="Arial"/>
            </a:endParaRPr>
          </a:p>
          <a:p>
            <a:pPr indent="-317500" lvl="0" marL="457200" rtl="0" algn="l">
              <a:lnSpc>
                <a:spcPct val="100000"/>
              </a:lnSpc>
              <a:spcBef>
                <a:spcPts val="500"/>
              </a:spcBef>
              <a:spcAft>
                <a:spcPts val="500"/>
              </a:spcAft>
              <a:buSzPts val="1400"/>
              <a:buFont typeface="Arial"/>
              <a:buChar char="●"/>
            </a:pPr>
            <a:r>
              <a:rPr lang="en" sz="1400">
                <a:latin typeface="Arial"/>
                <a:ea typeface="Arial"/>
                <a:cs typeface="Arial"/>
                <a:sym typeface="Arial"/>
              </a:rPr>
              <a:t>How can the company reach and connect with the target customer?</a:t>
            </a:r>
            <a:endParaRPr b="1" sz="1400">
              <a:latin typeface="Arial"/>
              <a:ea typeface="Arial"/>
              <a:cs typeface="Arial"/>
              <a:sym typeface="Arial"/>
            </a:endParaRPr>
          </a:p>
        </p:txBody>
      </p:sp>
      <p:cxnSp>
        <p:nvCxnSpPr>
          <p:cNvPr id="261" name="Google Shape;261;p10"/>
          <p:cNvCxnSpPr/>
          <p:nvPr/>
        </p:nvCxnSpPr>
        <p:spPr>
          <a:xfrm>
            <a:off x="2927250" y="1020500"/>
            <a:ext cx="328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2" name="Google Shape;262;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3" name="Google Shape;263;p10"/>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1"/>
          <p:cNvSpPr txBox="1"/>
          <p:nvPr>
            <p:ph type="title"/>
          </p:nvPr>
        </p:nvSpPr>
        <p:spPr>
          <a:xfrm>
            <a:off x="889050" y="243200"/>
            <a:ext cx="7365900" cy="777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b="1" lang="en" sz="2900">
                <a:latin typeface="Arial"/>
                <a:ea typeface="Arial"/>
                <a:cs typeface="Arial"/>
                <a:sym typeface="Arial"/>
              </a:rPr>
              <a:t>MARKET RESEARCH DATA</a:t>
            </a:r>
            <a:endParaRPr b="1" sz="2900">
              <a:latin typeface="Arial"/>
              <a:ea typeface="Arial"/>
              <a:cs typeface="Arial"/>
              <a:sym typeface="Arial"/>
            </a:endParaRPr>
          </a:p>
        </p:txBody>
      </p:sp>
      <p:sp>
        <p:nvSpPr>
          <p:cNvPr id="269" name="Google Shape;269;p11"/>
          <p:cNvSpPr txBox="1"/>
          <p:nvPr>
            <p:ph idx="1" type="body"/>
          </p:nvPr>
        </p:nvSpPr>
        <p:spPr>
          <a:xfrm>
            <a:off x="670650" y="1314400"/>
            <a:ext cx="7802700" cy="262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sz="1500">
                <a:latin typeface="Arial"/>
                <a:ea typeface="Arial"/>
                <a:cs typeface="Arial"/>
                <a:sym typeface="Arial"/>
              </a:rPr>
              <a:t>Once a business identifies appropriate questions about prospective customers, it must then determine what type of data can help to provide answers. </a:t>
            </a:r>
            <a:endParaRPr sz="1500">
              <a:latin typeface="Arial"/>
              <a:ea typeface="Arial"/>
              <a:cs typeface="Arial"/>
              <a:sym typeface="Arial"/>
            </a:endParaRPr>
          </a:p>
          <a:p>
            <a:pPr indent="0" lvl="0" marL="0" rtl="0" algn="l">
              <a:lnSpc>
                <a:spcPct val="100000"/>
              </a:lnSpc>
              <a:spcBef>
                <a:spcPts val="500"/>
              </a:spcBef>
              <a:spcAft>
                <a:spcPts val="0"/>
              </a:spcAft>
              <a:buSzPts val="1600"/>
              <a:buNone/>
            </a:pPr>
            <a:r>
              <a:rPr lang="en" sz="1500">
                <a:latin typeface="Arial"/>
                <a:ea typeface="Arial"/>
                <a:cs typeface="Arial"/>
                <a:sym typeface="Arial"/>
              </a:rPr>
              <a:t>Research could also uncover information that would help a business to identify current trends that might represent potential threats or opportunities within a marketplace. </a:t>
            </a:r>
            <a:endParaRPr sz="1500">
              <a:latin typeface="Arial"/>
              <a:ea typeface="Arial"/>
              <a:cs typeface="Arial"/>
              <a:sym typeface="Arial"/>
            </a:endParaRPr>
          </a:p>
          <a:p>
            <a:pPr indent="0" lvl="0" marL="0" rtl="0" algn="l">
              <a:lnSpc>
                <a:spcPct val="100000"/>
              </a:lnSpc>
              <a:spcBef>
                <a:spcPts val="500"/>
              </a:spcBef>
              <a:spcAft>
                <a:spcPts val="0"/>
              </a:spcAft>
              <a:buSzPts val="1600"/>
              <a:buNone/>
            </a:pPr>
            <a:r>
              <a:rPr b="1" lang="en" sz="1500">
                <a:latin typeface="Arial"/>
                <a:ea typeface="Arial"/>
                <a:cs typeface="Arial"/>
                <a:sym typeface="Arial"/>
              </a:rPr>
              <a:t>Marketplace groups include:</a:t>
            </a:r>
            <a:endParaRPr b="1"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 sz="1500">
                <a:latin typeface="Arial"/>
                <a:ea typeface="Arial"/>
                <a:cs typeface="Arial"/>
                <a:sym typeface="Arial"/>
              </a:rPr>
              <a:t>Consumers</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 sz="1500">
                <a:latin typeface="Arial"/>
                <a:ea typeface="Arial"/>
                <a:cs typeface="Arial"/>
                <a:sym typeface="Arial"/>
              </a:rPr>
              <a:t>Competitors</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 sz="1500">
                <a:latin typeface="Arial"/>
                <a:ea typeface="Arial"/>
                <a:cs typeface="Arial"/>
                <a:sym typeface="Arial"/>
              </a:rPr>
              <a:t>Culture/climate</a:t>
            </a:r>
            <a:endParaRPr sz="1500">
              <a:latin typeface="Arial"/>
              <a:ea typeface="Arial"/>
              <a:cs typeface="Arial"/>
              <a:sym typeface="Arial"/>
            </a:endParaRPr>
          </a:p>
          <a:p>
            <a:pPr indent="-323850" lvl="0" marL="457200" rtl="0" algn="l">
              <a:lnSpc>
                <a:spcPct val="100000"/>
              </a:lnSpc>
              <a:spcBef>
                <a:spcPts val="500"/>
              </a:spcBef>
              <a:spcAft>
                <a:spcPts val="500"/>
              </a:spcAft>
              <a:buSzPts val="1500"/>
              <a:buFont typeface="Arial"/>
              <a:buChar char="●"/>
            </a:pPr>
            <a:r>
              <a:rPr lang="en" sz="1500">
                <a:latin typeface="Arial"/>
                <a:ea typeface="Arial"/>
                <a:cs typeface="Arial"/>
                <a:sym typeface="Arial"/>
              </a:rPr>
              <a:t>Company</a:t>
            </a:r>
            <a:endParaRPr sz="1500">
              <a:latin typeface="Arial"/>
              <a:ea typeface="Arial"/>
              <a:cs typeface="Arial"/>
              <a:sym typeface="Arial"/>
            </a:endParaRPr>
          </a:p>
        </p:txBody>
      </p:sp>
      <p:cxnSp>
        <p:nvCxnSpPr>
          <p:cNvPr id="270" name="Google Shape;270;p11"/>
          <p:cNvCxnSpPr/>
          <p:nvPr/>
        </p:nvCxnSpPr>
        <p:spPr>
          <a:xfrm>
            <a:off x="2927250" y="1020500"/>
            <a:ext cx="328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71" name="Google Shape;271;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2" name="Google Shape;272;p11"/>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id="277" name="Google Shape;277;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8" name="Google Shape;278;p12"/>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79" name="Google Shape;279;p12"/>
          <p:cNvPicPr preferRelativeResize="0"/>
          <p:nvPr/>
        </p:nvPicPr>
        <p:blipFill rotWithShape="1">
          <a:blip r:embed="rId4">
            <a:alphaModFix/>
          </a:blip>
          <a:srcRect b="0" l="0" r="0" t="0"/>
          <a:stretch/>
        </p:blipFill>
        <p:spPr>
          <a:xfrm>
            <a:off x="3003362" y="170675"/>
            <a:ext cx="3137275" cy="46553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3"/>
          <p:cNvSpPr txBox="1"/>
          <p:nvPr>
            <p:ph type="title"/>
          </p:nvPr>
        </p:nvSpPr>
        <p:spPr>
          <a:xfrm>
            <a:off x="889050" y="243200"/>
            <a:ext cx="7365900" cy="777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b="1" lang="en" sz="2900">
                <a:latin typeface="Arial"/>
                <a:ea typeface="Arial"/>
                <a:cs typeface="Arial"/>
                <a:sym typeface="Arial"/>
              </a:rPr>
              <a:t>MARKET RESEARCH APPLICATIONS</a:t>
            </a:r>
            <a:endParaRPr b="1" sz="2900">
              <a:latin typeface="Arial"/>
              <a:ea typeface="Arial"/>
              <a:cs typeface="Arial"/>
              <a:sym typeface="Arial"/>
            </a:endParaRPr>
          </a:p>
        </p:txBody>
      </p:sp>
      <p:sp>
        <p:nvSpPr>
          <p:cNvPr id="285" name="Google Shape;285;p13"/>
          <p:cNvSpPr txBox="1"/>
          <p:nvPr>
            <p:ph idx="1" type="body"/>
          </p:nvPr>
        </p:nvSpPr>
        <p:spPr>
          <a:xfrm>
            <a:off x="670650" y="1314400"/>
            <a:ext cx="7802700" cy="262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Examples of market research applications include:</a:t>
            </a:r>
            <a:endParaRPr b="1">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
                <a:latin typeface="Arial"/>
                <a:ea typeface="Arial"/>
                <a:cs typeface="Arial"/>
                <a:sym typeface="Arial"/>
              </a:rPr>
              <a:t>A sneaker company working to identify specific colors that appeal to consumers</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A clothing company researching ways to reduce costs of materials used to manufacture products</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An almond producer studying possible new flavor combinations</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An electronics company launching a survey to gather feedback on a new product</a:t>
            </a:r>
            <a:endParaRPr>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lang="en">
                <a:latin typeface="Arial"/>
                <a:ea typeface="Arial"/>
                <a:cs typeface="Arial"/>
                <a:sym typeface="Arial"/>
              </a:rPr>
              <a:t>A Fortune 500 company contracting a market research firm to better understand consumer perception</a:t>
            </a:r>
            <a:endParaRPr>
              <a:latin typeface="Arial"/>
              <a:ea typeface="Arial"/>
              <a:cs typeface="Arial"/>
              <a:sym typeface="Arial"/>
            </a:endParaRPr>
          </a:p>
        </p:txBody>
      </p:sp>
      <p:cxnSp>
        <p:nvCxnSpPr>
          <p:cNvPr id="286" name="Google Shape;286;p13"/>
          <p:cNvCxnSpPr/>
          <p:nvPr/>
        </p:nvCxnSpPr>
        <p:spPr>
          <a:xfrm>
            <a:off x="2927250" y="1020500"/>
            <a:ext cx="328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87" name="Google Shape;287;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8" name="Google Shape;288;p13"/>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4"/>
          <p:cNvSpPr txBox="1"/>
          <p:nvPr>
            <p:ph type="title"/>
          </p:nvPr>
        </p:nvSpPr>
        <p:spPr>
          <a:xfrm>
            <a:off x="4317300" y="348275"/>
            <a:ext cx="4599000" cy="77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1400">
                <a:latin typeface="Arial"/>
                <a:ea typeface="Arial"/>
                <a:cs typeface="Arial"/>
                <a:sym typeface="Arial"/>
              </a:rPr>
              <a:t>MARKET RESEARCH APPLICATION EXAMPLE</a:t>
            </a:r>
            <a:br>
              <a:rPr b="1" lang="en" sz="2900">
                <a:latin typeface="Arial"/>
                <a:ea typeface="Arial"/>
                <a:cs typeface="Arial"/>
                <a:sym typeface="Arial"/>
              </a:rPr>
            </a:br>
            <a:r>
              <a:rPr b="1" lang="en" sz="2600">
                <a:latin typeface="Arial"/>
                <a:ea typeface="Arial"/>
                <a:cs typeface="Arial"/>
                <a:sym typeface="Arial"/>
              </a:rPr>
              <a:t>LEGO FRIENDS</a:t>
            </a:r>
            <a:endParaRPr b="1" sz="2600">
              <a:latin typeface="Arial"/>
              <a:ea typeface="Arial"/>
              <a:cs typeface="Arial"/>
              <a:sym typeface="Arial"/>
            </a:endParaRPr>
          </a:p>
        </p:txBody>
      </p:sp>
      <p:sp>
        <p:nvSpPr>
          <p:cNvPr id="294" name="Google Shape;294;p14"/>
          <p:cNvSpPr txBox="1"/>
          <p:nvPr>
            <p:ph idx="1" type="body"/>
          </p:nvPr>
        </p:nvSpPr>
        <p:spPr>
          <a:xfrm>
            <a:off x="4440625" y="1209150"/>
            <a:ext cx="4475700" cy="33927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0"/>
              </a:spcBef>
              <a:spcAft>
                <a:spcPts val="0"/>
              </a:spcAft>
              <a:buSzPts val="1500"/>
              <a:buFont typeface="Arial"/>
              <a:buChar char="●"/>
            </a:pPr>
            <a:r>
              <a:rPr lang="en" sz="1500">
                <a:latin typeface="Arial"/>
                <a:ea typeface="Arial"/>
                <a:cs typeface="Arial"/>
                <a:sym typeface="Arial"/>
              </a:rPr>
              <a:t>Historically, LEGO toys were primarily geared toward boys, but the company didn’t want to limit sales by catering to just one gender.</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Within a four year period, LEGO conducted a study involving 3,500 girls and their mothers to gain a better understanding of the children’s playing habits.</a:t>
            </a:r>
            <a:endParaRPr sz="1500">
              <a:latin typeface="Arial"/>
              <a:ea typeface="Arial"/>
              <a:cs typeface="Arial"/>
              <a:sym typeface="Arial"/>
            </a:endParaRPr>
          </a:p>
          <a:p>
            <a:pPr indent="-323850" lvl="0" marL="457200" rtl="0" algn="l">
              <a:lnSpc>
                <a:spcPct val="100000"/>
              </a:lnSpc>
              <a:spcBef>
                <a:spcPts val="1000"/>
              </a:spcBef>
              <a:spcAft>
                <a:spcPts val="1000"/>
              </a:spcAft>
              <a:buSzPts val="1500"/>
              <a:buFont typeface="Arial"/>
              <a:buChar char="●"/>
            </a:pPr>
            <a:r>
              <a:rPr lang="en" sz="1500">
                <a:latin typeface="Arial"/>
                <a:ea typeface="Arial"/>
                <a:cs typeface="Arial"/>
                <a:sym typeface="Arial"/>
              </a:rPr>
              <a:t>Using market research, LEGO developed a new toy line called “Friends”, encouraging girls to play with its toys, leaning on the data collected to determine the packaging colors and size of the figurines. </a:t>
            </a:r>
            <a:endParaRPr sz="1500">
              <a:latin typeface="Arial"/>
              <a:ea typeface="Arial"/>
              <a:cs typeface="Arial"/>
              <a:sym typeface="Arial"/>
            </a:endParaRPr>
          </a:p>
        </p:txBody>
      </p:sp>
      <p:cxnSp>
        <p:nvCxnSpPr>
          <p:cNvPr id="295" name="Google Shape;295;p14"/>
          <p:cNvCxnSpPr/>
          <p:nvPr/>
        </p:nvCxnSpPr>
        <p:spPr>
          <a:xfrm>
            <a:off x="3963900" y="133885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6" name="Google Shape;296;p14"/>
          <p:cNvPicPr preferRelativeResize="0"/>
          <p:nvPr/>
        </p:nvPicPr>
        <p:blipFill rotWithShape="1">
          <a:blip r:embed="rId3">
            <a:alphaModFix/>
          </a:blip>
          <a:srcRect b="0" l="0" r="44059" t="0"/>
          <a:stretch/>
        </p:blipFill>
        <p:spPr>
          <a:xfrm>
            <a:off x="0" y="0"/>
            <a:ext cx="4317300" cy="5143500"/>
          </a:xfrm>
          <a:prstGeom prst="flowChartDelay">
            <a:avLst/>
          </a:prstGeom>
          <a:noFill/>
          <a:ln>
            <a:noFill/>
          </a:ln>
        </p:spPr>
      </p:pic>
      <p:pic>
        <p:nvPicPr>
          <p:cNvPr id="297" name="Google Shape;297;p14"/>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298" name="Google Shape;298;p14"/>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pic>
        <p:nvPicPr>
          <p:cNvPr id="303" name="Google Shape;303;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4" name="Google Shape;304;p15"/>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05" name="Google Shape;305;p15"/>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
          <p:cNvSpPr txBox="1"/>
          <p:nvPr>
            <p:ph type="title"/>
          </p:nvPr>
        </p:nvSpPr>
        <p:spPr>
          <a:xfrm>
            <a:off x="2010000" y="661600"/>
            <a:ext cx="5124000" cy="777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b="1" lang="en" sz="3000">
                <a:latin typeface="Arial"/>
                <a:ea typeface="Arial"/>
                <a:cs typeface="Arial"/>
                <a:sym typeface="Arial"/>
              </a:rPr>
              <a:t>CONSUMER BEHAVIOR</a:t>
            </a:r>
            <a:endParaRPr b="1" sz="3000">
              <a:latin typeface="Arial"/>
              <a:ea typeface="Arial"/>
              <a:cs typeface="Arial"/>
              <a:sym typeface="Arial"/>
            </a:endParaRPr>
          </a:p>
        </p:txBody>
      </p:sp>
      <p:sp>
        <p:nvSpPr>
          <p:cNvPr id="168" name="Google Shape;168;p2"/>
          <p:cNvSpPr txBox="1"/>
          <p:nvPr>
            <p:ph idx="1" type="body"/>
          </p:nvPr>
        </p:nvSpPr>
        <p:spPr>
          <a:xfrm>
            <a:off x="1372350" y="1617975"/>
            <a:ext cx="6399300" cy="252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a:latin typeface="Arial"/>
                <a:ea typeface="Arial"/>
                <a:cs typeface="Arial"/>
                <a:sym typeface="Arial"/>
              </a:rPr>
              <a:t>Consumer behavior: </a:t>
            </a:r>
            <a:r>
              <a:rPr lang="en">
                <a:latin typeface="Arial"/>
                <a:ea typeface="Arial"/>
                <a:cs typeface="Arial"/>
                <a:sym typeface="Arial"/>
              </a:rPr>
              <a:t>The study of how individuals and organizations make purchase decisions that satisfy their wants and needs. </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a:latin typeface="Arial"/>
                <a:ea typeface="Arial"/>
                <a:cs typeface="Arial"/>
                <a:sym typeface="Arial"/>
              </a:rPr>
              <a:t>Explains consumer motivations</a:t>
            </a:r>
            <a:endParaRPr>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a:latin typeface="Arial"/>
                <a:ea typeface="Arial"/>
                <a:cs typeface="Arial"/>
                <a:sym typeface="Arial"/>
              </a:rPr>
              <a:t>Critical that businesses understand consumer behavior</a:t>
            </a:r>
            <a:endParaRPr>
              <a:latin typeface="Arial"/>
              <a:ea typeface="Arial"/>
              <a:cs typeface="Arial"/>
              <a:sym typeface="Arial"/>
            </a:endParaRPr>
          </a:p>
          <a:p>
            <a:pPr indent="0" lvl="0" marL="0" rtl="0" algn="l">
              <a:lnSpc>
                <a:spcPct val="100000"/>
              </a:lnSpc>
              <a:spcBef>
                <a:spcPts val="1000"/>
              </a:spcBef>
              <a:spcAft>
                <a:spcPts val="0"/>
              </a:spcAft>
              <a:buSzPts val="1600"/>
              <a:buNone/>
            </a:pPr>
            <a:r>
              <a:rPr lang="en">
                <a:latin typeface="Arial"/>
                <a:ea typeface="Arial"/>
                <a:cs typeface="Arial"/>
                <a:sym typeface="Arial"/>
              </a:rPr>
              <a:t>Marketing strategy influences consumer behavior to drive sales while ensuring high levels of customer satisfaction. </a:t>
            </a:r>
            <a:endParaRPr>
              <a:latin typeface="Arial"/>
              <a:ea typeface="Arial"/>
              <a:cs typeface="Arial"/>
              <a:sym typeface="Arial"/>
            </a:endParaRPr>
          </a:p>
          <a:p>
            <a:pPr indent="0" lvl="0" marL="0" rtl="0" algn="l">
              <a:lnSpc>
                <a:spcPct val="100000"/>
              </a:lnSpc>
              <a:spcBef>
                <a:spcPts val="1000"/>
              </a:spcBef>
              <a:spcAft>
                <a:spcPts val="1000"/>
              </a:spcAft>
              <a:buSzPts val="1600"/>
              <a:buNone/>
            </a:pPr>
            <a:r>
              <a:t/>
            </a:r>
            <a:endParaRPr>
              <a:latin typeface="Arial"/>
              <a:ea typeface="Arial"/>
              <a:cs typeface="Arial"/>
              <a:sym typeface="Arial"/>
            </a:endParaRPr>
          </a:p>
        </p:txBody>
      </p:sp>
      <p:cxnSp>
        <p:nvCxnSpPr>
          <p:cNvPr id="169" name="Google Shape;169;p2"/>
          <p:cNvCxnSpPr/>
          <p:nvPr/>
        </p:nvCxnSpPr>
        <p:spPr>
          <a:xfrm rot="10800000">
            <a:off x="3312300" y="1438900"/>
            <a:ext cx="25194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0" name="Google Shape;170;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1" name="Google Shape;171;p2"/>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cxnSp>
        <p:nvCxnSpPr>
          <p:cNvPr id="176" name="Google Shape;176;p3"/>
          <p:cNvCxnSpPr/>
          <p:nvPr/>
        </p:nvCxnSpPr>
        <p:spPr>
          <a:xfrm>
            <a:off x="2456850" y="952925"/>
            <a:ext cx="42303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7" name="Google Shape;177;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8" name="Google Shape;178;p3"/>
          <p:cNvSpPr txBox="1"/>
          <p:nvPr/>
        </p:nvSpPr>
        <p:spPr>
          <a:xfrm>
            <a:off x="5517600" y="4670088"/>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79" name="Google Shape;179;p3"/>
          <p:cNvSpPr txBox="1"/>
          <p:nvPr/>
        </p:nvSpPr>
        <p:spPr>
          <a:xfrm>
            <a:off x="1488450" y="352625"/>
            <a:ext cx="6167100" cy="6003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200"/>
              <a:buFont typeface="Arial"/>
              <a:buNone/>
            </a:pPr>
            <a:r>
              <a:rPr b="1" i="0" lang="en" sz="3200" u="none" cap="none" strike="noStrike">
                <a:solidFill>
                  <a:srgbClr val="FFAB40"/>
                </a:solidFill>
                <a:latin typeface="Arial"/>
                <a:ea typeface="Arial"/>
                <a:cs typeface="Arial"/>
                <a:sym typeface="Arial"/>
              </a:rPr>
              <a:t>CONSUMER BEHAVIOR</a:t>
            </a:r>
            <a:endParaRPr b="1" i="0" sz="3200" u="none" cap="none" strike="noStrike">
              <a:solidFill>
                <a:srgbClr val="FFAB40"/>
              </a:solidFill>
              <a:latin typeface="Arial"/>
              <a:ea typeface="Arial"/>
              <a:cs typeface="Arial"/>
              <a:sym typeface="Arial"/>
            </a:endParaRPr>
          </a:p>
        </p:txBody>
      </p:sp>
      <p:sp>
        <p:nvSpPr>
          <p:cNvPr id="180" name="Google Shape;180;p3"/>
          <p:cNvSpPr txBox="1"/>
          <p:nvPr/>
        </p:nvSpPr>
        <p:spPr>
          <a:xfrm>
            <a:off x="2715150" y="1089500"/>
            <a:ext cx="3713700" cy="3524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chemeClr val="lt1"/>
                </a:solidFill>
                <a:latin typeface="Arial"/>
                <a:ea typeface="Arial"/>
                <a:cs typeface="Arial"/>
                <a:sym typeface="Arial"/>
              </a:rPr>
              <a:t>Influenced by three primary factors:</a:t>
            </a:r>
            <a:endParaRPr b="1" i="0" sz="1600" u="none" cap="none" strike="noStrike">
              <a:solidFill>
                <a:schemeClr val="lt1"/>
              </a:solidFill>
              <a:latin typeface="Arial"/>
              <a:ea typeface="Arial"/>
              <a:cs typeface="Arial"/>
              <a:sym typeface="Arial"/>
            </a:endParaRPr>
          </a:p>
          <a:p>
            <a:pPr indent="-330200" lvl="0" marL="457200" marR="0" rtl="0" algn="l">
              <a:lnSpc>
                <a:spcPct val="100000"/>
              </a:lnSpc>
              <a:spcBef>
                <a:spcPts val="1000"/>
              </a:spcBef>
              <a:spcAft>
                <a:spcPts val="0"/>
              </a:spcAft>
              <a:buClr>
                <a:schemeClr val="lt1"/>
              </a:buClr>
              <a:buSzPts val="1600"/>
              <a:buFont typeface="Arial"/>
              <a:buAutoNum type="arabicPeriod"/>
            </a:pPr>
            <a:r>
              <a:rPr b="0" i="0" lang="en" sz="1600" u="none" cap="none" strike="noStrike">
                <a:solidFill>
                  <a:schemeClr val="lt1"/>
                </a:solidFill>
                <a:latin typeface="Arial"/>
                <a:ea typeface="Arial"/>
                <a:cs typeface="Arial"/>
                <a:sym typeface="Arial"/>
              </a:rPr>
              <a:t>Psychological factors </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Consumer perceptions</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Attitudes</a:t>
            </a:r>
            <a:endParaRPr b="0" i="0" sz="1600" u="none" cap="none" strike="noStrike">
              <a:solidFill>
                <a:schemeClr val="lt1"/>
              </a:solidFill>
              <a:latin typeface="Arial"/>
              <a:ea typeface="Arial"/>
              <a:cs typeface="Arial"/>
              <a:sym typeface="Arial"/>
            </a:endParaRPr>
          </a:p>
          <a:p>
            <a:pPr indent="-330200" lvl="0" marL="457200" marR="0" rtl="0" algn="l">
              <a:lnSpc>
                <a:spcPct val="100000"/>
              </a:lnSpc>
              <a:spcBef>
                <a:spcPts val="1000"/>
              </a:spcBef>
              <a:spcAft>
                <a:spcPts val="0"/>
              </a:spcAft>
              <a:buClr>
                <a:schemeClr val="lt1"/>
              </a:buClr>
              <a:buSzPts val="1600"/>
              <a:buFont typeface="Arial"/>
              <a:buAutoNum type="arabicPeriod"/>
            </a:pPr>
            <a:r>
              <a:rPr b="0" i="0" lang="en" sz="1600" u="none" cap="none" strike="noStrike">
                <a:solidFill>
                  <a:schemeClr val="lt1"/>
                </a:solidFill>
                <a:latin typeface="Arial"/>
                <a:ea typeface="Arial"/>
                <a:cs typeface="Arial"/>
                <a:sym typeface="Arial"/>
              </a:rPr>
              <a:t>Demographic factors </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Age</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Profession</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Income</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Education</a:t>
            </a:r>
            <a:endParaRPr b="0" i="0" sz="1600" u="none" cap="none" strike="noStrike">
              <a:solidFill>
                <a:schemeClr val="lt1"/>
              </a:solidFill>
              <a:latin typeface="Arial"/>
              <a:ea typeface="Arial"/>
              <a:cs typeface="Arial"/>
              <a:sym typeface="Arial"/>
            </a:endParaRPr>
          </a:p>
          <a:p>
            <a:pPr indent="-330200" lvl="0" marL="457200" marR="0" rtl="0" algn="l">
              <a:lnSpc>
                <a:spcPct val="100000"/>
              </a:lnSpc>
              <a:spcBef>
                <a:spcPts val="1000"/>
              </a:spcBef>
              <a:spcAft>
                <a:spcPts val="0"/>
              </a:spcAft>
              <a:buClr>
                <a:schemeClr val="lt1"/>
              </a:buClr>
              <a:buSzPts val="1600"/>
              <a:buFont typeface="Arial"/>
              <a:buAutoNum type="arabicPeriod"/>
            </a:pPr>
            <a:r>
              <a:rPr b="0" i="0" lang="en" sz="1600" u="none" cap="none" strike="noStrike">
                <a:solidFill>
                  <a:schemeClr val="lt1"/>
                </a:solidFill>
                <a:latin typeface="Arial"/>
                <a:ea typeface="Arial"/>
                <a:cs typeface="Arial"/>
                <a:sym typeface="Arial"/>
              </a:rPr>
              <a:t>Behavioral factors</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Social groups</a:t>
            </a:r>
            <a:endParaRPr b="0" i="0" sz="1600" u="none" cap="none" strike="noStrike">
              <a:solidFill>
                <a:schemeClr val="lt1"/>
              </a:solidFill>
              <a:latin typeface="Arial"/>
              <a:ea typeface="Arial"/>
              <a:cs typeface="Arial"/>
              <a:sym typeface="Arial"/>
            </a:endParaRPr>
          </a:p>
          <a:p>
            <a:pPr indent="-330200" lvl="1" marL="914400" marR="0" rtl="0" algn="l">
              <a:lnSpc>
                <a:spcPct val="100000"/>
              </a:lnSpc>
              <a:spcBef>
                <a:spcPts val="0"/>
              </a:spcBef>
              <a:spcAft>
                <a:spcPts val="0"/>
              </a:spcAft>
              <a:buClr>
                <a:schemeClr val="lt1"/>
              </a:buClr>
              <a:buSzPts val="1600"/>
              <a:buFont typeface="Arial"/>
              <a:buChar char="○"/>
            </a:pPr>
            <a:r>
              <a:rPr b="0" i="0" lang="en" sz="1600" u="none" cap="none" strike="noStrike">
                <a:solidFill>
                  <a:schemeClr val="lt1"/>
                </a:solidFill>
                <a:latin typeface="Arial"/>
                <a:ea typeface="Arial"/>
                <a:cs typeface="Arial"/>
                <a:sym typeface="Arial"/>
              </a:rPr>
              <a:t>Interests</a:t>
            </a:r>
            <a:endParaRPr b="0" i="0" sz="16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4"/>
          <p:cNvSpPr txBox="1"/>
          <p:nvPr>
            <p:ph type="title"/>
          </p:nvPr>
        </p:nvSpPr>
        <p:spPr>
          <a:xfrm>
            <a:off x="65835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186" name="Google Shape;186;p4"/>
          <p:cNvSpPr txBox="1"/>
          <p:nvPr>
            <p:ph idx="1" type="body"/>
          </p:nvPr>
        </p:nvSpPr>
        <p:spPr>
          <a:xfrm>
            <a:off x="658350" y="1031575"/>
            <a:ext cx="79737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500">
                <a:latin typeface="Arial"/>
                <a:ea typeface="Arial"/>
                <a:cs typeface="Arial"/>
                <a:sym typeface="Arial"/>
              </a:rPr>
              <a:t>Over time, environmental and economic factors will result in shifts in consumer behavior. Businesses monitor these trends and adjust marketing strategies accordingly. </a:t>
            </a:r>
            <a:endParaRPr sz="1500">
              <a:latin typeface="Arial"/>
              <a:ea typeface="Arial"/>
              <a:cs typeface="Arial"/>
              <a:sym typeface="Arial"/>
            </a:endParaRPr>
          </a:p>
          <a:p>
            <a:pPr indent="0" lvl="0" marL="0" rtl="0" algn="l">
              <a:lnSpc>
                <a:spcPct val="100000"/>
              </a:lnSpc>
              <a:spcBef>
                <a:spcPts val="1500"/>
              </a:spcBef>
              <a:spcAft>
                <a:spcPts val="0"/>
              </a:spcAft>
              <a:buSzPts val="1150"/>
              <a:buNone/>
            </a:pPr>
            <a:r>
              <a:rPr b="1" lang="en" sz="1500">
                <a:latin typeface="Arial"/>
                <a:ea typeface="Arial"/>
                <a:cs typeface="Arial"/>
                <a:sym typeface="Arial"/>
              </a:rPr>
              <a:t>Environmental Factor Example:</a:t>
            </a:r>
            <a:endParaRPr b="1" sz="1500">
              <a:latin typeface="Arial"/>
              <a:ea typeface="Arial"/>
              <a:cs typeface="Arial"/>
              <a:sym typeface="Arial"/>
            </a:endParaRPr>
          </a:p>
          <a:p>
            <a:pPr indent="0" lvl="0" marL="0" rtl="0" algn="l">
              <a:lnSpc>
                <a:spcPct val="100000"/>
              </a:lnSpc>
              <a:spcBef>
                <a:spcPts val="1500"/>
              </a:spcBef>
              <a:spcAft>
                <a:spcPts val="0"/>
              </a:spcAft>
              <a:buSzPts val="1150"/>
              <a:buNone/>
            </a:pPr>
            <a:r>
              <a:rPr lang="en" sz="1500">
                <a:latin typeface="Arial"/>
                <a:ea typeface="Arial"/>
                <a:cs typeface="Arial"/>
                <a:sym typeface="Arial"/>
              </a:rPr>
              <a:t>COVID-19 pandemic changed how and where consumers made purchases. </a:t>
            </a:r>
            <a:endParaRPr sz="1500">
              <a:latin typeface="Arial"/>
              <a:ea typeface="Arial"/>
              <a:cs typeface="Arial"/>
              <a:sym typeface="Arial"/>
            </a:endParaRPr>
          </a:p>
          <a:p>
            <a:pPr indent="-323850" lvl="0" marL="457200" rtl="0" algn="l">
              <a:lnSpc>
                <a:spcPct val="100000"/>
              </a:lnSpc>
              <a:spcBef>
                <a:spcPts val="1500"/>
              </a:spcBef>
              <a:spcAft>
                <a:spcPts val="0"/>
              </a:spcAft>
              <a:buSzPts val="1500"/>
              <a:buFont typeface="Arial"/>
              <a:buChar char="●"/>
            </a:pPr>
            <a:r>
              <a:rPr lang="en" sz="1500">
                <a:latin typeface="Arial"/>
                <a:ea typeface="Arial"/>
                <a:cs typeface="Arial"/>
                <a:sym typeface="Arial"/>
              </a:rPr>
              <a:t>Increase in online shopping and delivery</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 sz="1500">
                <a:latin typeface="Arial"/>
                <a:ea typeface="Arial"/>
                <a:cs typeface="Arial"/>
                <a:sym typeface="Arial"/>
              </a:rPr>
              <a:t>Change in product demand</a:t>
            </a:r>
            <a:endParaRPr sz="1500">
              <a:latin typeface="Arial"/>
              <a:ea typeface="Arial"/>
              <a:cs typeface="Arial"/>
              <a:sym typeface="Arial"/>
            </a:endParaRPr>
          </a:p>
          <a:p>
            <a:pPr indent="0" lvl="0" marL="0" rtl="0" algn="l">
              <a:lnSpc>
                <a:spcPct val="100000"/>
              </a:lnSpc>
              <a:spcBef>
                <a:spcPts val="1500"/>
              </a:spcBef>
              <a:spcAft>
                <a:spcPts val="1500"/>
              </a:spcAft>
              <a:buSzPts val="1150"/>
              <a:buNone/>
            </a:pPr>
            <a:r>
              <a:t/>
            </a:r>
            <a:endParaRPr sz="1500">
              <a:latin typeface="Arial"/>
              <a:ea typeface="Arial"/>
              <a:cs typeface="Arial"/>
              <a:sym typeface="Arial"/>
            </a:endParaRPr>
          </a:p>
        </p:txBody>
      </p:sp>
      <p:cxnSp>
        <p:nvCxnSpPr>
          <p:cNvPr id="187" name="Google Shape;187;p4"/>
          <p:cNvCxnSpPr/>
          <p:nvPr/>
        </p:nvCxnSpPr>
        <p:spPr>
          <a:xfrm>
            <a:off x="6583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8" name="Google Shape;188;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9" name="Google Shape;189;p4"/>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90" name="Google Shape;190;p4"/>
          <p:cNvPicPr preferRelativeResize="0"/>
          <p:nvPr/>
        </p:nvPicPr>
        <p:blipFill rotWithShape="1">
          <a:blip r:embed="rId4">
            <a:alphaModFix/>
          </a:blip>
          <a:srcRect b="0" l="0" r="0" t="0"/>
          <a:stretch/>
        </p:blipFill>
        <p:spPr>
          <a:xfrm>
            <a:off x="2036100" y="3194400"/>
            <a:ext cx="5071799" cy="15167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28d5b91cd12_0_1"/>
          <p:cNvSpPr txBox="1"/>
          <p:nvPr>
            <p:ph type="title"/>
          </p:nvPr>
        </p:nvSpPr>
        <p:spPr>
          <a:xfrm>
            <a:off x="65835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196" name="Google Shape;196;g28d5b91cd12_0_1"/>
          <p:cNvSpPr txBox="1"/>
          <p:nvPr>
            <p:ph idx="1" type="body"/>
          </p:nvPr>
        </p:nvSpPr>
        <p:spPr>
          <a:xfrm>
            <a:off x="658350" y="1031575"/>
            <a:ext cx="79737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500"/>
              </a:spcBef>
              <a:spcAft>
                <a:spcPts val="0"/>
              </a:spcAft>
              <a:buSzPts val="1150"/>
              <a:buNone/>
            </a:pPr>
            <a:r>
              <a:rPr lang="en" sz="1500">
                <a:latin typeface="Arial"/>
                <a:ea typeface="Arial"/>
                <a:cs typeface="Arial"/>
                <a:sym typeface="Arial"/>
              </a:rPr>
              <a:t>The pandemic also influenced consumer discretionary spending. </a:t>
            </a:r>
            <a:endParaRPr sz="1500">
              <a:latin typeface="Arial"/>
              <a:ea typeface="Arial"/>
              <a:cs typeface="Arial"/>
              <a:sym typeface="Arial"/>
            </a:endParaRPr>
          </a:p>
          <a:p>
            <a:pPr indent="0" lvl="0" marL="0" rtl="0" algn="l">
              <a:lnSpc>
                <a:spcPct val="100000"/>
              </a:lnSpc>
              <a:spcBef>
                <a:spcPts val="1500"/>
              </a:spcBef>
              <a:spcAft>
                <a:spcPts val="1500"/>
              </a:spcAft>
              <a:buSzPts val="1150"/>
              <a:buNone/>
            </a:pPr>
            <a:r>
              <a:rPr lang="en" sz="1500">
                <a:latin typeface="Arial"/>
                <a:ea typeface="Arial"/>
                <a:cs typeface="Arial"/>
                <a:sym typeface="Arial"/>
              </a:rPr>
              <a:t>In 2023, retail spending in the U.S. had slowed, but consumers were spending more on “experiences” like travel.  After monitoring consumer behavior trends, Amazon shifted its marketing strategy for its annual “Prime Day” shopping event by partnering with Priceline to offer exclusive travel deals.</a:t>
            </a:r>
            <a:endParaRPr sz="1500">
              <a:latin typeface="Arial"/>
              <a:ea typeface="Arial"/>
              <a:cs typeface="Arial"/>
              <a:sym typeface="Arial"/>
            </a:endParaRPr>
          </a:p>
        </p:txBody>
      </p:sp>
      <p:cxnSp>
        <p:nvCxnSpPr>
          <p:cNvPr id="197" name="Google Shape;197;g28d5b91cd12_0_1"/>
          <p:cNvCxnSpPr/>
          <p:nvPr/>
        </p:nvCxnSpPr>
        <p:spPr>
          <a:xfrm>
            <a:off x="6583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198" name="Google Shape;198;g28d5b91cd12_0_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9" name="Google Shape;199;g28d5b91cd12_0_1"/>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5"/>
          <p:cNvSpPr txBox="1"/>
          <p:nvPr>
            <p:ph type="title"/>
          </p:nvPr>
        </p:nvSpPr>
        <p:spPr>
          <a:xfrm>
            <a:off x="65835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205" name="Google Shape;205;p5"/>
          <p:cNvSpPr txBox="1"/>
          <p:nvPr>
            <p:ph idx="1" type="body"/>
          </p:nvPr>
        </p:nvSpPr>
        <p:spPr>
          <a:xfrm>
            <a:off x="658350" y="1031575"/>
            <a:ext cx="79737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500">
                <a:latin typeface="Arial"/>
                <a:ea typeface="Arial"/>
                <a:cs typeface="Arial"/>
                <a:sym typeface="Arial"/>
              </a:rPr>
              <a:t>Economic Factor Example:</a:t>
            </a:r>
            <a:endParaRPr b="1" sz="1500">
              <a:latin typeface="Arial"/>
              <a:ea typeface="Arial"/>
              <a:cs typeface="Arial"/>
              <a:sym typeface="Arial"/>
            </a:endParaRPr>
          </a:p>
          <a:p>
            <a:pPr indent="-323850" lvl="0" marL="457200" rtl="0" algn="l">
              <a:lnSpc>
                <a:spcPct val="100000"/>
              </a:lnSpc>
              <a:spcBef>
                <a:spcPts val="1500"/>
              </a:spcBef>
              <a:spcAft>
                <a:spcPts val="0"/>
              </a:spcAft>
              <a:buSzPts val="1500"/>
              <a:buFont typeface="Arial"/>
              <a:buChar char="●"/>
            </a:pPr>
            <a:r>
              <a:rPr lang="en" sz="1500">
                <a:latin typeface="Arial"/>
                <a:ea typeface="Arial"/>
                <a:cs typeface="Arial"/>
                <a:sym typeface="Arial"/>
              </a:rPr>
              <a:t>When inflation drives up prices for everyday consumer goods like toothpaste and pasta and the cost of gas surges, consumers spend less on discretionary items like clothing, beauty products, luxury goods, and electronics. </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Consumers begin to look for private-label and generic brands to help save money and seek out affordable retailers for shopping needs.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For example, as inflation pushed price increases for just about everything in 2022, millions of consumers were forced to re-evaluate spending habits. </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According to a CNN study, more than 80% of consumers planned to rethink or even reduce product spending. </a:t>
            </a:r>
            <a:endParaRPr sz="1500">
              <a:latin typeface="Arial"/>
              <a:ea typeface="Arial"/>
              <a:cs typeface="Arial"/>
              <a:sym typeface="Arial"/>
            </a:endParaRPr>
          </a:p>
          <a:p>
            <a:pPr indent="-323850" lvl="0" marL="457200" rtl="0" algn="l">
              <a:lnSpc>
                <a:spcPct val="100000"/>
              </a:lnSpc>
              <a:spcBef>
                <a:spcPts val="1000"/>
              </a:spcBef>
              <a:spcAft>
                <a:spcPts val="1000"/>
              </a:spcAft>
              <a:buSzPts val="1500"/>
              <a:buFont typeface="Arial"/>
              <a:buChar char="●"/>
            </a:pPr>
            <a:r>
              <a:rPr lang="en" sz="1500">
                <a:latin typeface="Arial"/>
                <a:ea typeface="Arial"/>
                <a:cs typeface="Arial"/>
                <a:sym typeface="Arial"/>
              </a:rPr>
              <a:t>As a result, businesses were forced to rethink marketing strategies.</a:t>
            </a:r>
            <a:endParaRPr sz="1500">
              <a:latin typeface="Arial"/>
              <a:ea typeface="Arial"/>
              <a:cs typeface="Arial"/>
              <a:sym typeface="Arial"/>
            </a:endParaRPr>
          </a:p>
        </p:txBody>
      </p:sp>
      <p:cxnSp>
        <p:nvCxnSpPr>
          <p:cNvPr id="206" name="Google Shape;206;p5"/>
          <p:cNvCxnSpPr/>
          <p:nvPr/>
        </p:nvCxnSpPr>
        <p:spPr>
          <a:xfrm>
            <a:off x="6583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7" name="Google Shape;207;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8" name="Google Shape;208;p5"/>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28d5b91cd12_0_11"/>
          <p:cNvSpPr txBox="1"/>
          <p:nvPr>
            <p:ph type="title"/>
          </p:nvPr>
        </p:nvSpPr>
        <p:spPr>
          <a:xfrm>
            <a:off x="658350" y="445025"/>
            <a:ext cx="7973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SHIFTS IN CONSUMER BEHAVIOR</a:t>
            </a:r>
            <a:endParaRPr b="1">
              <a:latin typeface="Arial"/>
              <a:ea typeface="Arial"/>
              <a:cs typeface="Arial"/>
              <a:sym typeface="Arial"/>
            </a:endParaRPr>
          </a:p>
        </p:txBody>
      </p:sp>
      <p:sp>
        <p:nvSpPr>
          <p:cNvPr id="214" name="Google Shape;214;g28d5b91cd12_0_11"/>
          <p:cNvSpPr txBox="1"/>
          <p:nvPr>
            <p:ph idx="1" type="body"/>
          </p:nvPr>
        </p:nvSpPr>
        <p:spPr>
          <a:xfrm>
            <a:off x="658350" y="1031575"/>
            <a:ext cx="79737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500">
                <a:latin typeface="Arial"/>
                <a:ea typeface="Arial"/>
                <a:cs typeface="Arial"/>
                <a:sym typeface="Arial"/>
              </a:rPr>
              <a:t>As inflation pushes the price of goods and services higher, consumers have less available discretionary dollars to spend on things like apparel and fashion.</a:t>
            </a:r>
            <a:endParaRPr b="1" sz="1500">
              <a:latin typeface="Arial"/>
              <a:ea typeface="Arial"/>
              <a:cs typeface="Arial"/>
              <a:sym typeface="Arial"/>
            </a:endParaRPr>
          </a:p>
          <a:p>
            <a:pPr indent="0" lvl="0" marL="0" rtl="0" algn="l">
              <a:lnSpc>
                <a:spcPct val="100000"/>
              </a:lnSpc>
              <a:spcBef>
                <a:spcPts val="1000"/>
              </a:spcBef>
              <a:spcAft>
                <a:spcPts val="0"/>
              </a:spcAft>
              <a:buNone/>
            </a:pPr>
            <a:r>
              <a:rPr b="1" lang="en" sz="1500">
                <a:latin typeface="Arial"/>
                <a:ea typeface="Arial"/>
                <a:cs typeface="Arial"/>
                <a:sym typeface="Arial"/>
              </a:rPr>
              <a:t>More people began thrift shopping and buying second hand. </a:t>
            </a:r>
            <a:endParaRPr b="1" sz="1500">
              <a:latin typeface="Arial"/>
              <a:ea typeface="Arial"/>
              <a:cs typeface="Arial"/>
              <a:sym typeface="Arial"/>
            </a:endParaRPr>
          </a:p>
          <a:p>
            <a:pPr indent="0" lvl="0" marL="0" rtl="0" algn="l">
              <a:lnSpc>
                <a:spcPct val="100000"/>
              </a:lnSpc>
              <a:spcBef>
                <a:spcPts val="1000"/>
              </a:spcBef>
              <a:spcAft>
                <a:spcPts val="1000"/>
              </a:spcAft>
              <a:buNone/>
            </a:pPr>
            <a:r>
              <a:t/>
            </a:r>
            <a:endParaRPr b="1" sz="1500">
              <a:latin typeface="Arial"/>
              <a:ea typeface="Arial"/>
              <a:cs typeface="Arial"/>
              <a:sym typeface="Arial"/>
            </a:endParaRPr>
          </a:p>
        </p:txBody>
      </p:sp>
      <p:cxnSp>
        <p:nvCxnSpPr>
          <p:cNvPr id="215" name="Google Shape;215;g28d5b91cd12_0_11"/>
          <p:cNvCxnSpPr/>
          <p:nvPr/>
        </p:nvCxnSpPr>
        <p:spPr>
          <a:xfrm>
            <a:off x="6583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216" name="Google Shape;216;g28d5b91cd12_0_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7" name="Google Shape;217;g28d5b91cd12_0_11"/>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18" name="Google Shape;218;g28d5b91cd12_0_11"/>
          <p:cNvPicPr preferRelativeResize="0"/>
          <p:nvPr/>
        </p:nvPicPr>
        <p:blipFill>
          <a:blip r:embed="rId4">
            <a:alphaModFix/>
          </a:blip>
          <a:stretch>
            <a:fillRect/>
          </a:stretch>
        </p:blipFill>
        <p:spPr>
          <a:xfrm>
            <a:off x="1052500" y="2319925"/>
            <a:ext cx="7038975" cy="21050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pic>
        <p:nvPicPr>
          <p:cNvPr id="223" name="Google Shape;223;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4" name="Google Shape;224;p6"/>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25" name="Google Shape;225;p6"/>
          <p:cNvPicPr preferRelativeResize="0"/>
          <p:nvPr/>
        </p:nvPicPr>
        <p:blipFill rotWithShape="1">
          <a:blip r:embed="rId4">
            <a:alphaModFix/>
          </a:blip>
          <a:srcRect b="0" l="0" r="0" t="0"/>
          <a:stretch/>
        </p:blipFill>
        <p:spPr>
          <a:xfrm>
            <a:off x="1961950" y="240000"/>
            <a:ext cx="5220096" cy="4384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7"/>
          <p:cNvSpPr txBox="1"/>
          <p:nvPr>
            <p:ph type="title"/>
          </p:nvPr>
        </p:nvSpPr>
        <p:spPr>
          <a:xfrm>
            <a:off x="4555900" y="657625"/>
            <a:ext cx="4318800" cy="35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BUSINESS PIVOTS</a:t>
            </a:r>
            <a:endParaRPr b="1">
              <a:latin typeface="Arial"/>
              <a:ea typeface="Arial"/>
              <a:cs typeface="Arial"/>
              <a:sym typeface="Arial"/>
            </a:endParaRPr>
          </a:p>
        </p:txBody>
      </p:sp>
      <p:sp>
        <p:nvSpPr>
          <p:cNvPr id="231" name="Google Shape;231;p7"/>
          <p:cNvSpPr txBox="1"/>
          <p:nvPr>
            <p:ph idx="1" type="body"/>
          </p:nvPr>
        </p:nvSpPr>
        <p:spPr>
          <a:xfrm>
            <a:off x="4555900" y="1135802"/>
            <a:ext cx="4107600" cy="342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sz="1500">
                <a:latin typeface="Arial"/>
                <a:ea typeface="Arial"/>
                <a:cs typeface="Arial"/>
                <a:sym typeface="Arial"/>
              </a:rPr>
              <a:t>When there is a sudden change in the market (such as the COVID-19 pandemic) many businesses must </a:t>
            </a:r>
            <a:r>
              <a:rPr b="1" lang="en" sz="1500">
                <a:latin typeface="Arial"/>
                <a:ea typeface="Arial"/>
                <a:cs typeface="Arial"/>
                <a:sym typeface="Arial"/>
              </a:rPr>
              <a:t>pivot </a:t>
            </a:r>
            <a:r>
              <a:rPr lang="en" sz="1500">
                <a:latin typeface="Arial"/>
                <a:ea typeface="Arial"/>
                <a:cs typeface="Arial"/>
                <a:sym typeface="Arial"/>
              </a:rPr>
              <a:t>their marketing strategy in order to survive.</a:t>
            </a:r>
            <a:endParaRPr sz="1500">
              <a:latin typeface="Arial"/>
              <a:ea typeface="Arial"/>
              <a:cs typeface="Arial"/>
              <a:sym typeface="Arial"/>
            </a:endParaRPr>
          </a:p>
          <a:p>
            <a:pPr indent="0" lvl="0" marL="0" rtl="0" algn="l">
              <a:lnSpc>
                <a:spcPct val="100000"/>
              </a:lnSpc>
              <a:spcBef>
                <a:spcPts val="1000"/>
              </a:spcBef>
              <a:spcAft>
                <a:spcPts val="0"/>
              </a:spcAft>
              <a:buNone/>
            </a:pPr>
            <a:r>
              <a:rPr lang="en" sz="1500">
                <a:latin typeface="Arial"/>
                <a:ea typeface="Arial"/>
                <a:cs typeface="Arial"/>
                <a:sym typeface="Arial"/>
              </a:rPr>
              <a:t>A 2021 study from the International Journal of Disaster Reduction ​​found that 63% of U.S. small businesses had changed how they served customers as a result of the pandemic, while 49% of the businesses surveyed had increased their social media presence and 41% had shifted to online sales.</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b="1" sz="1500">
              <a:latin typeface="Arial"/>
              <a:ea typeface="Arial"/>
              <a:cs typeface="Arial"/>
              <a:sym typeface="Arial"/>
            </a:endParaRPr>
          </a:p>
          <a:p>
            <a:pPr indent="0" lvl="0" marL="0" rtl="0" algn="l">
              <a:lnSpc>
                <a:spcPct val="100000"/>
              </a:lnSpc>
              <a:spcBef>
                <a:spcPts val="1000"/>
              </a:spcBef>
              <a:spcAft>
                <a:spcPts val="0"/>
              </a:spcAft>
              <a:buSzPts val="1600"/>
              <a:buNone/>
            </a:pPr>
            <a:r>
              <a:t/>
            </a:r>
            <a:endParaRPr b="1" sz="1500">
              <a:latin typeface="Arial"/>
              <a:ea typeface="Arial"/>
              <a:cs typeface="Arial"/>
              <a:sym typeface="Arial"/>
            </a:endParaRPr>
          </a:p>
        </p:txBody>
      </p:sp>
      <p:cxnSp>
        <p:nvCxnSpPr>
          <p:cNvPr id="232" name="Google Shape;232;p7"/>
          <p:cNvCxnSpPr/>
          <p:nvPr/>
        </p:nvCxnSpPr>
        <p:spPr>
          <a:xfrm>
            <a:off x="4455538" y="1195639"/>
            <a:ext cx="0" cy="27522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3" name="Google Shape;233;p7"/>
          <p:cNvPicPr preferRelativeResize="0"/>
          <p:nvPr/>
        </p:nvPicPr>
        <p:blipFill rotWithShape="1">
          <a:blip r:embed="rId3">
            <a:alphaModFix/>
          </a:blip>
          <a:srcRect b="0" l="18525" r="18524" t="0"/>
          <a:stretch/>
        </p:blipFill>
        <p:spPr>
          <a:xfrm>
            <a:off x="0" y="-900"/>
            <a:ext cx="4318800" cy="5145300"/>
          </a:xfrm>
          <a:prstGeom prst="flowChartDelay">
            <a:avLst/>
          </a:prstGeom>
          <a:noFill/>
          <a:ln>
            <a:noFill/>
          </a:ln>
        </p:spPr>
      </p:pic>
      <p:pic>
        <p:nvPicPr>
          <p:cNvPr id="234" name="Google Shape;234;p7"/>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235" name="Google Shape;235;p7"/>
          <p:cNvSpPr txBox="1"/>
          <p:nvPr/>
        </p:nvSpPr>
        <p:spPr>
          <a:xfrm>
            <a:off x="5577150" y="4689025"/>
            <a:ext cx="2505900" cy="3078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lang="en" sz="800">
                <a:solidFill>
                  <a:schemeClr val="accent5"/>
                </a:solidFill>
                <a:latin typeface="Oswald"/>
                <a:ea typeface="Oswald"/>
                <a:cs typeface="Oswald"/>
                <a:sym typeface="Oswald"/>
              </a:rPr>
              <a:t> 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