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embeddedFontLst>
    <p:embeddedFont>
      <p:font typeface="Montserrat"/>
      <p:regular r:id="rId17"/>
      <p:bold r:id="rId18"/>
      <p:italic r:id="rId19"/>
      <p:boldItalic r:id="rId20"/>
    </p:embeddedFont>
    <p:embeddedFont>
      <p:font typeface="Montserrat Medium"/>
      <p:regular r:id="rId21"/>
      <p:bold r:id="rId22"/>
      <p:italic r:id="rId23"/>
      <p:boldItalic r:id="rId24"/>
    </p:embeddedFont>
    <p:embeddedFont>
      <p:font typeface="Montserrat ExtraBold"/>
      <p:bold r:id="rId25"/>
      <p:boldItalic r:id="rId26"/>
    </p:embeddedFont>
    <p:embeddedFont>
      <p:font typeface="Oswald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9" roundtripDataSignature="AMtx7mglBTI/P68TMFul3DxAj3QBIHOeL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Italic.fntdata"/><Relationship Id="rId22" Type="http://schemas.openxmlformats.org/officeDocument/2006/relationships/font" Target="fonts/MontserratMedium-bold.fntdata"/><Relationship Id="rId21" Type="http://schemas.openxmlformats.org/officeDocument/2006/relationships/font" Target="fonts/MontserratMedium-regular.fntdata"/><Relationship Id="rId24" Type="http://schemas.openxmlformats.org/officeDocument/2006/relationships/font" Target="fonts/MontserratMedium-boldItalic.fntdata"/><Relationship Id="rId23" Type="http://schemas.openxmlformats.org/officeDocument/2006/relationships/font" Target="fonts/MontserratMedium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ExtraBold-boldItalic.fntdata"/><Relationship Id="rId25" Type="http://schemas.openxmlformats.org/officeDocument/2006/relationships/font" Target="fonts/MontserratExtraBold-bold.fntdata"/><Relationship Id="rId28" Type="http://schemas.openxmlformats.org/officeDocument/2006/relationships/font" Target="fonts/Oswald-bold.fntdata"/><Relationship Id="rId27" Type="http://schemas.openxmlformats.org/officeDocument/2006/relationships/font" Target="fonts/Oswald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customschemas.google.com/relationships/presentationmetadata" Target="meta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Montserrat-regular.fntdata"/><Relationship Id="rId16" Type="http://schemas.openxmlformats.org/officeDocument/2006/relationships/slide" Target="slides/slide12.xml"/><Relationship Id="rId19" Type="http://schemas.openxmlformats.org/officeDocument/2006/relationships/font" Target="fonts/Montserrat-italic.fntdata"/><Relationship Id="rId18" Type="http://schemas.openxmlformats.org/officeDocument/2006/relationships/font" Target="fonts/Montserrat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8" name="Google Shape;23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4" name="Google Shape;25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" name="Google Shape;18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Google Shape;20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0" name="Google Shape;22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4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14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3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37" name="Google Shape;37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4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5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3" name="Google Shape;43;p25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6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26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6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6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26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26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26"/>
          <p:cNvSpPr txBox="1"/>
          <p:nvPr>
            <p:ph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2" name="Google Shape;52;p26"/>
          <p:cNvSpPr txBox="1"/>
          <p:nvPr>
            <p:ph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3" name="Google Shape;53;p26"/>
          <p:cNvSpPr txBox="1"/>
          <p:nvPr>
            <p:ph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7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5400000" dist="19050">
              <a:srgbClr val="76A5AF">
                <a:alpha val="8784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27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8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28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9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29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29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29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29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0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30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30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30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30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30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30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1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31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2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15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3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4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5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6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36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36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36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36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7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37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37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37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37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37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37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37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37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8"/>
          <p:cNvSpPr txBox="1"/>
          <p:nvPr>
            <p:ph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3" name="Google Shape;103;p38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38"/>
          <p:cNvSpPr txBox="1"/>
          <p:nvPr>
            <p:ph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5" name="Google Shape;105;p38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38"/>
          <p:cNvSpPr txBox="1"/>
          <p:nvPr>
            <p:ph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7" name="Google Shape;107;p38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9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39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39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39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39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39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39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39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39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39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39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39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39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0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40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40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40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40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40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40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40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40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1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41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2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42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6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16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16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43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44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44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5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45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45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b="0" i="0" sz="1000" u="none" cap="none" strike="noStrik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46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7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47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7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17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9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19"/>
          <p:cNvSpPr txBox="1"/>
          <p:nvPr>
            <p:ph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noFill/>
          <a:ln>
            <a:noFill/>
          </a:ln>
          <a:effectLst>
            <a:outerShdw blurRad="114300" rotWithShape="0" algn="bl" dir="6360000" dist="28575">
              <a:schemeClr val="accent1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" name="Google Shape;25;p19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8" name="Google Shape;28;p20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" name="Google Shape;31;p21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Google Shape;32;p21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2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1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b="0" i="0" sz="2800" u="none" cap="none" strike="noStrike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INNOVATION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"/>
          <p:cNvSpPr txBox="1"/>
          <p:nvPr>
            <p:ph type="ctrTitle"/>
          </p:nvPr>
        </p:nvSpPr>
        <p:spPr>
          <a:xfrm>
            <a:off x="2941650" y="2705350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2 - LESSON 2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61" name="Google Shape;16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2023</a:t>
            </a:r>
            <a:r>
              <a:rPr b="0" i="0" lang="en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1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42" name="Google Shape;242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9700" y="862390"/>
            <a:ext cx="8864601" cy="3418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1"/>
          <p:cNvSpPr txBox="1"/>
          <p:nvPr>
            <p:ph idx="2" type="body"/>
          </p:nvPr>
        </p:nvSpPr>
        <p:spPr>
          <a:xfrm>
            <a:off x="842125" y="1000825"/>
            <a:ext cx="7683000" cy="35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Disruptive innovation / disruption: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When an idea is introduced that creates new value within an existing market by doing things in a way that has not been done before, or by creating an entirely new market altogether.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Innovation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in business is the process of conceptualizing, developing and introducing new ideas, workflows, methodologies, services, or products.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Invention: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The creation of a unique or original device, method, or process. Inventions could also be an improvement upon a machine or product or the creation of an entirely new process for creating something.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Product innovation: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The process of improving upon existing product characteristics, whether it be improving an existing product, or creating an entirely new product to meet the needs of a consumer.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40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1"/>
          <p:cNvSpPr txBox="1"/>
          <p:nvPr>
            <p:ph type="title"/>
          </p:nvPr>
        </p:nvSpPr>
        <p:spPr>
          <a:xfrm>
            <a:off x="842125" y="445025"/>
            <a:ext cx="4806600" cy="4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KEY TERMS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9" name="Google Shape;249;p11"/>
          <p:cNvCxnSpPr/>
          <p:nvPr/>
        </p:nvCxnSpPr>
        <p:spPr>
          <a:xfrm>
            <a:off x="938500" y="445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50" name="Google Shape;250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1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1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58" name="Google Shape;258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9237" y="988362"/>
            <a:ext cx="5265526" cy="31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"/>
          <p:cNvSpPr txBox="1"/>
          <p:nvPr>
            <p:ph type="title"/>
          </p:nvPr>
        </p:nvSpPr>
        <p:spPr>
          <a:xfrm>
            <a:off x="974950" y="661600"/>
            <a:ext cx="71997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WHAT IS AN INVENTION?</a:t>
            </a:r>
            <a:endParaRPr b="1"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"/>
          <p:cNvSpPr txBox="1"/>
          <p:nvPr>
            <p:ph idx="1" type="body"/>
          </p:nvPr>
        </p:nvSpPr>
        <p:spPr>
          <a:xfrm>
            <a:off x="661900" y="1800063"/>
            <a:ext cx="7825800" cy="252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 sz="2100">
                <a:latin typeface="Arial"/>
                <a:ea typeface="Arial"/>
                <a:cs typeface="Arial"/>
                <a:sym typeface="Arial"/>
              </a:rPr>
              <a:t>An</a:t>
            </a:r>
            <a:r>
              <a:rPr b="1" lang="en" sz="2100">
                <a:latin typeface="Arial"/>
                <a:ea typeface="Arial"/>
                <a:cs typeface="Arial"/>
                <a:sym typeface="Arial"/>
              </a:rPr>
              <a:t> invention </a:t>
            </a:r>
            <a:r>
              <a:rPr lang="en" sz="2100">
                <a:latin typeface="Arial"/>
                <a:ea typeface="Arial"/>
                <a:cs typeface="Arial"/>
                <a:sym typeface="Arial"/>
              </a:rPr>
              <a:t>is the creation of a unique or original device, method, or process. Inventions could also be an improvement upon a machine or product or the creation of an entirely new process for creating something. 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lang="en" sz="2100">
                <a:latin typeface="Arial"/>
                <a:ea typeface="Arial"/>
                <a:cs typeface="Arial"/>
                <a:sym typeface="Arial"/>
              </a:rPr>
              <a:t>An </a:t>
            </a:r>
            <a:r>
              <a:rPr b="1" lang="en" sz="2100">
                <a:latin typeface="Arial"/>
                <a:ea typeface="Arial"/>
                <a:cs typeface="Arial"/>
                <a:sym typeface="Arial"/>
              </a:rPr>
              <a:t>inventor</a:t>
            </a:r>
            <a:r>
              <a:rPr lang="en" sz="2100">
                <a:latin typeface="Arial"/>
                <a:ea typeface="Arial"/>
                <a:cs typeface="Arial"/>
                <a:sym typeface="Arial"/>
              </a:rPr>
              <a:t> is an individual or person who creates or discovers the invention itself. 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</a:pPr>
            <a:r>
              <a:t/>
            </a:r>
            <a:endParaRPr sz="21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2"/>
          <p:cNvCxnSpPr/>
          <p:nvPr/>
        </p:nvCxnSpPr>
        <p:spPr>
          <a:xfrm>
            <a:off x="2773750" y="1540300"/>
            <a:ext cx="36021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70" name="Google Shape;17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idx="2" type="body"/>
          </p:nvPr>
        </p:nvSpPr>
        <p:spPr>
          <a:xfrm>
            <a:off x="1026200" y="1036525"/>
            <a:ext cx="4125600" cy="3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A </a:t>
            </a:r>
            <a:r>
              <a:rPr b="1" lang="en" sz="1700">
                <a:latin typeface="Arial"/>
                <a:ea typeface="Arial"/>
                <a:cs typeface="Arial"/>
                <a:sym typeface="Arial"/>
              </a:rPr>
              <a:t>patent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 provides an inventor with legal protection of the invention so others cannot copy the work.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According to the United States Patent and Trademark Office, a patent is the grant of a property right to the inventor.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400"/>
              <a:buNone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The process of obtaining a process can be complicated and expensive, and patent rights typically last just 20 years. </a:t>
            </a: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"/>
          <p:cNvSpPr txBox="1"/>
          <p:nvPr>
            <p:ph type="title"/>
          </p:nvPr>
        </p:nvSpPr>
        <p:spPr>
          <a:xfrm>
            <a:off x="938500" y="445025"/>
            <a:ext cx="4638600" cy="4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PATENTS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Google Shape;178;p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79" name="Google Shape;17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1" name="Google Shape;181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14450" y="826100"/>
            <a:ext cx="3491302" cy="3491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"/>
          <p:cNvSpPr txBox="1"/>
          <p:nvPr>
            <p:ph type="title"/>
          </p:nvPr>
        </p:nvSpPr>
        <p:spPr>
          <a:xfrm>
            <a:off x="974950" y="661600"/>
            <a:ext cx="71997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3400">
                <a:latin typeface="Arial"/>
                <a:ea typeface="Arial"/>
                <a:cs typeface="Arial"/>
                <a:sym typeface="Arial"/>
              </a:rPr>
              <a:t>WHAT IS AN INNOVATION?</a:t>
            </a:r>
            <a:endParaRPr b="1"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4"/>
          <p:cNvSpPr txBox="1"/>
          <p:nvPr>
            <p:ph idx="1" type="body"/>
          </p:nvPr>
        </p:nvSpPr>
        <p:spPr>
          <a:xfrm>
            <a:off x="661900" y="1800063"/>
            <a:ext cx="7825800" cy="252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Innovation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is the process of conceptualizing, developing, and introducing new ideas, workflows, methodologies, services, or products.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Innovation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happens when an improvement takes place with an existing object or idea.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Innovation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creates value that can drive consumer demand. 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Innovation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provides opportunities for a business to distinguish itself from its competitors.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8" name="Google Shape;188;p4"/>
          <p:cNvCxnSpPr/>
          <p:nvPr/>
        </p:nvCxnSpPr>
        <p:spPr>
          <a:xfrm>
            <a:off x="2773750" y="1540300"/>
            <a:ext cx="36021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89" name="Google Shape;18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5"/>
          <p:cNvSpPr txBox="1"/>
          <p:nvPr>
            <p:ph type="title"/>
          </p:nvPr>
        </p:nvSpPr>
        <p:spPr>
          <a:xfrm>
            <a:off x="3569500" y="657625"/>
            <a:ext cx="4638300" cy="35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EXAMPLES OF INNOVATION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5"/>
          <p:cNvSpPr txBox="1"/>
          <p:nvPr>
            <p:ph idx="1" type="body"/>
          </p:nvPr>
        </p:nvSpPr>
        <p:spPr>
          <a:xfrm>
            <a:off x="3684278" y="1135800"/>
            <a:ext cx="4979100" cy="28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Creation of new products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Modification of existing products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Inspiring creativity and competitive balance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Developing methods for reducing costs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Creation of new machines or tools that increase productivity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Creating workflows that improve profit margins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Establishing marketing innovations that increase sales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7" name="Google Shape;197;p5"/>
          <p:cNvCxnSpPr/>
          <p:nvPr/>
        </p:nvCxnSpPr>
        <p:spPr>
          <a:xfrm>
            <a:off x="3569488" y="1195639"/>
            <a:ext cx="0" cy="275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98" name="Google Shape;19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00" name="Google Shape;200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2400" y="1405975"/>
            <a:ext cx="3040251" cy="2149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6"/>
          <p:cNvSpPr txBox="1"/>
          <p:nvPr>
            <p:ph type="title"/>
          </p:nvPr>
        </p:nvSpPr>
        <p:spPr>
          <a:xfrm>
            <a:off x="585150" y="321875"/>
            <a:ext cx="7973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INNOVATION: TELEVISION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6" name="Google Shape;20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08" name="Google Shape;208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71800" y="969150"/>
            <a:ext cx="6600400" cy="371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7"/>
          <p:cNvSpPr txBox="1"/>
          <p:nvPr>
            <p:ph type="title"/>
          </p:nvPr>
        </p:nvSpPr>
        <p:spPr>
          <a:xfrm>
            <a:off x="938500" y="445025"/>
            <a:ext cx="7973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SERVICE INNOVATION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7"/>
          <p:cNvSpPr txBox="1"/>
          <p:nvPr>
            <p:ph idx="1" type="body"/>
          </p:nvPr>
        </p:nvSpPr>
        <p:spPr>
          <a:xfrm>
            <a:off x="985950" y="112337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Service innovation can describe an entirely new concept, like Uber and rideshare services, or an improvement upon a business’s existing ability to impact the customer experience at any level.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r>
              <a:rPr b="1" lang="en" sz="2000">
                <a:latin typeface="Arial"/>
                <a:ea typeface="Arial"/>
                <a:cs typeface="Arial"/>
                <a:sym typeface="Arial"/>
              </a:rPr>
              <a:t>Example: Taco Bell Drive-Thru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5" name="Google Shape;215;p7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16" name="Google Shape;216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8"/>
          <p:cNvSpPr txBox="1"/>
          <p:nvPr>
            <p:ph type="title"/>
          </p:nvPr>
        </p:nvSpPr>
        <p:spPr>
          <a:xfrm>
            <a:off x="938500" y="445025"/>
            <a:ext cx="7973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PROCESS INNOVATION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8"/>
          <p:cNvSpPr txBox="1"/>
          <p:nvPr>
            <p:ph idx="1" type="body"/>
          </p:nvPr>
        </p:nvSpPr>
        <p:spPr>
          <a:xfrm>
            <a:off x="985950" y="112337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Does change the product or service itself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Changes the methods by which those products and services are created. 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Designed to improve efficiency and productivity. 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Processes that speed up production times, cut the cost of production and delivery, or increase revenue.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Often occurs with advancements in technology.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50"/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4" name="Google Shape;224;p8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25" name="Google Shape;225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9"/>
          <p:cNvSpPr txBox="1"/>
          <p:nvPr>
            <p:ph type="title"/>
          </p:nvPr>
        </p:nvSpPr>
        <p:spPr>
          <a:xfrm>
            <a:off x="938500" y="445025"/>
            <a:ext cx="7973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BUSINESS MODEL INNOVATION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9"/>
          <p:cNvSpPr txBox="1"/>
          <p:nvPr>
            <p:ph idx="1" type="body"/>
          </p:nvPr>
        </p:nvSpPr>
        <p:spPr>
          <a:xfrm>
            <a:off x="985950" y="97967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A business model is a company’s overall plan for generating a profit. 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Explains the type of product or services the company sells, how it promotes and markets those products or services, and the expenses the business will incur.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Business model innovation changes the entire way the company operates. 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Can occur through a fundamental and significant change in pricing or delivery strategies, like a company pivoting its business model to reflect a subscription-based pricing model vs. traditional pricing.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3" name="Google Shape;233;p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34" name="Google Shape;23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