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5143500" cx="9144000"/>
  <p:notesSz cx="6858000" cy="9144000"/>
  <p:embeddedFontLst>
    <p:embeddedFont>
      <p:font typeface="Montserrat"/>
      <p:regular r:id="rId28"/>
      <p:bold r:id="rId29"/>
      <p:italic r:id="rId30"/>
      <p:boldItalic r:id="rId31"/>
    </p:embeddedFont>
    <p:embeddedFont>
      <p:font typeface="Montserrat Medium"/>
      <p:regular r:id="rId32"/>
      <p:bold r:id="rId33"/>
      <p:italic r:id="rId34"/>
      <p:boldItalic r:id="rId35"/>
    </p:embeddedFont>
    <p:embeddedFont>
      <p:font typeface="Montserrat ExtraBold"/>
      <p:bold r:id="rId36"/>
      <p:boldItalic r:id="rId37"/>
    </p:embeddedFont>
    <p:embeddedFont>
      <p:font typeface="Oswald"/>
      <p:regular r:id="rId38"/>
      <p:bold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0" roundtripDataSignature="AMtx7mgJkaGiILDxQLdSQU5B6Mf5Mlx3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Montserrat-regular.fntdata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ontserrat-boldItalic.fntdata"/><Relationship Id="rId30" Type="http://schemas.openxmlformats.org/officeDocument/2006/relationships/font" Target="fonts/Montserrat-italic.fntdata"/><Relationship Id="rId11" Type="http://schemas.openxmlformats.org/officeDocument/2006/relationships/slide" Target="slides/slide7.xml"/><Relationship Id="rId33" Type="http://schemas.openxmlformats.org/officeDocument/2006/relationships/font" Target="fonts/MontserratMedium-bold.fntdata"/><Relationship Id="rId10" Type="http://schemas.openxmlformats.org/officeDocument/2006/relationships/slide" Target="slides/slide6.xml"/><Relationship Id="rId32" Type="http://schemas.openxmlformats.org/officeDocument/2006/relationships/font" Target="fonts/MontserratMedium-regular.fntdata"/><Relationship Id="rId13" Type="http://schemas.openxmlformats.org/officeDocument/2006/relationships/slide" Target="slides/slide9.xml"/><Relationship Id="rId35" Type="http://schemas.openxmlformats.org/officeDocument/2006/relationships/font" Target="fonts/MontserratMedium-boldItalic.fntdata"/><Relationship Id="rId12" Type="http://schemas.openxmlformats.org/officeDocument/2006/relationships/slide" Target="slides/slide8.xml"/><Relationship Id="rId34" Type="http://schemas.openxmlformats.org/officeDocument/2006/relationships/font" Target="fonts/MontserratMedium-italic.fntdata"/><Relationship Id="rId15" Type="http://schemas.openxmlformats.org/officeDocument/2006/relationships/slide" Target="slides/slide11.xml"/><Relationship Id="rId37" Type="http://schemas.openxmlformats.org/officeDocument/2006/relationships/font" Target="fonts/MontserratExtraBold-boldItalic.fntdata"/><Relationship Id="rId14" Type="http://schemas.openxmlformats.org/officeDocument/2006/relationships/slide" Target="slides/slide10.xml"/><Relationship Id="rId36" Type="http://schemas.openxmlformats.org/officeDocument/2006/relationships/font" Target="fonts/MontserratExtraBold-bold.fntdata"/><Relationship Id="rId17" Type="http://schemas.openxmlformats.org/officeDocument/2006/relationships/slide" Target="slides/slide13.xml"/><Relationship Id="rId39" Type="http://schemas.openxmlformats.org/officeDocument/2006/relationships/font" Target="fonts/Oswald-bold.fntdata"/><Relationship Id="rId16" Type="http://schemas.openxmlformats.org/officeDocument/2006/relationships/slide" Target="slides/slide12.xml"/><Relationship Id="rId38" Type="http://schemas.openxmlformats.org/officeDocument/2006/relationships/font" Target="fonts/Oswald-regular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5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5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5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44" name="Google Shape;44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7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37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8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38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38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5" name="Google Shape;55;p38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38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7" name="Google Shape;57;p38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38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9" name="Google Shape;59;p38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0" name="Google Shape;60;p38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9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39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0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40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1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41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41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41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41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2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5" name="Google Shape;75;p42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42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Google Shape;77;p42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42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42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42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3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43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6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4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5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6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7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8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48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48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48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48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49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49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2" name="Google Shape;102;p49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49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49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49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6" name="Google Shape;106;p49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49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0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50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50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50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50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50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50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50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50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50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50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50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50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1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51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51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51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51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51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51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51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51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2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5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53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7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7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7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54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5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55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6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56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56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57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8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58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8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29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4" name="Google Shape;24;p29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29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6" name="Google Shape;26;p29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29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1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31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31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32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33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33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1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1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1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1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 DEVELOPMENT &amp; LIFE CYCLE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>
            <p:ph type="ctrTitle"/>
          </p:nvPr>
        </p:nvSpPr>
        <p:spPr>
          <a:xfrm>
            <a:off x="2941650" y="2705350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2 - LESSON 3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1" name="Google Shape;1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DECLINE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0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As competition intensifies and new and improved products reach the marketplace, it becomes increasingly difficult for a product or service to remain in the maturity phase.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When a product or service is unable to continue to meet the wants and needs of consumers.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Sales decrease and eventually, the product will likely be phased out and discontinued.  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10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42" name="Google Shape;24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0" name="Google Shape;25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79913" y="463700"/>
            <a:ext cx="5184174" cy="4072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2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IN THE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HOME ENTERTAINMENT INDUSTRY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2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Video cassettes (VHS tapes)  began to phase out with the introduction of new and better video technologies. 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Laser discs raced through the entire product life cycle in just a few short years. 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The product that displaced video cassettes (VHS), DVDs, and Blu-ray discs, are now in the decline stage. 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Flat screen and smart TVs are in the mature stage of the life cycle while virtual reality products are in the growth stage.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700"/>
              <a:buFont typeface="Arial"/>
              <a:buChar char="●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Entertainment products in the metaverse are now in the development stage.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p12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8" name="Google Shape;25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6" name="Google Shape;26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513" y="357650"/>
            <a:ext cx="7038975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4"/>
          <p:cNvSpPr txBox="1"/>
          <p:nvPr>
            <p:ph type="title"/>
          </p:nvPr>
        </p:nvSpPr>
        <p:spPr>
          <a:xfrm>
            <a:off x="4813775" y="673475"/>
            <a:ext cx="42282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900">
                <a:latin typeface="Arial"/>
                <a:ea typeface="Arial"/>
                <a:cs typeface="Arial"/>
                <a:sym typeface="Arial"/>
              </a:rPr>
              <a:t>PRODUCT DEVELOPMENT</a:t>
            </a:r>
            <a:endParaRPr b="1"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4"/>
          <p:cNvSpPr txBox="1"/>
          <p:nvPr>
            <p:ph idx="1" type="body"/>
          </p:nvPr>
        </p:nvSpPr>
        <p:spPr>
          <a:xfrm>
            <a:off x="4813775" y="1540288"/>
            <a:ext cx="4032000" cy="31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Product development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: the process of determining all the steps necessary for creating a new product.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Product development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helps marketing professionals to make marketing mix decisions about price, promotion, and place.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3" name="Google Shape;273;p14"/>
          <p:cNvCxnSpPr/>
          <p:nvPr/>
        </p:nvCxnSpPr>
        <p:spPr>
          <a:xfrm>
            <a:off x="455807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74" name="Google Shape;27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6" name="Google Shape;27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2650" y="1188753"/>
            <a:ext cx="4031877" cy="276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"/>
          <p:cNvSpPr txBox="1"/>
          <p:nvPr>
            <p:ph type="title"/>
          </p:nvPr>
        </p:nvSpPr>
        <p:spPr>
          <a:xfrm>
            <a:off x="5008775" y="664300"/>
            <a:ext cx="28374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900">
                <a:latin typeface="Arial"/>
                <a:ea typeface="Arial"/>
                <a:cs typeface="Arial"/>
                <a:sym typeface="Arial"/>
              </a:rPr>
              <a:t>STEP 1: IDEATION</a:t>
            </a:r>
            <a:endParaRPr b="1"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5"/>
          <p:cNvSpPr txBox="1"/>
          <p:nvPr>
            <p:ph idx="1" type="body"/>
          </p:nvPr>
        </p:nvSpPr>
        <p:spPr>
          <a:xfrm>
            <a:off x="5008775" y="1596625"/>
            <a:ext cx="38067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900">
                <a:latin typeface="Arial"/>
                <a:ea typeface="Arial"/>
                <a:cs typeface="Arial"/>
                <a:sym typeface="Arial"/>
              </a:rPr>
              <a:t>Ideation: 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the conceptualization phase of the product planning process.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Ideation is where the concept for a new product or service originates, then discussed internally to determine its viability.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15"/>
          <p:cNvCxnSpPr/>
          <p:nvPr/>
        </p:nvCxnSpPr>
        <p:spPr>
          <a:xfrm>
            <a:off x="48249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84" name="Google Shape;28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6" name="Google Shape;28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1900" y="1152549"/>
            <a:ext cx="4319124" cy="2965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"/>
          <p:cNvSpPr txBox="1"/>
          <p:nvPr>
            <p:ph type="title"/>
          </p:nvPr>
        </p:nvSpPr>
        <p:spPr>
          <a:xfrm>
            <a:off x="4794275" y="664300"/>
            <a:ext cx="40212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900">
                <a:latin typeface="Arial"/>
                <a:ea typeface="Arial"/>
                <a:cs typeface="Arial"/>
                <a:sym typeface="Arial"/>
              </a:rPr>
              <a:t>STEP 2: </a:t>
            </a:r>
            <a:br>
              <a:rPr b="1" lang="en" sz="2900">
                <a:latin typeface="Arial"/>
                <a:ea typeface="Arial"/>
                <a:cs typeface="Arial"/>
                <a:sym typeface="Arial"/>
              </a:rPr>
            </a:br>
            <a:r>
              <a:rPr b="1" lang="en" sz="2900">
                <a:latin typeface="Arial"/>
                <a:ea typeface="Arial"/>
                <a:cs typeface="Arial"/>
                <a:sym typeface="Arial"/>
              </a:rPr>
              <a:t>MARKET RESEARCH</a:t>
            </a:r>
            <a:endParaRPr b="1"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6"/>
          <p:cNvSpPr txBox="1"/>
          <p:nvPr>
            <p:ph idx="1" type="body"/>
          </p:nvPr>
        </p:nvSpPr>
        <p:spPr>
          <a:xfrm>
            <a:off x="4794275" y="1596625"/>
            <a:ext cx="38067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900">
                <a:latin typeface="Arial"/>
                <a:ea typeface="Arial"/>
                <a:cs typeface="Arial"/>
                <a:sym typeface="Arial"/>
              </a:rPr>
              <a:t>Market Research: 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how a business identifies whether a product or service will meet the wants and needs of consumers.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 b="1"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3" name="Google Shape;293;p16"/>
          <p:cNvCxnSpPr/>
          <p:nvPr/>
        </p:nvCxnSpPr>
        <p:spPr>
          <a:xfrm>
            <a:off x="45720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94" name="Google Shape;29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6" name="Google Shape;29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1575" y="825352"/>
            <a:ext cx="3619599" cy="361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4794275" y="664300"/>
            <a:ext cx="40212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STEP 3: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COMPETITION ANALYSIS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17"/>
          <p:cNvSpPr txBox="1"/>
          <p:nvPr>
            <p:ph idx="1" type="body"/>
          </p:nvPr>
        </p:nvSpPr>
        <p:spPr>
          <a:xfrm>
            <a:off x="4794275" y="1596625"/>
            <a:ext cx="38067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Helps determine the viability of a new product or service.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Includes a review of competing products and services within the market.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Reviews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trengths,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eaknesses,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pportunities and </a:t>
            </a:r>
            <a:r>
              <a:rPr lang="en" sz="1900" u="sng"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" sz="1900">
                <a:latin typeface="Arial"/>
                <a:ea typeface="Arial"/>
                <a:cs typeface="Arial"/>
                <a:sym typeface="Arial"/>
              </a:rPr>
              <a:t>hreats. (SWOT)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3" name="Google Shape;303;p17"/>
          <p:cNvCxnSpPr/>
          <p:nvPr/>
        </p:nvCxnSpPr>
        <p:spPr>
          <a:xfrm>
            <a:off x="45720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04" name="Google Shape;30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1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06" name="Google Shape;30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0525" y="1416888"/>
            <a:ext cx="3655675" cy="243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8"/>
          <p:cNvSpPr txBox="1"/>
          <p:nvPr>
            <p:ph type="title"/>
          </p:nvPr>
        </p:nvSpPr>
        <p:spPr>
          <a:xfrm>
            <a:off x="595225" y="447275"/>
            <a:ext cx="72558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STEP 4: </a:t>
            </a:r>
            <a:br>
              <a:rPr b="1" lang="en" sz="2600">
                <a:latin typeface="Arial"/>
                <a:ea typeface="Arial"/>
                <a:cs typeface="Arial"/>
                <a:sym typeface="Arial"/>
              </a:rPr>
            </a:br>
            <a:r>
              <a:rPr b="1" lang="en" sz="2600">
                <a:latin typeface="Arial"/>
                <a:ea typeface="Arial"/>
                <a:cs typeface="Arial"/>
                <a:sym typeface="Arial"/>
              </a:rPr>
              <a:t>PRODUCT DEVELOPMENT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8"/>
          <p:cNvSpPr txBox="1"/>
          <p:nvPr>
            <p:ph idx="1" type="body"/>
          </p:nvPr>
        </p:nvSpPr>
        <p:spPr>
          <a:xfrm>
            <a:off x="595225" y="1310875"/>
            <a:ext cx="75681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Product Development</a:t>
            </a:r>
            <a:r>
              <a:rPr lang="en" sz="2000">
                <a:latin typeface="Arial"/>
                <a:ea typeface="Arial"/>
                <a:cs typeface="Arial"/>
                <a:sym typeface="Arial"/>
              </a:rPr>
              <a:t> occurs in phases, beginning with a business determining what problem they are trying to solve with the creation of a new product or service.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Business will ask important questions like “why”, “who”, and “how” the project will get done.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p18"/>
          <p:cNvCxnSpPr/>
          <p:nvPr/>
        </p:nvCxnSpPr>
        <p:spPr>
          <a:xfrm>
            <a:off x="340725" y="1530027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14" name="Google Shape;31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"/>
          <p:cNvSpPr txBox="1"/>
          <p:nvPr>
            <p:ph type="title"/>
          </p:nvPr>
        </p:nvSpPr>
        <p:spPr>
          <a:xfrm>
            <a:off x="595225" y="447275"/>
            <a:ext cx="72558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STEP 4: </a:t>
            </a:r>
            <a:br>
              <a:rPr b="1" lang="en" sz="2600">
                <a:latin typeface="Arial"/>
                <a:ea typeface="Arial"/>
                <a:cs typeface="Arial"/>
                <a:sym typeface="Arial"/>
              </a:rPr>
            </a:br>
            <a:r>
              <a:rPr b="1" lang="en" sz="2600">
                <a:latin typeface="Arial"/>
                <a:ea typeface="Arial"/>
                <a:cs typeface="Arial"/>
                <a:sym typeface="Arial"/>
              </a:rPr>
              <a:t>PRODUCT DEVELOPMENT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9"/>
          <p:cNvSpPr txBox="1"/>
          <p:nvPr>
            <p:ph idx="1" type="body"/>
          </p:nvPr>
        </p:nvSpPr>
        <p:spPr>
          <a:xfrm>
            <a:off x="595225" y="1310875"/>
            <a:ext cx="7568100" cy="35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1: Why?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Businesses determine “why” a new product is being developed.  What problem does it solve or what purpose does it serve?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2: Who?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Businesses identify “who” must be involved in the development process: engineers?  manufacturing?  supply chain managers?  product line managers?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3: How?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Business estimate the project timeline, costs, and necessary resource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s.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Phase 4: Decision Phase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When the business determines  how the product will be made.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 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19"/>
          <p:cNvCxnSpPr/>
          <p:nvPr/>
        </p:nvCxnSpPr>
        <p:spPr>
          <a:xfrm>
            <a:off x="340725" y="1530027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23" name="Google Shape;32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1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/>
          <p:nvPr>
            <p:ph type="title"/>
          </p:nvPr>
        </p:nvSpPr>
        <p:spPr>
          <a:xfrm>
            <a:off x="5337175" y="661600"/>
            <a:ext cx="28374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"/>
          <p:cNvSpPr txBox="1"/>
          <p:nvPr>
            <p:ph idx="1" type="body"/>
          </p:nvPr>
        </p:nvSpPr>
        <p:spPr>
          <a:xfrm>
            <a:off x="5337175" y="1617975"/>
            <a:ext cx="3311700" cy="25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management: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business process that supports and manages the activities related to designing, developing, maintaining, improving, launching, and acquiring products or services. 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2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0" name="Google Shape;1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2" name="Google Shape;172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7025" y="1368339"/>
            <a:ext cx="4036106" cy="3027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0"/>
          <p:cNvSpPr txBox="1"/>
          <p:nvPr>
            <p:ph type="title"/>
          </p:nvPr>
        </p:nvSpPr>
        <p:spPr>
          <a:xfrm>
            <a:off x="1087850" y="354925"/>
            <a:ext cx="56649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STEP 5: PRODUCT TESTING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20"/>
          <p:cNvSpPr txBox="1"/>
          <p:nvPr>
            <p:ph idx="1" type="body"/>
          </p:nvPr>
        </p:nvSpPr>
        <p:spPr>
          <a:xfrm>
            <a:off x="1087850" y="1282825"/>
            <a:ext cx="7513200" cy="29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Businesses test their product or service before introducing it into the market.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In the case of products, a business may engage a manufacturer to produce a sample or prototype for testing purposes.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Businesses may choose to make alterations to their product based on testing feedback.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Product testing helps a business to be confident that the product or service is something consumers will purchase.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1" name="Google Shape;331;p20"/>
          <p:cNvCxnSpPr/>
          <p:nvPr/>
        </p:nvCxnSpPr>
        <p:spPr>
          <a:xfrm>
            <a:off x="65167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32" name="Google Shape;33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1"/>
          <p:cNvSpPr txBox="1"/>
          <p:nvPr>
            <p:ph type="title"/>
          </p:nvPr>
        </p:nvSpPr>
        <p:spPr>
          <a:xfrm>
            <a:off x="4710550" y="695100"/>
            <a:ext cx="36324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700">
                <a:latin typeface="Arial"/>
                <a:ea typeface="Arial"/>
                <a:cs typeface="Arial"/>
                <a:sym typeface="Arial"/>
              </a:rPr>
              <a:t>STEP 6: </a:t>
            </a:r>
            <a:br>
              <a:rPr b="1" lang="en" sz="2700">
                <a:latin typeface="Arial"/>
                <a:ea typeface="Arial"/>
                <a:cs typeface="Arial"/>
                <a:sym typeface="Arial"/>
              </a:rPr>
            </a:br>
            <a:r>
              <a:rPr b="1" lang="en" sz="2700">
                <a:latin typeface="Arial"/>
                <a:ea typeface="Arial"/>
                <a:cs typeface="Arial"/>
                <a:sym typeface="Arial"/>
              </a:rPr>
              <a:t>PRODUCT LAUNCH</a:t>
            </a:r>
            <a:endParaRPr b="1" sz="2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1"/>
          <p:cNvSpPr txBox="1"/>
          <p:nvPr>
            <p:ph idx="1" type="body"/>
          </p:nvPr>
        </p:nvSpPr>
        <p:spPr>
          <a:xfrm>
            <a:off x="4710550" y="1540300"/>
            <a:ext cx="4078800" cy="26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launch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when a new product or service is introduced to the market.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Estimated three months to launch the product after the product testing phase.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At this point, the company can begin to accept pre-orders or offer “pre-sale” promotions.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0" name="Google Shape;340;p21"/>
          <p:cNvCxnSpPr/>
          <p:nvPr/>
        </p:nvCxnSpPr>
        <p:spPr>
          <a:xfrm>
            <a:off x="44349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41" name="Google Shape;34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2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43" name="Google Shape;34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6600" y="1067327"/>
            <a:ext cx="3911700" cy="3193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2"/>
          <p:cNvSpPr txBox="1"/>
          <p:nvPr>
            <p:ph idx="2" type="body"/>
          </p:nvPr>
        </p:nvSpPr>
        <p:spPr>
          <a:xfrm>
            <a:off x="842125" y="1272575"/>
            <a:ext cx="7683000" cy="32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development: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 The process of determining all the steps necessary for creating a new product.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 Refers to the length of time a product is introduced to consumers into the market until it is phased out and removed from the shelves.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management: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process within a business that supports and manages the activities related to designing, developing, maintaining, improving, launching, and acquiring products or services. 	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22"/>
          <p:cNvSpPr txBox="1"/>
          <p:nvPr>
            <p:ph type="title"/>
          </p:nvPr>
        </p:nvSpPr>
        <p:spPr>
          <a:xfrm>
            <a:off x="842125" y="445025"/>
            <a:ext cx="48066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0" name="Google Shape;350;p22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51" name="Google Shape;35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2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59" name="Google Shape;359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>
            <p:ph idx="2" type="body"/>
          </p:nvPr>
        </p:nvSpPr>
        <p:spPr>
          <a:xfrm>
            <a:off x="1026200" y="1282625"/>
            <a:ext cx="4551000" cy="29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2100">
                <a:latin typeface="Arial"/>
                <a:ea typeface="Arial"/>
                <a:cs typeface="Arial"/>
                <a:sym typeface="Arial"/>
              </a:rPr>
              <a:t>Product managers</a:t>
            </a:r>
            <a:r>
              <a:rPr lang="en" sz="2100">
                <a:latin typeface="Arial"/>
                <a:ea typeface="Arial"/>
                <a:cs typeface="Arial"/>
                <a:sym typeface="Arial"/>
              </a:rPr>
              <a:t> analyze business information, including: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Customer research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Industry trends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Economic conditions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" sz="2100">
                <a:latin typeface="Arial"/>
                <a:ea typeface="Arial"/>
                <a:cs typeface="Arial"/>
                <a:sym typeface="Arial"/>
              </a:rPr>
              <a:t>Competitive analysis</a:t>
            </a: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"/>
          <p:cNvSpPr txBox="1"/>
          <p:nvPr>
            <p:ph type="title"/>
          </p:nvPr>
        </p:nvSpPr>
        <p:spPr>
          <a:xfrm>
            <a:off x="938500" y="445025"/>
            <a:ext cx="46386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MANAGER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" name="Google Shape;179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80" name="Google Shape;18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2" name="Google Shape;18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31975" y="1282625"/>
            <a:ext cx="3261998" cy="2282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is the length of time a product is introduced to consumers into the market until it is phased out and removed from the shelves.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is the succession of stages that a product goes through during its existence, starting from ideation and the development stage and ultimately ending in decline.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Marketing professionals and businesses use the </a:t>
            </a: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product life cycle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to make important decisions and strategies on everything from sales forecasts, marketing budgets, product pricing, and packaging.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0" name="Google Shape;19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5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8" name="Google Shape;19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0175" y="347375"/>
            <a:ext cx="7501325" cy="421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DEVELOPMENT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6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The ideation phase where a business has an idea for a new product or improvement to an existing product. en a concept is discussed.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Requires a significant investment in research.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A business will create a prototype or “beta” version of the product or service. 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Followed up by product testing and evaluation if product is ready for introduction stage.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6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6" name="Google Shape;20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INTRODUCTION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7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rial"/>
              <a:buChar char="●"/>
            </a:pPr>
            <a:r>
              <a:rPr lang="en" sz="2700">
                <a:latin typeface="Arial"/>
                <a:ea typeface="Arial"/>
                <a:cs typeface="Arial"/>
                <a:sym typeface="Arial"/>
              </a:rPr>
              <a:t>After product development and testing.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indent="-4000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700"/>
              <a:buFont typeface="Arial"/>
              <a:buChar char="●"/>
            </a:pPr>
            <a:r>
              <a:rPr lang="en" sz="2700">
                <a:latin typeface="Arial"/>
                <a:ea typeface="Arial"/>
                <a:cs typeface="Arial"/>
                <a:sym typeface="Arial"/>
              </a:rPr>
              <a:t>Product is launched into the marketplace. </a:t>
            </a:r>
            <a:endParaRPr sz="2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p7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5" name="Google Shape;2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8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GROWTH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8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When a new product or product improvement has been well received by consumers.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Growth is demonstrated by strong demand for the product or service.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Stage in the life cycle when competing products will begin the development stage as other businesses see an opportunity within the marketplace.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8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24" name="Google Shape;22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"/>
          <p:cNvSpPr txBox="1"/>
          <p:nvPr>
            <p:ph type="title"/>
          </p:nvPr>
        </p:nvSpPr>
        <p:spPr>
          <a:xfrm>
            <a:off x="459925" y="657625"/>
            <a:ext cx="8415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LIFE CYCLE STAGE: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MATURITY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9"/>
          <p:cNvSpPr txBox="1"/>
          <p:nvPr>
            <p:ph idx="1" type="body"/>
          </p:nvPr>
        </p:nvSpPr>
        <p:spPr>
          <a:xfrm>
            <a:off x="523400" y="1508600"/>
            <a:ext cx="8140200" cy="24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After growth stage if sales peak and eventually begin to slow down. 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Businesses will often reduce prices to maintain market share as competing products are introduced in the marketplace.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900"/>
              <a:buFont typeface="Arial"/>
              <a:buChar char="●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In this stage, effective marketing is necessary to keep the product in the mature stage of the life cycle, and not enter the decline stage. </a:t>
            </a:r>
            <a:endParaRPr sz="19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9"/>
          <p:cNvCxnSpPr/>
          <p:nvPr/>
        </p:nvCxnSpPr>
        <p:spPr>
          <a:xfrm>
            <a:off x="459913" y="150858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33" name="Google Shape;23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