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Montserrat"/>
      <p:regular r:id="rId18"/>
      <p:bold r:id="rId19"/>
      <p:italic r:id="rId20"/>
      <p:boldItalic r:id="rId21"/>
    </p:embeddedFont>
    <p:embeddedFont>
      <p:font typeface="Montserrat Medium"/>
      <p:regular r:id="rId22"/>
      <p:bold r:id="rId23"/>
      <p:italic r:id="rId24"/>
      <p:boldItalic r:id="rId25"/>
    </p:embeddedFont>
    <p:embeddedFont>
      <p:font typeface="Montserrat ExtraBold"/>
      <p:bold r:id="rId26"/>
      <p:boldItalic r:id="rId27"/>
    </p:embeddedFont>
    <p:embeddedFont>
      <p:font typeface="Oswald"/>
      <p:regular r:id="rId28"/>
      <p:bold r:id="rId29"/>
    </p:embeddedFont>
    <p:embeddedFont>
      <p:font typeface="Helvetica Neue Light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4" roundtripDataSignature="AMtx7mgEdndRDY0yT408jni6A7rOX/j2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italic.fntdata"/><Relationship Id="rId22" Type="http://schemas.openxmlformats.org/officeDocument/2006/relationships/font" Target="fonts/MontserratMedium-regular.fntdata"/><Relationship Id="rId21" Type="http://schemas.openxmlformats.org/officeDocument/2006/relationships/font" Target="fonts/Montserrat-boldItalic.fntdata"/><Relationship Id="rId24" Type="http://schemas.openxmlformats.org/officeDocument/2006/relationships/font" Target="fonts/MontserratMedium-italic.fntdata"/><Relationship Id="rId23" Type="http://schemas.openxmlformats.org/officeDocument/2006/relationships/font" Target="fonts/MontserratMedium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ExtraBold-bold.fntdata"/><Relationship Id="rId25" Type="http://schemas.openxmlformats.org/officeDocument/2006/relationships/font" Target="fonts/MontserratMedium-boldItalic.fntdata"/><Relationship Id="rId28" Type="http://schemas.openxmlformats.org/officeDocument/2006/relationships/font" Target="fonts/Oswald-regular.fntdata"/><Relationship Id="rId27" Type="http://schemas.openxmlformats.org/officeDocument/2006/relationships/font" Target="fonts/MontserratExtraBold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Oswal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HelveticaNeueLight-bold.fntdata"/><Relationship Id="rId30" Type="http://schemas.openxmlformats.org/officeDocument/2006/relationships/font" Target="fonts/HelveticaNeueLight-regular.fntdata"/><Relationship Id="rId11" Type="http://schemas.openxmlformats.org/officeDocument/2006/relationships/slide" Target="slides/slide7.xml"/><Relationship Id="rId33" Type="http://schemas.openxmlformats.org/officeDocument/2006/relationships/font" Target="fonts/HelveticaNeueLight-boldItalic.fntdata"/><Relationship Id="rId10" Type="http://schemas.openxmlformats.org/officeDocument/2006/relationships/slide" Target="slides/slide6.xml"/><Relationship Id="rId32" Type="http://schemas.openxmlformats.org/officeDocument/2006/relationships/font" Target="fonts/HelveticaNeueLight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34" Type="http://customschemas.google.com/relationships/presentationmetadata" Target="meta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Montserrat-bold.fntdata"/><Relationship Id="rId18" Type="http://schemas.openxmlformats.org/officeDocument/2006/relationships/font" Target="fonts/Montserra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316938289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g2316938289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4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3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37" name="Google Shape;37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4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5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3" name="Google Shape;43;p25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6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26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6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6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26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26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26"/>
          <p:cNvSpPr txBox="1"/>
          <p:nvPr>
            <p:ph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2" name="Google Shape;52;p26"/>
          <p:cNvSpPr txBox="1"/>
          <p:nvPr>
            <p:ph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3" name="Google Shape;53;p26"/>
          <p:cNvSpPr txBox="1"/>
          <p:nvPr>
            <p:ph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5400000" dist="19050">
              <a:srgbClr val="76A5AF">
                <a:alpha val="8784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27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8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28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9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29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29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29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29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0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30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30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30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30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30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30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31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5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4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5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6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36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36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36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36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37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37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37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37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37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37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37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37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8"/>
          <p:cNvSpPr txBox="1"/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38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38"/>
          <p:cNvSpPr txBox="1"/>
          <p:nvPr>
            <p:ph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p38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38"/>
          <p:cNvSpPr txBox="1"/>
          <p:nvPr>
            <p:ph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38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9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39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39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39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39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39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39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39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39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39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39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39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39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0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40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40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40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40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40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40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40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40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4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42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6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16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43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4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44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5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45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45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46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47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17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17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9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19"/>
          <p:cNvSpPr txBox="1"/>
          <p:nvPr>
            <p:ph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6360000" dist="28575">
              <a:schemeClr val="accent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" name="Google Shape;25;p19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8" name="Google Shape;28;p20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21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21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b="0" i="0" sz="2800" u="none" cap="none" strike="noStrike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www.inc.com/jason-aten/deltas-promotion-with-starbucks-is-such-a-hit-it-generated-1-million-new-skymiles-members-in-16-days.html" TargetMode="External"/><Relationship Id="rId4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PROMOTION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"/>
          <p:cNvSpPr txBox="1"/>
          <p:nvPr>
            <p:ph type="ctrTitle"/>
          </p:nvPr>
        </p:nvSpPr>
        <p:spPr>
          <a:xfrm>
            <a:off x="2941650" y="3000950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1 - LESSON 2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(MARKETING MIX)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61" name="Google Shape;16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2023</a:t>
            </a: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0"/>
          <p:cNvSpPr txBox="1"/>
          <p:nvPr>
            <p:ph idx="1" type="subTitle"/>
          </p:nvPr>
        </p:nvSpPr>
        <p:spPr>
          <a:xfrm>
            <a:off x="938500" y="1294350"/>
            <a:ext cx="6581400" cy="25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Personal selling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entails any person-to-person communication where the seller has an opportunity to influence the consumer’s buying decisions.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personal selling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process is two-way communication between a sales professional representing an organization and a prospective customer.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0"/>
          <p:cNvSpPr txBox="1"/>
          <p:nvPr>
            <p:ph type="title"/>
          </p:nvPr>
        </p:nvSpPr>
        <p:spPr>
          <a:xfrm>
            <a:off x="938500" y="445025"/>
            <a:ext cx="45720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600">
                <a:latin typeface="Arial"/>
                <a:ea typeface="Arial"/>
                <a:cs typeface="Arial"/>
                <a:sym typeface="Arial"/>
              </a:rPr>
              <a:t>PERSONAL SELLING</a:t>
            </a:r>
            <a:endParaRPr b="1" sz="2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2" name="Google Shape;242;p1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43" name="Google Shape;24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"/>
          <p:cNvSpPr txBox="1"/>
          <p:nvPr>
            <p:ph idx="1" type="subTitle"/>
          </p:nvPr>
        </p:nvSpPr>
        <p:spPr>
          <a:xfrm>
            <a:off x="938500" y="1790550"/>
            <a:ext cx="65814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Sports: 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Sponsorship and product or brand endorsement are popular ways for brands to reach consumers.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Entertainment: 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Product placement and promotional tie-ins are surging in popularity.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Influencer marketing over social media - </a:t>
            </a: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promoted posts and tweets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1"/>
          <p:cNvSpPr txBox="1"/>
          <p:nvPr>
            <p:ph type="title"/>
          </p:nvPr>
        </p:nvSpPr>
        <p:spPr>
          <a:xfrm>
            <a:off x="938500" y="445025"/>
            <a:ext cx="74754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SPORTS ENTERTAINMENT &amp; INFLUENCER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1" name="Google Shape;251;p1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52" name="Google Shape;25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3169382894_0_0"/>
          <p:cNvSpPr txBox="1"/>
          <p:nvPr>
            <p:ph idx="1" type="subTitle"/>
          </p:nvPr>
        </p:nvSpPr>
        <p:spPr>
          <a:xfrm>
            <a:off x="938500" y="1181300"/>
            <a:ext cx="65814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Effective promotions can help an organization to reach a variety of business goals, from increasing the number of consumers participating in loyalty programs or downloading apps to increasing sales and boosting revenue.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Helvetica Neue Light"/>
              <a:buChar char="●"/>
            </a:pPr>
            <a:r>
              <a:rPr lang="en" sz="1200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With less than 40% of fliers on any given flight participating in its “SkyMiles” rewards program, Delta was looking for ways to increase the number of consumers enrolled in the loyalty program. The solution was a co-branded promotional partnership that allowed customers to enjoy free in-flight WiFi after they linked their “SkyMiles” account with a Starbucks loyalty account. According to </a:t>
            </a:r>
            <a:r>
              <a:rPr lang="en" sz="1200" u="sng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Inc.</a:t>
            </a:r>
            <a:r>
              <a:rPr lang="en" sz="1200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, the goal of the promotion was to successfully link one million accounts in the first year. It reached that milestone in just 16 days.</a:t>
            </a:r>
            <a:endParaRPr b="1" sz="21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g23169382894_0_0"/>
          <p:cNvSpPr txBox="1"/>
          <p:nvPr>
            <p:ph type="title"/>
          </p:nvPr>
        </p:nvSpPr>
        <p:spPr>
          <a:xfrm>
            <a:off x="938500" y="445025"/>
            <a:ext cx="74754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WHY IS PROMOTION IMPORTANT?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0" name="Google Shape;260;g23169382894_0_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0"/>
              </a:srgbClr>
            </a:outerShdw>
          </a:effectLst>
        </p:spPr>
      </p:cxnSp>
      <p:pic>
        <p:nvPicPr>
          <p:cNvPr id="261" name="Google Shape;261;g23169382894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23169382894_0_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69" name="Google Shape;269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"/>
          <p:cNvSpPr txBox="1"/>
          <p:nvPr>
            <p:ph type="title"/>
          </p:nvPr>
        </p:nvSpPr>
        <p:spPr>
          <a:xfrm>
            <a:off x="1411650" y="632800"/>
            <a:ext cx="63207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3600">
                <a:latin typeface="Arial"/>
                <a:ea typeface="Arial"/>
                <a:cs typeface="Arial"/>
                <a:sym typeface="Arial"/>
              </a:rPr>
              <a:t>PROMOTION</a:t>
            </a:r>
            <a:endParaRPr b="1"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"/>
          <p:cNvSpPr txBox="1"/>
          <p:nvPr>
            <p:ph idx="1" type="body"/>
          </p:nvPr>
        </p:nvSpPr>
        <p:spPr>
          <a:xfrm>
            <a:off x="1181700" y="1627575"/>
            <a:ext cx="6780600" cy="25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Promotion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any form of communication used to inform, persuade, or remind people about a company’s products or services.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Creates and maintains a relationship with the consumer.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Generates sales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Creates and maintains brand image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71" name="Google Shape;171;p2"/>
          <p:cNvCxnSpPr/>
          <p:nvPr/>
        </p:nvCxnSpPr>
        <p:spPr>
          <a:xfrm>
            <a:off x="3313800" y="1410100"/>
            <a:ext cx="2516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3000">
                <a:latin typeface="Arial"/>
                <a:ea typeface="Arial"/>
                <a:cs typeface="Arial"/>
                <a:sym typeface="Arial"/>
              </a:rPr>
              <a:t>PROMOTION MIX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"/>
          <p:cNvSpPr txBox="1"/>
          <p:nvPr>
            <p:ph idx="1" type="body"/>
          </p:nvPr>
        </p:nvSpPr>
        <p:spPr>
          <a:xfrm>
            <a:off x="985950" y="112337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lang="en" sz="2400">
                <a:latin typeface="Arial"/>
                <a:ea typeface="Arial"/>
                <a:cs typeface="Arial"/>
                <a:sym typeface="Arial"/>
              </a:rPr>
              <a:t>promotion</a:t>
            </a:r>
            <a:r>
              <a:rPr lang="en" sz="2400">
                <a:latin typeface="Arial"/>
                <a:ea typeface="Arial"/>
                <a:cs typeface="Arial"/>
                <a:sym typeface="Arial"/>
              </a:rPr>
              <a:t> mix consists of: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Advertising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Sales promotion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Publicity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Direct marketing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Personal selling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Sponsorship, trade shows, etc.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79" name="Google Shape;17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"/>
          <p:cNvSpPr txBox="1"/>
          <p:nvPr>
            <p:ph idx="1" type="subTitle"/>
          </p:nvPr>
        </p:nvSpPr>
        <p:spPr>
          <a:xfrm>
            <a:off x="938500" y="1087125"/>
            <a:ext cx="7294200" cy="23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Why is promotion important?</a:t>
            </a:r>
            <a:endParaRPr b="1"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Consumers will not purchase a product if they don’t know it exists!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1600"/>
              <a:buNone/>
            </a:pPr>
            <a:r>
              <a:rPr b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Factors that influence the promotion mix:</a:t>
            </a:r>
            <a:endParaRPr b="1"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Budget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State of product life cycle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Target market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Competition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Distribution channels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4"/>
          <p:cNvSpPr txBox="1"/>
          <p:nvPr>
            <p:ph type="title"/>
          </p:nvPr>
        </p:nvSpPr>
        <p:spPr>
          <a:xfrm>
            <a:off x="938500" y="445025"/>
            <a:ext cx="6258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200">
                <a:latin typeface="Arial"/>
                <a:ea typeface="Arial"/>
                <a:cs typeface="Arial"/>
                <a:sym typeface="Arial"/>
              </a:rPr>
              <a:t>PROMOTION MIX</a:t>
            </a:r>
            <a:endParaRPr b="1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7" name="Google Shape;187;p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88" name="Google Shape;18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6" name="Google Shape;196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25087" y="217300"/>
            <a:ext cx="4493825" cy="449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"/>
          <p:cNvSpPr txBox="1"/>
          <p:nvPr>
            <p:ph type="title"/>
          </p:nvPr>
        </p:nvSpPr>
        <p:spPr>
          <a:xfrm>
            <a:off x="938500" y="445025"/>
            <a:ext cx="71445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700">
                <a:latin typeface="Arial"/>
                <a:ea typeface="Arial"/>
                <a:cs typeface="Arial"/>
                <a:sym typeface="Arial"/>
              </a:rPr>
              <a:t>ADVERTISING</a:t>
            </a:r>
            <a:endParaRPr b="1" sz="27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p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03" name="Google Shape;20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5" name="Google Shape;205;p6"/>
          <p:cNvSpPr txBox="1"/>
          <p:nvPr>
            <p:ph idx="2" type="body"/>
          </p:nvPr>
        </p:nvSpPr>
        <p:spPr>
          <a:xfrm>
            <a:off x="938500" y="1242500"/>
            <a:ext cx="6927900" cy="37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1400"/>
              <a:buNone/>
            </a:pPr>
            <a:r>
              <a:rPr b="1" lang="en" sz="2000">
                <a:latin typeface="Arial"/>
                <a:ea typeface="Arial"/>
                <a:cs typeface="Arial"/>
                <a:sym typeface="Arial"/>
              </a:rPr>
              <a:t>Advertising</a:t>
            </a:r>
            <a:r>
              <a:rPr lang="en" sz="2000">
                <a:latin typeface="Arial"/>
                <a:ea typeface="Arial"/>
                <a:cs typeface="Arial"/>
                <a:sym typeface="Arial"/>
              </a:rPr>
              <a:t> is any paid, non-personal form of communication by an identified company promoting goods and services. 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"/>
          <p:cNvSpPr txBox="1"/>
          <p:nvPr>
            <p:ph idx="1" type="subTitle"/>
          </p:nvPr>
        </p:nvSpPr>
        <p:spPr>
          <a:xfrm>
            <a:off x="1026200" y="1052450"/>
            <a:ext cx="48408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Sales promotion 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involves activities or communications that encourage consumers to purchase products or services.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7"/>
          <p:cNvSpPr txBox="1"/>
          <p:nvPr>
            <p:ph type="title"/>
          </p:nvPr>
        </p:nvSpPr>
        <p:spPr>
          <a:xfrm>
            <a:off x="1026200" y="473850"/>
            <a:ext cx="41571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600">
                <a:latin typeface="Arial"/>
                <a:ea typeface="Arial"/>
                <a:cs typeface="Arial"/>
                <a:sym typeface="Arial"/>
              </a:rPr>
              <a:t>SALES PROMOTION</a:t>
            </a:r>
            <a:endParaRPr b="1" sz="2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13" name="Google Shape;21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5" name="Google Shape;215;p7"/>
          <p:cNvSpPr txBox="1"/>
          <p:nvPr>
            <p:ph idx="2" type="body"/>
          </p:nvPr>
        </p:nvSpPr>
        <p:spPr>
          <a:xfrm>
            <a:off x="1026200" y="2068650"/>
            <a:ext cx="7733700" cy="26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Forms of Sales Promotion: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Limited or Special Editions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Free shipping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Contests and sweepstakes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Sampling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Point of purchase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Discounts and couponing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Rebates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6" name="Google Shape;21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77150" y="980375"/>
            <a:ext cx="3182750" cy="318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8"/>
          <p:cNvSpPr txBox="1"/>
          <p:nvPr>
            <p:ph idx="1" type="subTitle"/>
          </p:nvPr>
        </p:nvSpPr>
        <p:spPr>
          <a:xfrm>
            <a:off x="971900" y="1156675"/>
            <a:ext cx="63555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Publicity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is public information about a company/team, good, or service appearing in the mass media as a news item at no cost to the organization.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1600"/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Examples: </a:t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News articles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Tweets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Unpaid blog/social media posts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8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PUBLICITY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p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24" name="Google Shape;22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9"/>
          <p:cNvSpPr txBox="1"/>
          <p:nvPr>
            <p:ph idx="1" type="subTitle"/>
          </p:nvPr>
        </p:nvSpPr>
        <p:spPr>
          <a:xfrm>
            <a:off x="971900" y="1156675"/>
            <a:ext cx="4060800" cy="32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Direct marketing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is a form of promotion where an organization, individual, or business communicates key information about products and services directly to a target consumer.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1600"/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Example: 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Stores or brands sending text messages to customers.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9"/>
          <p:cNvSpPr txBox="1"/>
          <p:nvPr>
            <p:ph type="title"/>
          </p:nvPr>
        </p:nvSpPr>
        <p:spPr>
          <a:xfrm>
            <a:off x="938500" y="445025"/>
            <a:ext cx="45201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DIRECT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2" name="Google Shape;232;p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33" name="Google Shape;23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35" name="Google Shape;235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58600" y="909638"/>
            <a:ext cx="3324225" cy="332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