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Montserrat"/>
      <p:regular r:id="rId20"/>
      <p:bold r:id="rId21"/>
      <p:italic r:id="rId22"/>
      <p:boldItalic r:id="rId23"/>
    </p:embeddedFont>
    <p:embeddedFont>
      <p:font typeface="Montserrat Medium"/>
      <p:regular r:id="rId24"/>
      <p:bold r:id="rId25"/>
      <p:italic r:id="rId26"/>
      <p:boldItalic r:id="rId27"/>
    </p:embeddedFont>
    <p:embeddedFont>
      <p:font typeface="Montserrat ExtraBold"/>
      <p:bold r:id="rId28"/>
      <p:boldItalic r:id="rId29"/>
    </p:embeddedFont>
    <p:embeddedFont>
      <p:font typeface="Oswald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2" roundtripDataSignature="AMtx7miEg0lBx8Sb5CSd9jSsui6FPHl2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MontserratMedium-regular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italic.fntdata"/><Relationship Id="rId25" Type="http://schemas.openxmlformats.org/officeDocument/2006/relationships/font" Target="fonts/MontserratMedium-bold.fntdata"/><Relationship Id="rId28" Type="http://schemas.openxmlformats.org/officeDocument/2006/relationships/font" Target="fonts/MontserratExtraBold-bold.fntdata"/><Relationship Id="rId27" Type="http://schemas.openxmlformats.org/officeDocument/2006/relationships/font" Target="fonts/MontserratMedium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ExtraBold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bold.fntdata"/><Relationship Id="rId30" Type="http://schemas.openxmlformats.org/officeDocument/2006/relationships/font" Target="fonts/Oswald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7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7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44" name="Google Shape;44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9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29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30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30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" name="Google Shape;55;p30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30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7" name="Google Shape;57;p30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30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9" name="Google Shape;59;p30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0" name="Google Shape;60;p30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1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31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2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32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3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33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33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33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33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4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" name="Google Shape;75;p34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34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34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3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34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34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5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5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6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7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9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0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40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40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40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40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41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41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2" name="Google Shape;102;p41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41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41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41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6" name="Google Shape;106;p41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1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2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42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42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42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42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42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42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42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42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42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42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42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42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3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3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3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43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43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3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3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3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3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4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45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1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46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7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47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8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48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48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49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50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0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" name="Google Shape;21;p20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20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3" name="Google Shape;23;p20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20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21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23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2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2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2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type="ctrTitle"/>
          </p:nvPr>
        </p:nvSpPr>
        <p:spPr>
          <a:xfrm>
            <a:off x="2175900" y="1920475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SEGMENTATION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>
            <p:ph type="ctrTitle"/>
          </p:nvPr>
        </p:nvSpPr>
        <p:spPr>
          <a:xfrm>
            <a:off x="2941650" y="2705350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1 - LESSON 4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"/>
          <p:cNvSpPr txBox="1"/>
          <p:nvPr>
            <p:ph type="title"/>
          </p:nvPr>
        </p:nvSpPr>
        <p:spPr>
          <a:xfrm>
            <a:off x="4837950" y="243200"/>
            <a:ext cx="42234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WHAT DETERMINES A MARKET?</a:t>
            </a:r>
            <a:endParaRPr b="1" sz="2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0"/>
          <p:cNvSpPr txBox="1"/>
          <p:nvPr>
            <p:ph idx="1" type="body"/>
          </p:nvPr>
        </p:nvSpPr>
        <p:spPr>
          <a:xfrm>
            <a:off x="4843500" y="1068213"/>
            <a:ext cx="3973200" cy="35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Market Characteristics Include: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The group of potential consumers who share common needs and wants.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That consumer group must have the ability and willingness to buy the product.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Businesses strive to meet the needs and wants of those consumers.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 b="1"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10"/>
          <p:cNvCxnSpPr/>
          <p:nvPr/>
        </p:nvCxnSpPr>
        <p:spPr>
          <a:xfrm>
            <a:off x="46821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42" name="Google Shape;242;p10"/>
          <p:cNvPicPr preferRelativeResize="0"/>
          <p:nvPr/>
        </p:nvPicPr>
        <p:blipFill rotWithShape="1">
          <a:blip r:embed="rId3">
            <a:alphaModFix/>
          </a:blip>
          <a:srcRect b="0" l="30310" r="13745" t="0"/>
          <a:stretch/>
        </p:blipFill>
        <p:spPr>
          <a:xfrm>
            <a:off x="0" y="0"/>
            <a:ext cx="4317300" cy="51435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43" name="Google Shape;24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9" name="Google Shape;249;p11"/>
          <p:cNvCxnSpPr/>
          <p:nvPr/>
        </p:nvCxnSpPr>
        <p:spPr>
          <a:xfrm>
            <a:off x="2456850" y="17636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0" name="Google Shape;25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1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52" name="Google Shape;252;p11"/>
          <p:cNvSpPr txBox="1"/>
          <p:nvPr/>
        </p:nvSpPr>
        <p:spPr>
          <a:xfrm>
            <a:off x="1488450" y="1163325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TARGET MARKET</a:t>
            </a:r>
            <a:endParaRPr b="1" i="0" sz="30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1"/>
          <p:cNvSpPr txBox="1"/>
          <p:nvPr/>
        </p:nvSpPr>
        <p:spPr>
          <a:xfrm>
            <a:off x="1858950" y="2133150"/>
            <a:ext cx="5426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Market:</a:t>
            </a:r>
            <a:r>
              <a:rPr b="0" i="0" lang="en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 specific group of consumers with a defining set of characteristics. This market shares one or more similar and identifiable needs or wants.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8" name="Google Shape;258;p12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9" name="Google Shape;25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2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61" name="Google Shape;261;p12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EVALUATING A TARGET MARKET</a:t>
            </a:r>
            <a:endParaRPr b="1" i="0" sz="26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2"/>
          <p:cNvSpPr txBox="1"/>
          <p:nvPr/>
        </p:nvSpPr>
        <p:spPr>
          <a:xfrm>
            <a:off x="722550" y="1041688"/>
            <a:ext cx="7698900" cy="38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AutoNum type="arabicPeriod"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Sizeable</a:t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size of the market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Market can have too many or too few consumers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AutoNum type="arabicPeriod"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Reachable </a:t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Ability for marketers to reach consumers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Marketer must have a means for communicating with target group of consumers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AutoNum type="arabicPeriod"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Measurable and identifiable</a:t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Refers to the ability to measure size, accessibility and overall purchasing power of the target market.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AutoNum type="arabicPeriod"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Behavioral variation </a:t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Marketers seek to find similar behaviors within each respective target market.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example, purchase motivation for the corporate season ticket holder is different than it is for the individual season ticket holder.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7" name="Google Shape;267;p13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68" name="Google Shape;26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3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0" name="Google Shape;270;p13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TARGET MARKET STRATEGIES</a:t>
            </a:r>
            <a:endParaRPr b="1" i="0" sz="26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3"/>
          <p:cNvSpPr txBox="1"/>
          <p:nvPr/>
        </p:nvSpPr>
        <p:spPr>
          <a:xfrm>
            <a:off x="1763850" y="1164325"/>
            <a:ext cx="5616300" cy="24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Influenced by a number of factors: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Diversity of consumer needs and wants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Organization size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Attributes of company products and/or services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Size and strength of competitors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Sales volume required for profitability 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4"/>
          <p:cNvSpPr txBox="1"/>
          <p:nvPr>
            <p:ph type="title"/>
          </p:nvPr>
        </p:nvSpPr>
        <p:spPr>
          <a:xfrm>
            <a:off x="4837950" y="243200"/>
            <a:ext cx="42234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TARGET MARKET EXAMPLE:</a:t>
            </a:r>
            <a:r>
              <a:rPr b="1" lang="en" sz="2100"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lang="en" sz="2100">
                <a:latin typeface="Arial"/>
                <a:ea typeface="Arial"/>
                <a:cs typeface="Arial"/>
                <a:sym typeface="Arial"/>
              </a:rPr>
            </a:br>
            <a:r>
              <a:rPr b="1" lang="en" sz="2100">
                <a:latin typeface="Arial"/>
                <a:ea typeface="Arial"/>
                <a:cs typeface="Arial"/>
                <a:sym typeface="Arial"/>
              </a:rPr>
              <a:t>RED BULL</a:t>
            </a:r>
            <a:endParaRPr b="1"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4"/>
          <p:cNvSpPr txBox="1"/>
          <p:nvPr>
            <p:ph idx="1" type="body"/>
          </p:nvPr>
        </p:nvSpPr>
        <p:spPr>
          <a:xfrm>
            <a:off x="4843500" y="1068213"/>
            <a:ext cx="3973200" cy="35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Red Bull Target Market: 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action sports fans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Red Bull sponsors events like the X Games and uses athletes like popular ski jumper Sarah Hendrickson and Olympic skiing star Lindsey Vonn to drive marketing campaigns.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Red Bull has also built its brand through content marketing strategies, such as viral web videos.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14"/>
          <p:cNvCxnSpPr/>
          <p:nvPr/>
        </p:nvCxnSpPr>
        <p:spPr>
          <a:xfrm>
            <a:off x="468210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79" name="Google Shape;279;p14"/>
          <p:cNvPicPr preferRelativeResize="0"/>
          <p:nvPr/>
        </p:nvPicPr>
        <p:blipFill rotWithShape="1">
          <a:blip r:embed="rId3">
            <a:alphaModFix/>
          </a:blip>
          <a:srcRect b="10298" l="0" r="0" t="10298"/>
          <a:stretch/>
        </p:blipFill>
        <p:spPr>
          <a:xfrm>
            <a:off x="0" y="0"/>
            <a:ext cx="4317300" cy="51435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80" name="Google Shape;28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8" name="Google Shape;28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/>
          <p:nvPr>
            <p:ph type="title"/>
          </p:nvPr>
        </p:nvSpPr>
        <p:spPr>
          <a:xfrm>
            <a:off x="1852350" y="661600"/>
            <a:ext cx="54393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MARKET SEGMENTATION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"/>
          <p:cNvSpPr txBox="1"/>
          <p:nvPr>
            <p:ph idx="1" type="body"/>
          </p:nvPr>
        </p:nvSpPr>
        <p:spPr>
          <a:xfrm>
            <a:off x="1372350" y="1617975"/>
            <a:ext cx="6399300" cy="25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Market segmentation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is the process of dividing a target market into smaller, specific categories grouped together by shared characteristics.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Market segmentation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allows a business to define and understand the target audience.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Font typeface="Arial"/>
              <a:buChar char="●"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Segmentation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is important because it allows businesses to customize their marketing mix and promotion strategies to meet the target market’s needs.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2"/>
          <p:cNvCxnSpPr/>
          <p:nvPr/>
        </p:nvCxnSpPr>
        <p:spPr>
          <a:xfrm rot="10800000">
            <a:off x="3312300" y="1438900"/>
            <a:ext cx="25194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Diagram&#10;&#10;Description automatically generated" id="178" name="Google Shape;17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2638" y="152400"/>
            <a:ext cx="4558725" cy="455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Google Shape;183;p4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4" name="Google Shape;18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6" name="Google Shape;186;p4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DEMOGRAPHIC SEGMENTATION</a:t>
            </a:r>
            <a:endParaRPr b="1" i="0" sz="26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4"/>
          <p:cNvSpPr txBox="1"/>
          <p:nvPr/>
        </p:nvSpPr>
        <p:spPr>
          <a:xfrm>
            <a:off x="1619850" y="1103600"/>
            <a:ext cx="5904300" cy="38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Demographic segmentation </a:t>
            </a: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information provides descriptive classifications of consumers.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Most common form of market segmentation.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Demographic information is accessible and less expensive to obtain.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Demographic segmentation </a:t>
            </a: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 personal information that can be measured, and describes </a:t>
            </a:r>
            <a:r>
              <a:rPr b="1" i="1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who</a:t>
            </a: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 business’s customers are: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Age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Income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Occupation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Gender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Ethnicity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2" name="Google Shape;192;p5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3" name="Google Shape;19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5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5" name="Google Shape;195;p5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PSYCHOGRAPHIC SEGMENTATION</a:t>
            </a:r>
            <a:endParaRPr b="1" i="0" sz="26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5"/>
          <p:cNvSpPr txBox="1"/>
          <p:nvPr/>
        </p:nvSpPr>
        <p:spPr>
          <a:xfrm>
            <a:off x="1318200" y="1068550"/>
            <a:ext cx="6507600" cy="47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Psychographic segmentation</a:t>
            </a: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the grouping of consumers based on personality traits and lifestyle. 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Targets consumer attributes that offer insight into consumer motives, preferences, and needs. 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Psychographic data</a:t>
            </a: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are personal traits that are harder to measure, and help to explain </a:t>
            </a:r>
            <a:r>
              <a:rPr b="1" i="1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why</a:t>
            </a: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consumers buy: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Personality Traits</a:t>
            </a:r>
            <a:b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Activities &amp; Interests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Beliefs, Opinions &amp; Values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Status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Attitudes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Lifestyles</a:t>
            </a:r>
            <a:b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1" name="Google Shape;201;p6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2" name="Google Shape;20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6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4" name="Google Shape;204;p6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BEHAVIORAL SEGMENTATION</a:t>
            </a:r>
            <a:endParaRPr b="1" i="0" sz="26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6"/>
          <p:cNvSpPr txBox="1"/>
          <p:nvPr/>
        </p:nvSpPr>
        <p:spPr>
          <a:xfrm>
            <a:off x="1318200" y="1068550"/>
            <a:ext cx="6507600" cy="3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Behavioral segmentation</a:t>
            </a: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focuses on how the behaviors consumers display affect their purchasing decisions. 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Examples: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Types of content consumed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Brand preferences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Purchase history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Product usage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Benefits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Customer loyalty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Online shopping habits</a:t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"/>
          <p:cNvSpPr txBox="1"/>
          <p:nvPr>
            <p:ph type="title"/>
          </p:nvPr>
        </p:nvSpPr>
        <p:spPr>
          <a:xfrm>
            <a:off x="658350" y="44502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BEHAVIORAL SEGMENTATION EXAMPLE: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STARBUCKS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7"/>
          <p:cNvSpPr txBox="1"/>
          <p:nvPr>
            <p:ph idx="1" type="body"/>
          </p:nvPr>
        </p:nvSpPr>
        <p:spPr>
          <a:xfrm>
            <a:off x="516750" y="1417425"/>
            <a:ext cx="3626100" cy="26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Starbucks app provides convenience benefit of being able to order and pre-pay for pick-up orders.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This behavior represents consumers seeking additional benefit from the product or service and also builds customer loyalty.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7"/>
          <p:cNvCxnSpPr/>
          <p:nvPr/>
        </p:nvCxnSpPr>
        <p:spPr>
          <a:xfrm>
            <a:off x="65835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3" name="Google Shape;21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5" name="Google Shape;21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7000" y="1303875"/>
            <a:ext cx="4504600" cy="253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0" name="Google Shape;220;p8"/>
          <p:cNvCxnSpPr/>
          <p:nvPr/>
        </p:nvCxnSpPr>
        <p:spPr>
          <a:xfrm>
            <a:off x="2456850" y="952925"/>
            <a:ext cx="4230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1" name="Google Shape;22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8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3" name="Google Shape;223;p8"/>
          <p:cNvSpPr txBox="1"/>
          <p:nvPr/>
        </p:nvSpPr>
        <p:spPr>
          <a:xfrm>
            <a:off x="1488450" y="392550"/>
            <a:ext cx="616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FFAB40"/>
                </a:solidFill>
                <a:latin typeface="Arial"/>
                <a:ea typeface="Arial"/>
                <a:cs typeface="Arial"/>
                <a:sym typeface="Arial"/>
              </a:rPr>
              <a:t>GEOGRAPHIC SEGMENTATION</a:t>
            </a:r>
            <a:endParaRPr b="1" i="0" sz="2600" u="none" cap="none" strike="noStrike">
              <a:solidFill>
                <a:srgbClr val="FFAB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8"/>
          <p:cNvSpPr txBox="1"/>
          <p:nvPr/>
        </p:nvSpPr>
        <p:spPr>
          <a:xfrm>
            <a:off x="1318200" y="1068550"/>
            <a:ext cx="6507600" cy="44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Geographic segmentation</a:t>
            </a: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the process of dividing markets into physical locations. Identifying the location of customers helps a business to create more targeted advertising messages.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Examples:</a:t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Location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Countries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Specific geographic regions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Zip codes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Geographic characteristics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Climate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Population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9"/>
          <p:cNvSpPr txBox="1"/>
          <p:nvPr>
            <p:ph type="title"/>
          </p:nvPr>
        </p:nvSpPr>
        <p:spPr>
          <a:xfrm>
            <a:off x="4555900" y="657625"/>
            <a:ext cx="43188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GEOTARGETING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9"/>
          <p:cNvSpPr txBox="1"/>
          <p:nvPr>
            <p:ph idx="1" type="body"/>
          </p:nvPr>
        </p:nvSpPr>
        <p:spPr>
          <a:xfrm>
            <a:off x="4555888" y="1135788"/>
            <a:ext cx="4107600" cy="28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Geotargeting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: using technology to send messages or alerts to consumers through mobile devices once they enter a predetermined geographic location or area, also known as a </a:t>
            </a:r>
            <a:r>
              <a:rPr i="1" lang="en" sz="1700">
                <a:latin typeface="Arial"/>
                <a:ea typeface="Arial"/>
                <a:cs typeface="Arial"/>
                <a:sym typeface="Arial"/>
              </a:rPr>
              <a:t>geofence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The geofenced region could be anything from a specific department in a store, to an area where an event is being held, to a specific neighborhood or an entire city.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1" name="Google Shape;231;p9"/>
          <p:cNvCxnSpPr/>
          <p:nvPr/>
        </p:nvCxnSpPr>
        <p:spPr>
          <a:xfrm>
            <a:off x="4455538" y="1195639"/>
            <a:ext cx="0" cy="275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2" name="Google Shape;232;p9"/>
          <p:cNvPicPr preferRelativeResize="0"/>
          <p:nvPr/>
        </p:nvPicPr>
        <p:blipFill rotWithShape="1">
          <a:blip r:embed="rId3">
            <a:alphaModFix/>
          </a:blip>
          <a:srcRect b="0" l="5205" r="31844" t="0"/>
          <a:stretch/>
        </p:blipFill>
        <p:spPr>
          <a:xfrm>
            <a:off x="-315325" y="-115200"/>
            <a:ext cx="4510500" cy="5373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33" name="Google Shape;23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