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</p:sldIdLst>
  <p:sldSz cy="5143500" cx="9144000"/>
  <p:notesSz cx="6858000" cy="9144000"/>
  <p:embeddedFontLst>
    <p:embeddedFont>
      <p:font typeface="Montserrat"/>
      <p:regular r:id="rId41"/>
      <p:bold r:id="rId42"/>
      <p:italic r:id="rId43"/>
      <p:boldItalic r:id="rId44"/>
    </p:embeddedFont>
    <p:embeddedFont>
      <p:font typeface="Montserrat Medium"/>
      <p:regular r:id="rId45"/>
      <p:bold r:id="rId46"/>
      <p:italic r:id="rId47"/>
      <p:boldItalic r:id="rId48"/>
    </p:embeddedFont>
    <p:embeddedFont>
      <p:font typeface="Montserrat ExtraBold"/>
      <p:bold r:id="rId49"/>
      <p:boldItalic r:id="rId50"/>
    </p:embeddedFont>
    <p:embeddedFont>
      <p:font typeface="Oswald"/>
      <p:regular r:id="rId51"/>
      <p:bold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3" roundtripDataSignature="AMtx7mgo6a6z9ufsBAllSL3U6CPEcNNJ6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font" Target="fonts/Montserrat-bold.fntdata"/><Relationship Id="rId41" Type="http://schemas.openxmlformats.org/officeDocument/2006/relationships/font" Target="fonts/Montserrat-regular.fntdata"/><Relationship Id="rId44" Type="http://schemas.openxmlformats.org/officeDocument/2006/relationships/font" Target="fonts/Montserrat-boldItalic.fntdata"/><Relationship Id="rId43" Type="http://schemas.openxmlformats.org/officeDocument/2006/relationships/font" Target="fonts/Montserrat-italic.fntdata"/><Relationship Id="rId46" Type="http://schemas.openxmlformats.org/officeDocument/2006/relationships/font" Target="fonts/MontserratMedium-bold.fntdata"/><Relationship Id="rId45" Type="http://schemas.openxmlformats.org/officeDocument/2006/relationships/font" Target="fonts/MontserratMedium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MontserratMedium-boldItalic.fntdata"/><Relationship Id="rId47" Type="http://schemas.openxmlformats.org/officeDocument/2006/relationships/font" Target="fonts/MontserratMedium-italic.fntdata"/><Relationship Id="rId49" Type="http://schemas.openxmlformats.org/officeDocument/2006/relationships/font" Target="fonts/MontserratExtraBold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font" Target="fonts/Oswald-regular.fntdata"/><Relationship Id="rId50" Type="http://schemas.openxmlformats.org/officeDocument/2006/relationships/font" Target="fonts/MontserratExtraBold-boldItalic.fntdata"/><Relationship Id="rId53" Type="http://customschemas.google.com/relationships/presentationmetadata" Target="metadata"/><Relationship Id="rId52" Type="http://schemas.openxmlformats.org/officeDocument/2006/relationships/font" Target="fonts/Oswald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5" name="Google Shape;27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4" name="Google Shape;28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316e24f83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4" name="Google Shape;294;g2316e24f83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2" name="Google Shape;30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316e24f83d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g2316e24f83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" name="Google Shape;16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0" name="Google Shape;33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8" name="Google Shape;34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5" name="Google Shape;37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4" name="Google Shape;38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" name="Google Shape;404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4" name="Google Shape;424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4" name="Google Shape;434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4" name="Google Shape;45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4" name="Google Shape;464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4" name="Google Shape;474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3" name="Google Shape;483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6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36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45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46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46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7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8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53" name="Google Shape;53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9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50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50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1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51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51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51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51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6" name="Google Shape;66;p51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7" name="Google Shape;67;p51"/>
          <p:cNvSpPr txBox="1"/>
          <p:nvPr>
            <p:ph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8" name="Google Shape;68;p51"/>
          <p:cNvSpPr txBox="1"/>
          <p:nvPr>
            <p:ph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9" name="Google Shape;69;p51"/>
          <p:cNvSpPr txBox="1"/>
          <p:nvPr>
            <p:ph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2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noFill/>
          <a:ln>
            <a:noFill/>
          </a:ln>
          <a:effectLst>
            <a:outerShdw blurRad="100013" rotWithShape="0" algn="bl" dir="5400000" dist="19050">
              <a:srgbClr val="76A5AF">
                <a:alpha val="87843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52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53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5" name="Google Shape;75;p53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4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54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54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0" name="Google Shape;80;p54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Google Shape;81;p54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2" name="Google Shape;82;p54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3" name="Google Shape;83;p54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7"/>
          <p:cNvSpPr txBox="1"/>
          <p:nvPr>
            <p:ph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37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" name="Google Shape;14;p37"/>
          <p:cNvSpPr txBox="1"/>
          <p:nvPr>
            <p:ph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37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6" name="Google Shape;16;p37"/>
          <p:cNvSpPr txBox="1"/>
          <p:nvPr>
            <p:ph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7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5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6" name="Google Shape;86;p55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6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57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8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9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60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60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60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60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60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1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3" name="Google Shape;103;p61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4" name="Google Shape;104;p61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5" name="Google Shape;105;p61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6" name="Google Shape;106;p61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p61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8" name="Google Shape;108;p61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9" name="Google Shape;109;p61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61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2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62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62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62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62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62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62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62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62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62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2" name="Google Shape;122;p62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3" name="Google Shape;123;p62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62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3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63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63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63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63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63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2" name="Google Shape;132;p63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3" name="Google Shape;133;p63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63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4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6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8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8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65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6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66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7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67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67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b="0" i="0" lang="en" sz="1000" u="none" cap="none" strike="noStrike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0" i="0" lang="en" sz="10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b="0" i="0" lang="en" sz="1000" u="none" cap="none" strike="noStrike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0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b="0" i="0" lang="en" sz="1000" u="none" cap="none" strike="noStrike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0" i="0" lang="en" sz="10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b="0" i="0" sz="1000" u="none" cap="none" strike="noStrike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8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68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9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69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9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3" name="Google Shape;23;p39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39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40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1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" name="Google Shape;30;p41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2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Google Shape;33;p42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42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42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42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4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Google Shape;40;p44"/>
          <p:cNvSpPr txBox="1"/>
          <p:nvPr>
            <p:ph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noFill/>
          <a:ln>
            <a:noFill/>
          </a:ln>
          <a:effectLst>
            <a:outerShdw blurRad="114300" rotWithShape="0" algn="bl" dir="6360000" dist="28575">
              <a:schemeClr val="accent1">
                <a:alpha val="49803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44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36" Type="http://schemas.openxmlformats.org/officeDocument/2006/relationships/theme" Target="../theme/theme1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b="1" i="0" sz="2800" u="none" cap="none" strike="noStrike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b="0" i="0" sz="18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.png"/><Relationship Id="rId4" Type="http://schemas.openxmlformats.org/officeDocument/2006/relationships/image" Target="../media/image1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png"/><Relationship Id="rId4" Type="http://schemas.openxmlformats.org/officeDocument/2006/relationships/image" Target="../media/image23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.png"/><Relationship Id="rId4" Type="http://schemas.openxmlformats.org/officeDocument/2006/relationships/image" Target="../media/image18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"/>
          <p:cNvSpPr txBox="1"/>
          <p:nvPr>
            <p:ph type="ctrTitle"/>
          </p:nvPr>
        </p:nvSpPr>
        <p:spPr>
          <a:xfrm>
            <a:off x="1965450" y="1920475"/>
            <a:ext cx="5213100" cy="644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8760000" dist="19050">
              <a:srgbClr val="76A5AF">
                <a:alpha val="49803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ENTREPRENEURSHIP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1"/>
          <p:cNvSpPr txBox="1"/>
          <p:nvPr>
            <p:ph type="ctrTitle"/>
          </p:nvPr>
        </p:nvSpPr>
        <p:spPr>
          <a:xfrm>
            <a:off x="2941650" y="2705350"/>
            <a:ext cx="3260700" cy="464700"/>
          </a:xfrm>
          <a:prstGeom prst="rect">
            <a:avLst/>
          </a:prstGeom>
          <a:noFill/>
          <a:ln>
            <a:noFill/>
          </a:ln>
          <a:effectLst>
            <a:outerShdw blurRad="100013" rotWithShape="0" algn="bl" dir="8460000" dist="19050">
              <a:srgbClr val="76A5AF">
                <a:alpha val="49803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0" lang="en" sz="2200">
                <a:latin typeface="Arial"/>
                <a:ea typeface="Arial"/>
                <a:cs typeface="Arial"/>
                <a:sym typeface="Arial"/>
              </a:rPr>
              <a:t>MODULE 2 - LESSON 1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" name="Google Shape;160;p1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©</a:t>
            </a:r>
            <a:r>
              <a:rPr b="0" i="0" lang="en" sz="13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2023</a:t>
            </a:r>
            <a:r>
              <a:rPr b="0" i="0" lang="en" sz="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. Sports Career Consulting, LLC.</a:t>
            </a:r>
            <a:endParaRPr b="0" i="0" sz="7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0"/>
          <p:cNvSpPr txBox="1"/>
          <p:nvPr>
            <p:ph type="title"/>
          </p:nvPr>
        </p:nvSpPr>
        <p:spPr>
          <a:xfrm>
            <a:off x="4084525" y="230575"/>
            <a:ext cx="49455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Limited Liability Company (LLC)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0"/>
          <p:cNvSpPr txBox="1"/>
          <p:nvPr>
            <p:ph idx="1" type="body"/>
          </p:nvPr>
        </p:nvSpPr>
        <p:spPr>
          <a:xfrm>
            <a:off x="4483575" y="1333225"/>
            <a:ext cx="4181100" cy="26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 business structure that protects the individual owner or owners from personal liability. Owners of an LLC are considered to be “members”, and a member could be any combination of individuals, corporations and LLCs. An LLC with only one owner is known as a single-member LLC.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2" name="Google Shape;242;p10"/>
          <p:cNvCxnSpPr/>
          <p:nvPr/>
        </p:nvCxnSpPr>
        <p:spPr>
          <a:xfrm>
            <a:off x="4209150" y="1333227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43" name="Google Shape;24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45" name="Google Shape;24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125" y="1526452"/>
            <a:ext cx="3792604" cy="252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1"/>
          <p:cNvSpPr txBox="1"/>
          <p:nvPr>
            <p:ph type="title"/>
          </p:nvPr>
        </p:nvSpPr>
        <p:spPr>
          <a:xfrm>
            <a:off x="3479025" y="584975"/>
            <a:ext cx="55509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Corporations (C-Corp and S-Corp) 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1"/>
          <p:cNvSpPr txBox="1"/>
          <p:nvPr>
            <p:ph idx="1" type="body"/>
          </p:nvPr>
        </p:nvSpPr>
        <p:spPr>
          <a:xfrm>
            <a:off x="4483575" y="1333225"/>
            <a:ext cx="4181100" cy="26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 legal entity that is separate and independent from the people who own or run the corporation, primarily its shareholders. Typically, corporations are more appropriate for larger companies with a lot of employees.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2" name="Google Shape;252;p11"/>
          <p:cNvCxnSpPr/>
          <p:nvPr/>
        </p:nvCxnSpPr>
        <p:spPr>
          <a:xfrm>
            <a:off x="4209150" y="1333227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53" name="Google Shape;25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1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5" name="Google Shape;255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9425" y="1271988"/>
            <a:ext cx="3725302" cy="2793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2" name="Google Shape;262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188" y="1244313"/>
            <a:ext cx="8877625" cy="2654879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12"/>
          <p:cNvSpPr txBox="1"/>
          <p:nvPr/>
        </p:nvSpPr>
        <p:spPr>
          <a:xfrm>
            <a:off x="133200" y="400225"/>
            <a:ext cx="88776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n" sz="2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Considerations for Starting a Successful Business</a:t>
            </a:r>
            <a:endParaRPr b="1" i="0" sz="2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3"/>
          <p:cNvSpPr txBox="1"/>
          <p:nvPr>
            <p:ph type="title"/>
          </p:nvPr>
        </p:nvSpPr>
        <p:spPr>
          <a:xfrm>
            <a:off x="359800" y="448800"/>
            <a:ext cx="72756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IMPORTANT CONSIDERATIONS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13"/>
          <p:cNvSpPr txBox="1"/>
          <p:nvPr>
            <p:ph idx="1" type="body"/>
          </p:nvPr>
        </p:nvSpPr>
        <p:spPr>
          <a:xfrm>
            <a:off x="483825" y="1473475"/>
            <a:ext cx="8434500" cy="33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is the financial position of the aspiring entrepreneur and how will the business be funded?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are the unmet market needs the product or service will address?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are the problems the product or service can solve?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Who is in the entrepreneur’s immediate network and how can those connections help to build and grow the business?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is the entrepreneur’s overall vision and how will that translate to a mission statement that can guide the business to success?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" name="Google Shape;270;p13"/>
          <p:cNvCxnSpPr/>
          <p:nvPr/>
        </p:nvCxnSpPr>
        <p:spPr>
          <a:xfrm>
            <a:off x="483825" y="1226102"/>
            <a:ext cx="1537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71" name="Google Shape;27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4"/>
          <p:cNvSpPr txBox="1"/>
          <p:nvPr>
            <p:ph type="title"/>
          </p:nvPr>
        </p:nvSpPr>
        <p:spPr>
          <a:xfrm>
            <a:off x="266825" y="284600"/>
            <a:ext cx="65838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RISK ASSESSMENT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14"/>
          <p:cNvSpPr txBox="1"/>
          <p:nvPr>
            <p:ph idx="1" type="body"/>
          </p:nvPr>
        </p:nvSpPr>
        <p:spPr>
          <a:xfrm>
            <a:off x="431650" y="1257750"/>
            <a:ext cx="84660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Uncertainty is a major factor that can impact small businesses.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COVID-19 took a significant toll on American small business.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Over 70 percent of US small businesses shut down in March 2020 when the US became the epicenter of the COVID-19 pandemic.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More than 60 percent of these small businesses that closed, shut down due to government or health authority orders, as large parts of the United States went into lockdown in a bid to curb the spread of the virus. 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9" name="Google Shape;279;p14"/>
          <p:cNvCxnSpPr/>
          <p:nvPr/>
        </p:nvCxnSpPr>
        <p:spPr>
          <a:xfrm>
            <a:off x="360650" y="1061902"/>
            <a:ext cx="24615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80" name="Google Shape;28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5"/>
          <p:cNvSpPr txBox="1"/>
          <p:nvPr>
            <p:ph type="title"/>
          </p:nvPr>
        </p:nvSpPr>
        <p:spPr>
          <a:xfrm>
            <a:off x="4280125" y="400250"/>
            <a:ext cx="4699800" cy="100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WHY DO NEW BUSINESSES FAIL?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5"/>
          <p:cNvSpPr txBox="1"/>
          <p:nvPr>
            <p:ph idx="1" type="body"/>
          </p:nvPr>
        </p:nvSpPr>
        <p:spPr>
          <a:xfrm>
            <a:off x="4372475" y="1540300"/>
            <a:ext cx="45048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42% of small businesses fail because of a lack of demand within the market.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If there’s one thing an entrepreneur should be sure of, it is that there is a need and demand for the product or service they are offering.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8" name="Google Shape;288;p15"/>
          <p:cNvCxnSpPr/>
          <p:nvPr/>
        </p:nvCxnSpPr>
        <p:spPr>
          <a:xfrm>
            <a:off x="41988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89" name="Google Shape;28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1" name="Google Shape;29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5300" y="782950"/>
            <a:ext cx="3577600" cy="357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316e24f83d_0_6"/>
          <p:cNvSpPr txBox="1"/>
          <p:nvPr>
            <p:ph idx="1" type="body"/>
          </p:nvPr>
        </p:nvSpPr>
        <p:spPr>
          <a:xfrm>
            <a:off x="4372475" y="1540300"/>
            <a:ext cx="45048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g2316e24f83d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g2316e24f83d_0_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9" name="Google Shape;299;g2316e24f83d_0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9000" y="410050"/>
            <a:ext cx="7346000" cy="413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6"/>
          <p:cNvSpPr txBox="1"/>
          <p:nvPr>
            <p:ph type="title"/>
          </p:nvPr>
        </p:nvSpPr>
        <p:spPr>
          <a:xfrm>
            <a:off x="336900" y="520625"/>
            <a:ext cx="76866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900">
                <a:latin typeface="Arial"/>
                <a:ea typeface="Arial"/>
                <a:cs typeface="Arial"/>
                <a:sym typeface="Arial"/>
              </a:rPr>
              <a:t>What Happens When a Business Fails?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16"/>
          <p:cNvSpPr txBox="1"/>
          <p:nvPr>
            <p:ph idx="1" type="body"/>
          </p:nvPr>
        </p:nvSpPr>
        <p:spPr>
          <a:xfrm>
            <a:off x="688225" y="1476900"/>
            <a:ext cx="76347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When a business cannot cannot pay its bills or pay back debts, it will either close or declare </a:t>
            </a:r>
            <a:r>
              <a:rPr b="1" lang="en" sz="19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bankruptcy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. 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Closure occurs when the business ceases all operations and liquidates its assets (if it has any) to repay creditors. 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rPr b="1" lang="en" sz="19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Bankruptcy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refers to the legal process that businesses go through when they are unable to repay their debts. The process allows a business to get a new start by liquidating assets so they can pay existing debts or to create a repayment plan.  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6" name="Google Shape;306;p16"/>
          <p:cNvCxnSpPr/>
          <p:nvPr/>
        </p:nvCxnSpPr>
        <p:spPr>
          <a:xfrm>
            <a:off x="43250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07" name="Google Shape;30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7"/>
          <p:cNvSpPr txBox="1"/>
          <p:nvPr>
            <p:ph type="title"/>
          </p:nvPr>
        </p:nvSpPr>
        <p:spPr>
          <a:xfrm>
            <a:off x="5337175" y="838775"/>
            <a:ext cx="28374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WHY START A NEW BUSINESS?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7"/>
          <p:cNvSpPr txBox="1"/>
          <p:nvPr>
            <p:ph idx="1" type="body"/>
          </p:nvPr>
        </p:nvSpPr>
        <p:spPr>
          <a:xfrm>
            <a:off x="5337175" y="1822400"/>
            <a:ext cx="34728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Four reasons: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3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Control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Flexibility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Ambition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Financial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5" name="Google Shape;315;p17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16" name="Google Shape;31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18" name="Google Shape;31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2125" y="939413"/>
            <a:ext cx="4221000" cy="326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316e24f83d_0_17"/>
          <p:cNvSpPr txBox="1"/>
          <p:nvPr>
            <p:ph type="title"/>
          </p:nvPr>
        </p:nvSpPr>
        <p:spPr>
          <a:xfrm>
            <a:off x="336900" y="520625"/>
            <a:ext cx="76866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Starting a business requires: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g2316e24f83d_0_17"/>
          <p:cNvSpPr txBox="1"/>
          <p:nvPr>
            <p:ph idx="1" type="body"/>
          </p:nvPr>
        </p:nvSpPr>
        <p:spPr>
          <a:xfrm>
            <a:off x="688225" y="1476900"/>
            <a:ext cx="76347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A business concept or idea: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a new idea or a fresh take on an existing concept.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Support: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People that will support the venture including employees, contractors, mentors, advisors and vendors.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Business plan: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A road map for the new venture to follow.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Funing: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Enough “seed” money to stabilize the company until it can generate revenue.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5" name="Google Shape;325;g2316e24f83d_0_17"/>
          <p:cNvCxnSpPr/>
          <p:nvPr/>
        </p:nvCxnSpPr>
        <p:spPr>
          <a:xfrm>
            <a:off x="43250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0"/>
              </a:srgbClr>
            </a:outerShdw>
          </a:effectLst>
        </p:spPr>
      </p:cxnSp>
      <p:pic>
        <p:nvPicPr>
          <p:cNvPr id="326" name="Google Shape;326;g2316e24f83d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g2316e24f83d_0_1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7" name="Google Shape;167;p2"/>
          <p:cNvCxnSpPr/>
          <p:nvPr/>
        </p:nvCxnSpPr>
        <p:spPr>
          <a:xfrm>
            <a:off x="933900" y="992850"/>
            <a:ext cx="35766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168" name="Google Shape;16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"/>
          <p:cNvSpPr txBox="1"/>
          <p:nvPr/>
        </p:nvSpPr>
        <p:spPr>
          <a:xfrm>
            <a:off x="5517600" y="4670088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0" name="Google Shape;170;p2"/>
          <p:cNvSpPr txBox="1"/>
          <p:nvPr/>
        </p:nvSpPr>
        <p:spPr>
          <a:xfrm>
            <a:off x="803200" y="392550"/>
            <a:ext cx="6167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rgbClr val="FFAB40"/>
                </a:solidFill>
                <a:latin typeface="Arial"/>
                <a:ea typeface="Arial"/>
                <a:cs typeface="Arial"/>
                <a:sym typeface="Arial"/>
              </a:rPr>
              <a:t>ENTREPRENEURSHIP</a:t>
            </a:r>
            <a:endParaRPr b="1" i="0" sz="3200" u="none" cap="none" strike="noStrike">
              <a:solidFill>
                <a:srgbClr val="FFAB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"/>
          <p:cNvSpPr txBox="1"/>
          <p:nvPr/>
        </p:nvSpPr>
        <p:spPr>
          <a:xfrm>
            <a:off x="803200" y="1140125"/>
            <a:ext cx="78585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Entrepreneurship: </a:t>
            </a:r>
            <a:r>
              <a:rPr b="0" i="0" lang="en" sz="2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process of creating a new business with the goal of making a profit while taking on all startup risks. </a:t>
            </a:r>
            <a:endParaRPr b="0" i="0" sz="27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b="1" i="0" lang="en" sz="2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entrepreneur</a:t>
            </a:r>
            <a:r>
              <a:rPr b="0" i="0" lang="en" sz="2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is a person who creates a new business, taking on these risks, but also reaping the bulk of the rewards.</a:t>
            </a:r>
            <a:endParaRPr b="0" i="0" sz="27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8"/>
          <p:cNvSpPr txBox="1"/>
          <p:nvPr>
            <p:ph type="title"/>
          </p:nvPr>
        </p:nvSpPr>
        <p:spPr>
          <a:xfrm>
            <a:off x="2062800" y="588725"/>
            <a:ext cx="50184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3800">
                <a:latin typeface="Arial"/>
                <a:ea typeface="Arial"/>
                <a:cs typeface="Arial"/>
                <a:sym typeface="Arial"/>
              </a:rPr>
              <a:t>BUSINESS FUNDING</a:t>
            </a:r>
            <a:endParaRPr b="1" sz="3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18"/>
          <p:cNvSpPr txBox="1"/>
          <p:nvPr>
            <p:ph idx="1" type="subTitle"/>
          </p:nvPr>
        </p:nvSpPr>
        <p:spPr>
          <a:xfrm>
            <a:off x="1785750" y="1645725"/>
            <a:ext cx="5572500" cy="25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Four primary financial resources available to aspiring entrepreneurs: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Self-funding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Crowdfunding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Small Business Loan (SBL)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Venture Capital (VC)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 sz="2000">
              <a:solidFill>
                <a:srgbClr val="FFAB4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4" name="Google Shape;334;p18"/>
          <p:cNvCxnSpPr/>
          <p:nvPr/>
        </p:nvCxnSpPr>
        <p:spPr>
          <a:xfrm>
            <a:off x="3190500" y="11875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35" name="Google Shape;33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1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9"/>
          <p:cNvSpPr txBox="1"/>
          <p:nvPr>
            <p:ph type="title"/>
          </p:nvPr>
        </p:nvSpPr>
        <p:spPr>
          <a:xfrm>
            <a:off x="336900" y="520625"/>
            <a:ext cx="76866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A RECIPE FOR SUCCESS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19"/>
          <p:cNvSpPr txBox="1"/>
          <p:nvPr>
            <p:ph idx="1" type="body"/>
          </p:nvPr>
        </p:nvSpPr>
        <p:spPr>
          <a:xfrm>
            <a:off x="688225" y="1476900"/>
            <a:ext cx="7634700" cy="26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The ability to fill or meet a need, want or opportunity that is not currently being met within a specific market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Offering a better way to fill or a meet a need, want or opportunity than currently being offered by existing businesses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Consistently provide quality products or services with a sound sales and marketing plan, coupled with a customer service strategy that helps build the foundation for a loyal customer base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3" name="Google Shape;343;p19"/>
          <p:cNvCxnSpPr/>
          <p:nvPr/>
        </p:nvCxnSpPr>
        <p:spPr>
          <a:xfrm>
            <a:off x="43250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44" name="Google Shape;34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0"/>
          <p:cNvSpPr txBox="1"/>
          <p:nvPr>
            <p:ph type="title"/>
          </p:nvPr>
        </p:nvSpPr>
        <p:spPr>
          <a:xfrm>
            <a:off x="478700" y="378650"/>
            <a:ext cx="47757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TRAITS OF SUCCESSFUL ENTREPRENEURS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20"/>
          <p:cNvSpPr txBox="1"/>
          <p:nvPr>
            <p:ph idx="1" type="body"/>
          </p:nvPr>
        </p:nvSpPr>
        <p:spPr>
          <a:xfrm>
            <a:off x="478700" y="1334150"/>
            <a:ext cx="3311700" cy="31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Strong work ethic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Passion for the business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Commitment to the enterprise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Persistence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Adaptability with the ability to solve problems quickly and evolve when necessary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General sense of curiosity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Ability to make decisions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2" name="Google Shape;352;p20"/>
          <p:cNvCxnSpPr/>
          <p:nvPr/>
        </p:nvCxnSpPr>
        <p:spPr>
          <a:xfrm>
            <a:off x="4097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53" name="Google Shape;35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2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55" name="Google Shape;355;p20"/>
          <p:cNvSpPr txBox="1"/>
          <p:nvPr>
            <p:ph idx="1" type="body"/>
          </p:nvPr>
        </p:nvSpPr>
        <p:spPr>
          <a:xfrm>
            <a:off x="4405550" y="1334150"/>
            <a:ext cx="4297200" cy="31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No fear of failure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Ability to handle rejection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Networking skills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Optimism, even in the face of adversity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Fiscal responsibility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Strong time management skills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Knowledge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Persuasiveness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1"/>
          <p:cNvSpPr txBox="1"/>
          <p:nvPr>
            <p:ph type="title"/>
          </p:nvPr>
        </p:nvSpPr>
        <p:spPr>
          <a:xfrm>
            <a:off x="3859350" y="238375"/>
            <a:ext cx="41343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FRANCHISING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21"/>
          <p:cNvSpPr txBox="1"/>
          <p:nvPr>
            <p:ph idx="1" type="body"/>
          </p:nvPr>
        </p:nvSpPr>
        <p:spPr>
          <a:xfrm>
            <a:off x="3824575" y="1015675"/>
            <a:ext cx="4853700" cy="3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franchise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business where an aspiring entrepreneur pays a franchise fee in exchange for the rights to use an established company’s products, services, and branding.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franchisee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the entrepreneur who pays for the rights to use the existing business’ intellectual property, proprietary knowledge, and products and services.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franchisor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provides insight, advertising, brand marks, logos and other intellectual property, and can offer initial assistance in helping to supervise and oversee the franchise operation.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2" name="Google Shape;362;p21"/>
          <p:cNvCxnSpPr/>
          <p:nvPr/>
        </p:nvCxnSpPr>
        <p:spPr>
          <a:xfrm>
            <a:off x="36036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63" name="Google Shape;36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2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65" name="Google Shape;36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493173"/>
            <a:ext cx="3230326" cy="2283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2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72" name="Google Shape;372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53138" y="152400"/>
            <a:ext cx="5837734" cy="438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3"/>
          <p:cNvSpPr txBox="1"/>
          <p:nvPr>
            <p:ph type="title"/>
          </p:nvPr>
        </p:nvSpPr>
        <p:spPr>
          <a:xfrm>
            <a:off x="2062800" y="588725"/>
            <a:ext cx="50184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COMPONENTS OF AN EFFECTIVE MARKETING  PLAN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23"/>
          <p:cNvSpPr txBox="1"/>
          <p:nvPr>
            <p:ph idx="1" type="subTitle"/>
          </p:nvPr>
        </p:nvSpPr>
        <p:spPr>
          <a:xfrm>
            <a:off x="2062800" y="1787338"/>
            <a:ext cx="4003500" cy="26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Mission statement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Executive summary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SWOT analysis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Marketing goals and objectives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Market research/marketing strategies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Implementation plan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Evaluation and control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9" name="Google Shape;379;p23"/>
          <p:cNvCxnSpPr/>
          <p:nvPr/>
        </p:nvCxnSpPr>
        <p:spPr>
          <a:xfrm>
            <a:off x="3190500" y="14998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80" name="Google Shape;38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2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4"/>
          <p:cNvSpPr txBox="1"/>
          <p:nvPr>
            <p:ph idx="4" type="title"/>
          </p:nvPr>
        </p:nvSpPr>
        <p:spPr>
          <a:xfrm>
            <a:off x="938500" y="445025"/>
            <a:ext cx="74181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WHAT IS A MISSION STATEMENT?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7" name="Google Shape;387;p2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88" name="Google Shape;38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90" name="Google Shape;390;p24"/>
          <p:cNvSpPr txBox="1"/>
          <p:nvPr>
            <p:ph idx="1" type="subTitle"/>
          </p:nvPr>
        </p:nvSpPr>
        <p:spPr>
          <a:xfrm>
            <a:off x="938501" y="1299900"/>
            <a:ext cx="70569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mission statement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written document that captures an organization’s values and business philosophy.  Mission statements offers a brief description of the organization’s purpose, answering the question of why the business exists.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24"/>
          <p:cNvSpPr txBox="1"/>
          <p:nvPr/>
        </p:nvSpPr>
        <p:spPr>
          <a:xfrm>
            <a:off x="1062375" y="2254325"/>
            <a:ext cx="70569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business are we currently in?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Who are our customers?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products and/or services do we offer?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How do we currently meet the needs of our customers?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5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SITUATION (SWOT) ANALYSIS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7" name="Google Shape;397;p25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98" name="Google Shape;39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2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00" name="Google Shape;400;p25"/>
          <p:cNvSpPr txBox="1"/>
          <p:nvPr>
            <p:ph idx="1" type="subTitle"/>
          </p:nvPr>
        </p:nvSpPr>
        <p:spPr>
          <a:xfrm>
            <a:off x="937100" y="1179000"/>
            <a:ext cx="447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Situation analysis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(also referred to as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SWOT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) provides information that is helpful in matching the organization's resources and capabilities to the competitive environment in which it operates.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This analysis reviews four key factors pertaining to the company’s current market situation: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trengths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eaknesses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pportunities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hreats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1" name="Google Shape;40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74675" y="1179000"/>
            <a:ext cx="3278024" cy="327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6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STRENGTHS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7" name="Google Shape;407;p26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08" name="Google Shape;40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2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10" name="Google Shape;410;p26"/>
          <p:cNvSpPr txBox="1"/>
          <p:nvPr>
            <p:ph idx="1" type="subTitle"/>
          </p:nvPr>
        </p:nvSpPr>
        <p:spPr>
          <a:xfrm>
            <a:off x="938500" y="1205025"/>
            <a:ext cx="3984600" cy="33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Strengths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resources and capabilities that can be used as a basis for developing a competitive advantage, such as: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Patents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Strong sales history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Established brand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Effective distribution strategy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Significant following on social media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1" name="Google Shape;41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13925" y="1072425"/>
            <a:ext cx="3916099" cy="2768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WEAKNESSES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7" name="Google Shape;417;p2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18" name="Google Shape;41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2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20" name="Google Shape;420;p27"/>
          <p:cNvSpPr txBox="1"/>
          <p:nvPr>
            <p:ph idx="1" type="subTitle"/>
          </p:nvPr>
        </p:nvSpPr>
        <p:spPr>
          <a:xfrm>
            <a:off x="938500" y="1166025"/>
            <a:ext cx="3855300" cy="32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Weaknesses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the qualities that give a business a competitive disadvantage.  The absence of certain strengths may also be viewed as a weakness: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Lack of patent protection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Weak, unrecognized, or ineffective brand name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Poor reputation among customers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Lack of resources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Inadequate distribution channels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1" name="Google Shape;421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20300" y="1166025"/>
            <a:ext cx="4045399" cy="253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"/>
          <p:cNvSpPr txBox="1"/>
          <p:nvPr>
            <p:ph type="title"/>
          </p:nvPr>
        </p:nvSpPr>
        <p:spPr>
          <a:xfrm>
            <a:off x="5337175" y="661600"/>
            <a:ext cx="33117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ENTREPRENEURSHIP</a:t>
            </a:r>
            <a:endParaRPr b="1" sz="2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3"/>
          <p:cNvSpPr txBox="1"/>
          <p:nvPr>
            <p:ph idx="1" type="body"/>
          </p:nvPr>
        </p:nvSpPr>
        <p:spPr>
          <a:xfrm>
            <a:off x="5337175" y="1617975"/>
            <a:ext cx="3311700" cy="25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Entrepreneurs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usually marketplace innovators, bringing in fresh ideas, new goods or services, and/or business procedures. These innovations can be based on existing concepts or completely new ideas.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8" name="Google Shape;178;p3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179" name="Google Shape;17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81" name="Google Shape;18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950" y="1037649"/>
            <a:ext cx="4596675" cy="3068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8"/>
          <p:cNvSpPr txBox="1"/>
          <p:nvPr>
            <p:ph idx="4" type="title"/>
          </p:nvPr>
        </p:nvSpPr>
        <p:spPr>
          <a:xfrm>
            <a:off x="938500" y="445025"/>
            <a:ext cx="4629300" cy="6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OPPORTUNITIES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7" name="Google Shape;427;p28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28" name="Google Shape;42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30" name="Google Shape;430;p28"/>
          <p:cNvSpPr txBox="1"/>
          <p:nvPr>
            <p:ph idx="1" type="subTitle"/>
          </p:nvPr>
        </p:nvSpPr>
        <p:spPr>
          <a:xfrm>
            <a:off x="1043550" y="1049525"/>
            <a:ext cx="4113000" cy="3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Opportunities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events that can facilitate company profit and growth: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Unfulfilled customer needs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Arrival of new technologies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particular market niche that has not yet been explored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Mergers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Entry into new markets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1" name="Google Shape;43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56550" y="1227875"/>
            <a:ext cx="3682652" cy="2281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9"/>
          <p:cNvSpPr txBox="1"/>
          <p:nvPr>
            <p:ph idx="4" type="title"/>
          </p:nvPr>
        </p:nvSpPr>
        <p:spPr>
          <a:xfrm>
            <a:off x="938500" y="445025"/>
            <a:ext cx="4629300" cy="6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THREATS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7" name="Google Shape;437;p2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38" name="Google Shape;43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2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40" name="Google Shape;440;p29"/>
          <p:cNvSpPr txBox="1"/>
          <p:nvPr>
            <p:ph idx="1" type="subTitle"/>
          </p:nvPr>
        </p:nvSpPr>
        <p:spPr>
          <a:xfrm>
            <a:off x="1043550" y="1049525"/>
            <a:ext cx="4113000" cy="3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Threats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events that could have a negative impact.  Threats can be internal, such as falling productivity, or external, such as lower priced products offered by competitors.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Additional examples of threats: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Shifts in consumer tastes away from company products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Emergence of new substitute products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Government regulation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1" name="Google Shape;441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31225" y="1214875"/>
            <a:ext cx="3682652" cy="2209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0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COMPETITION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7" name="Google Shape;447;p30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48" name="Google Shape;4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3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50" name="Google Shape;450;p30"/>
          <p:cNvSpPr txBox="1"/>
          <p:nvPr>
            <p:ph idx="1" type="subTitle"/>
          </p:nvPr>
        </p:nvSpPr>
        <p:spPr>
          <a:xfrm>
            <a:off x="938500" y="1182150"/>
            <a:ext cx="4179000" cy="31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Competition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rivalry between two or more businesses selling products or services to the same customers or markets.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Competition impacts price points, product features, and marketing strategies because businesses are fighting for an edge that will persuade consumers to choose their products or services over those of competitors.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1" name="Google Shape;451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17500" y="1331475"/>
            <a:ext cx="3721702" cy="2480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6" name="Google Shape;456;p31"/>
          <p:cNvCxnSpPr/>
          <p:nvPr/>
        </p:nvCxnSpPr>
        <p:spPr>
          <a:xfrm>
            <a:off x="38995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57" name="Google Shape;45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3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59" name="Google Shape;459;p31"/>
          <p:cNvSpPr txBox="1"/>
          <p:nvPr>
            <p:ph type="title"/>
          </p:nvPr>
        </p:nvSpPr>
        <p:spPr>
          <a:xfrm>
            <a:off x="587850" y="1220200"/>
            <a:ext cx="28374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31"/>
          <p:cNvSpPr txBox="1"/>
          <p:nvPr>
            <p:ph idx="1" type="body"/>
          </p:nvPr>
        </p:nvSpPr>
        <p:spPr>
          <a:xfrm>
            <a:off x="587850" y="1904300"/>
            <a:ext cx="3311700" cy="26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competition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occurs between sellers of the same products and services. Direct competitors provide the same solution to the same target market.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31"/>
          <p:cNvSpPr txBox="1"/>
          <p:nvPr>
            <p:ph idx="1" type="body"/>
          </p:nvPr>
        </p:nvSpPr>
        <p:spPr>
          <a:xfrm>
            <a:off x="4373850" y="1997500"/>
            <a:ext cx="4112100" cy="25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Competition Example: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streaming service that provides access to cable channels (like Hulu or YoutubeTV), are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competitors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with cable companies because they provide access to the same programming.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2"/>
          <p:cNvSpPr txBox="1"/>
          <p:nvPr>
            <p:ph idx="2" type="body"/>
          </p:nvPr>
        </p:nvSpPr>
        <p:spPr>
          <a:xfrm>
            <a:off x="1026200" y="1153225"/>
            <a:ext cx="3184500" cy="35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Market share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key indicator of how well one company is performing against competitors within the marketplace.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Market Share Example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: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Netflix continues to dominate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market share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among brands competing for consumer attention in the streaming space with 28% of market share as of July, 2021.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32"/>
          <p:cNvSpPr txBox="1"/>
          <p:nvPr>
            <p:ph type="title"/>
          </p:nvPr>
        </p:nvSpPr>
        <p:spPr>
          <a:xfrm>
            <a:off x="938500" y="445025"/>
            <a:ext cx="4710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MEASURING COMPETITION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8" name="Google Shape;468;p32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69" name="Google Shape;46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3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71" name="Google Shape;471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97625" y="1190775"/>
            <a:ext cx="4432400" cy="332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3"/>
          <p:cNvSpPr txBox="1"/>
          <p:nvPr>
            <p:ph idx="2" type="body"/>
          </p:nvPr>
        </p:nvSpPr>
        <p:spPr>
          <a:xfrm>
            <a:off x="842125" y="1000825"/>
            <a:ext cx="7683000" cy="35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Competition: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 A rivalry between two or more businesses selling products or services to the same customers or markets.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Marketing: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The process of developing, promoting, and distributing products, or goods and services, to satisfy the needs and wants of consumers.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 share: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A key indicator of how well one company is performing against competitors within the marketplace.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Marketing concept: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The idea that an organization’s ability to sell its products and services depends largely on the company’s ability to successfully identify and fulfill customer needs and wants.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Marketing Plan: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A written document that provides direction for the marketing activities for a specific period of time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Mission Statement: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A written statement that captures an organization’s purpose, customer orientation and business philosophy.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Situation (SWOT) Analysis: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Provides information that is helpful in matching the organization's resources and capabilities to the competitive environment in which it operates.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33"/>
          <p:cNvSpPr txBox="1"/>
          <p:nvPr>
            <p:ph type="title"/>
          </p:nvPr>
        </p:nvSpPr>
        <p:spPr>
          <a:xfrm>
            <a:off x="842125" y="445025"/>
            <a:ext cx="48066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KEY TERMS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8" name="Google Shape;478;p33"/>
          <p:cNvCxnSpPr/>
          <p:nvPr/>
        </p:nvCxnSpPr>
        <p:spPr>
          <a:xfrm>
            <a:off x="938500" y="445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479" name="Google Shape;47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3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Google Shape;485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3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87" name="Google Shape;487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9237" y="988362"/>
            <a:ext cx="5265526" cy="31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 txBox="1"/>
          <p:nvPr>
            <p:ph idx="1" type="subTitle"/>
          </p:nvPr>
        </p:nvSpPr>
        <p:spPr>
          <a:xfrm>
            <a:off x="938500" y="1501825"/>
            <a:ext cx="7599900" cy="28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Startups</a:t>
            </a:r>
            <a:r>
              <a:rPr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are formed with the intention to grow past the original, solo company founder. </a:t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Startups</a:t>
            </a:r>
            <a:r>
              <a:rPr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are also are typically temporary, the “startup” is essentially a stage in the process of building a much bigger entity. </a:t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4"/>
          <p:cNvSpPr txBox="1"/>
          <p:nvPr>
            <p:ph type="title"/>
          </p:nvPr>
        </p:nvSpPr>
        <p:spPr>
          <a:xfrm>
            <a:off x="938500" y="722100"/>
            <a:ext cx="4638600" cy="8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>
                <a:latin typeface="Arial"/>
                <a:ea typeface="Arial"/>
                <a:cs typeface="Arial"/>
                <a:sym typeface="Arial"/>
              </a:rPr>
              <a:t>WHAT IS A STARTUP?</a:t>
            </a:r>
            <a:endParaRPr b="1" sz="2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8" name="Google Shape;188;p4"/>
          <p:cNvCxnSpPr/>
          <p:nvPr/>
        </p:nvCxnSpPr>
        <p:spPr>
          <a:xfrm>
            <a:off x="1026200" y="7732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189" name="Google Shape;18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"/>
          <p:cNvSpPr txBox="1"/>
          <p:nvPr>
            <p:ph type="title"/>
          </p:nvPr>
        </p:nvSpPr>
        <p:spPr>
          <a:xfrm>
            <a:off x="585150" y="455275"/>
            <a:ext cx="7973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3100">
                <a:latin typeface="Arial"/>
                <a:ea typeface="Arial"/>
                <a:cs typeface="Arial"/>
                <a:sym typeface="Arial"/>
              </a:rPr>
              <a:t>AMERICA RUNS ON SMALL BUSINESS</a:t>
            </a:r>
            <a:endParaRPr b="1" sz="3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5"/>
          <p:cNvSpPr txBox="1"/>
          <p:nvPr>
            <p:ph idx="1" type="body"/>
          </p:nvPr>
        </p:nvSpPr>
        <p:spPr>
          <a:xfrm>
            <a:off x="985950" y="1522900"/>
            <a:ext cx="7172100" cy="30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" sz="3300">
                <a:latin typeface="Arial"/>
                <a:ea typeface="Arial"/>
                <a:cs typeface="Arial"/>
                <a:sym typeface="Arial"/>
              </a:rPr>
              <a:t>According to the Small Business Association, small businesses account for 44% of U.S. economic activity.</a:t>
            </a:r>
            <a:endParaRPr b="1" sz="3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50"/>
              <a:buNone/>
            </a:pPr>
            <a:r>
              <a:t/>
            </a:r>
            <a:endParaRPr b="1" sz="3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150"/>
              <a:buNone/>
            </a:pPr>
            <a:r>
              <a:t/>
            </a:r>
            <a:endParaRPr b="1" sz="33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7" name="Google Shape;197;p5"/>
          <p:cNvCxnSpPr/>
          <p:nvPr/>
        </p:nvCxnSpPr>
        <p:spPr>
          <a:xfrm>
            <a:off x="3190500" y="998997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198" name="Google Shape;19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 txBox="1"/>
          <p:nvPr>
            <p:ph type="title"/>
          </p:nvPr>
        </p:nvSpPr>
        <p:spPr>
          <a:xfrm>
            <a:off x="1260425" y="450400"/>
            <a:ext cx="6906600" cy="7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ENTREPRENEURSHIP IS CRITICAL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6"/>
          <p:cNvSpPr txBox="1"/>
          <p:nvPr>
            <p:ph idx="1" type="body"/>
          </p:nvPr>
        </p:nvSpPr>
        <p:spPr>
          <a:xfrm>
            <a:off x="1580459" y="1433425"/>
            <a:ext cx="7062600" cy="28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ts val="1600"/>
              <a:buNone/>
            </a:pPr>
            <a:r>
              <a:rPr lang="en" sz="2800">
                <a:latin typeface="Arial"/>
                <a:ea typeface="Arial"/>
                <a:cs typeface="Arial"/>
                <a:sym typeface="Arial"/>
              </a:rPr>
              <a:t>Through inventions and innovations and the products and services they provide, entrepreneurs shape how consumers communicate, learn, live, and experience life.</a:t>
            </a:r>
            <a:endParaRPr sz="2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6" name="Google Shape;206;p6"/>
          <p:cNvCxnSpPr/>
          <p:nvPr/>
        </p:nvCxnSpPr>
        <p:spPr>
          <a:xfrm>
            <a:off x="1260413" y="1493264"/>
            <a:ext cx="0" cy="2752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07" name="Google Shape;20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5" name="Google Shape;21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188" y="1460550"/>
            <a:ext cx="8877625" cy="2222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8"/>
          <p:cNvSpPr txBox="1"/>
          <p:nvPr>
            <p:ph type="title"/>
          </p:nvPr>
        </p:nvSpPr>
        <p:spPr>
          <a:xfrm>
            <a:off x="4987625" y="538450"/>
            <a:ext cx="40425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SOLE PROPRIETORSHIP</a:t>
            </a:r>
            <a:endParaRPr b="1" sz="2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8"/>
          <p:cNvSpPr txBox="1"/>
          <p:nvPr>
            <p:ph idx="1" type="body"/>
          </p:nvPr>
        </p:nvSpPr>
        <p:spPr>
          <a:xfrm>
            <a:off x="5353025" y="1476900"/>
            <a:ext cx="3311700" cy="25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A type of business that is owned and operated by a single individual.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2" name="Google Shape;222;p8"/>
          <p:cNvCxnSpPr/>
          <p:nvPr/>
        </p:nvCxnSpPr>
        <p:spPr>
          <a:xfrm>
            <a:off x="506095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23" name="Google Shape;22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5" name="Google Shape;225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7375" y="1294198"/>
            <a:ext cx="4340849" cy="289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9"/>
          <p:cNvSpPr txBox="1"/>
          <p:nvPr>
            <p:ph type="title"/>
          </p:nvPr>
        </p:nvSpPr>
        <p:spPr>
          <a:xfrm>
            <a:off x="4987625" y="538450"/>
            <a:ext cx="40425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PARTNERSHIP</a:t>
            </a:r>
            <a:endParaRPr b="1" sz="2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9"/>
          <p:cNvSpPr txBox="1"/>
          <p:nvPr>
            <p:ph idx="1" type="body"/>
          </p:nvPr>
        </p:nvSpPr>
        <p:spPr>
          <a:xfrm>
            <a:off x="5353025" y="1476900"/>
            <a:ext cx="3311700" cy="25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An association between two or more people with the goal of generating a profit. 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2" name="Google Shape;232;p9"/>
          <p:cNvCxnSpPr/>
          <p:nvPr/>
        </p:nvCxnSpPr>
        <p:spPr>
          <a:xfrm>
            <a:off x="506095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33" name="Google Shape;23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5" name="Google Shape;23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7900" y="906162"/>
            <a:ext cx="3673800" cy="333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