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5143500" cx="9144000"/>
  <p:notesSz cx="6858000" cy="9144000"/>
  <p:embeddedFontLst>
    <p:embeddedFont>
      <p:font typeface="Montserrat"/>
      <p:regular r:id="rId25"/>
      <p:bold r:id="rId26"/>
      <p:italic r:id="rId27"/>
      <p:boldItalic r:id="rId28"/>
    </p:embeddedFont>
    <p:embeddedFont>
      <p:font typeface="Montserrat Medium"/>
      <p:regular r:id="rId29"/>
      <p:bold r:id="rId30"/>
      <p:italic r:id="rId31"/>
      <p:boldItalic r:id="rId32"/>
    </p:embeddedFont>
    <p:embeddedFont>
      <p:font typeface="Montserrat ExtraBold"/>
      <p:bold r:id="rId33"/>
      <p:boldItalic r:id="rId34"/>
    </p:embeddedFont>
    <p:embeddedFont>
      <p:font typeface="Oswald"/>
      <p:regular r:id="rId35"/>
      <p:bold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bold.fntdata"/><Relationship Id="rId25" Type="http://schemas.openxmlformats.org/officeDocument/2006/relationships/font" Target="fonts/Montserrat-regular.fntdata"/><Relationship Id="rId28" Type="http://schemas.openxmlformats.org/officeDocument/2006/relationships/font" Target="fonts/Montserrat-boldItalic.fntdata"/><Relationship Id="rId27" Type="http://schemas.openxmlformats.org/officeDocument/2006/relationships/font" Target="fonts/Montserrat-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Medium-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MontserratMedium-italic.fntdata"/><Relationship Id="rId30" Type="http://schemas.openxmlformats.org/officeDocument/2006/relationships/font" Target="fonts/MontserratMedium-bold.fntdata"/><Relationship Id="rId11" Type="http://schemas.openxmlformats.org/officeDocument/2006/relationships/slide" Target="slides/slide7.xml"/><Relationship Id="rId33" Type="http://schemas.openxmlformats.org/officeDocument/2006/relationships/font" Target="fonts/MontserratExtraBold-bold.fntdata"/><Relationship Id="rId10" Type="http://schemas.openxmlformats.org/officeDocument/2006/relationships/slide" Target="slides/slide6.xml"/><Relationship Id="rId32" Type="http://schemas.openxmlformats.org/officeDocument/2006/relationships/font" Target="fonts/MontserratMedium-boldItalic.fntdata"/><Relationship Id="rId13" Type="http://schemas.openxmlformats.org/officeDocument/2006/relationships/slide" Target="slides/slide9.xml"/><Relationship Id="rId35" Type="http://schemas.openxmlformats.org/officeDocument/2006/relationships/font" Target="fonts/Oswald-regular.fntdata"/><Relationship Id="rId12" Type="http://schemas.openxmlformats.org/officeDocument/2006/relationships/slide" Target="slides/slide8.xml"/><Relationship Id="rId34" Type="http://schemas.openxmlformats.org/officeDocument/2006/relationships/font" Target="fonts/MontserratExtraBold-boldItalic.fntdata"/><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font" Target="fonts/Oswald-bold.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f455cf16c6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f455cf16c6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3b987d435e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3b987d435e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116aa8c9ee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116aa8c9ee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16aa8c9ee2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116aa8c9ee2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3b987d435e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13b987d435e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16aa8c9ee2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16aa8c9ee2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16aa8c9ee2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116aa8c9ee2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3b987d435e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13b987d435e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116aa8c9ee2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116aa8c9ee2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116aa8c9ee2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116aa8c9ee2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16aa8c9ee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16aa8c9ee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116aa8ca21b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3" name="Google Shape;333;g116aa8ca21b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6aa8c9ee2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16aa8c9ee2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7f9262ee2f_0_26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7f9262ee2f_0_26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116aa8c9ee2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116aa8c9ee2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f455cf16c6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f455cf16c6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f455cf16c6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f455cf16c6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116aa8c9ee2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116aa8c9ee2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16aa8c9ee2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16aa8c9ee2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100013"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latin typeface="Arial"/>
                <a:ea typeface="Arial"/>
                <a:cs typeface="Arial"/>
                <a:sym typeface="Aria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indent="0" lvl="0" marL="0" rtl="0" algn="l">
              <a:spcBef>
                <a:spcPts val="300"/>
              </a:spcBef>
              <a:spcAft>
                <a:spcPts val="0"/>
              </a:spcAft>
              <a:buNone/>
            </a:pPr>
            <a:r>
              <a:t/>
            </a: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0.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2.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jp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hyperlink" Target="https://www.paymentsjournal.com/the-growing-importance-of-microtransactions-in-digital-gam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hyperlink" Target="https://www.allianz-trade.com/en_global/news-insights/economic-insights/retail-in-the-u-s---towards-destructive-destruction.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hyperlink" Target="https://www.census.gov/retail/index.html" TargetMode="External"/><Relationship Id="rId5" Type="http://schemas.openxmlformats.org/officeDocument/2006/relationships/hyperlink" Target="https://nrf.com/topics/economy/state-retai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6"/>
          <p:cNvSpPr txBox="1"/>
          <p:nvPr>
            <p:ph type="ctrTitle"/>
          </p:nvPr>
        </p:nvSpPr>
        <p:spPr>
          <a:xfrm>
            <a:off x="2175900" y="1950100"/>
            <a:ext cx="47922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PLACE</a:t>
            </a:r>
            <a:endParaRPr>
              <a:latin typeface="Arial"/>
              <a:ea typeface="Arial"/>
              <a:cs typeface="Arial"/>
              <a:sym typeface="Arial"/>
            </a:endParaRPr>
          </a:p>
        </p:txBody>
      </p:sp>
      <p:sp>
        <p:nvSpPr>
          <p:cNvPr id="159" name="Google Shape;159;p36"/>
          <p:cNvSpPr txBox="1"/>
          <p:nvPr>
            <p:ph type="ctrTitle"/>
          </p:nvPr>
        </p:nvSpPr>
        <p:spPr>
          <a:xfrm>
            <a:off x="2941650" y="3000950"/>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MODULE 1 - LESSON 2</a:t>
            </a:r>
            <a:endParaRPr b="0" sz="2200">
              <a:latin typeface="Arial"/>
              <a:ea typeface="Arial"/>
              <a:cs typeface="Arial"/>
              <a:sym typeface="Arial"/>
            </a:endParaRPr>
          </a:p>
          <a:p>
            <a:pPr indent="0" lvl="0" marL="0" rtl="0" algn="ctr">
              <a:spcBef>
                <a:spcPts val="0"/>
              </a:spcBef>
              <a:spcAft>
                <a:spcPts val="0"/>
              </a:spcAft>
              <a:buNone/>
            </a:pPr>
            <a:r>
              <a:rPr b="0" lang="en" sz="2200">
                <a:latin typeface="Arial"/>
                <a:ea typeface="Arial"/>
                <a:cs typeface="Arial"/>
                <a:sym typeface="Arial"/>
              </a:rPr>
              <a:t>(MARKETING MIX)</a:t>
            </a:r>
            <a:endParaRPr b="0" sz="220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a:t>
            </a:r>
            <a:r>
              <a:rPr lang="en" sz="700">
                <a:solidFill>
                  <a:schemeClr val="accent5"/>
                </a:solidFill>
              </a:rPr>
              <a:t>2023</a:t>
            </a:r>
            <a:r>
              <a:rPr lang="en" sz="700">
                <a:solidFill>
                  <a:schemeClr val="accent5"/>
                </a:solidFill>
              </a:rPr>
              <a:t>.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5"/>
          <p:cNvSpPr txBox="1"/>
          <p:nvPr/>
        </p:nvSpPr>
        <p:spPr>
          <a:xfrm>
            <a:off x="6221200" y="4743300"/>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243" name="Google Shape;243;p45"/>
          <p:cNvPicPr preferRelativeResize="0"/>
          <p:nvPr/>
        </p:nvPicPr>
        <p:blipFill>
          <a:blip r:embed="rId3">
            <a:alphaModFix/>
          </a:blip>
          <a:stretch>
            <a:fillRect/>
          </a:stretch>
        </p:blipFill>
        <p:spPr>
          <a:xfrm>
            <a:off x="621688" y="352500"/>
            <a:ext cx="7900613" cy="44384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46"/>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E-COMMERCE</a:t>
            </a:r>
            <a:endParaRPr b="1">
              <a:latin typeface="Arial"/>
              <a:ea typeface="Arial"/>
              <a:cs typeface="Arial"/>
              <a:sym typeface="Arial"/>
            </a:endParaRPr>
          </a:p>
        </p:txBody>
      </p:sp>
      <p:sp>
        <p:nvSpPr>
          <p:cNvPr id="249" name="Google Shape;249;p46"/>
          <p:cNvSpPr txBox="1"/>
          <p:nvPr>
            <p:ph idx="1" type="body"/>
          </p:nvPr>
        </p:nvSpPr>
        <p:spPr>
          <a:xfrm>
            <a:off x="5337175" y="1617975"/>
            <a:ext cx="3311700" cy="2936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800">
                <a:latin typeface="Arial"/>
                <a:ea typeface="Arial"/>
                <a:cs typeface="Arial"/>
                <a:sym typeface="Arial"/>
              </a:rPr>
              <a:t>E-Commerce </a:t>
            </a:r>
            <a:r>
              <a:rPr lang="en" sz="1800">
                <a:latin typeface="Arial"/>
                <a:ea typeface="Arial"/>
                <a:cs typeface="Arial"/>
                <a:sym typeface="Arial"/>
              </a:rPr>
              <a:t>refers to the consumer’s ability to purchase goods and services online or through other digital platforms.</a:t>
            </a:r>
            <a:endParaRPr sz="1800">
              <a:latin typeface="Arial"/>
              <a:ea typeface="Arial"/>
              <a:cs typeface="Arial"/>
              <a:sym typeface="Arial"/>
            </a:endParaRPr>
          </a:p>
        </p:txBody>
      </p:sp>
      <p:cxnSp>
        <p:nvCxnSpPr>
          <p:cNvPr id="250" name="Google Shape;250;p46"/>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1" name="Google Shape;251;p46"/>
          <p:cNvPicPr preferRelativeResize="0"/>
          <p:nvPr/>
        </p:nvPicPr>
        <p:blipFill rotWithShape="1">
          <a:blip r:embed="rId3">
            <a:alphaModFix/>
          </a:blip>
          <a:srcRect b="0" l="32785" r="32785" t="0"/>
          <a:stretch/>
        </p:blipFill>
        <p:spPr>
          <a:xfrm>
            <a:off x="0" y="3250"/>
            <a:ext cx="4317300" cy="5143500"/>
          </a:xfrm>
          <a:prstGeom prst="flowChartDelay">
            <a:avLst/>
          </a:prstGeom>
          <a:noFill/>
          <a:ln>
            <a:noFill/>
          </a:ln>
        </p:spPr>
      </p:pic>
      <p:pic>
        <p:nvPicPr>
          <p:cNvPr id="252" name="Google Shape;252;p46"/>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53" name="Google Shape;253;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7"/>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E-COMMERCE EVOLUTION</a:t>
            </a:r>
            <a:endParaRPr b="1">
              <a:latin typeface="Arial"/>
              <a:ea typeface="Arial"/>
              <a:cs typeface="Arial"/>
              <a:sym typeface="Arial"/>
            </a:endParaRPr>
          </a:p>
        </p:txBody>
      </p:sp>
      <p:sp>
        <p:nvSpPr>
          <p:cNvPr id="259" name="Google Shape;259;p47"/>
          <p:cNvSpPr txBox="1"/>
          <p:nvPr>
            <p:ph idx="1" type="subTitle"/>
          </p:nvPr>
        </p:nvSpPr>
        <p:spPr>
          <a:xfrm>
            <a:off x="1248600" y="1551700"/>
            <a:ext cx="6646800" cy="2601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Font typeface="Arial"/>
              <a:buChar char="●"/>
            </a:pPr>
            <a:r>
              <a:rPr lang="en" sz="1800">
                <a:latin typeface="Arial"/>
                <a:ea typeface="Arial"/>
                <a:cs typeface="Arial"/>
                <a:sym typeface="Arial"/>
              </a:rPr>
              <a:t>As technology has evolved, e-commerce has exploded.  </a:t>
            </a:r>
            <a:endParaRPr sz="1800">
              <a:latin typeface="Arial"/>
              <a:ea typeface="Arial"/>
              <a:cs typeface="Arial"/>
              <a:sym typeface="Arial"/>
            </a:endParaRPr>
          </a:p>
          <a:p>
            <a:pPr indent="-342900" lvl="0" marL="457200" rtl="0" algn="l">
              <a:spcBef>
                <a:spcPts val="1000"/>
              </a:spcBef>
              <a:spcAft>
                <a:spcPts val="0"/>
              </a:spcAft>
              <a:buSzPts val="1800"/>
              <a:buFont typeface="Arial"/>
              <a:buChar char="●"/>
            </a:pPr>
            <a:r>
              <a:rPr lang="en" sz="1800">
                <a:latin typeface="Arial"/>
                <a:ea typeface="Arial"/>
                <a:cs typeface="Arial"/>
                <a:sym typeface="Arial"/>
              </a:rPr>
              <a:t>Consumers are as likely to purchase goods and services online as they are to make purchases in-person.  </a:t>
            </a:r>
            <a:endParaRPr sz="1800">
              <a:latin typeface="Arial"/>
              <a:ea typeface="Arial"/>
              <a:cs typeface="Arial"/>
              <a:sym typeface="Arial"/>
            </a:endParaRPr>
          </a:p>
          <a:p>
            <a:pPr indent="-342900" lvl="0" marL="457200" rtl="0" algn="l">
              <a:spcBef>
                <a:spcPts val="1000"/>
              </a:spcBef>
              <a:spcAft>
                <a:spcPts val="1000"/>
              </a:spcAft>
              <a:buSzPts val="1800"/>
              <a:buFont typeface="Arial"/>
              <a:buChar char="●"/>
            </a:pPr>
            <a:r>
              <a:rPr lang="en" sz="1800">
                <a:latin typeface="Arial"/>
                <a:ea typeface="Arial"/>
                <a:cs typeface="Arial"/>
                <a:sym typeface="Arial"/>
              </a:rPr>
              <a:t>E-commerce is evolving at a rapid pace due to emerging technologies (AI, Web3, the metaverse, and digital products like NFTs) and the growth of cryptocurrency.</a:t>
            </a:r>
            <a:endParaRPr sz="1800">
              <a:latin typeface="Arial"/>
              <a:ea typeface="Arial"/>
              <a:cs typeface="Arial"/>
              <a:sym typeface="Arial"/>
            </a:endParaRPr>
          </a:p>
        </p:txBody>
      </p:sp>
      <p:cxnSp>
        <p:nvCxnSpPr>
          <p:cNvPr id="260" name="Google Shape;260;p47"/>
          <p:cNvCxnSpPr/>
          <p:nvPr/>
        </p:nvCxnSpPr>
        <p:spPr>
          <a:xfrm>
            <a:off x="3190500" y="1275447"/>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1" name="Google Shape;261;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2" name="Google Shape;262;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MICROTRANSACTIONS</a:t>
            </a:r>
            <a:endParaRPr b="1">
              <a:latin typeface="Arial"/>
              <a:ea typeface="Arial"/>
              <a:cs typeface="Arial"/>
              <a:sym typeface="Arial"/>
            </a:endParaRPr>
          </a:p>
        </p:txBody>
      </p:sp>
      <p:cxnSp>
        <p:nvCxnSpPr>
          <p:cNvPr id="268" name="Google Shape;268;p4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9" name="Google Shape;269;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0" name="Google Shape;270;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71" name="Google Shape;271;p48"/>
          <p:cNvSpPr txBox="1"/>
          <p:nvPr>
            <p:ph idx="1" type="subTitle"/>
          </p:nvPr>
        </p:nvSpPr>
        <p:spPr>
          <a:xfrm>
            <a:off x="1026201" y="1219600"/>
            <a:ext cx="7458600" cy="249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Arial"/>
                <a:ea typeface="Arial"/>
                <a:cs typeface="Arial"/>
                <a:sym typeface="Arial"/>
              </a:rPr>
              <a:t>Micro-transactions</a:t>
            </a:r>
            <a:r>
              <a:rPr lang="en" sz="1800">
                <a:latin typeface="Arial"/>
                <a:ea typeface="Arial"/>
                <a:cs typeface="Arial"/>
                <a:sym typeface="Arial"/>
              </a:rPr>
              <a:t> are purchases made in the gaming sector where consumers purchase in-game items.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Fortnite players purchase digital products (power-ups, avatar skins, etc.)  using V-Bucks–Fortnite’s online currency. </a:t>
            </a:r>
            <a:endParaRPr sz="1800">
              <a:latin typeface="Arial"/>
              <a:ea typeface="Arial"/>
              <a:cs typeface="Arial"/>
              <a:sym typeface="Arial"/>
            </a:endParaRPr>
          </a:p>
          <a:p>
            <a:pPr indent="-342900" lvl="0" marL="457200" rtl="0" algn="l">
              <a:spcBef>
                <a:spcPts val="1000"/>
              </a:spcBef>
              <a:spcAft>
                <a:spcPts val="0"/>
              </a:spcAft>
              <a:buSzPts val="1800"/>
              <a:buFont typeface="Arial"/>
              <a:buChar char="●"/>
            </a:pPr>
            <a:r>
              <a:rPr lang="en" sz="1800">
                <a:latin typeface="Arial"/>
                <a:ea typeface="Arial"/>
                <a:cs typeface="Arial"/>
                <a:sym typeface="Arial"/>
              </a:rPr>
              <a:t>Micro-transactions are a significant revenue stream for many companies.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9"/>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MICROTRANSACTIONS ARE </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BIG BUSINESS</a:t>
            </a:r>
            <a:endParaRPr b="1">
              <a:latin typeface="Arial"/>
              <a:ea typeface="Arial"/>
              <a:cs typeface="Arial"/>
              <a:sym typeface="Arial"/>
            </a:endParaRPr>
          </a:p>
        </p:txBody>
      </p:sp>
      <p:sp>
        <p:nvSpPr>
          <p:cNvPr id="277" name="Google Shape;277;p49"/>
          <p:cNvSpPr txBox="1"/>
          <p:nvPr>
            <p:ph type="title"/>
          </p:nvPr>
        </p:nvSpPr>
        <p:spPr>
          <a:xfrm>
            <a:off x="669753" y="1561475"/>
            <a:ext cx="7804500" cy="118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5400">
                <a:latin typeface="Arial"/>
                <a:ea typeface="Arial"/>
                <a:cs typeface="Arial"/>
                <a:sym typeface="Arial"/>
              </a:rPr>
              <a:t>$33.4 BILLION</a:t>
            </a:r>
            <a:endParaRPr b="1" sz="5400">
              <a:latin typeface="Arial"/>
              <a:ea typeface="Arial"/>
              <a:cs typeface="Arial"/>
              <a:sym typeface="Arial"/>
            </a:endParaRPr>
          </a:p>
        </p:txBody>
      </p:sp>
      <p:cxnSp>
        <p:nvCxnSpPr>
          <p:cNvPr id="278" name="Google Shape;278;p49"/>
          <p:cNvCxnSpPr/>
          <p:nvPr/>
        </p:nvCxnSpPr>
        <p:spPr>
          <a:xfrm>
            <a:off x="3550788" y="2748873"/>
            <a:ext cx="2042400" cy="108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79" name="Google Shape;279;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0" name="Google Shape;280;p4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81" name="Google Shape;281;p49"/>
          <p:cNvSpPr txBox="1"/>
          <p:nvPr/>
        </p:nvSpPr>
        <p:spPr>
          <a:xfrm>
            <a:off x="902850" y="2848675"/>
            <a:ext cx="73383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solidFill>
                  <a:schemeClr val="lt1"/>
                </a:solidFill>
              </a:rPr>
              <a:t>Estimated global online microtransaction market.</a:t>
            </a:r>
            <a:r>
              <a:rPr baseline="30000" lang="en" sz="1700">
                <a:solidFill>
                  <a:schemeClr val="lt1"/>
                </a:solidFill>
              </a:rPr>
              <a:t>1</a:t>
            </a:r>
            <a:endParaRPr baseline="30000" sz="1700">
              <a:solidFill>
                <a:schemeClr val="lt1"/>
              </a:solidFill>
            </a:endParaRPr>
          </a:p>
        </p:txBody>
      </p:sp>
      <p:sp>
        <p:nvSpPr>
          <p:cNvPr id="282" name="Google Shape;282;p49"/>
          <p:cNvSpPr txBox="1"/>
          <p:nvPr/>
        </p:nvSpPr>
        <p:spPr>
          <a:xfrm>
            <a:off x="109975" y="4757325"/>
            <a:ext cx="50667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u="sng">
                <a:solidFill>
                  <a:schemeClr val="hlink"/>
                </a:solidFill>
                <a:latin typeface="Montserrat"/>
                <a:ea typeface="Montserrat"/>
                <a:cs typeface="Montserrat"/>
                <a:sym typeface="Montserrat"/>
                <a:hlinkClick r:id="rId4"/>
              </a:rPr>
              <a:t>https://www.paymentsjournal.com/the-growing-importance-of-microtransactions-in-digital-gaming/</a:t>
            </a:r>
            <a:endParaRPr sz="600">
              <a:solidFill>
                <a:schemeClr val="accent5"/>
              </a:solidFill>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50"/>
          <p:cNvSpPr txBox="1"/>
          <p:nvPr>
            <p:ph idx="4" type="title"/>
          </p:nvPr>
        </p:nvSpPr>
        <p:spPr>
          <a:xfrm>
            <a:off x="663725" y="931200"/>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BRICK-AND-MORTAR</a:t>
            </a:r>
            <a:endParaRPr b="1">
              <a:latin typeface="Arial"/>
              <a:ea typeface="Arial"/>
              <a:cs typeface="Arial"/>
              <a:sym typeface="Arial"/>
            </a:endParaRPr>
          </a:p>
        </p:txBody>
      </p:sp>
      <p:cxnSp>
        <p:nvCxnSpPr>
          <p:cNvPr id="288" name="Google Shape;288;p50"/>
          <p:cNvCxnSpPr/>
          <p:nvPr/>
        </p:nvCxnSpPr>
        <p:spPr>
          <a:xfrm>
            <a:off x="784425" y="8866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9" name="Google Shape;289;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0" name="Google Shape;290;p5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91" name="Google Shape;291;p50"/>
          <p:cNvSpPr txBox="1"/>
          <p:nvPr>
            <p:ph idx="1" type="subTitle"/>
          </p:nvPr>
        </p:nvSpPr>
        <p:spPr>
          <a:xfrm>
            <a:off x="663725" y="1872600"/>
            <a:ext cx="3327300" cy="224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Arial"/>
                <a:ea typeface="Arial"/>
                <a:cs typeface="Arial"/>
                <a:sym typeface="Arial"/>
              </a:rPr>
              <a:t>Brick-and-mortar</a:t>
            </a:r>
            <a:r>
              <a:rPr lang="en" sz="1800">
                <a:latin typeface="Arial"/>
                <a:ea typeface="Arial"/>
                <a:cs typeface="Arial"/>
                <a:sym typeface="Arial"/>
              </a:rPr>
              <a:t> refers to traditional physical retail storefronts where customers shop and purchase products and services in-person.  </a:t>
            </a:r>
            <a:endParaRPr sz="1800">
              <a:latin typeface="Arial"/>
              <a:ea typeface="Arial"/>
              <a:cs typeface="Arial"/>
              <a:sym typeface="Arial"/>
            </a:endParaRPr>
          </a:p>
        </p:txBody>
      </p:sp>
      <p:pic>
        <p:nvPicPr>
          <p:cNvPr id="292" name="Google Shape;292;p50"/>
          <p:cNvPicPr preferRelativeResize="0"/>
          <p:nvPr/>
        </p:nvPicPr>
        <p:blipFill>
          <a:blip r:embed="rId4">
            <a:alphaModFix/>
          </a:blip>
          <a:stretch>
            <a:fillRect/>
          </a:stretch>
        </p:blipFill>
        <p:spPr>
          <a:xfrm>
            <a:off x="4400724" y="886623"/>
            <a:ext cx="4629299" cy="308545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51"/>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 GROWTH</a:t>
            </a:r>
            <a:endParaRPr b="1">
              <a:latin typeface="Arial"/>
              <a:ea typeface="Arial"/>
              <a:cs typeface="Arial"/>
              <a:sym typeface="Arial"/>
            </a:endParaRPr>
          </a:p>
        </p:txBody>
      </p:sp>
      <p:cxnSp>
        <p:nvCxnSpPr>
          <p:cNvPr id="298" name="Google Shape;298;p51"/>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9" name="Google Shape;299;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0" name="Google Shape;300;p5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01" name="Google Shape;301;p51"/>
          <p:cNvSpPr txBox="1"/>
          <p:nvPr>
            <p:ph idx="1" type="subTitle"/>
          </p:nvPr>
        </p:nvSpPr>
        <p:spPr>
          <a:xfrm>
            <a:off x="938500" y="1076575"/>
            <a:ext cx="7755000" cy="347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Arial"/>
                <a:ea typeface="Arial"/>
                <a:cs typeface="Arial"/>
                <a:sym typeface="Arial"/>
              </a:rPr>
              <a:t>Some analysts think e-commerce could slow the growth of physical retail, even resulting in the closures of some stores.  </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56,000 stores, or 10.7% of the discretionary retail footprint, have closed in the U.S. and 670,000 net jobs (9.6% of the total) have been lost between 2008 and 2020.</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41% of retailers have had reduced profit margins. </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These retail losses have been tracked with the expansion of e-commerce, which has grown well ahead of other retail segments at 10.5% per annum. </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For every job created in e-commerce, four and a half jobs are lost by traditional retailers.</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Continued e-commerce growth could eliminate another 500,000 jobs and 30,000 retail establishments by 2025. </a:t>
            </a:r>
            <a:endParaRPr sz="1500">
              <a:latin typeface="Arial"/>
              <a:ea typeface="Arial"/>
              <a:cs typeface="Arial"/>
              <a:sym typeface="Arial"/>
            </a:endParaRPr>
          </a:p>
          <a:p>
            <a:pPr indent="0" lvl="0" marL="0" rtl="0" algn="l">
              <a:spcBef>
                <a:spcPts val="1000"/>
              </a:spcBef>
              <a:spcAft>
                <a:spcPts val="0"/>
              </a:spcAft>
              <a:buNone/>
            </a:pPr>
            <a:r>
              <a:t/>
            </a:r>
            <a:endParaRPr sz="1300">
              <a:latin typeface="Arial"/>
              <a:ea typeface="Arial"/>
              <a:cs typeface="Arial"/>
              <a:sym typeface="Arial"/>
            </a:endParaRPr>
          </a:p>
          <a:p>
            <a:pPr indent="0" lvl="0" marL="0" rtl="0" algn="l">
              <a:spcBef>
                <a:spcPts val="0"/>
              </a:spcBef>
              <a:spcAft>
                <a:spcPts val="0"/>
              </a:spcAft>
              <a:buNone/>
            </a:pPr>
            <a:r>
              <a:t/>
            </a:r>
            <a:endParaRPr sz="1300">
              <a:latin typeface="Arial"/>
              <a:ea typeface="Arial"/>
              <a:cs typeface="Arial"/>
              <a:sym typeface="Arial"/>
            </a:endParaRPr>
          </a:p>
        </p:txBody>
      </p:sp>
      <p:sp>
        <p:nvSpPr>
          <p:cNvPr id="302" name="Google Shape;302;p51"/>
          <p:cNvSpPr txBox="1"/>
          <p:nvPr/>
        </p:nvSpPr>
        <p:spPr>
          <a:xfrm>
            <a:off x="88000" y="4750675"/>
            <a:ext cx="5214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u="sng">
                <a:solidFill>
                  <a:schemeClr val="hlink"/>
                </a:solidFill>
                <a:latin typeface="Montserrat"/>
                <a:ea typeface="Montserrat"/>
                <a:cs typeface="Montserrat"/>
                <a:sym typeface="Montserrat"/>
                <a:hlinkClick r:id="rId4"/>
              </a:rPr>
              <a:t>https://www.allianz-trade.com/en_global/news-insights/economic-insights/retail-in-the-u-s---towards-destructive-destruction.html</a:t>
            </a:r>
            <a:endParaRPr sz="600">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52"/>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 GROWTH</a:t>
            </a:r>
            <a:endParaRPr b="1">
              <a:latin typeface="Arial"/>
              <a:ea typeface="Arial"/>
              <a:cs typeface="Arial"/>
              <a:sym typeface="Arial"/>
            </a:endParaRPr>
          </a:p>
        </p:txBody>
      </p:sp>
      <p:cxnSp>
        <p:nvCxnSpPr>
          <p:cNvPr id="308" name="Google Shape;308;p52"/>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09" name="Google Shape;309;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0" name="Google Shape;310;p5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11" name="Google Shape;311;p52"/>
          <p:cNvSpPr txBox="1"/>
          <p:nvPr>
            <p:ph idx="1" type="subTitle"/>
          </p:nvPr>
        </p:nvSpPr>
        <p:spPr>
          <a:xfrm>
            <a:off x="938500" y="1076575"/>
            <a:ext cx="7755000" cy="347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Arial"/>
                <a:ea typeface="Arial"/>
                <a:cs typeface="Arial"/>
                <a:sym typeface="Arial"/>
              </a:rPr>
              <a:t>Some data suggest that, in </a:t>
            </a:r>
            <a:r>
              <a:rPr lang="en" sz="1500">
                <a:latin typeface="Arial"/>
                <a:ea typeface="Arial"/>
                <a:cs typeface="Arial"/>
                <a:sym typeface="Arial"/>
              </a:rPr>
              <a:t>2022</a:t>
            </a:r>
            <a:r>
              <a:rPr lang="en" sz="1500">
                <a:latin typeface="Arial"/>
                <a:ea typeface="Arial"/>
                <a:cs typeface="Arial"/>
                <a:sym typeface="Arial"/>
              </a:rPr>
              <a:t>, brick-and-mortar growth is actually outpacing e-commerce.</a:t>
            </a:r>
            <a:r>
              <a:rPr baseline="30000" lang="en" sz="1500">
                <a:latin typeface="Arial"/>
                <a:ea typeface="Arial"/>
                <a:cs typeface="Arial"/>
                <a:sym typeface="Arial"/>
              </a:rPr>
              <a:t>1</a:t>
            </a:r>
            <a:endParaRPr baseline="30000" sz="1500">
              <a:latin typeface="Arial"/>
              <a:ea typeface="Arial"/>
              <a:cs typeface="Arial"/>
              <a:sym typeface="Arial"/>
            </a:endParaRPr>
          </a:p>
          <a:p>
            <a:pPr indent="0" lvl="0" marL="0" rtl="0" algn="l">
              <a:spcBef>
                <a:spcPts val="0"/>
              </a:spcBef>
              <a:spcAft>
                <a:spcPts val="0"/>
              </a:spcAft>
              <a:buNone/>
            </a:pPr>
            <a:r>
              <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Brick-and-mortar stores saw more growth than e-commerce for the first time ever.</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Despite the rapid growth in e-commerce, physical retail establishments in the U.S. have also continued to increase. </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According to the National Retail Federation, 80% of all shopping still happens in physical stores</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E-Commerce retail may actually be helping to fuel the growth of brick-and-mortar retail sales.  </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NRF surveys show that 9 of the top 10 e-commerce websites are run by retailers that also operate brick-and-mortar stores.</a:t>
            </a:r>
            <a:r>
              <a:rPr baseline="30000" lang="en" sz="1500">
                <a:latin typeface="Arial"/>
                <a:ea typeface="Arial"/>
                <a:cs typeface="Arial"/>
                <a:sym typeface="Arial"/>
              </a:rPr>
              <a:t>2</a:t>
            </a:r>
            <a:endParaRPr baseline="30000" sz="1500">
              <a:latin typeface="Arial"/>
              <a:ea typeface="Arial"/>
              <a:cs typeface="Arial"/>
              <a:sym typeface="Arial"/>
            </a:endParaRPr>
          </a:p>
          <a:p>
            <a:pPr indent="0" lvl="0" marL="0" rtl="0" algn="l">
              <a:spcBef>
                <a:spcPts val="0"/>
              </a:spcBef>
              <a:spcAft>
                <a:spcPts val="0"/>
              </a:spcAft>
              <a:buNone/>
            </a:pPr>
            <a:r>
              <a:t/>
            </a:r>
            <a:endParaRPr sz="1500">
              <a:latin typeface="Arial"/>
              <a:ea typeface="Arial"/>
              <a:cs typeface="Arial"/>
              <a:sym typeface="Arial"/>
            </a:endParaRPr>
          </a:p>
          <a:p>
            <a:pPr indent="0" lvl="0" marL="0" rtl="0" algn="l">
              <a:spcBef>
                <a:spcPts val="0"/>
              </a:spcBef>
              <a:spcAft>
                <a:spcPts val="0"/>
              </a:spcAft>
              <a:buNone/>
            </a:pPr>
            <a:r>
              <a:t/>
            </a:r>
            <a:endParaRPr sz="1500">
              <a:latin typeface="Arial"/>
              <a:ea typeface="Arial"/>
              <a:cs typeface="Arial"/>
              <a:sym typeface="Arial"/>
            </a:endParaRPr>
          </a:p>
        </p:txBody>
      </p:sp>
      <p:sp>
        <p:nvSpPr>
          <p:cNvPr id="312" name="Google Shape;312;p52"/>
          <p:cNvSpPr txBox="1"/>
          <p:nvPr/>
        </p:nvSpPr>
        <p:spPr>
          <a:xfrm>
            <a:off x="88000" y="4434225"/>
            <a:ext cx="5214300" cy="369300"/>
          </a:xfrm>
          <a:prstGeom prst="rect">
            <a:avLst/>
          </a:prstGeom>
          <a:noFill/>
          <a:ln>
            <a:noFill/>
          </a:ln>
        </p:spPr>
        <p:txBody>
          <a:bodyPr anchorCtr="0" anchor="t" bIns="91425" lIns="91425" spcFirstLastPara="1" rIns="91425" wrap="square" tIns="91425">
            <a:spAutoFit/>
          </a:bodyPr>
          <a:lstStyle/>
          <a:p>
            <a:pPr indent="-266700" lvl="0" marL="457200" rtl="0" algn="l">
              <a:spcBef>
                <a:spcPts val="0"/>
              </a:spcBef>
              <a:spcAft>
                <a:spcPts val="0"/>
              </a:spcAft>
              <a:buClr>
                <a:schemeClr val="lt1"/>
              </a:buClr>
              <a:buSzPts val="600"/>
              <a:buFont typeface="Montserrat"/>
              <a:buAutoNum type="arabicPeriod"/>
            </a:pPr>
            <a:r>
              <a:rPr lang="en" sz="600" u="sng">
                <a:solidFill>
                  <a:schemeClr val="lt1"/>
                </a:solidFill>
                <a:latin typeface="Montserrat"/>
                <a:ea typeface="Montserrat"/>
                <a:cs typeface="Montserrat"/>
                <a:sym typeface="Montserrat"/>
                <a:hlinkClick r:id="rId4">
                  <a:extLst>
                    <a:ext uri="{A12FA001-AC4F-418D-AE19-62706E023703}">
                      <ahyp:hlinkClr val="tx"/>
                    </a:ext>
                  </a:extLst>
                </a:hlinkClick>
              </a:rPr>
              <a:t>https://www.census.gov/retail/index.html</a:t>
            </a:r>
            <a:endParaRPr sz="600">
              <a:solidFill>
                <a:schemeClr val="lt1"/>
              </a:solidFill>
              <a:latin typeface="Montserrat"/>
              <a:ea typeface="Montserrat"/>
              <a:cs typeface="Montserrat"/>
              <a:sym typeface="Montserrat"/>
            </a:endParaRPr>
          </a:p>
          <a:p>
            <a:pPr indent="-266700" lvl="0" marL="457200" rtl="0" algn="l">
              <a:spcBef>
                <a:spcPts val="0"/>
              </a:spcBef>
              <a:spcAft>
                <a:spcPts val="0"/>
              </a:spcAft>
              <a:buClr>
                <a:schemeClr val="lt1"/>
              </a:buClr>
              <a:buSzPts val="600"/>
              <a:buFont typeface="Montserrat"/>
              <a:buAutoNum type="arabicPeriod"/>
            </a:pPr>
            <a:r>
              <a:rPr lang="en" sz="600" u="sng">
                <a:solidFill>
                  <a:schemeClr val="lt1"/>
                </a:solidFill>
                <a:latin typeface="Montserrat"/>
                <a:ea typeface="Montserrat"/>
                <a:cs typeface="Montserrat"/>
                <a:sym typeface="Montserrat"/>
                <a:hlinkClick r:id="rId5">
                  <a:extLst>
                    <a:ext uri="{A12FA001-AC4F-418D-AE19-62706E023703}">
                      <ahyp:hlinkClr val="tx"/>
                    </a:ext>
                  </a:extLst>
                </a:hlinkClick>
              </a:rPr>
              <a:t>https://nrf.com/topics/economy/state-retail</a:t>
            </a:r>
            <a:endParaRPr sz="600">
              <a:solidFill>
                <a:schemeClr val="lt1"/>
              </a:solidFill>
              <a:latin typeface="Montserrat"/>
              <a:ea typeface="Montserrat"/>
              <a:cs typeface="Montserrat"/>
              <a:sym typeface="Montserra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3"/>
          <p:cNvSpPr txBox="1"/>
          <p:nvPr>
            <p:ph idx="4" type="title"/>
          </p:nvPr>
        </p:nvSpPr>
        <p:spPr>
          <a:xfrm>
            <a:off x="938500" y="445025"/>
            <a:ext cx="75792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300">
                <a:latin typeface="Arial"/>
                <a:ea typeface="Arial"/>
                <a:cs typeface="Arial"/>
                <a:sym typeface="Arial"/>
              </a:rPr>
              <a:t>DIGITAL &amp; INTERACTIVE SHOPPING EXPERIENCES</a:t>
            </a:r>
            <a:endParaRPr b="1" sz="2300">
              <a:latin typeface="Arial"/>
              <a:ea typeface="Arial"/>
              <a:cs typeface="Arial"/>
              <a:sym typeface="Arial"/>
            </a:endParaRPr>
          </a:p>
        </p:txBody>
      </p:sp>
      <p:cxnSp>
        <p:nvCxnSpPr>
          <p:cNvPr id="318" name="Google Shape;318;p5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9" name="Google Shape;319;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0" name="Google Shape;320;p5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21" name="Google Shape;321;p53"/>
          <p:cNvSpPr txBox="1"/>
          <p:nvPr>
            <p:ph idx="1" type="subTitle"/>
          </p:nvPr>
        </p:nvSpPr>
        <p:spPr>
          <a:xfrm>
            <a:off x="938500" y="1208475"/>
            <a:ext cx="7293300" cy="343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Arial"/>
                <a:ea typeface="Arial"/>
                <a:cs typeface="Arial"/>
                <a:sym typeface="Arial"/>
              </a:rPr>
              <a:t>Social commerce</a:t>
            </a:r>
            <a:r>
              <a:rPr lang="en" sz="1600">
                <a:latin typeface="Arial"/>
                <a:ea typeface="Arial"/>
                <a:cs typeface="Arial"/>
                <a:sym typeface="Arial"/>
              </a:rPr>
              <a:t> allows consumers to shop and make purchases through various social media platforms, such as Facebook, Instagram and Snapchat.   </a:t>
            </a:r>
            <a:endParaRPr sz="1600">
              <a:latin typeface="Arial"/>
              <a:ea typeface="Arial"/>
              <a:cs typeface="Arial"/>
              <a:sym typeface="Arial"/>
            </a:endParaRPr>
          </a:p>
          <a:p>
            <a:pPr indent="0" lvl="0" marL="0" rtl="0" algn="l">
              <a:spcBef>
                <a:spcPts val="1000"/>
              </a:spcBef>
              <a:spcAft>
                <a:spcPts val="0"/>
              </a:spcAft>
              <a:buNone/>
            </a:pPr>
            <a:r>
              <a:rPr lang="en" sz="1600">
                <a:latin typeface="Arial"/>
                <a:ea typeface="Arial"/>
                <a:cs typeface="Arial"/>
                <a:sym typeface="Arial"/>
              </a:rPr>
              <a:t>The overall shopping experience continues to expand as consumers browse digital storefronts with evolving technology.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Amazon Alexa-enabled shopping</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Virtual shopping tools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Social commerce applications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Artificial Intelligence (AI)</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Interactive shopping experiences</a:t>
            </a:r>
            <a:endParaRPr sz="1600">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54"/>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CLASS DISCUSSION</a:t>
            </a:r>
            <a:endParaRPr b="1">
              <a:latin typeface="Arial"/>
              <a:ea typeface="Arial"/>
              <a:cs typeface="Arial"/>
              <a:sym typeface="Arial"/>
            </a:endParaRPr>
          </a:p>
        </p:txBody>
      </p:sp>
      <p:cxnSp>
        <p:nvCxnSpPr>
          <p:cNvPr id="327" name="Google Shape;327;p5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8" name="Google Shape;328;p5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9" name="Google Shape;329;p5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330" name="Google Shape;330;p54"/>
          <p:cNvSpPr txBox="1"/>
          <p:nvPr>
            <p:ph idx="1" type="subTitle"/>
          </p:nvPr>
        </p:nvSpPr>
        <p:spPr>
          <a:xfrm>
            <a:off x="1043550" y="1069525"/>
            <a:ext cx="6979800" cy="296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Arial"/>
                <a:ea typeface="Arial"/>
                <a:cs typeface="Arial"/>
                <a:sym typeface="Arial"/>
              </a:rPr>
              <a:t>As technology evolves, social commerce will continue to grow.  Inevitably, consumers will see more and more shoppable experiences pop up in social media feeds.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Which social media platforms do you frequent?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Have you seen anything that allowed you to browse a product or product features directly from the social media feed?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Were you prompted to make a purchase?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How did you feel about the whole experience?</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7"/>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PLACE</a:t>
            </a:r>
            <a:endParaRPr b="1">
              <a:latin typeface="Arial"/>
              <a:ea typeface="Arial"/>
              <a:cs typeface="Arial"/>
              <a:sym typeface="Arial"/>
            </a:endParaRPr>
          </a:p>
        </p:txBody>
      </p:sp>
      <p:sp>
        <p:nvSpPr>
          <p:cNvPr id="168" name="Google Shape;168;p37"/>
          <p:cNvSpPr txBox="1"/>
          <p:nvPr>
            <p:ph idx="1" type="body"/>
          </p:nvPr>
        </p:nvSpPr>
        <p:spPr>
          <a:xfrm>
            <a:off x="5337175" y="1438900"/>
            <a:ext cx="3311700" cy="362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latin typeface="Arial"/>
                <a:ea typeface="Arial"/>
                <a:cs typeface="Arial"/>
                <a:sym typeface="Arial"/>
              </a:rPr>
              <a:t>Place:</a:t>
            </a:r>
            <a:r>
              <a:rPr lang="en" sz="1400">
                <a:latin typeface="Arial"/>
                <a:ea typeface="Arial"/>
                <a:cs typeface="Arial"/>
                <a:sym typeface="Arial"/>
              </a:rPr>
              <a:t> the location (either physical or virtual) where a business makes a product available to the customer.  </a:t>
            </a:r>
            <a:endParaRPr sz="1400">
              <a:latin typeface="Arial"/>
              <a:ea typeface="Arial"/>
              <a:cs typeface="Arial"/>
              <a:sym typeface="Arial"/>
            </a:endParaRPr>
          </a:p>
          <a:p>
            <a:pPr indent="-317500" lvl="0" marL="457200" rtl="0" algn="l">
              <a:spcBef>
                <a:spcPts val="1600"/>
              </a:spcBef>
              <a:spcAft>
                <a:spcPts val="0"/>
              </a:spcAft>
              <a:buSzPts val="1400"/>
              <a:buFont typeface="Arial"/>
              <a:buChar char="●"/>
            </a:pPr>
            <a:r>
              <a:rPr lang="en" sz="1400">
                <a:latin typeface="Arial"/>
                <a:ea typeface="Arial"/>
                <a:cs typeface="Arial"/>
                <a:sym typeface="Arial"/>
              </a:rPr>
              <a:t>Marketing professionals must identify where consumers shop.</a:t>
            </a:r>
            <a:endParaRPr sz="1400">
              <a:latin typeface="Arial"/>
              <a:ea typeface="Arial"/>
              <a:cs typeface="Arial"/>
              <a:sym typeface="Arial"/>
            </a:endParaRPr>
          </a:p>
          <a:p>
            <a:pPr indent="-317500" lvl="0" marL="457200" rtl="0" algn="l">
              <a:spcBef>
                <a:spcPts val="1000"/>
              </a:spcBef>
              <a:spcAft>
                <a:spcPts val="0"/>
              </a:spcAft>
              <a:buSzPts val="1400"/>
              <a:buFont typeface="Arial"/>
              <a:buChar char="●"/>
            </a:pPr>
            <a:r>
              <a:rPr lang="en" sz="1400">
                <a:latin typeface="Arial"/>
                <a:ea typeface="Arial"/>
                <a:cs typeface="Arial"/>
                <a:sym typeface="Arial"/>
              </a:rPr>
              <a:t>Which locations provide the best opportunity to maximize sales?</a:t>
            </a:r>
            <a:endParaRPr sz="1400">
              <a:latin typeface="Arial"/>
              <a:ea typeface="Arial"/>
              <a:cs typeface="Arial"/>
              <a:sym typeface="Arial"/>
            </a:endParaRPr>
          </a:p>
          <a:p>
            <a:pPr indent="-317500" lvl="0" marL="457200" rtl="0" algn="l">
              <a:spcBef>
                <a:spcPts val="1000"/>
              </a:spcBef>
              <a:spcAft>
                <a:spcPts val="0"/>
              </a:spcAft>
              <a:buSzPts val="1400"/>
              <a:buFont typeface="Arial"/>
              <a:buChar char="●"/>
            </a:pPr>
            <a:r>
              <a:rPr lang="en" sz="1400">
                <a:latin typeface="Arial"/>
                <a:ea typeface="Arial"/>
                <a:cs typeface="Arial"/>
                <a:sym typeface="Arial"/>
              </a:rPr>
              <a:t>How do we create opportunities for consumers to purchase goods and services in the places they shop?</a:t>
            </a:r>
            <a:endParaRPr sz="1400">
              <a:latin typeface="Arial"/>
              <a:ea typeface="Arial"/>
              <a:cs typeface="Arial"/>
              <a:sym typeface="Arial"/>
            </a:endParaRPr>
          </a:p>
        </p:txBody>
      </p:sp>
      <p:cxnSp>
        <p:nvCxnSpPr>
          <p:cNvPr id="169" name="Google Shape;169;p3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0" name="Google Shape;170;p3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1" name="Google Shape;171;p3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172" name="Google Shape;172;p37"/>
          <p:cNvPicPr preferRelativeResize="0"/>
          <p:nvPr/>
        </p:nvPicPr>
        <p:blipFill>
          <a:blip r:embed="rId4">
            <a:alphaModFix/>
          </a:blip>
          <a:stretch>
            <a:fillRect/>
          </a:stretch>
        </p:blipFill>
        <p:spPr>
          <a:xfrm>
            <a:off x="152400" y="152400"/>
            <a:ext cx="4838702" cy="483870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pic>
        <p:nvPicPr>
          <p:cNvPr id="335" name="Google Shape;335;p5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36" name="Google Shape;336;p5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b="0" i="0" lang="en" sz="800" u="none" cap="none" strike="noStrike">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 </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337" name="Google Shape;337;p55"/>
          <p:cNvPicPr preferRelativeResize="0"/>
          <p:nvPr/>
        </p:nvPicPr>
        <p:blipFill>
          <a:blip r:embed="rId4">
            <a:alphaModFix/>
          </a:blip>
          <a:stretch>
            <a:fillRect/>
          </a:stretch>
        </p:blipFill>
        <p:spPr>
          <a:xfrm>
            <a:off x="1939237" y="988362"/>
            <a:ext cx="5265526" cy="316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8"/>
          <p:cNvSpPr txBox="1"/>
          <p:nvPr>
            <p:ph idx="2" type="body"/>
          </p:nvPr>
        </p:nvSpPr>
        <p:spPr>
          <a:xfrm>
            <a:off x="938500" y="1095077"/>
            <a:ext cx="7626000" cy="334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Arial"/>
                <a:ea typeface="Arial"/>
                <a:cs typeface="Arial"/>
                <a:sym typeface="Arial"/>
              </a:rPr>
              <a:t>Think about the last few purchases you made. </a:t>
            </a:r>
            <a:r>
              <a:rPr lang="en" sz="1600">
                <a:latin typeface="Arial"/>
                <a:ea typeface="Arial"/>
                <a:cs typeface="Arial"/>
                <a:sym typeface="Arial"/>
              </a:rPr>
              <a:t>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Were you in a store?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What type of store was it?</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Have you purchased a product online?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Have you purchased a product using an app or through social media?</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How long before you made the purchase until you received the actual product? </a:t>
            </a:r>
            <a:endParaRPr sz="1600">
              <a:latin typeface="Arial"/>
              <a:ea typeface="Arial"/>
              <a:cs typeface="Arial"/>
              <a:sym typeface="Arial"/>
            </a:endParaRPr>
          </a:p>
          <a:p>
            <a:pPr indent="0" lvl="0" marL="0" rtl="0" algn="l">
              <a:spcBef>
                <a:spcPts val="1000"/>
              </a:spcBef>
              <a:spcAft>
                <a:spcPts val="1000"/>
              </a:spcAft>
              <a:buNone/>
            </a:pPr>
            <a:r>
              <a:rPr b="1" lang="en" sz="1600">
                <a:latin typeface="Arial"/>
                <a:ea typeface="Arial"/>
                <a:cs typeface="Arial"/>
                <a:sym typeface="Arial"/>
              </a:rPr>
              <a:t>How do the decisions businesses make as regarding place impact how and when you have the products you purchase in hand?</a:t>
            </a:r>
            <a:endParaRPr b="1" sz="1600">
              <a:latin typeface="Arial"/>
              <a:ea typeface="Arial"/>
              <a:cs typeface="Arial"/>
              <a:sym typeface="Arial"/>
            </a:endParaRPr>
          </a:p>
        </p:txBody>
      </p:sp>
      <p:sp>
        <p:nvSpPr>
          <p:cNvPr id="178" name="Google Shape;178;p38"/>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DISCUSSION</a:t>
            </a:r>
            <a:endParaRPr b="1">
              <a:latin typeface="Arial"/>
              <a:ea typeface="Arial"/>
              <a:cs typeface="Arial"/>
              <a:sym typeface="Arial"/>
            </a:endParaRPr>
          </a:p>
        </p:txBody>
      </p:sp>
      <p:cxnSp>
        <p:nvCxnSpPr>
          <p:cNvPr id="179" name="Google Shape;179;p3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80" name="Google Shape;180;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1" name="Google Shape;181;p3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9"/>
          <p:cNvSpPr txBox="1"/>
          <p:nvPr>
            <p:ph type="title"/>
          </p:nvPr>
        </p:nvSpPr>
        <p:spPr>
          <a:xfrm>
            <a:off x="938500" y="445025"/>
            <a:ext cx="7973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DISTRIBUTION</a:t>
            </a:r>
            <a:endParaRPr b="1">
              <a:latin typeface="Arial"/>
              <a:ea typeface="Arial"/>
              <a:cs typeface="Arial"/>
              <a:sym typeface="Arial"/>
            </a:endParaRPr>
          </a:p>
        </p:txBody>
      </p:sp>
      <p:sp>
        <p:nvSpPr>
          <p:cNvPr id="187" name="Google Shape;187;p39"/>
          <p:cNvSpPr txBox="1"/>
          <p:nvPr>
            <p:ph idx="1" type="body"/>
          </p:nvPr>
        </p:nvSpPr>
        <p:spPr>
          <a:xfrm>
            <a:off x="985950" y="1123375"/>
            <a:ext cx="7172100" cy="30399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450">
                <a:latin typeface="Arial"/>
                <a:ea typeface="Arial"/>
                <a:cs typeface="Arial"/>
                <a:sym typeface="Arial"/>
              </a:rPr>
              <a:t>Distribution: </a:t>
            </a:r>
            <a:r>
              <a:rPr lang="en" sz="1450">
                <a:latin typeface="Arial"/>
                <a:ea typeface="Arial"/>
                <a:cs typeface="Arial"/>
                <a:sym typeface="Arial"/>
              </a:rPr>
              <a:t>the path goods and services take en route to the end consumer.  The end consumer is not necessarily the person or persons who purchase the product or service, but rather the person or persons who ultimately use the product or service.</a:t>
            </a:r>
            <a:endParaRPr sz="1450">
              <a:latin typeface="Arial"/>
              <a:ea typeface="Arial"/>
              <a:cs typeface="Arial"/>
              <a:sym typeface="Arial"/>
            </a:endParaRPr>
          </a:p>
        </p:txBody>
      </p:sp>
      <p:cxnSp>
        <p:nvCxnSpPr>
          <p:cNvPr id="188" name="Google Shape;188;p3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89" name="Google Shape;189;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40"/>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DISTRIBUTION</a:t>
            </a:r>
            <a:endParaRPr b="1">
              <a:latin typeface="Arial"/>
              <a:ea typeface="Arial"/>
              <a:cs typeface="Arial"/>
              <a:sym typeface="Arial"/>
            </a:endParaRPr>
          </a:p>
        </p:txBody>
      </p:sp>
      <p:sp>
        <p:nvSpPr>
          <p:cNvPr id="196" name="Google Shape;196;p40"/>
          <p:cNvSpPr txBox="1"/>
          <p:nvPr>
            <p:ph idx="1" type="body"/>
          </p:nvPr>
        </p:nvSpPr>
        <p:spPr>
          <a:xfrm>
            <a:off x="5337175" y="1617975"/>
            <a:ext cx="33117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Distribution:</a:t>
            </a:r>
            <a:r>
              <a:rPr lang="en">
                <a:latin typeface="Arial"/>
                <a:ea typeface="Arial"/>
                <a:cs typeface="Arial"/>
                <a:sym typeface="Arial"/>
              </a:rPr>
              <a:t> the path goods and services take en route to the end consumer.  The end consumer is not necessarily the person or persons who purchase the product or service, but rather the person or persons who ultimately use the product or service.</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Effective distribution is key to customer satisfaction.</a:t>
            </a:r>
            <a:endParaRPr>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cxnSp>
        <p:nvCxnSpPr>
          <p:cNvPr id="197" name="Google Shape;197;p40"/>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98" name="Google Shape;198;p40"/>
          <p:cNvPicPr preferRelativeResize="0"/>
          <p:nvPr/>
        </p:nvPicPr>
        <p:blipFill rotWithShape="1">
          <a:blip r:embed="rId3">
            <a:alphaModFix/>
          </a:blip>
          <a:srcRect b="0" l="16435" r="16428" t="0"/>
          <a:stretch/>
        </p:blipFill>
        <p:spPr>
          <a:xfrm>
            <a:off x="-1226475" y="-236700"/>
            <a:ext cx="5518800" cy="6574800"/>
          </a:xfrm>
          <a:prstGeom prst="flowChartDelay">
            <a:avLst/>
          </a:prstGeom>
          <a:noFill/>
          <a:ln>
            <a:noFill/>
          </a:ln>
        </p:spPr>
      </p:pic>
      <p:pic>
        <p:nvPicPr>
          <p:cNvPr id="199" name="Google Shape;199;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00" name="Google Shape;200;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1"/>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a:t>
            </a:r>
            <a:endParaRPr b="1">
              <a:latin typeface="Arial"/>
              <a:ea typeface="Arial"/>
              <a:cs typeface="Arial"/>
              <a:sym typeface="Arial"/>
            </a:endParaRPr>
          </a:p>
        </p:txBody>
      </p:sp>
      <p:sp>
        <p:nvSpPr>
          <p:cNvPr id="206" name="Google Shape;206;p41"/>
          <p:cNvSpPr txBox="1"/>
          <p:nvPr>
            <p:ph idx="1" type="body"/>
          </p:nvPr>
        </p:nvSpPr>
        <p:spPr>
          <a:xfrm>
            <a:off x="5337175" y="1617975"/>
            <a:ext cx="3311700" cy="293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latin typeface="Arial"/>
                <a:ea typeface="Arial"/>
                <a:cs typeface="Arial"/>
                <a:sym typeface="Arial"/>
              </a:rPr>
              <a:t>Retail </a:t>
            </a:r>
            <a:r>
              <a:rPr lang="en" sz="1400">
                <a:latin typeface="Arial"/>
                <a:ea typeface="Arial"/>
                <a:cs typeface="Arial"/>
                <a:sym typeface="Arial"/>
              </a:rPr>
              <a:t>refers to the sale of goods and services to individual consumers for their personal use.  </a:t>
            </a:r>
            <a:endParaRPr sz="1400">
              <a:latin typeface="Arial"/>
              <a:ea typeface="Arial"/>
              <a:cs typeface="Arial"/>
              <a:sym typeface="Arial"/>
            </a:endParaRPr>
          </a:p>
          <a:p>
            <a:pPr indent="-317500" lvl="0" marL="457200" rtl="0" algn="l">
              <a:spcBef>
                <a:spcPts val="1600"/>
              </a:spcBef>
              <a:spcAft>
                <a:spcPts val="0"/>
              </a:spcAft>
              <a:buSzPts val="1400"/>
              <a:buFont typeface="Arial"/>
              <a:buChar char="●"/>
            </a:pPr>
            <a:r>
              <a:rPr lang="en" sz="1400">
                <a:latin typeface="Arial"/>
                <a:ea typeface="Arial"/>
                <a:cs typeface="Arial"/>
                <a:sym typeface="Arial"/>
              </a:rPr>
              <a:t>Retail purchases are made in small quantities when compared to wholesaling and are not meant for redistribution or resale.  </a:t>
            </a:r>
            <a:endParaRPr sz="1400">
              <a:latin typeface="Arial"/>
              <a:ea typeface="Arial"/>
              <a:cs typeface="Arial"/>
              <a:sym typeface="Arial"/>
            </a:endParaRPr>
          </a:p>
          <a:p>
            <a:pPr indent="-317500" lvl="0" marL="457200" rtl="0" algn="l">
              <a:spcBef>
                <a:spcPts val="1000"/>
              </a:spcBef>
              <a:spcAft>
                <a:spcPts val="0"/>
              </a:spcAft>
              <a:buSzPts val="1400"/>
              <a:buFont typeface="Arial"/>
              <a:buChar char="●"/>
            </a:pPr>
            <a:r>
              <a:rPr lang="en" sz="1400">
                <a:latin typeface="Arial"/>
                <a:ea typeface="Arial"/>
                <a:cs typeface="Arial"/>
                <a:sym typeface="Arial"/>
              </a:rPr>
              <a:t>Retail transactions occur online or at a physical, brick-and-mortar store.</a:t>
            </a:r>
            <a:endParaRPr sz="1400">
              <a:latin typeface="Arial"/>
              <a:ea typeface="Arial"/>
              <a:cs typeface="Arial"/>
              <a:sym typeface="Arial"/>
            </a:endParaRPr>
          </a:p>
        </p:txBody>
      </p:sp>
      <p:cxnSp>
        <p:nvCxnSpPr>
          <p:cNvPr id="207" name="Google Shape;207;p41"/>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8" name="Google Shape;208;p41"/>
          <p:cNvPicPr preferRelativeResize="0"/>
          <p:nvPr/>
        </p:nvPicPr>
        <p:blipFill rotWithShape="1">
          <a:blip r:embed="rId3">
            <a:alphaModFix/>
          </a:blip>
          <a:srcRect b="-22286" l="0" r="27922" t="-4055"/>
          <a:stretch/>
        </p:blipFill>
        <p:spPr>
          <a:xfrm>
            <a:off x="-1226475" y="-236700"/>
            <a:ext cx="5518800" cy="6574800"/>
          </a:xfrm>
          <a:prstGeom prst="flowChartDelay">
            <a:avLst/>
          </a:prstGeom>
          <a:noFill/>
          <a:ln>
            <a:noFill/>
          </a:ln>
        </p:spPr>
      </p:pic>
      <p:pic>
        <p:nvPicPr>
          <p:cNvPr id="209" name="Google Shape;209;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0" name="Google Shape;210;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2"/>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 IS BIG BUSINESS</a:t>
            </a:r>
            <a:endParaRPr b="1">
              <a:latin typeface="Arial"/>
              <a:ea typeface="Arial"/>
              <a:cs typeface="Arial"/>
              <a:sym typeface="Arial"/>
            </a:endParaRPr>
          </a:p>
        </p:txBody>
      </p:sp>
      <p:sp>
        <p:nvSpPr>
          <p:cNvPr id="216" name="Google Shape;216;p42"/>
          <p:cNvSpPr txBox="1"/>
          <p:nvPr>
            <p:ph type="title"/>
          </p:nvPr>
        </p:nvSpPr>
        <p:spPr>
          <a:xfrm>
            <a:off x="669753" y="1561475"/>
            <a:ext cx="7804500" cy="118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5400">
                <a:latin typeface="Arial"/>
                <a:ea typeface="Arial"/>
                <a:cs typeface="Arial"/>
                <a:sym typeface="Arial"/>
              </a:rPr>
              <a:t>52 MILLION</a:t>
            </a:r>
            <a:endParaRPr b="1" sz="5400">
              <a:latin typeface="Arial"/>
              <a:ea typeface="Arial"/>
              <a:cs typeface="Arial"/>
              <a:sym typeface="Arial"/>
            </a:endParaRPr>
          </a:p>
        </p:txBody>
      </p:sp>
      <p:cxnSp>
        <p:nvCxnSpPr>
          <p:cNvPr id="217" name="Google Shape;217;p42"/>
          <p:cNvCxnSpPr/>
          <p:nvPr/>
        </p:nvCxnSpPr>
        <p:spPr>
          <a:xfrm>
            <a:off x="3550788" y="2748873"/>
            <a:ext cx="2042400" cy="108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8" name="Google Shape;218;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9" name="Google Shape;219;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sp>
        <p:nvSpPr>
          <p:cNvPr id="220" name="Google Shape;220;p42"/>
          <p:cNvSpPr txBox="1"/>
          <p:nvPr/>
        </p:nvSpPr>
        <p:spPr>
          <a:xfrm>
            <a:off x="902850" y="2848675"/>
            <a:ext cx="73383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solidFill>
                  <a:schemeClr val="lt1"/>
                </a:solidFill>
              </a:rPr>
              <a:t>Number of Americans working in the retail industry.</a:t>
            </a:r>
            <a:endParaRPr sz="17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pic>
        <p:nvPicPr>
          <p:cNvPr id="225" name="Google Shape;225;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6" name="Google Shape;226;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227" name="Google Shape;227;p43"/>
          <p:cNvPicPr preferRelativeResize="0"/>
          <p:nvPr/>
        </p:nvPicPr>
        <p:blipFill>
          <a:blip r:embed="rId4">
            <a:alphaModFix/>
          </a:blip>
          <a:stretch>
            <a:fillRect/>
          </a:stretch>
        </p:blipFill>
        <p:spPr>
          <a:xfrm>
            <a:off x="863876" y="255763"/>
            <a:ext cx="7416249" cy="41747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4"/>
          <p:cNvSpPr txBox="1"/>
          <p:nvPr>
            <p:ph idx="1" type="subTitle"/>
          </p:nvPr>
        </p:nvSpPr>
        <p:spPr>
          <a:xfrm>
            <a:off x="971900" y="1166025"/>
            <a:ext cx="4897200" cy="3545100"/>
          </a:xfrm>
          <a:prstGeom prst="rect">
            <a:avLst/>
          </a:prstGeom>
        </p:spPr>
        <p:txBody>
          <a:bodyPr anchorCtr="0" anchor="t" bIns="91425" lIns="91425" spcFirstLastPara="1" rIns="91425" wrap="square" tIns="91425">
            <a:noAutofit/>
          </a:bodyPr>
          <a:lstStyle/>
          <a:p>
            <a:pPr indent="-349250" lvl="0" marL="457200" rtl="0" algn="l">
              <a:spcBef>
                <a:spcPts val="0"/>
              </a:spcBef>
              <a:spcAft>
                <a:spcPts val="0"/>
              </a:spcAft>
              <a:buClr>
                <a:schemeClr val="lt1"/>
              </a:buClr>
              <a:buSzPts val="1900"/>
              <a:buFont typeface="Arial"/>
              <a:buChar char="●"/>
            </a:pPr>
            <a:r>
              <a:rPr lang="en" sz="1900">
                <a:solidFill>
                  <a:schemeClr val="lt1"/>
                </a:solidFill>
                <a:latin typeface="Arial"/>
                <a:ea typeface="Arial"/>
                <a:cs typeface="Arial"/>
                <a:sym typeface="Arial"/>
              </a:rPr>
              <a:t>A </a:t>
            </a:r>
            <a:r>
              <a:rPr b="1" lang="en" sz="1900">
                <a:solidFill>
                  <a:schemeClr val="lt1"/>
                </a:solidFill>
                <a:latin typeface="Arial"/>
                <a:ea typeface="Arial"/>
                <a:cs typeface="Arial"/>
                <a:sym typeface="Arial"/>
              </a:rPr>
              <a:t>retailer</a:t>
            </a:r>
            <a:r>
              <a:rPr lang="en" sz="1900">
                <a:solidFill>
                  <a:schemeClr val="lt1"/>
                </a:solidFill>
                <a:latin typeface="Arial"/>
                <a:ea typeface="Arial"/>
                <a:cs typeface="Arial"/>
                <a:sym typeface="Arial"/>
              </a:rPr>
              <a:t> is an individual or business from which consumers directly purchase goods and services.  </a:t>
            </a:r>
            <a:endParaRPr sz="1900">
              <a:solidFill>
                <a:schemeClr val="lt1"/>
              </a:solidFill>
              <a:latin typeface="Arial"/>
              <a:ea typeface="Arial"/>
              <a:cs typeface="Arial"/>
              <a:sym typeface="Arial"/>
            </a:endParaRPr>
          </a:p>
          <a:p>
            <a:pPr indent="-349250" lvl="0" marL="457200" rtl="0" algn="l">
              <a:spcBef>
                <a:spcPts val="1000"/>
              </a:spcBef>
              <a:spcAft>
                <a:spcPts val="0"/>
              </a:spcAft>
              <a:buClr>
                <a:schemeClr val="lt1"/>
              </a:buClr>
              <a:buSzPts val="1900"/>
              <a:buFont typeface="Arial"/>
              <a:buChar char="●"/>
            </a:pPr>
            <a:r>
              <a:rPr b="1" lang="en" sz="1900">
                <a:solidFill>
                  <a:schemeClr val="lt1"/>
                </a:solidFill>
                <a:latin typeface="Arial"/>
                <a:ea typeface="Arial"/>
                <a:cs typeface="Arial"/>
                <a:sym typeface="Arial"/>
              </a:rPr>
              <a:t>Retailers</a:t>
            </a:r>
            <a:r>
              <a:rPr lang="en" sz="1900">
                <a:solidFill>
                  <a:schemeClr val="lt1"/>
                </a:solidFill>
                <a:latin typeface="Arial"/>
                <a:ea typeface="Arial"/>
                <a:cs typeface="Arial"/>
                <a:sym typeface="Arial"/>
              </a:rPr>
              <a:t> rarely produce or manufacture their own products.</a:t>
            </a:r>
            <a:endParaRPr sz="1900">
              <a:solidFill>
                <a:schemeClr val="lt1"/>
              </a:solidFill>
              <a:latin typeface="Arial"/>
              <a:ea typeface="Arial"/>
              <a:cs typeface="Arial"/>
              <a:sym typeface="Arial"/>
            </a:endParaRPr>
          </a:p>
          <a:p>
            <a:pPr indent="-349250" lvl="0" marL="457200" rtl="0" algn="l">
              <a:spcBef>
                <a:spcPts val="1000"/>
              </a:spcBef>
              <a:spcAft>
                <a:spcPts val="1000"/>
              </a:spcAft>
              <a:buClr>
                <a:schemeClr val="lt1"/>
              </a:buClr>
              <a:buSzPts val="1900"/>
              <a:buFont typeface="Arial"/>
              <a:buChar char="●"/>
            </a:pPr>
            <a:r>
              <a:rPr b="1" lang="en" sz="1900">
                <a:solidFill>
                  <a:schemeClr val="lt1"/>
                </a:solidFill>
                <a:latin typeface="Arial"/>
                <a:ea typeface="Arial"/>
                <a:cs typeface="Arial"/>
                <a:sym typeface="Arial"/>
              </a:rPr>
              <a:t>Retailers</a:t>
            </a:r>
            <a:r>
              <a:rPr lang="en" sz="1900">
                <a:solidFill>
                  <a:schemeClr val="lt1"/>
                </a:solidFill>
                <a:latin typeface="Arial"/>
                <a:ea typeface="Arial"/>
                <a:cs typeface="Arial"/>
                <a:sym typeface="Arial"/>
              </a:rPr>
              <a:t> purchase goods from a distributor, wholesaler, or directly from the manufacturer to resell to consumers. </a:t>
            </a:r>
            <a:endParaRPr sz="1900">
              <a:solidFill>
                <a:schemeClr val="lt1"/>
              </a:solidFill>
              <a:latin typeface="Arial"/>
              <a:ea typeface="Arial"/>
              <a:cs typeface="Arial"/>
              <a:sym typeface="Arial"/>
            </a:endParaRPr>
          </a:p>
        </p:txBody>
      </p:sp>
      <p:sp>
        <p:nvSpPr>
          <p:cNvPr id="233" name="Google Shape;233;p44"/>
          <p:cNvSpPr txBox="1"/>
          <p:nvPr>
            <p:ph type="title"/>
          </p:nvPr>
        </p:nvSpPr>
        <p:spPr>
          <a:xfrm>
            <a:off x="938500" y="445025"/>
            <a:ext cx="588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WHAT IS A RETAILER?</a:t>
            </a:r>
            <a:endParaRPr b="1">
              <a:latin typeface="Arial"/>
              <a:ea typeface="Arial"/>
              <a:cs typeface="Arial"/>
              <a:sym typeface="Arial"/>
            </a:endParaRPr>
          </a:p>
        </p:txBody>
      </p:sp>
      <p:cxnSp>
        <p:nvCxnSpPr>
          <p:cNvPr id="234" name="Google Shape;234;p4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35" name="Google Shape;235;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6" name="Google Shape;236;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a:t>
            </a:r>
            <a:r>
              <a:rPr lang="en" sz="800">
                <a:solidFill>
                  <a:schemeClr val="accent5"/>
                </a:solidFill>
                <a:latin typeface="Oswald"/>
                <a:ea typeface="Oswald"/>
                <a:cs typeface="Oswald"/>
                <a:sym typeface="Oswald"/>
              </a:rPr>
              <a:t>2023</a:t>
            </a:r>
            <a:r>
              <a:rPr lang="en" sz="800">
                <a:solidFill>
                  <a:schemeClr val="accent5"/>
                </a:solidFill>
                <a:latin typeface="Oswald"/>
                <a:ea typeface="Oswald"/>
                <a:cs typeface="Oswald"/>
                <a:sym typeface="Oswald"/>
              </a:rPr>
              <a:t>. Sports Career Consulting, LLC.</a:t>
            </a:r>
            <a:endParaRPr sz="800">
              <a:solidFill>
                <a:schemeClr val="accent5"/>
              </a:solidFill>
              <a:latin typeface="Oswald"/>
              <a:ea typeface="Oswald"/>
              <a:cs typeface="Oswald"/>
              <a:sym typeface="Oswald"/>
            </a:endParaRPr>
          </a:p>
        </p:txBody>
      </p:sp>
      <p:pic>
        <p:nvPicPr>
          <p:cNvPr id="237" name="Google Shape;237;p44"/>
          <p:cNvPicPr preferRelativeResize="0"/>
          <p:nvPr/>
        </p:nvPicPr>
        <p:blipFill>
          <a:blip r:embed="rId4">
            <a:alphaModFix/>
          </a:blip>
          <a:stretch>
            <a:fillRect/>
          </a:stretch>
        </p:blipFill>
        <p:spPr>
          <a:xfrm>
            <a:off x="6008025" y="414025"/>
            <a:ext cx="2685150" cy="40323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