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Montserrat"/>
      <p:regular r:id="rId26"/>
      <p:bold r:id="rId27"/>
      <p:italic r:id="rId28"/>
      <p:boldItalic r:id="rId29"/>
    </p:embeddedFont>
    <p:embeddedFont>
      <p:font typeface="Montserrat Medium"/>
      <p:regular r:id="rId30"/>
      <p:bold r:id="rId31"/>
      <p:italic r:id="rId32"/>
      <p:boldItalic r:id="rId33"/>
    </p:embeddedFont>
    <p:embeddedFont>
      <p:font typeface="Montserrat ExtraBold"/>
      <p:bold r:id="rId34"/>
      <p:boldItalic r:id="rId35"/>
    </p:embeddedFont>
    <p:embeddedFont>
      <p:font typeface="Oswald"/>
      <p:regular r:id="rId36"/>
      <p:bold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8" roundtripDataSignature="AMtx7miESBoUS1yEwbmTwPqxtBr1CTMG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regular.fntdata"/><Relationship Id="rId25" Type="http://schemas.openxmlformats.org/officeDocument/2006/relationships/slide" Target="slides/slide21.xml"/><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Medium-bold.fntdata"/><Relationship Id="rId30" Type="http://schemas.openxmlformats.org/officeDocument/2006/relationships/font" Target="fonts/MontserratMedium-regular.fntdata"/><Relationship Id="rId11" Type="http://schemas.openxmlformats.org/officeDocument/2006/relationships/slide" Target="slides/slide7.xml"/><Relationship Id="rId33" Type="http://schemas.openxmlformats.org/officeDocument/2006/relationships/font" Target="fonts/MontserratMedium-boldItalic.fntdata"/><Relationship Id="rId10" Type="http://schemas.openxmlformats.org/officeDocument/2006/relationships/slide" Target="slides/slide6.xml"/><Relationship Id="rId32" Type="http://schemas.openxmlformats.org/officeDocument/2006/relationships/font" Target="fonts/MontserratMedium-italic.fntdata"/><Relationship Id="rId13" Type="http://schemas.openxmlformats.org/officeDocument/2006/relationships/slide" Target="slides/slide9.xml"/><Relationship Id="rId35" Type="http://schemas.openxmlformats.org/officeDocument/2006/relationships/font" Target="fonts/MontserratExtraBold-boldItalic.fntdata"/><Relationship Id="rId12" Type="http://schemas.openxmlformats.org/officeDocument/2006/relationships/slide" Target="slides/slide8.xml"/><Relationship Id="rId34" Type="http://schemas.openxmlformats.org/officeDocument/2006/relationships/font" Target="fonts/MontserratExtraBold-bold.fntdata"/><Relationship Id="rId15" Type="http://schemas.openxmlformats.org/officeDocument/2006/relationships/slide" Target="slides/slide11.xml"/><Relationship Id="rId37" Type="http://schemas.openxmlformats.org/officeDocument/2006/relationships/font" Target="fonts/Oswald-bold.fntdata"/><Relationship Id="rId14" Type="http://schemas.openxmlformats.org/officeDocument/2006/relationships/slide" Target="slides/slide10.xml"/><Relationship Id="rId36" Type="http://schemas.openxmlformats.org/officeDocument/2006/relationships/font" Target="fonts/Oswald-regular.fntdata"/><Relationship Id="rId17" Type="http://schemas.openxmlformats.org/officeDocument/2006/relationships/slide" Target="slides/slide13.xml"/><Relationship Id="rId16" Type="http://schemas.openxmlformats.org/officeDocument/2006/relationships/slide" Target="slides/slide12.xml"/><Relationship Id="rId38" Type="http://customschemas.google.com/relationships/presentationmetadata" Target="meta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9" name="Google Shape;24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9" name="Google Shape;27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4" name="Google Shape;31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25a80362f5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g25a80362f50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25a80362f5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25a80362f50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1" name="Google Shape;34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1"/>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21"/>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3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31"/>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44" name="Google Shape;44;p31"/>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45" name="Google Shape;45;p31"/>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3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33"/>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0" name="Google Shape;50;p33"/>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51" name="Shape 51"/>
        <p:cNvGrpSpPr/>
        <p:nvPr/>
      </p:nvGrpSpPr>
      <p:grpSpPr>
        <a:xfrm>
          <a:off x="0" y="0"/>
          <a:ext cx="0" cy="0"/>
          <a:chOff x="0" y="0"/>
          <a:chExt cx="0" cy="0"/>
        </a:xfrm>
      </p:grpSpPr>
      <p:sp>
        <p:nvSpPr>
          <p:cNvPr id="52" name="Google Shape;52;p34"/>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3" name="Google Shape;53;p34"/>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4" name="Google Shape;54;p34"/>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5" name="Google Shape;55;p34"/>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6" name="Google Shape;56;p34"/>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7" name="Google Shape;57;p34"/>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8" name="Google Shape;58;p34"/>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9" name="Google Shape;59;p34"/>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60" name="Google Shape;60;p34"/>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61" name="Shape 61"/>
        <p:cNvGrpSpPr/>
        <p:nvPr/>
      </p:nvGrpSpPr>
      <p:grpSpPr>
        <a:xfrm>
          <a:off x="0" y="0"/>
          <a:ext cx="0" cy="0"/>
          <a:chOff x="0" y="0"/>
          <a:chExt cx="0" cy="0"/>
        </a:xfrm>
      </p:grpSpPr>
      <p:sp>
        <p:nvSpPr>
          <p:cNvPr id="62" name="Google Shape;62;p35"/>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3" name="Google Shape;63;p35"/>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4" name="Shape 64"/>
        <p:cNvGrpSpPr/>
        <p:nvPr/>
      </p:nvGrpSpPr>
      <p:grpSpPr>
        <a:xfrm>
          <a:off x="0" y="0"/>
          <a:ext cx="0" cy="0"/>
          <a:chOff x="0" y="0"/>
          <a:chExt cx="0" cy="0"/>
        </a:xfrm>
      </p:grpSpPr>
      <p:sp>
        <p:nvSpPr>
          <p:cNvPr id="65" name="Google Shape;65;p36"/>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6" name="Google Shape;66;p36"/>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7" name="Shape 67"/>
        <p:cNvGrpSpPr/>
        <p:nvPr/>
      </p:nvGrpSpPr>
      <p:grpSpPr>
        <a:xfrm>
          <a:off x="0" y="0"/>
          <a:ext cx="0" cy="0"/>
          <a:chOff x="0" y="0"/>
          <a:chExt cx="0" cy="0"/>
        </a:xfrm>
      </p:grpSpPr>
      <p:sp>
        <p:nvSpPr>
          <p:cNvPr id="68" name="Google Shape;68;p37"/>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9" name="Google Shape;69;p37"/>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0" name="Google Shape;70;p37"/>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1" name="Google Shape;71;p37"/>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2" name="Google Shape;72;p37"/>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3" name="Shape 73"/>
        <p:cNvGrpSpPr/>
        <p:nvPr/>
      </p:nvGrpSpPr>
      <p:grpSpPr>
        <a:xfrm>
          <a:off x="0" y="0"/>
          <a:ext cx="0" cy="0"/>
          <a:chOff x="0" y="0"/>
          <a:chExt cx="0" cy="0"/>
        </a:xfrm>
      </p:grpSpPr>
      <p:sp>
        <p:nvSpPr>
          <p:cNvPr id="74" name="Google Shape;74;p38"/>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5" name="Google Shape;75;p38"/>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6" name="Google Shape;76;p38"/>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38"/>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8" name="Google Shape;78;p38"/>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9" name="Google Shape;79;p38"/>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80" name="Google Shape;80;p38"/>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81" name="Shape 81"/>
        <p:cNvGrpSpPr/>
        <p:nvPr/>
      </p:nvGrpSpPr>
      <p:grpSpPr>
        <a:xfrm>
          <a:off x="0" y="0"/>
          <a:ext cx="0" cy="0"/>
          <a:chOff x="0" y="0"/>
          <a:chExt cx="0" cy="0"/>
        </a:xfrm>
      </p:grpSpPr>
      <p:sp>
        <p:nvSpPr>
          <p:cNvPr id="82" name="Google Shape;82;p39"/>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3" name="Google Shape;83;p39"/>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 name="Shape 11"/>
        <p:cNvGrpSpPr/>
        <p:nvPr/>
      </p:nvGrpSpPr>
      <p:grpSpPr>
        <a:xfrm>
          <a:off x="0" y="0"/>
          <a:ext cx="0" cy="0"/>
          <a:chOff x="0" y="0"/>
          <a:chExt cx="0" cy="0"/>
        </a:xfrm>
      </p:grpSpPr>
      <p:sp>
        <p:nvSpPr>
          <p:cNvPr id="12" name="Google Shape;12;p22"/>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22"/>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4" name="Shape 84"/>
        <p:cNvGrpSpPr/>
        <p:nvPr/>
      </p:nvGrpSpPr>
      <p:grpSpPr>
        <a:xfrm>
          <a:off x="0" y="0"/>
          <a:ext cx="0" cy="0"/>
          <a:chOff x="0" y="0"/>
          <a:chExt cx="0" cy="0"/>
        </a:xfrm>
      </p:grpSpPr>
      <p:sp>
        <p:nvSpPr>
          <p:cNvPr id="85" name="Google Shape;85;p40"/>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6" name="Shape 86"/>
        <p:cNvGrpSpPr/>
        <p:nvPr/>
      </p:nvGrpSpPr>
      <p:grpSpPr>
        <a:xfrm>
          <a:off x="0" y="0"/>
          <a:ext cx="0" cy="0"/>
          <a:chOff x="0" y="0"/>
          <a:chExt cx="0" cy="0"/>
        </a:xfrm>
      </p:grpSpPr>
      <p:sp>
        <p:nvSpPr>
          <p:cNvPr id="87" name="Google Shape;87;p41"/>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8" name="Shape 88"/>
        <p:cNvGrpSpPr/>
        <p:nvPr/>
      </p:nvGrpSpPr>
      <p:grpSpPr>
        <a:xfrm>
          <a:off x="0" y="0"/>
          <a:ext cx="0" cy="0"/>
          <a:chOff x="0" y="0"/>
          <a:chExt cx="0" cy="0"/>
        </a:xfrm>
      </p:grpSpPr>
      <p:sp>
        <p:nvSpPr>
          <p:cNvPr id="89" name="Google Shape;89;p42"/>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90" name="Shape 90"/>
        <p:cNvGrpSpPr/>
        <p:nvPr/>
      </p:nvGrpSpPr>
      <p:grpSpPr>
        <a:xfrm>
          <a:off x="0" y="0"/>
          <a:ext cx="0" cy="0"/>
          <a:chOff x="0" y="0"/>
          <a:chExt cx="0" cy="0"/>
        </a:xfrm>
      </p:grpSpPr>
      <p:sp>
        <p:nvSpPr>
          <p:cNvPr id="91" name="Google Shape;91;p43"/>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92" name="Shape 92"/>
        <p:cNvGrpSpPr/>
        <p:nvPr/>
      </p:nvGrpSpPr>
      <p:grpSpPr>
        <a:xfrm>
          <a:off x="0" y="0"/>
          <a:ext cx="0" cy="0"/>
          <a:chOff x="0" y="0"/>
          <a:chExt cx="0" cy="0"/>
        </a:xfrm>
      </p:grpSpPr>
      <p:sp>
        <p:nvSpPr>
          <p:cNvPr id="93" name="Google Shape;93;p44"/>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4" name="Google Shape;94;p44"/>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5" name="Google Shape;95;p44"/>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6" name="Google Shape;96;p44"/>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7" name="Google Shape;97;p44"/>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8" name="Shape 98"/>
        <p:cNvGrpSpPr/>
        <p:nvPr/>
      </p:nvGrpSpPr>
      <p:grpSpPr>
        <a:xfrm>
          <a:off x="0" y="0"/>
          <a:ext cx="0" cy="0"/>
          <a:chOff x="0" y="0"/>
          <a:chExt cx="0" cy="0"/>
        </a:xfrm>
      </p:grpSpPr>
      <p:sp>
        <p:nvSpPr>
          <p:cNvPr id="99" name="Google Shape;99;p4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00" name="Google Shape;100;p45"/>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1" name="Google Shape;101;p45"/>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2" name="Google Shape;102;p45"/>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3" name="Google Shape;103;p45"/>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4" name="Google Shape;104;p45"/>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5" name="Google Shape;105;p45"/>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6" name="Google Shape;106;p45"/>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7" name="Google Shape;107;p45"/>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46"/>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0" name="Google Shape;110;p46"/>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46"/>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2" name="Google Shape;112;p46"/>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46"/>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4" name="Google Shape;114;p46"/>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5" name="Google Shape;115;p46"/>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46"/>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7" name="Google Shape;117;p46"/>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46"/>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46"/>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46"/>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46"/>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47"/>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4" name="Google Shape;124;p47"/>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47"/>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47"/>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7" name="Google Shape;127;p47"/>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47"/>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47"/>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47"/>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47"/>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48"/>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4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4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7" name="Google Shape;137;p49"/>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4" name="Shape 14"/>
        <p:cNvGrpSpPr/>
        <p:nvPr/>
      </p:nvGrpSpPr>
      <p:grpSpPr>
        <a:xfrm>
          <a:off x="0" y="0"/>
          <a:ext cx="0" cy="0"/>
          <a:chOff x="0" y="0"/>
          <a:chExt cx="0" cy="0"/>
        </a:xfrm>
      </p:grpSpPr>
      <p:sp>
        <p:nvSpPr>
          <p:cNvPr id="15" name="Google Shape;15;p23"/>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6" name="Google Shape;16;p23"/>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7" name="Google Shape;17;p23"/>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8" name="Google Shape;18;p23"/>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9" name="Google Shape;19;p23"/>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20" name="Google Shape;20;p23"/>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5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0" name="Google Shape;140;p50"/>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51"/>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3" name="Google Shape;143;p51"/>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52"/>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6" name="Google Shape;146;p52"/>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52"/>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5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0" name="Google Shape;150;p53"/>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5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3" name="Google Shape;153;p54"/>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 name="Shape 21"/>
        <p:cNvGrpSpPr/>
        <p:nvPr/>
      </p:nvGrpSpPr>
      <p:grpSpPr>
        <a:xfrm>
          <a:off x="0" y="0"/>
          <a:ext cx="0" cy="0"/>
          <a:chOff x="0" y="0"/>
          <a:chExt cx="0" cy="0"/>
        </a:xfrm>
      </p:grpSpPr>
      <p:sp>
        <p:nvSpPr>
          <p:cNvPr id="22" name="Google Shape;22;p24"/>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23" name="Google Shape;23;p24"/>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4" name="Google Shape;24;p24"/>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25" name="Shape 25"/>
        <p:cNvGrpSpPr/>
        <p:nvPr/>
      </p:nvGrpSpPr>
      <p:grpSpPr>
        <a:xfrm>
          <a:off x="0" y="0"/>
          <a:ext cx="0" cy="0"/>
          <a:chOff x="0" y="0"/>
          <a:chExt cx="0" cy="0"/>
        </a:xfrm>
      </p:grpSpPr>
      <p:sp>
        <p:nvSpPr>
          <p:cNvPr id="26" name="Google Shape;26;p2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7" name="Google Shape;27;p2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27"/>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31" name="Google Shape;31;p27"/>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32" name="Google Shape;32;p27"/>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3" name="Shape 33"/>
        <p:cNvGrpSpPr/>
        <p:nvPr/>
      </p:nvGrpSpPr>
      <p:grpSpPr>
        <a:xfrm>
          <a:off x="0" y="0"/>
          <a:ext cx="0" cy="0"/>
          <a:chOff x="0" y="0"/>
          <a:chExt cx="0" cy="0"/>
        </a:xfrm>
      </p:grpSpPr>
      <p:sp>
        <p:nvSpPr>
          <p:cNvPr id="34" name="Google Shape;34;p2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5" name="Google Shape;35;p28"/>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6" name="Shape 36"/>
        <p:cNvGrpSpPr/>
        <p:nvPr/>
      </p:nvGrpSpPr>
      <p:grpSpPr>
        <a:xfrm>
          <a:off x="0" y="0"/>
          <a:ext cx="0" cy="0"/>
          <a:chOff x="0" y="0"/>
          <a:chExt cx="0" cy="0"/>
        </a:xfrm>
      </p:grpSpPr>
      <p:sp>
        <p:nvSpPr>
          <p:cNvPr id="37" name="Google Shape;37;p2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8" name="Google Shape;38;p29"/>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39" name="Google Shape;39;p29"/>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2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jp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DISTRIBUTION &amp; SUPPLY CHAIN</a:t>
            </a:r>
            <a:endParaRPr>
              <a:latin typeface="Arial"/>
              <a:ea typeface="Arial"/>
              <a:cs typeface="Arial"/>
              <a:sym typeface="Arial"/>
            </a:endParaRPr>
          </a:p>
        </p:txBody>
      </p:sp>
      <p:sp>
        <p:nvSpPr>
          <p:cNvPr id="159" name="Google Shape;159;p1"/>
          <p:cNvSpPr txBox="1"/>
          <p:nvPr>
            <p:ph type="ctrTitle"/>
          </p:nvPr>
        </p:nvSpPr>
        <p:spPr>
          <a:xfrm>
            <a:off x="2941650" y="2705350"/>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2 - LESSON 4</a:t>
            </a:r>
            <a:endParaRPr b="0" sz="2200">
              <a:latin typeface="Arial"/>
              <a:ea typeface="Arial"/>
              <a:cs typeface="Arial"/>
              <a:sym typeface="Arial"/>
            </a:endParaRPr>
          </a:p>
        </p:txBody>
      </p:sp>
      <p:cxnSp>
        <p:nvCxnSpPr>
          <p:cNvPr id="160" name="Google Shape;160;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1" name="Google Shape;161;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2" name="Google Shape;162;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0"/>
          <p:cNvSpPr txBox="1"/>
          <p:nvPr>
            <p:ph type="title"/>
          </p:nvPr>
        </p:nvSpPr>
        <p:spPr>
          <a:xfrm>
            <a:off x="93850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EXCLUSIVE DISTRIBUTION</a:t>
            </a:r>
            <a:endParaRPr b="1">
              <a:latin typeface="Arial"/>
              <a:ea typeface="Arial"/>
              <a:cs typeface="Arial"/>
              <a:sym typeface="Arial"/>
            </a:endParaRPr>
          </a:p>
        </p:txBody>
      </p:sp>
      <p:sp>
        <p:nvSpPr>
          <p:cNvPr id="243" name="Google Shape;243;p10"/>
          <p:cNvSpPr txBox="1"/>
          <p:nvPr>
            <p:ph idx="1" type="body"/>
          </p:nvPr>
        </p:nvSpPr>
        <p:spPr>
          <a:xfrm>
            <a:off x="985950" y="1522450"/>
            <a:ext cx="7172100" cy="26409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lang="en" sz="1800">
                <a:latin typeface="Arial"/>
                <a:ea typeface="Arial"/>
                <a:cs typeface="Arial"/>
                <a:sym typeface="Arial"/>
              </a:rPr>
              <a:t>Two parties may choose to partner for rights to an </a:t>
            </a:r>
            <a:r>
              <a:rPr b="1" lang="en" sz="1800">
                <a:latin typeface="Arial"/>
                <a:ea typeface="Arial"/>
                <a:cs typeface="Arial"/>
                <a:sym typeface="Arial"/>
              </a:rPr>
              <a:t>exclusive distribution </a:t>
            </a:r>
            <a:r>
              <a:rPr lang="en" sz="1800">
                <a:latin typeface="Arial"/>
                <a:ea typeface="Arial"/>
                <a:cs typeface="Arial"/>
                <a:sym typeface="Arial"/>
              </a:rPr>
              <a:t>arrangement.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With exclusivity, a good or service is available to consumers only from a single third-party sales outlet.</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b="1" lang="en" sz="1800">
                <a:latin typeface="Arial"/>
                <a:ea typeface="Arial"/>
                <a:cs typeface="Arial"/>
                <a:sym typeface="Arial"/>
              </a:rPr>
              <a:t>Example:</a:t>
            </a:r>
            <a:r>
              <a:rPr lang="en" sz="1800">
                <a:latin typeface="Arial"/>
                <a:ea typeface="Arial"/>
                <a:cs typeface="Arial"/>
                <a:sym typeface="Arial"/>
              </a:rPr>
              <a:t> Buffalo Wild Wings, Mountain Dew &amp; Doritos</a:t>
            </a:r>
            <a:endParaRPr sz="1800">
              <a:latin typeface="Arial"/>
              <a:ea typeface="Arial"/>
              <a:cs typeface="Arial"/>
              <a:sym typeface="Arial"/>
            </a:endParaRPr>
          </a:p>
          <a:p>
            <a:pPr indent="-342900" lvl="1" marL="914400" rtl="0" algn="l">
              <a:lnSpc>
                <a:spcPct val="100000"/>
              </a:lnSpc>
              <a:spcBef>
                <a:spcPts val="1000"/>
              </a:spcBef>
              <a:spcAft>
                <a:spcPts val="1000"/>
              </a:spcAft>
              <a:buSzPts val="1800"/>
              <a:buFont typeface="Arial"/>
              <a:buChar char="○"/>
            </a:pPr>
            <a:r>
              <a:rPr lang="en" sz="1500">
                <a:latin typeface="Arial"/>
                <a:ea typeface="Arial"/>
                <a:cs typeface="Arial"/>
                <a:sym typeface="Arial"/>
              </a:rPr>
              <a:t>MTN DEW teamed up with Buffalo Wild Wings in 2020 for the exclusive distribution of its new “LEGEND” flavor while Doritos also teamed up with the popular restaurant chain for exclusive distribution of its “Doritos Flamin’ Hot Nacho” sauce.</a:t>
            </a:r>
            <a:r>
              <a:rPr lang="en" sz="1800">
                <a:latin typeface="Arial"/>
                <a:ea typeface="Arial"/>
                <a:cs typeface="Arial"/>
                <a:sym typeface="Arial"/>
              </a:rPr>
              <a:t>  </a:t>
            </a:r>
            <a:endParaRPr sz="1800">
              <a:latin typeface="Arial"/>
              <a:ea typeface="Arial"/>
              <a:cs typeface="Arial"/>
              <a:sym typeface="Arial"/>
            </a:endParaRPr>
          </a:p>
        </p:txBody>
      </p:sp>
      <p:cxnSp>
        <p:nvCxnSpPr>
          <p:cNvPr id="244" name="Google Shape;244;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5" name="Google Shape;245;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6" name="Google Shape;246;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11"/>
          <p:cNvSpPr txBox="1"/>
          <p:nvPr>
            <p:ph type="title"/>
          </p:nvPr>
        </p:nvSpPr>
        <p:spPr>
          <a:xfrm>
            <a:off x="4236575" y="657625"/>
            <a:ext cx="4638300" cy="35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SUPPLY CHAIN</a:t>
            </a:r>
            <a:endParaRPr b="1">
              <a:latin typeface="Arial"/>
              <a:ea typeface="Arial"/>
              <a:cs typeface="Arial"/>
              <a:sym typeface="Arial"/>
            </a:endParaRPr>
          </a:p>
        </p:txBody>
      </p:sp>
      <p:sp>
        <p:nvSpPr>
          <p:cNvPr id="252" name="Google Shape;252;p11"/>
          <p:cNvSpPr txBox="1"/>
          <p:nvPr>
            <p:ph idx="1" type="body"/>
          </p:nvPr>
        </p:nvSpPr>
        <p:spPr>
          <a:xfrm>
            <a:off x="4555888" y="1135788"/>
            <a:ext cx="4107600" cy="2871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a:latin typeface="Arial"/>
                <a:ea typeface="Arial"/>
                <a:cs typeface="Arial"/>
                <a:sym typeface="Arial"/>
              </a:rPr>
              <a:t>A </a:t>
            </a:r>
            <a:r>
              <a:rPr b="1" lang="en">
                <a:latin typeface="Arial"/>
                <a:ea typeface="Arial"/>
                <a:cs typeface="Arial"/>
                <a:sym typeface="Arial"/>
              </a:rPr>
              <a:t>supply chain</a:t>
            </a:r>
            <a:r>
              <a:rPr lang="en">
                <a:latin typeface="Arial"/>
                <a:ea typeface="Arial"/>
                <a:cs typeface="Arial"/>
                <a:sym typeface="Arial"/>
              </a:rPr>
              <a:t> describes the relationship between businesses and suppliers that establish a path for goods to reach the end consumer.      </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When a disruption occurs at any point in that path, it can lead to an increase in product cost and or delays in delivery times.</a:t>
            </a:r>
            <a:endParaRPr>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lang="en">
                <a:latin typeface="Arial"/>
                <a:ea typeface="Arial"/>
                <a:cs typeface="Arial"/>
                <a:sym typeface="Arial"/>
              </a:rPr>
              <a:t>When the COVID-19 pandemic struck, disruptions to the supply chain made headlines all over the world.</a:t>
            </a:r>
            <a:endParaRPr>
              <a:latin typeface="Arial"/>
              <a:ea typeface="Arial"/>
              <a:cs typeface="Arial"/>
              <a:sym typeface="Arial"/>
            </a:endParaRPr>
          </a:p>
        </p:txBody>
      </p:sp>
      <p:cxnSp>
        <p:nvCxnSpPr>
          <p:cNvPr id="253" name="Google Shape;253;p11"/>
          <p:cNvCxnSpPr/>
          <p:nvPr/>
        </p:nvCxnSpPr>
        <p:spPr>
          <a:xfrm>
            <a:off x="4236563" y="1195639"/>
            <a:ext cx="0" cy="27522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4" name="Google Shape;254;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5" name="Google Shape;255;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56" name="Google Shape;256;p11"/>
          <p:cNvPicPr preferRelativeResize="0"/>
          <p:nvPr/>
        </p:nvPicPr>
        <p:blipFill rotWithShape="1">
          <a:blip r:embed="rId4">
            <a:alphaModFix/>
          </a:blip>
          <a:srcRect b="0" l="0" r="0" t="0"/>
          <a:stretch/>
        </p:blipFill>
        <p:spPr>
          <a:xfrm>
            <a:off x="152400" y="1364649"/>
            <a:ext cx="3928402" cy="2416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2"/>
          <p:cNvSpPr txBox="1"/>
          <p:nvPr>
            <p:ph type="title"/>
          </p:nvPr>
        </p:nvSpPr>
        <p:spPr>
          <a:xfrm>
            <a:off x="4236575" y="657625"/>
            <a:ext cx="4638300" cy="35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SUPPLY CHAIN CHALLENGES</a:t>
            </a:r>
            <a:endParaRPr b="1">
              <a:latin typeface="Arial"/>
              <a:ea typeface="Arial"/>
              <a:cs typeface="Arial"/>
              <a:sym typeface="Arial"/>
            </a:endParaRPr>
          </a:p>
        </p:txBody>
      </p:sp>
      <p:sp>
        <p:nvSpPr>
          <p:cNvPr id="262" name="Google Shape;262;p12"/>
          <p:cNvSpPr txBox="1"/>
          <p:nvPr>
            <p:ph idx="1" type="body"/>
          </p:nvPr>
        </p:nvSpPr>
        <p:spPr>
          <a:xfrm>
            <a:off x="4555888" y="1135788"/>
            <a:ext cx="4107600" cy="2871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000"/>
              </a:spcAft>
              <a:buSzPts val="1600"/>
              <a:buNone/>
            </a:pPr>
            <a:r>
              <a:rPr lang="en">
                <a:latin typeface="Arial"/>
                <a:ea typeface="Arial"/>
                <a:cs typeface="Arial"/>
                <a:sym typeface="Arial"/>
              </a:rPr>
              <a:t>Restaurant Example: In June 2021, a chicken wing shortage led to Wingstop launching a promotion selling chicken thighs instead of Chicken Wings.</a:t>
            </a:r>
            <a:endParaRPr>
              <a:latin typeface="Arial"/>
              <a:ea typeface="Arial"/>
              <a:cs typeface="Arial"/>
              <a:sym typeface="Arial"/>
            </a:endParaRPr>
          </a:p>
        </p:txBody>
      </p:sp>
      <p:cxnSp>
        <p:nvCxnSpPr>
          <p:cNvPr id="263" name="Google Shape;263;p12"/>
          <p:cNvCxnSpPr/>
          <p:nvPr/>
        </p:nvCxnSpPr>
        <p:spPr>
          <a:xfrm>
            <a:off x="4236563" y="1195639"/>
            <a:ext cx="0" cy="27522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4" name="Google Shape;264;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5" name="Google Shape;265;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66" name="Google Shape;266;p12"/>
          <p:cNvPicPr preferRelativeResize="0"/>
          <p:nvPr/>
        </p:nvPicPr>
        <p:blipFill rotWithShape="1">
          <a:blip r:embed="rId4">
            <a:alphaModFix/>
          </a:blip>
          <a:srcRect b="0" l="0" r="0" t="0"/>
          <a:stretch/>
        </p:blipFill>
        <p:spPr>
          <a:xfrm>
            <a:off x="328800" y="774375"/>
            <a:ext cx="3579475" cy="3579475"/>
          </a:xfrm>
          <a:prstGeom prst="rect">
            <a:avLst/>
          </a:prstGeom>
          <a:noFill/>
          <a:ln>
            <a:noFill/>
          </a:ln>
        </p:spPr>
      </p:pic>
      <p:sp>
        <p:nvSpPr>
          <p:cNvPr id="267" name="Google Shape;267;p12"/>
          <p:cNvSpPr txBox="1"/>
          <p:nvPr/>
        </p:nvSpPr>
        <p:spPr>
          <a:xfrm>
            <a:off x="399175" y="4474525"/>
            <a:ext cx="34998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Arial"/>
                <a:ea typeface="Arial"/>
                <a:cs typeface="Arial"/>
                <a:sym typeface="Arial"/>
              </a:rPr>
              <a:t>Photo via Wingstop Twitter @Wingstop https://twitter.com/wingstop/status/1407760379640528897</a:t>
            </a:r>
            <a:endParaRPr b="0" i="0" sz="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3"/>
          <p:cNvSpPr txBox="1"/>
          <p:nvPr>
            <p:ph type="title"/>
          </p:nvPr>
        </p:nvSpPr>
        <p:spPr>
          <a:xfrm>
            <a:off x="724100" y="523125"/>
            <a:ext cx="7758000" cy="544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INVENTORY MANAGEMENT</a:t>
            </a:r>
            <a:endParaRPr b="1">
              <a:latin typeface="Arial"/>
              <a:ea typeface="Arial"/>
              <a:cs typeface="Arial"/>
              <a:sym typeface="Arial"/>
            </a:endParaRPr>
          </a:p>
        </p:txBody>
      </p:sp>
      <p:sp>
        <p:nvSpPr>
          <p:cNvPr id="273" name="Google Shape;273;p13"/>
          <p:cNvSpPr txBox="1"/>
          <p:nvPr>
            <p:ph idx="1" type="body"/>
          </p:nvPr>
        </p:nvSpPr>
        <p:spPr>
          <a:xfrm>
            <a:off x="798350" y="1141850"/>
            <a:ext cx="8011800" cy="3160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Inventory</a:t>
            </a:r>
            <a:r>
              <a:rPr lang="en">
                <a:latin typeface="Arial"/>
                <a:ea typeface="Arial"/>
                <a:cs typeface="Arial"/>
                <a:sym typeface="Arial"/>
              </a:rPr>
              <a:t> refers to the number of goods, products, or services a business has available to sell to customers and includes both tangible and intangible items. </a:t>
            </a:r>
            <a:endParaRPr>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b="1" lang="en">
                <a:latin typeface="Arial"/>
                <a:ea typeface="Arial"/>
                <a:cs typeface="Arial"/>
                <a:sym typeface="Arial"/>
              </a:rPr>
              <a:t>Inventory management</a:t>
            </a:r>
            <a:r>
              <a:rPr lang="en">
                <a:latin typeface="Arial"/>
                <a:ea typeface="Arial"/>
                <a:cs typeface="Arial"/>
                <a:sym typeface="Arial"/>
              </a:rPr>
              <a:t> is key to business success. </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An </a:t>
            </a:r>
            <a:r>
              <a:rPr b="1" lang="en">
                <a:latin typeface="Arial"/>
                <a:ea typeface="Arial"/>
                <a:cs typeface="Arial"/>
                <a:sym typeface="Arial"/>
              </a:rPr>
              <a:t>inventory management system</a:t>
            </a:r>
            <a:r>
              <a:rPr lang="en">
                <a:latin typeface="Arial"/>
                <a:ea typeface="Arial"/>
                <a:cs typeface="Arial"/>
                <a:sym typeface="Arial"/>
              </a:rPr>
              <a:t> is used to track when a business has too little or too much inventory.</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b="1" lang="en">
                <a:latin typeface="Arial"/>
                <a:ea typeface="Arial"/>
                <a:cs typeface="Arial"/>
                <a:sym typeface="Arial"/>
              </a:rPr>
              <a:t>Inventory management </a:t>
            </a:r>
            <a:r>
              <a:rPr lang="en">
                <a:latin typeface="Arial"/>
                <a:ea typeface="Arial"/>
                <a:cs typeface="Arial"/>
                <a:sym typeface="Arial"/>
              </a:rPr>
              <a:t>is most important for perishable goods, because the business has a short period of time that it can buy, stock and then sell merchandise before it loses value.</a:t>
            </a:r>
            <a:endParaRPr>
              <a:latin typeface="Arial"/>
              <a:ea typeface="Arial"/>
              <a:cs typeface="Arial"/>
              <a:sym typeface="Arial"/>
            </a:endParaRPr>
          </a:p>
          <a:p>
            <a:pPr indent="0" lvl="0" marL="0" rtl="0" algn="l">
              <a:lnSpc>
                <a:spcPct val="100000"/>
              </a:lnSpc>
              <a:spcBef>
                <a:spcPts val="1600"/>
              </a:spcBef>
              <a:spcAft>
                <a:spcPts val="1600"/>
              </a:spcAft>
              <a:buSzPts val="1600"/>
              <a:buNone/>
            </a:pPr>
            <a:r>
              <a:t/>
            </a:r>
            <a:endParaRPr>
              <a:latin typeface="Arial"/>
              <a:ea typeface="Arial"/>
              <a:cs typeface="Arial"/>
              <a:sym typeface="Arial"/>
            </a:endParaRPr>
          </a:p>
        </p:txBody>
      </p:sp>
      <p:cxnSp>
        <p:nvCxnSpPr>
          <p:cNvPr id="274" name="Google Shape;274;p13"/>
          <p:cNvCxnSpPr/>
          <p:nvPr/>
        </p:nvCxnSpPr>
        <p:spPr>
          <a:xfrm>
            <a:off x="422375"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75" name="Google Shape;275;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6" name="Google Shape;276;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14"/>
          <p:cNvSpPr txBox="1"/>
          <p:nvPr>
            <p:ph type="title"/>
          </p:nvPr>
        </p:nvSpPr>
        <p:spPr>
          <a:xfrm>
            <a:off x="4853825" y="653100"/>
            <a:ext cx="28374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2900">
                <a:latin typeface="Arial"/>
                <a:ea typeface="Arial"/>
                <a:cs typeface="Arial"/>
                <a:sym typeface="Arial"/>
              </a:rPr>
              <a:t>DELIVERY</a:t>
            </a:r>
            <a:endParaRPr b="1" sz="2900">
              <a:latin typeface="Arial"/>
              <a:ea typeface="Arial"/>
              <a:cs typeface="Arial"/>
              <a:sym typeface="Arial"/>
            </a:endParaRPr>
          </a:p>
        </p:txBody>
      </p:sp>
      <p:sp>
        <p:nvSpPr>
          <p:cNvPr id="282" name="Google Shape;282;p14"/>
          <p:cNvSpPr txBox="1"/>
          <p:nvPr>
            <p:ph idx="1" type="body"/>
          </p:nvPr>
        </p:nvSpPr>
        <p:spPr>
          <a:xfrm>
            <a:off x="4853825" y="1430400"/>
            <a:ext cx="3816600" cy="298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sz="1400">
                <a:latin typeface="Arial"/>
                <a:ea typeface="Arial"/>
                <a:cs typeface="Arial"/>
                <a:sym typeface="Arial"/>
              </a:rPr>
              <a:t>Delivery</a:t>
            </a:r>
            <a:r>
              <a:rPr lang="en" sz="1400">
                <a:latin typeface="Arial"/>
                <a:ea typeface="Arial"/>
                <a:cs typeface="Arial"/>
                <a:sym typeface="Arial"/>
              </a:rPr>
              <a:t>: How consumers receive what they have paid for by way of distribution and transport. </a:t>
            </a:r>
            <a:endParaRPr sz="1400">
              <a:latin typeface="Arial"/>
              <a:ea typeface="Arial"/>
              <a:cs typeface="Arial"/>
              <a:sym typeface="Arial"/>
            </a:endParaRPr>
          </a:p>
          <a:p>
            <a:pPr indent="0" lvl="0" marL="0" rtl="0" algn="l">
              <a:lnSpc>
                <a:spcPct val="100000"/>
              </a:lnSpc>
              <a:spcBef>
                <a:spcPts val="1600"/>
              </a:spcBef>
              <a:spcAft>
                <a:spcPts val="0"/>
              </a:spcAft>
              <a:buSzPts val="1600"/>
              <a:buNone/>
            </a:pPr>
            <a:r>
              <a:rPr b="1" lang="en" sz="1400">
                <a:latin typeface="Arial"/>
                <a:ea typeface="Arial"/>
                <a:cs typeface="Arial"/>
                <a:sym typeface="Arial"/>
              </a:rPr>
              <a:t>Delivery</a:t>
            </a:r>
            <a:r>
              <a:rPr lang="en" sz="1400">
                <a:latin typeface="Arial"/>
                <a:ea typeface="Arial"/>
                <a:cs typeface="Arial"/>
                <a:sym typeface="Arial"/>
              </a:rPr>
              <a:t> can refer to goods being transported from a warehouse to a retailer, digital delivery of a video game, or a pizza delivered to a customer’s home. </a:t>
            </a:r>
            <a:endParaRPr sz="1400">
              <a:latin typeface="Arial"/>
              <a:ea typeface="Arial"/>
              <a:cs typeface="Arial"/>
              <a:sym typeface="Arial"/>
            </a:endParaRPr>
          </a:p>
          <a:p>
            <a:pPr indent="0" lvl="0" marL="0" rtl="0" algn="l">
              <a:lnSpc>
                <a:spcPct val="100000"/>
              </a:lnSpc>
              <a:spcBef>
                <a:spcPts val="1600"/>
              </a:spcBef>
              <a:spcAft>
                <a:spcPts val="0"/>
              </a:spcAft>
              <a:buSzPts val="1600"/>
              <a:buNone/>
            </a:pPr>
            <a:r>
              <a:rPr b="1" lang="en" sz="1400">
                <a:latin typeface="Arial"/>
                <a:ea typeface="Arial"/>
                <a:cs typeface="Arial"/>
                <a:sym typeface="Arial"/>
              </a:rPr>
              <a:t>Delivery has three stages: </a:t>
            </a:r>
            <a:r>
              <a:rPr lang="en" sz="1400">
                <a:latin typeface="Arial"/>
                <a:ea typeface="Arial"/>
                <a:cs typeface="Arial"/>
                <a:sym typeface="Arial"/>
              </a:rPr>
              <a:t>First mile, middle mile and last mile.</a:t>
            </a:r>
            <a:endParaRPr sz="1400">
              <a:latin typeface="Arial"/>
              <a:ea typeface="Arial"/>
              <a:cs typeface="Arial"/>
              <a:sym typeface="Arial"/>
            </a:endParaRPr>
          </a:p>
          <a:p>
            <a:pPr indent="0" lvl="0" marL="0" rtl="0" algn="l">
              <a:lnSpc>
                <a:spcPct val="100000"/>
              </a:lnSpc>
              <a:spcBef>
                <a:spcPts val="1600"/>
              </a:spcBef>
              <a:spcAft>
                <a:spcPts val="1600"/>
              </a:spcAft>
              <a:buSzPts val="1600"/>
              <a:buNone/>
            </a:pPr>
            <a:r>
              <a:t/>
            </a:r>
            <a:endParaRPr sz="1400">
              <a:latin typeface="Arial"/>
              <a:ea typeface="Arial"/>
              <a:cs typeface="Arial"/>
              <a:sym typeface="Arial"/>
            </a:endParaRPr>
          </a:p>
        </p:txBody>
      </p:sp>
      <p:cxnSp>
        <p:nvCxnSpPr>
          <p:cNvPr id="283" name="Google Shape;283;p14"/>
          <p:cNvCxnSpPr/>
          <p:nvPr/>
        </p:nvCxnSpPr>
        <p:spPr>
          <a:xfrm>
            <a:off x="4742425"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84" name="Google Shape;284;p14"/>
          <p:cNvPicPr preferRelativeResize="0"/>
          <p:nvPr/>
        </p:nvPicPr>
        <p:blipFill rotWithShape="1">
          <a:blip r:embed="rId3">
            <a:alphaModFix/>
          </a:blip>
          <a:srcRect b="-2109" l="20507" r="8656" t="-3419"/>
          <a:stretch/>
        </p:blipFill>
        <p:spPr>
          <a:xfrm>
            <a:off x="-340675" y="-236700"/>
            <a:ext cx="4632900" cy="5519700"/>
          </a:xfrm>
          <a:prstGeom prst="flowChartDelay">
            <a:avLst/>
          </a:prstGeom>
          <a:noFill/>
          <a:ln>
            <a:noFill/>
          </a:ln>
        </p:spPr>
      </p:pic>
      <p:pic>
        <p:nvPicPr>
          <p:cNvPr id="285" name="Google Shape;285;p14"/>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286" name="Google Shape;286;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5"/>
          <p:cNvSpPr txBox="1"/>
          <p:nvPr>
            <p:ph type="title"/>
          </p:nvPr>
        </p:nvSpPr>
        <p:spPr>
          <a:xfrm>
            <a:off x="751925" y="532425"/>
            <a:ext cx="37092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2900">
                <a:latin typeface="Arial"/>
                <a:ea typeface="Arial"/>
                <a:cs typeface="Arial"/>
                <a:sym typeface="Arial"/>
              </a:rPr>
              <a:t>DELIVERY STAGES</a:t>
            </a:r>
            <a:endParaRPr b="1" sz="2900">
              <a:latin typeface="Arial"/>
              <a:ea typeface="Arial"/>
              <a:cs typeface="Arial"/>
              <a:sym typeface="Arial"/>
            </a:endParaRPr>
          </a:p>
        </p:txBody>
      </p:sp>
      <p:sp>
        <p:nvSpPr>
          <p:cNvPr id="292" name="Google Shape;292;p15"/>
          <p:cNvSpPr txBox="1"/>
          <p:nvPr>
            <p:ph idx="1" type="body"/>
          </p:nvPr>
        </p:nvSpPr>
        <p:spPr>
          <a:xfrm>
            <a:off x="751925" y="1364650"/>
            <a:ext cx="7900200" cy="2989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sz="1800">
                <a:latin typeface="Arial"/>
                <a:ea typeface="Arial"/>
                <a:cs typeface="Arial"/>
                <a:sym typeface="Arial"/>
              </a:rPr>
              <a:t>First Mile</a:t>
            </a:r>
            <a:r>
              <a:rPr lang="en" sz="1800">
                <a:latin typeface="Arial"/>
                <a:ea typeface="Arial"/>
                <a:cs typeface="Arial"/>
                <a:sym typeface="Arial"/>
              </a:rPr>
              <a:t>: Where the product leaves it’s place of origin (where it is manufactured) and is transported to the next destination in the supply chain.</a:t>
            </a:r>
            <a:endParaRPr sz="1800">
              <a:latin typeface="Arial"/>
              <a:ea typeface="Arial"/>
              <a:cs typeface="Arial"/>
              <a:sym typeface="Arial"/>
            </a:endParaRPr>
          </a:p>
          <a:p>
            <a:pPr indent="0" lvl="0" marL="0" rtl="0" algn="l">
              <a:lnSpc>
                <a:spcPct val="100000"/>
              </a:lnSpc>
              <a:spcBef>
                <a:spcPts val="1600"/>
              </a:spcBef>
              <a:spcAft>
                <a:spcPts val="0"/>
              </a:spcAft>
              <a:buSzPts val="1600"/>
              <a:buNone/>
            </a:pPr>
            <a:r>
              <a:rPr b="1" lang="en" sz="1800">
                <a:latin typeface="Arial"/>
                <a:ea typeface="Arial"/>
                <a:cs typeface="Arial"/>
                <a:sym typeface="Arial"/>
              </a:rPr>
              <a:t>Middle Mile: </a:t>
            </a:r>
            <a:r>
              <a:rPr lang="en" sz="1800">
                <a:latin typeface="Arial"/>
                <a:ea typeface="Arial"/>
                <a:cs typeface="Arial"/>
                <a:sym typeface="Arial"/>
              </a:rPr>
              <a:t>Where goods are transported from the first destination to whichever stops are necessary before it is delivered to the consumer.</a:t>
            </a:r>
            <a:endParaRPr sz="1800">
              <a:latin typeface="Arial"/>
              <a:ea typeface="Arial"/>
              <a:cs typeface="Arial"/>
              <a:sym typeface="Arial"/>
            </a:endParaRPr>
          </a:p>
          <a:p>
            <a:pPr indent="0" lvl="0" marL="0" rtl="0" algn="l">
              <a:lnSpc>
                <a:spcPct val="100000"/>
              </a:lnSpc>
              <a:spcBef>
                <a:spcPts val="1600"/>
              </a:spcBef>
              <a:spcAft>
                <a:spcPts val="1600"/>
              </a:spcAft>
              <a:buSzPts val="1600"/>
              <a:buNone/>
            </a:pPr>
            <a:r>
              <a:rPr b="1" lang="en" sz="1800">
                <a:latin typeface="Arial"/>
                <a:ea typeface="Arial"/>
                <a:cs typeface="Arial"/>
                <a:sym typeface="Arial"/>
              </a:rPr>
              <a:t>Last Mile: </a:t>
            </a:r>
            <a:r>
              <a:rPr lang="en" sz="1800">
                <a:latin typeface="Arial"/>
                <a:ea typeface="Arial"/>
                <a:cs typeface="Arial"/>
                <a:sym typeface="Arial"/>
              </a:rPr>
              <a:t>Whichever mode of transportation delivers the product to the end consumer or retailer (final path of delivery). Could be UPS, FedEx or even a delivery drone!</a:t>
            </a:r>
            <a:endParaRPr sz="1800">
              <a:latin typeface="Arial"/>
              <a:ea typeface="Arial"/>
              <a:cs typeface="Arial"/>
              <a:sym typeface="Arial"/>
            </a:endParaRPr>
          </a:p>
        </p:txBody>
      </p:sp>
      <p:cxnSp>
        <p:nvCxnSpPr>
          <p:cNvPr id="293" name="Google Shape;293;p15"/>
          <p:cNvCxnSpPr/>
          <p:nvPr/>
        </p:nvCxnSpPr>
        <p:spPr>
          <a:xfrm>
            <a:off x="490700" y="14769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4" name="Google Shape;294;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5" name="Google Shape;295;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16"/>
          <p:cNvSpPr txBox="1"/>
          <p:nvPr>
            <p:ph type="title"/>
          </p:nvPr>
        </p:nvSpPr>
        <p:spPr>
          <a:xfrm>
            <a:off x="612700" y="144275"/>
            <a:ext cx="75618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2900">
                <a:latin typeface="Arial"/>
                <a:ea typeface="Arial"/>
                <a:cs typeface="Arial"/>
                <a:sym typeface="Arial"/>
              </a:rPr>
              <a:t>DISTRIBUTION IMPACT ON PRICE</a:t>
            </a:r>
            <a:endParaRPr b="1" sz="2900">
              <a:latin typeface="Arial"/>
              <a:ea typeface="Arial"/>
              <a:cs typeface="Arial"/>
              <a:sym typeface="Arial"/>
            </a:endParaRPr>
          </a:p>
        </p:txBody>
      </p:sp>
      <p:sp>
        <p:nvSpPr>
          <p:cNvPr id="301" name="Google Shape;301;p16"/>
          <p:cNvSpPr txBox="1"/>
          <p:nvPr>
            <p:ph idx="1" type="body"/>
          </p:nvPr>
        </p:nvSpPr>
        <p:spPr>
          <a:xfrm>
            <a:off x="737500" y="965450"/>
            <a:ext cx="7561800" cy="367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a:latin typeface="Arial"/>
                <a:ea typeface="Arial"/>
                <a:cs typeface="Arial"/>
                <a:sym typeface="Arial"/>
              </a:rPr>
              <a:t>Distribution factors and supply chain management impact the function of pricing. </a:t>
            </a:r>
            <a:endParaRPr>
              <a:latin typeface="Arial"/>
              <a:ea typeface="Arial"/>
              <a:cs typeface="Arial"/>
              <a:sym typeface="Arial"/>
            </a:endParaRPr>
          </a:p>
          <a:p>
            <a:pPr indent="0" lvl="0" marL="0" rtl="0" algn="l">
              <a:lnSpc>
                <a:spcPct val="100000"/>
              </a:lnSpc>
              <a:spcBef>
                <a:spcPts val="1600"/>
              </a:spcBef>
              <a:spcAft>
                <a:spcPts val="0"/>
              </a:spcAft>
              <a:buSzPts val="1600"/>
              <a:buNone/>
            </a:pPr>
            <a:r>
              <a:rPr b="1" lang="en">
                <a:latin typeface="Arial"/>
                <a:ea typeface="Arial"/>
                <a:cs typeface="Arial"/>
                <a:sym typeface="Arial"/>
              </a:rPr>
              <a:t>Supply chain costs that are typically passed on to the consumer:</a:t>
            </a:r>
            <a:endParaRPr b="1">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
                <a:latin typeface="Arial"/>
                <a:ea typeface="Arial"/>
                <a:cs typeface="Arial"/>
                <a:sym typeface="Arial"/>
              </a:rPr>
              <a:t>Production costs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Mark ups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Taxes and tariffs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Shipping and transportation costs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Inventory costs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Quality control</a:t>
            </a:r>
            <a:endParaRPr>
              <a:latin typeface="Arial"/>
              <a:ea typeface="Arial"/>
              <a:cs typeface="Arial"/>
              <a:sym typeface="Arial"/>
            </a:endParaRPr>
          </a:p>
          <a:p>
            <a:pPr indent="0" lvl="0" marL="0" rtl="0" algn="l">
              <a:lnSpc>
                <a:spcPct val="100000"/>
              </a:lnSpc>
              <a:spcBef>
                <a:spcPts val="1600"/>
              </a:spcBef>
              <a:spcAft>
                <a:spcPts val="0"/>
              </a:spcAft>
              <a:buSzPts val="1600"/>
              <a:buNone/>
            </a:pPr>
            <a:r>
              <a:rPr lang="en">
                <a:latin typeface="Arial"/>
                <a:ea typeface="Arial"/>
                <a:cs typeface="Arial"/>
                <a:sym typeface="Arial"/>
              </a:rPr>
              <a:t>Direct-to-consumer distribution savings does always equal lower pricing </a:t>
            </a:r>
            <a:endParaRPr>
              <a:latin typeface="Arial"/>
              <a:ea typeface="Arial"/>
              <a:cs typeface="Arial"/>
              <a:sym typeface="Arial"/>
            </a:endParaRPr>
          </a:p>
          <a:p>
            <a:pPr indent="0" lvl="0" marL="0" rtl="0" algn="l">
              <a:lnSpc>
                <a:spcPct val="100000"/>
              </a:lnSpc>
              <a:spcBef>
                <a:spcPts val="1600"/>
              </a:spcBef>
              <a:spcAft>
                <a:spcPts val="0"/>
              </a:spcAft>
              <a:buSzPts val="1600"/>
              <a:buNone/>
            </a:pPr>
            <a:r>
              <a:rPr lang="en">
                <a:latin typeface="Arial"/>
                <a:ea typeface="Arial"/>
                <a:cs typeface="Arial"/>
                <a:sym typeface="Arial"/>
              </a:rPr>
              <a:t>Many businesses use DTC distribution to increase their profit margin.</a:t>
            </a:r>
            <a:endParaRPr>
              <a:latin typeface="Arial"/>
              <a:ea typeface="Arial"/>
              <a:cs typeface="Arial"/>
              <a:sym typeface="Arial"/>
            </a:endParaRPr>
          </a:p>
          <a:p>
            <a:pPr indent="0" lvl="0" marL="0" rtl="0" algn="l">
              <a:lnSpc>
                <a:spcPct val="100000"/>
              </a:lnSpc>
              <a:spcBef>
                <a:spcPts val="1600"/>
              </a:spcBef>
              <a:spcAft>
                <a:spcPts val="0"/>
              </a:spcAft>
              <a:buSzPts val="1600"/>
              <a:buNone/>
            </a:pPr>
            <a:r>
              <a:t/>
            </a:r>
            <a:endParaRPr>
              <a:latin typeface="Arial"/>
              <a:ea typeface="Arial"/>
              <a:cs typeface="Arial"/>
              <a:sym typeface="Arial"/>
            </a:endParaRPr>
          </a:p>
          <a:p>
            <a:pPr indent="0" lvl="0" marL="0" rtl="0" algn="l">
              <a:lnSpc>
                <a:spcPct val="100000"/>
              </a:lnSpc>
              <a:spcBef>
                <a:spcPts val="1600"/>
              </a:spcBef>
              <a:spcAft>
                <a:spcPts val="1600"/>
              </a:spcAft>
              <a:buSzPts val="1600"/>
              <a:buNone/>
            </a:pPr>
            <a:r>
              <a:t/>
            </a:r>
            <a:endParaRPr>
              <a:latin typeface="Arial"/>
              <a:ea typeface="Arial"/>
              <a:cs typeface="Arial"/>
              <a:sym typeface="Arial"/>
            </a:endParaRPr>
          </a:p>
        </p:txBody>
      </p:sp>
      <p:cxnSp>
        <p:nvCxnSpPr>
          <p:cNvPr id="302" name="Google Shape;302;p16"/>
          <p:cNvCxnSpPr/>
          <p:nvPr/>
        </p:nvCxnSpPr>
        <p:spPr>
          <a:xfrm>
            <a:off x="486100" y="1382477"/>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03" name="Google Shape;303;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4" name="Google Shape;304;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pic>
        <p:nvPicPr>
          <p:cNvPr id="309" name="Google Shape;309;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0" name="Google Shape;310;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11" name="Google Shape;311;p17"/>
          <p:cNvPicPr preferRelativeResize="0"/>
          <p:nvPr/>
        </p:nvPicPr>
        <p:blipFill rotWithShape="1">
          <a:blip r:embed="rId4">
            <a:alphaModFix/>
          </a:blip>
          <a:srcRect b="0" l="0" r="0" t="0"/>
          <a:stretch/>
        </p:blipFill>
        <p:spPr>
          <a:xfrm>
            <a:off x="776912" y="430025"/>
            <a:ext cx="7590175" cy="39748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18"/>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500">
                <a:latin typeface="Arial"/>
                <a:ea typeface="Arial"/>
                <a:cs typeface="Arial"/>
                <a:sym typeface="Arial"/>
              </a:rPr>
              <a:t>Distribution: </a:t>
            </a:r>
            <a:r>
              <a:rPr lang="en" sz="1500">
                <a:latin typeface="Arial"/>
                <a:ea typeface="Arial"/>
                <a:cs typeface="Arial"/>
                <a:sym typeface="Arial"/>
              </a:rPr>
              <a:t>Refers to the path goods and services take en route to the end consumer (the individual who uses the product or service).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Direct Distribution: </a:t>
            </a:r>
            <a:r>
              <a:rPr lang="en" sz="1500">
                <a:latin typeface="Arial"/>
                <a:ea typeface="Arial"/>
                <a:cs typeface="Arial"/>
                <a:sym typeface="Arial"/>
              </a:rPr>
              <a:t>allows for the producer of goods and services to deliver the product directly to customers.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Indirect Distribution:</a:t>
            </a:r>
            <a:r>
              <a:rPr lang="en" sz="1500">
                <a:latin typeface="Arial"/>
                <a:ea typeface="Arial"/>
                <a:cs typeface="Arial"/>
                <a:sym typeface="Arial"/>
              </a:rPr>
              <a:t> requires intermediaries to help deliver goods and services to customers.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Direct to Consumer (DTC):</a:t>
            </a:r>
            <a:r>
              <a:rPr lang="en" sz="1500">
                <a:latin typeface="Arial"/>
                <a:ea typeface="Arial"/>
                <a:cs typeface="Arial"/>
                <a:sym typeface="Arial"/>
              </a:rPr>
              <a:t> where the manufacturer ships the product directly to the consumer from their own warehouses. DTC provides the quickest path for a producer or manufacturer to get a product in the hands of the end consumer.</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Distributors: </a:t>
            </a:r>
            <a:r>
              <a:rPr lang="en" sz="1500">
                <a:latin typeface="Arial"/>
                <a:ea typeface="Arial"/>
                <a:cs typeface="Arial"/>
                <a:sym typeface="Arial"/>
              </a:rPr>
              <a:t>companies that work with producers and manufacturers to help maximize product and service sales. </a:t>
            </a:r>
            <a:endParaRPr sz="1500">
              <a:latin typeface="Arial"/>
              <a:ea typeface="Arial"/>
              <a:cs typeface="Arial"/>
              <a:sym typeface="Arial"/>
            </a:endParaRPr>
          </a:p>
          <a:p>
            <a:pPr indent="0" lvl="0" marL="0" rtl="0" algn="l">
              <a:lnSpc>
                <a:spcPct val="100000"/>
              </a:lnSpc>
              <a:spcBef>
                <a:spcPts val="1000"/>
              </a:spcBef>
              <a:spcAft>
                <a:spcPts val="1000"/>
              </a:spcAft>
              <a:buSzPts val="1400"/>
              <a:buNone/>
            </a:pPr>
            <a:r>
              <a:t/>
            </a:r>
            <a:endParaRPr b="1" sz="1500">
              <a:latin typeface="Arial"/>
              <a:ea typeface="Arial"/>
              <a:cs typeface="Arial"/>
              <a:sym typeface="Arial"/>
            </a:endParaRPr>
          </a:p>
        </p:txBody>
      </p:sp>
      <p:sp>
        <p:nvSpPr>
          <p:cNvPr id="317" name="Google Shape;317;p18"/>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18" name="Google Shape;318;p18"/>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9" name="Google Shape;319;p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0" name="Google Shape;320;p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g25a80362f50_0_1"/>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500">
                <a:latin typeface="Arial"/>
                <a:ea typeface="Arial"/>
                <a:cs typeface="Arial"/>
                <a:sym typeface="Arial"/>
              </a:rPr>
              <a:t>Wholesalers: </a:t>
            </a:r>
            <a:r>
              <a:rPr lang="en" sz="1500">
                <a:latin typeface="Arial"/>
                <a:ea typeface="Arial"/>
                <a:cs typeface="Arial"/>
                <a:sym typeface="Arial"/>
              </a:rPr>
              <a:t>individuals or businesses who purchase products in bulk directly from the producer or manufacturer. Wholesalers then redistribute products, typically to retailers.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Retail:</a:t>
            </a:r>
            <a:r>
              <a:rPr lang="en" sz="1500">
                <a:latin typeface="Arial"/>
                <a:ea typeface="Arial"/>
                <a:cs typeface="Arial"/>
                <a:sym typeface="Arial"/>
              </a:rPr>
              <a:t> shops and stores, including both physical locations (brick-and-mortar stores) and online.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Exclusive Distribution:  </a:t>
            </a:r>
            <a:r>
              <a:rPr lang="en" sz="1500">
                <a:latin typeface="Arial"/>
                <a:ea typeface="Arial"/>
                <a:cs typeface="Arial"/>
                <a:sym typeface="Arial"/>
              </a:rPr>
              <a:t>where two parties choose to partner for rights to an arrangement in which a good or service is available to consumers only from a single third-party sales outlet.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Supply Chain: </a:t>
            </a:r>
            <a:r>
              <a:rPr lang="en" sz="1500">
                <a:latin typeface="Arial"/>
                <a:ea typeface="Arial"/>
                <a:cs typeface="Arial"/>
                <a:sym typeface="Arial"/>
              </a:rPr>
              <a:t>The relationship between businesses and suppliers that establishes a path for goods to reach the end consumer.</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Inventory: </a:t>
            </a:r>
            <a:r>
              <a:rPr lang="en" sz="1500">
                <a:latin typeface="Arial"/>
                <a:ea typeface="Arial"/>
                <a:cs typeface="Arial"/>
                <a:sym typeface="Arial"/>
              </a:rPr>
              <a:t>Refers to the number of goods, products, or services a business has available to sell to customers. </a:t>
            </a:r>
            <a:endParaRPr sz="1500">
              <a:latin typeface="Arial"/>
              <a:ea typeface="Arial"/>
              <a:cs typeface="Arial"/>
              <a:sym typeface="Arial"/>
            </a:endParaRPr>
          </a:p>
        </p:txBody>
      </p:sp>
      <p:sp>
        <p:nvSpPr>
          <p:cNvPr id="326" name="Google Shape;326;g25a80362f50_0_1"/>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27" name="Google Shape;327;g25a80362f50_0_1"/>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28" name="Google Shape;328;g25a80362f50_0_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9" name="Google Shape;329;g25a80362f50_0_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
          <p:cNvSpPr txBox="1"/>
          <p:nvPr>
            <p:ph type="title"/>
          </p:nvPr>
        </p:nvSpPr>
        <p:spPr>
          <a:xfrm>
            <a:off x="4483125" y="559475"/>
            <a:ext cx="28374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a:t>
            </a:r>
            <a:endParaRPr b="1">
              <a:latin typeface="Arial"/>
              <a:ea typeface="Arial"/>
              <a:cs typeface="Arial"/>
              <a:sym typeface="Arial"/>
            </a:endParaRPr>
          </a:p>
        </p:txBody>
      </p:sp>
      <p:sp>
        <p:nvSpPr>
          <p:cNvPr id="168" name="Google Shape;168;p2"/>
          <p:cNvSpPr txBox="1"/>
          <p:nvPr>
            <p:ph idx="1" type="body"/>
          </p:nvPr>
        </p:nvSpPr>
        <p:spPr>
          <a:xfrm>
            <a:off x="4483125" y="1457475"/>
            <a:ext cx="4165800" cy="268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Distribution</a:t>
            </a:r>
            <a:r>
              <a:rPr lang="en">
                <a:latin typeface="Arial"/>
                <a:ea typeface="Arial"/>
                <a:cs typeface="Arial"/>
                <a:sym typeface="Arial"/>
              </a:rPr>
              <a:t> is the path goods and services take en route to the end consumer (the individual who uses the product or service). </a:t>
            </a:r>
            <a:endParaRPr>
              <a:latin typeface="Arial"/>
              <a:ea typeface="Arial"/>
              <a:cs typeface="Arial"/>
              <a:sym typeface="Arial"/>
            </a:endParaRPr>
          </a:p>
          <a:p>
            <a:pPr indent="0" lvl="0" marL="0" rtl="0" algn="l">
              <a:lnSpc>
                <a:spcPct val="100000"/>
              </a:lnSpc>
              <a:spcBef>
                <a:spcPts val="1600"/>
              </a:spcBef>
              <a:spcAft>
                <a:spcPts val="0"/>
              </a:spcAft>
              <a:buSzPts val="1600"/>
              <a:buNone/>
            </a:pPr>
            <a:r>
              <a:rPr lang="en">
                <a:latin typeface="Arial"/>
                <a:ea typeface="Arial"/>
                <a:cs typeface="Arial"/>
                <a:sym typeface="Arial"/>
              </a:rPr>
              <a:t>Business success depends on effective distribution strategies.</a:t>
            </a:r>
            <a:endParaRPr>
              <a:latin typeface="Arial"/>
              <a:ea typeface="Arial"/>
              <a:cs typeface="Arial"/>
              <a:sym typeface="Arial"/>
            </a:endParaRPr>
          </a:p>
          <a:p>
            <a:pPr indent="0" lvl="0" marL="0" rtl="0" algn="l">
              <a:lnSpc>
                <a:spcPct val="100000"/>
              </a:lnSpc>
              <a:spcBef>
                <a:spcPts val="1600"/>
              </a:spcBef>
              <a:spcAft>
                <a:spcPts val="1600"/>
              </a:spcAft>
              <a:buSzPts val="1600"/>
              <a:buNone/>
            </a:pPr>
            <a:r>
              <a:rPr lang="en">
                <a:latin typeface="Arial"/>
                <a:ea typeface="Arial"/>
                <a:cs typeface="Arial"/>
                <a:sym typeface="Arial"/>
              </a:rPr>
              <a:t>Ineffective distribution can lead to unhappy customers.   </a:t>
            </a:r>
            <a:endParaRPr>
              <a:latin typeface="Arial"/>
              <a:ea typeface="Arial"/>
              <a:cs typeface="Arial"/>
              <a:sym typeface="Arial"/>
            </a:endParaRPr>
          </a:p>
        </p:txBody>
      </p:sp>
      <p:cxnSp>
        <p:nvCxnSpPr>
          <p:cNvPr id="169" name="Google Shape;169;p2"/>
          <p:cNvCxnSpPr/>
          <p:nvPr/>
        </p:nvCxnSpPr>
        <p:spPr>
          <a:xfrm>
            <a:off x="4259675" y="1563177"/>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0" name="Google Shape;170;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1" name="Google Shape;171;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72" name="Google Shape;172;p2"/>
          <p:cNvPicPr preferRelativeResize="0"/>
          <p:nvPr/>
        </p:nvPicPr>
        <p:blipFill rotWithShape="1">
          <a:blip r:embed="rId4">
            <a:alphaModFix/>
          </a:blip>
          <a:srcRect b="0" l="21531" r="0" t="0"/>
          <a:stretch/>
        </p:blipFill>
        <p:spPr>
          <a:xfrm>
            <a:off x="269225" y="1390625"/>
            <a:ext cx="3707177" cy="23622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25a80362f50_0_10"/>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500">
                <a:latin typeface="Arial"/>
                <a:ea typeface="Arial"/>
                <a:cs typeface="Arial"/>
                <a:sym typeface="Arial"/>
              </a:rPr>
              <a:t>Delivery: </a:t>
            </a:r>
            <a:r>
              <a:rPr lang="en" sz="1500">
                <a:latin typeface="Arial"/>
                <a:ea typeface="Arial"/>
                <a:cs typeface="Arial"/>
                <a:sym typeface="Arial"/>
              </a:rPr>
              <a:t>describes how consumers receive what they have paid for by way of distribution and transport. </a:t>
            </a:r>
            <a:r>
              <a:rPr b="1" lang="en" sz="1500">
                <a:latin typeface="Arial"/>
                <a:ea typeface="Arial"/>
                <a:cs typeface="Arial"/>
                <a:sym typeface="Arial"/>
              </a:rPr>
              <a:t> </a:t>
            </a:r>
            <a:endParaRPr b="1"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First Mile: </a:t>
            </a:r>
            <a:r>
              <a:rPr lang="en" sz="1500">
                <a:latin typeface="Arial"/>
                <a:ea typeface="Arial"/>
                <a:cs typeface="Arial"/>
                <a:sym typeface="Arial"/>
              </a:rPr>
              <a:t>stage of delivery in which the product leaves the place of origin and is transported to the next destination in the supply chain.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Middle Mile: </a:t>
            </a:r>
            <a:r>
              <a:rPr lang="en" sz="1500">
                <a:latin typeface="Arial"/>
                <a:ea typeface="Arial"/>
                <a:cs typeface="Arial"/>
                <a:sym typeface="Arial"/>
              </a:rPr>
              <a:t>stage of delivery in which  goods are transported from the first destination to whichever stops are necessary before it is ready for delivery to the consumer. </a:t>
            </a:r>
            <a:endParaRPr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Last Mile:  </a:t>
            </a:r>
            <a:r>
              <a:rPr lang="en" sz="1500">
                <a:latin typeface="Arial"/>
                <a:ea typeface="Arial"/>
                <a:cs typeface="Arial"/>
                <a:sym typeface="Arial"/>
              </a:rPr>
              <a:t>stage of delivery in which the product is delivered to the end consumer.</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b="1" sz="1500">
              <a:latin typeface="Arial"/>
              <a:ea typeface="Arial"/>
              <a:cs typeface="Arial"/>
              <a:sym typeface="Arial"/>
            </a:endParaRPr>
          </a:p>
        </p:txBody>
      </p:sp>
      <p:sp>
        <p:nvSpPr>
          <p:cNvPr id="335" name="Google Shape;335;g25a80362f50_0_10"/>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36" name="Google Shape;336;g25a80362f50_0_10"/>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37" name="Google Shape;337;g25a80362f50_0_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8" name="Google Shape;338;g25a80362f50_0_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pic>
        <p:nvPicPr>
          <p:cNvPr id="343" name="Google Shape;343;p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4" name="Google Shape;344;p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45" name="Google Shape;345;p19"/>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cxnSp>
        <p:nvCxnSpPr>
          <p:cNvPr id="177" name="Google Shape;177;p3"/>
          <p:cNvCxnSpPr/>
          <p:nvPr/>
        </p:nvCxnSpPr>
        <p:spPr>
          <a:xfrm>
            <a:off x="4572000" y="1669275"/>
            <a:ext cx="0" cy="28053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8" name="Google Shape;178;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9" name="Google Shape;179;p3"/>
          <p:cNvSpPr txBox="1"/>
          <p:nvPr/>
        </p:nvSpPr>
        <p:spPr>
          <a:xfrm>
            <a:off x="5517600" y="4670088"/>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80" name="Google Shape;180;p3"/>
          <p:cNvSpPr txBox="1"/>
          <p:nvPr/>
        </p:nvSpPr>
        <p:spPr>
          <a:xfrm>
            <a:off x="803200" y="392550"/>
            <a:ext cx="7783800" cy="600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en" sz="2500" u="none" cap="none" strike="noStrike">
                <a:solidFill>
                  <a:srgbClr val="FFAB40"/>
                </a:solidFill>
                <a:latin typeface="Arial"/>
                <a:ea typeface="Arial"/>
                <a:cs typeface="Arial"/>
                <a:sym typeface="Arial"/>
              </a:rPr>
              <a:t>DIRECT vs. INDIRECT DISTRIBUTION CHANNELS</a:t>
            </a:r>
            <a:endParaRPr b="1" i="0" sz="2500" u="none" cap="none" strike="noStrike">
              <a:solidFill>
                <a:srgbClr val="FFAB40"/>
              </a:solidFill>
              <a:latin typeface="Arial"/>
              <a:ea typeface="Arial"/>
              <a:cs typeface="Arial"/>
              <a:sym typeface="Arial"/>
            </a:endParaRPr>
          </a:p>
        </p:txBody>
      </p:sp>
      <p:sp>
        <p:nvSpPr>
          <p:cNvPr id="181" name="Google Shape;181;p3"/>
          <p:cNvSpPr txBox="1"/>
          <p:nvPr/>
        </p:nvSpPr>
        <p:spPr>
          <a:xfrm>
            <a:off x="803200" y="1669275"/>
            <a:ext cx="29409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FFFFFF"/>
                </a:solidFill>
                <a:latin typeface="Arial"/>
                <a:ea typeface="Arial"/>
                <a:cs typeface="Arial"/>
                <a:sym typeface="Arial"/>
              </a:rPr>
              <a:t>DIRECT</a:t>
            </a:r>
            <a:endParaRPr b="1" i="0" sz="2200" u="none" cap="none" strike="noStrike">
              <a:solidFill>
                <a:srgbClr val="FFFFFF"/>
              </a:solidFill>
              <a:latin typeface="Arial"/>
              <a:ea typeface="Arial"/>
              <a:cs typeface="Arial"/>
              <a:sym typeface="Arial"/>
            </a:endParaRPr>
          </a:p>
        </p:txBody>
      </p:sp>
      <p:sp>
        <p:nvSpPr>
          <p:cNvPr id="182" name="Google Shape;182;p3"/>
          <p:cNvSpPr txBox="1"/>
          <p:nvPr/>
        </p:nvSpPr>
        <p:spPr>
          <a:xfrm>
            <a:off x="803200" y="2269575"/>
            <a:ext cx="3559800" cy="22728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00000"/>
              </a:lnSpc>
              <a:spcBef>
                <a:spcPts val="0"/>
              </a:spcBef>
              <a:spcAft>
                <a:spcPts val="0"/>
              </a:spcAft>
              <a:buClr>
                <a:schemeClr val="lt1"/>
              </a:buClr>
              <a:buSzPts val="1700"/>
              <a:buFont typeface="Arial"/>
              <a:buChar char="●"/>
            </a:pPr>
            <a:r>
              <a:rPr b="0" i="0" lang="en" sz="1700" u="none" cap="none" strike="noStrike">
                <a:solidFill>
                  <a:schemeClr val="lt1"/>
                </a:solidFill>
                <a:latin typeface="Arial"/>
                <a:ea typeface="Arial"/>
                <a:cs typeface="Arial"/>
                <a:sym typeface="Arial"/>
              </a:rPr>
              <a:t>Businesses deliver product directly to consumers (DTC)</a:t>
            </a:r>
            <a:endParaRPr b="0" i="0" sz="1700" u="none" cap="none" strike="noStrike">
              <a:solidFill>
                <a:schemeClr val="lt1"/>
              </a:solidFill>
              <a:latin typeface="Arial"/>
              <a:ea typeface="Arial"/>
              <a:cs typeface="Arial"/>
              <a:sym typeface="Arial"/>
            </a:endParaRPr>
          </a:p>
          <a:p>
            <a:pPr indent="-336550" lvl="0" marL="457200" marR="0" rtl="0" algn="l">
              <a:lnSpc>
                <a:spcPct val="100000"/>
              </a:lnSpc>
              <a:spcBef>
                <a:spcPts val="1000"/>
              </a:spcBef>
              <a:spcAft>
                <a:spcPts val="0"/>
              </a:spcAft>
              <a:buClr>
                <a:schemeClr val="lt1"/>
              </a:buClr>
              <a:buSzPts val="1700"/>
              <a:buFont typeface="Arial"/>
              <a:buChar char="●"/>
            </a:pPr>
            <a:r>
              <a:rPr b="0" i="0" lang="en" sz="1700" u="none" cap="none" strike="noStrike">
                <a:solidFill>
                  <a:schemeClr val="lt1"/>
                </a:solidFill>
                <a:latin typeface="Arial"/>
                <a:ea typeface="Arial"/>
                <a:cs typeface="Arial"/>
                <a:sym typeface="Arial"/>
              </a:rPr>
              <a:t>Becoming more popular and reliable as technology evolves.</a:t>
            </a:r>
            <a:endParaRPr b="0" i="0" sz="1700" u="none" cap="none" strike="noStrike">
              <a:solidFill>
                <a:schemeClr val="lt1"/>
              </a:solidFill>
              <a:latin typeface="Arial"/>
              <a:ea typeface="Arial"/>
              <a:cs typeface="Arial"/>
              <a:sym typeface="Arial"/>
            </a:endParaRPr>
          </a:p>
          <a:p>
            <a:pPr indent="-336550" lvl="0" marL="457200" marR="0" rtl="0" algn="l">
              <a:lnSpc>
                <a:spcPct val="100000"/>
              </a:lnSpc>
              <a:spcBef>
                <a:spcPts val="1000"/>
              </a:spcBef>
              <a:spcAft>
                <a:spcPts val="1000"/>
              </a:spcAft>
              <a:buClr>
                <a:schemeClr val="lt1"/>
              </a:buClr>
              <a:buSzPts val="1700"/>
              <a:buFont typeface="Arial"/>
              <a:buChar char="●"/>
            </a:pPr>
            <a:r>
              <a:rPr b="0" i="0" lang="en" sz="1700" u="none" cap="none" strike="noStrike">
                <a:solidFill>
                  <a:schemeClr val="lt1"/>
                </a:solidFill>
                <a:latin typeface="Arial"/>
                <a:ea typeface="Arial"/>
                <a:cs typeface="Arial"/>
                <a:sym typeface="Arial"/>
              </a:rPr>
              <a:t>Removes need for middleman.</a:t>
            </a:r>
            <a:endParaRPr b="0" i="0" sz="1700" u="none" cap="none" strike="noStrike">
              <a:solidFill>
                <a:schemeClr val="lt1"/>
              </a:solidFill>
              <a:latin typeface="Arial"/>
              <a:ea typeface="Arial"/>
              <a:cs typeface="Arial"/>
              <a:sym typeface="Arial"/>
            </a:endParaRPr>
          </a:p>
        </p:txBody>
      </p:sp>
      <p:sp>
        <p:nvSpPr>
          <p:cNvPr id="183" name="Google Shape;183;p3"/>
          <p:cNvSpPr txBox="1"/>
          <p:nvPr/>
        </p:nvSpPr>
        <p:spPr>
          <a:xfrm>
            <a:off x="5082600" y="1669275"/>
            <a:ext cx="29409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 sz="2200" u="none" cap="none" strike="noStrike">
                <a:solidFill>
                  <a:srgbClr val="FFFFFF"/>
                </a:solidFill>
                <a:latin typeface="Arial"/>
                <a:ea typeface="Arial"/>
                <a:cs typeface="Arial"/>
                <a:sym typeface="Arial"/>
              </a:rPr>
              <a:t>INDIRECT</a:t>
            </a:r>
            <a:endParaRPr b="1" i="0" sz="2200" u="none" cap="none" strike="noStrike">
              <a:solidFill>
                <a:srgbClr val="FFFFFF"/>
              </a:solidFill>
              <a:latin typeface="Arial"/>
              <a:ea typeface="Arial"/>
              <a:cs typeface="Arial"/>
              <a:sym typeface="Arial"/>
            </a:endParaRPr>
          </a:p>
        </p:txBody>
      </p:sp>
      <p:sp>
        <p:nvSpPr>
          <p:cNvPr id="184" name="Google Shape;184;p3"/>
          <p:cNvSpPr txBox="1"/>
          <p:nvPr/>
        </p:nvSpPr>
        <p:spPr>
          <a:xfrm>
            <a:off x="5082600" y="2269575"/>
            <a:ext cx="3559800" cy="16212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00000"/>
              </a:lnSpc>
              <a:spcBef>
                <a:spcPts val="0"/>
              </a:spcBef>
              <a:spcAft>
                <a:spcPts val="0"/>
              </a:spcAft>
              <a:buClr>
                <a:schemeClr val="lt1"/>
              </a:buClr>
              <a:buSzPts val="1700"/>
              <a:buFont typeface="Arial"/>
              <a:buChar char="●"/>
            </a:pPr>
            <a:r>
              <a:rPr b="0" i="0" lang="en" sz="1700" u="none" cap="none" strike="noStrike">
                <a:solidFill>
                  <a:schemeClr val="lt1"/>
                </a:solidFill>
                <a:latin typeface="Arial"/>
                <a:ea typeface="Arial"/>
                <a:cs typeface="Arial"/>
                <a:sym typeface="Arial"/>
              </a:rPr>
              <a:t>Requires intermediaries to deliver products to consumers.</a:t>
            </a:r>
            <a:endParaRPr b="0" i="0" sz="1700" u="none" cap="none" strike="noStrike">
              <a:solidFill>
                <a:schemeClr val="lt1"/>
              </a:solidFill>
              <a:latin typeface="Arial"/>
              <a:ea typeface="Arial"/>
              <a:cs typeface="Arial"/>
              <a:sym typeface="Arial"/>
            </a:endParaRPr>
          </a:p>
          <a:p>
            <a:pPr indent="-336550" lvl="0" marL="457200" marR="0" rtl="0" algn="l">
              <a:lnSpc>
                <a:spcPct val="100000"/>
              </a:lnSpc>
              <a:spcBef>
                <a:spcPts val="1000"/>
              </a:spcBef>
              <a:spcAft>
                <a:spcPts val="1000"/>
              </a:spcAft>
              <a:buClr>
                <a:schemeClr val="lt1"/>
              </a:buClr>
              <a:buSzPts val="1700"/>
              <a:buFont typeface="Arial"/>
              <a:buChar char="●"/>
            </a:pPr>
            <a:r>
              <a:rPr b="0" i="0" lang="en" sz="1700" u="none" cap="none" strike="noStrike">
                <a:solidFill>
                  <a:schemeClr val="lt1"/>
                </a:solidFill>
                <a:latin typeface="Arial"/>
                <a:ea typeface="Arial"/>
                <a:cs typeface="Arial"/>
                <a:sym typeface="Arial"/>
              </a:rPr>
              <a:t>Includes wholesalers, distributors, retailers.</a:t>
            </a:r>
            <a:endParaRPr b="0" i="0" sz="1700" u="none" cap="none" strike="noStrike">
              <a:solidFill>
                <a:schemeClr val="lt1"/>
              </a:solidFill>
              <a:latin typeface="Arial"/>
              <a:ea typeface="Arial"/>
              <a:cs typeface="Arial"/>
              <a:sym typeface="Arial"/>
            </a:endParaRPr>
          </a:p>
        </p:txBody>
      </p:sp>
      <p:sp>
        <p:nvSpPr>
          <p:cNvPr id="185" name="Google Shape;185;p3"/>
          <p:cNvSpPr txBox="1"/>
          <p:nvPr/>
        </p:nvSpPr>
        <p:spPr>
          <a:xfrm>
            <a:off x="807650" y="900450"/>
            <a:ext cx="7834800" cy="6156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Arial"/>
                <a:ea typeface="Arial"/>
                <a:cs typeface="Arial"/>
                <a:sym typeface="Arial"/>
              </a:rPr>
              <a:t>Many businesses will make use of both direct and indirect distribution channels to get their products to consumers.</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1" name="Google Shape;191;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92" name="Google Shape;192;p4"/>
          <p:cNvPicPr preferRelativeResize="0"/>
          <p:nvPr/>
        </p:nvPicPr>
        <p:blipFill rotWithShape="1">
          <a:blip r:embed="rId4">
            <a:alphaModFix/>
          </a:blip>
          <a:srcRect b="0" l="0" r="0" t="0"/>
          <a:stretch/>
        </p:blipFill>
        <p:spPr>
          <a:xfrm>
            <a:off x="1052513" y="440175"/>
            <a:ext cx="7038975" cy="3914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5"/>
          <p:cNvSpPr txBox="1"/>
          <p:nvPr>
            <p:ph idx="2" type="body"/>
          </p:nvPr>
        </p:nvSpPr>
        <p:spPr>
          <a:xfrm>
            <a:off x="1026200" y="1123275"/>
            <a:ext cx="7598100" cy="3112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 sz="1800">
                <a:latin typeface="Arial"/>
                <a:ea typeface="Arial"/>
                <a:cs typeface="Arial"/>
                <a:sym typeface="Arial"/>
              </a:rPr>
              <a:t>ZERO-LEVEL</a:t>
            </a:r>
            <a:endParaRPr b="1"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Direct to consumer (DTC)</a:t>
            </a:r>
            <a:endParaRPr sz="1800">
              <a:latin typeface="Arial"/>
              <a:ea typeface="Arial"/>
              <a:cs typeface="Arial"/>
              <a:sym typeface="Arial"/>
            </a:endParaRPr>
          </a:p>
          <a:p>
            <a:pPr indent="0" lvl="0" marL="0" rtl="0" algn="l">
              <a:lnSpc>
                <a:spcPct val="100000"/>
              </a:lnSpc>
              <a:spcBef>
                <a:spcPts val="1000"/>
              </a:spcBef>
              <a:spcAft>
                <a:spcPts val="0"/>
              </a:spcAft>
              <a:buSzPts val="1400"/>
              <a:buNone/>
            </a:pPr>
            <a:r>
              <a:rPr b="1" lang="en" sz="1800">
                <a:latin typeface="Arial"/>
                <a:ea typeface="Arial"/>
                <a:cs typeface="Arial"/>
                <a:sym typeface="Arial"/>
              </a:rPr>
              <a:t>ONE-LEVEL</a:t>
            </a:r>
            <a:endParaRPr b="1"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When a distributor or wholesaler supplies product to a retailer who then sells to a consumer.</a:t>
            </a:r>
            <a:endParaRPr sz="1800">
              <a:latin typeface="Arial"/>
              <a:ea typeface="Arial"/>
              <a:cs typeface="Arial"/>
              <a:sym typeface="Arial"/>
            </a:endParaRPr>
          </a:p>
          <a:p>
            <a:pPr indent="0" lvl="0" marL="0" rtl="0" algn="l">
              <a:lnSpc>
                <a:spcPct val="100000"/>
              </a:lnSpc>
              <a:spcBef>
                <a:spcPts val="1000"/>
              </a:spcBef>
              <a:spcAft>
                <a:spcPts val="0"/>
              </a:spcAft>
              <a:buSzPts val="1400"/>
              <a:buNone/>
            </a:pPr>
            <a:r>
              <a:rPr b="1" lang="en" sz="1800">
                <a:latin typeface="Arial"/>
                <a:ea typeface="Arial"/>
                <a:cs typeface="Arial"/>
                <a:sym typeface="Arial"/>
              </a:rPr>
              <a:t>TWO-LEVEL</a:t>
            </a:r>
            <a:endParaRPr b="1"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When a business supplies their product to a distributor or wholesaler who supplies the product to a retailer who then sells to an end consumer.</a:t>
            </a:r>
            <a:endParaRPr sz="1800">
              <a:latin typeface="Arial"/>
              <a:ea typeface="Arial"/>
              <a:cs typeface="Arial"/>
              <a:sym typeface="Arial"/>
            </a:endParaRPr>
          </a:p>
        </p:txBody>
      </p:sp>
      <p:sp>
        <p:nvSpPr>
          <p:cNvPr id="198" name="Google Shape;198;p5"/>
          <p:cNvSpPr txBox="1"/>
          <p:nvPr>
            <p:ph type="title"/>
          </p:nvPr>
        </p:nvSpPr>
        <p:spPr>
          <a:xfrm>
            <a:off x="938500" y="445025"/>
            <a:ext cx="7085100" cy="483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a:t>
            </a:r>
            <a:endParaRPr b="1">
              <a:latin typeface="Arial"/>
              <a:ea typeface="Arial"/>
              <a:cs typeface="Arial"/>
              <a:sym typeface="Arial"/>
            </a:endParaRPr>
          </a:p>
        </p:txBody>
      </p:sp>
      <p:cxnSp>
        <p:nvCxnSpPr>
          <p:cNvPr id="199" name="Google Shape;199;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0" name="Google Shape;200;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1" name="Google Shape;201;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6"/>
          <p:cNvSpPr txBox="1"/>
          <p:nvPr>
            <p:ph type="title"/>
          </p:nvPr>
        </p:nvSpPr>
        <p:spPr>
          <a:xfrm>
            <a:off x="93850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DIRECT-TO CONSUMER (DTC)</a:t>
            </a:r>
            <a:endParaRPr b="1">
              <a:latin typeface="Arial"/>
              <a:ea typeface="Arial"/>
              <a:cs typeface="Arial"/>
              <a:sym typeface="Arial"/>
            </a:endParaRPr>
          </a:p>
        </p:txBody>
      </p:sp>
      <p:sp>
        <p:nvSpPr>
          <p:cNvPr id="207" name="Google Shape;207;p6"/>
          <p:cNvSpPr txBox="1"/>
          <p:nvPr>
            <p:ph idx="1" type="body"/>
          </p:nvPr>
        </p:nvSpPr>
        <p:spPr>
          <a:xfrm>
            <a:off x="985950" y="1522450"/>
            <a:ext cx="7172100" cy="26409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lang="en" sz="1800">
                <a:latin typeface="Arial"/>
                <a:ea typeface="Arial"/>
                <a:cs typeface="Arial"/>
                <a:sym typeface="Arial"/>
              </a:rPr>
              <a:t>DTC is the quickest path for a producer or manufacturer to get a product in the hands of the end consumer.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Several companies have built strong businesses with a focus on a direct-to-consumer distribution model.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b="1" lang="en" sz="1800">
                <a:latin typeface="Arial"/>
                <a:ea typeface="Arial"/>
                <a:cs typeface="Arial"/>
                <a:sym typeface="Arial"/>
              </a:rPr>
              <a:t>Successful DTC Examples:</a:t>
            </a:r>
            <a:r>
              <a:rPr lang="en" sz="1800">
                <a:latin typeface="Arial"/>
                <a:ea typeface="Arial"/>
                <a:cs typeface="Arial"/>
                <a:sym typeface="Arial"/>
              </a:rPr>
              <a:t> Allbirds (shoes), Casper (mattresses), and Harry’s (razors)</a:t>
            </a:r>
            <a:endParaRPr sz="1800">
              <a:latin typeface="Arial"/>
              <a:ea typeface="Arial"/>
              <a:cs typeface="Arial"/>
              <a:sym typeface="Arial"/>
            </a:endParaRPr>
          </a:p>
          <a:p>
            <a:pPr indent="0" lvl="0" marL="0" rtl="0" algn="l">
              <a:lnSpc>
                <a:spcPct val="100000"/>
              </a:lnSpc>
              <a:spcBef>
                <a:spcPts val="1000"/>
              </a:spcBef>
              <a:spcAft>
                <a:spcPts val="1600"/>
              </a:spcAft>
              <a:buSzPts val="1150"/>
              <a:buNone/>
            </a:pPr>
            <a:r>
              <a:t/>
            </a:r>
            <a:endParaRPr sz="1800">
              <a:latin typeface="Arial"/>
              <a:ea typeface="Arial"/>
              <a:cs typeface="Arial"/>
              <a:sym typeface="Arial"/>
            </a:endParaRPr>
          </a:p>
        </p:txBody>
      </p:sp>
      <p:cxnSp>
        <p:nvCxnSpPr>
          <p:cNvPr id="208" name="Google Shape;208;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9" name="Google Shape;209;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0" name="Google Shape;210;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7"/>
          <p:cNvSpPr txBox="1"/>
          <p:nvPr>
            <p:ph type="title"/>
          </p:nvPr>
        </p:nvSpPr>
        <p:spPr>
          <a:xfrm>
            <a:off x="93850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DISTRIBUTORS</a:t>
            </a:r>
            <a:endParaRPr b="1">
              <a:latin typeface="Arial"/>
              <a:ea typeface="Arial"/>
              <a:cs typeface="Arial"/>
              <a:sym typeface="Arial"/>
            </a:endParaRPr>
          </a:p>
        </p:txBody>
      </p:sp>
      <p:sp>
        <p:nvSpPr>
          <p:cNvPr id="216" name="Google Shape;216;p7"/>
          <p:cNvSpPr txBox="1"/>
          <p:nvPr>
            <p:ph idx="1" type="body"/>
          </p:nvPr>
        </p:nvSpPr>
        <p:spPr>
          <a:xfrm>
            <a:off x="985950" y="1522450"/>
            <a:ext cx="7172100" cy="26409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lang="en" sz="1800">
                <a:latin typeface="Arial"/>
                <a:ea typeface="Arial"/>
                <a:cs typeface="Arial"/>
                <a:sym typeface="Arial"/>
              </a:rPr>
              <a:t>Distributors work with producers and manufacturers to help maximize product and service sales.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Distributors supplying products and services, and also help to promote the product or service to increase sales.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Distributors generally manage a very large service area.</a:t>
            </a:r>
            <a:endParaRPr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sz="18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800">
              <a:latin typeface="Arial"/>
              <a:ea typeface="Arial"/>
              <a:cs typeface="Arial"/>
              <a:sym typeface="Arial"/>
            </a:endParaRPr>
          </a:p>
        </p:txBody>
      </p:sp>
      <p:cxnSp>
        <p:nvCxnSpPr>
          <p:cNvPr id="217" name="Google Shape;217;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8" name="Google Shape;218;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9" name="Google Shape;219;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8"/>
          <p:cNvSpPr txBox="1"/>
          <p:nvPr>
            <p:ph type="title"/>
          </p:nvPr>
        </p:nvSpPr>
        <p:spPr>
          <a:xfrm>
            <a:off x="93850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WHOLESALERS</a:t>
            </a:r>
            <a:endParaRPr b="1">
              <a:latin typeface="Arial"/>
              <a:ea typeface="Arial"/>
              <a:cs typeface="Arial"/>
              <a:sym typeface="Arial"/>
            </a:endParaRPr>
          </a:p>
        </p:txBody>
      </p:sp>
      <p:sp>
        <p:nvSpPr>
          <p:cNvPr id="225" name="Google Shape;225;p8"/>
          <p:cNvSpPr txBox="1"/>
          <p:nvPr>
            <p:ph idx="1" type="body"/>
          </p:nvPr>
        </p:nvSpPr>
        <p:spPr>
          <a:xfrm>
            <a:off x="985950" y="1522450"/>
            <a:ext cx="7172100" cy="26409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lang="en" sz="1800">
                <a:latin typeface="Arial"/>
                <a:ea typeface="Arial"/>
                <a:cs typeface="Arial"/>
                <a:sym typeface="Arial"/>
              </a:rPr>
              <a:t>Wholesalers are individuals or businesses who purchase products in bulk directly from the producer or manufacturer.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Wholesalers redistribute products, typically to retailers.</a:t>
            </a:r>
            <a:endParaRPr sz="1800">
              <a:latin typeface="Arial"/>
              <a:ea typeface="Arial"/>
              <a:cs typeface="Arial"/>
              <a:sym typeface="Arial"/>
            </a:endParaRPr>
          </a:p>
          <a:p>
            <a:pPr indent="-342900" lvl="0" marL="457200" rtl="0" algn="l">
              <a:lnSpc>
                <a:spcPct val="100000"/>
              </a:lnSpc>
              <a:spcBef>
                <a:spcPts val="1000"/>
              </a:spcBef>
              <a:spcAft>
                <a:spcPts val="1000"/>
              </a:spcAft>
              <a:buSzPts val="1800"/>
              <a:buFont typeface="Arial"/>
              <a:buChar char="●"/>
            </a:pPr>
            <a:r>
              <a:rPr b="1" lang="en" sz="1800">
                <a:latin typeface="Arial"/>
                <a:ea typeface="Arial"/>
                <a:cs typeface="Arial"/>
                <a:sym typeface="Arial"/>
              </a:rPr>
              <a:t>Wholesaling Example:</a:t>
            </a:r>
            <a:r>
              <a:rPr lang="en" sz="1800">
                <a:latin typeface="Arial"/>
                <a:ea typeface="Arial"/>
                <a:cs typeface="Arial"/>
                <a:sym typeface="Arial"/>
              </a:rPr>
              <a:t> COSTCO sells bulk candy to stores who can then resell individual candies for a profit.  </a:t>
            </a:r>
            <a:endParaRPr sz="1800">
              <a:latin typeface="Arial"/>
              <a:ea typeface="Arial"/>
              <a:cs typeface="Arial"/>
              <a:sym typeface="Arial"/>
            </a:endParaRPr>
          </a:p>
        </p:txBody>
      </p:sp>
      <p:cxnSp>
        <p:nvCxnSpPr>
          <p:cNvPr id="226" name="Google Shape;226;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7" name="Google Shape;227;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8" name="Google Shape;228;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9"/>
          <p:cNvSpPr txBox="1"/>
          <p:nvPr>
            <p:ph type="title"/>
          </p:nvPr>
        </p:nvSpPr>
        <p:spPr>
          <a:xfrm>
            <a:off x="93850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DISTRIBUTION CHANNELS: </a:t>
            </a:r>
            <a:br>
              <a:rPr b="1" lang="en">
                <a:latin typeface="Arial"/>
                <a:ea typeface="Arial"/>
                <a:cs typeface="Arial"/>
                <a:sym typeface="Arial"/>
              </a:rPr>
            </a:br>
            <a:r>
              <a:rPr b="1" lang="en">
                <a:latin typeface="Arial"/>
                <a:ea typeface="Arial"/>
                <a:cs typeface="Arial"/>
                <a:sym typeface="Arial"/>
              </a:rPr>
              <a:t>RETAIL</a:t>
            </a:r>
            <a:endParaRPr b="1">
              <a:latin typeface="Arial"/>
              <a:ea typeface="Arial"/>
              <a:cs typeface="Arial"/>
              <a:sym typeface="Arial"/>
            </a:endParaRPr>
          </a:p>
        </p:txBody>
      </p:sp>
      <p:sp>
        <p:nvSpPr>
          <p:cNvPr id="234" name="Google Shape;234;p9"/>
          <p:cNvSpPr txBox="1"/>
          <p:nvPr>
            <p:ph idx="1" type="body"/>
          </p:nvPr>
        </p:nvSpPr>
        <p:spPr>
          <a:xfrm>
            <a:off x="985950" y="1522450"/>
            <a:ext cx="7172100" cy="26409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b="1" lang="en" sz="1800">
                <a:latin typeface="Arial"/>
                <a:ea typeface="Arial"/>
                <a:cs typeface="Arial"/>
                <a:sym typeface="Arial"/>
              </a:rPr>
              <a:t>Retailers </a:t>
            </a:r>
            <a:r>
              <a:rPr lang="en" sz="1800">
                <a:latin typeface="Arial"/>
                <a:ea typeface="Arial"/>
                <a:cs typeface="Arial"/>
                <a:sym typeface="Arial"/>
              </a:rPr>
              <a:t>are shops and stores, including both physical locations (brick-and-mortar stores) and online.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b="1" lang="en" sz="1800">
                <a:latin typeface="Arial"/>
                <a:ea typeface="Arial"/>
                <a:cs typeface="Arial"/>
                <a:sym typeface="Arial"/>
              </a:rPr>
              <a:t>Retailers</a:t>
            </a:r>
            <a:r>
              <a:rPr lang="en" sz="1800">
                <a:latin typeface="Arial"/>
                <a:ea typeface="Arial"/>
                <a:cs typeface="Arial"/>
                <a:sym typeface="Arial"/>
              </a:rPr>
              <a:t> include big-box stores, department stores, and supermarkets.  </a:t>
            </a:r>
            <a:endParaRPr sz="1800">
              <a:latin typeface="Arial"/>
              <a:ea typeface="Arial"/>
              <a:cs typeface="Arial"/>
              <a:sym typeface="Arial"/>
            </a:endParaRPr>
          </a:p>
          <a:p>
            <a:pPr indent="-342900" lvl="0" marL="457200" rtl="0" algn="l">
              <a:lnSpc>
                <a:spcPct val="100000"/>
              </a:lnSpc>
              <a:spcBef>
                <a:spcPts val="1000"/>
              </a:spcBef>
              <a:spcAft>
                <a:spcPts val="1000"/>
              </a:spcAft>
              <a:buSzPts val="1800"/>
              <a:buFont typeface="Arial"/>
              <a:buChar char="●"/>
            </a:pPr>
            <a:r>
              <a:rPr lang="en" sz="1800">
                <a:latin typeface="Arial"/>
                <a:ea typeface="Arial"/>
                <a:cs typeface="Arial"/>
                <a:sym typeface="Arial"/>
              </a:rPr>
              <a:t>Specialty stores often establish retail locations as well.</a:t>
            </a:r>
            <a:endParaRPr sz="1800">
              <a:latin typeface="Arial"/>
              <a:ea typeface="Arial"/>
              <a:cs typeface="Arial"/>
              <a:sym typeface="Arial"/>
            </a:endParaRPr>
          </a:p>
        </p:txBody>
      </p:sp>
      <p:cxnSp>
        <p:nvCxnSpPr>
          <p:cNvPr id="235" name="Google Shape;235;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6" name="Google Shape;236;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7" name="Google Shape;237;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