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Montserrat"/>
      <p:regular r:id="rId17"/>
      <p:bold r:id="rId18"/>
      <p:italic r:id="rId19"/>
      <p:boldItalic r:id="rId20"/>
    </p:embeddedFont>
    <p:embeddedFont>
      <p:font typeface="Montserrat Medium"/>
      <p:regular r:id="rId21"/>
      <p:bold r:id="rId22"/>
      <p:italic r:id="rId23"/>
      <p:boldItalic r:id="rId24"/>
    </p:embeddedFont>
    <p:embeddedFont>
      <p:font typeface="Montserrat ExtraBold"/>
      <p:bold r:id="rId25"/>
      <p:boldItalic r:id="rId26"/>
    </p:embeddedFont>
    <p:embeddedFont>
      <p:font typeface="Oswald"/>
      <p:regular r:id="rId27"/>
      <p:bold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9" roundtripDataSignature="AMtx7mg7YmMIoNJqHSknSJ/5zqXvEJycm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22" Type="http://schemas.openxmlformats.org/officeDocument/2006/relationships/font" Target="fonts/MontserratMedium-bold.fntdata"/><Relationship Id="rId21" Type="http://schemas.openxmlformats.org/officeDocument/2006/relationships/font" Target="fonts/MontserratMedium-regular.fntdata"/><Relationship Id="rId24" Type="http://schemas.openxmlformats.org/officeDocument/2006/relationships/font" Target="fonts/MontserratMedium-boldItalic.fntdata"/><Relationship Id="rId23" Type="http://schemas.openxmlformats.org/officeDocument/2006/relationships/font" Target="fonts/MontserratMedium-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ExtraBold-boldItalic.fntdata"/><Relationship Id="rId25" Type="http://schemas.openxmlformats.org/officeDocument/2006/relationships/font" Target="fonts/MontserratExtraBold-bold.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slide" Target="slides/slide1.xml"/><Relationship Id="rId6" Type="http://schemas.openxmlformats.org/officeDocument/2006/relationships/slide" Target="slides/slide2.xml"/><Relationship Id="rId29"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regular.fntdata"/><Relationship Id="rId16" Type="http://schemas.openxmlformats.org/officeDocument/2006/relationships/slide" Target="slides/slide12.xml"/><Relationship Id="rId19" Type="http://schemas.openxmlformats.org/officeDocument/2006/relationships/font" Target="fonts/Montserrat-italic.fntdata"/><Relationship Id="rId18" Type="http://schemas.openxmlformats.org/officeDocument/2006/relationships/font" Target="fonts/Montserra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7" name="Google Shape;24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5" name="Google Shape;265;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4" name="Google Shape;19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Google Shape;21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4"/>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4"/>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1" name="Shape 41"/>
        <p:cNvGrpSpPr/>
        <p:nvPr/>
      </p:nvGrpSpPr>
      <p:grpSpPr>
        <a:xfrm>
          <a:off x="0" y="0"/>
          <a:ext cx="0" cy="0"/>
          <a:chOff x="0" y="0"/>
          <a:chExt cx="0" cy="0"/>
        </a:xfrm>
      </p:grpSpPr>
      <p:sp>
        <p:nvSpPr>
          <p:cNvPr id="42" name="Google Shape;42;p2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3" name="Shape 43"/>
        <p:cNvGrpSpPr/>
        <p:nvPr/>
      </p:nvGrpSpPr>
      <p:grpSpPr>
        <a:xfrm>
          <a:off x="0" y="0"/>
          <a:ext cx="0" cy="0"/>
          <a:chOff x="0" y="0"/>
          <a:chExt cx="0" cy="0"/>
        </a:xfrm>
      </p:grpSpPr>
      <p:sp>
        <p:nvSpPr>
          <p:cNvPr id="44" name="Google Shape;44;p24"/>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45" name="Google Shape;45;p24"/>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6" name="Shape 46"/>
        <p:cNvGrpSpPr/>
        <p:nvPr/>
      </p:nvGrpSpPr>
      <p:grpSpPr>
        <a:xfrm>
          <a:off x="0" y="0"/>
          <a:ext cx="0" cy="0"/>
          <a:chOff x="0" y="0"/>
          <a:chExt cx="0" cy="0"/>
        </a:xfrm>
      </p:grpSpPr>
      <p:sp>
        <p:nvSpPr>
          <p:cNvPr id="47" name="Google Shape;47;p25"/>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48" name="Google Shape;48;p25"/>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49" name="Google Shape;49;p25"/>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2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27"/>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54" name="Google Shape;54;p27"/>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55" name="Shape 55"/>
        <p:cNvGrpSpPr/>
        <p:nvPr/>
      </p:nvGrpSpPr>
      <p:grpSpPr>
        <a:xfrm>
          <a:off x="0" y="0"/>
          <a:ext cx="0" cy="0"/>
          <a:chOff x="0" y="0"/>
          <a:chExt cx="0" cy="0"/>
        </a:xfrm>
      </p:grpSpPr>
      <p:sp>
        <p:nvSpPr>
          <p:cNvPr id="56" name="Google Shape;56;p28"/>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7" name="Google Shape;57;p28"/>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8" name="Google Shape;58;p28"/>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9" name="Google Shape;59;p28"/>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0" name="Google Shape;60;p28"/>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1" name="Google Shape;61;p28"/>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2" name="Google Shape;62;p28"/>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63" name="Google Shape;63;p28"/>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64" name="Google Shape;64;p28"/>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65" name="Shape 65"/>
        <p:cNvGrpSpPr/>
        <p:nvPr/>
      </p:nvGrpSpPr>
      <p:grpSpPr>
        <a:xfrm>
          <a:off x="0" y="0"/>
          <a:ext cx="0" cy="0"/>
          <a:chOff x="0" y="0"/>
          <a:chExt cx="0" cy="0"/>
        </a:xfrm>
      </p:grpSpPr>
      <p:sp>
        <p:nvSpPr>
          <p:cNvPr id="66" name="Google Shape;66;p29"/>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7" name="Google Shape;67;p29"/>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8" name="Shape 68"/>
        <p:cNvGrpSpPr/>
        <p:nvPr/>
      </p:nvGrpSpPr>
      <p:grpSpPr>
        <a:xfrm>
          <a:off x="0" y="0"/>
          <a:ext cx="0" cy="0"/>
          <a:chOff x="0" y="0"/>
          <a:chExt cx="0" cy="0"/>
        </a:xfrm>
      </p:grpSpPr>
      <p:sp>
        <p:nvSpPr>
          <p:cNvPr id="69" name="Google Shape;69;p30"/>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70" name="Google Shape;70;p30"/>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71" name="Shape 71"/>
        <p:cNvGrpSpPr/>
        <p:nvPr/>
      </p:nvGrpSpPr>
      <p:grpSpPr>
        <a:xfrm>
          <a:off x="0" y="0"/>
          <a:ext cx="0" cy="0"/>
          <a:chOff x="0" y="0"/>
          <a:chExt cx="0" cy="0"/>
        </a:xfrm>
      </p:grpSpPr>
      <p:sp>
        <p:nvSpPr>
          <p:cNvPr id="72" name="Google Shape;72;p31"/>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3" name="Google Shape;73;p31"/>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4" name="Google Shape;74;p31"/>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5" name="Google Shape;75;p31"/>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6" name="Google Shape;76;p31"/>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7" name="Shape 77"/>
        <p:cNvGrpSpPr/>
        <p:nvPr/>
      </p:nvGrpSpPr>
      <p:grpSpPr>
        <a:xfrm>
          <a:off x="0" y="0"/>
          <a:ext cx="0" cy="0"/>
          <a:chOff x="0" y="0"/>
          <a:chExt cx="0" cy="0"/>
        </a:xfrm>
      </p:grpSpPr>
      <p:sp>
        <p:nvSpPr>
          <p:cNvPr id="78" name="Google Shape;78;p32"/>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9" name="Google Shape;79;p32"/>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80" name="Google Shape;80;p32"/>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81" name="Google Shape;81;p32"/>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82" name="Google Shape;82;p32"/>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83" name="Google Shape;83;p32"/>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84" name="Google Shape;84;p32"/>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5"/>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85" name="Shape 85"/>
        <p:cNvGrpSpPr/>
        <p:nvPr/>
      </p:nvGrpSpPr>
      <p:grpSpPr>
        <a:xfrm>
          <a:off x="0" y="0"/>
          <a:ext cx="0" cy="0"/>
          <a:chOff x="0" y="0"/>
          <a:chExt cx="0" cy="0"/>
        </a:xfrm>
      </p:grpSpPr>
      <p:sp>
        <p:nvSpPr>
          <p:cNvPr id="86" name="Google Shape;86;p33"/>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7" name="Google Shape;87;p33"/>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8" name="Shape 88"/>
        <p:cNvGrpSpPr/>
        <p:nvPr/>
      </p:nvGrpSpPr>
      <p:grpSpPr>
        <a:xfrm>
          <a:off x="0" y="0"/>
          <a:ext cx="0" cy="0"/>
          <a:chOff x="0" y="0"/>
          <a:chExt cx="0" cy="0"/>
        </a:xfrm>
      </p:grpSpPr>
      <p:sp>
        <p:nvSpPr>
          <p:cNvPr id="89" name="Google Shape;89;p34"/>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90" name="Shape 90"/>
        <p:cNvGrpSpPr/>
        <p:nvPr/>
      </p:nvGrpSpPr>
      <p:grpSpPr>
        <a:xfrm>
          <a:off x="0" y="0"/>
          <a:ext cx="0" cy="0"/>
          <a:chOff x="0" y="0"/>
          <a:chExt cx="0" cy="0"/>
        </a:xfrm>
      </p:grpSpPr>
      <p:sp>
        <p:nvSpPr>
          <p:cNvPr id="91" name="Google Shape;91;p35"/>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92" name="Shape 92"/>
        <p:cNvGrpSpPr/>
        <p:nvPr/>
      </p:nvGrpSpPr>
      <p:grpSpPr>
        <a:xfrm>
          <a:off x="0" y="0"/>
          <a:ext cx="0" cy="0"/>
          <a:chOff x="0" y="0"/>
          <a:chExt cx="0" cy="0"/>
        </a:xfrm>
      </p:grpSpPr>
      <p:sp>
        <p:nvSpPr>
          <p:cNvPr id="93" name="Google Shape;93;p3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94" name="Shape 94"/>
        <p:cNvGrpSpPr/>
        <p:nvPr/>
      </p:nvGrpSpPr>
      <p:grpSpPr>
        <a:xfrm>
          <a:off x="0" y="0"/>
          <a:ext cx="0" cy="0"/>
          <a:chOff x="0" y="0"/>
          <a:chExt cx="0" cy="0"/>
        </a:xfrm>
      </p:grpSpPr>
      <p:sp>
        <p:nvSpPr>
          <p:cNvPr id="95" name="Google Shape;95;p37"/>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96" name="Shape 96"/>
        <p:cNvGrpSpPr/>
        <p:nvPr/>
      </p:nvGrpSpPr>
      <p:grpSpPr>
        <a:xfrm>
          <a:off x="0" y="0"/>
          <a:ext cx="0" cy="0"/>
          <a:chOff x="0" y="0"/>
          <a:chExt cx="0" cy="0"/>
        </a:xfrm>
      </p:grpSpPr>
      <p:sp>
        <p:nvSpPr>
          <p:cNvPr id="97" name="Google Shape;97;p38"/>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8" name="Google Shape;98;p38"/>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9" name="Google Shape;99;p38"/>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00" name="Google Shape;100;p38"/>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01" name="Google Shape;101;p38"/>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102" name="Shape 102"/>
        <p:cNvGrpSpPr/>
        <p:nvPr/>
      </p:nvGrpSpPr>
      <p:grpSpPr>
        <a:xfrm>
          <a:off x="0" y="0"/>
          <a:ext cx="0" cy="0"/>
          <a:chOff x="0" y="0"/>
          <a:chExt cx="0" cy="0"/>
        </a:xfrm>
      </p:grpSpPr>
      <p:sp>
        <p:nvSpPr>
          <p:cNvPr id="103" name="Google Shape;103;p3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04" name="Google Shape;104;p39"/>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5" name="Google Shape;105;p39"/>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6" name="Google Shape;106;p39"/>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7" name="Google Shape;107;p39"/>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8" name="Google Shape;108;p39"/>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9" name="Google Shape;109;p39"/>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0" name="Google Shape;110;p39"/>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1" name="Google Shape;111;p39"/>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12" name="Shape 112"/>
        <p:cNvGrpSpPr/>
        <p:nvPr/>
      </p:nvGrpSpPr>
      <p:grpSpPr>
        <a:xfrm>
          <a:off x="0" y="0"/>
          <a:ext cx="0" cy="0"/>
          <a:chOff x="0" y="0"/>
          <a:chExt cx="0" cy="0"/>
        </a:xfrm>
      </p:grpSpPr>
      <p:sp>
        <p:nvSpPr>
          <p:cNvPr id="113" name="Google Shape;113;p40"/>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4" name="Google Shape;114;p40"/>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5" name="Google Shape;115;p40"/>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6" name="Google Shape;116;p40"/>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7" name="Google Shape;117;p40"/>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8" name="Google Shape;118;p40"/>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40"/>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40"/>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40"/>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40"/>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3" name="Google Shape;123;p40"/>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4" name="Google Shape;124;p40"/>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40"/>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6" name="Shape 126"/>
        <p:cNvGrpSpPr/>
        <p:nvPr/>
      </p:nvGrpSpPr>
      <p:grpSpPr>
        <a:xfrm>
          <a:off x="0" y="0"/>
          <a:ext cx="0" cy="0"/>
          <a:chOff x="0" y="0"/>
          <a:chExt cx="0" cy="0"/>
        </a:xfrm>
      </p:grpSpPr>
      <p:sp>
        <p:nvSpPr>
          <p:cNvPr id="127" name="Google Shape;127;p41"/>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8" name="Google Shape;128;p41"/>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41"/>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41"/>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41"/>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2" name="Google Shape;132;p41"/>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3" name="Google Shape;133;p41"/>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4" name="Google Shape;134;p41"/>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5" name="Google Shape;135;p41"/>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6" name="Shape 136"/>
        <p:cNvGrpSpPr/>
        <p:nvPr/>
      </p:nvGrpSpPr>
      <p:grpSpPr>
        <a:xfrm>
          <a:off x="0" y="0"/>
          <a:ext cx="0" cy="0"/>
          <a:chOff x="0" y="0"/>
          <a:chExt cx="0" cy="0"/>
        </a:xfrm>
      </p:grpSpPr>
      <p:sp>
        <p:nvSpPr>
          <p:cNvPr id="137" name="Google Shape;137;p42"/>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8" name="Google Shape;138;p4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4" name="Shape 14"/>
        <p:cNvGrpSpPr/>
        <p:nvPr/>
      </p:nvGrpSpPr>
      <p:grpSpPr>
        <a:xfrm>
          <a:off x="0" y="0"/>
          <a:ext cx="0" cy="0"/>
          <a:chOff x="0" y="0"/>
          <a:chExt cx="0" cy="0"/>
        </a:xfrm>
      </p:grpSpPr>
      <p:sp>
        <p:nvSpPr>
          <p:cNvPr id="15" name="Google Shape;15;p16"/>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6" name="Google Shape;16;p16"/>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7" name="Google Shape;17;p16"/>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8" name="Google Shape;18;p16"/>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9" name="Google Shape;19;p16"/>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20" name="Google Shape;20;p16"/>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9" name="Shape 139"/>
        <p:cNvGrpSpPr/>
        <p:nvPr/>
      </p:nvGrpSpPr>
      <p:grpSpPr>
        <a:xfrm>
          <a:off x="0" y="0"/>
          <a:ext cx="0" cy="0"/>
          <a:chOff x="0" y="0"/>
          <a:chExt cx="0" cy="0"/>
        </a:xfrm>
      </p:grpSpPr>
      <p:sp>
        <p:nvSpPr>
          <p:cNvPr id="140" name="Google Shape;140;p4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1" name="Google Shape;141;p43"/>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42" name="Shape 142"/>
        <p:cNvGrpSpPr/>
        <p:nvPr/>
      </p:nvGrpSpPr>
      <p:grpSpPr>
        <a:xfrm>
          <a:off x="0" y="0"/>
          <a:ext cx="0" cy="0"/>
          <a:chOff x="0" y="0"/>
          <a:chExt cx="0" cy="0"/>
        </a:xfrm>
      </p:grpSpPr>
      <p:sp>
        <p:nvSpPr>
          <p:cNvPr id="143" name="Google Shape;143;p4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4" name="Google Shape;144;p44"/>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5" name="Shape 145"/>
        <p:cNvGrpSpPr/>
        <p:nvPr/>
      </p:nvGrpSpPr>
      <p:grpSpPr>
        <a:xfrm>
          <a:off x="0" y="0"/>
          <a:ext cx="0" cy="0"/>
          <a:chOff x="0" y="0"/>
          <a:chExt cx="0" cy="0"/>
        </a:xfrm>
      </p:grpSpPr>
      <p:sp>
        <p:nvSpPr>
          <p:cNvPr id="146" name="Google Shape;146;p45"/>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7" name="Google Shape;147;p45"/>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8" name="Shape 148"/>
        <p:cNvGrpSpPr/>
        <p:nvPr/>
      </p:nvGrpSpPr>
      <p:grpSpPr>
        <a:xfrm>
          <a:off x="0" y="0"/>
          <a:ext cx="0" cy="0"/>
          <a:chOff x="0" y="0"/>
          <a:chExt cx="0" cy="0"/>
        </a:xfrm>
      </p:grpSpPr>
      <p:sp>
        <p:nvSpPr>
          <p:cNvPr id="149" name="Google Shape;149;p46"/>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50" name="Google Shape;150;p46"/>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51" name="Google Shape;151;p46"/>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52" name="Shape 152"/>
        <p:cNvGrpSpPr/>
        <p:nvPr/>
      </p:nvGrpSpPr>
      <p:grpSpPr>
        <a:xfrm>
          <a:off x="0" y="0"/>
          <a:ext cx="0" cy="0"/>
          <a:chOff x="0" y="0"/>
          <a:chExt cx="0" cy="0"/>
        </a:xfrm>
      </p:grpSpPr>
      <p:sp>
        <p:nvSpPr>
          <p:cNvPr id="153" name="Google Shape;153;p4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4" name="Google Shape;154;p47"/>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5" name="Shape 155"/>
        <p:cNvGrpSpPr/>
        <p:nvPr/>
      </p:nvGrpSpPr>
      <p:grpSpPr>
        <a:xfrm>
          <a:off x="0" y="0"/>
          <a:ext cx="0" cy="0"/>
          <a:chOff x="0" y="0"/>
          <a:chExt cx="0" cy="0"/>
        </a:xfrm>
      </p:grpSpPr>
      <p:sp>
        <p:nvSpPr>
          <p:cNvPr id="156" name="Google Shape;156;p4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7" name="Google Shape;157;p48"/>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1" name="Shape 21"/>
        <p:cNvGrpSpPr/>
        <p:nvPr/>
      </p:nvGrpSpPr>
      <p:grpSpPr>
        <a:xfrm>
          <a:off x="0" y="0"/>
          <a:ext cx="0" cy="0"/>
          <a:chOff x="0" y="0"/>
          <a:chExt cx="0" cy="0"/>
        </a:xfrm>
      </p:grpSpPr>
      <p:sp>
        <p:nvSpPr>
          <p:cNvPr id="22" name="Google Shape;22;p17"/>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23" name="Google Shape;23;p17"/>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4" name="Google Shape;24;p17"/>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25" name="Shape 25"/>
        <p:cNvGrpSpPr/>
        <p:nvPr/>
      </p:nvGrpSpPr>
      <p:grpSpPr>
        <a:xfrm>
          <a:off x="0" y="0"/>
          <a:ext cx="0" cy="0"/>
          <a:chOff x="0" y="0"/>
          <a:chExt cx="0" cy="0"/>
        </a:xfrm>
      </p:grpSpPr>
      <p:sp>
        <p:nvSpPr>
          <p:cNvPr id="26" name="Google Shape;26;p18"/>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27" name="Google Shape;27;p18"/>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8" name="Google Shape;28;p18"/>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20"/>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32" name="Google Shape;32;p20"/>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33" name="Google Shape;33;p20"/>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4" name="Shape 34"/>
        <p:cNvGrpSpPr/>
        <p:nvPr/>
      </p:nvGrpSpPr>
      <p:grpSpPr>
        <a:xfrm>
          <a:off x="0" y="0"/>
          <a:ext cx="0" cy="0"/>
          <a:chOff x="0" y="0"/>
          <a:chExt cx="0" cy="0"/>
        </a:xfrm>
      </p:grpSpPr>
      <p:sp>
        <p:nvSpPr>
          <p:cNvPr id="35" name="Google Shape;35;p2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6" name="Google Shape;36;p21"/>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7" name="Shape 37"/>
        <p:cNvGrpSpPr/>
        <p:nvPr/>
      </p:nvGrpSpPr>
      <p:grpSpPr>
        <a:xfrm>
          <a:off x="0" y="0"/>
          <a:ext cx="0" cy="0"/>
          <a:chOff x="0" y="0"/>
          <a:chExt cx="0" cy="0"/>
        </a:xfrm>
      </p:grpSpPr>
      <p:sp>
        <p:nvSpPr>
          <p:cNvPr id="38" name="Google Shape;38;p2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9" name="Google Shape;39;p22"/>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40" name="Google Shape;40;p22"/>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jp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
          <p:cNvSpPr txBox="1"/>
          <p:nvPr>
            <p:ph type="ctrTitle"/>
          </p:nvPr>
        </p:nvSpPr>
        <p:spPr>
          <a:xfrm>
            <a:off x="1805550" y="1979675"/>
            <a:ext cx="55329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SUSTAINABILITY</a:t>
            </a:r>
            <a:endParaRPr>
              <a:latin typeface="Arial"/>
              <a:ea typeface="Arial"/>
              <a:cs typeface="Arial"/>
              <a:sym typeface="Arial"/>
            </a:endParaRPr>
          </a:p>
        </p:txBody>
      </p:sp>
      <p:sp>
        <p:nvSpPr>
          <p:cNvPr id="163" name="Google Shape;163;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7 LESSON 3</a:t>
            </a:r>
            <a:endParaRPr b="0" sz="220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5" name="Google Shape;165;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0"/>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GREENWASHING</a:t>
            </a:r>
            <a:endParaRPr b="1">
              <a:latin typeface="Arial"/>
              <a:ea typeface="Arial"/>
              <a:cs typeface="Arial"/>
              <a:sym typeface="Arial"/>
            </a:endParaRPr>
          </a:p>
        </p:txBody>
      </p:sp>
      <p:cxnSp>
        <p:nvCxnSpPr>
          <p:cNvPr id="250" name="Google Shape;250;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1" name="Google Shape;251;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2" name="Google Shape;252;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53" name="Google Shape;253;p10"/>
          <p:cNvSpPr txBox="1"/>
          <p:nvPr>
            <p:ph idx="4294967295" type="body"/>
          </p:nvPr>
        </p:nvSpPr>
        <p:spPr>
          <a:xfrm>
            <a:off x="938500" y="1050577"/>
            <a:ext cx="7581000" cy="3469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400">
                <a:solidFill>
                  <a:schemeClr val="lt1"/>
                </a:solidFill>
                <a:latin typeface="Arial"/>
                <a:ea typeface="Arial"/>
                <a:cs typeface="Arial"/>
                <a:sym typeface="Arial"/>
              </a:rPr>
              <a:t>In marketing, certain marketing buzzwords are used for greenwashing efforts:</a:t>
            </a:r>
            <a:endParaRPr b="1" sz="1400">
              <a:solidFill>
                <a:schemeClr val="lt1"/>
              </a:solidFill>
              <a:latin typeface="Arial"/>
              <a:ea typeface="Arial"/>
              <a:cs typeface="Arial"/>
              <a:sym typeface="Arial"/>
            </a:endParaRPr>
          </a:p>
          <a:p>
            <a:pPr indent="-317500" lvl="0" marL="457200" rtl="0" algn="l">
              <a:lnSpc>
                <a:spcPct val="100000"/>
              </a:lnSpc>
              <a:spcBef>
                <a:spcPts val="1000"/>
              </a:spcBef>
              <a:spcAft>
                <a:spcPts val="0"/>
              </a:spcAft>
              <a:buClr>
                <a:schemeClr val="lt1"/>
              </a:buClr>
              <a:buSzPts val="1400"/>
              <a:buFont typeface="Arial"/>
              <a:buChar char="●"/>
            </a:pPr>
            <a:r>
              <a:rPr lang="en" sz="1400">
                <a:solidFill>
                  <a:schemeClr val="lt1"/>
                </a:solidFill>
                <a:latin typeface="Arial"/>
                <a:ea typeface="Arial"/>
                <a:cs typeface="Arial"/>
                <a:sym typeface="Arial"/>
              </a:rPr>
              <a:t>“Green”</a:t>
            </a:r>
            <a:endParaRPr sz="1400">
              <a:solidFill>
                <a:schemeClr val="lt1"/>
              </a:solidFill>
              <a:latin typeface="Arial"/>
              <a:ea typeface="Arial"/>
              <a:cs typeface="Arial"/>
              <a:sym typeface="Arial"/>
            </a:endParaRPr>
          </a:p>
          <a:p>
            <a:pPr indent="-317500" lvl="0" marL="4572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“All natural”</a:t>
            </a:r>
            <a:endParaRPr sz="1400">
              <a:solidFill>
                <a:schemeClr val="lt1"/>
              </a:solidFill>
              <a:latin typeface="Arial"/>
              <a:ea typeface="Arial"/>
              <a:cs typeface="Arial"/>
              <a:sym typeface="Arial"/>
            </a:endParaRPr>
          </a:p>
          <a:p>
            <a:pPr indent="-317500" lvl="0" marL="4572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“Chemical free”</a:t>
            </a:r>
            <a:endParaRPr sz="1400">
              <a:solidFill>
                <a:schemeClr val="lt1"/>
              </a:solidFill>
              <a:latin typeface="Arial"/>
              <a:ea typeface="Arial"/>
              <a:cs typeface="Arial"/>
              <a:sym typeface="Arial"/>
            </a:endParaRPr>
          </a:p>
          <a:p>
            <a:pPr indent="-317500" lvl="0" marL="4572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“Pure” or “raw” ingredients</a:t>
            </a:r>
            <a:endParaRPr sz="1400">
              <a:solidFill>
                <a:schemeClr val="lt1"/>
              </a:solidFill>
              <a:latin typeface="Arial"/>
              <a:ea typeface="Arial"/>
              <a:cs typeface="Arial"/>
              <a:sym typeface="Arial"/>
            </a:endParaRPr>
          </a:p>
          <a:p>
            <a:pPr indent="-317500" lvl="0" marL="4572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“Antibiotic-free”</a:t>
            </a:r>
            <a:endParaRPr sz="1400">
              <a:solidFill>
                <a:schemeClr val="lt1"/>
              </a:solidFill>
              <a:latin typeface="Arial"/>
              <a:ea typeface="Arial"/>
              <a:cs typeface="Arial"/>
              <a:sym typeface="Arial"/>
            </a:endParaRPr>
          </a:p>
          <a:p>
            <a:pPr indent="-317500" lvl="0" marL="4572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“Organic” (without certification)</a:t>
            </a:r>
            <a:endParaRPr sz="1400">
              <a:solidFill>
                <a:schemeClr val="lt1"/>
              </a:solidFill>
              <a:latin typeface="Arial"/>
              <a:ea typeface="Arial"/>
              <a:cs typeface="Arial"/>
              <a:sym typeface="Arial"/>
            </a:endParaRPr>
          </a:p>
          <a:p>
            <a:pPr indent="-317500" lvl="0" marL="457200" rtl="0" algn="l">
              <a:lnSpc>
                <a:spcPct val="100000"/>
              </a:lnSpc>
              <a:spcBef>
                <a:spcPts val="0"/>
              </a:spcBef>
              <a:spcAft>
                <a:spcPts val="0"/>
              </a:spcAft>
              <a:buClr>
                <a:schemeClr val="lt1"/>
              </a:buClr>
              <a:buSzPts val="1400"/>
              <a:buFont typeface="Arial"/>
              <a:buChar char="●"/>
            </a:pPr>
            <a:r>
              <a:rPr lang="en" sz="1400">
                <a:solidFill>
                  <a:schemeClr val="lt1"/>
                </a:solidFill>
                <a:latin typeface="Arial"/>
                <a:ea typeface="Arial"/>
                <a:cs typeface="Arial"/>
                <a:sym typeface="Arial"/>
              </a:rPr>
              <a:t>“All natural”</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Greenwashing is not only unethical, but it is also illegal in the United States.</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The U.S. Federal Trade Commission (FTC) and the U.S. Environmental Protection Agency establishes a set of "Green Guides" to provide guidance for companies to abide by the FTC Act when communicating environmental claims.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Refusal to follow those guidelines could result in significant fines and a public relations crisis for those businesses and brands that engage in greenwashing practices.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4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4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1"/>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rPr b="1" lang="en" sz="1700">
                <a:latin typeface="Arial"/>
                <a:ea typeface="Arial"/>
                <a:cs typeface="Arial"/>
                <a:sym typeface="Arial"/>
              </a:rPr>
              <a:t>Greenwashing:  </a:t>
            </a:r>
            <a:r>
              <a:rPr lang="en" sz="1700">
                <a:latin typeface="Arial"/>
                <a:ea typeface="Arial"/>
                <a:cs typeface="Arial"/>
                <a:sym typeface="Arial"/>
              </a:rPr>
              <a:t>A company’s efforts to position its business or brand as environmentally friendly when those claims are partially or totally false. </a:t>
            </a:r>
            <a:endParaRPr sz="1700">
              <a:latin typeface="Arial"/>
              <a:ea typeface="Arial"/>
              <a:cs typeface="Arial"/>
              <a:sym typeface="Arial"/>
            </a:endParaRPr>
          </a:p>
          <a:p>
            <a:pPr indent="0" lvl="0" marL="0" rtl="0" algn="l">
              <a:lnSpc>
                <a:spcPct val="115000"/>
              </a:lnSpc>
              <a:spcBef>
                <a:spcPts val="0"/>
              </a:spcBef>
              <a:spcAft>
                <a:spcPts val="0"/>
              </a:spcAft>
              <a:buSzPts val="1400"/>
              <a:buNone/>
            </a:pPr>
            <a:r>
              <a:t/>
            </a:r>
            <a:endParaRPr b="1" sz="1700">
              <a:latin typeface="Arial"/>
              <a:ea typeface="Arial"/>
              <a:cs typeface="Arial"/>
              <a:sym typeface="Arial"/>
            </a:endParaRPr>
          </a:p>
          <a:p>
            <a:pPr indent="0" lvl="0" marL="0" rtl="0" algn="l">
              <a:lnSpc>
                <a:spcPct val="115000"/>
              </a:lnSpc>
              <a:spcBef>
                <a:spcPts val="0"/>
              </a:spcBef>
              <a:spcAft>
                <a:spcPts val="0"/>
              </a:spcAft>
              <a:buSzPts val="1400"/>
              <a:buNone/>
            </a:pPr>
            <a:r>
              <a:rPr b="1" lang="en" sz="1700">
                <a:latin typeface="Arial"/>
                <a:ea typeface="Arial"/>
                <a:cs typeface="Arial"/>
                <a:sym typeface="Arial"/>
              </a:rPr>
              <a:t>Sustainability:  </a:t>
            </a:r>
            <a:r>
              <a:rPr lang="en" sz="1700">
                <a:latin typeface="Arial"/>
                <a:ea typeface="Arial"/>
                <a:cs typeface="Arial"/>
                <a:sym typeface="Arial"/>
              </a:rPr>
              <a:t>An approach to business where a company conducts its business in a way that minimizes any adverse impact on the environment or on society as a whole.</a:t>
            </a:r>
            <a:endParaRPr sz="1700">
              <a:latin typeface="Arial"/>
              <a:ea typeface="Arial"/>
              <a:cs typeface="Arial"/>
              <a:sym typeface="Arial"/>
            </a:endParaRPr>
          </a:p>
          <a:p>
            <a:pPr indent="0" lvl="0" marL="0" rtl="0" algn="l">
              <a:lnSpc>
                <a:spcPct val="115000"/>
              </a:lnSpc>
              <a:spcBef>
                <a:spcPts val="0"/>
              </a:spcBef>
              <a:spcAft>
                <a:spcPts val="0"/>
              </a:spcAft>
              <a:buSzPts val="1400"/>
              <a:buNone/>
            </a:pPr>
            <a:r>
              <a:t/>
            </a:r>
            <a:endParaRPr sz="1700">
              <a:latin typeface="Arial"/>
              <a:ea typeface="Arial"/>
              <a:cs typeface="Arial"/>
              <a:sym typeface="Arial"/>
            </a:endParaRPr>
          </a:p>
          <a:p>
            <a:pPr indent="0" lvl="0" marL="0" rtl="0" algn="l">
              <a:lnSpc>
                <a:spcPct val="115000"/>
              </a:lnSpc>
              <a:spcBef>
                <a:spcPts val="0"/>
              </a:spcBef>
              <a:spcAft>
                <a:spcPts val="0"/>
              </a:spcAft>
              <a:buSzPts val="1400"/>
              <a:buNone/>
            </a:pPr>
            <a:r>
              <a:rPr b="1" lang="en" sz="1700">
                <a:latin typeface="Arial"/>
                <a:ea typeface="Arial"/>
                <a:cs typeface="Arial"/>
                <a:sym typeface="Arial"/>
              </a:rPr>
              <a:t> </a:t>
            </a:r>
            <a:endParaRPr b="1" sz="1700">
              <a:latin typeface="Arial"/>
              <a:ea typeface="Arial"/>
              <a:cs typeface="Arial"/>
              <a:sym typeface="Arial"/>
            </a:endParaRPr>
          </a:p>
          <a:p>
            <a:pPr indent="0" lvl="0" marL="0" rtl="0" algn="l">
              <a:lnSpc>
                <a:spcPct val="100000"/>
              </a:lnSpc>
              <a:spcBef>
                <a:spcPts val="10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b="1"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b="1"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b="1"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0"/>
              </a:spcAft>
              <a:buSzPts val="1400"/>
              <a:buNone/>
            </a:pPr>
            <a:r>
              <a:t/>
            </a:r>
            <a:endParaRPr sz="1700">
              <a:latin typeface="Arial"/>
              <a:ea typeface="Arial"/>
              <a:cs typeface="Arial"/>
              <a:sym typeface="Arial"/>
            </a:endParaRPr>
          </a:p>
          <a:p>
            <a:pPr indent="0" lvl="0" marL="0" rtl="0" algn="l">
              <a:lnSpc>
                <a:spcPct val="100000"/>
              </a:lnSpc>
              <a:spcBef>
                <a:spcPts val="1500"/>
              </a:spcBef>
              <a:spcAft>
                <a:spcPts val="1500"/>
              </a:spcAft>
              <a:buSzPts val="1400"/>
              <a:buNone/>
            </a:pPr>
            <a:r>
              <a:t/>
            </a:r>
            <a:endParaRPr sz="1700">
              <a:latin typeface="Arial"/>
              <a:ea typeface="Arial"/>
              <a:cs typeface="Arial"/>
              <a:sym typeface="Arial"/>
            </a:endParaRPr>
          </a:p>
        </p:txBody>
      </p:sp>
      <p:sp>
        <p:nvSpPr>
          <p:cNvPr id="259" name="Google Shape;259;p11"/>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260" name="Google Shape;260;p11"/>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261" name="Google Shape;261;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2" name="Google Shape;262;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8" name="Google Shape;268;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69" name="Google Shape;269;p12"/>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WHAT IS SUSTAINABILITY?</a:t>
            </a:r>
            <a:endParaRPr b="1">
              <a:latin typeface="Arial"/>
              <a:ea typeface="Arial"/>
              <a:cs typeface="Arial"/>
              <a:sym typeface="Arial"/>
            </a:endParaRPr>
          </a:p>
        </p:txBody>
      </p:sp>
      <p:cxnSp>
        <p:nvCxnSpPr>
          <p:cNvPr id="172" name="Google Shape;172;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3" name="Google Shape;173;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4" name="Google Shape;174;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75" name="Google Shape;175;p2"/>
          <p:cNvSpPr txBox="1"/>
          <p:nvPr>
            <p:ph idx="4294967295" type="body"/>
          </p:nvPr>
        </p:nvSpPr>
        <p:spPr>
          <a:xfrm>
            <a:off x="938500" y="1031450"/>
            <a:ext cx="43644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900">
                <a:latin typeface="Arial"/>
                <a:ea typeface="Arial"/>
                <a:cs typeface="Arial"/>
                <a:sym typeface="Arial"/>
              </a:rPr>
              <a:t>Sustainability</a:t>
            </a:r>
            <a:r>
              <a:rPr lang="en" sz="1900">
                <a:solidFill>
                  <a:schemeClr val="lt1"/>
                </a:solidFill>
                <a:latin typeface="Arial"/>
                <a:ea typeface="Arial"/>
                <a:cs typeface="Arial"/>
                <a:sym typeface="Arial"/>
              </a:rPr>
              <a:t>:  An approach to business where a company conducts its business in a way that minimizes any adverse impact on the environment or on society as a whole.  </a:t>
            </a:r>
            <a:endParaRPr sz="19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rPr lang="en" sz="1900">
                <a:solidFill>
                  <a:schemeClr val="lt1"/>
                </a:solidFill>
                <a:latin typeface="Arial"/>
                <a:ea typeface="Arial"/>
                <a:cs typeface="Arial"/>
                <a:sym typeface="Arial"/>
              </a:rPr>
              <a:t>When you hear terms like “reducing the carbon footprint” or a business “going green”, the implication is that they are focusing on sustainability.</a:t>
            </a:r>
            <a:endParaRPr sz="1900">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
          <p:cNvSpPr txBox="1"/>
          <p:nvPr>
            <p:ph type="title"/>
          </p:nvPr>
        </p:nvSpPr>
        <p:spPr>
          <a:xfrm>
            <a:off x="4996750" y="309406"/>
            <a:ext cx="3159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b="1" lang="en" sz="4000">
                <a:latin typeface="Arial"/>
                <a:ea typeface="Arial"/>
                <a:cs typeface="Arial"/>
                <a:sym typeface="Arial"/>
              </a:rPr>
              <a:t>92%</a:t>
            </a:r>
            <a:endParaRPr b="1" sz="4000">
              <a:latin typeface="Arial"/>
              <a:ea typeface="Arial"/>
              <a:cs typeface="Arial"/>
              <a:sym typeface="Arial"/>
            </a:endParaRPr>
          </a:p>
        </p:txBody>
      </p:sp>
      <p:sp>
        <p:nvSpPr>
          <p:cNvPr id="181" name="Google Shape;181;p3"/>
          <p:cNvSpPr txBox="1"/>
          <p:nvPr>
            <p:ph idx="1" type="subTitle"/>
          </p:nvPr>
        </p:nvSpPr>
        <p:spPr>
          <a:xfrm>
            <a:off x="978200" y="2638238"/>
            <a:ext cx="3330900" cy="417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t/>
            </a:r>
            <a:endParaRPr>
              <a:latin typeface="Arial"/>
              <a:ea typeface="Arial"/>
              <a:cs typeface="Arial"/>
              <a:sym typeface="Arial"/>
            </a:endParaRPr>
          </a:p>
          <a:p>
            <a:pPr indent="0" lvl="0" marL="0" rtl="0" algn="l">
              <a:lnSpc>
                <a:spcPct val="115000"/>
              </a:lnSpc>
              <a:spcBef>
                <a:spcPts val="0"/>
              </a:spcBef>
              <a:spcAft>
                <a:spcPts val="0"/>
              </a:spcAft>
              <a:buSzPts val="1400"/>
              <a:buNone/>
            </a:pPr>
            <a:r>
              <a:t/>
            </a:r>
            <a:endParaRPr>
              <a:latin typeface="Arial"/>
              <a:ea typeface="Arial"/>
              <a:cs typeface="Arial"/>
              <a:sym typeface="Arial"/>
            </a:endParaRPr>
          </a:p>
          <a:p>
            <a:pPr indent="0" lvl="0" marL="0" rtl="0" algn="l">
              <a:lnSpc>
                <a:spcPct val="115000"/>
              </a:lnSpc>
              <a:spcBef>
                <a:spcPts val="0"/>
              </a:spcBef>
              <a:spcAft>
                <a:spcPts val="0"/>
              </a:spcAft>
              <a:buSzPts val="1400"/>
              <a:buNone/>
            </a:pPr>
            <a:r>
              <a:t/>
            </a:r>
            <a:endParaRPr>
              <a:latin typeface="Arial"/>
              <a:ea typeface="Arial"/>
              <a:cs typeface="Arial"/>
              <a:sym typeface="Arial"/>
            </a:endParaRPr>
          </a:p>
        </p:txBody>
      </p:sp>
      <p:sp>
        <p:nvSpPr>
          <p:cNvPr id="182" name="Google Shape;182;p3"/>
          <p:cNvSpPr txBox="1"/>
          <p:nvPr>
            <p:ph idx="2" type="title"/>
          </p:nvPr>
        </p:nvSpPr>
        <p:spPr>
          <a:xfrm>
            <a:off x="4996800" y="1795406"/>
            <a:ext cx="3159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b="1" lang="en" sz="4200">
                <a:latin typeface="Arial"/>
                <a:ea typeface="Arial"/>
                <a:cs typeface="Arial"/>
                <a:sym typeface="Arial"/>
              </a:rPr>
              <a:t>88%</a:t>
            </a:r>
            <a:endParaRPr b="1" sz="4200">
              <a:latin typeface="Arial"/>
              <a:ea typeface="Arial"/>
              <a:cs typeface="Arial"/>
              <a:sym typeface="Arial"/>
            </a:endParaRPr>
          </a:p>
        </p:txBody>
      </p:sp>
      <p:sp>
        <p:nvSpPr>
          <p:cNvPr id="183" name="Google Shape;183;p3"/>
          <p:cNvSpPr txBox="1"/>
          <p:nvPr>
            <p:ph idx="3" type="subTitle"/>
          </p:nvPr>
        </p:nvSpPr>
        <p:spPr>
          <a:xfrm>
            <a:off x="4596451" y="2363100"/>
            <a:ext cx="3960000" cy="417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400"/>
              <a:buNone/>
            </a:pPr>
            <a:r>
              <a:rPr lang="en" sz="1300">
                <a:solidFill>
                  <a:schemeClr val="lt2"/>
                </a:solidFill>
                <a:latin typeface="Arial"/>
                <a:ea typeface="Arial"/>
                <a:cs typeface="Arial"/>
                <a:sym typeface="Arial"/>
              </a:rPr>
              <a:t>88% of consumers will be more loyal to a company that supports social or environmental issues. </a:t>
            </a:r>
            <a:endParaRPr sz="1300">
              <a:latin typeface="Arial"/>
              <a:ea typeface="Arial"/>
              <a:cs typeface="Arial"/>
              <a:sym typeface="Arial"/>
            </a:endParaRPr>
          </a:p>
        </p:txBody>
      </p:sp>
      <p:sp>
        <p:nvSpPr>
          <p:cNvPr id="184" name="Google Shape;184;p3"/>
          <p:cNvSpPr txBox="1"/>
          <p:nvPr>
            <p:ph idx="4" type="title"/>
          </p:nvPr>
        </p:nvSpPr>
        <p:spPr>
          <a:xfrm>
            <a:off x="4996800" y="3172781"/>
            <a:ext cx="31593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b="1" lang="en">
                <a:latin typeface="Arial"/>
                <a:ea typeface="Arial"/>
                <a:cs typeface="Arial"/>
                <a:sym typeface="Arial"/>
              </a:rPr>
              <a:t>87%</a:t>
            </a:r>
            <a:endParaRPr b="1">
              <a:latin typeface="Arial"/>
              <a:ea typeface="Arial"/>
              <a:cs typeface="Arial"/>
              <a:sym typeface="Arial"/>
            </a:endParaRPr>
          </a:p>
        </p:txBody>
      </p:sp>
      <p:sp>
        <p:nvSpPr>
          <p:cNvPr id="185" name="Google Shape;185;p3"/>
          <p:cNvSpPr txBox="1"/>
          <p:nvPr>
            <p:ph idx="5" type="subTitle"/>
          </p:nvPr>
        </p:nvSpPr>
        <p:spPr>
          <a:xfrm>
            <a:off x="4911000" y="3786788"/>
            <a:ext cx="3330900" cy="4173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400"/>
              <a:buNone/>
            </a:pPr>
            <a:r>
              <a:rPr lang="en" sz="1300">
                <a:solidFill>
                  <a:schemeClr val="lt2"/>
                </a:solidFill>
                <a:latin typeface="Arial"/>
                <a:ea typeface="Arial"/>
                <a:cs typeface="Arial"/>
                <a:sym typeface="Arial"/>
              </a:rPr>
              <a:t>87% of consumers would buy a product with a social and environmental benefit if given the opportunity.</a:t>
            </a:r>
            <a:endParaRPr sz="1300">
              <a:latin typeface="Arial"/>
              <a:ea typeface="Arial"/>
              <a:cs typeface="Arial"/>
              <a:sym typeface="Arial"/>
            </a:endParaRPr>
          </a:p>
        </p:txBody>
      </p:sp>
      <p:cxnSp>
        <p:nvCxnSpPr>
          <p:cNvPr id="186" name="Google Shape;186;p3"/>
          <p:cNvCxnSpPr/>
          <p:nvPr/>
        </p:nvCxnSpPr>
        <p:spPr>
          <a:xfrm>
            <a:off x="8843800" y="392547"/>
            <a:ext cx="0" cy="43584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187" name="Google Shape;187;p3"/>
          <p:cNvSpPr txBox="1"/>
          <p:nvPr/>
        </p:nvSpPr>
        <p:spPr>
          <a:xfrm>
            <a:off x="5517600" y="4670088"/>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88" name="Google Shape;188;p3"/>
          <p:cNvSpPr txBox="1"/>
          <p:nvPr/>
        </p:nvSpPr>
        <p:spPr>
          <a:xfrm>
            <a:off x="803200" y="392550"/>
            <a:ext cx="3505800" cy="777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FFAB40"/>
                </a:solidFill>
                <a:latin typeface="Arial"/>
                <a:ea typeface="Arial"/>
                <a:cs typeface="Arial"/>
                <a:sym typeface="Arial"/>
              </a:rPr>
              <a:t>SUSTAINABILITY IS GOOD FOR BUSINESS</a:t>
            </a:r>
            <a:endParaRPr b="1" i="0" sz="2400" u="none" cap="none" strike="noStrike">
              <a:solidFill>
                <a:srgbClr val="FFAB40"/>
              </a:solidFill>
              <a:latin typeface="Arial"/>
              <a:ea typeface="Arial"/>
              <a:cs typeface="Arial"/>
              <a:sym typeface="Arial"/>
            </a:endParaRPr>
          </a:p>
        </p:txBody>
      </p:sp>
      <p:sp>
        <p:nvSpPr>
          <p:cNvPr id="189" name="Google Shape;189;p3"/>
          <p:cNvSpPr txBox="1"/>
          <p:nvPr/>
        </p:nvSpPr>
        <p:spPr>
          <a:xfrm>
            <a:off x="803200" y="1277800"/>
            <a:ext cx="3311700" cy="1252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1600"/>
              </a:spcAft>
              <a:buClr>
                <a:srgbClr val="000000"/>
              </a:buClr>
              <a:buSzPts val="1600"/>
              <a:buFont typeface="Arial"/>
              <a:buNone/>
            </a:pPr>
            <a:r>
              <a:rPr b="0" i="0" lang="en" sz="1600" u="none" cap="none" strike="noStrike">
                <a:solidFill>
                  <a:srgbClr val="FFFFFF"/>
                </a:solidFill>
                <a:latin typeface="Arial"/>
                <a:ea typeface="Arial"/>
                <a:cs typeface="Arial"/>
                <a:sym typeface="Arial"/>
              </a:rPr>
              <a:t>The concept of sustainability is not just ethical or an issue for organizations prioritizing corporate responsibility, it can be beneficial to companies from a business perspective.</a:t>
            </a:r>
            <a:endParaRPr b="0" i="0" sz="1600" u="none" cap="none" strike="noStrike">
              <a:solidFill>
                <a:srgbClr val="FFFFFF"/>
              </a:solidFill>
              <a:latin typeface="Arial"/>
              <a:ea typeface="Arial"/>
              <a:cs typeface="Arial"/>
              <a:sym typeface="Arial"/>
            </a:endParaRPr>
          </a:p>
        </p:txBody>
      </p:sp>
      <p:sp>
        <p:nvSpPr>
          <p:cNvPr id="190" name="Google Shape;190;p3"/>
          <p:cNvSpPr txBox="1"/>
          <p:nvPr/>
        </p:nvSpPr>
        <p:spPr>
          <a:xfrm>
            <a:off x="4911000" y="899600"/>
            <a:ext cx="3482100" cy="8451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1300"/>
              <a:buFont typeface="Arial"/>
              <a:buNone/>
            </a:pPr>
            <a:r>
              <a:rPr b="0" i="0" lang="en" sz="1300" u="none" cap="none" strike="noStrike">
                <a:solidFill>
                  <a:schemeClr val="lt2"/>
                </a:solidFill>
                <a:latin typeface="Arial"/>
                <a:ea typeface="Arial"/>
                <a:cs typeface="Arial"/>
                <a:sym typeface="Arial"/>
              </a:rPr>
              <a:t>92% of consumers say they’re more likely to trust brands that are environmentally or socially conscious.</a:t>
            </a:r>
            <a:endParaRPr b="0" i="0" sz="1300" u="none" cap="none" strike="noStrike">
              <a:solidFill>
                <a:srgbClr val="000000"/>
              </a:solidFill>
              <a:latin typeface="Arial"/>
              <a:ea typeface="Arial"/>
              <a:cs typeface="Arial"/>
              <a:sym typeface="Arial"/>
            </a:endParaRPr>
          </a:p>
        </p:txBody>
      </p:sp>
      <p:pic>
        <p:nvPicPr>
          <p:cNvPr id="191" name="Google Shape;191;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4"/>
          <p:cNvSpPr txBox="1"/>
          <p:nvPr>
            <p:ph idx="1" type="subTitle"/>
          </p:nvPr>
        </p:nvSpPr>
        <p:spPr>
          <a:xfrm>
            <a:off x="453175" y="1100200"/>
            <a:ext cx="5687400" cy="3966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b="1" lang="en" sz="1500">
                <a:solidFill>
                  <a:schemeClr val="lt1"/>
                </a:solidFill>
                <a:latin typeface="Arial"/>
                <a:ea typeface="Arial"/>
                <a:cs typeface="Arial"/>
                <a:sym typeface="Arial"/>
              </a:rPr>
              <a:t>Companies see benefits across the board by going green:</a:t>
            </a:r>
            <a:endParaRPr b="1" sz="1500">
              <a:solidFill>
                <a:schemeClr val="lt1"/>
              </a:solidFill>
              <a:latin typeface="Arial"/>
              <a:ea typeface="Arial"/>
              <a:cs typeface="Arial"/>
              <a:sym typeface="Arial"/>
            </a:endParaRPr>
          </a:p>
          <a:p>
            <a:pPr indent="0" lvl="0" marL="0" rtl="0" algn="l">
              <a:lnSpc>
                <a:spcPct val="100000"/>
              </a:lnSpc>
              <a:spcBef>
                <a:spcPts val="1500"/>
              </a:spcBef>
              <a:spcAft>
                <a:spcPts val="0"/>
              </a:spcAft>
              <a:buSzPts val="1600"/>
              <a:buNone/>
            </a:pPr>
            <a:r>
              <a:rPr b="1" lang="en" sz="1500">
                <a:solidFill>
                  <a:schemeClr val="dk2"/>
                </a:solidFill>
                <a:latin typeface="Arial"/>
                <a:ea typeface="Arial"/>
                <a:cs typeface="Arial"/>
                <a:sym typeface="Arial"/>
              </a:rPr>
              <a:t>Sales:</a:t>
            </a:r>
            <a:r>
              <a:rPr lang="en" sz="1500">
                <a:solidFill>
                  <a:schemeClr val="dk2"/>
                </a:solidFill>
                <a:latin typeface="Arial"/>
                <a:ea typeface="Arial"/>
                <a:cs typeface="Arial"/>
                <a:sym typeface="Arial"/>
              </a:rPr>
              <a:t> </a:t>
            </a:r>
            <a:r>
              <a:rPr lang="en" sz="1500">
                <a:solidFill>
                  <a:schemeClr val="lt1"/>
                </a:solidFill>
                <a:latin typeface="Arial"/>
                <a:ea typeface="Arial"/>
                <a:cs typeface="Arial"/>
                <a:sym typeface="Arial"/>
              </a:rPr>
              <a:t>Overall sales revenue can increase up to 20% due to corporate responsibility practices.</a:t>
            </a:r>
            <a:endParaRPr sz="1500">
              <a:solidFill>
                <a:schemeClr val="lt1"/>
              </a:solidFill>
              <a:latin typeface="Arial"/>
              <a:ea typeface="Arial"/>
              <a:cs typeface="Arial"/>
              <a:sym typeface="Arial"/>
            </a:endParaRPr>
          </a:p>
          <a:p>
            <a:pPr indent="0" lvl="0" marL="0" rtl="0" algn="l">
              <a:lnSpc>
                <a:spcPct val="100000"/>
              </a:lnSpc>
              <a:spcBef>
                <a:spcPts val="500"/>
              </a:spcBef>
              <a:spcAft>
                <a:spcPts val="0"/>
              </a:spcAft>
              <a:buSzPts val="1600"/>
              <a:buNone/>
            </a:pPr>
            <a:r>
              <a:rPr b="1" lang="en" sz="1500">
                <a:solidFill>
                  <a:schemeClr val="dk2"/>
                </a:solidFill>
                <a:latin typeface="Arial"/>
                <a:ea typeface="Arial"/>
                <a:cs typeface="Arial"/>
                <a:sym typeface="Arial"/>
              </a:rPr>
              <a:t>Productivity: </a:t>
            </a:r>
            <a:r>
              <a:rPr lang="en" sz="1500">
                <a:solidFill>
                  <a:schemeClr val="lt1"/>
                </a:solidFill>
                <a:latin typeface="Arial"/>
                <a:ea typeface="Arial"/>
                <a:cs typeface="Arial"/>
                <a:sym typeface="Arial"/>
              </a:rPr>
              <a:t>Employees at eco-friendly companies are 16% more productive than average.</a:t>
            </a:r>
            <a:endParaRPr sz="1500">
              <a:solidFill>
                <a:schemeClr val="lt1"/>
              </a:solidFill>
              <a:latin typeface="Arial"/>
              <a:ea typeface="Arial"/>
              <a:cs typeface="Arial"/>
              <a:sym typeface="Arial"/>
            </a:endParaRPr>
          </a:p>
          <a:p>
            <a:pPr indent="0" lvl="0" marL="0" rtl="0" algn="l">
              <a:lnSpc>
                <a:spcPct val="100000"/>
              </a:lnSpc>
              <a:spcBef>
                <a:spcPts val="500"/>
              </a:spcBef>
              <a:spcAft>
                <a:spcPts val="0"/>
              </a:spcAft>
              <a:buSzPts val="1600"/>
              <a:buNone/>
            </a:pPr>
            <a:r>
              <a:rPr b="1" lang="en" sz="1500">
                <a:solidFill>
                  <a:schemeClr val="dk2"/>
                </a:solidFill>
                <a:latin typeface="Arial"/>
                <a:ea typeface="Arial"/>
                <a:cs typeface="Arial"/>
                <a:sym typeface="Arial"/>
              </a:rPr>
              <a:t>Employee satisfaction: </a:t>
            </a:r>
            <a:r>
              <a:rPr lang="en" sz="1500">
                <a:solidFill>
                  <a:schemeClr val="lt1"/>
                </a:solidFill>
                <a:latin typeface="Arial"/>
                <a:ea typeface="Arial"/>
                <a:cs typeface="Arial"/>
                <a:sym typeface="Arial"/>
              </a:rPr>
              <a:t>38% of employees are more likely to be loyal to a company that prioritizes sustainability.</a:t>
            </a:r>
            <a:endParaRPr sz="1500">
              <a:solidFill>
                <a:schemeClr val="lt1"/>
              </a:solidFill>
              <a:latin typeface="Arial"/>
              <a:ea typeface="Arial"/>
              <a:cs typeface="Arial"/>
              <a:sym typeface="Arial"/>
            </a:endParaRPr>
          </a:p>
          <a:p>
            <a:pPr indent="0" lvl="0" marL="0" rtl="0" algn="l">
              <a:lnSpc>
                <a:spcPct val="100000"/>
              </a:lnSpc>
              <a:spcBef>
                <a:spcPts val="500"/>
              </a:spcBef>
              <a:spcAft>
                <a:spcPts val="0"/>
              </a:spcAft>
              <a:buSzPts val="1600"/>
              <a:buNone/>
            </a:pPr>
            <a:r>
              <a:rPr b="1" lang="en" sz="1500">
                <a:solidFill>
                  <a:schemeClr val="dk2"/>
                </a:solidFill>
                <a:latin typeface="Arial"/>
                <a:ea typeface="Arial"/>
                <a:cs typeface="Arial"/>
                <a:sym typeface="Arial"/>
              </a:rPr>
              <a:t>Brand loyalty: </a:t>
            </a:r>
            <a:r>
              <a:rPr lang="en" sz="1500">
                <a:solidFill>
                  <a:schemeClr val="lt1"/>
                </a:solidFill>
                <a:latin typeface="Arial"/>
                <a:ea typeface="Arial"/>
                <a:cs typeface="Arial"/>
                <a:sym typeface="Arial"/>
              </a:rPr>
              <a:t>77% of consumer products and retail organizations found that sustainability leads to increases in customer loyalty.</a:t>
            </a:r>
            <a:endParaRPr sz="1500">
              <a:solidFill>
                <a:schemeClr val="lt1"/>
              </a:solidFill>
              <a:latin typeface="Arial"/>
              <a:ea typeface="Arial"/>
              <a:cs typeface="Arial"/>
              <a:sym typeface="Arial"/>
            </a:endParaRPr>
          </a:p>
          <a:p>
            <a:pPr indent="0" lvl="0" marL="0" rtl="0" algn="l">
              <a:lnSpc>
                <a:spcPct val="100000"/>
              </a:lnSpc>
              <a:spcBef>
                <a:spcPts val="500"/>
              </a:spcBef>
              <a:spcAft>
                <a:spcPts val="0"/>
              </a:spcAft>
              <a:buSzPts val="1600"/>
              <a:buNone/>
            </a:pPr>
            <a:r>
              <a:rPr b="1" lang="en" sz="1500">
                <a:solidFill>
                  <a:schemeClr val="dk2"/>
                </a:solidFill>
                <a:latin typeface="Arial"/>
                <a:ea typeface="Arial"/>
                <a:cs typeface="Arial"/>
                <a:sym typeface="Arial"/>
              </a:rPr>
              <a:t>Cost savings: </a:t>
            </a:r>
            <a:r>
              <a:rPr lang="en" sz="1500">
                <a:solidFill>
                  <a:schemeClr val="lt1"/>
                </a:solidFill>
                <a:latin typeface="Arial"/>
                <a:ea typeface="Arial"/>
                <a:cs typeface="Arial"/>
                <a:sym typeface="Arial"/>
              </a:rPr>
              <a:t>According to one study, more than 25% of businesses experienced cost savings by investing in sustainability. </a:t>
            </a:r>
            <a:endParaRPr sz="1500">
              <a:solidFill>
                <a:schemeClr val="lt1"/>
              </a:solidFill>
              <a:latin typeface="Arial"/>
              <a:ea typeface="Arial"/>
              <a:cs typeface="Arial"/>
              <a:sym typeface="Arial"/>
            </a:endParaRPr>
          </a:p>
          <a:p>
            <a:pPr indent="0" lvl="0" marL="0" rtl="0" algn="l">
              <a:lnSpc>
                <a:spcPct val="100000"/>
              </a:lnSpc>
              <a:spcBef>
                <a:spcPts val="500"/>
              </a:spcBef>
              <a:spcAft>
                <a:spcPts val="0"/>
              </a:spcAft>
              <a:buSzPts val="1600"/>
              <a:buNone/>
            </a:pPr>
            <a:r>
              <a:t/>
            </a:r>
            <a:endParaRPr sz="1500">
              <a:solidFill>
                <a:schemeClr val="lt1"/>
              </a:solidFill>
              <a:latin typeface="Arial"/>
              <a:ea typeface="Arial"/>
              <a:cs typeface="Arial"/>
              <a:sym typeface="Arial"/>
            </a:endParaRPr>
          </a:p>
          <a:p>
            <a:pPr indent="0" lvl="0" marL="0" rtl="0" algn="l">
              <a:lnSpc>
                <a:spcPct val="100000"/>
              </a:lnSpc>
              <a:spcBef>
                <a:spcPts val="500"/>
              </a:spcBef>
              <a:spcAft>
                <a:spcPts val="500"/>
              </a:spcAft>
              <a:buSzPts val="1600"/>
              <a:buNone/>
            </a:pPr>
            <a:r>
              <a:t/>
            </a:r>
            <a:endParaRPr sz="1500">
              <a:solidFill>
                <a:schemeClr val="lt1"/>
              </a:solidFill>
              <a:latin typeface="Arial"/>
              <a:ea typeface="Arial"/>
              <a:cs typeface="Arial"/>
              <a:sym typeface="Arial"/>
            </a:endParaRPr>
          </a:p>
        </p:txBody>
      </p:sp>
      <p:sp>
        <p:nvSpPr>
          <p:cNvPr id="197" name="Google Shape;197;p4"/>
          <p:cNvSpPr txBox="1"/>
          <p:nvPr>
            <p:ph type="title"/>
          </p:nvPr>
        </p:nvSpPr>
        <p:spPr>
          <a:xfrm>
            <a:off x="453175" y="445025"/>
            <a:ext cx="5426700" cy="472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BENEFITS OF GOING GREEN</a:t>
            </a:r>
            <a:endParaRPr b="1">
              <a:latin typeface="Arial"/>
              <a:ea typeface="Arial"/>
              <a:cs typeface="Arial"/>
              <a:sym typeface="Arial"/>
            </a:endParaRPr>
          </a:p>
        </p:txBody>
      </p:sp>
      <p:cxnSp>
        <p:nvCxnSpPr>
          <p:cNvPr id="198" name="Google Shape;198;p4"/>
          <p:cNvCxnSpPr/>
          <p:nvPr/>
        </p:nvCxnSpPr>
        <p:spPr>
          <a:xfrm>
            <a:off x="568725"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199" name="Google Shape;199;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00" name="Google Shape;200;p4"/>
          <p:cNvPicPr preferRelativeResize="0"/>
          <p:nvPr/>
        </p:nvPicPr>
        <p:blipFill rotWithShape="1">
          <a:blip r:embed="rId3">
            <a:alphaModFix/>
          </a:blip>
          <a:srcRect b="0" l="0" r="0" t="0"/>
          <a:stretch/>
        </p:blipFill>
        <p:spPr>
          <a:xfrm>
            <a:off x="6140575" y="1197915"/>
            <a:ext cx="2763000" cy="2747660"/>
          </a:xfrm>
          <a:prstGeom prst="rect">
            <a:avLst/>
          </a:prstGeom>
          <a:noFill/>
          <a:ln>
            <a:noFill/>
          </a:ln>
        </p:spPr>
      </p:pic>
      <p:pic>
        <p:nvPicPr>
          <p:cNvPr id="201" name="Google Shape;201;p4"/>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5"/>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MARKETING GREEN INITIATIVES</a:t>
            </a:r>
            <a:endParaRPr b="1">
              <a:latin typeface="Arial"/>
              <a:ea typeface="Arial"/>
              <a:cs typeface="Arial"/>
              <a:sym typeface="Arial"/>
            </a:endParaRPr>
          </a:p>
        </p:txBody>
      </p:sp>
      <p:cxnSp>
        <p:nvCxnSpPr>
          <p:cNvPr id="207" name="Google Shape;207;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8" name="Google Shape;208;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9" name="Google Shape;209;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10" name="Google Shape;210;p5"/>
          <p:cNvSpPr txBox="1"/>
          <p:nvPr>
            <p:ph idx="4294967295" type="body"/>
          </p:nvPr>
        </p:nvSpPr>
        <p:spPr>
          <a:xfrm>
            <a:off x="938500" y="1050577"/>
            <a:ext cx="7581000" cy="3469800"/>
          </a:xfrm>
          <a:prstGeom prst="rect">
            <a:avLst/>
          </a:prstGeom>
          <a:noFill/>
          <a:ln>
            <a:noFill/>
          </a:ln>
        </p:spPr>
        <p:txBody>
          <a:bodyPr anchorCtr="0" anchor="t" bIns="91425" lIns="91425" spcFirstLastPara="1" rIns="91425" wrap="square" tIns="91425">
            <a:noAutofit/>
          </a:bodyPr>
          <a:lstStyle/>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In addition to prioritizing sustainability, businesses need to communicate their green initiatives to consumers, media, and influencers. </a:t>
            </a:r>
            <a:endParaRPr sz="1700">
              <a:solidFill>
                <a:schemeClr val="lt1"/>
              </a:solidFill>
              <a:latin typeface="Arial"/>
              <a:ea typeface="Arial"/>
              <a:cs typeface="Arial"/>
              <a:sym typeface="Arial"/>
            </a:endParaRPr>
          </a:p>
          <a:p>
            <a:pPr indent="-336550" lvl="1" marL="9144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Businesses can encourage action from consumers and the general public that can lead to improved environmental conditions.  </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Today’s consumers consciously look for brands with values that align with their own. </a:t>
            </a:r>
            <a:endParaRPr sz="1700">
              <a:solidFill>
                <a:schemeClr val="lt1"/>
              </a:solidFill>
              <a:latin typeface="Arial"/>
              <a:ea typeface="Arial"/>
              <a:cs typeface="Arial"/>
              <a:sym typeface="Arial"/>
            </a:endParaRPr>
          </a:p>
          <a:p>
            <a:pPr indent="-336550" lvl="1" marL="9144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66% of shoppers seek out eco-friendly brands. </a:t>
            </a:r>
            <a:endParaRPr sz="1700">
              <a:solidFill>
                <a:schemeClr val="lt1"/>
              </a:solidFill>
              <a:latin typeface="Arial"/>
              <a:ea typeface="Arial"/>
              <a:cs typeface="Arial"/>
              <a:sym typeface="Arial"/>
            </a:endParaRPr>
          </a:p>
          <a:p>
            <a:pPr indent="-336550" lvl="1" marL="9144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Consumers make decisions about which brands to support and products to purchase based on how corporate or brand values align with their own values.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7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6"/>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GOING GREEN</a:t>
            </a:r>
            <a:endParaRPr b="1">
              <a:latin typeface="Arial"/>
              <a:ea typeface="Arial"/>
              <a:cs typeface="Arial"/>
              <a:sym typeface="Arial"/>
            </a:endParaRPr>
          </a:p>
        </p:txBody>
      </p:sp>
      <p:cxnSp>
        <p:nvCxnSpPr>
          <p:cNvPr id="216" name="Google Shape;216;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7" name="Google Shape;217;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8" name="Google Shape;218;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19" name="Google Shape;219;p6"/>
          <p:cNvSpPr txBox="1"/>
          <p:nvPr>
            <p:ph idx="4294967295" type="body"/>
          </p:nvPr>
        </p:nvSpPr>
        <p:spPr>
          <a:xfrm>
            <a:off x="938500" y="1050577"/>
            <a:ext cx="7581000" cy="3469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Environmentally friendly business practices: </a:t>
            </a:r>
            <a:endParaRPr b="1"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Investing in renewable energy</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Reducing of carbon footprint</a:t>
            </a:r>
            <a:endParaRPr sz="1700">
              <a:solidFill>
                <a:schemeClr val="lt1"/>
              </a:solidFill>
              <a:latin typeface="Arial"/>
              <a:ea typeface="Arial"/>
              <a:cs typeface="Arial"/>
              <a:sym typeface="Arial"/>
            </a:endParaRPr>
          </a:p>
          <a:p>
            <a:pPr indent="-336550" lvl="1" marL="9144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Reducing energy use</a:t>
            </a:r>
            <a:endParaRPr sz="1700">
              <a:solidFill>
                <a:schemeClr val="lt1"/>
              </a:solidFill>
              <a:latin typeface="Arial"/>
              <a:ea typeface="Arial"/>
              <a:cs typeface="Arial"/>
              <a:sym typeface="Arial"/>
            </a:endParaRPr>
          </a:p>
          <a:p>
            <a:pPr indent="-336550" lvl="1" marL="9144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Cutting unnecessary travel</a:t>
            </a:r>
            <a:endParaRPr sz="1700">
              <a:solidFill>
                <a:schemeClr val="lt1"/>
              </a:solidFill>
              <a:latin typeface="Arial"/>
              <a:ea typeface="Arial"/>
              <a:cs typeface="Arial"/>
              <a:sym typeface="Arial"/>
            </a:endParaRPr>
          </a:p>
          <a:p>
            <a:pPr indent="-336550" lvl="1" marL="9144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Minimizing water consumption</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Recycling</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Repurposing of materials</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Reducing Packaging</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7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25" name="Google Shape;225;p7"/>
          <p:cNvPicPr preferRelativeResize="0"/>
          <p:nvPr/>
        </p:nvPicPr>
        <p:blipFill rotWithShape="1">
          <a:blip r:embed="rId3">
            <a:alphaModFix/>
          </a:blip>
          <a:srcRect b="0" l="0" r="0" t="0"/>
          <a:stretch/>
        </p:blipFill>
        <p:spPr>
          <a:xfrm>
            <a:off x="161675" y="1336850"/>
            <a:ext cx="8820650" cy="2208143"/>
          </a:xfrm>
          <a:prstGeom prst="rect">
            <a:avLst/>
          </a:prstGeom>
          <a:noFill/>
          <a:ln>
            <a:noFill/>
          </a:ln>
        </p:spPr>
      </p:pic>
      <p:pic>
        <p:nvPicPr>
          <p:cNvPr id="226" name="Google Shape;226;p7"/>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8"/>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GOING GREEN EXAMPLES</a:t>
            </a:r>
            <a:endParaRPr b="1">
              <a:latin typeface="Arial"/>
              <a:ea typeface="Arial"/>
              <a:cs typeface="Arial"/>
              <a:sym typeface="Arial"/>
            </a:endParaRPr>
          </a:p>
        </p:txBody>
      </p:sp>
      <p:cxnSp>
        <p:nvCxnSpPr>
          <p:cNvPr id="232" name="Google Shape;232;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3" name="Google Shape;233;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4" name="Google Shape;234;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35" name="Google Shape;235;p8"/>
          <p:cNvSpPr txBox="1"/>
          <p:nvPr>
            <p:ph idx="4294967295" type="body"/>
          </p:nvPr>
        </p:nvSpPr>
        <p:spPr>
          <a:xfrm>
            <a:off x="938500" y="1050577"/>
            <a:ext cx="7581000" cy="3469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400">
                <a:solidFill>
                  <a:schemeClr val="lt1"/>
                </a:solidFill>
                <a:latin typeface="Arial"/>
                <a:ea typeface="Arial"/>
                <a:cs typeface="Arial"/>
                <a:sym typeface="Arial"/>
              </a:rPr>
              <a:t>Coca-Cola Company</a:t>
            </a:r>
            <a:endParaRPr b="1"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In 2022, Coca-Cola announced that Sprite would no longer be packaged in its iconic green bottles, replacing it with a more useful recyclable material with clear packaging featuring a more prominent “Recycle Me” messaging.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400">
                <a:solidFill>
                  <a:schemeClr val="lt1"/>
                </a:solidFill>
                <a:latin typeface="Arial"/>
                <a:ea typeface="Arial"/>
                <a:cs typeface="Arial"/>
                <a:sym typeface="Arial"/>
              </a:rPr>
              <a:t>Nike</a:t>
            </a:r>
            <a:endParaRPr b="1"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Since 2012, Nike has kept more than 3.5 million pounds of waste from reaching landfills in 2012 by reducing the amount of raw materials used and labor time necessary to manufacture its shoes. The company now uses primarily recycled materials to produce most of its products.</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400">
                <a:solidFill>
                  <a:schemeClr val="lt1"/>
                </a:solidFill>
                <a:latin typeface="Arial"/>
                <a:ea typeface="Arial"/>
                <a:cs typeface="Arial"/>
                <a:sym typeface="Arial"/>
              </a:rPr>
              <a:t>United Airlines</a:t>
            </a:r>
            <a:endParaRPr b="1" sz="14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rPr lang="en" sz="1400">
                <a:solidFill>
                  <a:schemeClr val="lt1"/>
                </a:solidFill>
                <a:latin typeface="Arial"/>
                <a:ea typeface="Arial"/>
                <a:cs typeface="Arial"/>
                <a:sym typeface="Arial"/>
              </a:rPr>
              <a:t>Airlines account for 2.5 percent of all emissions contributions to climate change, according to a study in the journal Atmospheric Environment. To help reduce its emissions, United Airlines began took a few simple steps to make its planes lighter, which also saved the company millions in fuel costs. </a:t>
            </a:r>
            <a:endParaRPr sz="14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9"/>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GREENWASHING</a:t>
            </a:r>
            <a:endParaRPr b="1">
              <a:latin typeface="Arial"/>
              <a:ea typeface="Arial"/>
              <a:cs typeface="Arial"/>
              <a:sym typeface="Arial"/>
            </a:endParaRPr>
          </a:p>
        </p:txBody>
      </p:sp>
      <p:cxnSp>
        <p:nvCxnSpPr>
          <p:cNvPr id="241" name="Google Shape;241;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2" name="Google Shape;242;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3" name="Google Shape;243;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44" name="Google Shape;244;p9"/>
          <p:cNvSpPr txBox="1"/>
          <p:nvPr>
            <p:ph idx="4294967295" type="body"/>
          </p:nvPr>
        </p:nvSpPr>
        <p:spPr>
          <a:xfrm>
            <a:off x="938500" y="1050577"/>
            <a:ext cx="7581000" cy="3469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400">
                <a:latin typeface="Arial"/>
                <a:ea typeface="Arial"/>
                <a:cs typeface="Arial"/>
                <a:sym typeface="Arial"/>
              </a:rPr>
              <a:t>Greenwashing</a:t>
            </a:r>
            <a:r>
              <a:rPr lang="en" sz="1400">
                <a:solidFill>
                  <a:schemeClr val="lt1"/>
                </a:solidFill>
                <a:latin typeface="Arial"/>
                <a:ea typeface="Arial"/>
                <a:cs typeface="Arial"/>
                <a:sym typeface="Arial"/>
              </a:rPr>
              <a:t>: a company’s efforts to position its business or brand as environmentally friendly when those claims are partially or totally false.</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Greenwashing also includes false, misleading, or exaggerated claims about production methods and business operations being sustainable or eco-friendly.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400">
                <a:solidFill>
                  <a:schemeClr val="lt1"/>
                </a:solidFill>
                <a:latin typeface="Arial"/>
                <a:ea typeface="Arial"/>
                <a:cs typeface="Arial"/>
                <a:sym typeface="Arial"/>
              </a:rPr>
              <a:t>Greenwashing Example: </a:t>
            </a:r>
            <a:endParaRPr b="1"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A footwear brand launches a new sneaker and 5% of the product is made using recycled materials.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If the brand markets the new footwear product as “made from recycled materials”, consumers might be led to believe that the entire product was created using recycled materials because of the brand’s exaggerated marketing messaging.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400">
                <a:solidFill>
                  <a:schemeClr val="lt1"/>
                </a:solidFill>
                <a:latin typeface="Arial"/>
                <a:ea typeface="Arial"/>
                <a:cs typeface="Arial"/>
                <a:sym typeface="Arial"/>
              </a:rPr>
              <a:t>This would be considered greenwashing. </a:t>
            </a:r>
            <a:endParaRPr sz="14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4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4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