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Montserrat"/>
      <p:regular r:id="rId13"/>
      <p:bold r:id="rId14"/>
      <p:italic r:id="rId15"/>
      <p:boldItalic r:id="rId16"/>
    </p:embeddedFont>
    <p:embeddedFont>
      <p:font typeface="Montserrat Medium"/>
      <p:regular r:id="rId17"/>
      <p:bold r:id="rId18"/>
      <p:italic r:id="rId19"/>
      <p:boldItalic r:id="rId20"/>
    </p:embeddedFont>
    <p:embeddedFont>
      <p:font typeface="Montserrat ExtraBold"/>
      <p:bold r:id="rId21"/>
      <p:boldItalic r:id="rId22"/>
    </p:embeddedFont>
    <p:embeddedFont>
      <p:font typeface="Oswald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5" roundtripDataSignature="AMtx7miJawVWilxrBX3ZmjbCnkCFpVIA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Medium-boldItalic.fntdata"/><Relationship Id="rId22" Type="http://schemas.openxmlformats.org/officeDocument/2006/relationships/font" Target="fonts/MontserratExtraBold-boldItalic.fntdata"/><Relationship Id="rId21" Type="http://schemas.openxmlformats.org/officeDocument/2006/relationships/font" Target="fonts/MontserratExtraBold-bold.fntdata"/><Relationship Id="rId24" Type="http://schemas.openxmlformats.org/officeDocument/2006/relationships/font" Target="fonts/Oswald-bold.fntdata"/><Relationship Id="rId23" Type="http://schemas.openxmlformats.org/officeDocument/2006/relationships/font" Target="fonts/Oswald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Montserrat-regular.fntdata"/><Relationship Id="rId12" Type="http://schemas.openxmlformats.org/officeDocument/2006/relationships/slide" Target="slides/slide8.xml"/><Relationship Id="rId15" Type="http://schemas.openxmlformats.org/officeDocument/2006/relationships/font" Target="fonts/Montserrat-italic.fntdata"/><Relationship Id="rId14" Type="http://schemas.openxmlformats.org/officeDocument/2006/relationships/font" Target="fonts/Montserrat-bold.fntdata"/><Relationship Id="rId17" Type="http://schemas.openxmlformats.org/officeDocument/2006/relationships/font" Target="fonts/MontserratMedium-regular.fntdata"/><Relationship Id="rId16" Type="http://schemas.openxmlformats.org/officeDocument/2006/relationships/font" Target="fonts/Montserrat-boldItalic.fntdata"/><Relationship Id="rId19" Type="http://schemas.openxmlformats.org/officeDocument/2006/relationships/font" Target="fonts/MontserratMedium-italic.fntdata"/><Relationship Id="rId18" Type="http://schemas.openxmlformats.org/officeDocument/2006/relationships/font" Target="fonts/MontserratMedium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0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9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37" name="Google Shape;37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3" name="Google Shape;43;p2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2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22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2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2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22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22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22"/>
          <p:cNvSpPr txBox="1"/>
          <p:nvPr>
            <p:ph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2" name="Google Shape;52;p22"/>
          <p:cNvSpPr txBox="1"/>
          <p:nvPr>
            <p:ph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3" name="Google Shape;53;p22"/>
          <p:cNvSpPr txBox="1"/>
          <p:nvPr>
            <p:ph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5400000" dist="19050">
              <a:srgbClr val="76A5AF">
                <a:alpha val="8784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23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4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24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5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25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25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25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25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6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26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26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26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26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26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26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27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8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9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2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32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32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32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32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3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33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33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33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33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33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33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33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33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4"/>
          <p:cNvSpPr txBox="1"/>
          <p:nvPr>
            <p:ph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3" name="Google Shape;103;p34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34"/>
          <p:cNvSpPr txBox="1"/>
          <p:nvPr>
            <p:ph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p34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34"/>
          <p:cNvSpPr txBox="1"/>
          <p:nvPr>
            <p:ph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7" name="Google Shape;107;p34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5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35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35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35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35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35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35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35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35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35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35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35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35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6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36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36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36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36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36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36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36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36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7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37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8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8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12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12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9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0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40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1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41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41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b="0" i="0" lang="en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" sz="1000" u="none" cap="none" strike="noStrike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42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3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43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4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14"/>
          <p:cNvSpPr txBox="1"/>
          <p:nvPr>
            <p:ph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6360000" dist="28575">
              <a:schemeClr val="accent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14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" name="Google Shape;25;p15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8" name="Google Shape;28;p16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16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8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18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b="0" i="0" sz="2800" u="none" cap="none" strike="noStrike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"/>
          <p:cNvSpPr txBox="1"/>
          <p:nvPr>
            <p:ph type="ctrTitle"/>
          </p:nvPr>
        </p:nvSpPr>
        <p:spPr>
          <a:xfrm>
            <a:off x="646350" y="1920475"/>
            <a:ext cx="78513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3200">
                <a:latin typeface="Arial"/>
                <a:ea typeface="Arial"/>
                <a:cs typeface="Arial"/>
                <a:sym typeface="Arial"/>
              </a:rPr>
              <a:t>CUSTOMER RELATIONSHIP MANAGEMENT (CRM)</a:t>
            </a:r>
            <a:endParaRPr sz="3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MODULE 5 - LESSON 2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61" name="Google Shape;16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2023</a:t>
            </a:r>
            <a:r>
              <a:rPr b="0" i="0" lang="en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WHAT IS CRM?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"/>
          <p:cNvSpPr txBox="1"/>
          <p:nvPr>
            <p:ph idx="1" type="body"/>
          </p:nvPr>
        </p:nvSpPr>
        <p:spPr>
          <a:xfrm>
            <a:off x="938500" y="1019625"/>
            <a:ext cx="7172100" cy="3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CRM (Customer Relationship Management):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the process of managing interactions with customers, or prospective customers, throughout their entire relationship with a business or brand.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CRM helps businesses and brands use collected consumer data to strengthen customer relationships by improving communications and the overall customer experience.   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CRM software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helps businesses establish data-driven marketing initiatives. Businesses of all sizes across every industry use CRM solutions to help improve the overall business efficiency.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CRM has grown into a multi-billion dollar industry.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70" name="Google Shape;17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CRM FUNCTIONS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"/>
          <p:cNvSpPr txBox="1"/>
          <p:nvPr>
            <p:ph idx="1" type="body"/>
          </p:nvPr>
        </p:nvSpPr>
        <p:spPr>
          <a:xfrm>
            <a:off x="938500" y="1019625"/>
            <a:ext cx="7172100" cy="3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CRM software allows people and teams across a business organization to access customer records instantly, creating a more efficient and streamlined customer experience.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Contact management:  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Store customer contact information.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Tracking behaviors: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  Monitor which emails have been opened and which links have been clicked.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Sales automation: 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Identify sales opportunities, and allow sales professionals to track the sales process.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Customer support:  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Track support tickets, and customer complaints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Arial"/>
              <a:buChar char="●"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Database and email marketing:  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Develop more effective, personalized marketing campaigns.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400"/>
              <a:buFont typeface="Arial"/>
              <a:buChar char="●"/>
            </a:pPr>
            <a:r>
              <a:rPr b="1" lang="en" sz="1400">
                <a:latin typeface="Arial"/>
                <a:ea typeface="Arial"/>
                <a:cs typeface="Arial"/>
                <a:sym typeface="Arial"/>
              </a:rPr>
              <a:t>Analytics and reporting:  I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mprove marketing, sales, and customer service efficiency.</a:t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8" name="Google Shape;178;p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79" name="Google Shape;17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7" name="Google Shape;18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03863" y="508425"/>
            <a:ext cx="7336274" cy="412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5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BENEFITS OF CRM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5"/>
          <p:cNvSpPr txBox="1"/>
          <p:nvPr>
            <p:ph idx="1" type="body"/>
          </p:nvPr>
        </p:nvSpPr>
        <p:spPr>
          <a:xfrm>
            <a:off x="938500" y="1019625"/>
            <a:ext cx="7172100" cy="32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CRM is an essential component of the core functionality of most businesses.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When implemented successfully, CRM can help a business to increase sales, enhance marketing performance, and improve levels of customer service.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Companies invest a significant amount of resources in collecting consumer data.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CRM allows businesses and brands to analyze that data to help build better relationships with customers.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" sz="1600">
                <a:latin typeface="Arial"/>
                <a:ea typeface="Arial"/>
                <a:cs typeface="Arial"/>
                <a:sym typeface="Arial"/>
              </a:rPr>
              <a:t>Stronger relationships lead to higher levels of customer satisfaction, an increase in brand loyalty, and a sales and revenue boost.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SzPts val="1150"/>
              <a:buNone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4" name="Google Shape;194;p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95" name="Google Shape;19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03" name="Google Shape;203;p6"/>
          <p:cNvPicPr preferRelativeResize="0"/>
          <p:nvPr/>
        </p:nvPicPr>
        <p:blipFill rotWithShape="1">
          <a:blip r:embed="rId4">
            <a:alphaModFix/>
          </a:blip>
          <a:srcRect b="9378" l="6328" r="7329" t="7686"/>
          <a:stretch/>
        </p:blipFill>
        <p:spPr>
          <a:xfrm>
            <a:off x="198901" y="764700"/>
            <a:ext cx="4004050" cy="3846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6"/>
          <p:cNvSpPr txBox="1"/>
          <p:nvPr>
            <p:ph type="title"/>
          </p:nvPr>
        </p:nvSpPr>
        <p:spPr>
          <a:xfrm>
            <a:off x="4393500" y="30907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THE CRM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5" name="Google Shape;205;p6"/>
          <p:cNvCxnSpPr/>
          <p:nvPr/>
        </p:nvCxnSpPr>
        <p:spPr>
          <a:xfrm>
            <a:off x="4481200" y="2780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06" name="Google Shape;206;p6"/>
          <p:cNvSpPr txBox="1"/>
          <p:nvPr>
            <p:ph idx="4294967295" type="subTitle"/>
          </p:nvPr>
        </p:nvSpPr>
        <p:spPr>
          <a:xfrm>
            <a:off x="4393500" y="872350"/>
            <a:ext cx="4533900" cy="40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Awareness and reach</a:t>
            </a:r>
            <a:b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 builds consumer awareness and works to maximize the number of consumers that they can reach.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Acquisition</a:t>
            </a:r>
            <a:b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usiness acquires sales leads as potential new customers.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Conversion</a:t>
            </a:r>
            <a:b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 converts leads into new customers.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Retention</a:t>
            </a:r>
            <a:b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 works to retain new customers.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AutoNum type="arabicPeriod"/>
            </a:pPr>
            <a: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Loyalty</a:t>
            </a:r>
            <a:br>
              <a:rPr b="1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Business builds brand loyalty with existing customers in an effort to increase referrals and acquire new customers.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2"/>
              </a:buClr>
              <a:buSzPts val="1800"/>
              <a:buFont typeface="Montserrat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7"/>
          <p:cNvSpPr txBox="1"/>
          <p:nvPr>
            <p:ph idx="2" type="body"/>
          </p:nvPr>
        </p:nvSpPr>
        <p:spPr>
          <a:xfrm>
            <a:off x="938500" y="1057800"/>
            <a:ext cx="7781100" cy="27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1600">
                <a:latin typeface="Arial"/>
                <a:ea typeface="Arial"/>
                <a:cs typeface="Arial"/>
                <a:sym typeface="Arial"/>
              </a:rPr>
              <a:t>CRM (Customer Relationship Management): 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The process of managing interactions with customers, or prospective customers, throughout their entire relationship with a business or brand.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400"/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7"/>
          <p:cNvSpPr txBox="1"/>
          <p:nvPr>
            <p:ph type="title"/>
          </p:nvPr>
        </p:nvSpPr>
        <p:spPr>
          <a:xfrm>
            <a:off x="938500" y="445025"/>
            <a:ext cx="3223800" cy="4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" name="Google Shape;213;p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14" name="Google Shape;21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22" name="Google Shape;22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52650" y="152400"/>
            <a:ext cx="48387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