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Montserrat"/>
      <p:regular r:id="rId19"/>
      <p:bold r:id="rId20"/>
      <p:italic r:id="rId21"/>
      <p:boldItalic r:id="rId22"/>
    </p:embeddedFont>
    <p:embeddedFont>
      <p:font typeface="Montserrat Medium"/>
      <p:regular r:id="rId23"/>
      <p:bold r:id="rId24"/>
      <p:italic r:id="rId25"/>
      <p:boldItalic r:id="rId26"/>
    </p:embeddedFont>
    <p:embeddedFont>
      <p:font typeface="Montserrat ExtraBold"/>
      <p:bold r:id="rId27"/>
      <p:boldItalic r:id="rId28"/>
    </p:embeddedFont>
    <p:embeddedFont>
      <p:font typeface="Oswald"/>
      <p:regular r:id="rId29"/>
      <p:bold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1" roundtripDataSignature="AMtx7mj6rbxleLKR5iA7SdAtrCMwtnlN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MontserratMedium-bold.fntdata"/><Relationship Id="rId23" Type="http://schemas.openxmlformats.org/officeDocument/2006/relationships/font" Target="fonts/MontserratMedium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boldItalic.fntdata"/><Relationship Id="rId25" Type="http://schemas.openxmlformats.org/officeDocument/2006/relationships/font" Target="fonts/MontserratMedium-italic.fntdata"/><Relationship Id="rId28" Type="http://schemas.openxmlformats.org/officeDocument/2006/relationships/font" Target="fonts/MontserratExtraBold-boldItalic.fntdata"/><Relationship Id="rId27" Type="http://schemas.openxmlformats.org/officeDocument/2006/relationships/font" Target="fonts/MontserratExtraBold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swald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customschemas.google.com/relationships/presentationmetadata" Target="metadata"/><Relationship Id="rId30" Type="http://schemas.openxmlformats.org/officeDocument/2006/relationships/font" Target="fonts/Oswald-bold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Montserrat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Google Shape;27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6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6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45" name="Google Shape;45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7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9" name="Google Shape;49;p27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27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9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29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0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30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30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30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" name="Google Shape;61;p30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30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30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4" name="Google Shape;64;p30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5" name="Google Shape;65;p30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1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31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2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32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3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3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" name="Google Shape;75;p33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33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33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4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34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5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6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7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9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1" name="Google Shape;91;p39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39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39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39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40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40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40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40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40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2" name="Google Shape;102;p40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40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40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1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1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8" name="Google Shape;108;p41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9" name="Google Shape;109;p41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0" name="Google Shape;110;p41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41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2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42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42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42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42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42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42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42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42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2" name="Google Shape;122;p42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42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2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2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3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3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3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3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3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2" name="Google Shape;132;p43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3" name="Google Shape;133;p43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3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5" name="Google Shape;135;p43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4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4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8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8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1" name="Google Shape;141;p45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46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7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7" name="Google Shape;147;p47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8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48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1" name="Google Shape;151;p48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4" name="Google Shape;154;p49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7" name="Google Shape;157;p50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" name="Google Shape;19;p19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9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9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19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19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19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2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7" name="Google Shape;27;p20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20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2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2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p22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3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24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24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CONSUMER ENGAGEMENT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6 LESSON 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5" name="Google Shape;1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0"/>
          <p:cNvSpPr txBox="1"/>
          <p:nvPr>
            <p:ph type="title"/>
          </p:nvPr>
        </p:nvSpPr>
        <p:spPr>
          <a:xfrm>
            <a:off x="938500" y="445025"/>
            <a:ext cx="7936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WHY IS CONSUMER ENGAGEMENT IMPORTANT?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0"/>
          <p:cNvSpPr txBox="1"/>
          <p:nvPr>
            <p:ph idx="1" type="body"/>
          </p:nvPr>
        </p:nvSpPr>
        <p:spPr>
          <a:xfrm>
            <a:off x="938500" y="1062375"/>
            <a:ext cx="7172100" cy="3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Increases brand awareness which attracts new customers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Allows a business to gain a better understanding of the customer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Helps to build brand loyalty, resulting in retaining existing customers and increasing sales through referrals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Creates opportunities to help a company distinguish its brand from the competition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Helps a business to improve customer service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Provides a line of communication with customers to share key information about products and services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b="1"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" name="Google Shape;250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1" name="Google Shape;25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"/>
          <p:cNvSpPr txBox="1"/>
          <p:nvPr>
            <p:ph idx="4" type="title"/>
          </p:nvPr>
        </p:nvSpPr>
        <p:spPr>
          <a:xfrm>
            <a:off x="938500" y="445025"/>
            <a:ext cx="62595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ENGAGEMENT THROUGH DIGITAL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8" name="Google Shape;258;p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59" name="Google Shape;259;p11"/>
          <p:cNvSpPr txBox="1"/>
          <p:nvPr>
            <p:ph type="title"/>
          </p:nvPr>
        </p:nvSpPr>
        <p:spPr>
          <a:xfrm>
            <a:off x="3538497" y="175742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VIRAL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CONTENT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1"/>
          <p:cNvSpPr txBox="1"/>
          <p:nvPr>
            <p:ph idx="1" type="subTitle"/>
          </p:nvPr>
        </p:nvSpPr>
        <p:spPr>
          <a:xfrm>
            <a:off x="3538497" y="244232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fast food chain posts a GIF or meme on social media that gets shared thousands of times, providing the brand with invaluable exposure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1"/>
          <p:cNvSpPr txBox="1"/>
          <p:nvPr>
            <p:ph idx="2" type="title"/>
          </p:nvPr>
        </p:nvSpPr>
        <p:spPr>
          <a:xfrm>
            <a:off x="6028553" y="175742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EDUCATIONAL VIDEOS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1"/>
          <p:cNvSpPr txBox="1"/>
          <p:nvPr>
            <p:ph idx="3" type="subTitle"/>
          </p:nvPr>
        </p:nvSpPr>
        <p:spPr>
          <a:xfrm>
            <a:off x="5876150" y="2442325"/>
            <a:ext cx="23538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startup clothing brand posts a behind-the-scenes video on its website educating consumers about the sustainable materials used to make its products, differentiating itself from competing brands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1"/>
          <p:cNvSpPr txBox="1"/>
          <p:nvPr>
            <p:ph idx="5" type="title"/>
          </p:nvPr>
        </p:nvSpPr>
        <p:spPr>
          <a:xfrm>
            <a:off x="1048447" y="175742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REWARDS PROGRAMS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1"/>
          <p:cNvSpPr txBox="1"/>
          <p:nvPr>
            <p:ph idx="6" type="subTitle"/>
          </p:nvPr>
        </p:nvSpPr>
        <p:spPr>
          <a:xfrm>
            <a:off x="1048447" y="244232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coffee company encouraging customers to earn rewards points by ordering via its app on mobile devices, helping to increase brand loyalty and sales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" name="Google Shape;265;p11"/>
          <p:cNvCxnSpPr/>
          <p:nvPr/>
        </p:nvCxnSpPr>
        <p:spPr>
          <a:xfrm>
            <a:off x="4436097" y="2378348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266" name="Google Shape;266;p11"/>
          <p:cNvCxnSpPr/>
          <p:nvPr/>
        </p:nvCxnSpPr>
        <p:spPr>
          <a:xfrm>
            <a:off x="6926150" y="2378348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267" name="Google Shape;267;p11"/>
          <p:cNvCxnSpPr/>
          <p:nvPr/>
        </p:nvCxnSpPr>
        <p:spPr>
          <a:xfrm>
            <a:off x="1946050" y="2378348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68" name="Google Shape;26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6" name="Google Shape;27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338" y="230150"/>
            <a:ext cx="7569325" cy="42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"/>
          <p:cNvSpPr txBox="1"/>
          <p:nvPr>
            <p:ph idx="2" type="body"/>
          </p:nvPr>
        </p:nvSpPr>
        <p:spPr>
          <a:xfrm>
            <a:off x="842125" y="1000825"/>
            <a:ext cx="7683000" cy="35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Consumer engagement: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The action taken by a business to encourage interaction between the business and consumers. 	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Customer Experience: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Refers to all interactions between a business and its customers.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3"/>
          <p:cNvSpPr txBox="1"/>
          <p:nvPr>
            <p:ph type="title"/>
          </p:nvPr>
        </p:nvSpPr>
        <p:spPr>
          <a:xfrm>
            <a:off x="842125" y="445025"/>
            <a:ext cx="48066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13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284" name="Google Shape;2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2" name="Google Shape;29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IS CUSTOMER EXPERIENCE?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"/>
          <p:cNvSpPr txBox="1"/>
          <p:nvPr>
            <p:ph idx="1" type="body"/>
          </p:nvPr>
        </p:nvSpPr>
        <p:spPr>
          <a:xfrm>
            <a:off x="938500" y="1246025"/>
            <a:ext cx="4524046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" sz="1650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 sz="1650">
                <a:latin typeface="Arial"/>
                <a:ea typeface="Arial"/>
                <a:cs typeface="Arial"/>
                <a:sym typeface="Arial"/>
              </a:rPr>
              <a:t> refers to all interactions between a business and its customers. </a:t>
            </a:r>
            <a:endParaRPr sz="16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" sz="1650">
                <a:latin typeface="Arial"/>
                <a:ea typeface="Arial"/>
                <a:cs typeface="Arial"/>
                <a:sym typeface="Arial"/>
              </a:rPr>
              <a:t>Those interactions could be positive or negative. </a:t>
            </a:r>
            <a:endParaRPr sz="16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lang="en" sz="165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1" lang="en" sz="1650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 sz="1650">
                <a:latin typeface="Arial"/>
                <a:ea typeface="Arial"/>
                <a:cs typeface="Arial"/>
                <a:sym typeface="Arial"/>
              </a:rPr>
              <a:t> can take place both on or offline, such as an experience at a brick-and-mortar retail store or an interaction with a business via email.</a:t>
            </a:r>
            <a:endParaRPr sz="16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4" name="Google Shape;17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6" name="Google Shape;17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89578" y="1386425"/>
            <a:ext cx="2613081" cy="2613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/>
          <p:nvPr>
            <p:ph type="title"/>
          </p:nvPr>
        </p:nvSpPr>
        <p:spPr>
          <a:xfrm>
            <a:off x="829175" y="287800"/>
            <a:ext cx="77355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Customer experiences take place anywhere a business or brand interacts with consumers. 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"/>
          <p:cNvSpPr txBox="1"/>
          <p:nvPr>
            <p:ph idx="1" type="body"/>
          </p:nvPr>
        </p:nvSpPr>
        <p:spPr>
          <a:xfrm>
            <a:off x="829175" y="1711325"/>
            <a:ext cx="7735500" cy="28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begins the moment a customer first discovers a business and continues for as long as the customer is engaged with the business in any capacity.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important because it influences how a customer perceives and feels about the business while establishing a relationship between the two parties.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Google Shape;183;p3"/>
          <p:cNvCxnSpPr/>
          <p:nvPr/>
        </p:nvCxnSpPr>
        <p:spPr>
          <a:xfrm>
            <a:off x="4962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4" name="Google Shape;18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"/>
          <p:cNvSpPr txBox="1"/>
          <p:nvPr>
            <p:ph type="title"/>
          </p:nvPr>
        </p:nvSpPr>
        <p:spPr>
          <a:xfrm>
            <a:off x="938500" y="445025"/>
            <a:ext cx="77550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NEGATIVE CUSTOMER EXPERIENCE EXAMPLES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4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877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long hold time on the phone trying to reach a customer service representative at an airline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indent="-35877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website that makes it difficult to find or order something online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indent="-35877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customer reading a brand tweet that they find to be inappropriate or offensive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indent="-35877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customer visiting a brand’s pop-up store after seeing a post about the grand opening on Instagram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b="1" sz="20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" name="Google Shape;192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3" name="Google Shape;19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"/>
          <p:cNvSpPr txBox="1"/>
          <p:nvPr>
            <p:ph type="title"/>
          </p:nvPr>
        </p:nvSpPr>
        <p:spPr>
          <a:xfrm>
            <a:off x="3866950" y="445025"/>
            <a:ext cx="5098500" cy="12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EXPERIENCE LEADS TO AN INCREASE IN SALES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5"/>
          <p:cNvSpPr txBox="1"/>
          <p:nvPr>
            <p:ph idx="1" type="body"/>
          </p:nvPr>
        </p:nvSpPr>
        <p:spPr>
          <a:xfrm>
            <a:off x="3866950" y="1554700"/>
            <a:ext cx="4995000" cy="27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24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Among companies who work to improve their customer experience, 84% report increased revenue.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indent="-352425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950"/>
              <a:buFont typeface="Arial"/>
              <a:buChar char="●"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73% of all people point to customer experience as an important factor in their purchasing decisions.</a:t>
            </a:r>
            <a:endParaRPr sz="19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1" name="Google Shape;201;p5"/>
          <p:cNvCxnSpPr/>
          <p:nvPr/>
        </p:nvCxnSpPr>
        <p:spPr>
          <a:xfrm rot="10800000">
            <a:off x="3672600" y="1386425"/>
            <a:ext cx="0" cy="2923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2" name="Google Shape;20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4" name="Google Shape;20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7175" y="1338300"/>
            <a:ext cx="3289201" cy="24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"/>
          <p:cNvSpPr txBox="1"/>
          <p:nvPr>
            <p:ph type="title"/>
          </p:nvPr>
        </p:nvSpPr>
        <p:spPr>
          <a:xfrm>
            <a:off x="4168300" y="445025"/>
            <a:ext cx="4395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EXPERIENCE IMPACTS BRAND 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6"/>
          <p:cNvSpPr txBox="1"/>
          <p:nvPr>
            <p:ph idx="1" type="body"/>
          </p:nvPr>
        </p:nvSpPr>
        <p:spPr>
          <a:xfrm>
            <a:off x="4168300" y="1362575"/>
            <a:ext cx="3942300" cy="29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In the U.S., one in three consumers (32%) say they will walk away from a brand they love after just one bad experience. </a:t>
            </a:r>
            <a:endParaRPr sz="16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Google Shape;211;p6"/>
          <p:cNvCxnSpPr/>
          <p:nvPr/>
        </p:nvCxnSpPr>
        <p:spPr>
          <a:xfrm rot="10800000">
            <a:off x="3866950" y="1386425"/>
            <a:ext cx="0" cy="2923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2" name="Google Shape;21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4" name="Google Shape;21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525" y="1220637"/>
            <a:ext cx="3147981" cy="2702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7"/>
          <p:cNvSpPr txBox="1"/>
          <p:nvPr>
            <p:ph type="title"/>
          </p:nvPr>
        </p:nvSpPr>
        <p:spPr>
          <a:xfrm>
            <a:off x="4168300" y="445025"/>
            <a:ext cx="4395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EXPERIENCE INFLUENCES PRICE DECISIONS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7"/>
          <p:cNvSpPr txBox="1"/>
          <p:nvPr>
            <p:ph idx="1" type="body"/>
          </p:nvPr>
        </p:nvSpPr>
        <p:spPr>
          <a:xfrm>
            <a:off x="4168300" y="1851525"/>
            <a:ext cx="3942300" cy="24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rPr lang="en" sz="2250">
                <a:latin typeface="Arial"/>
                <a:ea typeface="Arial"/>
                <a:cs typeface="Arial"/>
                <a:sym typeface="Arial"/>
              </a:rPr>
              <a:t>Brands can charge up to 16% more if they provide an excellent customer experience.</a:t>
            </a:r>
            <a:endParaRPr sz="22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1" name="Google Shape;221;p7"/>
          <p:cNvCxnSpPr/>
          <p:nvPr/>
        </p:nvCxnSpPr>
        <p:spPr>
          <a:xfrm rot="10800000">
            <a:off x="3866950" y="1386425"/>
            <a:ext cx="0" cy="2923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2" name="Google Shape;22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4" name="Google Shape;224;p7"/>
          <p:cNvPicPr preferRelativeResize="0"/>
          <p:nvPr/>
        </p:nvPicPr>
        <p:blipFill rotWithShape="1">
          <a:blip r:embed="rId4">
            <a:alphaModFix/>
          </a:blip>
          <a:srcRect b="0" l="0" r="35761" t="0"/>
          <a:stretch/>
        </p:blipFill>
        <p:spPr>
          <a:xfrm>
            <a:off x="152400" y="1125412"/>
            <a:ext cx="3413202" cy="2892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"/>
          <p:cNvSpPr txBox="1"/>
          <p:nvPr>
            <p:ph type="title"/>
          </p:nvPr>
        </p:nvSpPr>
        <p:spPr>
          <a:xfrm>
            <a:off x="4168300" y="445025"/>
            <a:ext cx="4395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EXPERIENCE INCREASES ACCESS TO CONSUMER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8"/>
          <p:cNvSpPr txBox="1"/>
          <p:nvPr>
            <p:ph idx="1" type="body"/>
          </p:nvPr>
        </p:nvSpPr>
        <p:spPr>
          <a:xfrm>
            <a:off x="4168300" y="1851525"/>
            <a:ext cx="3942300" cy="24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rPr lang="en" sz="2250">
                <a:latin typeface="Arial"/>
                <a:ea typeface="Arial"/>
                <a:cs typeface="Arial"/>
                <a:sym typeface="Arial"/>
              </a:rPr>
              <a:t>U.S. consumers are 63% more likely to share personal information with a company that offers a great experience.</a:t>
            </a:r>
            <a:endParaRPr sz="22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1" name="Google Shape;231;p8"/>
          <p:cNvCxnSpPr/>
          <p:nvPr/>
        </p:nvCxnSpPr>
        <p:spPr>
          <a:xfrm rot="10800000">
            <a:off x="3866950" y="1386425"/>
            <a:ext cx="0" cy="29235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2" name="Google Shape;23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4" name="Google Shape;23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7625" y="1141998"/>
            <a:ext cx="3267973" cy="285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"/>
          <p:cNvSpPr txBox="1"/>
          <p:nvPr>
            <p:ph type="title"/>
          </p:nvPr>
        </p:nvSpPr>
        <p:spPr>
          <a:xfrm>
            <a:off x="938500" y="445025"/>
            <a:ext cx="6420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CONSUMER ENGAGEMENT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9"/>
          <p:cNvSpPr txBox="1"/>
          <p:nvPr>
            <p:ph idx="1" type="body"/>
          </p:nvPr>
        </p:nvSpPr>
        <p:spPr>
          <a:xfrm>
            <a:off x="938500" y="1062375"/>
            <a:ext cx="7975200" cy="32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24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b="1" lang="en" sz="1950">
                <a:latin typeface="Arial"/>
                <a:ea typeface="Arial"/>
                <a:cs typeface="Arial"/>
                <a:sym typeface="Arial"/>
              </a:rPr>
              <a:t>Consumer engagement</a:t>
            </a:r>
            <a:r>
              <a:rPr lang="en" sz="1950">
                <a:latin typeface="Arial"/>
                <a:ea typeface="Arial"/>
                <a:cs typeface="Arial"/>
                <a:sym typeface="Arial"/>
              </a:rPr>
              <a:t> refers to the action taken by a business to encourage interaction between the business and consumers.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indent="-35242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b="1" lang="en" sz="1950">
                <a:latin typeface="Arial"/>
                <a:ea typeface="Arial"/>
                <a:cs typeface="Arial"/>
                <a:sym typeface="Arial"/>
              </a:rPr>
              <a:t>Consumer engagement </a:t>
            </a:r>
            <a:r>
              <a:rPr lang="en" sz="1950">
                <a:latin typeface="Arial"/>
                <a:ea typeface="Arial"/>
                <a:cs typeface="Arial"/>
                <a:sym typeface="Arial"/>
              </a:rPr>
              <a:t>is a long-term relationship management strategy focused on interactions between consumers and businesses or brands which helps strengthen the connection between the two parties and bolster levels of brand loyalty.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indent="-352425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b="1" lang="en" sz="1950">
                <a:latin typeface="Arial"/>
                <a:ea typeface="Arial"/>
                <a:cs typeface="Arial"/>
                <a:sym typeface="Arial"/>
              </a:rPr>
              <a:t>Consumer engagement</a:t>
            </a:r>
            <a:r>
              <a:rPr lang="en" sz="1950">
                <a:latin typeface="Arial"/>
                <a:ea typeface="Arial"/>
                <a:cs typeface="Arial"/>
                <a:sym typeface="Arial"/>
              </a:rPr>
              <a:t> focuses on the establishment of meaningful interaction with consumers.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t/>
            </a:r>
            <a:endParaRPr sz="19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42" name="Google Shape;24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