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5143500" cx="9144000"/>
  <p:notesSz cx="6858000" cy="9144000"/>
  <p:embeddedFontLst>
    <p:embeddedFont>
      <p:font typeface="Montserrat"/>
      <p:regular r:id="rId33"/>
      <p:bold r:id="rId34"/>
      <p:italic r:id="rId35"/>
      <p:boldItalic r:id="rId36"/>
    </p:embeddedFont>
    <p:embeddedFont>
      <p:font typeface="Montserrat Medium"/>
      <p:regular r:id="rId37"/>
      <p:bold r:id="rId38"/>
      <p:italic r:id="rId39"/>
      <p:boldItalic r:id="rId40"/>
    </p:embeddedFont>
    <p:embeddedFont>
      <p:font typeface="Montserrat ExtraBold"/>
      <p:bold r:id="rId41"/>
      <p:boldItalic r:id="rId42"/>
    </p:embeddedFont>
    <p:embeddedFont>
      <p:font typeface="Oswald"/>
      <p:regular r:id="rId43"/>
      <p:bold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5" roundtripDataSignature="AMtx7mh4nP4H6Azh0c5/8rhZc+NMNkSs6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Medium-boldItalic.fntdata"/><Relationship Id="rId20" Type="http://schemas.openxmlformats.org/officeDocument/2006/relationships/slide" Target="slides/slide16.xml"/><Relationship Id="rId42" Type="http://schemas.openxmlformats.org/officeDocument/2006/relationships/font" Target="fonts/MontserratExtraBold-boldItalic.fntdata"/><Relationship Id="rId41" Type="http://schemas.openxmlformats.org/officeDocument/2006/relationships/font" Target="fonts/MontserratExtraBold-bold.fntdata"/><Relationship Id="rId22" Type="http://schemas.openxmlformats.org/officeDocument/2006/relationships/slide" Target="slides/slide18.xml"/><Relationship Id="rId44" Type="http://schemas.openxmlformats.org/officeDocument/2006/relationships/font" Target="fonts/Oswald-bold.fntdata"/><Relationship Id="rId21" Type="http://schemas.openxmlformats.org/officeDocument/2006/relationships/slide" Target="slides/slide17.xml"/><Relationship Id="rId43" Type="http://schemas.openxmlformats.org/officeDocument/2006/relationships/font" Target="fonts/Oswald-regular.fntdata"/><Relationship Id="rId24" Type="http://schemas.openxmlformats.org/officeDocument/2006/relationships/slide" Target="slides/slide20.xml"/><Relationship Id="rId23" Type="http://schemas.openxmlformats.org/officeDocument/2006/relationships/slide" Target="slides/slide19.xml"/><Relationship Id="rId45"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Montserrat-regular.fnt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font" Target="fonts/Montserrat-italic.fntdata"/><Relationship Id="rId12" Type="http://schemas.openxmlformats.org/officeDocument/2006/relationships/slide" Target="slides/slide8.xml"/><Relationship Id="rId34" Type="http://schemas.openxmlformats.org/officeDocument/2006/relationships/font" Target="fonts/Montserrat-bold.fntdata"/><Relationship Id="rId15" Type="http://schemas.openxmlformats.org/officeDocument/2006/relationships/slide" Target="slides/slide11.xml"/><Relationship Id="rId37" Type="http://schemas.openxmlformats.org/officeDocument/2006/relationships/font" Target="fonts/MontserratMedium-regular.fntdata"/><Relationship Id="rId14" Type="http://schemas.openxmlformats.org/officeDocument/2006/relationships/slide" Target="slides/slide10.xml"/><Relationship Id="rId36" Type="http://schemas.openxmlformats.org/officeDocument/2006/relationships/font" Target="fonts/Montserrat-boldItalic.fntdata"/><Relationship Id="rId17" Type="http://schemas.openxmlformats.org/officeDocument/2006/relationships/slide" Target="slides/slide13.xml"/><Relationship Id="rId39" Type="http://schemas.openxmlformats.org/officeDocument/2006/relationships/font" Target="fonts/MontserratMedium-italic.fntdata"/><Relationship Id="rId16" Type="http://schemas.openxmlformats.org/officeDocument/2006/relationships/slide" Target="slides/slide12.xml"/><Relationship Id="rId38" Type="http://schemas.openxmlformats.org/officeDocument/2006/relationships/font" Target="fonts/MontserratMedium-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7" name="Google Shape;27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3" name="Google Shape;313;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2" name="Google Shape;32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1" name="Google Shape;33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0" name="Google Shape;340;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9" name="Google Shape;34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8" name="Google Shape;358;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25df81ea7e8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g25df81ea7e8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25df81ea7e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5" name="Google Shape;385;g25df81ea7e8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25df81ea7e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25df81ea7e8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3" name="Google Shape;403;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2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36"/>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36"/>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36"/>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37"/>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41" name="Google Shape;41;p37"/>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2" name="Google Shape;42;p37"/>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3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39"/>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7" name="Google Shape;47;p39"/>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8" name="Shape 48"/>
        <p:cNvGrpSpPr/>
        <p:nvPr/>
      </p:nvGrpSpPr>
      <p:grpSpPr>
        <a:xfrm>
          <a:off x="0" y="0"/>
          <a:ext cx="0" cy="0"/>
          <a:chOff x="0" y="0"/>
          <a:chExt cx="0" cy="0"/>
        </a:xfrm>
      </p:grpSpPr>
      <p:sp>
        <p:nvSpPr>
          <p:cNvPr id="49" name="Google Shape;49;p40"/>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40"/>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40"/>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2" name="Google Shape;52;p40"/>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3" name="Google Shape;53;p40"/>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4" name="Google Shape;54;p40"/>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5" name="Google Shape;55;p40"/>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6" name="Google Shape;56;p40"/>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7" name="Google Shape;57;p40"/>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8" name="Shape 58"/>
        <p:cNvGrpSpPr/>
        <p:nvPr/>
      </p:nvGrpSpPr>
      <p:grpSpPr>
        <a:xfrm>
          <a:off x="0" y="0"/>
          <a:ext cx="0" cy="0"/>
          <a:chOff x="0" y="0"/>
          <a:chExt cx="0" cy="0"/>
        </a:xfrm>
      </p:grpSpPr>
      <p:sp>
        <p:nvSpPr>
          <p:cNvPr id="59" name="Google Shape;59;p41"/>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0" name="Google Shape;60;p41"/>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1" name="Shape 61"/>
        <p:cNvGrpSpPr/>
        <p:nvPr/>
      </p:nvGrpSpPr>
      <p:grpSpPr>
        <a:xfrm>
          <a:off x="0" y="0"/>
          <a:ext cx="0" cy="0"/>
          <a:chOff x="0" y="0"/>
          <a:chExt cx="0" cy="0"/>
        </a:xfrm>
      </p:grpSpPr>
      <p:sp>
        <p:nvSpPr>
          <p:cNvPr id="62" name="Google Shape;62;p42"/>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3" name="Google Shape;63;p42"/>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4" name="Shape 64"/>
        <p:cNvGrpSpPr/>
        <p:nvPr/>
      </p:nvGrpSpPr>
      <p:grpSpPr>
        <a:xfrm>
          <a:off x="0" y="0"/>
          <a:ext cx="0" cy="0"/>
          <a:chOff x="0" y="0"/>
          <a:chExt cx="0" cy="0"/>
        </a:xfrm>
      </p:grpSpPr>
      <p:sp>
        <p:nvSpPr>
          <p:cNvPr id="65" name="Google Shape;65;p43"/>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6" name="Google Shape;66;p43"/>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7" name="Google Shape;67;p43"/>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43"/>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4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0" name="Shape 70"/>
        <p:cNvGrpSpPr/>
        <p:nvPr/>
      </p:nvGrpSpPr>
      <p:grpSpPr>
        <a:xfrm>
          <a:off x="0" y="0"/>
          <a:ext cx="0" cy="0"/>
          <a:chOff x="0" y="0"/>
          <a:chExt cx="0" cy="0"/>
        </a:xfrm>
      </p:grpSpPr>
      <p:sp>
        <p:nvSpPr>
          <p:cNvPr id="71" name="Google Shape;71;p44"/>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2" name="Google Shape;72;p44"/>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3" name="Google Shape;73;p44"/>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4" name="Google Shape;74;p44"/>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5" name="Google Shape;75;p44"/>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6" name="Google Shape;76;p44"/>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44"/>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8" name="Shape 78"/>
        <p:cNvGrpSpPr/>
        <p:nvPr/>
      </p:nvGrpSpPr>
      <p:grpSpPr>
        <a:xfrm>
          <a:off x="0" y="0"/>
          <a:ext cx="0" cy="0"/>
          <a:chOff x="0" y="0"/>
          <a:chExt cx="0" cy="0"/>
        </a:xfrm>
      </p:grpSpPr>
      <p:sp>
        <p:nvSpPr>
          <p:cNvPr id="79" name="Google Shape;79;p45"/>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0" name="Google Shape;80;p45"/>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2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28"/>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1" name="Shape 81"/>
        <p:cNvGrpSpPr/>
        <p:nvPr/>
      </p:nvGrpSpPr>
      <p:grpSpPr>
        <a:xfrm>
          <a:off x="0" y="0"/>
          <a:ext cx="0" cy="0"/>
          <a:chOff x="0" y="0"/>
          <a:chExt cx="0" cy="0"/>
        </a:xfrm>
      </p:grpSpPr>
      <p:sp>
        <p:nvSpPr>
          <p:cNvPr id="82" name="Google Shape;82;p4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3" name="Shape 83"/>
        <p:cNvGrpSpPr/>
        <p:nvPr/>
      </p:nvGrpSpPr>
      <p:grpSpPr>
        <a:xfrm>
          <a:off x="0" y="0"/>
          <a:ext cx="0" cy="0"/>
          <a:chOff x="0" y="0"/>
          <a:chExt cx="0" cy="0"/>
        </a:xfrm>
      </p:grpSpPr>
      <p:sp>
        <p:nvSpPr>
          <p:cNvPr id="84" name="Google Shape;84;p4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5" name="Shape 85"/>
        <p:cNvGrpSpPr/>
        <p:nvPr/>
      </p:nvGrpSpPr>
      <p:grpSpPr>
        <a:xfrm>
          <a:off x="0" y="0"/>
          <a:ext cx="0" cy="0"/>
          <a:chOff x="0" y="0"/>
          <a:chExt cx="0" cy="0"/>
        </a:xfrm>
      </p:grpSpPr>
      <p:sp>
        <p:nvSpPr>
          <p:cNvPr id="86" name="Google Shape;86;p48"/>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7" name="Shape 87"/>
        <p:cNvGrpSpPr/>
        <p:nvPr/>
      </p:nvGrpSpPr>
      <p:grpSpPr>
        <a:xfrm>
          <a:off x="0" y="0"/>
          <a:ext cx="0" cy="0"/>
          <a:chOff x="0" y="0"/>
          <a:chExt cx="0" cy="0"/>
        </a:xfrm>
      </p:grpSpPr>
      <p:sp>
        <p:nvSpPr>
          <p:cNvPr id="88" name="Google Shape;88;p49"/>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9" name="Shape 89"/>
        <p:cNvGrpSpPr/>
        <p:nvPr/>
      </p:nvGrpSpPr>
      <p:grpSpPr>
        <a:xfrm>
          <a:off x="0" y="0"/>
          <a:ext cx="0" cy="0"/>
          <a:chOff x="0" y="0"/>
          <a:chExt cx="0" cy="0"/>
        </a:xfrm>
      </p:grpSpPr>
      <p:sp>
        <p:nvSpPr>
          <p:cNvPr id="90" name="Google Shape;90;p50"/>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1" name="Google Shape;91;p50"/>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2" name="Google Shape;92;p50"/>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3" name="Google Shape;93;p50"/>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50"/>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5" name="Shape 95"/>
        <p:cNvGrpSpPr/>
        <p:nvPr/>
      </p:nvGrpSpPr>
      <p:grpSpPr>
        <a:xfrm>
          <a:off x="0" y="0"/>
          <a:ext cx="0" cy="0"/>
          <a:chOff x="0" y="0"/>
          <a:chExt cx="0" cy="0"/>
        </a:xfrm>
      </p:grpSpPr>
      <p:sp>
        <p:nvSpPr>
          <p:cNvPr id="96" name="Google Shape;96;p5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7" name="Google Shape;97;p51"/>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51"/>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51"/>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51"/>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1" name="Google Shape;101;p51"/>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2" name="Google Shape;102;p51"/>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3" name="Google Shape;103;p51"/>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4" name="Google Shape;104;p51"/>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5" name="Shape 105"/>
        <p:cNvGrpSpPr/>
        <p:nvPr/>
      </p:nvGrpSpPr>
      <p:grpSpPr>
        <a:xfrm>
          <a:off x="0" y="0"/>
          <a:ext cx="0" cy="0"/>
          <a:chOff x="0" y="0"/>
          <a:chExt cx="0" cy="0"/>
        </a:xfrm>
      </p:grpSpPr>
      <p:sp>
        <p:nvSpPr>
          <p:cNvPr id="106" name="Google Shape;106;p52"/>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52"/>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8" name="Google Shape;108;p52"/>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9" name="Google Shape;109;p52"/>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10" name="Google Shape;110;p52"/>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11" name="Google Shape;111;p52"/>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2" name="Shape 112"/>
        <p:cNvGrpSpPr/>
        <p:nvPr/>
      </p:nvGrpSpPr>
      <p:grpSpPr>
        <a:xfrm>
          <a:off x="0" y="0"/>
          <a:ext cx="0" cy="0"/>
          <a:chOff x="0" y="0"/>
          <a:chExt cx="0" cy="0"/>
        </a:xfrm>
      </p:grpSpPr>
      <p:sp>
        <p:nvSpPr>
          <p:cNvPr id="113" name="Google Shape;113;p53"/>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4" name="Google Shape;114;p53"/>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5" name="Google Shape;115;p53"/>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6" name="Google Shape;116;p53"/>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7" name="Google Shape;117;p53"/>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8" name="Google Shape;118;p53"/>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53"/>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53"/>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53"/>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53"/>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53"/>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4" name="Google Shape;124;p53"/>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53"/>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6" name="Shape 126"/>
        <p:cNvGrpSpPr/>
        <p:nvPr/>
      </p:nvGrpSpPr>
      <p:grpSpPr>
        <a:xfrm>
          <a:off x="0" y="0"/>
          <a:ext cx="0" cy="0"/>
          <a:chOff x="0" y="0"/>
          <a:chExt cx="0" cy="0"/>
        </a:xfrm>
      </p:grpSpPr>
      <p:sp>
        <p:nvSpPr>
          <p:cNvPr id="127" name="Google Shape;127;p54"/>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8" name="Google Shape;128;p54"/>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54"/>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54"/>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54"/>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2" name="Google Shape;132;p54"/>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54"/>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4" name="Google Shape;134;p54"/>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54"/>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6" name="Shape 136"/>
        <p:cNvGrpSpPr/>
        <p:nvPr/>
      </p:nvGrpSpPr>
      <p:grpSpPr>
        <a:xfrm>
          <a:off x="0" y="0"/>
          <a:ext cx="0" cy="0"/>
          <a:chOff x="0" y="0"/>
          <a:chExt cx="0" cy="0"/>
        </a:xfrm>
      </p:grpSpPr>
      <p:sp>
        <p:nvSpPr>
          <p:cNvPr id="137" name="Google Shape;137;p55"/>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8" name="Google Shape;138;p55"/>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4" name="Shape 14"/>
        <p:cNvGrpSpPr/>
        <p:nvPr/>
      </p:nvGrpSpPr>
      <p:grpSpPr>
        <a:xfrm>
          <a:off x="0" y="0"/>
          <a:ext cx="0" cy="0"/>
          <a:chOff x="0" y="0"/>
          <a:chExt cx="0" cy="0"/>
        </a:xfrm>
      </p:grpSpPr>
      <p:sp>
        <p:nvSpPr>
          <p:cNvPr id="15" name="Google Shape;15;p29"/>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6" name="Google Shape;16;p29"/>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7" name="Google Shape;17;p29"/>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9" name="Shape 139"/>
        <p:cNvGrpSpPr/>
        <p:nvPr/>
      </p:nvGrpSpPr>
      <p:grpSpPr>
        <a:xfrm>
          <a:off x="0" y="0"/>
          <a:ext cx="0" cy="0"/>
          <a:chOff x="0" y="0"/>
          <a:chExt cx="0" cy="0"/>
        </a:xfrm>
      </p:grpSpPr>
      <p:sp>
        <p:nvSpPr>
          <p:cNvPr id="140" name="Google Shape;140;p56"/>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1" name="Google Shape;141;p56"/>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42" name="Shape 142"/>
        <p:cNvGrpSpPr/>
        <p:nvPr/>
      </p:nvGrpSpPr>
      <p:grpSpPr>
        <a:xfrm>
          <a:off x="0" y="0"/>
          <a:ext cx="0" cy="0"/>
          <a:chOff x="0" y="0"/>
          <a:chExt cx="0" cy="0"/>
        </a:xfrm>
      </p:grpSpPr>
      <p:sp>
        <p:nvSpPr>
          <p:cNvPr id="143" name="Google Shape;143;p57"/>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4" name="Google Shape;144;p57"/>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5" name="Shape 145"/>
        <p:cNvGrpSpPr/>
        <p:nvPr/>
      </p:nvGrpSpPr>
      <p:grpSpPr>
        <a:xfrm>
          <a:off x="0" y="0"/>
          <a:ext cx="0" cy="0"/>
          <a:chOff x="0" y="0"/>
          <a:chExt cx="0" cy="0"/>
        </a:xfrm>
      </p:grpSpPr>
      <p:sp>
        <p:nvSpPr>
          <p:cNvPr id="146" name="Google Shape;146;p58"/>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7" name="Google Shape;147;p58"/>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8" name="Shape 148"/>
        <p:cNvGrpSpPr/>
        <p:nvPr/>
      </p:nvGrpSpPr>
      <p:grpSpPr>
        <a:xfrm>
          <a:off x="0" y="0"/>
          <a:ext cx="0" cy="0"/>
          <a:chOff x="0" y="0"/>
          <a:chExt cx="0" cy="0"/>
        </a:xfrm>
      </p:grpSpPr>
      <p:sp>
        <p:nvSpPr>
          <p:cNvPr id="149" name="Google Shape;149;p59"/>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50" name="Google Shape;150;p59"/>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51" name="Google Shape;151;p59"/>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52" name="Shape 152"/>
        <p:cNvGrpSpPr/>
        <p:nvPr/>
      </p:nvGrpSpPr>
      <p:grpSpPr>
        <a:xfrm>
          <a:off x="0" y="0"/>
          <a:ext cx="0" cy="0"/>
          <a:chOff x="0" y="0"/>
          <a:chExt cx="0" cy="0"/>
        </a:xfrm>
      </p:grpSpPr>
      <p:sp>
        <p:nvSpPr>
          <p:cNvPr id="153" name="Google Shape;153;p6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4" name="Google Shape;154;p60"/>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5" name="Shape 155"/>
        <p:cNvGrpSpPr/>
        <p:nvPr/>
      </p:nvGrpSpPr>
      <p:grpSpPr>
        <a:xfrm>
          <a:off x="0" y="0"/>
          <a:ext cx="0" cy="0"/>
          <a:chOff x="0" y="0"/>
          <a:chExt cx="0" cy="0"/>
        </a:xfrm>
      </p:grpSpPr>
      <p:sp>
        <p:nvSpPr>
          <p:cNvPr id="156" name="Google Shape;156;p6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61"/>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1"/>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1" name="Google Shape;21;p31"/>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2" name="Google Shape;22;p31"/>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3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5" name="Google Shape;25;p32"/>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3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33"/>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9" name="Google Shape;29;p33"/>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3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3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3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2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1805550" y="1979675"/>
            <a:ext cx="55329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SALES</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8 LESSON 2</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0"/>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METHODS: DIRECT SALES</a:t>
            </a:r>
            <a:endParaRPr b="1">
              <a:latin typeface="Arial"/>
              <a:ea typeface="Arial"/>
              <a:cs typeface="Arial"/>
              <a:sym typeface="Arial"/>
            </a:endParaRPr>
          </a:p>
        </p:txBody>
      </p:sp>
      <p:cxnSp>
        <p:nvCxnSpPr>
          <p:cNvPr id="244" name="Google Shape;244;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5" name="Google Shape;245;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6" name="Google Shape;246;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47" name="Google Shape;247;p10"/>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450">
                <a:latin typeface="Arial"/>
                <a:ea typeface="Arial"/>
                <a:cs typeface="Arial"/>
                <a:sym typeface="Arial"/>
              </a:rPr>
              <a:t>Direct mail</a:t>
            </a:r>
            <a:r>
              <a:rPr b="1" lang="en" sz="1450">
                <a:solidFill>
                  <a:schemeClr val="lt1"/>
                </a:solidFill>
                <a:latin typeface="Arial"/>
                <a:ea typeface="Arial"/>
                <a:cs typeface="Arial"/>
                <a:sym typeface="Arial"/>
              </a:rPr>
              <a:t> </a:t>
            </a:r>
            <a:r>
              <a:rPr lang="en" sz="1450">
                <a:solidFill>
                  <a:schemeClr val="lt1"/>
                </a:solidFill>
                <a:latin typeface="Arial"/>
                <a:ea typeface="Arial"/>
                <a:cs typeface="Arial"/>
                <a:sym typeface="Arial"/>
              </a:rPr>
              <a:t>is a sales effort conducted exclusively by mail. </a:t>
            </a:r>
            <a:endParaRPr sz="14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lang="en" sz="1450">
                <a:solidFill>
                  <a:schemeClr val="lt1"/>
                </a:solidFill>
                <a:latin typeface="Arial"/>
                <a:ea typeface="Arial"/>
                <a:cs typeface="Arial"/>
                <a:sym typeface="Arial"/>
              </a:rPr>
              <a:t>Typically, direct mail campaigns target large numbers of prospective customers soliciting orders for company products and services using a business or brand’s database marketing strategy. </a:t>
            </a:r>
            <a:endParaRPr sz="14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lang="en" sz="1450">
                <a:solidFill>
                  <a:schemeClr val="lt1"/>
                </a:solidFill>
                <a:latin typeface="Arial"/>
                <a:ea typeface="Arial"/>
                <a:cs typeface="Arial"/>
                <a:sym typeface="Arial"/>
              </a:rPr>
              <a:t>In many cases, the call to action goal of a direct mail campaign is to prompt consumers to contact a company sales representative for more product or service information.</a:t>
            </a:r>
            <a:endParaRPr sz="14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b="1" lang="en" sz="1450">
                <a:solidFill>
                  <a:schemeClr val="lt1"/>
                </a:solidFill>
                <a:latin typeface="Arial"/>
                <a:ea typeface="Arial"/>
                <a:cs typeface="Arial"/>
                <a:sym typeface="Arial"/>
              </a:rPr>
              <a:t>To be effective, the direct mail approach must be:</a:t>
            </a:r>
            <a:endParaRPr b="1" sz="1450">
              <a:solidFill>
                <a:schemeClr val="lt1"/>
              </a:solidFill>
              <a:latin typeface="Arial"/>
              <a:ea typeface="Arial"/>
              <a:cs typeface="Arial"/>
              <a:sym typeface="Arial"/>
            </a:endParaRPr>
          </a:p>
          <a:p>
            <a:pPr indent="-320675" lvl="0" marL="457200" rtl="0" algn="l">
              <a:lnSpc>
                <a:spcPct val="100000"/>
              </a:lnSpc>
              <a:spcBef>
                <a:spcPts val="500"/>
              </a:spcBef>
              <a:spcAft>
                <a:spcPts val="0"/>
              </a:spcAft>
              <a:buClr>
                <a:schemeClr val="lt1"/>
              </a:buClr>
              <a:buSzPts val="1450"/>
              <a:buFont typeface="Arial"/>
              <a:buChar char="●"/>
            </a:pPr>
            <a:r>
              <a:rPr lang="en" sz="1450">
                <a:solidFill>
                  <a:schemeClr val="lt1"/>
                </a:solidFill>
                <a:latin typeface="Arial"/>
                <a:ea typeface="Arial"/>
                <a:cs typeface="Arial"/>
                <a:sym typeface="Arial"/>
              </a:rPr>
              <a:t>Targeted</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Personal</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Measurable</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Testable</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Flexible</a:t>
            </a:r>
            <a:endParaRPr sz="14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b="1" lang="en" sz="1450">
                <a:solidFill>
                  <a:schemeClr val="lt1"/>
                </a:solidFill>
                <a:latin typeface="Arial"/>
                <a:ea typeface="Arial"/>
                <a:cs typeface="Arial"/>
                <a:sym typeface="Arial"/>
              </a:rPr>
              <a:t>Direct mail examples: </a:t>
            </a:r>
            <a:endParaRPr b="1" sz="1450">
              <a:solidFill>
                <a:schemeClr val="lt1"/>
              </a:solidFill>
              <a:latin typeface="Arial"/>
              <a:ea typeface="Arial"/>
              <a:cs typeface="Arial"/>
              <a:sym typeface="Arial"/>
            </a:endParaRPr>
          </a:p>
          <a:p>
            <a:pPr indent="-320675" lvl="0" marL="457200" rtl="0" algn="l">
              <a:lnSpc>
                <a:spcPct val="100000"/>
              </a:lnSpc>
              <a:spcBef>
                <a:spcPts val="500"/>
              </a:spcBef>
              <a:spcAft>
                <a:spcPts val="0"/>
              </a:spcAft>
              <a:buClr>
                <a:schemeClr val="lt1"/>
              </a:buClr>
              <a:buSzPts val="1450"/>
              <a:buFont typeface="Arial"/>
              <a:buChar char="●"/>
            </a:pPr>
            <a:r>
              <a:rPr lang="en" sz="1450">
                <a:solidFill>
                  <a:schemeClr val="lt1"/>
                </a:solidFill>
                <a:latin typeface="Arial"/>
                <a:ea typeface="Arial"/>
                <a:cs typeface="Arial"/>
                <a:sym typeface="Arial"/>
              </a:rPr>
              <a:t>Ticket brochures</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Solicitation (sales) letters</a:t>
            </a:r>
            <a:endParaRPr sz="1450">
              <a:solidFill>
                <a:schemeClr val="lt1"/>
              </a:solidFill>
              <a:latin typeface="Arial"/>
              <a:ea typeface="Arial"/>
              <a:cs typeface="Arial"/>
              <a:sym typeface="Arial"/>
            </a:endParaRPr>
          </a:p>
          <a:p>
            <a:pPr indent="-320675" lvl="0" marL="457200" rtl="0" algn="l">
              <a:lnSpc>
                <a:spcPct val="100000"/>
              </a:lnSpc>
              <a:spcBef>
                <a:spcPts val="0"/>
              </a:spcBef>
              <a:spcAft>
                <a:spcPts val="0"/>
              </a:spcAft>
              <a:buClr>
                <a:schemeClr val="lt1"/>
              </a:buClr>
              <a:buSzPts val="1450"/>
              <a:buFont typeface="Arial"/>
              <a:buChar char="●"/>
            </a:pPr>
            <a:r>
              <a:rPr lang="en" sz="1450">
                <a:solidFill>
                  <a:schemeClr val="lt1"/>
                </a:solidFill>
                <a:latin typeface="Arial"/>
                <a:ea typeface="Arial"/>
                <a:cs typeface="Arial"/>
                <a:sym typeface="Arial"/>
              </a:rPr>
              <a:t>Fliers, postcards, and additional print media</a:t>
            </a:r>
            <a:endParaRPr sz="1450">
              <a:solidFill>
                <a:schemeClr val="lt1"/>
              </a:solidFill>
              <a:latin typeface="Arial"/>
              <a:ea typeface="Arial"/>
              <a:cs typeface="Arial"/>
              <a:sym typeface="Arial"/>
            </a:endParaRPr>
          </a:p>
          <a:p>
            <a:pPr indent="0" lvl="0" marL="0" rtl="0" algn="l">
              <a:lnSpc>
                <a:spcPct val="100000"/>
              </a:lnSpc>
              <a:spcBef>
                <a:spcPts val="500"/>
              </a:spcBef>
              <a:spcAft>
                <a:spcPts val="500"/>
              </a:spcAft>
              <a:buSzPts val="1800"/>
              <a:buNone/>
            </a:pPr>
            <a:r>
              <a:t/>
            </a:r>
            <a:endParaRPr b="1" sz="145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1"/>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a:t>
            </a:r>
            <a:endParaRPr b="1">
              <a:latin typeface="Arial"/>
              <a:ea typeface="Arial"/>
              <a:cs typeface="Arial"/>
              <a:sym typeface="Arial"/>
            </a:endParaRPr>
          </a:p>
        </p:txBody>
      </p:sp>
      <p:cxnSp>
        <p:nvCxnSpPr>
          <p:cNvPr id="253" name="Google Shape;253;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4" name="Google Shape;254;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5" name="Google Shape;255;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56" name="Google Shape;256;p11"/>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Understand The Product Or Service</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What inventory is available to be sold?</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How much does the product or service cost?</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What are the features and benefits to your product or service?</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Identify Prospective Customers And Develop Leads</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Leads are the names of individuals and companies who could become future customers.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step is often referred to as prospecting.</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a:pPr>
            <a:r>
              <a:rPr b="1" lang="en" sz="1550">
                <a:solidFill>
                  <a:schemeClr val="lt1"/>
                </a:solidFill>
                <a:latin typeface="Arial"/>
                <a:ea typeface="Arial"/>
                <a:cs typeface="Arial"/>
                <a:sym typeface="Arial"/>
              </a:rPr>
              <a:t>Qualify And Gather Information About A Prospective Customer</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Do they have experience with your brand or the products and services your company offers?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What influence do they have over the purchasing decision?</a:t>
            </a:r>
            <a:endParaRPr sz="15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t/>
            </a:r>
            <a:endParaRPr b="1" sz="1550">
              <a:solidFill>
                <a:schemeClr val="lt1"/>
              </a:solidFill>
              <a:latin typeface="Arial"/>
              <a:ea typeface="Arial"/>
              <a:cs typeface="Arial"/>
              <a:sym typeface="Arial"/>
            </a:endParaRPr>
          </a:p>
          <a:p>
            <a:pPr indent="0" lvl="0" marL="0" rtl="0" algn="l">
              <a:lnSpc>
                <a:spcPct val="100000"/>
              </a:lnSpc>
              <a:spcBef>
                <a:spcPts val="500"/>
              </a:spcBef>
              <a:spcAft>
                <a:spcPts val="500"/>
              </a:spcAft>
              <a:buSzPts val="1800"/>
              <a:buNone/>
            </a:pPr>
            <a:r>
              <a:t/>
            </a:r>
            <a:endParaRPr b="1" sz="155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12"/>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62" name="Google Shape;262;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3" name="Google Shape;263;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4" name="Google Shape;264;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65" name="Google Shape;265;p12"/>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4"/>
            </a:pPr>
            <a:r>
              <a:rPr b="1" lang="en" sz="1550">
                <a:solidFill>
                  <a:schemeClr val="lt1"/>
                </a:solidFill>
                <a:latin typeface="Arial"/>
                <a:ea typeface="Arial"/>
                <a:cs typeface="Arial"/>
                <a:sym typeface="Arial"/>
              </a:rPr>
              <a:t>Contact Prospective Customers (The Sales Call)</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sales call is the initial form of communication in which the salesperson makes contact with the prospective customer.</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Sales calls can take place via telephone, e-mail, or in person.</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Utilized by both inside sales and outside sales representatives.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Often salespeople will use a pre-written script to help guide them with a telephone sales call. </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startAt="4"/>
            </a:pPr>
            <a:r>
              <a:rPr b="1" lang="en" sz="1550">
                <a:solidFill>
                  <a:schemeClr val="lt1"/>
                </a:solidFill>
                <a:latin typeface="Arial"/>
                <a:ea typeface="Arial"/>
                <a:cs typeface="Arial"/>
                <a:sym typeface="Arial"/>
              </a:rPr>
              <a:t>Establish Credibility, Rapport, And A Reason To Communicate With The Customer</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Secure a sale or schedule a face-to-face appointment. </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face-to-face appointment provides a valuable opportunity for the sales professional to build rapport and establish a relationship with the customer.</a:t>
            </a:r>
            <a:endParaRPr sz="1550">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13"/>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71" name="Google Shape;271;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72" name="Google Shape;272;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3" name="Google Shape;273;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74" name="Google Shape;274;p13"/>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6"/>
            </a:pPr>
            <a:r>
              <a:rPr b="1" lang="en" sz="1550">
                <a:solidFill>
                  <a:schemeClr val="lt1"/>
                </a:solidFill>
                <a:latin typeface="Arial"/>
                <a:ea typeface="Arial"/>
                <a:cs typeface="Arial"/>
                <a:sym typeface="Arial"/>
              </a:rPr>
              <a:t>Identify And Confirm A Customer’s Needs</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Sales people often conduct a “needs analysis” to determine where company products and services may be able to assist a prospective customer in meeting their organization’s goals and objectives.</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startAt="6"/>
            </a:pPr>
            <a:r>
              <a:rPr b="1" lang="en" sz="1550">
                <a:solidFill>
                  <a:schemeClr val="lt1"/>
                </a:solidFill>
                <a:latin typeface="Arial"/>
                <a:ea typeface="Arial"/>
                <a:cs typeface="Arial"/>
                <a:sym typeface="Arial"/>
              </a:rPr>
              <a:t>Presentation &amp; Proposal</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In this step, the sales professional will increase customer awareness and interest in company products and services.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communication takes place in some form of a presentation.</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This information can be presented in the form of a proposal.</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A proposal is a written recommendation of products or services the organization may offer to meet those customer needs discovered in the needs analysis.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Each proposal is customized to meet specific customer needs.</a:t>
            </a:r>
            <a:endParaRPr sz="1550">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14"/>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80" name="Google Shape;280;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81" name="Google Shape;281;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2" name="Google Shape;282;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83" name="Google Shape;283;p14"/>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8"/>
            </a:pPr>
            <a:r>
              <a:rPr b="1" lang="en" sz="1550">
                <a:solidFill>
                  <a:schemeClr val="lt1"/>
                </a:solidFill>
                <a:latin typeface="Arial"/>
                <a:ea typeface="Arial"/>
                <a:cs typeface="Arial"/>
                <a:sym typeface="Arial"/>
              </a:rPr>
              <a:t>Ask Prospective Customers To Act On An Interest In Company Products Or Services </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Asking for acceptance of the proposal or for a purchase decision.</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sales professional must be prepared for any hesitation from the potential customer.</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startAt="8"/>
            </a:pPr>
            <a:r>
              <a:rPr b="1" lang="en" sz="1550">
                <a:solidFill>
                  <a:schemeClr val="lt1"/>
                </a:solidFill>
                <a:latin typeface="Arial"/>
                <a:ea typeface="Arial"/>
                <a:cs typeface="Arial"/>
                <a:sym typeface="Arial"/>
              </a:rPr>
              <a:t>Handle Objections </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Objections are a prospective customer’s concerns or hesitations in making a purchase decision.</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Objections occur when there is lingering doubt or unanswered questions in the mind of the prospect.</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prospective customer may be favorably inclined to make a purchase but needs clarification, more concessions, or approval by another party. </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It is the responsibility of the sales professional to uncover and overcome each objection to the customer’s satisfaction.</a:t>
            </a:r>
            <a:endParaRPr sz="1550">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15"/>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89" name="Google Shape;289;p1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0" name="Google Shape;290;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1" name="Google Shape;291;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92" name="Google Shape;292;p15"/>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10"/>
            </a:pPr>
            <a:r>
              <a:rPr b="1" lang="en" sz="1550">
                <a:solidFill>
                  <a:schemeClr val="lt1"/>
                </a:solidFill>
                <a:latin typeface="Arial"/>
                <a:ea typeface="Arial"/>
                <a:cs typeface="Arial"/>
                <a:sym typeface="Arial"/>
              </a:rPr>
              <a:t>Close</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close is the stage of the sales cycle where the prospective customer and the sales professional come to an agreement on pricing and services, in which the customer typically commits to a purchase of some kind.</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close is when the prospective customer becomes an official client.</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Sales professionals often make the mistake of thinking this is the last step of the sales process.</a:t>
            </a:r>
            <a:endParaRPr sz="1550">
              <a:solidFill>
                <a:schemeClr val="lt1"/>
              </a:solidFill>
              <a:latin typeface="Arial"/>
              <a:ea typeface="Arial"/>
              <a:cs typeface="Arial"/>
              <a:sym typeface="Arial"/>
            </a:endParaRPr>
          </a:p>
          <a:p>
            <a:pPr indent="-327025" lvl="0" marL="457200" rtl="0" algn="l">
              <a:lnSpc>
                <a:spcPct val="100000"/>
              </a:lnSpc>
              <a:spcBef>
                <a:spcPts val="1000"/>
              </a:spcBef>
              <a:spcAft>
                <a:spcPts val="0"/>
              </a:spcAft>
              <a:buClr>
                <a:schemeClr val="lt1"/>
              </a:buClr>
              <a:buSzPts val="1550"/>
              <a:buFont typeface="Arial"/>
              <a:buAutoNum type="arabicPeriod" startAt="10"/>
            </a:pPr>
            <a:r>
              <a:rPr b="1" lang="en" sz="1550">
                <a:solidFill>
                  <a:schemeClr val="lt1"/>
                </a:solidFill>
                <a:latin typeface="Arial"/>
                <a:ea typeface="Arial"/>
                <a:cs typeface="Arial"/>
                <a:sym typeface="Arial"/>
              </a:rPr>
              <a:t>Follow Up</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The follow up stage is critical to ensure a satisfied and happy customer. </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The organization is responsible for ensuring all services agreed upon throughout the sales process are fulfilled.</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Much new business for any organization comes from existing business.</a:t>
            </a:r>
            <a:endParaRPr sz="1550">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16"/>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298" name="Google Shape;298;p1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9" name="Google Shape;299;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0" name="Google Shape;300;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01" name="Google Shape;301;p16"/>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12"/>
            </a:pPr>
            <a:r>
              <a:rPr b="1" lang="en" sz="1550">
                <a:solidFill>
                  <a:schemeClr val="lt1"/>
                </a:solidFill>
                <a:latin typeface="Arial"/>
                <a:ea typeface="Arial"/>
                <a:cs typeface="Arial"/>
                <a:sym typeface="Arial"/>
              </a:rPr>
              <a:t>Fulfillment &amp; Service </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Fulfillment is the process of following through and delivering on all promised services to the customer.</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Meeting and exceeding customer expectations is integral to retaining their business in the future. </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1000"/>
              </a:spcAft>
              <a:buClr>
                <a:schemeClr val="lt1"/>
              </a:buClr>
              <a:buSzPts val="1550"/>
              <a:buFont typeface="Arial"/>
              <a:buChar char="○"/>
            </a:pPr>
            <a:r>
              <a:rPr lang="en" sz="1550">
                <a:solidFill>
                  <a:schemeClr val="lt1"/>
                </a:solidFill>
                <a:latin typeface="Arial"/>
                <a:ea typeface="Arial"/>
                <a:cs typeface="Arial"/>
                <a:sym typeface="Arial"/>
              </a:rPr>
              <a:t>Renewal is the agreement between the organization and customer to continue the business relationship for a predetermined, often contractual, period of time.</a:t>
            </a:r>
            <a:endParaRPr b="1" sz="1550">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7"/>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STEPS IN THE SALES PROCESS, cont.</a:t>
            </a:r>
            <a:endParaRPr b="1">
              <a:latin typeface="Arial"/>
              <a:ea typeface="Arial"/>
              <a:cs typeface="Arial"/>
              <a:sym typeface="Arial"/>
            </a:endParaRPr>
          </a:p>
        </p:txBody>
      </p:sp>
      <p:cxnSp>
        <p:nvCxnSpPr>
          <p:cNvPr id="307" name="Google Shape;307;p1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08" name="Google Shape;308;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9" name="Google Shape;309;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10" name="Google Shape;310;p17"/>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327025" lvl="0" marL="457200" rtl="0" algn="l">
              <a:lnSpc>
                <a:spcPct val="100000"/>
              </a:lnSpc>
              <a:spcBef>
                <a:spcPts val="0"/>
              </a:spcBef>
              <a:spcAft>
                <a:spcPts val="0"/>
              </a:spcAft>
              <a:buClr>
                <a:schemeClr val="lt1"/>
              </a:buClr>
              <a:buSzPts val="1550"/>
              <a:buFont typeface="Arial"/>
              <a:buAutoNum type="arabicPeriod" startAt="13"/>
            </a:pPr>
            <a:r>
              <a:rPr b="1" lang="en" sz="1550">
                <a:solidFill>
                  <a:schemeClr val="lt1"/>
                </a:solidFill>
                <a:latin typeface="Arial"/>
                <a:ea typeface="Arial"/>
                <a:cs typeface="Arial"/>
                <a:sym typeface="Arial"/>
              </a:rPr>
              <a:t>Evaluation   </a:t>
            </a:r>
            <a:endParaRPr b="1" sz="1550">
              <a:solidFill>
                <a:schemeClr val="lt1"/>
              </a:solidFill>
              <a:latin typeface="Arial"/>
              <a:ea typeface="Arial"/>
              <a:cs typeface="Arial"/>
              <a:sym typeface="Arial"/>
            </a:endParaRPr>
          </a:p>
          <a:p>
            <a:pPr indent="-327025" lvl="1" marL="914400" rtl="0" algn="l">
              <a:lnSpc>
                <a:spcPct val="100000"/>
              </a:lnSpc>
              <a:spcBef>
                <a:spcPts val="1000"/>
              </a:spcBef>
              <a:spcAft>
                <a:spcPts val="0"/>
              </a:spcAft>
              <a:buClr>
                <a:schemeClr val="lt1"/>
              </a:buClr>
              <a:buSzPts val="1550"/>
              <a:buFont typeface="Arial"/>
              <a:buChar char="○"/>
            </a:pPr>
            <a:r>
              <a:rPr lang="en" sz="1550">
                <a:solidFill>
                  <a:schemeClr val="lt1"/>
                </a:solidFill>
                <a:latin typeface="Arial"/>
                <a:ea typeface="Arial"/>
                <a:cs typeface="Arial"/>
                <a:sym typeface="Arial"/>
              </a:rPr>
              <a:t>Evaluations are typically objective (sales fluctuations) but can also be subjective (increased media attention or public awareness).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It is important for the sales professional to be involved in this step of the process to gain a better understanding of whether or not they are meeting client needs.</a:t>
            </a:r>
            <a:endParaRPr sz="1550">
              <a:solidFill>
                <a:schemeClr val="lt1"/>
              </a:solidFill>
              <a:latin typeface="Arial"/>
              <a:ea typeface="Arial"/>
              <a:cs typeface="Arial"/>
              <a:sym typeface="Arial"/>
            </a:endParaRPr>
          </a:p>
          <a:p>
            <a:pPr indent="-327025" lvl="1" marL="9144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Many organizations set sales objectives with daily, weekly, and monthly targets. The sales data is then compared with information from the same date for the previous year. </a:t>
            </a:r>
            <a:endParaRPr sz="1550">
              <a:solidFill>
                <a:schemeClr val="lt1"/>
              </a:solidFill>
              <a:latin typeface="Arial"/>
              <a:ea typeface="Arial"/>
              <a:cs typeface="Arial"/>
              <a:sym typeface="Arial"/>
            </a:endParaRPr>
          </a:p>
          <a:p>
            <a:pPr indent="-327025" lvl="2" marL="1371600" rtl="0" algn="l">
              <a:lnSpc>
                <a:spcPct val="100000"/>
              </a:lnSpc>
              <a:spcBef>
                <a:spcPts val="1000"/>
              </a:spcBef>
              <a:spcAft>
                <a:spcPts val="1000"/>
              </a:spcAft>
              <a:buClr>
                <a:schemeClr val="lt1"/>
              </a:buClr>
              <a:buSzPts val="1550"/>
              <a:buFont typeface="Arial"/>
              <a:buChar char="■"/>
            </a:pPr>
            <a:r>
              <a:rPr lang="en" sz="1550">
                <a:solidFill>
                  <a:schemeClr val="lt1"/>
                </a:solidFill>
                <a:latin typeface="Arial"/>
                <a:ea typeface="Arial"/>
                <a:cs typeface="Arial"/>
                <a:sym typeface="Arial"/>
              </a:rPr>
              <a:t>Disneyland might set a daily guest target of 50,000 visitors during the winter months based on sales results during that period in previous years, then establish similar goals for weekly merchandise sales and monthly concessions sales.</a:t>
            </a:r>
            <a:endParaRPr sz="1550">
              <a:solidFill>
                <a:schemeClr val="lt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18"/>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PERSONAL SALES STRATEGIES</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cxnSp>
        <p:nvCxnSpPr>
          <p:cNvPr id="316" name="Google Shape;316;p1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7" name="Google Shape;317;p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8" name="Google Shape;318;p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19" name="Google Shape;319;p18"/>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Collaborative Selling</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In </a:t>
            </a:r>
            <a:r>
              <a:rPr b="1" lang="en" sz="1700">
                <a:latin typeface="Arial"/>
                <a:ea typeface="Arial"/>
                <a:cs typeface="Arial"/>
                <a:sym typeface="Arial"/>
              </a:rPr>
              <a:t>collaborative selling</a:t>
            </a:r>
            <a:r>
              <a:rPr lang="en" sz="1700">
                <a:solidFill>
                  <a:schemeClr val="lt1"/>
                </a:solidFill>
                <a:latin typeface="Arial"/>
                <a:ea typeface="Arial"/>
                <a:cs typeface="Arial"/>
                <a:sym typeface="Arial"/>
              </a:rPr>
              <a:t> the salesperson and client take time to understand one another and develop a relationship according to the salesperson’s offer and the client’s needs.</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Transactional Selling</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In </a:t>
            </a:r>
            <a:r>
              <a:rPr b="1" lang="en" sz="1700">
                <a:latin typeface="Arial"/>
                <a:ea typeface="Arial"/>
                <a:cs typeface="Arial"/>
                <a:sym typeface="Arial"/>
              </a:rPr>
              <a:t>transactional selling</a:t>
            </a:r>
            <a:r>
              <a:rPr lang="en" sz="1700">
                <a:solidFill>
                  <a:schemeClr val="lt1"/>
                </a:solidFill>
                <a:latin typeface="Arial"/>
                <a:ea typeface="Arial"/>
                <a:cs typeface="Arial"/>
                <a:sym typeface="Arial"/>
              </a:rPr>
              <a:t> the salesperson and client have limited interaction and the sale is based mostly on price or a specific element.</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Team Selling</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latin typeface="Arial"/>
                <a:ea typeface="Arial"/>
                <a:cs typeface="Arial"/>
                <a:sym typeface="Arial"/>
              </a:rPr>
              <a:t>Team selling</a:t>
            </a:r>
            <a:r>
              <a:rPr lang="en" sz="1700">
                <a:solidFill>
                  <a:schemeClr val="lt1"/>
                </a:solidFill>
                <a:latin typeface="Arial"/>
                <a:ea typeface="Arial"/>
                <a:cs typeface="Arial"/>
                <a:sym typeface="Arial"/>
              </a:rPr>
              <a:t> is a variation of collaborative selling that includes multiple people from the selling or buying organization, or both.</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7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19"/>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SKILLS &amp; TECHNIQUES: PROSPECTING</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cxnSp>
        <p:nvCxnSpPr>
          <p:cNvPr id="325" name="Google Shape;325;p1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26" name="Google Shape;326;p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7" name="Google Shape;327;p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28" name="Google Shape;328;p19"/>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latin typeface="Arial"/>
                <a:ea typeface="Arial"/>
                <a:cs typeface="Arial"/>
                <a:sym typeface="Arial"/>
              </a:rPr>
              <a:t>Prospecting</a:t>
            </a:r>
            <a:r>
              <a:rPr b="1" lang="en" sz="1700">
                <a:solidFill>
                  <a:schemeClr val="lt1"/>
                </a:solidFill>
                <a:latin typeface="Arial"/>
                <a:ea typeface="Arial"/>
                <a:cs typeface="Arial"/>
                <a:sym typeface="Arial"/>
              </a:rPr>
              <a:t> </a:t>
            </a:r>
            <a:r>
              <a:rPr lang="en" sz="1700">
                <a:solidFill>
                  <a:schemeClr val="lt1"/>
                </a:solidFill>
                <a:latin typeface="Arial"/>
                <a:ea typeface="Arial"/>
                <a:cs typeface="Arial"/>
                <a:sym typeface="Arial"/>
              </a:rPr>
              <a:t>is the process of consistently researching for and seeking out new customers for an organization’s products and services. This is a very detail-oriented process requiring careful research and analysis.</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Sales professionals may explore several avenues when prospecting to develop quality sales leads:</a:t>
            </a:r>
            <a:endParaRPr b="1"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Trade Shows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Industry Events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Networking Events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Consumer Lists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Directories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Industry Publications</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700">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3400">
                <a:latin typeface="Arial"/>
                <a:ea typeface="Arial"/>
                <a:cs typeface="Arial"/>
                <a:sym typeface="Arial"/>
              </a:rPr>
              <a:t>SALES</a:t>
            </a:r>
            <a:endParaRPr b="1" sz="3400">
              <a:latin typeface="Arial"/>
              <a:ea typeface="Arial"/>
              <a:cs typeface="Arial"/>
              <a:sym typeface="Arial"/>
            </a:endParaRPr>
          </a:p>
        </p:txBody>
      </p:sp>
      <p:cxnSp>
        <p:nvCxnSpPr>
          <p:cNvPr id="172" name="Google Shape;172;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3" name="Google Shape;173;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4" name="Google Shape;174;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75" name="Google Shape;175;p2"/>
          <p:cNvSpPr txBox="1"/>
          <p:nvPr/>
        </p:nvSpPr>
        <p:spPr>
          <a:xfrm>
            <a:off x="938500" y="1166025"/>
            <a:ext cx="7716000" cy="459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900" u="none" cap="none" strike="noStrike">
                <a:solidFill>
                  <a:schemeClr val="dk2"/>
                </a:solidFill>
                <a:latin typeface="Arial"/>
                <a:ea typeface="Arial"/>
                <a:cs typeface="Arial"/>
                <a:sym typeface="Arial"/>
              </a:rPr>
              <a:t>Sales</a:t>
            </a:r>
            <a:r>
              <a:rPr b="0" i="0" lang="en" sz="1900" u="none" cap="none" strike="noStrike">
                <a:solidFill>
                  <a:schemeClr val="lt1"/>
                </a:solidFill>
                <a:latin typeface="Arial"/>
                <a:ea typeface="Arial"/>
                <a:cs typeface="Arial"/>
                <a:sym typeface="Arial"/>
              </a:rPr>
              <a:t> is the process of determining customer needs and wants through planned, personalized communication intended to influence purchase decisions and ensure satisfaction.</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900"/>
              <a:buFont typeface="Arial"/>
              <a:buNone/>
            </a:pPr>
            <a:r>
              <a:rPr b="1" i="0" lang="en" sz="1900" u="none" cap="none" strike="noStrike">
                <a:solidFill>
                  <a:schemeClr val="lt1"/>
                </a:solidFill>
                <a:latin typeface="Arial"/>
                <a:ea typeface="Arial"/>
                <a:cs typeface="Arial"/>
                <a:sym typeface="Arial"/>
              </a:rPr>
              <a:t>Sales Activities Include:</a:t>
            </a:r>
            <a:endParaRPr b="1" i="0" sz="1900" u="none" cap="none" strike="noStrike">
              <a:solidFill>
                <a:schemeClr val="lt1"/>
              </a:solidFill>
              <a:latin typeface="Arial"/>
              <a:ea typeface="Arial"/>
              <a:cs typeface="Arial"/>
              <a:sym typeface="Arial"/>
            </a:endParaRPr>
          </a:p>
          <a:p>
            <a:pPr indent="-349250" lvl="0" marL="457200" marR="0" rtl="0" algn="l">
              <a:lnSpc>
                <a:spcPct val="100000"/>
              </a:lnSpc>
              <a:spcBef>
                <a:spcPts val="1000"/>
              </a:spcBef>
              <a:spcAft>
                <a:spcPts val="0"/>
              </a:spcAft>
              <a:buClr>
                <a:schemeClr val="lt1"/>
              </a:buClr>
              <a:buSzPts val="1900"/>
              <a:buFont typeface="Arial"/>
              <a:buChar char="●"/>
            </a:pPr>
            <a:r>
              <a:rPr b="0" i="0" lang="en" sz="1900" u="none" cap="none" strike="noStrike">
                <a:solidFill>
                  <a:schemeClr val="lt1"/>
                </a:solidFill>
                <a:latin typeface="Arial"/>
                <a:ea typeface="Arial"/>
                <a:cs typeface="Arial"/>
                <a:sym typeface="Arial"/>
              </a:rPr>
              <a:t>Selling a new vehicle at a Tesla dealership </a:t>
            </a:r>
            <a:endParaRPr b="0" i="0" sz="1900" u="none" cap="none" strike="noStrike">
              <a:solidFill>
                <a:schemeClr val="lt1"/>
              </a:solidFill>
              <a:latin typeface="Arial"/>
              <a:ea typeface="Arial"/>
              <a:cs typeface="Arial"/>
              <a:sym typeface="Arial"/>
            </a:endParaRPr>
          </a:p>
          <a:p>
            <a:pPr indent="-349250" lvl="0" marL="457200" marR="0" rtl="0" algn="l">
              <a:lnSpc>
                <a:spcPct val="100000"/>
              </a:lnSpc>
              <a:spcBef>
                <a:spcPts val="1000"/>
              </a:spcBef>
              <a:spcAft>
                <a:spcPts val="0"/>
              </a:spcAft>
              <a:buClr>
                <a:schemeClr val="lt1"/>
              </a:buClr>
              <a:buSzPts val="1900"/>
              <a:buFont typeface="Arial"/>
              <a:buChar char="●"/>
            </a:pPr>
            <a:r>
              <a:rPr b="0" i="0" lang="en" sz="1900" u="none" cap="none" strike="noStrike">
                <a:solidFill>
                  <a:schemeClr val="lt1"/>
                </a:solidFill>
                <a:latin typeface="Arial"/>
                <a:ea typeface="Arial"/>
                <a:cs typeface="Arial"/>
                <a:sym typeface="Arial"/>
              </a:rPr>
              <a:t>Negotiating the terms of a $2 million contract with a potential customer</a:t>
            </a:r>
            <a:endParaRPr b="0" i="0" sz="1900" u="none" cap="none" strike="noStrike">
              <a:solidFill>
                <a:schemeClr val="lt1"/>
              </a:solidFill>
              <a:latin typeface="Arial"/>
              <a:ea typeface="Arial"/>
              <a:cs typeface="Arial"/>
              <a:sym typeface="Arial"/>
            </a:endParaRPr>
          </a:p>
          <a:p>
            <a:pPr indent="-349250" lvl="0" marL="457200" marR="0" rtl="0" algn="l">
              <a:lnSpc>
                <a:spcPct val="100000"/>
              </a:lnSpc>
              <a:spcBef>
                <a:spcPts val="1000"/>
              </a:spcBef>
              <a:spcAft>
                <a:spcPts val="0"/>
              </a:spcAft>
              <a:buClr>
                <a:schemeClr val="lt1"/>
              </a:buClr>
              <a:buSzPts val="1900"/>
              <a:buFont typeface="Arial"/>
              <a:buChar char="●"/>
            </a:pPr>
            <a:r>
              <a:rPr b="0" i="0" lang="en" sz="1900" u="none" cap="none" strike="noStrike">
                <a:solidFill>
                  <a:schemeClr val="lt1"/>
                </a:solidFill>
                <a:latin typeface="Arial"/>
                <a:ea typeface="Arial"/>
                <a:cs typeface="Arial"/>
                <a:sym typeface="Arial"/>
              </a:rPr>
              <a:t>Soliciting donations for a nonprofit organization </a:t>
            </a:r>
            <a:endParaRPr b="0" i="0" sz="1900" u="none" cap="none" strike="noStrike">
              <a:solidFill>
                <a:schemeClr val="lt1"/>
              </a:solidFill>
              <a:latin typeface="Arial"/>
              <a:ea typeface="Arial"/>
              <a:cs typeface="Arial"/>
              <a:sym typeface="Arial"/>
            </a:endParaRPr>
          </a:p>
          <a:p>
            <a:pPr indent="-349250" lvl="0" marL="457200" marR="0" rtl="0" algn="l">
              <a:lnSpc>
                <a:spcPct val="100000"/>
              </a:lnSpc>
              <a:spcBef>
                <a:spcPts val="1000"/>
              </a:spcBef>
              <a:spcAft>
                <a:spcPts val="0"/>
              </a:spcAft>
              <a:buClr>
                <a:schemeClr val="lt1"/>
              </a:buClr>
              <a:buSzPts val="1900"/>
              <a:buFont typeface="Arial"/>
              <a:buChar char="●"/>
            </a:pPr>
            <a:r>
              <a:rPr b="0" i="0" lang="en" sz="1900" u="none" cap="none" strike="noStrike">
                <a:solidFill>
                  <a:schemeClr val="lt1"/>
                </a:solidFill>
                <a:latin typeface="Arial"/>
                <a:ea typeface="Arial"/>
                <a:cs typeface="Arial"/>
                <a:sym typeface="Arial"/>
              </a:rPr>
              <a:t>Selling an event sponsorship package</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0"/>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SKILLS &amp; TECHNIQUES: REFERRALS</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cxnSp>
        <p:nvCxnSpPr>
          <p:cNvPr id="334" name="Google Shape;334;p2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35" name="Google Shape;335;p2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6" name="Google Shape;336;p2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37" name="Google Shape;337;p20"/>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latin typeface="Arial"/>
                <a:ea typeface="Arial"/>
                <a:cs typeface="Arial"/>
                <a:sym typeface="Arial"/>
              </a:rPr>
              <a:t>Referrals </a:t>
            </a:r>
            <a:r>
              <a:rPr lang="en" sz="1700">
                <a:solidFill>
                  <a:schemeClr val="lt1"/>
                </a:solidFill>
                <a:latin typeface="Arial"/>
                <a:ea typeface="Arial"/>
                <a:cs typeface="Arial"/>
                <a:sym typeface="Arial"/>
              </a:rPr>
              <a:t>occur when an existing customer recommends another organization or individual to a sales professional as a potential customer. Referrals provide an extremely effective means for generating new sales and also impact retention efforts.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700">
                <a:solidFill>
                  <a:schemeClr val="lt1"/>
                </a:solidFill>
                <a:latin typeface="Arial"/>
                <a:ea typeface="Arial"/>
                <a:cs typeface="Arial"/>
                <a:sym typeface="Arial"/>
              </a:rPr>
              <a:t>Referrals Statistics: </a:t>
            </a:r>
            <a:endParaRPr b="1"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92% of consumers trust referrals from people they know.</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Customers referred by other customers have a 37% higher retention rate.</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65% of new business opportunities come from referrals and recommendations.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82% of small businesses claim referrals as their main source of new business.</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000">
                <a:solidFill>
                  <a:schemeClr val="lt1"/>
                </a:solidFill>
                <a:latin typeface="Arial"/>
                <a:ea typeface="Arial"/>
                <a:cs typeface="Arial"/>
                <a:sym typeface="Arial"/>
              </a:rPr>
              <a:t>(source:  https://www.signpost.com/blog/referral-marketing-statistics/)</a:t>
            </a:r>
            <a:endParaRPr sz="10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700">
              <a:solidFill>
                <a:schemeClr val="lt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21"/>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MAKES A GOOD SALES PROFESSIONAL?</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cxnSp>
        <p:nvCxnSpPr>
          <p:cNvPr id="343" name="Google Shape;343;p2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44" name="Google Shape;344;p2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5" name="Google Shape;345;p2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46" name="Google Shape;346;p21"/>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Traits &amp; Characteristics:</a:t>
            </a:r>
            <a:endParaRPr b="1"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Belief in the product</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Good listener</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Sense of humor</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Self-motivated and self-disciplined</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Strong work ethic</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Personable</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Knowledgeable</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Someone who asks questions and listens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Self-confident (not to be confused with arrogant!)</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Strong ability to build relationships</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Capable of handling the inevitable frequent rejection</a:t>
            </a:r>
            <a:endParaRPr sz="1700">
              <a:solidFill>
                <a:schemeClr val="lt1"/>
              </a:solidFill>
              <a:latin typeface="Arial"/>
              <a:ea typeface="Arial"/>
              <a:cs typeface="Arial"/>
              <a:sym typeface="Arial"/>
            </a:endParaRPr>
          </a:p>
          <a:p>
            <a:pPr indent="-336550" lvl="0" marL="457200" rtl="0" algn="l">
              <a:lnSpc>
                <a:spcPct val="10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Effective time management skills</a:t>
            </a:r>
            <a:endParaRPr sz="1700">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22"/>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WHAT MAKES A GOOD SALES PROFESSIONAL?</a:t>
            </a:r>
            <a:endParaRPr b="1">
              <a:latin typeface="Arial"/>
              <a:ea typeface="Arial"/>
              <a:cs typeface="Arial"/>
              <a:sym typeface="Arial"/>
            </a:endParaRPr>
          </a:p>
          <a:p>
            <a:pPr indent="0" lvl="0" marL="0" rtl="0" algn="l">
              <a:lnSpc>
                <a:spcPct val="100000"/>
              </a:lnSpc>
              <a:spcBef>
                <a:spcPts val="0"/>
              </a:spcBef>
              <a:spcAft>
                <a:spcPts val="0"/>
              </a:spcAft>
              <a:buSzPts val="2400"/>
              <a:buNone/>
            </a:pPr>
            <a:r>
              <a:t/>
            </a:r>
            <a:endParaRPr b="1">
              <a:latin typeface="Arial"/>
              <a:ea typeface="Arial"/>
              <a:cs typeface="Arial"/>
              <a:sym typeface="Arial"/>
            </a:endParaRPr>
          </a:p>
        </p:txBody>
      </p:sp>
      <p:cxnSp>
        <p:nvCxnSpPr>
          <p:cNvPr id="352" name="Google Shape;352;p2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3" name="Google Shape;353;p2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4" name="Google Shape;354;p2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55" name="Google Shape;355;p22"/>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Other skills that successful sales professionals develop include:</a:t>
            </a:r>
            <a:endParaRPr b="1"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Consistently ask for the sale </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Follow up with customers after the sale with the same dedication they demonstrated before the sale (building strong relationships)</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Developing a “game plan” to devise a sales strategy that best caters to their strengths</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A quality game plan includes gaining knowledge not only of company products and services but of the backgrounds of prospective customers</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1000"/>
              </a:spcAft>
              <a:buClr>
                <a:schemeClr val="lt1"/>
              </a:buClr>
              <a:buSzPts val="1700"/>
              <a:buFont typeface="Arial"/>
              <a:buChar char="●"/>
            </a:pPr>
            <a:r>
              <a:rPr lang="en" sz="1700">
                <a:solidFill>
                  <a:schemeClr val="lt1"/>
                </a:solidFill>
                <a:latin typeface="Arial"/>
                <a:ea typeface="Arial"/>
                <a:cs typeface="Arial"/>
                <a:sym typeface="Arial"/>
              </a:rPr>
              <a:t>Devise and implement effective time management plans</a:t>
            </a:r>
            <a:endParaRPr sz="1700">
              <a:solidFill>
                <a:schemeClr val="lt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23"/>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Business-to-business (B2B) Customer Service: </a:t>
            </a:r>
            <a:r>
              <a:rPr lang="en" sz="1700">
                <a:latin typeface="Arial"/>
                <a:ea typeface="Arial"/>
                <a:cs typeface="Arial"/>
                <a:sym typeface="Arial"/>
              </a:rPr>
              <a:t>The action taken by the seller to make the relationship between the organization and its customers satisfactory.</a:t>
            </a:r>
            <a:r>
              <a:rPr b="1" lang="en" sz="1700">
                <a:latin typeface="Arial"/>
                <a:ea typeface="Arial"/>
                <a:cs typeface="Arial"/>
                <a:sym typeface="Arial"/>
              </a:rPr>
              <a:t>	</a:t>
            </a:r>
            <a:endParaRPr b="1"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Business-to-business (B2B) marketing: </a:t>
            </a:r>
            <a:r>
              <a:rPr lang="en" sz="1700">
                <a:latin typeface="Arial"/>
                <a:ea typeface="Arial"/>
                <a:cs typeface="Arial"/>
                <a:sym typeface="Arial"/>
              </a:rPr>
              <a:t>Involves activities one business makes in effort to sell their products and services to another business, rather than to the individual consumer.</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Collaborative Selling: </a:t>
            </a:r>
            <a:r>
              <a:rPr lang="en" sz="1700">
                <a:latin typeface="Arial"/>
                <a:ea typeface="Arial"/>
                <a:cs typeface="Arial"/>
                <a:sym typeface="Arial"/>
              </a:rPr>
              <a:t>sales process where the salesperson and client take time to understand one another and develop a relationship according to the salesperson’s offer and the client’s needs.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Cold Calling: </a:t>
            </a:r>
            <a:r>
              <a:rPr lang="en" sz="1700">
                <a:latin typeface="Arial"/>
                <a:ea typeface="Arial"/>
                <a:cs typeface="Arial"/>
                <a:sym typeface="Arial"/>
              </a:rPr>
              <a:t>a sales professional’s effort to generate new business through outgoing telephone calls without any previous communication with the prospective customer.</a:t>
            </a:r>
            <a:endParaRPr b="1" sz="1700">
              <a:latin typeface="Arial"/>
              <a:ea typeface="Arial"/>
              <a:cs typeface="Arial"/>
              <a:sym typeface="Arial"/>
            </a:endParaRPr>
          </a:p>
        </p:txBody>
      </p:sp>
      <p:sp>
        <p:nvSpPr>
          <p:cNvPr id="361" name="Google Shape;361;p23"/>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62" name="Google Shape;362;p23"/>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63" name="Google Shape;363;p2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4" name="Google Shape;364;p2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24"/>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Direct Mail: </a:t>
            </a:r>
            <a:r>
              <a:rPr lang="en" sz="1700">
                <a:latin typeface="Arial"/>
                <a:ea typeface="Arial"/>
                <a:cs typeface="Arial"/>
                <a:sym typeface="Arial"/>
              </a:rPr>
              <a:t>sales effort conducted exclusively by mail. Typically, direct mail campaigns target large numbers of prospective customers soliciting orders for company products and services.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E-Commerce:</a:t>
            </a:r>
            <a:r>
              <a:rPr lang="en" sz="1700">
                <a:latin typeface="Arial"/>
                <a:ea typeface="Arial"/>
                <a:cs typeface="Arial"/>
                <a:sym typeface="Arial"/>
              </a:rPr>
              <a:t> a consumer’s ability to purchase goods and services online or through other digital platforms.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Feature-Benefit Selling:  </a:t>
            </a:r>
            <a:r>
              <a:rPr lang="en" sz="1700">
                <a:latin typeface="Arial"/>
                <a:ea typeface="Arial"/>
                <a:cs typeface="Arial"/>
                <a:sym typeface="Arial"/>
              </a:rPr>
              <a:t>Involves matching specific product attributes to a customer’s needs and wants.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Full Menu Marketing:</a:t>
            </a:r>
            <a:r>
              <a:rPr lang="en" sz="1700">
                <a:latin typeface="Arial"/>
                <a:ea typeface="Arial"/>
                <a:cs typeface="Arial"/>
                <a:sym typeface="Arial"/>
              </a:rPr>
              <a:t> the selling of a variety of products or services that meet virtually any customer needs and/or wants.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Fulfillment: </a:t>
            </a:r>
            <a:r>
              <a:rPr lang="en" sz="1700">
                <a:latin typeface="Arial"/>
                <a:ea typeface="Arial"/>
                <a:cs typeface="Arial"/>
                <a:sym typeface="Arial"/>
              </a:rPr>
              <a:t>t</a:t>
            </a:r>
            <a:r>
              <a:rPr lang="en" sz="1700">
                <a:latin typeface="Arial"/>
                <a:ea typeface="Arial"/>
                <a:cs typeface="Arial"/>
                <a:sym typeface="Arial"/>
              </a:rPr>
              <a:t>he process</a:t>
            </a:r>
            <a:r>
              <a:rPr lang="en" sz="1700">
                <a:latin typeface="Arial"/>
                <a:ea typeface="Arial"/>
                <a:cs typeface="Arial"/>
                <a:sym typeface="Arial"/>
              </a:rPr>
              <a:t> of following through and delivering on all promised services to the customer.</a:t>
            </a:r>
            <a:endParaRPr b="1" sz="1700">
              <a:latin typeface="Arial"/>
              <a:ea typeface="Arial"/>
              <a:cs typeface="Arial"/>
              <a:sym typeface="Arial"/>
            </a:endParaRPr>
          </a:p>
        </p:txBody>
      </p:sp>
      <p:sp>
        <p:nvSpPr>
          <p:cNvPr id="370" name="Google Shape;370;p24"/>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 cont.</a:t>
            </a:r>
            <a:endParaRPr b="1">
              <a:latin typeface="Arial"/>
              <a:ea typeface="Arial"/>
              <a:cs typeface="Arial"/>
              <a:sym typeface="Arial"/>
            </a:endParaRPr>
          </a:p>
        </p:txBody>
      </p:sp>
      <p:cxnSp>
        <p:nvCxnSpPr>
          <p:cNvPr id="371" name="Google Shape;371;p24"/>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72" name="Google Shape;372;p2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3" name="Google Shape;373;p2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g25df81ea7e8_0_2"/>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Inside Sales: </a:t>
            </a:r>
            <a:r>
              <a:rPr lang="en" sz="1700">
                <a:latin typeface="Arial"/>
                <a:ea typeface="Arial"/>
                <a:cs typeface="Arial"/>
                <a:sym typeface="Arial"/>
              </a:rPr>
              <a:t>sales process in which products and services are sold over the phone, online, or through other means of communication from inside the company’s office.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Networking: </a:t>
            </a:r>
            <a:r>
              <a:rPr lang="en" sz="1700">
                <a:latin typeface="Arial"/>
                <a:ea typeface="Arial"/>
                <a:cs typeface="Arial"/>
                <a:sym typeface="Arial"/>
              </a:rPr>
              <a:t>occurs when a group of like-minded business professionals gather to help each other to cultivate sales.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Objections:  </a:t>
            </a:r>
            <a:r>
              <a:rPr lang="en" sz="1700">
                <a:latin typeface="Arial"/>
                <a:ea typeface="Arial"/>
                <a:cs typeface="Arial"/>
                <a:sym typeface="Arial"/>
              </a:rPr>
              <a:t>A prospective customer’s concerns or hesitations in making a purchase decision.</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Outside Sales:</a:t>
            </a:r>
            <a:r>
              <a:rPr lang="en" sz="1700">
                <a:latin typeface="Arial"/>
                <a:ea typeface="Arial"/>
                <a:cs typeface="Arial"/>
                <a:sym typeface="Arial"/>
              </a:rPr>
              <a:t> where sales professionals communicate with potential customers in person, either onsite or at the prospect’s place of business. Outside sales may also be referred to as “field sales” or “external sales.”</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p:txBody>
      </p:sp>
      <p:sp>
        <p:nvSpPr>
          <p:cNvPr id="379" name="Google Shape;379;g25df81ea7e8_0_2"/>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 cont.</a:t>
            </a:r>
            <a:endParaRPr b="1">
              <a:latin typeface="Arial"/>
              <a:ea typeface="Arial"/>
              <a:cs typeface="Arial"/>
              <a:sym typeface="Arial"/>
            </a:endParaRPr>
          </a:p>
        </p:txBody>
      </p:sp>
      <p:cxnSp>
        <p:nvCxnSpPr>
          <p:cNvPr id="380" name="Google Shape;380;g25df81ea7e8_0_2"/>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81" name="Google Shape;381;g25df81ea7e8_0_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82" name="Google Shape;382;g25df81ea7e8_0_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g25df81ea7e8_0_11"/>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Personal Selling: </a:t>
            </a:r>
            <a:r>
              <a:rPr lang="en" sz="1700">
                <a:latin typeface="Arial"/>
                <a:ea typeface="Arial"/>
                <a:cs typeface="Arial"/>
                <a:sym typeface="Arial"/>
              </a:rPr>
              <a:t>Any person-to-person communication in which the seller has an opportunity to influence the consumer’s buying decisions.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Proposal:</a:t>
            </a:r>
            <a:r>
              <a:rPr lang="en" sz="1700">
                <a:latin typeface="Arial"/>
                <a:ea typeface="Arial"/>
                <a:cs typeface="Arial"/>
                <a:sym typeface="Arial"/>
              </a:rPr>
              <a:t> A written recommendation of products or services his or her organization may offer to meet those customer needs uncovered in the needs analysis.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Prospecting: </a:t>
            </a:r>
            <a:r>
              <a:rPr lang="en" sz="1700">
                <a:latin typeface="Arial"/>
                <a:ea typeface="Arial"/>
                <a:cs typeface="Arial"/>
                <a:sym typeface="Arial"/>
              </a:rPr>
              <a:t>the process of consistently researching for and seeking out new customers for an organization’s products and services. This is a very detail-oriented process requiring careful research and analysis.</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Referrals: </a:t>
            </a:r>
            <a:r>
              <a:rPr lang="en" sz="1700">
                <a:latin typeface="Arial"/>
                <a:ea typeface="Arial"/>
                <a:cs typeface="Arial"/>
                <a:sym typeface="Arial"/>
              </a:rPr>
              <a:t>referrals occur when an existing customer recommends another organization or individual to a sales professional as a potential customer. </a:t>
            </a:r>
            <a:endParaRPr sz="1700">
              <a:latin typeface="Arial"/>
              <a:ea typeface="Arial"/>
              <a:cs typeface="Arial"/>
              <a:sym typeface="Arial"/>
            </a:endParaRPr>
          </a:p>
        </p:txBody>
      </p:sp>
      <p:sp>
        <p:nvSpPr>
          <p:cNvPr id="388" name="Google Shape;388;g25df81ea7e8_0_11"/>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 cont.</a:t>
            </a:r>
            <a:endParaRPr b="1">
              <a:latin typeface="Arial"/>
              <a:ea typeface="Arial"/>
              <a:cs typeface="Arial"/>
              <a:sym typeface="Arial"/>
            </a:endParaRPr>
          </a:p>
        </p:txBody>
      </p:sp>
      <p:cxnSp>
        <p:nvCxnSpPr>
          <p:cNvPr id="389" name="Google Shape;389;g25df81ea7e8_0_11"/>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90" name="Google Shape;390;g25df81ea7e8_0_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1" name="Google Shape;391;g25df81ea7e8_0_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g25df81ea7e8_0_20"/>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Renewal: </a:t>
            </a:r>
            <a:r>
              <a:rPr lang="en" sz="1700">
                <a:latin typeface="Arial"/>
                <a:ea typeface="Arial"/>
                <a:cs typeface="Arial"/>
                <a:sym typeface="Arial"/>
              </a:rPr>
              <a:t>the agreement between the organization and customer to continue the business relationship for a predetermined, often contractual, period of time.</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Sales: </a:t>
            </a:r>
            <a:r>
              <a:rPr lang="en" sz="1700">
                <a:latin typeface="Arial"/>
                <a:ea typeface="Arial"/>
                <a:cs typeface="Arial"/>
                <a:sym typeface="Arial"/>
              </a:rPr>
              <a:t>The process of determining customer needs and wants through planned, personalized communication intended to influence purchase decisions and ensure satisfaction.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Team Selling: </a:t>
            </a:r>
            <a:r>
              <a:rPr lang="en" sz="1700">
                <a:latin typeface="Arial"/>
                <a:ea typeface="Arial"/>
                <a:cs typeface="Arial"/>
                <a:sym typeface="Arial"/>
              </a:rPr>
              <a:t>a variation of collaborative selling that includes multiple people from the selling or buying organization, or both.</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Transactional Selling:  </a:t>
            </a:r>
            <a:r>
              <a:rPr lang="en" sz="1700">
                <a:latin typeface="Arial"/>
                <a:ea typeface="Arial"/>
                <a:cs typeface="Arial"/>
                <a:sym typeface="Arial"/>
              </a:rPr>
              <a:t>sales process where the salesperson and client have limited interaction and the sale is based mostly on price or a specific element.</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p:txBody>
      </p:sp>
      <p:sp>
        <p:nvSpPr>
          <p:cNvPr id="397" name="Google Shape;397;g25df81ea7e8_0_20"/>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 cont.</a:t>
            </a:r>
            <a:endParaRPr b="1">
              <a:latin typeface="Arial"/>
              <a:ea typeface="Arial"/>
              <a:cs typeface="Arial"/>
              <a:sym typeface="Arial"/>
            </a:endParaRPr>
          </a:p>
        </p:txBody>
      </p:sp>
      <p:cxnSp>
        <p:nvCxnSpPr>
          <p:cNvPr id="398" name="Google Shape;398;g25df81ea7e8_0_20"/>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99" name="Google Shape;399;g25df81ea7e8_0_2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00" name="Google Shape;400;g25df81ea7e8_0_2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pic>
        <p:nvPicPr>
          <p:cNvPr id="405" name="Google Shape;405;p2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06" name="Google Shape;406;p2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407" name="Google Shape;407;p25"/>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WHY IS SELLING IMPORTANT?</a:t>
            </a:r>
            <a:endParaRPr b="1">
              <a:latin typeface="Arial"/>
              <a:ea typeface="Arial"/>
              <a:cs typeface="Arial"/>
              <a:sym typeface="Arial"/>
            </a:endParaRPr>
          </a:p>
        </p:txBody>
      </p:sp>
      <p:cxnSp>
        <p:nvCxnSpPr>
          <p:cNvPr id="181" name="Google Shape;181;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2" name="Google Shape;182;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3" name="Google Shape;183;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84" name="Google Shape;184;p3"/>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Clr>
                <a:schemeClr val="lt1"/>
              </a:buClr>
              <a:buSzPts val="2100"/>
              <a:buFont typeface="Arial"/>
              <a:buChar char="●"/>
            </a:pPr>
            <a:r>
              <a:rPr lang="en" sz="2100">
                <a:solidFill>
                  <a:schemeClr val="lt1"/>
                </a:solidFill>
                <a:latin typeface="Arial"/>
                <a:ea typeface="Arial"/>
                <a:cs typeface="Arial"/>
                <a:sym typeface="Arial"/>
              </a:rPr>
              <a:t>Selling is the revenue-producing element of the marketing process.</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Sales is the only true revenue-producing function for an organization.</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Selling helps customers make informed buying decisions.</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1000"/>
              </a:spcAft>
              <a:buClr>
                <a:schemeClr val="lt1"/>
              </a:buClr>
              <a:buSzPts val="2100"/>
              <a:buFont typeface="Arial"/>
              <a:buChar char="●"/>
            </a:pPr>
            <a:r>
              <a:rPr lang="en" sz="2100">
                <a:solidFill>
                  <a:schemeClr val="lt1"/>
                </a:solidFill>
                <a:latin typeface="Arial"/>
                <a:ea typeface="Arial"/>
                <a:cs typeface="Arial"/>
                <a:sym typeface="Arial"/>
              </a:rPr>
              <a:t>Sales can result in customer satisfaction and repeat business.</a:t>
            </a:r>
            <a:endParaRPr sz="21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800">
                <a:latin typeface="Arial"/>
                <a:ea typeface="Arial"/>
                <a:cs typeface="Arial"/>
                <a:sym typeface="Arial"/>
              </a:rPr>
              <a:t>TYPES OF SALES: PERSONAL SELLING</a:t>
            </a:r>
            <a:endParaRPr b="1" sz="2800">
              <a:latin typeface="Arial"/>
              <a:ea typeface="Arial"/>
              <a:cs typeface="Arial"/>
              <a:sym typeface="Arial"/>
            </a:endParaRPr>
          </a:p>
        </p:txBody>
      </p:sp>
      <p:cxnSp>
        <p:nvCxnSpPr>
          <p:cNvPr id="190" name="Google Shape;190;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1" name="Google Shape;191;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2" name="Google Shape;192;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93" name="Google Shape;193;p4"/>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2100">
                <a:latin typeface="Arial"/>
                <a:ea typeface="Arial"/>
                <a:cs typeface="Arial"/>
                <a:sym typeface="Arial"/>
              </a:rPr>
              <a:t>Personal selling</a:t>
            </a:r>
            <a:r>
              <a:rPr lang="en" sz="2100">
                <a:solidFill>
                  <a:schemeClr val="lt1"/>
                </a:solidFill>
                <a:latin typeface="Arial"/>
                <a:ea typeface="Arial"/>
                <a:cs typeface="Arial"/>
                <a:sym typeface="Arial"/>
              </a:rPr>
              <a:t> is any person-to-person communication in which the seller has an opportunity to influence the consumer’s buying decisions.</a:t>
            </a:r>
            <a:endParaRPr sz="21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sz="2100">
                <a:solidFill>
                  <a:schemeClr val="lt1"/>
                </a:solidFill>
                <a:latin typeface="Arial"/>
                <a:ea typeface="Arial"/>
                <a:cs typeface="Arial"/>
                <a:sym typeface="Arial"/>
              </a:rPr>
              <a:t>The personal selling process is a two-way communication between a sales professional representing an organization and a prospective customer. </a:t>
            </a:r>
            <a:endParaRPr sz="21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sz="21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sz="21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5"/>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800">
                <a:latin typeface="Arial"/>
                <a:ea typeface="Arial"/>
                <a:cs typeface="Arial"/>
                <a:sym typeface="Arial"/>
              </a:rPr>
              <a:t>TYPES OF SALES: PERSONAL SELLING</a:t>
            </a:r>
            <a:endParaRPr b="1" sz="2800">
              <a:latin typeface="Arial"/>
              <a:ea typeface="Arial"/>
              <a:cs typeface="Arial"/>
              <a:sym typeface="Arial"/>
            </a:endParaRPr>
          </a:p>
        </p:txBody>
      </p:sp>
      <p:cxnSp>
        <p:nvCxnSpPr>
          <p:cNvPr id="199" name="Google Shape;199;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0" name="Google Shape;200;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1" name="Google Shape;201;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02" name="Google Shape;202;p5"/>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600">
                <a:solidFill>
                  <a:schemeClr val="lt1"/>
                </a:solidFill>
                <a:latin typeface="Arial"/>
                <a:ea typeface="Arial"/>
                <a:cs typeface="Arial"/>
                <a:sym typeface="Arial"/>
              </a:rPr>
              <a:t>Benefits of Personal Selling:</a:t>
            </a:r>
            <a:endParaRPr b="1" sz="1600">
              <a:solidFill>
                <a:schemeClr val="lt1"/>
              </a:solidFill>
              <a:latin typeface="Arial"/>
              <a:ea typeface="Arial"/>
              <a:cs typeface="Arial"/>
              <a:sym typeface="Arial"/>
            </a:endParaRPr>
          </a:p>
          <a:p>
            <a:pPr indent="-330200" lvl="0" marL="457200" rtl="0" algn="l">
              <a:lnSpc>
                <a:spcPct val="100000"/>
              </a:lnSpc>
              <a:spcBef>
                <a:spcPts val="1600"/>
              </a:spcBef>
              <a:spcAft>
                <a:spcPts val="0"/>
              </a:spcAft>
              <a:buClr>
                <a:schemeClr val="lt1"/>
              </a:buClr>
              <a:buSzPts val="1600"/>
              <a:buFont typeface="Arial"/>
              <a:buChar char="●"/>
            </a:pPr>
            <a:r>
              <a:rPr lang="en" sz="1600">
                <a:solidFill>
                  <a:schemeClr val="lt1"/>
                </a:solidFill>
                <a:latin typeface="Arial"/>
                <a:ea typeface="Arial"/>
                <a:cs typeface="Arial"/>
                <a:sym typeface="Arial"/>
              </a:rPr>
              <a:t>Allows the salesperson to tailor the sales message based on the prospective customer’s response, feedback, and buying signals.</a:t>
            </a:r>
            <a:endParaRPr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Helps communicate more specific information than any other form of promotion.</a:t>
            </a:r>
            <a:endParaRPr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Allows for clarifying information, and the salesperson can be assured that the prospective customer understands the information being conveyed.</a:t>
            </a:r>
            <a:endParaRPr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Increases customer retaining sales information, because the communication is face-to-face.</a:t>
            </a:r>
            <a:endParaRPr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Provides the best opportunity to establish solid working relationships, and developing long-term relationships with consumers. </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6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sz="16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6"/>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PERSONAL SELLING CATEGORIES</a:t>
            </a:r>
            <a:endParaRPr b="1">
              <a:latin typeface="Arial"/>
              <a:ea typeface="Arial"/>
              <a:cs typeface="Arial"/>
              <a:sym typeface="Arial"/>
            </a:endParaRPr>
          </a:p>
        </p:txBody>
      </p:sp>
      <p:cxnSp>
        <p:nvCxnSpPr>
          <p:cNvPr id="208" name="Google Shape;208;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9" name="Google Shape;209;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0" name="Google Shape;210;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1" name="Google Shape;211;p6"/>
          <p:cNvSpPr txBox="1"/>
          <p:nvPr>
            <p:ph idx="4294967295" type="body"/>
          </p:nvPr>
        </p:nvSpPr>
        <p:spPr>
          <a:xfrm>
            <a:off x="938500" y="1031450"/>
            <a:ext cx="80139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a:latin typeface="Arial"/>
                <a:ea typeface="Arial"/>
                <a:cs typeface="Arial"/>
                <a:sym typeface="Arial"/>
              </a:rPr>
              <a:t>Inside sales:</a:t>
            </a:r>
            <a:r>
              <a:rPr b="1" lang="en">
                <a:solidFill>
                  <a:schemeClr val="lt1"/>
                </a:solidFill>
                <a:latin typeface="Arial"/>
                <a:ea typeface="Arial"/>
                <a:cs typeface="Arial"/>
                <a:sym typeface="Arial"/>
              </a:rPr>
              <a:t> </a:t>
            </a:r>
            <a:r>
              <a:rPr lang="en">
                <a:solidFill>
                  <a:schemeClr val="lt1"/>
                </a:solidFill>
                <a:latin typeface="Arial"/>
                <a:ea typeface="Arial"/>
                <a:cs typeface="Arial"/>
                <a:sym typeface="Arial"/>
              </a:rPr>
              <a:t>when a product or service is sold over the phone, online, or through other means of communication from inside the company’s office. </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b="1" lang="en">
                <a:latin typeface="Arial"/>
                <a:ea typeface="Arial"/>
                <a:cs typeface="Arial"/>
                <a:sym typeface="Arial"/>
              </a:rPr>
              <a:t>Outside sales: </a:t>
            </a:r>
            <a:r>
              <a:rPr lang="en">
                <a:solidFill>
                  <a:schemeClr val="lt1"/>
                </a:solidFill>
                <a:latin typeface="Arial"/>
                <a:ea typeface="Arial"/>
                <a:cs typeface="Arial"/>
                <a:sym typeface="Arial"/>
              </a:rPr>
              <a:t>when sales professionals communicate with potential customers in person, either onsite or at the prospect’s place of business.</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a:solidFill>
                  <a:schemeClr val="lt1"/>
                </a:solidFill>
                <a:latin typeface="Arial"/>
                <a:ea typeface="Arial"/>
                <a:cs typeface="Arial"/>
                <a:sym typeface="Arial"/>
              </a:rPr>
              <a:t>Outside sales may also be referred to as “field sales” or “external sales.”</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7"/>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METHODS: FEATURE-BENEFIT SELLING</a:t>
            </a:r>
            <a:endParaRPr b="1">
              <a:latin typeface="Arial"/>
              <a:ea typeface="Arial"/>
              <a:cs typeface="Arial"/>
              <a:sym typeface="Arial"/>
            </a:endParaRPr>
          </a:p>
        </p:txBody>
      </p:sp>
      <p:cxnSp>
        <p:nvCxnSpPr>
          <p:cNvPr id="217" name="Google Shape;217;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8" name="Google Shape;218;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9" name="Google Shape;219;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0" name="Google Shape;220;p7"/>
          <p:cNvSpPr txBox="1"/>
          <p:nvPr>
            <p:ph idx="4294967295" type="body"/>
          </p:nvPr>
        </p:nvSpPr>
        <p:spPr>
          <a:xfrm>
            <a:off x="938500" y="1031450"/>
            <a:ext cx="80139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700">
                <a:solidFill>
                  <a:schemeClr val="lt1"/>
                </a:solidFill>
                <a:latin typeface="Arial"/>
                <a:ea typeface="Arial"/>
                <a:cs typeface="Arial"/>
                <a:sym typeface="Arial"/>
              </a:rPr>
              <a:t>Product features are the basic, physical, and extended characteristics of an item.</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sz="1700">
                <a:solidFill>
                  <a:schemeClr val="lt1"/>
                </a:solidFill>
                <a:latin typeface="Arial"/>
                <a:ea typeface="Arial"/>
                <a:cs typeface="Arial"/>
                <a:sym typeface="Arial"/>
              </a:rPr>
              <a:t>Customer benefits are the advantages or personal satisfaction a customer will get from a good or service. </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sz="1700">
                <a:solidFill>
                  <a:schemeClr val="lt1"/>
                </a:solidFill>
                <a:latin typeface="Arial"/>
                <a:ea typeface="Arial"/>
                <a:cs typeface="Arial"/>
                <a:sym typeface="Arial"/>
              </a:rPr>
              <a:t>The </a:t>
            </a:r>
            <a:r>
              <a:rPr b="1" lang="en" sz="1700">
                <a:latin typeface="Arial"/>
                <a:ea typeface="Arial"/>
                <a:cs typeface="Arial"/>
                <a:sym typeface="Arial"/>
              </a:rPr>
              <a:t>feature-benefit selling</a:t>
            </a:r>
            <a:r>
              <a:rPr lang="en" sz="1700">
                <a:solidFill>
                  <a:schemeClr val="lt1"/>
                </a:solidFill>
                <a:latin typeface="Arial"/>
                <a:ea typeface="Arial"/>
                <a:cs typeface="Arial"/>
                <a:sym typeface="Arial"/>
              </a:rPr>
              <a:t> process involves matching specific product attributes to a customer’s needs and wants.</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b="1" lang="en" sz="1700">
                <a:solidFill>
                  <a:schemeClr val="lt1"/>
                </a:solidFill>
                <a:latin typeface="Arial"/>
                <a:ea typeface="Arial"/>
                <a:cs typeface="Arial"/>
                <a:sym typeface="Arial"/>
              </a:rPr>
              <a:t>Feature-Benefit Selling Example: </a:t>
            </a:r>
            <a:endParaRPr b="1" sz="1700">
              <a:solidFill>
                <a:schemeClr val="lt1"/>
              </a:solidFill>
              <a:latin typeface="Arial"/>
              <a:ea typeface="Arial"/>
              <a:cs typeface="Arial"/>
              <a:sym typeface="Arial"/>
            </a:endParaRPr>
          </a:p>
          <a:p>
            <a:pPr indent="-336550" lvl="0" marL="457200" rtl="0" algn="l">
              <a:lnSpc>
                <a:spcPct val="100000"/>
              </a:lnSpc>
              <a:spcBef>
                <a:spcPts val="1600"/>
              </a:spcBef>
              <a:spcAft>
                <a:spcPts val="0"/>
              </a:spcAft>
              <a:buClr>
                <a:schemeClr val="lt1"/>
              </a:buClr>
              <a:buSzPts val="1700"/>
              <a:buFont typeface="Arial"/>
              <a:buChar char="●"/>
            </a:pPr>
            <a:r>
              <a:rPr lang="en" sz="1700">
                <a:solidFill>
                  <a:schemeClr val="lt1"/>
                </a:solidFill>
                <a:latin typeface="Arial"/>
                <a:ea typeface="Arial"/>
                <a:cs typeface="Arial"/>
                <a:sym typeface="Arial"/>
              </a:rPr>
              <a:t>A salesperson selling vehicles might tout the benefit of lower gas bills of a hybrid model or electric vehicle.</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sz="1700">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8"/>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METHODS: FULL-MENU MARKETING</a:t>
            </a:r>
            <a:endParaRPr b="1">
              <a:latin typeface="Arial"/>
              <a:ea typeface="Arial"/>
              <a:cs typeface="Arial"/>
              <a:sym typeface="Arial"/>
            </a:endParaRPr>
          </a:p>
        </p:txBody>
      </p:sp>
      <p:cxnSp>
        <p:nvCxnSpPr>
          <p:cNvPr id="226" name="Google Shape;226;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7" name="Google Shape;227;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8" name="Google Shape;228;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9" name="Google Shape;229;p8"/>
          <p:cNvSpPr txBox="1"/>
          <p:nvPr>
            <p:ph idx="4294967295" type="body"/>
          </p:nvPr>
        </p:nvSpPr>
        <p:spPr>
          <a:xfrm>
            <a:off x="938500" y="1031450"/>
            <a:ext cx="80139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latin typeface="Arial"/>
                <a:ea typeface="Arial"/>
                <a:cs typeface="Arial"/>
                <a:sym typeface="Arial"/>
              </a:rPr>
              <a:t>Full menu marketing</a:t>
            </a:r>
            <a:r>
              <a:rPr lang="en" sz="1700">
                <a:solidFill>
                  <a:schemeClr val="lt1"/>
                </a:solidFill>
                <a:latin typeface="Arial"/>
                <a:ea typeface="Arial"/>
                <a:cs typeface="Arial"/>
                <a:sym typeface="Arial"/>
              </a:rPr>
              <a:t> is the selling of a variety of products or services that meet virtually any customer needs and/or wants.</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b="1" lang="en" sz="1700">
                <a:solidFill>
                  <a:schemeClr val="lt1"/>
                </a:solidFill>
                <a:latin typeface="Arial"/>
                <a:ea typeface="Arial"/>
                <a:cs typeface="Arial"/>
                <a:sym typeface="Arial"/>
              </a:rPr>
              <a:t>Full Menu Marketing Example: </a:t>
            </a:r>
            <a:endParaRPr b="1" sz="1700">
              <a:solidFill>
                <a:schemeClr val="lt1"/>
              </a:solidFill>
              <a:latin typeface="Arial"/>
              <a:ea typeface="Arial"/>
              <a:cs typeface="Arial"/>
              <a:sym typeface="Arial"/>
            </a:endParaRPr>
          </a:p>
          <a:p>
            <a:pPr indent="-336550" lvl="0" marL="457200" rtl="0" algn="l">
              <a:lnSpc>
                <a:spcPct val="100000"/>
              </a:lnSpc>
              <a:spcBef>
                <a:spcPts val="1600"/>
              </a:spcBef>
              <a:spcAft>
                <a:spcPts val="0"/>
              </a:spcAft>
              <a:buClr>
                <a:schemeClr val="lt1"/>
              </a:buClr>
              <a:buSzPts val="1700"/>
              <a:buFont typeface="Arial"/>
              <a:buChar char="●"/>
            </a:pPr>
            <a:r>
              <a:rPr lang="en" sz="1700">
                <a:solidFill>
                  <a:schemeClr val="lt1"/>
                </a:solidFill>
                <a:latin typeface="Arial"/>
                <a:ea typeface="Arial"/>
                <a:cs typeface="Arial"/>
                <a:sym typeface="Arial"/>
              </a:rPr>
              <a:t>A salesperson at Best Buy might communicate the benefits of laptops, desktops and tablets to a customer who is shopping for electronics.</a:t>
            </a:r>
            <a:endParaRPr sz="17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sz="17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9"/>
          <p:cNvSpPr txBox="1"/>
          <p:nvPr>
            <p:ph type="title"/>
          </p:nvPr>
        </p:nvSpPr>
        <p:spPr>
          <a:xfrm>
            <a:off x="938500" y="445025"/>
            <a:ext cx="8013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SALES METHODS: E-COMMERCE</a:t>
            </a:r>
            <a:endParaRPr b="1">
              <a:latin typeface="Arial"/>
              <a:ea typeface="Arial"/>
              <a:cs typeface="Arial"/>
              <a:sym typeface="Arial"/>
            </a:endParaRPr>
          </a:p>
        </p:txBody>
      </p:sp>
      <p:cxnSp>
        <p:nvCxnSpPr>
          <p:cNvPr id="235" name="Google Shape;235;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6" name="Google Shape;236;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7" name="Google Shape;237;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38" name="Google Shape;238;p9"/>
          <p:cNvSpPr txBox="1"/>
          <p:nvPr>
            <p:ph idx="4294967295" type="body"/>
          </p:nvPr>
        </p:nvSpPr>
        <p:spPr>
          <a:xfrm>
            <a:off x="938500" y="1031450"/>
            <a:ext cx="8013900" cy="3555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550">
                <a:latin typeface="Arial"/>
                <a:ea typeface="Arial"/>
                <a:cs typeface="Arial"/>
                <a:sym typeface="Arial"/>
              </a:rPr>
              <a:t>E-Commerce</a:t>
            </a:r>
            <a:r>
              <a:rPr lang="en" sz="1550">
                <a:solidFill>
                  <a:schemeClr val="lt1"/>
                </a:solidFill>
                <a:latin typeface="Arial"/>
                <a:ea typeface="Arial"/>
                <a:cs typeface="Arial"/>
                <a:sym typeface="Arial"/>
              </a:rPr>
              <a:t> refers to a consumer’s ability to purchase goods and services online or through other digital platforms. </a:t>
            </a:r>
            <a:endParaRPr sz="15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lang="en" sz="1550">
                <a:solidFill>
                  <a:schemeClr val="lt1"/>
                </a:solidFill>
                <a:latin typeface="Arial"/>
                <a:ea typeface="Arial"/>
                <a:cs typeface="Arial"/>
                <a:sym typeface="Arial"/>
              </a:rPr>
              <a:t>As technology has evolved, the popularity of e-commerce has exploded.</a:t>
            </a:r>
            <a:endParaRPr sz="15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lang="en" sz="1550">
                <a:solidFill>
                  <a:schemeClr val="lt1"/>
                </a:solidFill>
                <a:latin typeface="Arial"/>
                <a:ea typeface="Arial"/>
                <a:cs typeface="Arial"/>
                <a:sym typeface="Arial"/>
              </a:rPr>
              <a:t>Consumers are now as likely to purchase goods and services online as they are to make purchases in person. </a:t>
            </a:r>
            <a:endParaRPr sz="15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rPr lang="en" sz="1550">
                <a:solidFill>
                  <a:schemeClr val="lt1"/>
                </a:solidFill>
                <a:latin typeface="Arial"/>
                <a:ea typeface="Arial"/>
                <a:cs typeface="Arial"/>
                <a:sym typeface="Arial"/>
              </a:rPr>
              <a:t>E-commerce is evolving at a rapid pace due to emerging technologies (AI, Web3, the metaverse, and digital products like NFTs) and the growth of cryptocurrency.</a:t>
            </a:r>
            <a:endParaRPr sz="1550">
              <a:solidFill>
                <a:schemeClr val="lt1"/>
              </a:solidFill>
              <a:latin typeface="Arial"/>
              <a:ea typeface="Arial"/>
              <a:cs typeface="Arial"/>
              <a:sym typeface="Arial"/>
            </a:endParaRPr>
          </a:p>
          <a:p>
            <a:pPr indent="0" lvl="0" marL="0" rtl="0" algn="l">
              <a:lnSpc>
                <a:spcPct val="100000"/>
              </a:lnSpc>
              <a:spcBef>
                <a:spcPts val="1500"/>
              </a:spcBef>
              <a:spcAft>
                <a:spcPts val="0"/>
              </a:spcAft>
              <a:buSzPts val="1800"/>
              <a:buNone/>
            </a:pPr>
            <a:r>
              <a:rPr b="1" lang="en" sz="1550">
                <a:solidFill>
                  <a:schemeClr val="lt1"/>
                </a:solidFill>
                <a:latin typeface="Arial"/>
                <a:ea typeface="Arial"/>
                <a:cs typeface="Arial"/>
                <a:sym typeface="Arial"/>
              </a:rPr>
              <a:t>E-Commerce examples:</a:t>
            </a:r>
            <a:endParaRPr b="1" sz="1550">
              <a:solidFill>
                <a:schemeClr val="lt1"/>
              </a:solidFill>
              <a:latin typeface="Arial"/>
              <a:ea typeface="Arial"/>
              <a:cs typeface="Arial"/>
              <a:sym typeface="Arial"/>
            </a:endParaRPr>
          </a:p>
          <a:p>
            <a:pPr indent="-327025" lvl="0" marL="457200" rtl="0" algn="l">
              <a:lnSpc>
                <a:spcPct val="100000"/>
              </a:lnSpc>
              <a:spcBef>
                <a:spcPts val="500"/>
              </a:spcBef>
              <a:spcAft>
                <a:spcPts val="0"/>
              </a:spcAft>
              <a:buClr>
                <a:schemeClr val="lt1"/>
              </a:buClr>
              <a:buSzPts val="1550"/>
              <a:buFont typeface="Arial"/>
              <a:buChar char="●"/>
            </a:pPr>
            <a:r>
              <a:rPr lang="en" sz="1550">
                <a:solidFill>
                  <a:schemeClr val="lt1"/>
                </a:solidFill>
                <a:latin typeface="Arial"/>
                <a:ea typeface="Arial"/>
                <a:cs typeface="Arial"/>
                <a:sym typeface="Arial"/>
              </a:rPr>
              <a:t>A SiriusXM subscription in your car</a:t>
            </a:r>
            <a:endParaRPr sz="1550">
              <a:solidFill>
                <a:schemeClr val="lt1"/>
              </a:solidFill>
              <a:latin typeface="Arial"/>
              <a:ea typeface="Arial"/>
              <a:cs typeface="Arial"/>
              <a:sym typeface="Arial"/>
            </a:endParaRPr>
          </a:p>
          <a:p>
            <a:pPr indent="-327025" lvl="0" marL="4572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A Hulu subscription</a:t>
            </a:r>
            <a:endParaRPr sz="1550">
              <a:solidFill>
                <a:schemeClr val="lt1"/>
              </a:solidFill>
              <a:latin typeface="Arial"/>
              <a:ea typeface="Arial"/>
              <a:cs typeface="Arial"/>
              <a:sym typeface="Arial"/>
            </a:endParaRPr>
          </a:p>
          <a:p>
            <a:pPr indent="-327025" lvl="0" marL="4572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Purchasing a pair of jeans from Macy’s online</a:t>
            </a:r>
            <a:endParaRPr sz="1550">
              <a:solidFill>
                <a:schemeClr val="lt1"/>
              </a:solidFill>
              <a:latin typeface="Arial"/>
              <a:ea typeface="Arial"/>
              <a:cs typeface="Arial"/>
              <a:sym typeface="Arial"/>
            </a:endParaRPr>
          </a:p>
          <a:p>
            <a:pPr indent="-327025" lvl="0" marL="457200" rtl="0" algn="l">
              <a:lnSpc>
                <a:spcPct val="100000"/>
              </a:lnSpc>
              <a:spcBef>
                <a:spcPts val="0"/>
              </a:spcBef>
              <a:spcAft>
                <a:spcPts val="0"/>
              </a:spcAft>
              <a:buClr>
                <a:schemeClr val="lt1"/>
              </a:buClr>
              <a:buSzPts val="1550"/>
              <a:buFont typeface="Arial"/>
              <a:buChar char="●"/>
            </a:pPr>
            <a:r>
              <a:rPr lang="en" sz="1550">
                <a:solidFill>
                  <a:schemeClr val="lt1"/>
                </a:solidFill>
                <a:latin typeface="Arial"/>
                <a:ea typeface="Arial"/>
                <a:cs typeface="Arial"/>
                <a:sym typeface="Arial"/>
              </a:rPr>
              <a:t>Buying a pair of limited edition sneakers on a reseller website like Stock X</a:t>
            </a:r>
            <a:endParaRPr sz="1550">
              <a:solidFill>
                <a:schemeClr val="lt1"/>
              </a:solidFill>
              <a:latin typeface="Arial"/>
              <a:ea typeface="Arial"/>
              <a:cs typeface="Arial"/>
              <a:sym typeface="Arial"/>
            </a:endParaRPr>
          </a:p>
          <a:p>
            <a:pPr indent="0" lvl="0" marL="0" rtl="0" algn="l">
              <a:lnSpc>
                <a:spcPct val="100000"/>
              </a:lnSpc>
              <a:spcBef>
                <a:spcPts val="500"/>
              </a:spcBef>
              <a:spcAft>
                <a:spcPts val="0"/>
              </a:spcAft>
              <a:buSzPts val="1800"/>
              <a:buNone/>
            </a:pPr>
            <a:r>
              <a:t/>
            </a:r>
            <a:endParaRPr sz="1550">
              <a:solidFill>
                <a:schemeClr val="lt1"/>
              </a:solidFill>
              <a:latin typeface="Arial"/>
              <a:ea typeface="Arial"/>
              <a:cs typeface="Arial"/>
              <a:sym typeface="Arial"/>
            </a:endParaRPr>
          </a:p>
          <a:p>
            <a:pPr indent="0" lvl="0" marL="0" rtl="0" algn="l">
              <a:lnSpc>
                <a:spcPct val="100000"/>
              </a:lnSpc>
              <a:spcBef>
                <a:spcPts val="500"/>
              </a:spcBef>
              <a:spcAft>
                <a:spcPts val="500"/>
              </a:spcAft>
              <a:buSzPts val="1800"/>
              <a:buNone/>
            </a:pPr>
            <a:r>
              <a:t/>
            </a:r>
            <a:endParaRPr sz="155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