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3500" cx="9144000"/>
  <p:notesSz cx="6858000" cy="9144000"/>
  <p:embeddedFontLst>
    <p:embeddedFont>
      <p:font typeface="Montserrat"/>
      <p:regular r:id="rId21"/>
      <p:bold r:id="rId22"/>
      <p:italic r:id="rId23"/>
      <p:boldItalic r:id="rId24"/>
    </p:embeddedFont>
    <p:embeddedFont>
      <p:font typeface="Montserrat Medium"/>
      <p:regular r:id="rId25"/>
      <p:bold r:id="rId26"/>
      <p:italic r:id="rId27"/>
      <p:boldItalic r:id="rId28"/>
    </p:embeddedFont>
    <p:embeddedFont>
      <p:font typeface="Montserrat ExtraBold"/>
      <p:bold r:id="rId29"/>
      <p:boldItalic r:id="rId30"/>
    </p:embeddedFont>
    <p:embeddedFont>
      <p:font typeface="Oswald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3" roundtripDataSignature="AMtx7mikFmM0i3mjLjezlk3z2M828kD+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Medium-bold.fntdata"/><Relationship Id="rId25" Type="http://schemas.openxmlformats.org/officeDocument/2006/relationships/font" Target="fonts/MontserratMedium-regular.fntdata"/><Relationship Id="rId28" Type="http://schemas.openxmlformats.org/officeDocument/2006/relationships/font" Target="fonts/MontserratMedium-boldItalic.fntdata"/><Relationship Id="rId27" Type="http://schemas.openxmlformats.org/officeDocument/2006/relationships/font" Target="fonts/MontserratMedium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ExtraBo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swald-regular.fntdata"/><Relationship Id="rId30" Type="http://schemas.openxmlformats.org/officeDocument/2006/relationships/font" Target="fonts/MontserratExtraBold-boldItalic.fntdata"/><Relationship Id="rId11" Type="http://schemas.openxmlformats.org/officeDocument/2006/relationships/slide" Target="slides/slide7.xml"/><Relationship Id="rId33" Type="http://customschemas.google.com/relationships/presentationmetadata" Target="metadata"/><Relationship Id="rId10" Type="http://schemas.openxmlformats.org/officeDocument/2006/relationships/slide" Target="slides/slide6.xml"/><Relationship Id="rId32" Type="http://schemas.openxmlformats.org/officeDocument/2006/relationships/font" Target="fonts/Oswald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1" name="Google Shape;2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" name="Google Shape;30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1" name="Google Shape;31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8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8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8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28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9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53" name="Google Shape;53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3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2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32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3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33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4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34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34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34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34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34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34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5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35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6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9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7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8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9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0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40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40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40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40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41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41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41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41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41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41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41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41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2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42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42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42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42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42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3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43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43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43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43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43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43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43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43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43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43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43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43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4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44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44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44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44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44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44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44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44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5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4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46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0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20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0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0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20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2" name="Google Shape;22;p20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3" name="Google Shape;23;p20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7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47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8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48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9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49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49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50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51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21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2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22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22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22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Google Shape;32;p22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5" name="Google Shape;35;p23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3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5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p25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25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26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26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b="0" i="0" sz="2800" u="none" cap="none" strike="noStrike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DATA ANALYTICS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5 - LESSON 1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61" name="Google Shape;16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 Copyright 2023</a:t>
            </a: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0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ATTITUDINAL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5" name="Google Shape;255;p1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56" name="Google Shape;256;p10"/>
          <p:cNvSpPr txBox="1"/>
          <p:nvPr>
            <p:ph idx="1" type="subTitle"/>
          </p:nvPr>
        </p:nvSpPr>
        <p:spPr>
          <a:xfrm>
            <a:off x="938500" y="1166925"/>
            <a:ext cx="6742800" cy="35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Attitudinal data helps a company understand consumer attitudes toward a specific product or service, or perception of a brand.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Attitudinal data includes: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customer satisfaction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product demand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brand preferences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product purchase criteria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4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7" name="Google Shape;25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5" name="Google Shape;26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2125" y="235650"/>
            <a:ext cx="8779750" cy="286322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1"/>
          <p:cNvSpPr txBox="1"/>
          <p:nvPr/>
        </p:nvSpPr>
        <p:spPr>
          <a:xfrm>
            <a:off x="249250" y="3262825"/>
            <a:ext cx="12801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use website </a:t>
            </a:r>
            <a:r>
              <a:rPr b="1" i="0" lang="en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cookies</a:t>
            </a:r>
            <a:r>
              <a:rPr b="0" i="0" lang="en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–a small text file placed on a the consumer’s device by an app or website that monitors the user’s consumer behavior. 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1"/>
          <p:cNvSpPr txBox="1"/>
          <p:nvPr/>
        </p:nvSpPr>
        <p:spPr>
          <a:xfrm>
            <a:off x="1608750" y="3262825"/>
            <a:ext cx="1133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track consumer engagement on social media, including shares, replies, and likes.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1"/>
          <p:cNvSpPr txBox="1"/>
          <p:nvPr/>
        </p:nvSpPr>
        <p:spPr>
          <a:xfrm>
            <a:off x="2745050" y="3262825"/>
            <a:ext cx="11331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insert pieces of code into their websites that can track each time a consumer visits a specific web page or opens an email. 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1"/>
          <p:cNvSpPr txBox="1"/>
          <p:nvPr/>
        </p:nvSpPr>
        <p:spPr>
          <a:xfrm>
            <a:off x="3881350" y="3262825"/>
            <a:ext cx="11331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use online forms to capture specific consumer information, most commonly contact information..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1"/>
          <p:cNvSpPr txBox="1"/>
          <p:nvPr/>
        </p:nvSpPr>
        <p:spPr>
          <a:xfrm>
            <a:off x="5014450" y="3262825"/>
            <a:ext cx="11331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collect consumer information  through surveys, interviews, and focus groups, 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1"/>
          <p:cNvSpPr txBox="1"/>
          <p:nvPr/>
        </p:nvSpPr>
        <p:spPr>
          <a:xfrm>
            <a:off x="6153950" y="3262825"/>
            <a:ext cx="11331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use CRM (customer relationship management) software like Salesforce and Mailchimp to track customer interactions.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1"/>
          <p:cNvSpPr txBox="1"/>
          <p:nvPr/>
        </p:nvSpPr>
        <p:spPr>
          <a:xfrm>
            <a:off x="7366450" y="3262825"/>
            <a:ext cx="13797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Businesses track customer interaction on sales platforms, including purchase history and shopping cart abandonment.</a:t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2"/>
          <p:cNvSpPr txBox="1"/>
          <p:nvPr>
            <p:ph idx="4" type="title"/>
          </p:nvPr>
        </p:nvSpPr>
        <p:spPr>
          <a:xfrm>
            <a:off x="397475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PRIVACY CONCERNS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8" name="Google Shape;278;p12"/>
          <p:cNvCxnSpPr/>
          <p:nvPr/>
        </p:nvCxnSpPr>
        <p:spPr>
          <a:xfrm>
            <a:off x="406245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79" name="Google Shape;279;p12"/>
          <p:cNvSpPr txBox="1"/>
          <p:nvPr>
            <p:ph idx="1" type="subTitle"/>
          </p:nvPr>
        </p:nvSpPr>
        <p:spPr>
          <a:xfrm>
            <a:off x="3974750" y="996975"/>
            <a:ext cx="48732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Personal data collected and used for commercial purposes, has increased concern for consumer privacy.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SzPts val="1400"/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Historically, a large percentage of companies have lacked transparency about what information is being collected and how that data is used.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SzPts val="1400"/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This lack of transparency has led to trust concerns between consumers and the businesses and brands that collect their personal information.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0" name="Google Shape;28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2" name="Google Shape;282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0975" y="804375"/>
            <a:ext cx="3373575" cy="337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9" name="Google Shape;289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63024" y="857600"/>
            <a:ext cx="7217976" cy="342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4"/>
          <p:cNvSpPr txBox="1"/>
          <p:nvPr>
            <p:ph idx="4" type="title"/>
          </p:nvPr>
        </p:nvSpPr>
        <p:spPr>
          <a:xfrm>
            <a:off x="380425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PRIVACY LAWS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5" name="Google Shape;295;p14"/>
          <p:cNvCxnSpPr/>
          <p:nvPr/>
        </p:nvCxnSpPr>
        <p:spPr>
          <a:xfrm>
            <a:off x="380425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96" name="Google Shape;296;p14"/>
          <p:cNvSpPr txBox="1"/>
          <p:nvPr>
            <p:ph idx="1" type="subTitle"/>
          </p:nvPr>
        </p:nvSpPr>
        <p:spPr>
          <a:xfrm>
            <a:off x="380438" y="906350"/>
            <a:ext cx="84675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Several states have new laws that regulate business data collection practices.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California, Colorado, Connecticut, Utah and Virginia—have enacted comprehensive consumer data privacy laws.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These laws have several provisions in common: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Consumer right to access and delete personal information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Consumer right to opt-out of the sale of personal information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Require businesses post a privacy policy: a document that describes the types of personal information collected, what information is shared with third parties, and how consumers can request changes to certain information.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Font typeface="Arial"/>
              <a:buChar char="●"/>
            </a:pPr>
            <a:r>
              <a:rPr lang="en" sz="1200">
                <a:latin typeface="Arial"/>
                <a:ea typeface="Arial"/>
                <a:cs typeface="Arial"/>
                <a:sym typeface="Arial"/>
              </a:rPr>
              <a:t>Require businesses to inform consumers when their website uses cookies while asking visitors to accept their cookie policies. </a:t>
            </a: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7" name="Google Shape;2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99" name="Google Shape;29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1388" y="3706250"/>
            <a:ext cx="6905625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5"/>
          <p:cNvSpPr txBox="1"/>
          <p:nvPr>
            <p:ph idx="2" type="body"/>
          </p:nvPr>
        </p:nvSpPr>
        <p:spPr>
          <a:xfrm>
            <a:off x="938500" y="1057800"/>
            <a:ext cx="7781100" cy="27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Cookies: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Small text files that a website places on an individual user’s computer that allows the website to monitor the user’s activity.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Data analytics: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The process of collecting and analyzing information in a way that helps a business or brand to improve marketing performance.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Database marketing: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A form of direct marketing where businesses and brands collect and store information about consumers that can later be used as a tool for communication.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Non-PII (Non-Personal Identifying Information):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A category of personal data that focuses on information like search history.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PII (Personal Identifying Information):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A category of personal data that can be used to recognize an individual customer’s identity.	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15"/>
          <p:cNvSpPr txBox="1"/>
          <p:nvPr>
            <p:ph type="title"/>
          </p:nvPr>
        </p:nvSpPr>
        <p:spPr>
          <a:xfrm>
            <a:off x="938500" y="445025"/>
            <a:ext cx="32238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6" name="Google Shape;306;p1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07" name="Google Shape;30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1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1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15" name="Google Shape;315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52650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DATA ANALYTICS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Data analytics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: a complex process of collecting and analyzing consumer information to help a business or brand to improve marketing performance.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Process that involves sophisticated algorithms, artificial intelligence, machine learning, math, and science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Allows marketing professionals to learn about their customers and determine the effectiveness of their marketing efforts.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Businesses and brands are constantly collecting information about consumers, whether identifying which streaming platform they prefer for podcasts or their favorite type of pizza.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0" name="Google Shape;1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CONSUMER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Consumer data: 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Information collected in the data analytics process.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Extremely valuable to all companies.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Valuable from a revenue perspective if businesses choose to sell the data they have collected to a third party. 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" sz="1500">
                <a:latin typeface="Arial"/>
                <a:ea typeface="Arial"/>
                <a:cs typeface="Arial"/>
                <a:sym typeface="Arial"/>
              </a:rPr>
              <a:t>More data = More value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" sz="1500">
                <a:latin typeface="Arial"/>
                <a:ea typeface="Arial"/>
                <a:cs typeface="Arial"/>
                <a:sym typeface="Arial"/>
              </a:rPr>
              <a:t>Three types of consumer data: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i="1" lang="en" sz="1500">
                <a:latin typeface="Arial"/>
                <a:ea typeface="Arial"/>
                <a:cs typeface="Arial"/>
                <a:sym typeface="Arial"/>
              </a:rPr>
              <a:t>First-party data: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 data collected directly by a business or brand.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i="1" lang="en" sz="1500">
                <a:latin typeface="Arial"/>
                <a:ea typeface="Arial"/>
                <a:cs typeface="Arial"/>
                <a:sym typeface="Arial"/>
              </a:rPr>
              <a:t>Second-party data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: data that is shared by the business or brand (first-party) who initially collected the data.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i="1" lang="en" sz="1500">
                <a:latin typeface="Arial"/>
                <a:ea typeface="Arial"/>
                <a:cs typeface="Arial"/>
                <a:sym typeface="Arial"/>
              </a:rPr>
              <a:t>Third-party data</a:t>
            </a:r>
            <a:r>
              <a:rPr lang="en" sz="1500">
                <a:latin typeface="Arial"/>
                <a:ea typeface="Arial"/>
                <a:cs typeface="Arial"/>
                <a:sym typeface="Arial"/>
              </a:rPr>
              <a:t>: data that has been collected, then sold, by a third party.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5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9" name="Google Shape;17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7" name="Google Shape;18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1763" y="473875"/>
            <a:ext cx="7780475" cy="40955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 txBox="1"/>
          <p:nvPr>
            <p:ph idx="6" type="title"/>
          </p:nvPr>
        </p:nvSpPr>
        <p:spPr>
          <a:xfrm>
            <a:off x="438000" y="3339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93" name="Google Shape;193;p5"/>
          <p:cNvSpPr txBox="1"/>
          <p:nvPr>
            <p:ph idx="4" type="title"/>
          </p:nvPr>
        </p:nvSpPr>
        <p:spPr>
          <a:xfrm>
            <a:off x="438000" y="982550"/>
            <a:ext cx="2067000" cy="9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/>
              <a:t>UNDERSTAND MARKET &amp; CONSUMERS</a:t>
            </a:r>
            <a:endParaRPr sz="1400"/>
          </a:p>
        </p:txBody>
      </p:sp>
      <p:sp>
        <p:nvSpPr>
          <p:cNvPr id="194" name="Google Shape;194;p5"/>
          <p:cNvSpPr txBox="1"/>
          <p:nvPr>
            <p:ph idx="5" type="subTitle"/>
          </p:nvPr>
        </p:nvSpPr>
        <p:spPr>
          <a:xfrm>
            <a:off x="438000" y="1914675"/>
            <a:ext cx="2067000" cy="24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05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Identify consumer wants and needs.</a:t>
            </a:r>
            <a:endParaRPr sz="1200"/>
          </a:p>
          <a:p>
            <a:pPr indent="-1905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Identify products and services consumers are looking for. </a:t>
            </a:r>
            <a:endParaRPr sz="1200"/>
          </a:p>
          <a:p>
            <a:pPr indent="-1905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en" sz="1200"/>
              <a:t>Identify brand preferences,  customer experience expectation, shopping habits, etc.</a:t>
            </a:r>
            <a:endParaRPr sz="1200"/>
          </a:p>
        </p:txBody>
      </p:sp>
      <p:sp>
        <p:nvSpPr>
          <p:cNvPr id="195" name="Google Shape;195;p5"/>
          <p:cNvSpPr txBox="1"/>
          <p:nvPr>
            <p:ph idx="7" type="title"/>
          </p:nvPr>
        </p:nvSpPr>
        <p:spPr>
          <a:xfrm>
            <a:off x="2505000" y="3339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02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5"/>
          <p:cNvSpPr txBox="1"/>
          <p:nvPr>
            <p:ph idx="8" type="title"/>
          </p:nvPr>
        </p:nvSpPr>
        <p:spPr>
          <a:xfrm>
            <a:off x="4572000" y="3339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03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7" name="Google Shape;197;p5"/>
          <p:cNvCxnSpPr/>
          <p:nvPr/>
        </p:nvCxnSpPr>
        <p:spPr>
          <a:xfrm>
            <a:off x="1272900" y="9960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cxnSp>
        <p:nvCxnSpPr>
          <p:cNvPr id="198" name="Google Shape;198;p5"/>
          <p:cNvCxnSpPr/>
          <p:nvPr/>
        </p:nvCxnSpPr>
        <p:spPr>
          <a:xfrm>
            <a:off x="3320800" y="9960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cxnSp>
        <p:nvCxnSpPr>
          <p:cNvPr id="199" name="Google Shape;199;p5"/>
          <p:cNvCxnSpPr/>
          <p:nvPr/>
        </p:nvCxnSpPr>
        <p:spPr>
          <a:xfrm>
            <a:off x="5406900" y="9960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00" name="Google Shape;20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2" name="Google Shape;202;p5"/>
          <p:cNvSpPr txBox="1"/>
          <p:nvPr>
            <p:ph idx="8" type="title"/>
          </p:nvPr>
        </p:nvSpPr>
        <p:spPr>
          <a:xfrm>
            <a:off x="6639000" y="3339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"/>
              <a:t>4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" name="Google Shape;203;p5"/>
          <p:cNvCxnSpPr/>
          <p:nvPr/>
        </p:nvCxnSpPr>
        <p:spPr>
          <a:xfrm>
            <a:off x="7493000" y="9960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04" name="Google Shape;204;p5"/>
          <p:cNvSpPr txBox="1"/>
          <p:nvPr>
            <p:ph idx="4" type="title"/>
          </p:nvPr>
        </p:nvSpPr>
        <p:spPr>
          <a:xfrm>
            <a:off x="2505000" y="982550"/>
            <a:ext cx="2067000" cy="9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/>
              <a:t>DATABASE EXPANSION</a:t>
            </a:r>
            <a:endParaRPr sz="14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400"/>
          </a:p>
        </p:txBody>
      </p:sp>
      <p:sp>
        <p:nvSpPr>
          <p:cNvPr id="205" name="Google Shape;205;p5"/>
          <p:cNvSpPr txBox="1"/>
          <p:nvPr>
            <p:ph idx="4" type="title"/>
          </p:nvPr>
        </p:nvSpPr>
        <p:spPr>
          <a:xfrm>
            <a:off x="4572000" y="982550"/>
            <a:ext cx="2067000" cy="9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/>
              <a:t>IMPROVE MARKETING PERFORMANCE</a:t>
            </a:r>
            <a:endParaRPr sz="1400"/>
          </a:p>
        </p:txBody>
      </p:sp>
      <p:sp>
        <p:nvSpPr>
          <p:cNvPr id="206" name="Google Shape;206;p5"/>
          <p:cNvSpPr txBox="1"/>
          <p:nvPr>
            <p:ph idx="4" type="title"/>
          </p:nvPr>
        </p:nvSpPr>
        <p:spPr>
          <a:xfrm>
            <a:off x="6639000" y="982550"/>
            <a:ext cx="2067000" cy="9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/>
              <a:t>PERSONALIZED</a:t>
            </a:r>
            <a:endParaRPr sz="14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/>
              <a:t>CUSTOMER</a:t>
            </a:r>
            <a:endParaRPr sz="14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/>
              <a:t>EXPERIENCE</a:t>
            </a:r>
            <a:endParaRPr sz="1400"/>
          </a:p>
        </p:txBody>
      </p:sp>
      <p:sp>
        <p:nvSpPr>
          <p:cNvPr id="207" name="Google Shape;207;p5"/>
          <p:cNvSpPr txBox="1"/>
          <p:nvPr>
            <p:ph idx="5" type="subTitle"/>
          </p:nvPr>
        </p:nvSpPr>
        <p:spPr>
          <a:xfrm>
            <a:off x="2505000" y="1914675"/>
            <a:ext cx="2067000" cy="31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05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en" sz="1200"/>
              <a:t>Database marketing</a:t>
            </a:r>
            <a:r>
              <a:rPr lang="en" sz="1200"/>
              <a:t>: collecting/storing consumer information for marketing purposes. </a:t>
            </a:r>
            <a:endParaRPr sz="1200"/>
          </a:p>
          <a:p>
            <a:pPr indent="-1905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Data includes: customer contact info, purchase history, customer support history.</a:t>
            </a:r>
            <a:endParaRPr sz="1200"/>
          </a:p>
          <a:p>
            <a:pPr indent="-1905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en" sz="1200"/>
              <a:t>Database marketing helps boost sales by enabling targeted marketing strategies. </a:t>
            </a:r>
            <a:endParaRPr sz="1200"/>
          </a:p>
        </p:txBody>
      </p:sp>
      <p:sp>
        <p:nvSpPr>
          <p:cNvPr id="208" name="Google Shape;208;p5"/>
          <p:cNvSpPr txBox="1"/>
          <p:nvPr>
            <p:ph idx="5" type="subTitle"/>
          </p:nvPr>
        </p:nvSpPr>
        <p:spPr>
          <a:xfrm>
            <a:off x="4572000" y="1914675"/>
            <a:ext cx="2067000" cy="301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05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Data helps marketing professionals evaluate campaign efficacy, fine tune strategies and improve performance.</a:t>
            </a:r>
            <a:endParaRPr sz="1200"/>
          </a:p>
          <a:p>
            <a:pPr indent="-1905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SzPts val="1200"/>
              <a:buChar char="●"/>
            </a:pPr>
            <a:r>
              <a:rPr i="1" lang="en" sz="1200"/>
              <a:t>Example:</a:t>
            </a:r>
            <a:r>
              <a:rPr lang="en" sz="1200"/>
              <a:t> Marketing data identifies that H&amp;M’s teen consumers have higher brand engagement through Snapchat than Instagram. This data helps H&amp;M fine tune marketing efforts and ad spending. </a:t>
            </a:r>
            <a:endParaRPr sz="1200"/>
          </a:p>
        </p:txBody>
      </p:sp>
      <p:sp>
        <p:nvSpPr>
          <p:cNvPr id="209" name="Google Shape;209;p5"/>
          <p:cNvSpPr txBox="1"/>
          <p:nvPr>
            <p:ph idx="5" type="subTitle"/>
          </p:nvPr>
        </p:nvSpPr>
        <p:spPr>
          <a:xfrm>
            <a:off x="6639000" y="1914675"/>
            <a:ext cx="2067000" cy="27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905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Data helps marketing professionals personalize the customer experience.</a:t>
            </a:r>
            <a:endParaRPr sz="1200"/>
          </a:p>
          <a:p>
            <a:pPr indent="-1905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Consumers expect marketing  personalization.</a:t>
            </a:r>
            <a:endParaRPr sz="1200"/>
          </a:p>
          <a:p>
            <a:pPr indent="-190500" lvl="0" marL="2286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en" sz="1200"/>
              <a:t>Personalized marketing increases repeat customers, referral business, and brand loyalty</a:t>
            </a:r>
            <a:endParaRPr sz="1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6"/>
          <p:cNvSpPr txBox="1"/>
          <p:nvPr>
            <p:ph type="title"/>
          </p:nvPr>
        </p:nvSpPr>
        <p:spPr>
          <a:xfrm>
            <a:off x="938500" y="445025"/>
            <a:ext cx="6459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WHAT TYPE OF DATA IS COLLECTED?</a:t>
            </a:r>
            <a:endParaRPr b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5" name="Google Shape;215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6" name="Google Shape;21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8" name="Google Shape;21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8500" y="1221625"/>
            <a:ext cx="7038975" cy="17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TYPES OF CONSUMER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25" name="Google Shape;225;p7"/>
          <p:cNvSpPr txBox="1"/>
          <p:nvPr>
            <p:ph type="title"/>
          </p:nvPr>
        </p:nvSpPr>
        <p:spPr>
          <a:xfrm>
            <a:off x="1937350" y="141742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PII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 sz="1200">
                <a:latin typeface="Arial"/>
                <a:ea typeface="Arial"/>
                <a:cs typeface="Arial"/>
                <a:sym typeface="Arial"/>
              </a:rPr>
              <a:t>PERSONAL IDENTIFYING INFORMATION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7"/>
          <p:cNvSpPr txBox="1"/>
          <p:nvPr>
            <p:ph idx="1" type="subTitle"/>
          </p:nvPr>
        </p:nvSpPr>
        <p:spPr>
          <a:xfrm>
            <a:off x="1852150" y="2231875"/>
            <a:ext cx="2560500" cy="21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Name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Address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Email address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Social security number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Birthday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Phone number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Location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Age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Profession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7" name="Google Shape;227;p7"/>
          <p:cNvCxnSpPr/>
          <p:nvPr/>
        </p:nvCxnSpPr>
        <p:spPr>
          <a:xfrm>
            <a:off x="2996488" y="2122623"/>
            <a:ext cx="2718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cxnSp>
        <p:nvCxnSpPr>
          <p:cNvPr id="228" name="Google Shape;228;p7"/>
          <p:cNvCxnSpPr/>
          <p:nvPr/>
        </p:nvCxnSpPr>
        <p:spPr>
          <a:xfrm>
            <a:off x="5875713" y="2122623"/>
            <a:ext cx="2718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29" name="Google Shape;22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31" name="Google Shape;231;p7"/>
          <p:cNvSpPr txBox="1"/>
          <p:nvPr>
            <p:ph type="title"/>
          </p:nvPr>
        </p:nvSpPr>
        <p:spPr>
          <a:xfrm>
            <a:off x="4816575" y="138642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NON-PII </a:t>
            </a:r>
            <a:br>
              <a:rPr b="1" lang="en">
                <a:latin typeface="Arial"/>
                <a:ea typeface="Arial"/>
                <a:cs typeface="Arial"/>
                <a:sym typeface="Arial"/>
              </a:rPr>
            </a:br>
            <a:r>
              <a:rPr b="1" lang="en" sz="1200">
                <a:latin typeface="Arial"/>
                <a:ea typeface="Arial"/>
                <a:cs typeface="Arial"/>
                <a:sym typeface="Arial"/>
              </a:rPr>
              <a:t>NON-PERSONAL IDENTIFYING INFORMATION</a:t>
            </a:r>
            <a:endParaRPr b="1" sz="1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7"/>
          <p:cNvSpPr txBox="1"/>
          <p:nvPr>
            <p:ph idx="1" type="subTitle"/>
          </p:nvPr>
        </p:nvSpPr>
        <p:spPr>
          <a:xfrm>
            <a:off x="4731375" y="2231875"/>
            <a:ext cx="2560500" cy="21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Cookies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Search history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Purchases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IP address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Device ID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8"/>
          <p:cNvSpPr txBox="1"/>
          <p:nvPr>
            <p:ph idx="4" type="title"/>
          </p:nvPr>
        </p:nvSpPr>
        <p:spPr>
          <a:xfrm>
            <a:off x="1540500" y="187450"/>
            <a:ext cx="60630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TYPES OF ENGAGEMENT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8" name="Google Shape;23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40" name="Google Shape;240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92125" y="796700"/>
            <a:ext cx="3959750" cy="395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9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BEHAVIORAL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6" name="Google Shape;246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47" name="Google Shape;247;p9"/>
          <p:cNvSpPr txBox="1"/>
          <p:nvPr>
            <p:ph idx="1" type="subTitle"/>
          </p:nvPr>
        </p:nvSpPr>
        <p:spPr>
          <a:xfrm>
            <a:off x="938500" y="1166925"/>
            <a:ext cx="6742800" cy="35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Behavioral data helps marketing professionals learn about the decisions consumers make throughout the customer experience journey.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Behavioral data includes: 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details about consumer purchases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loyalty program usage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product usage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browsing habits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" name="Google Shape;24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