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8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Proxima Nova"/>
      <p:regular r:id="rId21"/>
      <p:bold r:id="rId22"/>
      <p:italic r:id="rId23"/>
      <p:boldItalic r:id="rId24"/>
    </p:embeddedFont>
    <p:embeddedFont>
      <p:font typeface="Montserrat"/>
      <p:regular r:id="rId25"/>
      <p:bold r:id="rId26"/>
      <p:italic r:id="rId27"/>
      <p:boldItalic r:id="rId28"/>
    </p:embeddedFont>
    <p:embeddedFont>
      <p:font typeface="Oswald"/>
      <p:regular r:id="rId29"/>
      <p:bold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1" roundtripDataSignature="AMtx7miDjJvjbJmTbCahYS+Q4/GdWjd4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ProximaNova-bold.fntdata"/><Relationship Id="rId21" Type="http://schemas.openxmlformats.org/officeDocument/2006/relationships/font" Target="fonts/ProximaNova-regular.fntdata"/><Relationship Id="rId24" Type="http://schemas.openxmlformats.org/officeDocument/2006/relationships/font" Target="fonts/ProximaNova-boldItalic.fntdata"/><Relationship Id="rId23" Type="http://schemas.openxmlformats.org/officeDocument/2006/relationships/font" Target="fonts/ProximaNova-italic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Montserrat-bold.fntdata"/><Relationship Id="rId25" Type="http://schemas.openxmlformats.org/officeDocument/2006/relationships/font" Target="fonts/Montserrat-regular.fntdata"/><Relationship Id="rId28" Type="http://schemas.openxmlformats.org/officeDocument/2006/relationships/font" Target="fonts/Montserrat-boldItalic.fntdata"/><Relationship Id="rId27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swald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customschemas.google.com/relationships/presentationmetadata" Target="metadata"/><Relationship Id="rId30" Type="http://schemas.openxmlformats.org/officeDocument/2006/relationships/font" Target="fonts/Oswald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7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7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8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9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52" name="Google Shape;52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0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6" name="Google Shape;56;p30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7" name="Google Shape;57;p30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2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32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4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Google Shape;66;p34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76A5AF">
                <a:alpha val="8784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3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6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36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36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4" name="Google Shape;74;p36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5" name="Google Shape;75;p36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7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37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8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9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1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41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41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41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41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42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42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42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42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42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42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42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42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3"/>
          <p:cNvSpPr txBox="1"/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43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43"/>
          <p:cNvSpPr txBox="1"/>
          <p:nvPr>
            <p:ph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p43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43"/>
          <p:cNvSpPr txBox="1"/>
          <p:nvPr>
            <p:ph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43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4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44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44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44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44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44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44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44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44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44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44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44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44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5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45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45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45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45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45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45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45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45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6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4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47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9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19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8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48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9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49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0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50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50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  <a:endParaRPr b="0" i="0" sz="1000" u="none" cap="none" strike="noStrike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51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52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1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21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21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21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" name="Google Shape;25;p21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21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21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3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23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" name="Google Shape;33;p23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23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23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3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7" name="Google Shape;37;p23"/>
          <p:cNvSpPr txBox="1"/>
          <p:nvPr>
            <p:ph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8" name="Google Shape;38;p23"/>
          <p:cNvSpPr txBox="1"/>
          <p:nvPr>
            <p:ph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9" name="Google Shape;39;p23"/>
          <p:cNvSpPr txBox="1"/>
          <p:nvPr>
            <p:ph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6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26"/>
          <p:cNvSpPr txBox="1"/>
          <p:nvPr>
            <p:ph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6360000" dist="28575">
              <a:schemeClr val="accent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26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27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7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35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4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b="0" i="0" sz="2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b="0" i="0" sz="2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b="0" i="0" sz="2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b="0" i="0" sz="2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b="0" i="0" sz="2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b="0" i="0" sz="2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b="0" i="0" sz="2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b="0" i="0" sz="2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b="0" i="0" sz="2400" u="none" cap="none" strike="noStrik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56" name="Google Shape;156;p24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4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g"/><Relationship Id="rId4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3.pn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hyperlink" Target="https://docs.google.com/spreadsheets/d/1dsAxRs6wVa1AxF2MyAgXli6AzNvPw0jJ2NySZImw5xs/edit#gid=1843620167" TargetMode="External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GENESIS OF SEM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LESSON 1.1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65" name="Google Shape;16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0"/>
          <p:cNvSpPr txBox="1"/>
          <p:nvPr>
            <p:ph type="title"/>
          </p:nvPr>
        </p:nvSpPr>
        <p:spPr>
          <a:xfrm>
            <a:off x="3507325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INDUSTRY SIZE &amp; SCOPE</a:t>
            </a:r>
            <a:endParaRPr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0"/>
          <p:cNvSpPr txBox="1"/>
          <p:nvPr>
            <p:ph idx="1" type="body"/>
          </p:nvPr>
        </p:nvSpPr>
        <p:spPr>
          <a:xfrm>
            <a:off x="3507325" y="1282900"/>
            <a:ext cx="4946400" cy="28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The entertainment industry extends from movies, television and radio, to theatre, home entertainment, amusement/theme parks, gaming and much more.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Consumers have shown an insatiable appetite for entertainment resulting in an industry boom. 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0" name="Google Shape;260;p10"/>
          <p:cNvCxnSpPr/>
          <p:nvPr/>
        </p:nvCxnSpPr>
        <p:spPr>
          <a:xfrm>
            <a:off x="3595025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61" name="Google Shape;26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63" name="Google Shape;263;p10"/>
          <p:cNvPicPr preferRelativeResize="0"/>
          <p:nvPr/>
        </p:nvPicPr>
        <p:blipFill rotWithShape="1">
          <a:blip r:embed="rId4">
            <a:alphaModFix/>
          </a:blip>
          <a:srcRect b="9183" l="0" r="0" t="9182"/>
          <a:stretch/>
        </p:blipFill>
        <p:spPr>
          <a:xfrm>
            <a:off x="344900" y="1282900"/>
            <a:ext cx="3080100" cy="230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1"/>
          <p:cNvSpPr txBox="1"/>
          <p:nvPr>
            <p:ph type="title"/>
          </p:nvPr>
        </p:nvSpPr>
        <p:spPr>
          <a:xfrm>
            <a:off x="3507325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INDUSTRY SIZE &amp; SCOPE</a:t>
            </a:r>
            <a:endParaRPr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3507325" y="1282900"/>
            <a:ext cx="5425500" cy="3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In 2022, Bad Bunny broke the record for the most-streamed artist in a single day in Spotify history, racking up 183 million streams in just a 24-hour period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Kendrick Lamar broke the record for 1st-day streams on Apple Music with the release of his first album since 2017 with "Mr. Morale and the Big Steppers“</a:t>
            </a:r>
            <a:endParaRPr/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Just weeks later, it took just two hours for the release of Harry Styles new album, “Harry’s House”, to break Kendrick Lamar’s record 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0" name="Google Shape;270;p11"/>
          <p:cNvCxnSpPr/>
          <p:nvPr/>
        </p:nvCxnSpPr>
        <p:spPr>
          <a:xfrm>
            <a:off x="3595025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71" name="Google Shape;27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73" name="Google Shape;273;p11"/>
          <p:cNvPicPr preferRelativeResize="0"/>
          <p:nvPr/>
        </p:nvPicPr>
        <p:blipFill rotWithShape="1">
          <a:blip r:embed="rId4">
            <a:alphaModFix/>
          </a:blip>
          <a:srcRect b="9183" l="0" r="0" t="9182"/>
          <a:stretch/>
        </p:blipFill>
        <p:spPr>
          <a:xfrm>
            <a:off x="344900" y="1282900"/>
            <a:ext cx="3080100" cy="230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2"/>
          <p:cNvSpPr txBox="1"/>
          <p:nvPr>
            <p:ph idx="6" type="title"/>
          </p:nvPr>
        </p:nvSpPr>
        <p:spPr>
          <a:xfrm>
            <a:off x="1048450" y="19993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15,000+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2"/>
          <p:cNvSpPr txBox="1"/>
          <p:nvPr>
            <p:ph type="title"/>
          </p:nvPr>
        </p:nvSpPr>
        <p:spPr>
          <a:xfrm>
            <a:off x="3538500" y="2617750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MOVIE TICKETS</a:t>
            </a:r>
            <a:endParaRPr b="1"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2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Number of movie tickets sold each year for U.S. theaters.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12"/>
          <p:cNvSpPr txBox="1"/>
          <p:nvPr>
            <p:ph idx="2" type="title"/>
          </p:nvPr>
        </p:nvSpPr>
        <p:spPr>
          <a:xfrm>
            <a:off x="6028553" y="2617750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VIRTUAL REALITY</a:t>
            </a:r>
            <a:endParaRPr b="1"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2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Revenue for VR market in 2022. Expected to grow to more than $227.34 billion by 2029.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2"/>
          <p:cNvSpPr txBox="1"/>
          <p:nvPr>
            <p:ph idx="4" type="title"/>
          </p:nvPr>
        </p:nvSpPr>
        <p:spPr>
          <a:xfrm>
            <a:off x="1093750" y="2617750"/>
            <a:ext cx="19764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RADIO STATIONS</a:t>
            </a:r>
            <a:endParaRPr b="1"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2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Number of radio stations in the U.S.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12"/>
          <p:cNvSpPr txBox="1"/>
          <p:nvPr>
            <p:ph idx="7" type="title"/>
          </p:nvPr>
        </p:nvSpPr>
        <p:spPr>
          <a:xfrm>
            <a:off x="3705900" y="2025925"/>
            <a:ext cx="16869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1.4 billion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2"/>
          <p:cNvSpPr txBox="1"/>
          <p:nvPr>
            <p:ph idx="8" type="title"/>
          </p:nvPr>
        </p:nvSpPr>
        <p:spPr>
          <a:xfrm>
            <a:off x="6028550" y="19993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$16.7 billion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7" name="Google Shape;287;p12"/>
          <p:cNvCxnSpPr/>
          <p:nvPr/>
        </p:nvCxnSpPr>
        <p:spPr>
          <a:xfrm>
            <a:off x="1883350" y="27747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cxnSp>
        <p:nvCxnSpPr>
          <p:cNvPr id="288" name="Google Shape;288;p12"/>
          <p:cNvCxnSpPr/>
          <p:nvPr/>
        </p:nvCxnSpPr>
        <p:spPr>
          <a:xfrm>
            <a:off x="4373400" y="27747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cxnSp>
        <p:nvCxnSpPr>
          <p:cNvPr id="289" name="Google Shape;289;p12"/>
          <p:cNvCxnSpPr/>
          <p:nvPr/>
        </p:nvCxnSpPr>
        <p:spPr>
          <a:xfrm>
            <a:off x="6863450" y="27747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90" name="Google Shape;290;p12"/>
          <p:cNvSpPr txBox="1"/>
          <p:nvPr/>
        </p:nvSpPr>
        <p:spPr>
          <a:xfrm>
            <a:off x="160400" y="4781425"/>
            <a:ext cx="3681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Source: Price Waterhouse Cooper</a:t>
            </a:r>
            <a:endParaRPr b="0" i="0" sz="8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91" name="Google Shape;29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93" name="Google Shape;293;p12"/>
          <p:cNvSpPr txBox="1"/>
          <p:nvPr>
            <p:ph idx="6" type="title"/>
          </p:nvPr>
        </p:nvSpPr>
        <p:spPr>
          <a:xfrm>
            <a:off x="605075" y="369988"/>
            <a:ext cx="54864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ENTERTAINMENT SECTORS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4" name="Google Shape;294;p12"/>
          <p:cNvCxnSpPr/>
          <p:nvPr/>
        </p:nvCxnSpPr>
        <p:spPr>
          <a:xfrm>
            <a:off x="681275" y="3097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95" name="Google Shape;295;p12"/>
          <p:cNvSpPr txBox="1"/>
          <p:nvPr/>
        </p:nvSpPr>
        <p:spPr>
          <a:xfrm>
            <a:off x="605075" y="754000"/>
            <a:ext cx="7579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Broadly measured, the entertainment and media industry spans multiple sectors.</a:t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3"/>
          <p:cNvSpPr txBox="1"/>
          <p:nvPr>
            <p:ph type="title"/>
          </p:nvPr>
        </p:nvSpPr>
        <p:spPr>
          <a:xfrm>
            <a:off x="938500" y="445025"/>
            <a:ext cx="7982400" cy="9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ENTERTAINMENT INDUSTRY REVENUE STREAMS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1" name="Google Shape;301;p1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02" name="Google Shape;30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304" name="Google Shape;304;p13"/>
          <p:cNvSpPr txBox="1"/>
          <p:nvPr/>
        </p:nvSpPr>
        <p:spPr>
          <a:xfrm>
            <a:off x="160400" y="4781425"/>
            <a:ext cx="3681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Source: US Census</a:t>
            </a:r>
            <a:endParaRPr b="0" i="0" sz="8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05" name="Google Shape;305;p13" title="Overall Spending (in millions of dollars)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64638" y="1018500"/>
            <a:ext cx="5614725" cy="3471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4"/>
          <p:cNvSpPr txBox="1"/>
          <p:nvPr>
            <p:ph type="title"/>
          </p:nvPr>
        </p:nvSpPr>
        <p:spPr>
          <a:xfrm>
            <a:off x="5337175" y="322600"/>
            <a:ext cx="35481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DISCUSSION TOPIC: COVID-19 IMPACT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14"/>
          <p:cNvSpPr txBox="1"/>
          <p:nvPr>
            <p:ph idx="1" type="body"/>
          </p:nvPr>
        </p:nvSpPr>
        <p:spPr>
          <a:xfrm>
            <a:off x="5337175" y="1540300"/>
            <a:ext cx="3548100" cy="27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How has the COVID-19 health crisis impacted the sports and entertainment industry?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Have all segments of the industry been impacted in the same way?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Do you think the industry will recover?  Why or why not?  How?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2" name="Google Shape;312;p14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13" name="Google Shape;313;p14"/>
          <p:cNvPicPr preferRelativeResize="0"/>
          <p:nvPr/>
        </p:nvPicPr>
        <p:blipFill rotWithShape="1">
          <a:blip r:embed="rId3">
            <a:alphaModFix/>
          </a:blip>
          <a:srcRect b="0" l="22026" r="22026" t="0"/>
          <a:stretch/>
        </p:blipFill>
        <p:spPr>
          <a:xfrm>
            <a:off x="-422250" y="-236700"/>
            <a:ext cx="4714800" cy="56169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314" name="Google Shape;314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1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Google Shape;32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96413" y="2164463"/>
            <a:ext cx="2351174" cy="81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"/>
          <p:cNvSpPr txBox="1"/>
          <p:nvPr>
            <p:ph type="ctrTitle"/>
          </p:nvPr>
        </p:nvSpPr>
        <p:spPr>
          <a:xfrm>
            <a:off x="429150" y="2050550"/>
            <a:ext cx="8285700" cy="25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SEM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lang="en">
                <a:latin typeface="Arial"/>
                <a:ea typeface="Arial"/>
                <a:cs typeface="Arial"/>
                <a:sym typeface="Arial"/>
              </a:rPr>
              <a:t>is the acronym for</a:t>
            </a:r>
            <a:endParaRPr b="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SzPts val="3000"/>
              <a:buNone/>
            </a:pPr>
            <a:r>
              <a:rPr lang="en" u="sng"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0" lang="en">
                <a:latin typeface="Arial"/>
                <a:ea typeface="Arial"/>
                <a:cs typeface="Arial"/>
                <a:sym typeface="Arial"/>
              </a:rPr>
              <a:t>ports and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u="sng">
                <a:latin typeface="Arial"/>
                <a:ea typeface="Arial"/>
                <a:cs typeface="Arial"/>
                <a:sym typeface="Arial"/>
              </a:rPr>
              <a:t>E</a:t>
            </a:r>
            <a:r>
              <a:rPr b="0" lang="en">
                <a:latin typeface="Arial"/>
                <a:ea typeface="Arial"/>
                <a:cs typeface="Arial"/>
                <a:sym typeface="Arial"/>
              </a:rPr>
              <a:t>ntertainment </a:t>
            </a:r>
            <a:r>
              <a:rPr lang="en" u="sng">
                <a:latin typeface="Arial"/>
                <a:ea typeface="Arial"/>
                <a:cs typeface="Arial"/>
                <a:sym typeface="Arial"/>
              </a:rPr>
              <a:t>M</a:t>
            </a:r>
            <a:r>
              <a:rPr b="0" lang="en">
                <a:latin typeface="Arial"/>
                <a:ea typeface="Arial"/>
                <a:cs typeface="Arial"/>
                <a:sym typeface="Arial"/>
              </a:rPr>
              <a:t>arketing</a:t>
            </a:r>
            <a:endParaRPr b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4" name="Google Shape;174;p2"/>
          <p:cNvSpPr txBox="1"/>
          <p:nvPr>
            <p:ph idx="4294967295" type="title"/>
          </p:nvPr>
        </p:nvSpPr>
        <p:spPr>
          <a:xfrm>
            <a:off x="999750" y="728075"/>
            <a:ext cx="7144500" cy="9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45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WHAT IS SEM?</a:t>
            </a:r>
            <a:endParaRPr b="1" sz="45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" name="Google Shape;175;p2"/>
          <p:cNvCxnSpPr/>
          <p:nvPr/>
        </p:nvCxnSpPr>
        <p:spPr>
          <a:xfrm>
            <a:off x="3842700" y="1632875"/>
            <a:ext cx="1458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"/>
          <p:cNvSpPr txBox="1"/>
          <p:nvPr>
            <p:ph type="title"/>
          </p:nvPr>
        </p:nvSpPr>
        <p:spPr>
          <a:xfrm>
            <a:off x="5337175" y="462950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SEM IS A RELATIVELY NEW CONCEPT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3"/>
          <p:cNvSpPr txBox="1"/>
          <p:nvPr>
            <p:ph idx="1" type="body"/>
          </p:nvPr>
        </p:nvSpPr>
        <p:spPr>
          <a:xfrm>
            <a:off x="5337175" y="1716900"/>
            <a:ext cx="3536100" cy="27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Forms of sports marketing started as early as 1858 (first known athletic event to charge admission took place at a baseball game).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Entertainment as we know it today (movies, radio, television, music) exploded from 1900 on, and as technology improved, so did the products being offered.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2" name="Google Shape;182;p3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83" name="Google Shape;183;p3"/>
          <p:cNvPicPr preferRelativeResize="0"/>
          <p:nvPr/>
        </p:nvPicPr>
        <p:blipFill rotWithShape="1">
          <a:blip r:embed="rId3">
            <a:alphaModFix/>
          </a:blip>
          <a:srcRect b="0" l="17620" r="17620" t="0"/>
          <a:stretch/>
        </p:blipFill>
        <p:spPr>
          <a:xfrm>
            <a:off x="-422250" y="-236700"/>
            <a:ext cx="4714800" cy="56169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184" name="Google Shape;18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"/>
          <p:cNvSpPr txBox="1"/>
          <p:nvPr>
            <p:ph type="title"/>
          </p:nvPr>
        </p:nvSpPr>
        <p:spPr>
          <a:xfrm>
            <a:off x="5337175" y="1041407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SEM IS A RELATIVELY NEW CONCEPT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4"/>
          <p:cNvSpPr txBox="1"/>
          <p:nvPr>
            <p:ph idx="1" type="body"/>
          </p:nvPr>
        </p:nvSpPr>
        <p:spPr>
          <a:xfrm>
            <a:off x="5337175" y="2295350"/>
            <a:ext cx="3310500" cy="27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The 1900’s also brought the advent of carnivals, amusement parks, and theme parks which evolved from (but did not completely  replace) fairs, circuses and festivals.</a:t>
            </a:r>
            <a:endParaRPr/>
          </a:p>
        </p:txBody>
      </p:sp>
      <p:cxnSp>
        <p:nvCxnSpPr>
          <p:cNvPr id="192" name="Google Shape;192;p4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93" name="Google Shape;193;p4"/>
          <p:cNvPicPr preferRelativeResize="0"/>
          <p:nvPr/>
        </p:nvPicPr>
        <p:blipFill rotWithShape="1">
          <a:blip r:embed="rId3">
            <a:alphaModFix/>
          </a:blip>
          <a:srcRect b="0" l="22108" r="22108" t="0"/>
          <a:stretch/>
        </p:blipFill>
        <p:spPr>
          <a:xfrm>
            <a:off x="-422250" y="-236700"/>
            <a:ext cx="4714800" cy="56169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194" name="Google Shape;19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MANY EVENTS INFLUENCED GROWTH</a:t>
            </a:r>
            <a:endParaRPr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5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Industry evolved as fan support grew with willingness to spend discretionary income on sports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The emergence of radio and television increase exposure to sports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p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03" name="Google Shape;20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5" name="Google Shape;205;p5"/>
          <p:cNvPicPr preferRelativeResize="0"/>
          <p:nvPr/>
        </p:nvPicPr>
        <p:blipFill rotWithShape="1">
          <a:blip r:embed="rId4">
            <a:alphaModFix/>
          </a:blip>
          <a:srcRect b="0" l="28619" r="643" t="5267"/>
          <a:stretch/>
        </p:blipFill>
        <p:spPr>
          <a:xfrm>
            <a:off x="6136100" y="1129575"/>
            <a:ext cx="2668500" cy="2322900"/>
          </a:xfrm>
          <a:prstGeom prst="snip2DiagRect">
            <a:avLst>
              <a:gd fmla="val 0" name="adj1"/>
              <a:gd fmla="val 16667" name="adj2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6"/>
          <p:cNvSpPr txBox="1"/>
          <p:nvPr>
            <p:ph type="title"/>
          </p:nvPr>
        </p:nvSpPr>
        <p:spPr>
          <a:xfrm>
            <a:off x="3507325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THE EVOLUTION OF SEM</a:t>
            </a:r>
            <a:endParaRPr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6"/>
          <p:cNvSpPr txBox="1"/>
          <p:nvPr>
            <p:ph idx="1" type="body"/>
          </p:nvPr>
        </p:nvSpPr>
        <p:spPr>
          <a:xfrm>
            <a:off x="3507325" y="1194650"/>
            <a:ext cx="4946400" cy="28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Corporations began to see the benefit with sports affiliations, resulting in a sponsorship boom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Celebrity endorsements and naming rights deals became common industry practice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Advancement of technologies making it easier to consume sports and entertainment while more sports and entertainment properties are introduced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6"/>
          <p:cNvCxnSpPr/>
          <p:nvPr/>
        </p:nvCxnSpPr>
        <p:spPr>
          <a:xfrm>
            <a:off x="3595025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13" name="Google Shape;21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5" name="Google Shape;21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3150" y="1052150"/>
            <a:ext cx="2505900" cy="318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INDUSTRY SIZE &amp; SCOPE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1" name="Google Shape;221;p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22" name="Google Shape;222;p7"/>
          <p:cNvSpPr txBox="1"/>
          <p:nvPr>
            <p:ph type="title"/>
          </p:nvPr>
        </p:nvSpPr>
        <p:spPr>
          <a:xfrm>
            <a:off x="4783522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$708 billion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7"/>
          <p:cNvSpPr txBox="1"/>
          <p:nvPr>
            <p:ph idx="1" type="subTitle"/>
          </p:nvPr>
        </p:nvSpPr>
        <p:spPr>
          <a:xfrm>
            <a:off x="4783522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Size of U.S. Sports Industry in 2026 (projected)</a:t>
            </a:r>
            <a:endParaRPr/>
          </a:p>
        </p:txBody>
      </p:sp>
      <p:sp>
        <p:nvSpPr>
          <p:cNvPr id="224" name="Google Shape;224;p7"/>
          <p:cNvSpPr txBox="1"/>
          <p:nvPr>
            <p:ph idx="5" type="title"/>
          </p:nvPr>
        </p:nvSpPr>
        <p:spPr>
          <a:xfrm>
            <a:off x="2293472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2400">
                <a:latin typeface="Arial"/>
                <a:ea typeface="Arial"/>
                <a:cs typeface="Arial"/>
                <a:sym typeface="Arial"/>
              </a:rPr>
              <a:t>$498 billion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7"/>
          <p:cNvSpPr txBox="1"/>
          <p:nvPr>
            <p:ph idx="6" type="subTitle"/>
          </p:nvPr>
        </p:nvSpPr>
        <p:spPr>
          <a:xfrm>
            <a:off x="2293472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Size of U.S. Sports Industry in 2018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6" name="Google Shape;226;p7"/>
          <p:cNvCxnSpPr/>
          <p:nvPr/>
        </p:nvCxnSpPr>
        <p:spPr>
          <a:xfrm>
            <a:off x="5681122" y="3388898"/>
            <a:ext cx="2718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cxnSp>
        <p:nvCxnSpPr>
          <p:cNvPr id="227" name="Google Shape;227;p7"/>
          <p:cNvCxnSpPr/>
          <p:nvPr/>
        </p:nvCxnSpPr>
        <p:spPr>
          <a:xfrm>
            <a:off x="3191075" y="3388898"/>
            <a:ext cx="2718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28" name="Google Shape;228;p7"/>
          <p:cNvSpPr/>
          <p:nvPr/>
        </p:nvSpPr>
        <p:spPr>
          <a:xfrm>
            <a:off x="2984675" y="1887150"/>
            <a:ext cx="684600" cy="684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7"/>
          <p:cNvSpPr/>
          <p:nvPr/>
        </p:nvSpPr>
        <p:spPr>
          <a:xfrm>
            <a:off x="5474722" y="1887150"/>
            <a:ext cx="684600" cy="684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2" name="Google Shape;232;p7"/>
          <p:cNvSpPr txBox="1"/>
          <p:nvPr/>
        </p:nvSpPr>
        <p:spPr>
          <a:xfrm>
            <a:off x="1018675" y="1082850"/>
            <a:ext cx="5959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sports business industry is one of the largest and fastest growing industries in the United States.</a:t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7"/>
          <p:cNvSpPr txBox="1"/>
          <p:nvPr/>
        </p:nvSpPr>
        <p:spPr>
          <a:xfrm>
            <a:off x="160400" y="4781425"/>
            <a:ext cx="3681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Source: Plunkett Research</a:t>
            </a:r>
            <a:endParaRPr b="0" i="0" sz="8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34" name="Google Shape;234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52775" y="1959026"/>
            <a:ext cx="548400" cy="548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42825" y="1959008"/>
            <a:ext cx="548400" cy="54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42825" y="1955265"/>
            <a:ext cx="548400" cy="548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8"/>
          <p:cNvSpPr txBox="1"/>
          <p:nvPr>
            <p:ph type="ctrTitle"/>
          </p:nvPr>
        </p:nvSpPr>
        <p:spPr>
          <a:xfrm>
            <a:off x="1850525" y="1157925"/>
            <a:ext cx="5442900" cy="20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How does the size of the </a:t>
            </a:r>
            <a:r>
              <a:rPr i="1" lang="en">
                <a:latin typeface="Arial"/>
                <a:ea typeface="Arial"/>
                <a:cs typeface="Arial"/>
                <a:sym typeface="Arial"/>
              </a:rPr>
              <a:t>sports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industry 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stack up against other industries?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2" name="Google Shape;24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9"/>
          <p:cNvSpPr txBox="1"/>
          <p:nvPr>
            <p:ph type="title"/>
          </p:nvPr>
        </p:nvSpPr>
        <p:spPr>
          <a:xfrm>
            <a:off x="938500" y="445025"/>
            <a:ext cx="7491600" cy="9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SPORTS INDUSTRY REVENUE STREAMS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" name="Google Shape;249;p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50" name="Google Shape;25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2" name="Google Shape;252;p9" title="Points scored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72125" y="1023775"/>
            <a:ext cx="6063924" cy="3749524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9"/>
          <p:cNvSpPr txBox="1"/>
          <p:nvPr/>
        </p:nvSpPr>
        <p:spPr>
          <a:xfrm>
            <a:off x="160400" y="4781425"/>
            <a:ext cx="3681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Source: Plunkett Sports Industry Almanac</a:t>
            </a:r>
            <a:endParaRPr b="0" i="0" sz="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