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71.xml" ContentType="application/vnd.openxmlformats-officedocument.presentationml.notesSlide+xml"/>
  <Override PartName="/ppt/notesSlides/notesSlide72.xml" ContentType="application/vnd.openxmlformats-officedocument.presentationml.notesSlide+xml"/>
  <Override PartName="/ppt/notesSlides/notesSlide73.xml" ContentType="application/vnd.openxmlformats-officedocument.presentationml.notesSlide+xml"/>
  <Override PartName="/ppt/notesSlides/notesSlide74.xml" ContentType="application/vnd.openxmlformats-officedocument.presentationml.notesSlide+xml"/>
  <Override PartName="/ppt/notesSlides/notesSlide75.xml" ContentType="application/vnd.openxmlformats-officedocument.presentationml.notesSlide+xml"/>
  <Override PartName="/ppt/notesSlides/notesSlide76.xml" ContentType="application/vnd.openxmlformats-officedocument.presentationml.notesSlide+xml"/>
  <Override PartName="/ppt/notesSlides/notesSlide77.xml" ContentType="application/vnd.openxmlformats-officedocument.presentationml.notesSlide+xml"/>
  <Override PartName="/ppt/notesSlides/notesSlide78.xml" ContentType="application/vnd.openxmlformats-officedocument.presentationml.notesSlide+xml"/>
  <Override PartName="/ppt/notesSlides/notesSlide79.xml" ContentType="application/vnd.openxmlformats-officedocument.presentationml.notesSlide+xml"/>
  <Override PartName="/ppt/notesSlides/notesSlide80.xml" ContentType="application/vnd.openxmlformats-officedocument.presentationml.notesSlide+xml"/>
  <Override PartName="/ppt/notesSlides/notesSlide81.xml" ContentType="application/vnd.openxmlformats-officedocument.presentationml.notesSlide+xml"/>
  <Override PartName="/ppt/notesSlides/notesSlide82.xml" ContentType="application/vnd.openxmlformats-officedocument.presentationml.notesSlide+xml"/>
  <Override PartName="/ppt/notesSlides/notesSlide83.xml" ContentType="application/vnd.openxmlformats-officedocument.presentationml.notesSlide+xml"/>
  <Override PartName="/ppt/notesSlides/notesSlide84.xml" ContentType="application/vnd.openxmlformats-officedocument.presentationml.notesSlide+xml"/>
  <Override PartName="/ppt/notesSlides/notesSlide85.xml" ContentType="application/vnd.openxmlformats-officedocument.presentationml.notesSlide+xml"/>
  <Override PartName="/ppt/notesSlides/notesSlide86.xml" ContentType="application/vnd.openxmlformats-officedocument.presentationml.notesSlide+xml"/>
  <Override PartName="/ppt/notesSlides/notesSlide87.xml" ContentType="application/vnd.openxmlformats-officedocument.presentationml.notesSlide+xml"/>
  <Override PartName="/ppt/notesSlides/notesSlide8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90"/>
  </p:notesMasterIdLst>
  <p:sldIdLst>
    <p:sldId id="256" r:id="rId2"/>
    <p:sldId id="257" r:id="rId3"/>
    <p:sldId id="258" r:id="rId4"/>
    <p:sldId id="345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7" r:id="rId73"/>
    <p:sldId id="328" r:id="rId74"/>
    <p:sldId id="329" r:id="rId75"/>
    <p:sldId id="330" r:id="rId76"/>
    <p:sldId id="331" r:id="rId77"/>
    <p:sldId id="332" r:id="rId78"/>
    <p:sldId id="333" r:id="rId79"/>
    <p:sldId id="334" r:id="rId80"/>
    <p:sldId id="335" r:id="rId81"/>
    <p:sldId id="336" r:id="rId82"/>
    <p:sldId id="337" r:id="rId83"/>
    <p:sldId id="338" r:id="rId84"/>
    <p:sldId id="339" r:id="rId85"/>
    <p:sldId id="340" r:id="rId86"/>
    <p:sldId id="341" r:id="rId87"/>
    <p:sldId id="343" r:id="rId88"/>
    <p:sldId id="344" r:id="rId89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122"/>
    <p:restoredTop sz="94717"/>
  </p:normalViewPr>
  <p:slideViewPr>
    <p:cSldViewPr snapToGrid="0">
      <p:cViewPr varScale="1">
        <p:scale>
          <a:sx n="142" d="100"/>
          <a:sy n="142" d="100"/>
        </p:scale>
        <p:origin x="792" y="17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5" Type="http://schemas.openxmlformats.org/officeDocument/2006/relationships/slide" Target="slides/slide4.xml"/><Relationship Id="rId90" Type="http://schemas.openxmlformats.org/officeDocument/2006/relationships/notesMaster" Target="notesMasters/notesMaster1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viewProps" Target="viewProps.xml"/><Relationship Id="rId2" Type="http://schemas.openxmlformats.org/officeDocument/2006/relationships/slide" Target="slides/slide1.xml"/><Relationship Id="rId29" Type="http://schemas.openxmlformats.org/officeDocument/2006/relationships/slide" Target="slides/slide28.xml"/><Relationship Id="rId24" Type="http://schemas.openxmlformats.org/officeDocument/2006/relationships/slide" Target="slides/slide23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66" Type="http://schemas.openxmlformats.org/officeDocument/2006/relationships/slide" Target="slides/slide65.xml"/><Relationship Id="rId87" Type="http://schemas.openxmlformats.org/officeDocument/2006/relationships/slide" Target="slides/slide86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56" Type="http://schemas.openxmlformats.org/officeDocument/2006/relationships/slide" Target="slides/slide55.xml"/><Relationship Id="rId77" Type="http://schemas.openxmlformats.org/officeDocument/2006/relationships/slide" Target="slides/slide76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7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_rels/notesSlide7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3.xml"/><Relationship Id="rId1" Type="http://schemas.openxmlformats.org/officeDocument/2006/relationships/notesMaster" Target="../notesMasters/notesMaster1.xml"/></Relationships>
</file>

<file path=ppt/notesSlides/_rels/notesSlide7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4.xml"/><Relationship Id="rId1" Type="http://schemas.openxmlformats.org/officeDocument/2006/relationships/notesMaster" Target="../notesMasters/notesMaster1.xml"/></Relationships>
</file>

<file path=ppt/notesSlides/_rels/notesSlide7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7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7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7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8.xml"/><Relationship Id="rId1" Type="http://schemas.openxmlformats.org/officeDocument/2006/relationships/notesMaster" Target="../notesMasters/notesMaster1.xml"/></Relationships>
</file>

<file path=ppt/notesSlides/_rels/notesSlide7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0.xml"/><Relationship Id="rId1" Type="http://schemas.openxmlformats.org/officeDocument/2006/relationships/notesMaster" Target="../notesMasters/notesMaster1.xml"/></Relationships>
</file>

<file path=ppt/notesSlides/_rels/notesSlide8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1.xml"/><Relationship Id="rId1" Type="http://schemas.openxmlformats.org/officeDocument/2006/relationships/notesMaster" Target="../notesMasters/notesMaster1.xml"/></Relationships>
</file>

<file path=ppt/notesSlides/_rels/notesSlide8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2.xml"/><Relationship Id="rId1" Type="http://schemas.openxmlformats.org/officeDocument/2006/relationships/notesMaster" Target="../notesMasters/notesMaster1.xml"/></Relationships>
</file>

<file path=ppt/notesSlides/_rels/notesSlide8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3.xml"/><Relationship Id="rId1" Type="http://schemas.openxmlformats.org/officeDocument/2006/relationships/notesMaster" Target="../notesMasters/notesMaster1.xml"/></Relationships>
</file>

<file path=ppt/notesSlides/_rels/notesSlide8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4.xml"/><Relationship Id="rId1" Type="http://schemas.openxmlformats.org/officeDocument/2006/relationships/notesMaster" Target="../notesMasters/notesMaster1.xml"/></Relationships>
</file>

<file path=ppt/notesSlides/_rels/notesSlide8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5.xml"/><Relationship Id="rId1" Type="http://schemas.openxmlformats.org/officeDocument/2006/relationships/notesMaster" Target="../notesMasters/notesMaster1.xml"/></Relationships>
</file>

<file path=ppt/notesSlides/_rels/notesSlide8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6.xml"/><Relationship Id="rId1" Type="http://schemas.openxmlformats.org/officeDocument/2006/relationships/notesMaster" Target="../notesMasters/notesMaster1.xml"/></Relationships>
</file>

<file path=ppt/notesSlides/_rels/notesSlide8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7.xml"/><Relationship Id="rId1" Type="http://schemas.openxmlformats.org/officeDocument/2006/relationships/notesMaster" Target="../notesMasters/notesMaster1.xml"/></Relationships>
</file>

<file path=ppt/notesSlides/_rels/notesSlide8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c6f80d1ff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c6f80d1ff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e5ff217383_0_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e5ff217383_0_5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e5ff217383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Google Shape;130;ge5ff217383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e5ff217383_0_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e5ff217383_0_6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e5ff217383_0_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e5ff217383_0_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e5ff217383_0_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e5ff217383_0_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ge5ff217383_0_9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Google Shape;162;ge5ff217383_0_9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ge5ff217383_0_9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0" name="Google Shape;170;ge5ff217383_0_9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e5ff217383_0_1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e5ff217383_0_1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e5ff217383_0_1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e5ff217383_0_1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ge5ff217383_0_1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4" name="Google Shape;194;ge5ff217383_0_1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c6f80d1ff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c6f80d1ff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ge5ff217383_0_12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2" name="Google Shape;202;ge5ff217383_0_12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ge5ff217383_0_1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0" name="Google Shape;210;ge5ff217383_0_1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e5ff217383_0_1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e5ff217383_0_1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e5ff217383_0_14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e5ff217383_0_14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ge5ff217383_0_1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4" name="Google Shape;234;ge5ff217383_0_1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ge5ff217383_0_1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2" name="Google Shape;242;ge5ff217383_0_1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ge5ff217383_0_1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0" name="Google Shape;250;ge5ff217383_0_1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e5ff217383_0_18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e5ff217383_0_18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e5ff217383_0_1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e5ff217383_0_1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ge5ff217383_0_2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4" name="Google Shape;274;ge5ff217383_0_2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e5ff217383_0_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e5ff217383_0_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Google Shape;281;ge5ff217383_0_2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2" name="Google Shape;282;ge5ff217383_0_2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Google Shape;289;ge5ff217383_0_2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0" name="Google Shape;290;ge5ff217383_0_2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e5ff217383_0_22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e5ff217383_0_22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e5ff217383_0_23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e5ff217383_0_23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ge5ff217383_0_2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4" name="Google Shape;314;ge5ff217383_0_2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Google Shape;321;ge5ff217383_0_2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2" name="Google Shape;322;ge5ff217383_0_2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" name="Google Shape;329;ge5ff217383_0_2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0" name="Google Shape;330;ge5ff217383_0_2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e5ff217383_0_2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e5ff217383_0_2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e5ff217383_0_28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e5ff217383_0_28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ge5ff217383_0_2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4" name="Google Shape;354;ge5ff217383_0_2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c6f80d1ff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c6f80d1ff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64293745"/>
      </p:ext>
    </p:extLst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" name="Google Shape;361;ge5ff217383_0_3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2" name="Google Shape;362;ge5ff217383_0_3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Google Shape;369;ge5ff217383_0_3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0" name="Google Shape;370;ge5ff217383_0_3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e5ff217383_0_3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e5ff217383_0_3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e5ff217383_0_3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e5ff217383_0_3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ge5ff217383_0_3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4" name="Google Shape;394;ge5ff217383_0_3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" name="Google Shape;401;ge5ff217383_0_34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2" name="Google Shape;402;ge5ff217383_0_34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c6f80d1ff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c6f80d1ff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c6f80d1ff_0_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c6f80d1ff_0_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878670874"/>
      </p:ext>
    </p:extLst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e5ff217383_0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e5ff217383_0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47544428"/>
      </p:ext>
    </p:extLst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e5ff217383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e5ff217383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7640694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c6f80d1ff_0_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c6f80d1ff_0_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e5ff217383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e5ff217383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11448587"/>
      </p:ext>
    </p:extLst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e5ff217383_0_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e5ff217383_0_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85552522"/>
      </p:ext>
    </p:extLst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e5ff217383_0_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e5ff217383_0_5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712901466"/>
      </p:ext>
    </p:extLst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e5ff217383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Google Shape;130;ge5ff217383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07269378"/>
      </p:ext>
    </p:extLst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e5ff217383_0_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e5ff217383_0_6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58892417"/>
      </p:ext>
    </p:extLst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e5ff217383_0_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e5ff217383_0_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59504753"/>
      </p:ext>
    </p:extLst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e5ff217383_0_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e5ff217383_0_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61187636"/>
      </p:ext>
    </p:extLst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ge5ff217383_0_9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Google Shape;162;ge5ff217383_0_9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605847253"/>
      </p:ext>
    </p:extLst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ge5ff217383_0_9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0" name="Google Shape;170;ge5ff217383_0_9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45325703"/>
      </p:ext>
    </p:extLst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e5ff217383_0_1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e5ff217383_0_1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6698911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e5ff217383_0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e5ff217383_0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Google Shape;185;ge5ff217383_0_1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Google Shape;186;ge5ff217383_0_1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16030005"/>
      </p:ext>
    </p:extLst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Google Shape;193;ge5ff217383_0_1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4" name="Google Shape;194;ge5ff217383_0_1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621758233"/>
      </p:ext>
    </p:extLst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ge5ff217383_0_12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2" name="Google Shape;202;ge5ff217383_0_12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80252644"/>
      </p:ext>
    </p:extLst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ge5ff217383_0_1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0" name="Google Shape;210;ge5ff217383_0_1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92097517"/>
      </p:ext>
    </p:extLst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ge5ff217383_0_1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8" name="Google Shape;218;ge5ff217383_0_1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77431865"/>
      </p:ext>
    </p:extLst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ge5ff217383_0_14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Google Shape;226;ge5ff217383_0_14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1524504"/>
      </p:ext>
    </p:extLst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ge5ff217383_0_1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4" name="Google Shape;234;ge5ff217383_0_1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84966697"/>
      </p:ext>
    </p:extLst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1" name="Google Shape;241;ge5ff217383_0_1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2" name="Google Shape;242;ge5ff217383_0_1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229963514"/>
      </p:ext>
    </p:extLst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ge5ff217383_0_1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0" name="Google Shape;250;ge5ff217383_0_1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23268061"/>
      </p:ext>
    </p:extLst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Google Shape;257;ge5ff217383_0_18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8" name="Google Shape;258;ge5ff217383_0_18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6878796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e5ff217383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e5ff217383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Google Shape;265;ge5ff217383_0_1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Google Shape;266;ge5ff217383_0_1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14457714"/>
      </p:ext>
    </p:extLst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ge5ff217383_0_2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4" name="Google Shape;274;ge5ff217383_0_2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59699793"/>
      </p:ext>
    </p:extLst>
  </p:cSld>
  <p:clrMapOvr>
    <a:masterClrMapping/>
  </p:clrMapOvr>
</p:notes>
</file>

<file path=ppt/notesSlides/notesSlide7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1" name="Google Shape;281;ge5ff217383_0_2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82" name="Google Shape;282;ge5ff217383_0_2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26106273"/>
      </p:ext>
    </p:extLst>
  </p:cSld>
  <p:clrMapOvr>
    <a:masterClrMapping/>
  </p:clrMapOvr>
</p:notes>
</file>

<file path=ppt/notesSlides/notesSlide7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9" name="Google Shape;289;ge5ff217383_0_2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0" name="Google Shape;290;ge5ff217383_0_2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13696126"/>
      </p:ext>
    </p:extLst>
  </p:cSld>
  <p:clrMapOvr>
    <a:masterClrMapping/>
  </p:clrMapOvr>
</p:notes>
</file>

<file path=ppt/notesSlides/notesSlide7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Google Shape;297;ge5ff217383_0_22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Google Shape;298;ge5ff217383_0_22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29226918"/>
      </p:ext>
    </p:extLst>
  </p:cSld>
  <p:clrMapOvr>
    <a:masterClrMapping/>
  </p:clrMapOvr>
</p:notes>
</file>

<file path=ppt/notesSlides/notesSlide7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ge5ff217383_0_23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06" name="Google Shape;306;ge5ff217383_0_23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60368193"/>
      </p:ext>
    </p:extLst>
  </p:cSld>
  <p:clrMapOvr>
    <a:masterClrMapping/>
  </p:clrMapOvr>
</p:notes>
</file>

<file path=ppt/notesSlides/notesSlide7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ge5ff217383_0_24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4" name="Google Shape;314;ge5ff217383_0_24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4922926"/>
      </p:ext>
    </p:extLst>
  </p:cSld>
  <p:clrMapOvr>
    <a:masterClrMapping/>
  </p:clrMapOvr>
</p:notes>
</file>

<file path=ppt/notesSlides/notesSlide7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1" name="Google Shape;321;ge5ff217383_0_25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2" name="Google Shape;322;ge5ff217383_0_25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0680081"/>
      </p:ext>
    </p:extLst>
  </p:cSld>
  <p:clrMapOvr>
    <a:masterClrMapping/>
  </p:clrMapOvr>
</p:notes>
</file>

<file path=ppt/notesSlides/notesSlide7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" name="Google Shape;329;ge5ff217383_0_2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0" name="Google Shape;330;ge5ff217383_0_2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79501326"/>
      </p:ext>
    </p:extLst>
  </p:cSld>
  <p:clrMapOvr>
    <a:masterClrMapping/>
  </p:clrMapOvr>
</p:notes>
</file>

<file path=ppt/notesSlides/notesSlide7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" name="Google Shape;337;ge5ff217383_0_2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8" name="Google Shape;338;ge5ff217383_0_2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4440552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e5ff217383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e5ff217383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5" name="Google Shape;345;ge5ff217383_0_28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6" name="Google Shape;346;ge5ff217383_0_28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4939459"/>
      </p:ext>
    </p:extLst>
  </p:cSld>
  <p:clrMapOvr>
    <a:masterClrMapping/>
  </p:clrMapOvr>
</p:notes>
</file>

<file path=ppt/notesSlides/notesSlide8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3" name="Google Shape;353;ge5ff217383_0_2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4" name="Google Shape;354;ge5ff217383_0_2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84036248"/>
      </p:ext>
    </p:extLst>
  </p:cSld>
  <p:clrMapOvr>
    <a:masterClrMapping/>
  </p:clrMapOvr>
</p:notes>
</file>

<file path=ppt/notesSlides/notesSlide8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1" name="Google Shape;361;ge5ff217383_0_30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2" name="Google Shape;362;ge5ff217383_0_30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67679483"/>
      </p:ext>
    </p:extLst>
  </p:cSld>
  <p:clrMapOvr>
    <a:masterClrMapping/>
  </p:clrMapOvr>
</p:notes>
</file>

<file path=ppt/notesSlides/notesSlide8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Google Shape;369;ge5ff217383_0_3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0" name="Google Shape;370;ge5ff217383_0_3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98820699"/>
      </p:ext>
    </p:extLst>
  </p:cSld>
  <p:clrMapOvr>
    <a:masterClrMapping/>
  </p:clrMapOvr>
</p:notes>
</file>

<file path=ppt/notesSlides/notesSlide8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7" name="Google Shape;377;ge5ff217383_0_3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8" name="Google Shape;378;ge5ff217383_0_3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909293454"/>
      </p:ext>
    </p:extLst>
  </p:cSld>
  <p:clrMapOvr>
    <a:masterClrMapping/>
  </p:clrMapOvr>
</p:notes>
</file>

<file path=ppt/notesSlides/notesSlide8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ge5ff217383_0_3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6" name="Google Shape;386;ge5ff217383_0_3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86684318"/>
      </p:ext>
    </p:extLst>
  </p:cSld>
  <p:clrMapOvr>
    <a:masterClrMapping/>
  </p:clrMapOvr>
</p:notes>
</file>

<file path=ppt/notesSlides/notesSlide8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" name="Google Shape;393;ge5ff217383_0_3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4" name="Google Shape;394;ge5ff217383_0_3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73209679"/>
      </p:ext>
    </p:extLst>
  </p:cSld>
  <p:clrMapOvr>
    <a:masterClrMapping/>
  </p:clrMapOvr>
</p:notes>
</file>

<file path=ppt/notesSlides/notesSlide8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" name="Google Shape;401;ge5ff217383_0_34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2" name="Google Shape;402;ge5ff217383_0_34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657603552"/>
      </p:ext>
    </p:extLst>
  </p:cSld>
  <p:clrMapOvr>
    <a:masterClrMapping/>
  </p:clrMapOvr>
</p:notes>
</file>

<file path=ppt/notesSlides/notesSlide8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gc6f80d1ff_0_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0" name="Google Shape;410;gc6f80d1ff_0_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1590456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e5ff217383_0_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e5ff217383_0_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4350279" y="2855377"/>
            <a:ext cx="443589" cy="105632"/>
            <a:chOff x="4137525" y="2915950"/>
            <a:chExt cx="869100" cy="207000"/>
          </a:xfrm>
        </p:grpSpPr>
        <p:sp>
          <p:nvSpPr>
            <p:cNvPr id="11" name="Google Shape;11;p2"/>
            <p:cNvSpPr/>
            <p:nvPr/>
          </p:nvSpPr>
          <p:spPr>
            <a:xfrm>
              <a:off x="446857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>
              <a:off x="479962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413752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4" name="Google Shape;14;p2"/>
          <p:cNvSpPr txBox="1">
            <a:spLocks noGrp="1"/>
          </p:cNvSpPr>
          <p:nvPr>
            <p:ph type="ctrTitle"/>
          </p:nvPr>
        </p:nvSpPr>
        <p:spPr>
          <a:xfrm>
            <a:off x="671258" y="990800"/>
            <a:ext cx="7801500" cy="17301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15" name="Google Shape;15;p2"/>
          <p:cNvSpPr txBox="1">
            <a:spLocks noGrp="1"/>
          </p:cNvSpPr>
          <p:nvPr>
            <p:ph type="subTitle" idx="1"/>
          </p:nvPr>
        </p:nvSpPr>
        <p:spPr>
          <a:xfrm>
            <a:off x="671250" y="3174876"/>
            <a:ext cx="7801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16" name="Google Shape;16;p2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255275"/>
            <a:ext cx="8520600" cy="1890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51" name="Google Shape;51;p11"/>
          <p:cNvSpPr txBox="1">
            <a:spLocks noGrp="1"/>
          </p:cNvSpPr>
          <p:nvPr>
            <p:ph type="body" idx="1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2" name="Google Shape;52;p11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2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9" name="Google Shape;19;p3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3" name="Google Shape;23;p4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6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4" name="Google Shape;34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5" name="Google Shape;35;p7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lt2"/>
        </a:solidFill>
        <a:effectLst/>
      </p:bgPr>
    </p:bg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>
            <a:spLocks noGrp="1"/>
          </p:cNvSpPr>
          <p:nvPr>
            <p:ph type="title"/>
          </p:nvPr>
        </p:nvSpPr>
        <p:spPr>
          <a:xfrm>
            <a:off x="490250" y="5263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38" name="Google Shape;38;p8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9"/>
          <p:cNvSpPr/>
          <p:nvPr/>
        </p:nvSpPr>
        <p:spPr>
          <a:xfrm>
            <a:off x="4572000" y="0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cxnSp>
        <p:nvCxnSpPr>
          <p:cNvPr id="41" name="Google Shape;4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2" name="Google Shape;42;p9"/>
          <p:cNvSpPr txBox="1">
            <a:spLocks noGrp="1"/>
          </p:cNvSpPr>
          <p:nvPr>
            <p:ph type="title"/>
          </p:nvPr>
        </p:nvSpPr>
        <p:spPr>
          <a:xfrm>
            <a:off x="265500" y="1081400"/>
            <a:ext cx="4045200" cy="1710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43" name="Google Shape;43;p9"/>
          <p:cNvSpPr txBox="1">
            <a:spLocks noGrp="1"/>
          </p:cNvSpPr>
          <p:nvPr>
            <p:ph type="subTitle" idx="1"/>
          </p:nvPr>
        </p:nvSpPr>
        <p:spPr>
          <a:xfrm>
            <a:off x="265500" y="2845201"/>
            <a:ext cx="4045200" cy="1345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44" name="Google Shape;44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5" name="Google Shape;45;p9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Oswald"/>
              <a:buNone/>
              <a:defRPr sz="21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</a:lstStyle>
          <a:p>
            <a:endParaRPr/>
          </a:p>
        </p:txBody>
      </p:sp>
      <p:sp>
        <p:nvSpPr>
          <p:cNvPr id="48" name="Google Shape;48;p10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late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800"/>
              <a:buFont typeface="Average"/>
              <a:buChar char="●"/>
              <a:defRPr sz="18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●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●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1pPr>
            <a:lvl2pPr lvl="1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2pPr>
            <a:lvl3pPr lvl="2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3pPr>
            <a:lvl4pPr lvl="3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4pPr>
            <a:lvl5pPr lvl="4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5pPr>
            <a:lvl6pPr lvl="5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6pPr>
            <a:lvl7pPr lvl="6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7pPr>
            <a:lvl8pPr lvl="7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8pPr>
            <a:lvl9pPr lvl="8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8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8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8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8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8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8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8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8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8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8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8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8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8.xml"/></Relationships>
</file>

<file path=ppt/slides/_rels/slide3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8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8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8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8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8.xml"/></Relationships>
</file>

<file path=ppt/slides/_rels/slide3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8.xml"/></Relationships>
</file>

<file path=ppt/slides/_rels/slide3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8.xml"/></Relationships>
</file>

<file path=ppt/slides/_rels/slide3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8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8.xml"/></Relationships>
</file>

<file path=ppt/slides/_rels/slide4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8.xml"/></Relationships>
</file>

<file path=ppt/slides/_rels/slide4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8.xml"/></Relationships>
</file>

<file path=ppt/slides/_rels/slide4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8.xml"/></Relationships>
</file>

<file path=ppt/slides/_rels/slide4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8.xml"/></Relationships>
</file>

<file path=ppt/slides/_rels/slide4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8.xml"/></Relationships>
</file>

<file path=ppt/slides/_rels/slide4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8.xml"/></Relationships>
</file>

<file path=ppt/slides/_rels/slide4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8.xml"/></Relationships>
</file>

<file path=ppt/slides/_rels/slide4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_rels/slide5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8.xml"/></Relationships>
</file>

<file path=ppt/slides/_rels/slide5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8.xml"/></Relationships>
</file>

<file path=ppt/slides/_rels/slide5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8.xml"/></Relationships>
</file>

<file path=ppt/slides/_rels/slide5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8.xml"/></Relationships>
</file>

<file path=ppt/slides/_rels/slide5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8.xml"/></Relationships>
</file>

<file path=ppt/slides/_rels/slide5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8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8.xml"/></Relationships>
</file>

<file path=ppt/slides/_rels/slide5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8.xml"/></Relationships>
</file>

<file path=ppt/slides/_rels/slide5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8.xml"/></Relationships>
</file>

<file path=ppt/slides/_rels/slide5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8.xml"/></Relationships>
</file>

<file path=ppt/slides/_rels/slide6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8.xml"/></Relationships>
</file>

<file path=ppt/slides/_rels/slide6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8.xml"/></Relationships>
</file>

<file path=ppt/slides/_rels/slide6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8.xml"/></Relationships>
</file>

<file path=ppt/slides/_rels/slide6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8.xml"/></Relationships>
</file>

<file path=ppt/slides/_rels/slide6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8.xml"/></Relationships>
</file>

<file path=ppt/slides/_rels/slide6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8.xml"/></Relationships>
</file>

<file path=ppt/slides/_rels/slide6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8.xml"/></Relationships>
</file>

<file path=ppt/slides/_rels/slide6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8.xml"/></Relationships>
</file>

<file path=ppt/slides/_rels/slide6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8.xml"/></Relationships>
</file>

<file path=ppt/slides/_rels/slide6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8.xml"/></Relationships>
</file>

<file path=ppt/slides/_rels/slide7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8.xml"/></Relationships>
</file>

<file path=ppt/slides/_rels/slide7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8.xml"/></Relationships>
</file>

<file path=ppt/slides/_rels/slide7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2.xml"/><Relationship Id="rId1" Type="http://schemas.openxmlformats.org/officeDocument/2006/relationships/slideLayout" Target="../slideLayouts/slideLayout8.xml"/></Relationships>
</file>

<file path=ppt/slides/_rels/slide7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3.xml"/><Relationship Id="rId1" Type="http://schemas.openxmlformats.org/officeDocument/2006/relationships/slideLayout" Target="../slideLayouts/slideLayout8.xml"/></Relationships>
</file>

<file path=ppt/slides/_rels/slide7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4.xml"/><Relationship Id="rId1" Type="http://schemas.openxmlformats.org/officeDocument/2006/relationships/slideLayout" Target="../slideLayouts/slideLayout8.xml"/></Relationships>
</file>

<file path=ppt/slides/_rels/slide7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5.xml"/><Relationship Id="rId1" Type="http://schemas.openxmlformats.org/officeDocument/2006/relationships/slideLayout" Target="../slideLayouts/slideLayout8.xml"/></Relationships>
</file>

<file path=ppt/slides/_rels/slide7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6.xml"/><Relationship Id="rId1" Type="http://schemas.openxmlformats.org/officeDocument/2006/relationships/slideLayout" Target="../slideLayouts/slideLayout8.xml"/></Relationships>
</file>

<file path=ppt/slides/_rels/slide7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7.xml"/><Relationship Id="rId1" Type="http://schemas.openxmlformats.org/officeDocument/2006/relationships/slideLayout" Target="../slideLayouts/slideLayout8.xml"/></Relationships>
</file>

<file path=ppt/slides/_rels/slide7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8.xml"/><Relationship Id="rId1" Type="http://schemas.openxmlformats.org/officeDocument/2006/relationships/slideLayout" Target="../slideLayouts/slideLayout8.xml"/></Relationships>
</file>

<file path=ppt/slides/_rels/slide7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9.xml"/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8.xml"/></Relationships>
</file>

<file path=ppt/slides/_rels/slide8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0.xml"/><Relationship Id="rId1" Type="http://schemas.openxmlformats.org/officeDocument/2006/relationships/slideLayout" Target="../slideLayouts/slideLayout8.xml"/></Relationships>
</file>

<file path=ppt/slides/_rels/slide8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1.xml"/><Relationship Id="rId1" Type="http://schemas.openxmlformats.org/officeDocument/2006/relationships/slideLayout" Target="../slideLayouts/slideLayout8.xml"/></Relationships>
</file>

<file path=ppt/slides/_rels/slide8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2.xml"/><Relationship Id="rId1" Type="http://schemas.openxmlformats.org/officeDocument/2006/relationships/slideLayout" Target="../slideLayouts/slideLayout8.xml"/></Relationships>
</file>

<file path=ppt/slides/_rels/slide8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3.xml"/><Relationship Id="rId1" Type="http://schemas.openxmlformats.org/officeDocument/2006/relationships/slideLayout" Target="../slideLayouts/slideLayout8.xml"/></Relationships>
</file>

<file path=ppt/slides/_rels/slide8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4.xml"/><Relationship Id="rId1" Type="http://schemas.openxmlformats.org/officeDocument/2006/relationships/slideLayout" Target="../slideLayouts/slideLayout8.xml"/></Relationships>
</file>

<file path=ppt/slides/_rels/slide8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5.xml"/><Relationship Id="rId1" Type="http://schemas.openxmlformats.org/officeDocument/2006/relationships/slideLayout" Target="../slideLayouts/slideLayout8.xml"/></Relationships>
</file>

<file path=ppt/slides/_rels/slide8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6.xml"/><Relationship Id="rId1" Type="http://schemas.openxmlformats.org/officeDocument/2006/relationships/slideLayout" Target="../slideLayouts/slideLayout8.xml"/></Relationships>
</file>

<file path=ppt/slides/_rels/slide8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7.xml"/><Relationship Id="rId1" Type="http://schemas.openxmlformats.org/officeDocument/2006/relationships/slideLayout" Target="../slideLayouts/slideLayout8.xml"/></Relationships>
</file>

<file path=ppt/slides/_rels/slide8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3"/>
          <p:cNvSpPr txBox="1">
            <a:spLocks noGrp="1"/>
          </p:cNvSpPr>
          <p:nvPr>
            <p:ph type="ctrTitle"/>
          </p:nvPr>
        </p:nvSpPr>
        <p:spPr>
          <a:xfrm>
            <a:off x="671258" y="990800"/>
            <a:ext cx="7801500" cy="17301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Introducing SEM</a:t>
            </a:r>
            <a:endParaRPr b="1" dirty="0"/>
          </a:p>
        </p:txBody>
      </p:sp>
      <p:sp>
        <p:nvSpPr>
          <p:cNvPr id="60" name="Google Shape;60;p13"/>
          <p:cNvSpPr txBox="1">
            <a:spLocks noGrp="1"/>
          </p:cNvSpPr>
          <p:nvPr>
            <p:ph type="subTitle" idx="1"/>
          </p:nvPr>
        </p:nvSpPr>
        <p:spPr>
          <a:xfrm>
            <a:off x="671250" y="3174876"/>
            <a:ext cx="7801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Classroom Trivia Game</a:t>
            </a: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2023 Edition</a:t>
            </a:r>
            <a:endParaRPr b="1" dirty="0"/>
          </a:p>
        </p:txBody>
      </p:sp>
      <p:sp>
        <p:nvSpPr>
          <p:cNvPr id="61" name="Google Shape;61;p13"/>
          <p:cNvSpPr txBox="1"/>
          <p:nvPr/>
        </p:nvSpPr>
        <p:spPr>
          <a:xfrm>
            <a:off x="1210550" y="4685700"/>
            <a:ext cx="7801500" cy="30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D9EEB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pic>
        <p:nvPicPr>
          <p:cNvPr id="62" name="Google Shape;62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5</a:t>
            </a:r>
            <a:endParaRPr dirty="0"/>
          </a:p>
        </p:txBody>
      </p:sp>
      <p:sp>
        <p:nvSpPr>
          <p:cNvPr id="125" name="Google Shape;125;p2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What brand became synonymous with the hit show “American Idol” as a result of its product placement strategy?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Spotify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Coca-Cola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Red Bull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Marriott</a:t>
            </a:r>
            <a:endParaRPr sz="1500" dirty="0"/>
          </a:p>
        </p:txBody>
      </p:sp>
      <p:pic>
        <p:nvPicPr>
          <p:cNvPr id="126" name="Google Shape;126;p2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27" name="Google Shape;127;p2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6</a:t>
            </a:r>
            <a:endParaRPr dirty="0"/>
          </a:p>
        </p:txBody>
      </p:sp>
      <p:sp>
        <p:nvSpPr>
          <p:cNvPr id="133" name="Google Shape;133;p2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the most valuable sports franchise in the world?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New York Yankees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Dallas Cowboys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Los Angeles Lakers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Manchester United</a:t>
            </a:r>
            <a:endParaRPr sz="1500"/>
          </a:p>
        </p:txBody>
      </p:sp>
      <p:pic>
        <p:nvPicPr>
          <p:cNvPr id="134" name="Google Shape;134;p2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35" name="Google Shape;135;p2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2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7</a:t>
            </a:r>
            <a:endParaRPr dirty="0"/>
          </a:p>
        </p:txBody>
      </p:sp>
      <p:sp>
        <p:nvSpPr>
          <p:cNvPr id="141" name="Google Shape;141;p2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was the first baseball game broadcast on the radio?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1886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1901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1921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1935</a:t>
            </a:r>
            <a:endParaRPr sz="1500"/>
          </a:p>
        </p:txBody>
      </p:sp>
      <p:pic>
        <p:nvPicPr>
          <p:cNvPr id="142" name="Google Shape;142;p2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43" name="Google Shape;143;p2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2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8</a:t>
            </a:r>
            <a:endParaRPr dirty="0"/>
          </a:p>
        </p:txBody>
      </p:sp>
      <p:sp>
        <p:nvSpPr>
          <p:cNvPr id="149" name="Google Shape;149;p24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event generated the most revenue in pay-per-view history?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Manny Pacquiao vs. Floyd Mayweather (2015)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WWE’s </a:t>
            </a:r>
            <a:r>
              <a:rPr lang="en" sz="1500" dirty="0" err="1"/>
              <a:t>Wrestlemania</a:t>
            </a:r>
            <a:r>
              <a:rPr lang="en" sz="1500" dirty="0"/>
              <a:t> 28 (2102)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UFC: Liddell vs. Jackson (2007)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Conor McGregor vs. Floyd Mayweather (2017)</a:t>
            </a:r>
            <a:endParaRPr sz="1500" dirty="0"/>
          </a:p>
        </p:txBody>
      </p:sp>
      <p:pic>
        <p:nvPicPr>
          <p:cNvPr id="150" name="Google Shape;150;p2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1" name="Google Shape;151;p2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9</a:t>
            </a:r>
            <a:endParaRPr dirty="0"/>
          </a:p>
        </p:txBody>
      </p:sp>
      <p:sp>
        <p:nvSpPr>
          <p:cNvPr id="157" name="Google Shape;157;p25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largest pay-per-view provider in the world?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 (World Wrestling Entertainment)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WBO (World Boxing Organization)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ICC (International Cricket Council)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 (Ultimate Fighting Championship)</a:t>
            </a:r>
            <a:endParaRPr sz="1500" dirty="0"/>
          </a:p>
        </p:txBody>
      </p:sp>
      <p:pic>
        <p:nvPicPr>
          <p:cNvPr id="158" name="Google Shape;158;p2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9" name="Google Shape;159;p2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2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10</a:t>
            </a:r>
            <a:endParaRPr dirty="0"/>
          </a:p>
        </p:txBody>
      </p:sp>
      <p:sp>
        <p:nvSpPr>
          <p:cNvPr id="165" name="Google Shape;165;p26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NFL player had the best-selling jersey last season?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Josh Allen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Aaron Rodgers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Patrick </a:t>
            </a:r>
            <a:r>
              <a:rPr lang="en" sz="1500" dirty="0" err="1"/>
              <a:t>Mahomes</a:t>
            </a:r>
            <a:r>
              <a:rPr lang="en" sz="1500" dirty="0"/>
              <a:t>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Aaron Donald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Micah Parsons</a:t>
            </a:r>
            <a:endParaRPr sz="1500" dirty="0"/>
          </a:p>
        </p:txBody>
      </p:sp>
      <p:pic>
        <p:nvPicPr>
          <p:cNvPr id="166" name="Google Shape;166;p2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67" name="Google Shape;167;p2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6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2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11</a:t>
            </a:r>
            <a:endParaRPr dirty="0"/>
          </a:p>
        </p:txBody>
      </p:sp>
      <p:sp>
        <p:nvSpPr>
          <p:cNvPr id="173" name="Google Shape;173;p2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Apple launch the iTunes music store?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2004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2006</a:t>
            </a:r>
            <a:endParaRPr sz="1500" dirty="0"/>
          </a:p>
        </p:txBody>
      </p:sp>
      <p:pic>
        <p:nvPicPr>
          <p:cNvPr id="174" name="Google Shape;174;p2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75" name="Google Shape;175;p2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2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12</a:t>
            </a:r>
            <a:endParaRPr dirty="0"/>
          </a:p>
        </p:txBody>
      </p:sp>
      <p:sp>
        <p:nvSpPr>
          <p:cNvPr id="181" name="Google Shape;181;p2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artist grossed the most revenue during the 2022 concert season?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Bad Bunny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Elton John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Ed Sheeran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Harry Styles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The Rolling Stones</a:t>
            </a:r>
            <a:endParaRPr sz="1500" dirty="0"/>
          </a:p>
        </p:txBody>
      </p:sp>
      <p:pic>
        <p:nvPicPr>
          <p:cNvPr id="182" name="Google Shape;182;p2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83" name="Google Shape;183;p2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2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13</a:t>
            </a:r>
            <a:endParaRPr dirty="0"/>
          </a:p>
        </p:txBody>
      </p:sp>
      <p:sp>
        <p:nvSpPr>
          <p:cNvPr id="189" name="Google Shape;189;p2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the most popular attraction in the world?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Walt Disney World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Eiffel Tower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Yellowstone National Park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The Grand Canyon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Buckingham Palace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190" name="Google Shape;190;p2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1" name="Google Shape;191;p2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8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Google Shape;196;p3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14</a:t>
            </a:r>
            <a:endParaRPr dirty="0"/>
          </a:p>
        </p:txBody>
      </p:sp>
      <p:sp>
        <p:nvSpPr>
          <p:cNvPr id="197" name="Google Shape;197;p3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film generated the most at the worldwide box office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‘Top Gun: Maverick’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‘Jurassic World: Dominion’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‘Avatar: The Way of Water’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‘Black Panther: Wakanda Forever’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198" name="Google Shape;198;p3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9" name="Google Shape;199;p3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GAME RULES - PART 1</a:t>
            </a:r>
            <a:endParaRPr b="1" dirty="0"/>
          </a:p>
        </p:txBody>
      </p:sp>
      <p:sp>
        <p:nvSpPr>
          <p:cNvPr id="68" name="Google Shape;68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56870" algn="l" rtl="0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Divide the class into two teams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Create team names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Desks should be facing the other team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Game begins as questions appear on slides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The first team to raise a hand has first opportunity to answer</a:t>
            </a:r>
            <a:endParaRPr sz="2020" dirty="0"/>
          </a:p>
          <a:p>
            <a:pPr marL="0" lvl="0" indent="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440"/>
              <a:buNone/>
            </a:pPr>
            <a:endParaRPr sz="2020" dirty="0"/>
          </a:p>
          <a:p>
            <a:pPr marL="0" lvl="0" indent="0" algn="l" rtl="0">
              <a:lnSpc>
                <a:spcPct val="95000"/>
              </a:lnSpc>
              <a:spcBef>
                <a:spcPts val="1200"/>
              </a:spcBef>
              <a:spcAft>
                <a:spcPts val="1200"/>
              </a:spcAft>
              <a:buClr>
                <a:schemeClr val="dk2"/>
              </a:buClr>
              <a:buSzPts val="440"/>
              <a:buNone/>
            </a:pPr>
            <a:endParaRPr sz="2020" dirty="0"/>
          </a:p>
        </p:txBody>
      </p:sp>
      <p:sp>
        <p:nvSpPr>
          <p:cNvPr id="69" name="Google Shape;69;p14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 dirty="0">
                <a:solidFill>
                  <a:srgbClr val="A4C2F4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 dirty="0">
                <a:solidFill>
                  <a:srgbClr val="A4C2F4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 dirty="0">
                <a:solidFill>
                  <a:srgbClr val="A4C2F4"/>
                </a:solidFill>
                <a:latin typeface="Oswald"/>
                <a:ea typeface="Oswald"/>
                <a:cs typeface="Oswald"/>
                <a:sym typeface="Oswald"/>
              </a:rPr>
              <a:t>. Sports Career Consulting, LLC.</a:t>
            </a:r>
            <a:endParaRPr sz="800" dirty="0">
              <a:solidFill>
                <a:srgbClr val="A4C2F4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chemeClr val="dk1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pic>
        <p:nvPicPr>
          <p:cNvPr id="70" name="Google Shape;70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3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15</a:t>
            </a:r>
            <a:endParaRPr dirty="0"/>
          </a:p>
        </p:txBody>
      </p:sp>
      <p:sp>
        <p:nvSpPr>
          <p:cNvPr id="205" name="Google Shape;205;p3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sports league has the largest following on social media?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NFL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The NBA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La Liga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PGA Tour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Indian Premier League (Cricket)</a:t>
            </a:r>
            <a:endParaRPr sz="1500" dirty="0"/>
          </a:p>
        </p:txBody>
      </p:sp>
      <p:pic>
        <p:nvPicPr>
          <p:cNvPr id="206" name="Google Shape;206;p3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07" name="Google Shape;207;p3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0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p3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16</a:t>
            </a:r>
            <a:endParaRPr dirty="0"/>
          </a:p>
        </p:txBody>
      </p:sp>
      <p:sp>
        <p:nvSpPr>
          <p:cNvPr id="213" name="Google Shape;213;p3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venue currently has the capacity to host the most fans for a single sporting event?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Indianapolis Motor Speedway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Estadio Azteca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Melbourne Cricket Ground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Rose Bowl</a:t>
            </a:r>
            <a:endParaRPr sz="1500" dirty="0"/>
          </a:p>
        </p:txBody>
      </p:sp>
      <p:pic>
        <p:nvPicPr>
          <p:cNvPr id="214" name="Google Shape;214;p3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15" name="Google Shape;215;p3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1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1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1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3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17</a:t>
            </a:r>
            <a:endParaRPr dirty="0"/>
          </a:p>
        </p:txBody>
      </p:sp>
      <p:sp>
        <p:nvSpPr>
          <p:cNvPr id="221" name="Google Shape;221;p3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Who owns the ESPN network of cable television programs?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ABC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Fox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CBS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Turner Broadcasting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222" name="Google Shape;222;p3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23" name="Google Shape;223;p3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2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2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2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3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18</a:t>
            </a:r>
            <a:endParaRPr dirty="0"/>
          </a:p>
        </p:txBody>
      </p:sp>
      <p:sp>
        <p:nvSpPr>
          <p:cNvPr id="229" name="Google Shape;229;p3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of the following U.S. theme parks was NOT among the top 10 most visited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Universal Studios (Orlando)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Disneyland (</a:t>
            </a:r>
            <a:r>
              <a:rPr lang="en-US" sz="1500" dirty="0"/>
              <a:t>Anaheim)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Six Flags (St. Louis)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SeaWorld (Orlando)</a:t>
            </a:r>
            <a:endParaRPr sz="1500" dirty="0"/>
          </a:p>
        </p:txBody>
      </p:sp>
      <p:pic>
        <p:nvPicPr>
          <p:cNvPr id="230" name="Google Shape;230;p3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1" name="Google Shape;231;p3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2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2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p3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19</a:t>
            </a:r>
            <a:endParaRPr dirty="0"/>
          </a:p>
        </p:txBody>
      </p:sp>
      <p:sp>
        <p:nvSpPr>
          <p:cNvPr id="237" name="Google Shape;237;p3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theme parks does the SeaWorld Parks &amp; Entertainment company operate?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15</a:t>
            </a:r>
            <a:endParaRPr sz="1500" dirty="0"/>
          </a:p>
        </p:txBody>
      </p:sp>
      <p:pic>
        <p:nvPicPr>
          <p:cNvPr id="238" name="Google Shape;238;p3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9" name="Google Shape;239;p3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3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3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Google Shape;244;p3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20</a:t>
            </a:r>
            <a:endParaRPr dirty="0"/>
          </a:p>
        </p:txBody>
      </p:sp>
      <p:sp>
        <p:nvSpPr>
          <p:cNvPr id="245" name="Google Shape;245;p3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type of musical genre is the most popular in the world based on streaming statistics?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Hip-Hop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Country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Rock</a:t>
            </a:r>
            <a:endParaRPr sz="1500" dirty="0"/>
          </a:p>
        </p:txBody>
      </p:sp>
      <p:pic>
        <p:nvPicPr>
          <p:cNvPr id="246" name="Google Shape;246;p3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47" name="Google Shape;247;p3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p3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21</a:t>
            </a:r>
            <a:endParaRPr dirty="0"/>
          </a:p>
        </p:txBody>
      </p:sp>
      <p:sp>
        <p:nvSpPr>
          <p:cNvPr id="253" name="Google Shape;253;p3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athlete earned the most money last year, according to </a:t>
            </a:r>
            <a:r>
              <a:rPr lang="en" b="1" i="1" dirty="0"/>
              <a:t>Forbes</a:t>
            </a:r>
            <a:r>
              <a:rPr lang="en" b="1" dirty="0"/>
              <a:t> annual report?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Roger Federer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Naomi Osaka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Lionel Messi 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Canelo Alvarez 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 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Aaron Rodgers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Aaron Judge</a:t>
            </a:r>
            <a:endParaRPr sz="1500" dirty="0"/>
          </a:p>
        </p:txBody>
      </p:sp>
      <p:pic>
        <p:nvPicPr>
          <p:cNvPr id="254" name="Google Shape;254;p3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55" name="Google Shape;255;p3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25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25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3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22</a:t>
            </a:r>
            <a:endParaRPr dirty="0"/>
          </a:p>
        </p:txBody>
      </p:sp>
      <p:sp>
        <p:nvSpPr>
          <p:cNvPr id="261" name="Google Shape;261;p3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The Olympic Games were profitable for the first time in what year?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1926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1966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1970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1984</a:t>
            </a:r>
            <a:endParaRPr sz="150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/>
          </a:p>
        </p:txBody>
      </p:sp>
      <p:pic>
        <p:nvPicPr>
          <p:cNvPr id="262" name="Google Shape;262;p3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63" name="Google Shape;263;p3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6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6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6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6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6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26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3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23</a:t>
            </a:r>
            <a:endParaRPr dirty="0"/>
          </a:p>
        </p:txBody>
      </p:sp>
      <p:sp>
        <p:nvSpPr>
          <p:cNvPr id="269" name="Google Shape;269;p3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did ESPN make its television debut?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1965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1972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1979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1982</a:t>
            </a:r>
            <a:endParaRPr sz="1000"/>
          </a:p>
        </p:txBody>
      </p:sp>
      <p:pic>
        <p:nvPicPr>
          <p:cNvPr id="270" name="Google Shape;270;p3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1" name="Google Shape;271;p3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6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6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Google Shape;276;p4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24</a:t>
            </a:r>
            <a:endParaRPr dirty="0"/>
          </a:p>
        </p:txBody>
      </p:sp>
      <p:sp>
        <p:nvSpPr>
          <p:cNvPr id="277" name="Google Shape;277;p4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does ESPN stand for?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Entertainment &amp; Sports Programming Network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Everything Sports Programming Network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Exceptional Sporting Programs Network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Entertaining Sports Programs Network</a:t>
            </a:r>
            <a:endParaRPr sz="1500"/>
          </a:p>
        </p:txBody>
      </p:sp>
      <p:pic>
        <p:nvPicPr>
          <p:cNvPr id="278" name="Google Shape;278;p4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9" name="Google Shape;279;p4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7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GAME RULES - PART 2</a:t>
            </a:r>
            <a:endParaRPr b="1" dirty="0"/>
          </a:p>
        </p:txBody>
      </p:sp>
      <p:sp>
        <p:nvSpPr>
          <p:cNvPr id="76" name="Google Shape;76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56870" algn="l" rtl="0">
              <a:lnSpc>
                <a:spcPct val="95000"/>
              </a:lnSpc>
              <a:spcBef>
                <a:spcPts val="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One point per correct answer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Negative one point per incorrect answer</a:t>
            </a:r>
            <a:endParaRPr sz="2020" dirty="0"/>
          </a:p>
          <a:p>
            <a:pPr marL="457200" lvl="0" indent="-356870" algn="l" rtl="0">
              <a:lnSpc>
                <a:spcPct val="95000"/>
              </a:lnSpc>
              <a:spcBef>
                <a:spcPts val="2000"/>
              </a:spcBef>
              <a:spcAft>
                <a:spcPts val="0"/>
              </a:spcAft>
              <a:buSzPts val="2020"/>
              <a:buChar char="✓"/>
            </a:pPr>
            <a:r>
              <a:rPr lang="en" sz="2020" dirty="0"/>
              <a:t>Team with the most points at the end of the game is the winner</a:t>
            </a:r>
            <a:endParaRPr sz="2020" dirty="0"/>
          </a:p>
          <a:p>
            <a:pPr marL="0" lvl="0" indent="0" algn="ctr" rtl="0">
              <a:lnSpc>
                <a:spcPct val="95000"/>
              </a:lnSpc>
              <a:spcBef>
                <a:spcPts val="4000"/>
              </a:spcBef>
              <a:spcAft>
                <a:spcPts val="0"/>
              </a:spcAft>
              <a:buNone/>
            </a:pPr>
            <a:r>
              <a:rPr lang="en" sz="2920" b="1" dirty="0"/>
              <a:t>GOOD LUCK!</a:t>
            </a:r>
            <a:endParaRPr sz="2920" b="1" dirty="0"/>
          </a:p>
          <a:p>
            <a:pPr marL="0" lvl="0" indent="0" algn="l" rtl="0">
              <a:lnSpc>
                <a:spcPct val="95000"/>
              </a:lnSpc>
              <a:spcBef>
                <a:spcPts val="0"/>
              </a:spcBef>
              <a:spcAft>
                <a:spcPts val="1200"/>
              </a:spcAft>
              <a:buClr>
                <a:schemeClr val="dk2"/>
              </a:buClr>
              <a:buSzPts val="440"/>
              <a:buNone/>
            </a:pPr>
            <a:endParaRPr sz="2020" dirty="0"/>
          </a:p>
        </p:txBody>
      </p:sp>
      <p:pic>
        <p:nvPicPr>
          <p:cNvPr id="77" name="Google Shape;77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78" name="Google Shape;78;p15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D9EEB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chemeClr val="dk1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" name="Google Shape;284;p4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25</a:t>
            </a:r>
            <a:endParaRPr dirty="0"/>
          </a:p>
        </p:txBody>
      </p:sp>
      <p:sp>
        <p:nvSpPr>
          <p:cNvPr id="285" name="Google Shape;285;p4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indent="0">
              <a:buNone/>
            </a:pPr>
            <a:r>
              <a:rPr lang="en-US" b="1" dirty="0"/>
              <a:t>Which of the following is NOT an official sponsor of the 2023 FIFA Women’s World Cup?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Adidas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Coca-Cola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Hyundai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Gatorade</a:t>
            </a:r>
            <a:endParaRPr sz="1500" dirty="0"/>
          </a:p>
        </p:txBody>
      </p:sp>
      <p:pic>
        <p:nvPicPr>
          <p:cNvPr id="286" name="Google Shape;286;p4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87" name="Google Shape;287;p4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8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8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8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p4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26</a:t>
            </a:r>
            <a:endParaRPr dirty="0"/>
          </a:p>
        </p:txBody>
      </p:sp>
      <p:sp>
        <p:nvSpPr>
          <p:cNvPr id="293" name="Google Shape;293;p4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What cereal is known as the “Breakfast of Champions”?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Frosted Flakes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Captain Crunch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Wheaties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Raisin Bran</a:t>
            </a:r>
            <a:endParaRPr sz="1500" dirty="0"/>
          </a:p>
        </p:txBody>
      </p:sp>
      <p:pic>
        <p:nvPicPr>
          <p:cNvPr id="294" name="Google Shape;294;p4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95" name="Google Shape;295;p4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2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2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29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9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4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27</a:t>
            </a:r>
            <a:endParaRPr dirty="0"/>
          </a:p>
        </p:txBody>
      </p:sp>
      <p:sp>
        <p:nvSpPr>
          <p:cNvPr id="301" name="Google Shape;301;p4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which year did Nintendo introduce its home video game entertainment system?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1985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1987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1989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1991</a:t>
            </a:r>
            <a:endParaRPr sz="1500"/>
          </a:p>
        </p:txBody>
      </p:sp>
      <p:pic>
        <p:nvPicPr>
          <p:cNvPr id="302" name="Google Shape;302;p4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03" name="Google Shape;303;p4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4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28</a:t>
            </a:r>
            <a:endParaRPr dirty="0"/>
          </a:p>
        </p:txBody>
      </p:sp>
      <p:sp>
        <p:nvSpPr>
          <p:cNvPr id="309" name="Google Shape;309;p4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In what year was Music Television (MTV) launched?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1979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1981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1983		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1985</a:t>
            </a:r>
            <a:endParaRPr sz="1500"/>
          </a:p>
        </p:txBody>
      </p:sp>
      <p:pic>
        <p:nvPicPr>
          <p:cNvPr id="310" name="Google Shape;310;p4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1" name="Google Shape;311;p4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Google Shape;316;p4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29</a:t>
            </a:r>
            <a:endParaRPr dirty="0"/>
          </a:p>
        </p:txBody>
      </p:sp>
      <p:sp>
        <p:nvSpPr>
          <p:cNvPr id="317" name="Google Shape;317;p4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Americans consider themselves to be sports fans?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 of every 8 adults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 of every 8 adults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 of every 8 adults 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of every 8 adults</a:t>
            </a:r>
            <a:endParaRPr sz="1500" dirty="0"/>
          </a:p>
        </p:txBody>
      </p:sp>
      <p:pic>
        <p:nvPicPr>
          <p:cNvPr id="318" name="Google Shape;318;p4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9" name="Google Shape;319;p4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Google Shape;324;p4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30</a:t>
            </a:r>
            <a:endParaRPr dirty="0"/>
          </a:p>
        </p:txBody>
      </p:sp>
      <p:sp>
        <p:nvSpPr>
          <p:cNvPr id="325" name="Google Shape;325;p4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indent="0">
              <a:buNone/>
            </a:pPr>
            <a:r>
              <a:rPr lang="en" b="1" dirty="0"/>
              <a:t>Which Broadway show is the highest grossing </a:t>
            </a:r>
            <a:r>
              <a:rPr lang="en-US" b="1" dirty="0"/>
              <a:t>musical theatre production of all-time</a:t>
            </a:r>
            <a:r>
              <a:rPr lang="en" b="1" dirty="0"/>
              <a:t>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Chicago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Hamilton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Wicked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The Lion King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26" name="Google Shape;326;p4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27" name="Google Shape;327;p4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2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2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p4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31</a:t>
            </a:r>
            <a:endParaRPr dirty="0"/>
          </a:p>
        </p:txBody>
      </p:sp>
      <p:sp>
        <p:nvSpPr>
          <p:cNvPr id="333" name="Google Shape;333;p4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much was wagered </a:t>
            </a:r>
            <a:r>
              <a:rPr lang="en-US" b="1" dirty="0"/>
              <a:t>on the Kentucky Derby in 2023</a:t>
            </a:r>
            <a:r>
              <a:rPr lang="en" b="1" dirty="0"/>
              <a:t>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$22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$91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$146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$189 million</a:t>
            </a:r>
            <a:endParaRPr sz="1500" dirty="0"/>
          </a:p>
        </p:txBody>
      </p:sp>
      <p:pic>
        <p:nvPicPr>
          <p:cNvPr id="334" name="Google Shape;334;p4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35" name="Google Shape;335;p4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3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3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4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32</a:t>
            </a:r>
            <a:endParaRPr dirty="0"/>
          </a:p>
        </p:txBody>
      </p:sp>
      <p:sp>
        <p:nvSpPr>
          <p:cNvPr id="341" name="Google Shape;341;p4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On how many </a:t>
            </a:r>
            <a:r>
              <a:rPr lang="en" b="1" u="sng" dirty="0"/>
              <a:t>continent</a:t>
            </a:r>
            <a:r>
              <a:rPr lang="en" b="1" dirty="0"/>
              <a:t>s are ESPN broadcasts available to viewers?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</a:t>
            </a:r>
            <a:endParaRPr sz="1500" dirty="0"/>
          </a:p>
        </p:txBody>
      </p:sp>
      <p:pic>
        <p:nvPicPr>
          <p:cNvPr id="342" name="Google Shape;342;p4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43" name="Google Shape;343;p4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4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4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33</a:t>
            </a:r>
            <a:endParaRPr dirty="0"/>
          </a:p>
        </p:txBody>
      </p:sp>
      <p:sp>
        <p:nvSpPr>
          <p:cNvPr id="349" name="Google Shape;349;p4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 adults are playing some form of fantasy football?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50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75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100 million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120 million</a:t>
            </a:r>
            <a:endParaRPr sz="1500" dirty="0"/>
          </a:p>
        </p:txBody>
      </p:sp>
      <p:pic>
        <p:nvPicPr>
          <p:cNvPr id="350" name="Google Shape;350;p4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1" name="Google Shape;351;p4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4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4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4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6" name="Google Shape;356;p5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34</a:t>
            </a:r>
            <a:endParaRPr dirty="0"/>
          </a:p>
        </p:txBody>
      </p:sp>
      <p:sp>
        <p:nvSpPr>
          <p:cNvPr id="357" name="Google Shape;357;p5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was responsible for founding the Sundance film festival in 1981?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Woody Allen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Marlon Brando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Robert Redford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Lorne Michaels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58" name="Google Shape;358;p5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9" name="Google Shape;359;p5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7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400" b="1" dirty="0"/>
              <a:t>LET’S GO!</a:t>
            </a:r>
            <a:endParaRPr sz="5400" b="1" dirty="0"/>
          </a:p>
        </p:txBody>
      </p:sp>
      <p:pic>
        <p:nvPicPr>
          <p:cNvPr id="413" name="Google Shape;413;p5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5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6928267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6" dur="1600" fill="hold"/>
                                        <p:tgtEl>
                                          <p:spTgt spid="4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5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35</a:t>
            </a:r>
            <a:endParaRPr dirty="0"/>
          </a:p>
        </p:txBody>
      </p:sp>
      <p:sp>
        <p:nvSpPr>
          <p:cNvPr id="365" name="Google Shape;365;p5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In what year were nachos introduced for the first time at a U.S. sports venue?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1955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1976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1987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1999 </a:t>
            </a:r>
            <a:endParaRPr sz="1500" dirty="0"/>
          </a:p>
        </p:txBody>
      </p:sp>
      <p:pic>
        <p:nvPicPr>
          <p:cNvPr id="366" name="Google Shape;366;p5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67" name="Google Shape;367;p5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6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p5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36</a:t>
            </a:r>
            <a:endParaRPr dirty="0"/>
          </a:p>
        </p:txBody>
      </p:sp>
      <p:sp>
        <p:nvSpPr>
          <p:cNvPr id="373" name="Google Shape;373;p5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was the first produced full feature animated film?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Bambi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Snow White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Pinocchio 	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Dumbo</a:t>
            </a: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/>
          </a:p>
        </p:txBody>
      </p:sp>
      <p:pic>
        <p:nvPicPr>
          <p:cNvPr id="374" name="Google Shape;374;p5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75" name="Google Shape;375;p5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7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7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37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5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37</a:t>
            </a:r>
            <a:endParaRPr dirty="0"/>
          </a:p>
        </p:txBody>
      </p:sp>
      <p:sp>
        <p:nvSpPr>
          <p:cNvPr id="381" name="Google Shape;381;p5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was The first movie to be released with a PG-13 rating?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Dirty Dancing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Red Dawn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Ferris Bueller's Day Off 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Batman (1989)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82" name="Google Shape;382;p5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83" name="Google Shape;383;p5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5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38</a:t>
            </a:r>
            <a:endParaRPr dirty="0"/>
          </a:p>
        </p:txBody>
      </p:sp>
      <p:sp>
        <p:nvSpPr>
          <p:cNvPr id="389" name="Google Shape;389;p5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best-selling video game title of all-time?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Wii Sports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Grand Theft Auto V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Minecraft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Fortnite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90" name="Google Shape;390;p5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1" name="Google Shape;391;p5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8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8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6" name="Google Shape;396;p5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39</a:t>
            </a:r>
            <a:endParaRPr dirty="0"/>
          </a:p>
        </p:txBody>
      </p:sp>
      <p:sp>
        <p:nvSpPr>
          <p:cNvPr id="397" name="Google Shape;397;p5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individual television show had the highest viewership ratings in history?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2023 Super Bowl (Chiefs/Eagles)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2019 Women’s FIFA World Cup Final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final episode of Seinfeld 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2012 Olympic Games opening ceremony in Beijing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98" name="Google Shape;398;p5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9" name="Google Shape;399;p5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9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9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4" name="Google Shape;404;p5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40</a:t>
            </a:r>
            <a:endParaRPr dirty="0"/>
          </a:p>
        </p:txBody>
      </p:sp>
      <p:sp>
        <p:nvSpPr>
          <p:cNvPr id="405" name="Google Shape;405;p5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best-selling album in the world?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Adele “21”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Lady Gaga “Fame Monster 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Michael Jackson’s “Thriller”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Beatles “1967-1970”</a:t>
            </a:r>
            <a:endParaRPr sz="1500" dirty="0"/>
          </a:p>
        </p:txBody>
      </p:sp>
      <p:pic>
        <p:nvPicPr>
          <p:cNvPr id="406" name="Google Shape;406;p5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07" name="Google Shape;407;p5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0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40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4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40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7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ANSWERS</a:t>
            </a:r>
            <a:endParaRPr dirty="0"/>
          </a:p>
        </p:txBody>
      </p:sp>
      <p:pic>
        <p:nvPicPr>
          <p:cNvPr id="413" name="Google Shape;413;p5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5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6" dur="1600" fill="hold"/>
                                        <p:tgtEl>
                                          <p:spTgt spid="4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Preliminary Question</a:t>
            </a:r>
            <a:endParaRPr dirty="0"/>
          </a:p>
        </p:txBody>
      </p:sp>
      <p:sp>
        <p:nvSpPr>
          <p:cNvPr id="84" name="Google Shape;84;p16"/>
          <p:cNvSpPr txBox="1">
            <a:spLocks noGrp="1"/>
          </p:cNvSpPr>
          <p:nvPr>
            <p:ph type="body" idx="2"/>
          </p:nvPr>
        </p:nvSpPr>
        <p:spPr>
          <a:xfrm>
            <a:off x="4830325" y="934500"/>
            <a:ext cx="4045200" cy="3274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SEM?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Every Morning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and Entertainment Management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Evolutionary Marketing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Sports &amp; Entertainment Marketing</a:t>
            </a:r>
            <a:endParaRPr sz="1500" dirty="0"/>
          </a:p>
        </p:txBody>
      </p:sp>
      <p:pic>
        <p:nvPicPr>
          <p:cNvPr id="85" name="Google Shape;85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86" name="Google Shape;86;p16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D9EEB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D9EEB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D9EEB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D9EEB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D9EEB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2251517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</a:t>
            </a:r>
            <a:endParaRPr dirty="0"/>
          </a:p>
        </p:txBody>
      </p:sp>
      <p:sp>
        <p:nvSpPr>
          <p:cNvPr id="92" name="Google Shape;92;p1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highest grossing box office film?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Star Wars: The Force Awakens</a:t>
            </a:r>
            <a:endParaRPr sz="1500" dirty="0"/>
          </a:p>
          <a:p>
            <a:pPr lvl="0" indent="-323850">
              <a:buSzPts val="1500"/>
              <a:buAutoNum type="alphaLcPeriod"/>
            </a:pPr>
            <a:r>
              <a:rPr lang="en" sz="1500" dirty="0"/>
              <a:t>Avengers: Endgame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Titanic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Avatar</a:t>
            </a:r>
            <a:endParaRPr sz="1000" dirty="0"/>
          </a:p>
        </p:txBody>
      </p:sp>
      <p:pic>
        <p:nvPicPr>
          <p:cNvPr id="93" name="Google Shape;93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95" name="Google Shape;95;p17"/>
          <p:cNvSpPr txBox="1"/>
          <p:nvPr/>
        </p:nvSpPr>
        <p:spPr>
          <a:xfrm>
            <a:off x="4713525" y="4713975"/>
            <a:ext cx="42684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1100" b="0" i="0" u="none" strike="noStrike" kern="0" cap="none" spc="0" normalizeH="0" baseline="0" noProof="0">
              <a:ln>
                <a:noFill/>
              </a:ln>
              <a:solidFill>
                <a:srgbClr val="666666"/>
              </a:solidFill>
              <a:effectLst/>
              <a:uLnTx/>
              <a:uFillTx/>
              <a:latin typeface="Average"/>
              <a:ea typeface="Average"/>
              <a:cs typeface="Average"/>
              <a:sym typeface="Average"/>
            </a:endParaRPr>
          </a:p>
        </p:txBody>
      </p:sp>
    </p:spTree>
    <p:extLst>
      <p:ext uri="{BB962C8B-B14F-4D97-AF65-F5344CB8AC3E}">
        <p14:creationId xmlns:p14="http://schemas.microsoft.com/office/powerpoint/2010/main" val="4620511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</a:t>
            </a:r>
            <a:endParaRPr dirty="0"/>
          </a:p>
        </p:txBody>
      </p:sp>
      <p:sp>
        <p:nvSpPr>
          <p:cNvPr id="101" name="Google Shape;101;p1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How many hours per week does the average American spend streaming video content, according to Nielsen?</a:t>
            </a:r>
            <a:endParaRPr lang="en-US"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13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 hours</a:t>
            </a:r>
            <a:endParaRPr sz="1500" dirty="0"/>
          </a:p>
        </p:txBody>
      </p:sp>
      <p:pic>
        <p:nvPicPr>
          <p:cNvPr id="102" name="Google Shape;102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03" name="Google Shape;103;p1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3698588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Preliminary Question</a:t>
            </a:r>
            <a:endParaRPr dirty="0"/>
          </a:p>
        </p:txBody>
      </p:sp>
      <p:sp>
        <p:nvSpPr>
          <p:cNvPr id="84" name="Google Shape;84;p16"/>
          <p:cNvSpPr txBox="1">
            <a:spLocks noGrp="1"/>
          </p:cNvSpPr>
          <p:nvPr>
            <p:ph type="body" idx="2"/>
          </p:nvPr>
        </p:nvSpPr>
        <p:spPr>
          <a:xfrm>
            <a:off x="4830325" y="934500"/>
            <a:ext cx="4045200" cy="3274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What is SEM?</a:t>
            </a:r>
            <a:endParaRPr b="1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Every Morning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and Entertainment Management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Evolutionary Marketing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Sports &amp; Entertainment Marketing</a:t>
            </a:r>
            <a:endParaRPr sz="1500"/>
          </a:p>
        </p:txBody>
      </p:sp>
      <p:pic>
        <p:nvPicPr>
          <p:cNvPr id="85" name="Google Shape;85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86" name="Google Shape;86;p16"/>
          <p:cNvSpPr txBox="1"/>
          <p:nvPr/>
        </p:nvSpPr>
        <p:spPr>
          <a:xfrm>
            <a:off x="1206775" y="4681800"/>
            <a:ext cx="6674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D9EEB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D9EEB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chemeClr val="dk1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8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</a:t>
            </a:r>
            <a:endParaRPr dirty="0"/>
          </a:p>
        </p:txBody>
      </p:sp>
      <p:sp>
        <p:nvSpPr>
          <p:cNvPr id="109" name="Google Shape;109;p1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Forms of sports marketing were first identified as early as what year?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1712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1858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1912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1923</a:t>
            </a:r>
            <a:endParaRPr sz="1500" dirty="0"/>
          </a:p>
        </p:txBody>
      </p:sp>
      <p:pic>
        <p:nvPicPr>
          <p:cNvPr id="110" name="Google Shape;110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1" name="Google Shape;111;p1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8339043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2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4</a:t>
            </a:r>
            <a:endParaRPr dirty="0"/>
          </a:p>
        </p:txBody>
      </p:sp>
      <p:sp>
        <p:nvSpPr>
          <p:cNvPr id="117" name="Google Shape;117;p2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streamed song of all-time on Spotify?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Billie Eilish: “Bad Guy”</a:t>
            </a:r>
            <a:endParaRPr sz="1500" dirty="0"/>
          </a:p>
          <a:p>
            <a:pPr indent="-323850">
              <a:buSzPts val="1500"/>
              <a:buFont typeface="Average"/>
              <a:buAutoNum type="alphaLcPeriod"/>
            </a:pPr>
            <a:r>
              <a:rPr lang="en-US" sz="1500" dirty="0"/>
              <a:t>Ed Sheeran: “Shape of You”</a:t>
            </a:r>
          </a:p>
          <a:p>
            <a:pPr indent="-323850">
              <a:buSzPts val="1500"/>
              <a:buFont typeface="Average"/>
              <a:buAutoNum type="alphaLcPeriod"/>
            </a:pPr>
            <a:r>
              <a:rPr lang="en" sz="1500" dirty="0"/>
              <a:t>Bad Bunny: “Dakiti”</a:t>
            </a:r>
            <a:endParaRPr sz="1500" dirty="0"/>
          </a:p>
          <a:p>
            <a:pPr indent="-323850">
              <a:buSzPts val="1500"/>
              <a:buFont typeface="Average"/>
              <a:buAutoNum type="alphaLcPeriod"/>
            </a:pPr>
            <a:r>
              <a:rPr lang="en-US" sz="1500" dirty="0"/>
              <a:t>The Weeknd: “Blinding Lights”</a:t>
            </a:r>
          </a:p>
        </p:txBody>
      </p:sp>
      <p:pic>
        <p:nvPicPr>
          <p:cNvPr id="118" name="Google Shape;118;p2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9" name="Google Shape;119;p2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290413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5</a:t>
            </a:r>
            <a:endParaRPr dirty="0"/>
          </a:p>
        </p:txBody>
      </p:sp>
      <p:sp>
        <p:nvSpPr>
          <p:cNvPr id="125" name="Google Shape;125;p2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What brand became synonymous with the hit show “American Idol” as a result of its product placement strategy?</a:t>
            </a:r>
            <a:endParaRPr lang="en-US" sz="1500" dirty="0"/>
          </a:p>
          <a:p>
            <a:pPr lvl="0" indent="-323850">
              <a:spcBef>
                <a:spcPts val="4000"/>
              </a:spcBef>
              <a:buSzPts val="1500"/>
              <a:buAutoNum type="alphaLcPeriod"/>
            </a:pPr>
            <a:r>
              <a:rPr lang="en-US" sz="1500" dirty="0"/>
              <a:t>Spotify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Coca-Cola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Red Bull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Marriott</a:t>
            </a:r>
          </a:p>
        </p:txBody>
      </p:sp>
      <p:pic>
        <p:nvPicPr>
          <p:cNvPr id="126" name="Google Shape;126;p2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27" name="Google Shape;127;p2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3398275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2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6</a:t>
            </a:r>
            <a:endParaRPr dirty="0"/>
          </a:p>
        </p:txBody>
      </p:sp>
      <p:sp>
        <p:nvSpPr>
          <p:cNvPr id="133" name="Google Shape;133;p2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valuable sports franchise in the world?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New York Yankees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Dallas Cowboys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Los Angeles Lakers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Manchester United</a:t>
            </a:r>
            <a:endParaRPr sz="1500" dirty="0"/>
          </a:p>
        </p:txBody>
      </p:sp>
      <p:pic>
        <p:nvPicPr>
          <p:cNvPr id="134" name="Google Shape;134;p2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35" name="Google Shape;135;p2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5F2FF2AC-C462-8B4C-90BA-B26EBE39A38A}"/>
              </a:ext>
            </a:extLst>
          </p:cNvPr>
          <p:cNvSpPr/>
          <p:nvPr/>
        </p:nvSpPr>
        <p:spPr>
          <a:xfrm>
            <a:off x="5078430" y="4026529"/>
            <a:ext cx="957313" cy="25891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>
              <a:lnSpc>
                <a:spcPct val="115000"/>
              </a:lnSpc>
              <a:spcBef>
                <a:spcPts val="4000"/>
              </a:spcBef>
              <a:buClr>
                <a:srgbClr val="37474F"/>
              </a:buClr>
              <a:buSzPts val="1800"/>
            </a:pPr>
            <a:r>
              <a:rPr lang="en-US" sz="1000" dirty="0">
                <a:solidFill>
                  <a:srgbClr val="37474F"/>
                </a:solidFill>
                <a:latin typeface="Average"/>
                <a:sym typeface="Average"/>
              </a:rPr>
              <a:t>Source: Forbes</a:t>
            </a:r>
          </a:p>
        </p:txBody>
      </p:sp>
    </p:spTree>
    <p:extLst>
      <p:ext uri="{BB962C8B-B14F-4D97-AF65-F5344CB8AC3E}">
        <p14:creationId xmlns:p14="http://schemas.microsoft.com/office/powerpoint/2010/main" val="4273949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2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7</a:t>
            </a:r>
            <a:endParaRPr dirty="0"/>
          </a:p>
        </p:txBody>
      </p:sp>
      <p:sp>
        <p:nvSpPr>
          <p:cNvPr id="141" name="Google Shape;141;p2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was the first baseball game broadcast on the radio?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1886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1901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1921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1935</a:t>
            </a:r>
            <a:endParaRPr sz="1500" dirty="0"/>
          </a:p>
        </p:txBody>
      </p:sp>
      <p:pic>
        <p:nvPicPr>
          <p:cNvPr id="142" name="Google Shape;142;p2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43" name="Google Shape;143;p2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4023063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4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2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8</a:t>
            </a:r>
            <a:endParaRPr dirty="0"/>
          </a:p>
        </p:txBody>
      </p:sp>
      <p:sp>
        <p:nvSpPr>
          <p:cNvPr id="149" name="Google Shape;149;p24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event generated the most revenue in pay-per-view history?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Manny Pacquiao vs. Floyd Mayweather (2015)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WWE’s </a:t>
            </a:r>
            <a:r>
              <a:rPr lang="en" sz="1500" dirty="0" err="1"/>
              <a:t>Wrestlemania</a:t>
            </a:r>
            <a:r>
              <a:rPr lang="en" sz="1500" dirty="0"/>
              <a:t> 28 (2102)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UFC: Liddell vs. Jackson (2007)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Conor McGregor vs. Floyd Mayweather (2017)</a:t>
            </a:r>
            <a:endParaRPr sz="1500" dirty="0"/>
          </a:p>
        </p:txBody>
      </p:sp>
      <p:pic>
        <p:nvPicPr>
          <p:cNvPr id="150" name="Google Shape;150;p2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1" name="Google Shape;151;p2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0152712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4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2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9</a:t>
            </a:r>
            <a:endParaRPr dirty="0"/>
          </a:p>
        </p:txBody>
      </p:sp>
      <p:sp>
        <p:nvSpPr>
          <p:cNvPr id="157" name="Google Shape;157;p25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is the largest pay-per-view provider in the world?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WWE (World Wrestling Entertainment)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WBO (World Boxing Organization)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ICC (International Cricket Council)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UFC (Ultimate Fighting Championship)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Milwaukee Journal Sentinel</a:t>
            </a:r>
            <a:endParaRPr sz="1000" dirty="0"/>
          </a:p>
        </p:txBody>
      </p:sp>
      <p:pic>
        <p:nvPicPr>
          <p:cNvPr id="158" name="Google Shape;158;p2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59" name="Google Shape;159;p2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7394068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5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2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10</a:t>
            </a:r>
            <a:endParaRPr dirty="0"/>
          </a:p>
        </p:txBody>
      </p:sp>
      <p:sp>
        <p:nvSpPr>
          <p:cNvPr id="165" name="Google Shape;165;p26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NFL player had the best-selling jersey last season?</a:t>
            </a:r>
          </a:p>
          <a:p>
            <a:pPr lvl="0" indent="-323850">
              <a:spcBef>
                <a:spcPts val="4000"/>
              </a:spcBef>
              <a:buSzPts val="1500"/>
              <a:buAutoNum type="alphaLcPeriod"/>
            </a:pPr>
            <a:r>
              <a:rPr lang="en" sz="1500" dirty="0"/>
              <a:t>Josh Allen 		</a:t>
            </a:r>
            <a:endParaRPr sz="1500" dirty="0"/>
          </a:p>
          <a:p>
            <a:pPr lvl="0" indent="-323850">
              <a:buSzPts val="1500"/>
              <a:buAutoNum type="alphaLcPeriod"/>
            </a:pPr>
            <a:r>
              <a:rPr lang="en" sz="1500" dirty="0"/>
              <a:t>Aaron Rodgers</a:t>
            </a:r>
          </a:p>
          <a:p>
            <a:pPr lvl="0" indent="-323850">
              <a:buSzPts val="1500"/>
              <a:buAutoNum type="alphaLcPeriod"/>
            </a:pPr>
            <a:r>
              <a:rPr lang="en" sz="1500" dirty="0"/>
              <a:t>Patrick </a:t>
            </a:r>
            <a:r>
              <a:rPr lang="en" sz="1500"/>
              <a:t>Mahomes</a:t>
            </a:r>
            <a:r>
              <a:rPr lang="en" sz="1500" dirty="0"/>
              <a:t>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Aaron Donald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Micah Parsons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NFLPA</a:t>
            </a:r>
            <a:endParaRPr sz="1000" dirty="0"/>
          </a:p>
        </p:txBody>
      </p:sp>
      <p:pic>
        <p:nvPicPr>
          <p:cNvPr id="166" name="Google Shape;166;p2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67" name="Google Shape;167;p2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9243375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6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2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11</a:t>
            </a:r>
            <a:endParaRPr dirty="0"/>
          </a:p>
        </p:txBody>
      </p:sp>
      <p:sp>
        <p:nvSpPr>
          <p:cNvPr id="173" name="Google Shape;173;p2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Apple launch the iTunes music store?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2004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2006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Apple</a:t>
            </a:r>
            <a:endParaRPr sz="1000" dirty="0"/>
          </a:p>
        </p:txBody>
      </p:sp>
      <p:pic>
        <p:nvPicPr>
          <p:cNvPr id="174" name="Google Shape;174;p2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75" name="Google Shape;175;p2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7754707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7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2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12</a:t>
            </a:r>
            <a:endParaRPr dirty="0"/>
          </a:p>
        </p:txBody>
      </p:sp>
      <p:sp>
        <p:nvSpPr>
          <p:cNvPr id="181" name="Google Shape;181;p2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artist grossed the most revenue during the 2022 concert season?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Bad Bunny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Elton John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Ed Sheeran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Harry Styles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The Rolling Stones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Billboard</a:t>
            </a:r>
            <a:endParaRPr sz="1000" dirty="0"/>
          </a:p>
        </p:txBody>
      </p:sp>
      <p:pic>
        <p:nvPicPr>
          <p:cNvPr id="182" name="Google Shape;182;p2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83" name="Google Shape;183;p2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7066249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18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1</a:t>
            </a:r>
            <a:endParaRPr dirty="0"/>
          </a:p>
        </p:txBody>
      </p:sp>
      <p:sp>
        <p:nvSpPr>
          <p:cNvPr id="92" name="Google Shape;92;p17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highest grossing box office film?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Star Wars: The Force Awakens</a:t>
            </a:r>
            <a:endParaRPr sz="1500" dirty="0"/>
          </a:p>
          <a:p>
            <a:pPr lvl="0" indent="-323850">
              <a:buSzPts val="1500"/>
              <a:buAutoNum type="alphaLcPeriod"/>
            </a:pPr>
            <a:r>
              <a:rPr lang="en" sz="1500" dirty="0"/>
              <a:t>Avengers: Endgame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Titanic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Avatar</a:t>
            </a:r>
            <a:endParaRPr sz="1000" dirty="0"/>
          </a:p>
        </p:txBody>
      </p:sp>
      <p:pic>
        <p:nvPicPr>
          <p:cNvPr id="93" name="Google Shape;93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94" name="Google Shape;94;p1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  <p:sp>
        <p:nvSpPr>
          <p:cNvPr id="95" name="Google Shape;95;p17"/>
          <p:cNvSpPr txBox="1"/>
          <p:nvPr/>
        </p:nvSpPr>
        <p:spPr>
          <a:xfrm>
            <a:off x="4713525" y="4713975"/>
            <a:ext cx="42684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100">
              <a:solidFill>
                <a:srgbClr val="666666"/>
              </a:solidFill>
              <a:latin typeface="Average"/>
              <a:ea typeface="Average"/>
              <a:cs typeface="Average"/>
              <a:sym typeface="Average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9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9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9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9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Google Shape;188;p2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13</a:t>
            </a:r>
            <a:endParaRPr dirty="0"/>
          </a:p>
        </p:txBody>
      </p:sp>
      <p:sp>
        <p:nvSpPr>
          <p:cNvPr id="189" name="Google Shape;189;p2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popular attraction in the world?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Walt Disney World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Eiffel Tower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Yellowstone National Park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Grand Canyon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Buckingham Palace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190" name="Google Shape;190;p2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1" name="Google Shape;191;p2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8812653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Google Shape;196;p3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14</a:t>
            </a:r>
            <a:endParaRPr dirty="0"/>
          </a:p>
        </p:txBody>
      </p:sp>
      <p:sp>
        <p:nvSpPr>
          <p:cNvPr id="197" name="Google Shape;197;p3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film generated the most at the worldwide box office last year?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‘Top Gun: Maverick’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‘Jurassic World: Dominion’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‘Avatar: The Way of Water’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‘Black Panther: Wakanda Forever‘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198" name="Google Shape;198;p3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99" name="Google Shape;199;p3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20581576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1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3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15</a:t>
            </a:r>
            <a:endParaRPr dirty="0"/>
          </a:p>
        </p:txBody>
      </p:sp>
      <p:sp>
        <p:nvSpPr>
          <p:cNvPr id="205" name="Google Shape;205;p31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sports league has the largest following on social media?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NFL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The NBA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La Liga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PGA Tour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Indian Premier League (Cricket)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</a:t>
            </a:r>
            <a:r>
              <a:rPr lang="en" sz="1000" i="1" dirty="0"/>
              <a:t>Sports Business Journal</a:t>
            </a:r>
            <a:endParaRPr sz="1000" i="1" dirty="0"/>
          </a:p>
        </p:txBody>
      </p:sp>
      <p:pic>
        <p:nvPicPr>
          <p:cNvPr id="206" name="Google Shape;206;p3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07" name="Google Shape;207;p3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8743999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0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0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Google Shape;212;p3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16</a:t>
            </a:r>
            <a:endParaRPr dirty="0"/>
          </a:p>
        </p:txBody>
      </p:sp>
      <p:sp>
        <p:nvSpPr>
          <p:cNvPr id="213" name="Google Shape;213;p32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Which venue currently has the capacity to host the most fans for a single sporting event?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Indianapolis Motor Speedway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Estadio Azteca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Melbourne Cricket Ground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Rose Bowl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</a:t>
            </a:r>
            <a:r>
              <a:rPr lang="en" sz="1000" dirty="0" err="1"/>
              <a:t>statista.com</a:t>
            </a:r>
            <a:endParaRPr sz="1000" dirty="0"/>
          </a:p>
        </p:txBody>
      </p:sp>
      <p:pic>
        <p:nvPicPr>
          <p:cNvPr id="214" name="Google Shape;214;p3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15" name="Google Shape;215;p3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7896287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10" dur="indefinite"/>
                                        <p:tgtEl>
                                          <p:spTgt spid="21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21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p3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17</a:t>
            </a:r>
            <a:endParaRPr dirty="0"/>
          </a:p>
        </p:txBody>
      </p:sp>
      <p:sp>
        <p:nvSpPr>
          <p:cNvPr id="221" name="Google Shape;221;p33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owns the ESPN network of cable television programs?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ABC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Fox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CBS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Turner Broadcasting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222" name="Google Shape;222;p3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23" name="Google Shape;223;p3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9196987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2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3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18</a:t>
            </a:r>
            <a:endParaRPr dirty="0"/>
          </a:p>
        </p:txBody>
      </p:sp>
      <p:sp>
        <p:nvSpPr>
          <p:cNvPr id="229" name="Google Shape;229;p3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of the following U.S. theme parks was NOT among the top 10 most visited last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Universal Studios (Orland)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Disneyland (Anaheim)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Six Flags (St. Louis)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SeaWorld (Orlando)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Themed Entertainment Association (TEA)</a:t>
            </a:r>
            <a:endParaRPr sz="1000" dirty="0"/>
          </a:p>
        </p:txBody>
      </p:sp>
      <p:pic>
        <p:nvPicPr>
          <p:cNvPr id="230" name="Google Shape;230;p3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1" name="Google Shape;231;p3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6523467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2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p3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19</a:t>
            </a:r>
            <a:endParaRPr dirty="0"/>
          </a:p>
        </p:txBody>
      </p:sp>
      <p:sp>
        <p:nvSpPr>
          <p:cNvPr id="237" name="Google Shape;237;p3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theme parks does the SeaWorld Parks &amp; Entertainment company operate?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15</a:t>
            </a:r>
            <a:endParaRPr sz="1500" dirty="0"/>
          </a:p>
        </p:txBody>
      </p:sp>
      <p:pic>
        <p:nvPicPr>
          <p:cNvPr id="238" name="Google Shape;238;p3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39" name="Google Shape;239;p3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3524716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3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4" name="Google Shape;244;p3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20</a:t>
            </a:r>
            <a:endParaRPr dirty="0"/>
          </a:p>
        </p:txBody>
      </p:sp>
      <p:sp>
        <p:nvSpPr>
          <p:cNvPr id="245" name="Google Shape;245;p3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type of musical genre is the most popular in the world based on streaming statistics?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Hip-Hop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Pop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Country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Rock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Spotify</a:t>
            </a:r>
            <a:endParaRPr sz="1000" dirty="0"/>
          </a:p>
        </p:txBody>
      </p:sp>
      <p:pic>
        <p:nvPicPr>
          <p:cNvPr id="246" name="Google Shape;246;p3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47" name="Google Shape;247;p3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40402211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4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Google Shape;252;p3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21</a:t>
            </a:r>
            <a:endParaRPr dirty="0"/>
          </a:p>
        </p:txBody>
      </p:sp>
      <p:sp>
        <p:nvSpPr>
          <p:cNvPr id="253" name="Google Shape;253;p3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 fontScale="92500" lnSpcReduction="2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Which athlete earned the most money last year, according to </a:t>
            </a:r>
            <a:r>
              <a:rPr lang="en" b="1" i="1" dirty="0"/>
              <a:t>Forbes</a:t>
            </a:r>
            <a:r>
              <a:rPr lang="en" b="1" dirty="0"/>
              <a:t>’ annual report?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Roger Federer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Naomi Osaka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Lionel Messi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Canelo Alvarez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LeBron James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Aaron Rodgers</a:t>
            </a:r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Aaron Judge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r>
              <a:rPr lang="en" sz="1000" dirty="0"/>
              <a:t>Source: </a:t>
            </a:r>
            <a:r>
              <a:rPr lang="en" sz="1000" i="1" dirty="0"/>
              <a:t>Forbes</a:t>
            </a:r>
            <a:endParaRPr sz="1000" i="1" dirty="0"/>
          </a:p>
        </p:txBody>
      </p:sp>
      <p:pic>
        <p:nvPicPr>
          <p:cNvPr id="254" name="Google Shape;254;p3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55" name="Google Shape;255;p3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2759884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25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p3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22</a:t>
            </a:r>
            <a:endParaRPr dirty="0"/>
          </a:p>
        </p:txBody>
      </p:sp>
      <p:sp>
        <p:nvSpPr>
          <p:cNvPr id="261" name="Google Shape;261;p3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The Olympic Games were profitable for the first time in what year?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1926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1966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1970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1984</a:t>
            </a:r>
            <a:endParaRPr sz="1500" dirty="0"/>
          </a:p>
          <a:p>
            <a:pPr marL="0" lvl="0" indent="0" algn="l" rtl="0">
              <a:spcBef>
                <a:spcPts val="4000"/>
              </a:spcBef>
              <a:spcAft>
                <a:spcPts val="0"/>
              </a:spcAft>
              <a:buNone/>
            </a:pPr>
            <a:endParaRPr sz="1000" dirty="0"/>
          </a:p>
        </p:txBody>
      </p:sp>
      <p:pic>
        <p:nvPicPr>
          <p:cNvPr id="262" name="Google Shape;262;p3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63" name="Google Shape;263;p3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4225668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6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2</a:t>
            </a:r>
            <a:endParaRPr dirty="0"/>
          </a:p>
        </p:txBody>
      </p:sp>
      <p:sp>
        <p:nvSpPr>
          <p:cNvPr id="101" name="Google Shape;101;p18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hours per week does the average American spend streaming video content, according to Nielsen?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13 hours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20 hours</a:t>
            </a:r>
            <a:endParaRPr sz="1500" dirty="0"/>
          </a:p>
        </p:txBody>
      </p:sp>
      <p:pic>
        <p:nvPicPr>
          <p:cNvPr id="102" name="Google Shape;102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03" name="Google Shape;103;p1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0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Google Shape;268;p3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23</a:t>
            </a:r>
            <a:endParaRPr dirty="0"/>
          </a:p>
        </p:txBody>
      </p:sp>
      <p:sp>
        <p:nvSpPr>
          <p:cNvPr id="269" name="Google Shape;269;p3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did ESPN make its television debut?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1965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1972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1979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1982</a:t>
            </a:r>
            <a:endParaRPr sz="1000" dirty="0"/>
          </a:p>
        </p:txBody>
      </p:sp>
      <p:pic>
        <p:nvPicPr>
          <p:cNvPr id="270" name="Google Shape;270;p3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1" name="Google Shape;271;p3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1479545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6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Google Shape;276;p4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24</a:t>
            </a:r>
            <a:endParaRPr dirty="0"/>
          </a:p>
        </p:txBody>
      </p:sp>
      <p:sp>
        <p:nvSpPr>
          <p:cNvPr id="277" name="Google Shape;277;p4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does “ESPN” stand for?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Entertainment &amp; Sports Programming Network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Everything Sports Programming Network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Exceptional Sporting Programs Network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Entertaining Sports Programs Network</a:t>
            </a:r>
            <a:endParaRPr sz="1500" dirty="0"/>
          </a:p>
        </p:txBody>
      </p:sp>
      <p:pic>
        <p:nvPicPr>
          <p:cNvPr id="278" name="Google Shape;278;p4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79" name="Google Shape;279;p4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22230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4" name="Google Shape;284;p4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25</a:t>
            </a:r>
            <a:endParaRPr dirty="0"/>
          </a:p>
        </p:txBody>
      </p:sp>
      <p:sp>
        <p:nvSpPr>
          <p:cNvPr id="285" name="Google Shape;285;p4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indent="0">
              <a:buNone/>
            </a:pPr>
            <a:r>
              <a:rPr lang="en-US" b="1" dirty="0"/>
              <a:t>Which of the following is NOT an official sponsor of the 2023 FIFA Women’s World Cup?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Adidas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Coca-Cola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Hyundai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Gatorade</a:t>
            </a:r>
            <a:endParaRPr sz="1500" dirty="0"/>
          </a:p>
        </p:txBody>
      </p:sp>
      <p:pic>
        <p:nvPicPr>
          <p:cNvPr id="286" name="Google Shape;286;p4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87" name="Google Shape;287;p4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5723516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8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p4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26</a:t>
            </a:r>
            <a:endParaRPr dirty="0"/>
          </a:p>
        </p:txBody>
      </p:sp>
      <p:sp>
        <p:nvSpPr>
          <p:cNvPr id="293" name="Google Shape;293;p4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b="1" dirty="0"/>
              <a:t>What cereal is known as the “Breakfast of Champions”?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Frosted Flakes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Captain Crunch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Wheaties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Raisin Bran</a:t>
            </a:r>
            <a:endParaRPr sz="1500" dirty="0"/>
          </a:p>
        </p:txBody>
      </p:sp>
      <p:pic>
        <p:nvPicPr>
          <p:cNvPr id="294" name="Google Shape;294;p4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295" name="Google Shape;295;p4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0672696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29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4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27</a:t>
            </a:r>
            <a:endParaRPr dirty="0"/>
          </a:p>
        </p:txBody>
      </p:sp>
      <p:sp>
        <p:nvSpPr>
          <p:cNvPr id="301" name="Google Shape;301;p4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which year did Nintendo introduce its home video game entertainment system?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1985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1987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1989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1991</a:t>
            </a:r>
            <a:endParaRPr sz="1500" dirty="0"/>
          </a:p>
        </p:txBody>
      </p:sp>
      <p:pic>
        <p:nvPicPr>
          <p:cNvPr id="302" name="Google Shape;302;p4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03" name="Google Shape;303;p4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7807352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" name="Google Shape;308;p4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28</a:t>
            </a:r>
            <a:endParaRPr dirty="0"/>
          </a:p>
        </p:txBody>
      </p:sp>
      <p:sp>
        <p:nvSpPr>
          <p:cNvPr id="309" name="Google Shape;309;p4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In what year was Music Television (MTV) launched?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1979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1981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1983	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1985</a:t>
            </a:r>
            <a:endParaRPr sz="1500" dirty="0"/>
          </a:p>
        </p:txBody>
      </p:sp>
      <p:pic>
        <p:nvPicPr>
          <p:cNvPr id="310" name="Google Shape;310;p4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1" name="Google Shape;311;p4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5669354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Google Shape;316;p4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29</a:t>
            </a:r>
            <a:endParaRPr dirty="0"/>
          </a:p>
        </p:txBody>
      </p:sp>
      <p:sp>
        <p:nvSpPr>
          <p:cNvPr id="317" name="Google Shape;317;p4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Americans consider themselves to be sports fans?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 of every 8 adults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3 of every 8 adults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 of every 8 adults 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 of every 8 adults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 The Sports Business Journal </a:t>
            </a:r>
            <a:endParaRPr sz="1000" dirty="0"/>
          </a:p>
        </p:txBody>
      </p:sp>
      <p:pic>
        <p:nvPicPr>
          <p:cNvPr id="318" name="Google Shape;318;p4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19" name="Google Shape;319;p4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42399448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1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4" name="Google Shape;324;p4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30</a:t>
            </a:r>
            <a:endParaRPr dirty="0"/>
          </a:p>
        </p:txBody>
      </p:sp>
      <p:sp>
        <p:nvSpPr>
          <p:cNvPr id="325" name="Google Shape;325;p4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indent="0">
              <a:buNone/>
            </a:pPr>
            <a:r>
              <a:rPr lang="en-US" b="1" dirty="0"/>
              <a:t>Which Broadway show is the highest grossing musical theatre production of all-time? 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i="1" dirty="0"/>
              <a:t>Chicago	</a:t>
            </a:r>
            <a:endParaRPr sz="1500" i="1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i="1" dirty="0"/>
              <a:t>Hamilton</a:t>
            </a:r>
            <a:endParaRPr sz="1500" i="1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i="1" dirty="0"/>
              <a:t>Wicked		</a:t>
            </a:r>
            <a:endParaRPr sz="1500" i="1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i="1" dirty="0"/>
              <a:t>The Lion King</a:t>
            </a:r>
            <a:endParaRPr sz="1500" i="1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26" name="Google Shape;326;p4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27" name="Google Shape;327;p4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5965168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2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2" name="Google Shape;332;p47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31</a:t>
            </a:r>
            <a:endParaRPr dirty="0"/>
          </a:p>
        </p:txBody>
      </p:sp>
      <p:sp>
        <p:nvSpPr>
          <p:cNvPr id="333" name="Google Shape;333;p47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How much was wagered on the Kentucky Derby in 2023? </a:t>
            </a:r>
          </a:p>
          <a:p>
            <a:pPr lvl="0" indent="-323850">
              <a:spcBef>
                <a:spcPts val="4000"/>
              </a:spcBef>
              <a:buSzPts val="1500"/>
              <a:buAutoNum type="alphaLcPeriod"/>
            </a:pPr>
            <a:r>
              <a:rPr lang="en-US" sz="1500" dirty="0"/>
              <a:t>$22 million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$91 million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$146 million	</a:t>
            </a:r>
          </a:p>
          <a:p>
            <a:pPr lvl="0" indent="-323850">
              <a:buSzPts val="1500"/>
              <a:buAutoNum type="alphaLcPeriod"/>
            </a:pPr>
            <a:r>
              <a:rPr lang="en-US" sz="1500" dirty="0"/>
              <a:t>$189 million</a:t>
            </a:r>
          </a:p>
          <a:p>
            <a:pPr lvl="0" indent="-323850">
              <a:buSzPts val="1500"/>
              <a:buAutoNum type="alphaLcPeriod"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</a:t>
            </a:r>
            <a:r>
              <a:rPr lang="en" sz="1000" i="1" dirty="0"/>
              <a:t>USA Today</a:t>
            </a:r>
            <a:endParaRPr sz="1000" i="1" dirty="0"/>
          </a:p>
        </p:txBody>
      </p:sp>
      <p:pic>
        <p:nvPicPr>
          <p:cNvPr id="334" name="Google Shape;334;p4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35" name="Google Shape;335;p4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3192373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3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0" name="Google Shape;340;p48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32</a:t>
            </a:r>
            <a:endParaRPr dirty="0"/>
          </a:p>
        </p:txBody>
      </p:sp>
      <p:sp>
        <p:nvSpPr>
          <p:cNvPr id="341" name="Google Shape;341;p48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On how many </a:t>
            </a:r>
            <a:r>
              <a:rPr lang="en-US" b="1" u="sng" dirty="0"/>
              <a:t>continents</a:t>
            </a:r>
            <a:r>
              <a:rPr lang="en-US" b="1" dirty="0"/>
              <a:t> are ESPN broadcasts available to viewers? 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3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-US" sz="1500" dirty="0"/>
              <a:t>7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</a:t>
            </a:r>
            <a:r>
              <a:rPr lang="en" sz="1000" dirty="0" err="1"/>
              <a:t>espnmediazone.com</a:t>
            </a:r>
            <a:endParaRPr sz="1000" dirty="0"/>
          </a:p>
        </p:txBody>
      </p:sp>
      <p:pic>
        <p:nvPicPr>
          <p:cNvPr id="342" name="Google Shape;342;p4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43" name="Google Shape;343;p48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8041813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4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4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3</a:t>
            </a:r>
            <a:endParaRPr dirty="0"/>
          </a:p>
        </p:txBody>
      </p:sp>
      <p:sp>
        <p:nvSpPr>
          <p:cNvPr id="109" name="Google Shape;109;p1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Forms of sports marketing were first identified as early as what year?</a:t>
            </a:r>
            <a:endParaRPr sz="150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1712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1858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1912</a:t>
            </a:r>
            <a:endParaRPr sz="150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/>
              <a:t>1923</a:t>
            </a:r>
            <a:endParaRPr sz="1500"/>
          </a:p>
        </p:txBody>
      </p:sp>
      <p:pic>
        <p:nvPicPr>
          <p:cNvPr id="110" name="Google Shape;110;p1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1" name="Google Shape;111;p1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" name="Google Shape;348;p49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33</a:t>
            </a:r>
            <a:endParaRPr dirty="0"/>
          </a:p>
        </p:txBody>
      </p:sp>
      <p:sp>
        <p:nvSpPr>
          <p:cNvPr id="349" name="Google Shape;349;p49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How many American adults are playing some form of fantasy football?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50 million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75 million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100 million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120 million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Fantasy Sports Trade Association (FSTA)</a:t>
            </a:r>
            <a:endParaRPr sz="1000" dirty="0"/>
          </a:p>
        </p:txBody>
      </p:sp>
      <p:pic>
        <p:nvPicPr>
          <p:cNvPr id="350" name="Google Shape;350;p4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1" name="Google Shape;351;p49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2293203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4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4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6" name="Google Shape;356;p5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34</a:t>
            </a:r>
            <a:endParaRPr dirty="0"/>
          </a:p>
        </p:txBody>
      </p:sp>
      <p:sp>
        <p:nvSpPr>
          <p:cNvPr id="357" name="Google Shape;357;p50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Who was responsible for founding the Sundance film festival in 1981?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Woody Allen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Marlon Brando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Robert Redford	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Lorne Michaels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58" name="Google Shape;358;p5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59" name="Google Shape;359;p5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7947240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51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35</a:t>
            </a:r>
            <a:endParaRPr dirty="0"/>
          </a:p>
        </p:txBody>
      </p:sp>
      <p:sp>
        <p:nvSpPr>
          <p:cNvPr id="365" name="Google Shape;365;p51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>
              <a:buNone/>
            </a:pPr>
            <a:r>
              <a:rPr lang="en-US" b="1" dirty="0"/>
              <a:t>In what year were nachos introduced for the first time at a U.S. sports venue?</a:t>
            </a:r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1955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1976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1987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1999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 Smithsonian Magazine</a:t>
            </a:r>
            <a:endParaRPr sz="1000" dirty="0"/>
          </a:p>
        </p:txBody>
      </p:sp>
      <p:pic>
        <p:nvPicPr>
          <p:cNvPr id="366" name="Google Shape;366;p5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67" name="Google Shape;367;p51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2551525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p52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36</a:t>
            </a:r>
            <a:endParaRPr dirty="0"/>
          </a:p>
        </p:txBody>
      </p:sp>
      <p:sp>
        <p:nvSpPr>
          <p:cNvPr id="373" name="Google Shape;373;p52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was the first produced full feature animated film?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Bambi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Snow White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Pinocchio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Dumbo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74" name="Google Shape;374;p52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75" name="Google Shape;375;p52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1524828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7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Google Shape;380;p53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37</a:t>
            </a:r>
            <a:endParaRPr dirty="0"/>
          </a:p>
        </p:txBody>
      </p:sp>
      <p:sp>
        <p:nvSpPr>
          <p:cNvPr id="381" name="Google Shape;381;p53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was The first movie to be released with a PG-13 rating?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Dirty Dancing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Red Dawn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Ferris Bueller's Day Off 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Batman (1989)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82" name="Google Shape;382;p5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83" name="Google Shape;383;p53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25250055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p54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38</a:t>
            </a:r>
            <a:endParaRPr dirty="0"/>
          </a:p>
        </p:txBody>
      </p:sp>
      <p:sp>
        <p:nvSpPr>
          <p:cNvPr id="389" name="Google Shape;389;p54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best-selling video game title of all-time?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Wii Sports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Grand Theft Auto V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Minecraft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Fortnite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90" name="Google Shape;390;p5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1" name="Google Shape;391;p54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9212005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8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3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6" name="Google Shape;396;p55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Answer</a:t>
            </a:r>
            <a:r>
              <a:rPr lang="en" dirty="0"/>
              <a:t> 39</a:t>
            </a:r>
            <a:endParaRPr dirty="0"/>
          </a:p>
        </p:txBody>
      </p:sp>
      <p:sp>
        <p:nvSpPr>
          <p:cNvPr id="397" name="Google Shape;397;p55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individual television show had the highest viewership ratings in history? 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2023 Super Bowl (Chiefs</a:t>
            </a:r>
            <a:r>
              <a:rPr lang="en" sz="1500"/>
              <a:t>/Eagles)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2019 Women’s FIFA World Cup Final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final episode of Seinfeld 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2012 Olympic Games opening ceremony in Beijing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000" dirty="0"/>
          </a:p>
        </p:txBody>
      </p:sp>
      <p:pic>
        <p:nvPicPr>
          <p:cNvPr id="398" name="Google Shape;398;p5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399" name="Google Shape;399;p55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8604138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39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4" name="Google Shape;404;p56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  Answer 40</a:t>
            </a:r>
            <a:endParaRPr dirty="0"/>
          </a:p>
        </p:txBody>
      </p:sp>
      <p:sp>
        <p:nvSpPr>
          <p:cNvPr id="405" name="Google Shape;405;p56"/>
          <p:cNvSpPr txBox="1">
            <a:spLocks noGrp="1"/>
          </p:cNvSpPr>
          <p:nvPr>
            <p:ph type="body" idx="2"/>
          </p:nvPr>
        </p:nvSpPr>
        <p:spPr>
          <a:xfrm>
            <a:off x="5007725" y="724200"/>
            <a:ext cx="40452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all-time best-selling album in the world?</a:t>
            </a:r>
            <a:endParaRPr b="1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Adele “21”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Lady Gaga “Fame Monster 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Michael Jackson’s “Thriller” 	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Beatles “1967-1970”</a:t>
            </a: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endParaRPr sz="1500" dirty="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000" dirty="0"/>
              <a:t>Source:  Recording Industry of America</a:t>
            </a:r>
            <a:endParaRPr sz="1000" dirty="0"/>
          </a:p>
        </p:txBody>
      </p:sp>
      <p:pic>
        <p:nvPicPr>
          <p:cNvPr id="406" name="Google Shape;406;p5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07" name="Google Shape;407;p56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35261872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mph" presetSubtype="0" nodeType="click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6" dur="indefinite"/>
                                        <p:tgtEl>
                                          <p:spTgt spid="40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0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p57"/>
          <p:cNvSpPr txBox="1">
            <a:spLocks noGrp="1"/>
          </p:cNvSpPr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800" b="1" dirty="0"/>
              <a:t>GAME OVER!</a:t>
            </a:r>
            <a:endParaRPr sz="4800" b="1" dirty="0"/>
          </a:p>
        </p:txBody>
      </p:sp>
      <p:pic>
        <p:nvPicPr>
          <p:cNvPr id="413" name="Google Shape;413;p5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414" name="Google Shape;414;p57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kumimoji="0" lang="en-US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kumimoji="0" lang="en" sz="800" b="0" i="0" u="none" strike="noStrike" kern="0" cap="none" spc="0" normalizeH="0" baseline="0" noProof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kumimoji="0" lang="en" sz="800" b="0" i="0" u="none" strike="noStrike" kern="0" cap="none" spc="0" normalizeH="0" baseline="0" noProof="0" dirty="0">
                <a:ln>
                  <a:noFill/>
                </a:ln>
                <a:solidFill>
                  <a:srgbClr val="6FA8DC"/>
                </a:solidFill>
                <a:effectLst/>
                <a:uLnTx/>
                <a:uFillTx/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6FA8DC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Tx/>
              <a:buFont typeface="Arial"/>
              <a:buNone/>
              <a:tabLst/>
              <a:defRPr/>
            </a:pPr>
            <a:endParaRPr kumimoji="0" sz="800" b="0" i="0" u="none" strike="noStrike" kern="0" cap="none" spc="0" normalizeH="0" baseline="0" noProof="0" dirty="0">
              <a:ln>
                <a:noFill/>
              </a:ln>
              <a:solidFill>
                <a:srgbClr val="9FC5E8"/>
              </a:solidFill>
              <a:effectLst/>
              <a:uLnTx/>
              <a:uFillTx/>
              <a:latin typeface="Oswald"/>
              <a:ea typeface="Oswald"/>
              <a:cs typeface="Oswald"/>
              <a:sym typeface="Oswald"/>
            </a:endParaRPr>
          </a:p>
        </p:txBody>
      </p:sp>
    </p:spTree>
    <p:extLst>
      <p:ext uri="{BB962C8B-B14F-4D97-AF65-F5344CB8AC3E}">
        <p14:creationId xmlns:p14="http://schemas.microsoft.com/office/powerpoint/2010/main" val="18277491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id="6" dur="1600" fill="hold"/>
                                        <p:tgtEl>
                                          <p:spTgt spid="4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5394"/>
        </a:solidFill>
        <a:effectLst/>
      </p:bgPr>
    </p:bg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20"/>
          <p:cNvSpPr txBox="1">
            <a:spLocks noGrp="1"/>
          </p:cNvSpPr>
          <p:nvPr>
            <p:ph type="title"/>
          </p:nvPr>
        </p:nvSpPr>
        <p:spPr>
          <a:xfrm>
            <a:off x="265500" y="1816950"/>
            <a:ext cx="4045200" cy="1509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Question 4</a:t>
            </a:r>
            <a:endParaRPr dirty="0"/>
          </a:p>
        </p:txBody>
      </p:sp>
      <p:sp>
        <p:nvSpPr>
          <p:cNvPr id="117" name="Google Shape;117;p20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9291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/>
              <a:t>What is the most streamed song of all-time on Spotify?</a:t>
            </a:r>
            <a:endParaRPr sz="1500" dirty="0"/>
          </a:p>
          <a:p>
            <a:pPr marL="457200" lvl="0" indent="-323850" algn="l" rtl="0">
              <a:spcBef>
                <a:spcPts val="400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Billie Eilish: “Bad Guy”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The Weeknd: “Blinding Lights”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Bad Bunny: “Dakiti”</a:t>
            </a:r>
            <a:endParaRPr sz="1500" dirty="0"/>
          </a:p>
          <a:p>
            <a:pPr marL="457200" lvl="0" indent="-323850" algn="l" rtl="0">
              <a:spcBef>
                <a:spcPts val="0"/>
              </a:spcBef>
              <a:spcAft>
                <a:spcPts val="0"/>
              </a:spcAft>
              <a:buSzPts val="1500"/>
              <a:buAutoNum type="alphaLcPeriod"/>
            </a:pPr>
            <a:r>
              <a:rPr lang="en" sz="1500" dirty="0"/>
              <a:t>Ed Sheeran: “Shape of You”</a:t>
            </a:r>
            <a:endParaRPr sz="1000" dirty="0"/>
          </a:p>
        </p:txBody>
      </p:sp>
      <p:pic>
        <p:nvPicPr>
          <p:cNvPr id="118" name="Google Shape;118;p2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41400" y="4725350"/>
            <a:ext cx="1012755" cy="323099"/>
          </a:xfrm>
          <a:prstGeom prst="rect">
            <a:avLst/>
          </a:prstGeom>
          <a:noFill/>
          <a:ln>
            <a:noFill/>
          </a:ln>
        </p:spPr>
      </p:pic>
      <p:sp>
        <p:nvSpPr>
          <p:cNvPr id="119" name="Google Shape;119;p20"/>
          <p:cNvSpPr txBox="1"/>
          <p:nvPr/>
        </p:nvSpPr>
        <p:spPr>
          <a:xfrm>
            <a:off x="1206775" y="4681800"/>
            <a:ext cx="3365100" cy="431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© </a:t>
            </a:r>
            <a:r>
              <a:rPr lang="en-US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Copyright 2023</a:t>
            </a:r>
            <a:r>
              <a:rPr lang="en" sz="80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. </a:t>
            </a:r>
            <a:r>
              <a:rPr lang="en" sz="800" dirty="0">
                <a:solidFill>
                  <a:srgbClr val="6FA8DC"/>
                </a:solidFill>
                <a:latin typeface="Oswald"/>
                <a:ea typeface="Oswald"/>
                <a:cs typeface="Oswald"/>
                <a:sym typeface="Oswald"/>
              </a:rPr>
              <a:t>Sports Career Consulting, LLC.</a:t>
            </a:r>
            <a:endParaRPr sz="800" dirty="0">
              <a:solidFill>
                <a:srgbClr val="6FA8DC"/>
              </a:solidFill>
              <a:latin typeface="Oswald"/>
              <a:ea typeface="Oswald"/>
              <a:cs typeface="Oswald"/>
              <a:sym typeface="Oswald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800" dirty="0">
              <a:solidFill>
                <a:srgbClr val="9FC5E8"/>
              </a:solidFill>
              <a:latin typeface="Oswald"/>
              <a:ea typeface="Oswald"/>
              <a:cs typeface="Oswald"/>
              <a:sym typeface="Oswald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1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Slate">
  <a:themeElements>
    <a:clrScheme name="Slate">
      <a:dk1>
        <a:srgbClr val="FFFFFF"/>
      </a:dk1>
      <a:lt1>
        <a:srgbClr val="37474F"/>
      </a:lt1>
      <a:dk2>
        <a:srgbClr val="9E9E9E"/>
      </a:dk2>
      <a:lt2>
        <a:srgbClr val="E0E0E0"/>
      </a:lt2>
      <a:accent1>
        <a:srgbClr val="616161"/>
      </a:accent1>
      <a:accent2>
        <a:srgbClr val="78909C"/>
      </a:accent2>
      <a:accent3>
        <a:srgbClr val="CACACA"/>
      </a:accent3>
      <a:accent4>
        <a:srgbClr val="64FFDA"/>
      </a:accent4>
      <a:accent5>
        <a:srgbClr val="FFD966"/>
      </a:accent5>
      <a:accent6>
        <a:srgbClr val="F5F5F5"/>
      </a:accent6>
      <a:hlink>
        <a:srgbClr val="FFD966"/>
      </a:hlink>
      <a:folHlink>
        <a:srgbClr val="FFD96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514</TotalTime>
  <Words>3286</Words>
  <Application>Microsoft Macintosh PowerPoint</Application>
  <PresentationFormat>On-screen Show (16:9)</PresentationFormat>
  <Paragraphs>633</Paragraphs>
  <Slides>88</Slides>
  <Notes>88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88</vt:i4>
      </vt:variant>
    </vt:vector>
  </HeadingPairs>
  <TitlesOfParts>
    <vt:vector size="92" baseType="lpstr">
      <vt:lpstr>Arial</vt:lpstr>
      <vt:lpstr>Average</vt:lpstr>
      <vt:lpstr>Oswald</vt:lpstr>
      <vt:lpstr>Slate</vt:lpstr>
      <vt:lpstr>Introducing SEM</vt:lpstr>
      <vt:lpstr>GAME RULES - PART 1</vt:lpstr>
      <vt:lpstr>GAME RULES - PART 2</vt:lpstr>
      <vt:lpstr>LET’S GO!</vt:lpstr>
      <vt:lpstr>Preliminary Question</vt:lpstr>
      <vt:lpstr>Question 1</vt:lpstr>
      <vt:lpstr>Question 2</vt:lpstr>
      <vt:lpstr>Question 3</vt:lpstr>
      <vt:lpstr>Question 4</vt:lpstr>
      <vt:lpstr>Question 5</vt:lpstr>
      <vt:lpstr>Question 6</vt:lpstr>
      <vt:lpstr>Question 7</vt:lpstr>
      <vt:lpstr>Question 8</vt:lpstr>
      <vt:lpstr>Question 9</vt:lpstr>
      <vt:lpstr>Question 10</vt:lpstr>
      <vt:lpstr>Question 11</vt:lpstr>
      <vt:lpstr>Question 12</vt:lpstr>
      <vt:lpstr>Question 13</vt:lpstr>
      <vt:lpstr>Question 14</vt:lpstr>
      <vt:lpstr>Question 15</vt:lpstr>
      <vt:lpstr>Question 16</vt:lpstr>
      <vt:lpstr>Question 17</vt:lpstr>
      <vt:lpstr>Question 18</vt:lpstr>
      <vt:lpstr>Question 19</vt:lpstr>
      <vt:lpstr>Question 20</vt:lpstr>
      <vt:lpstr>Question 21</vt:lpstr>
      <vt:lpstr>Question 22</vt:lpstr>
      <vt:lpstr>Question 23</vt:lpstr>
      <vt:lpstr>Question 24</vt:lpstr>
      <vt:lpstr>Question 25</vt:lpstr>
      <vt:lpstr>Question 26</vt:lpstr>
      <vt:lpstr>Question 27</vt:lpstr>
      <vt:lpstr>Question 28</vt:lpstr>
      <vt:lpstr>Question 29</vt:lpstr>
      <vt:lpstr>Question 30</vt:lpstr>
      <vt:lpstr>Question 31</vt:lpstr>
      <vt:lpstr>Question 32</vt:lpstr>
      <vt:lpstr>Question 33</vt:lpstr>
      <vt:lpstr>Question 34</vt:lpstr>
      <vt:lpstr>Question 35</vt:lpstr>
      <vt:lpstr>Question 36</vt:lpstr>
      <vt:lpstr>Question 37</vt:lpstr>
      <vt:lpstr>Question 38</vt:lpstr>
      <vt:lpstr>Question 39</vt:lpstr>
      <vt:lpstr>Question 40</vt:lpstr>
      <vt:lpstr>ANSWERS</vt:lpstr>
      <vt:lpstr>Preliminary Question</vt:lpstr>
      <vt:lpstr>Answer 1</vt:lpstr>
      <vt:lpstr>Answer 2</vt:lpstr>
      <vt:lpstr>Answer 3</vt:lpstr>
      <vt:lpstr>Answer 4</vt:lpstr>
      <vt:lpstr>Answer 5</vt:lpstr>
      <vt:lpstr>Answer 6</vt:lpstr>
      <vt:lpstr>Answer 7</vt:lpstr>
      <vt:lpstr>Answer 8</vt:lpstr>
      <vt:lpstr>Answer 9</vt:lpstr>
      <vt:lpstr>Answer 10</vt:lpstr>
      <vt:lpstr>Answer 11</vt:lpstr>
      <vt:lpstr>Answer 12</vt:lpstr>
      <vt:lpstr>Answer 13</vt:lpstr>
      <vt:lpstr>Answer 14</vt:lpstr>
      <vt:lpstr>Answer 15</vt:lpstr>
      <vt:lpstr>Answer 16</vt:lpstr>
      <vt:lpstr>Answer 17</vt:lpstr>
      <vt:lpstr>Answer 18</vt:lpstr>
      <vt:lpstr>Answer 19</vt:lpstr>
      <vt:lpstr>Answer 20</vt:lpstr>
      <vt:lpstr>Answer 21</vt:lpstr>
      <vt:lpstr>Answer 22</vt:lpstr>
      <vt:lpstr>Answer 23</vt:lpstr>
      <vt:lpstr>Answer 24</vt:lpstr>
      <vt:lpstr>Answer 25</vt:lpstr>
      <vt:lpstr>Answer 26</vt:lpstr>
      <vt:lpstr>Answer 27</vt:lpstr>
      <vt:lpstr>Answer 28</vt:lpstr>
      <vt:lpstr>Answer 29</vt:lpstr>
      <vt:lpstr>Answer 30</vt:lpstr>
      <vt:lpstr>Answer 31</vt:lpstr>
      <vt:lpstr>Answer 32</vt:lpstr>
      <vt:lpstr>Answer 33</vt:lpstr>
      <vt:lpstr>Answer 34</vt:lpstr>
      <vt:lpstr>Answer 35</vt:lpstr>
      <vt:lpstr>Answer 36</vt:lpstr>
      <vt:lpstr>Answer 37</vt:lpstr>
      <vt:lpstr>Answer 38</vt:lpstr>
      <vt:lpstr>Answer 39</vt:lpstr>
      <vt:lpstr>  Answer 40</vt:lpstr>
      <vt:lpstr>GAME OVER!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Introducing SEM</dc:title>
  <cp:lastModifiedBy>Chris Lindauer</cp:lastModifiedBy>
  <cp:revision>30</cp:revision>
  <dcterms:modified xsi:type="dcterms:W3CDTF">2023-08-10T14:49:17Z</dcterms:modified>
</cp:coreProperties>
</file>