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83"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embeddedFontLst>
    <p:embeddedFont>
      <p:font typeface="Montserrat" pitchFamily="2" charset="77"/>
      <p:regular r:id="rId19"/>
      <p:bold r:id="rId20"/>
      <p:italic r:id="rId21"/>
      <p:boldItalic r:id="rId22"/>
    </p:embeddedFont>
    <p:embeddedFont>
      <p:font typeface="Oswald" panose="02000703000000000000" pitchFamily="2" charset="77"/>
      <p:regular r:id="rId23"/>
      <p:bold r:id="rId24"/>
    </p:embeddedFont>
    <p:embeddedFont>
      <p:font typeface="Proxima Nova" panose="02000506030000020004" pitchFamily="2"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itHcvgU9kw+Z01DaeXtywas52xh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font" Target="fonts/font3.fntdata"/><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font" Target="fonts/font1.fntdata"/><Relationship Id="rId31"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4" name="Google Shape;25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3" name="Google Shape;26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Google Shape;27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8" name="Google Shape;288;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3" name="Google Shape;19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2" name="Google Shape;20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e55fabb67d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g1e55fabb67d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 name="Google Shape;22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7"/>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7"/>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4"/>
        <p:cNvGrpSpPr/>
        <p:nvPr/>
      </p:nvGrpSpPr>
      <p:grpSpPr>
        <a:xfrm>
          <a:off x="0" y="0"/>
          <a:ext cx="0" cy="0"/>
          <a:chOff x="0" y="0"/>
          <a:chExt cx="0" cy="0"/>
        </a:xfrm>
      </p:grpSpPr>
      <p:sp>
        <p:nvSpPr>
          <p:cNvPr id="45" name="Google Shape;45;p2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6" name="Google Shape;46;p28"/>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47" name="Google Shape;47;p28"/>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8"/>
        <p:cNvGrpSpPr/>
        <p:nvPr/>
      </p:nvGrpSpPr>
      <p:grpSpPr>
        <a:xfrm>
          <a:off x="0" y="0"/>
          <a:ext cx="0" cy="0"/>
          <a:chOff x="0" y="0"/>
          <a:chExt cx="0" cy="0"/>
        </a:xfrm>
      </p:grpSpPr>
      <p:sp>
        <p:nvSpPr>
          <p:cNvPr id="49" name="Google Shape;49;p2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0"/>
        <p:cNvGrpSpPr/>
        <p:nvPr/>
      </p:nvGrpSpPr>
      <p:grpSpPr>
        <a:xfrm>
          <a:off x="0" y="0"/>
          <a:ext cx="0" cy="0"/>
          <a:chOff x="0" y="0"/>
          <a:chExt cx="0" cy="0"/>
        </a:xfrm>
      </p:grpSpPr>
      <p:sp>
        <p:nvSpPr>
          <p:cNvPr id="51" name="Google Shape;51;p30"/>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52" name="Google Shape;52;p30"/>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53" name="Google Shape;53;p30"/>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3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6"/>
        <p:cNvGrpSpPr/>
        <p:nvPr/>
      </p:nvGrpSpPr>
      <p:grpSpPr>
        <a:xfrm>
          <a:off x="0" y="0"/>
          <a:ext cx="0" cy="0"/>
          <a:chOff x="0" y="0"/>
          <a:chExt cx="0" cy="0"/>
        </a:xfrm>
      </p:grpSpPr>
      <p:sp>
        <p:nvSpPr>
          <p:cNvPr id="57" name="Google Shape;57;p32"/>
          <p:cNvSpPr txBox="1">
            <a:spLocks noGrp="1"/>
          </p:cNvSpPr>
          <p:nvPr>
            <p:ph type="title" hasCustomPrompt="1"/>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58" name="Google Shape;58;p32"/>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60"/>
        <p:cNvGrpSpPr/>
        <p:nvPr/>
      </p:nvGrpSpPr>
      <p:grpSpPr>
        <a:xfrm>
          <a:off x="0" y="0"/>
          <a:ext cx="0" cy="0"/>
          <a:chOff x="0" y="0"/>
          <a:chExt cx="0" cy="0"/>
        </a:xfrm>
      </p:grpSpPr>
      <p:sp>
        <p:nvSpPr>
          <p:cNvPr id="61" name="Google Shape;61;p3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62" name="Google Shape;62;p3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63"/>
        <p:cNvGrpSpPr/>
        <p:nvPr/>
      </p:nvGrpSpPr>
      <p:grpSpPr>
        <a:xfrm>
          <a:off x="0" y="0"/>
          <a:ext cx="0" cy="0"/>
          <a:chOff x="0" y="0"/>
          <a:chExt cx="0" cy="0"/>
        </a:xfrm>
      </p:grpSpPr>
      <p:sp>
        <p:nvSpPr>
          <p:cNvPr id="64" name="Google Shape;64;p35"/>
          <p:cNvSpPr txBox="1">
            <a:spLocks noGrp="1"/>
          </p:cNvSpPr>
          <p:nvPr>
            <p:ph type="ctrTitle"/>
          </p:nvPr>
        </p:nvSpPr>
        <p:spPr>
          <a:xfrm>
            <a:off x="4285500" y="2832875"/>
            <a:ext cx="3657300" cy="644700"/>
          </a:xfrm>
          <a:prstGeom prst="rect">
            <a:avLst/>
          </a:prstGeom>
          <a:noFill/>
          <a:ln>
            <a:noFill/>
          </a:ln>
          <a:effectLst>
            <a:outerShdw blurRad="57150" dist="19050" dir="5400000" algn="bl" rotWithShape="0">
              <a:srgbClr val="76A5AF">
                <a:alpha val="87843"/>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65" name="Google Shape;65;p35"/>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6"/>
        <p:cNvGrpSpPr/>
        <p:nvPr/>
      </p:nvGrpSpPr>
      <p:grpSpPr>
        <a:xfrm>
          <a:off x="0" y="0"/>
          <a:ext cx="0" cy="0"/>
          <a:chOff x="0" y="0"/>
          <a:chExt cx="0" cy="0"/>
        </a:xfrm>
      </p:grpSpPr>
      <p:sp>
        <p:nvSpPr>
          <p:cNvPr id="67" name="Google Shape;67;p36"/>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68" name="Google Shape;68;p36"/>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36"/>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0" name="Google Shape;70;p36"/>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36"/>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72"/>
        <p:cNvGrpSpPr/>
        <p:nvPr/>
      </p:nvGrpSpPr>
      <p:grpSpPr>
        <a:xfrm>
          <a:off x="0" y="0"/>
          <a:ext cx="0" cy="0"/>
          <a:chOff x="0" y="0"/>
          <a:chExt cx="0" cy="0"/>
        </a:xfrm>
      </p:grpSpPr>
      <p:sp>
        <p:nvSpPr>
          <p:cNvPr id="73" name="Google Shape;73;p37"/>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4" name="Google Shape;74;p37"/>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5" name="Google Shape;75;p37"/>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6" name="Google Shape;76;p37"/>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7" name="Google Shape;77;p37"/>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78" name="Google Shape;78;p37"/>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79" name="Google Shape;79;p37"/>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1"/>
        <p:cNvGrpSpPr/>
        <p:nvPr/>
      </p:nvGrpSpPr>
      <p:grpSpPr>
        <a:xfrm>
          <a:off x="0" y="0"/>
          <a:ext cx="0" cy="0"/>
          <a:chOff x="0" y="0"/>
          <a:chExt cx="0" cy="0"/>
        </a:xfrm>
      </p:grpSpPr>
      <p:sp>
        <p:nvSpPr>
          <p:cNvPr id="12" name="Google Shape;12;p1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8"/>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80"/>
        <p:cNvGrpSpPr/>
        <p:nvPr/>
      </p:nvGrpSpPr>
      <p:grpSpPr>
        <a:xfrm>
          <a:off x="0" y="0"/>
          <a:ext cx="0" cy="0"/>
          <a:chOff x="0" y="0"/>
          <a:chExt cx="0" cy="0"/>
        </a:xfrm>
      </p:grpSpPr>
      <p:sp>
        <p:nvSpPr>
          <p:cNvPr id="81" name="Google Shape;81;p38"/>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82" name="Google Shape;82;p38"/>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83"/>
        <p:cNvGrpSpPr/>
        <p:nvPr/>
      </p:nvGrpSpPr>
      <p:grpSpPr>
        <a:xfrm>
          <a:off x="0" y="0"/>
          <a:ext cx="0" cy="0"/>
          <a:chOff x="0" y="0"/>
          <a:chExt cx="0" cy="0"/>
        </a:xfrm>
      </p:grpSpPr>
      <p:sp>
        <p:nvSpPr>
          <p:cNvPr id="84" name="Google Shape;84;p39"/>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85"/>
        <p:cNvGrpSpPr/>
        <p:nvPr/>
      </p:nvGrpSpPr>
      <p:grpSpPr>
        <a:xfrm>
          <a:off x="0" y="0"/>
          <a:ext cx="0" cy="0"/>
          <a:chOff x="0" y="0"/>
          <a:chExt cx="0" cy="0"/>
        </a:xfrm>
      </p:grpSpPr>
      <p:sp>
        <p:nvSpPr>
          <p:cNvPr id="86" name="Google Shape;86;p40"/>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7"/>
        <p:cNvGrpSpPr/>
        <p:nvPr/>
      </p:nvGrpSpPr>
      <p:grpSpPr>
        <a:xfrm>
          <a:off x="0" y="0"/>
          <a:ext cx="0" cy="0"/>
          <a:chOff x="0" y="0"/>
          <a:chExt cx="0" cy="0"/>
        </a:xfrm>
      </p:grpSpPr>
      <p:sp>
        <p:nvSpPr>
          <p:cNvPr id="88" name="Google Shape;88;p41"/>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9"/>
        <p:cNvGrpSpPr/>
        <p:nvPr/>
      </p:nvGrpSpPr>
      <p:grpSpPr>
        <a:xfrm>
          <a:off x="0" y="0"/>
          <a:ext cx="0" cy="0"/>
          <a:chOff x="0" y="0"/>
          <a:chExt cx="0" cy="0"/>
        </a:xfrm>
      </p:grpSpPr>
      <p:sp>
        <p:nvSpPr>
          <p:cNvPr id="90" name="Google Shape;90;p42"/>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91"/>
        <p:cNvGrpSpPr/>
        <p:nvPr/>
      </p:nvGrpSpPr>
      <p:grpSpPr>
        <a:xfrm>
          <a:off x="0" y="0"/>
          <a:ext cx="0" cy="0"/>
          <a:chOff x="0" y="0"/>
          <a:chExt cx="0" cy="0"/>
        </a:xfrm>
      </p:grpSpPr>
      <p:sp>
        <p:nvSpPr>
          <p:cNvPr id="92" name="Google Shape;92;p43"/>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3" name="Google Shape;93;p43"/>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4" name="Google Shape;94;p43"/>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95" name="Google Shape;95;p43"/>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6" name="Google Shape;96;p43"/>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7"/>
        <p:cNvGrpSpPr/>
        <p:nvPr/>
      </p:nvGrpSpPr>
      <p:grpSpPr>
        <a:xfrm>
          <a:off x="0" y="0"/>
          <a:ext cx="0" cy="0"/>
          <a:chOff x="0" y="0"/>
          <a:chExt cx="0" cy="0"/>
        </a:xfrm>
      </p:grpSpPr>
      <p:sp>
        <p:nvSpPr>
          <p:cNvPr id="98" name="Google Shape;98;p4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99" name="Google Shape;99;p44"/>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0" name="Google Shape;100;p44"/>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1" name="Google Shape;101;p44"/>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2" name="Google Shape;102;p44"/>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3" name="Google Shape;103;p44"/>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4" name="Google Shape;104;p44"/>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5" name="Google Shape;105;p44"/>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6" name="Google Shape;106;p44"/>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7"/>
        <p:cNvGrpSpPr/>
        <p:nvPr/>
      </p:nvGrpSpPr>
      <p:grpSpPr>
        <a:xfrm>
          <a:off x="0" y="0"/>
          <a:ext cx="0" cy="0"/>
          <a:chOff x="0" y="0"/>
          <a:chExt cx="0" cy="0"/>
        </a:xfrm>
      </p:grpSpPr>
      <p:sp>
        <p:nvSpPr>
          <p:cNvPr id="108" name="Google Shape;108;p45"/>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09" name="Google Shape;109;p45"/>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10" name="Google Shape;110;p45"/>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11" name="Google Shape;111;p45"/>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12" name="Google Shape;112;p45"/>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13" name="Google Shape;113;p45"/>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14"/>
        <p:cNvGrpSpPr/>
        <p:nvPr/>
      </p:nvGrpSpPr>
      <p:grpSpPr>
        <a:xfrm>
          <a:off x="0" y="0"/>
          <a:ext cx="0" cy="0"/>
          <a:chOff x="0" y="0"/>
          <a:chExt cx="0" cy="0"/>
        </a:xfrm>
      </p:grpSpPr>
      <p:sp>
        <p:nvSpPr>
          <p:cNvPr id="115" name="Google Shape;115;p46"/>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6" name="Google Shape;116;p46"/>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7" name="Google Shape;117;p46"/>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18" name="Google Shape;118;p46"/>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9" name="Google Shape;119;p46"/>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20" name="Google Shape;120;p46"/>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1" name="Google Shape;121;p46"/>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2" name="Google Shape;122;p46"/>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3" name="Google Shape;123;p46"/>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4" name="Google Shape;124;p46"/>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5" name="Google Shape;125;p46"/>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6" name="Google Shape;126;p46"/>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7" name="Google Shape;127;p46"/>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8"/>
        <p:cNvGrpSpPr/>
        <p:nvPr/>
      </p:nvGrpSpPr>
      <p:grpSpPr>
        <a:xfrm>
          <a:off x="0" y="0"/>
          <a:ext cx="0" cy="0"/>
          <a:chOff x="0" y="0"/>
          <a:chExt cx="0" cy="0"/>
        </a:xfrm>
      </p:grpSpPr>
      <p:sp>
        <p:nvSpPr>
          <p:cNvPr id="129" name="Google Shape;129;p47"/>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0" name="Google Shape;130;p47"/>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1" name="Google Shape;131;p47"/>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2" name="Google Shape;132;p47"/>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3" name="Google Shape;133;p47"/>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4" name="Google Shape;134;p47"/>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5" name="Google Shape;135;p47"/>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6" name="Google Shape;136;p47"/>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7" name="Google Shape;137;p47"/>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4"/>
        <p:cNvGrpSpPr/>
        <p:nvPr/>
      </p:nvGrpSpPr>
      <p:grpSpPr>
        <a:xfrm>
          <a:off x="0" y="0"/>
          <a:ext cx="0" cy="0"/>
          <a:chOff x="0" y="0"/>
          <a:chExt cx="0" cy="0"/>
        </a:xfrm>
      </p:grpSpPr>
      <p:sp>
        <p:nvSpPr>
          <p:cNvPr id="15" name="Google Shape;15;p19"/>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16" name="Google Shape;16;p19"/>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8"/>
        <p:cNvGrpSpPr/>
        <p:nvPr/>
      </p:nvGrpSpPr>
      <p:grpSpPr>
        <a:xfrm>
          <a:off x="0" y="0"/>
          <a:ext cx="0" cy="0"/>
          <a:chOff x="0" y="0"/>
          <a:chExt cx="0" cy="0"/>
        </a:xfrm>
      </p:grpSpPr>
      <p:sp>
        <p:nvSpPr>
          <p:cNvPr id="139" name="Google Shape;139;p48"/>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0" name="Google Shape;140;p48"/>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41"/>
        <p:cNvGrpSpPr/>
        <p:nvPr/>
      </p:nvGrpSpPr>
      <p:grpSpPr>
        <a:xfrm>
          <a:off x="0" y="0"/>
          <a:ext cx="0" cy="0"/>
          <a:chOff x="0" y="0"/>
          <a:chExt cx="0" cy="0"/>
        </a:xfrm>
      </p:grpSpPr>
      <p:sp>
        <p:nvSpPr>
          <p:cNvPr id="142" name="Google Shape;142;p4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3" name="Google Shape;143;p49"/>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50"/>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46" name="Google Shape;146;p50"/>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50"/>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 sz="1000" b="0" i="0" u="none" strike="noStrike" cap="none">
                <a:solidFill>
                  <a:schemeClr val="accent1"/>
                </a:solidFill>
                <a:latin typeface="Montserrat"/>
                <a:ea typeface="Montserrat"/>
                <a:cs typeface="Montserrat"/>
                <a:sym typeface="Montserrat"/>
              </a:rPr>
              <a:t>CREDITS: This presentation template was created by </a:t>
            </a:r>
            <a:r>
              <a:rPr lang="en"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b="0" i="0" u="none" strike="noStrike" cap="none">
                <a:solidFill>
                  <a:schemeClr val="accent1"/>
                </a:solidFill>
                <a:latin typeface="Montserrat"/>
                <a:ea typeface="Montserrat"/>
                <a:cs typeface="Montserrat"/>
                <a:sym typeface="Montserrat"/>
              </a:rPr>
              <a:t>, including icons by </a:t>
            </a:r>
            <a:r>
              <a:rPr lang="en"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b="0" i="0" u="none" strike="noStrike" cap="none">
                <a:solidFill>
                  <a:schemeClr val="accent1"/>
                </a:solidFill>
                <a:latin typeface="Montserrat"/>
                <a:ea typeface="Montserrat"/>
                <a:cs typeface="Montserrat"/>
                <a:sym typeface="Montserrat"/>
              </a:rPr>
              <a:t>, and infographics &amp; images by </a:t>
            </a:r>
            <a:r>
              <a:rPr lang="en"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5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0" name="Google Shape;150;p51"/>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5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3" name="Google Shape;153;p52"/>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7"/>
        <p:cNvGrpSpPr/>
        <p:nvPr/>
      </p:nvGrpSpPr>
      <p:grpSpPr>
        <a:xfrm>
          <a:off x="0" y="0"/>
          <a:ext cx="0" cy="0"/>
          <a:chOff x="0" y="0"/>
          <a:chExt cx="0" cy="0"/>
        </a:xfrm>
      </p:grpSpPr>
      <p:sp>
        <p:nvSpPr>
          <p:cNvPr id="18" name="Google Shape;18;p20"/>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19" name="Google Shape;19;p20"/>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20" name="Google Shape;20;p20"/>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21"/>
        <p:cNvGrpSpPr/>
        <p:nvPr/>
      </p:nvGrpSpPr>
      <p:grpSpPr>
        <a:xfrm>
          <a:off x="0" y="0"/>
          <a:ext cx="0" cy="0"/>
          <a:chOff x="0" y="0"/>
          <a:chExt cx="0" cy="0"/>
        </a:xfrm>
      </p:grpSpPr>
      <p:sp>
        <p:nvSpPr>
          <p:cNvPr id="22" name="Google Shape;22;p21"/>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23" name="Google Shape;23;p21"/>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24"/>
        <p:cNvGrpSpPr/>
        <p:nvPr/>
      </p:nvGrpSpPr>
      <p:grpSpPr>
        <a:xfrm>
          <a:off x="0" y="0"/>
          <a:ext cx="0" cy="0"/>
          <a:chOff x="0" y="0"/>
          <a:chExt cx="0" cy="0"/>
        </a:xfrm>
      </p:grpSpPr>
      <p:sp>
        <p:nvSpPr>
          <p:cNvPr id="25" name="Google Shape;25;p22"/>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6" name="Google Shape;26;p22"/>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7" name="Google Shape;27;p22"/>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8" name="Google Shape;28;p22"/>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9" name="Google Shape;29;p22"/>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30" name="Google Shape;30;p22"/>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31" name="Google Shape;31;p22"/>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32" name="Google Shape;32;p22"/>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33" name="Google Shape;33;p22"/>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a:solidFill>
                  <a:schemeClr val="lt2"/>
                </a:solidFil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p23"/>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6" name="Google Shape;36;p23"/>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7"/>
        <p:cNvGrpSpPr/>
        <p:nvPr/>
      </p:nvGrpSpPr>
      <p:grpSpPr>
        <a:xfrm>
          <a:off x="0" y="0"/>
          <a:ext cx="0" cy="0"/>
          <a:chOff x="0" y="0"/>
          <a:chExt cx="0" cy="0"/>
        </a:xfrm>
      </p:grpSpPr>
      <p:sp>
        <p:nvSpPr>
          <p:cNvPr id="38" name="Google Shape;38;p26"/>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39" name="Google Shape;39;p26"/>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803"/>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40" name="Google Shape;40;p26"/>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1"/>
        <p:cNvGrpSpPr/>
        <p:nvPr/>
      </p:nvGrpSpPr>
      <p:grpSpPr>
        <a:xfrm>
          <a:off x="0" y="0"/>
          <a:ext cx="0" cy="0"/>
          <a:chOff x="0" y="0"/>
          <a:chExt cx="0" cy="0"/>
        </a:xfrm>
      </p:grpSpPr>
      <p:sp>
        <p:nvSpPr>
          <p:cNvPr id="42" name="Google Shape;42;p2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3" name="Google Shape;43;p27"/>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24"/>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1pPr>
            <a:lvl2pPr marR="0" lvl="1"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2pPr>
            <a:lvl3pPr marR="0" lvl="2"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3pPr>
            <a:lvl4pPr marR="0" lvl="3"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4pPr>
            <a:lvl5pPr marR="0" lvl="4"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5pPr>
            <a:lvl6pPr marR="0" lvl="5"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6pPr>
            <a:lvl7pPr marR="0" lvl="6"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7pPr>
            <a:lvl8pPr marR="0" lvl="7"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8pPr>
            <a:lvl9pPr marR="0" lvl="8" algn="ctr" rtl="0">
              <a:lnSpc>
                <a:spcPct val="100000"/>
              </a:lnSpc>
              <a:spcBef>
                <a:spcPts val="0"/>
              </a:spcBef>
              <a:spcAft>
                <a:spcPts val="0"/>
              </a:spcAft>
              <a:buClr>
                <a:srgbClr val="FFFFFF"/>
              </a:buClr>
              <a:buSzPts val="2400"/>
              <a:buFont typeface="Proxima Nova"/>
              <a:buNone/>
              <a:defRPr sz="2400" b="0" i="0" u="none" strike="noStrike" cap="none">
                <a:solidFill>
                  <a:srgbClr val="FFFFFF"/>
                </a:solidFill>
                <a:latin typeface="Proxima Nova"/>
                <a:ea typeface="Proxima Nova"/>
                <a:cs typeface="Proxima Nova"/>
                <a:sym typeface="Proxima Nova"/>
              </a:defRPr>
            </a:lvl9pPr>
          </a:lstStyle>
          <a:p>
            <a:endParaRPr/>
          </a:p>
        </p:txBody>
      </p:sp>
      <p:sp>
        <p:nvSpPr>
          <p:cNvPr id="156" name="Google Shape;156;p24"/>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1pPr>
            <a:lvl2pPr marL="914400" marR="0" lvl="1"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2pPr>
            <a:lvl3pPr marL="1371600" marR="0" lvl="2"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3pPr>
            <a:lvl4pPr marL="1828800" marR="0" lvl="3"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4pPr>
            <a:lvl5pPr marL="2286000" marR="0" lvl="4"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5pPr>
            <a:lvl6pPr marL="2743200" marR="0" lvl="5"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6pPr>
            <a:lvl7pPr marL="3200400" marR="0" lvl="6"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7pPr>
            <a:lvl8pPr marL="3657600" marR="0" lvl="7"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8pPr>
            <a:lvl9pPr marL="4114800" marR="0" lvl="8" indent="-298450" algn="l" rtl="0">
              <a:lnSpc>
                <a:spcPct val="115000"/>
              </a:lnSpc>
              <a:spcBef>
                <a:spcPts val="0"/>
              </a:spcBef>
              <a:spcAft>
                <a:spcPts val="0"/>
              </a:spcAft>
              <a:buClr>
                <a:srgbClr val="435D74"/>
              </a:buClr>
              <a:buSzPts val="1100"/>
              <a:buFont typeface="Proxima Nova"/>
              <a:buChar char="■"/>
              <a:defRPr sz="1100" b="0" i="0" u="none" strike="noStrike" cap="none">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
          <p:cNvSpPr txBox="1">
            <a:spLocks noGrp="1"/>
          </p:cNvSpPr>
          <p:nvPr>
            <p:ph type="ctrTitle"/>
          </p:nvPr>
        </p:nvSpPr>
        <p:spPr>
          <a:xfrm>
            <a:off x="1940250" y="1903475"/>
            <a:ext cx="52635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a:latin typeface="Arial"/>
                <a:ea typeface="Arial"/>
                <a:cs typeface="Arial"/>
                <a:sym typeface="Arial"/>
              </a:rPr>
              <a:t>FANDOM</a:t>
            </a:r>
            <a:endParaRPr>
              <a:latin typeface="Arial"/>
              <a:ea typeface="Arial"/>
              <a:cs typeface="Arial"/>
              <a:sym typeface="Arial"/>
            </a:endParaRPr>
          </a:p>
        </p:txBody>
      </p:sp>
      <p:sp>
        <p:nvSpPr>
          <p:cNvPr id="163" name="Google Shape;163;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2200" b="0">
                <a:latin typeface="Arial"/>
                <a:ea typeface="Arial"/>
                <a:cs typeface="Arial"/>
                <a:sym typeface="Arial"/>
              </a:rPr>
              <a:t>LESSON 1.3</a:t>
            </a:r>
            <a:endParaRPr sz="2200" b="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65" name="Google Shape;165;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10"/>
          <p:cNvSpPr txBox="1">
            <a:spLocks noGrp="1"/>
          </p:cNvSpPr>
          <p:nvPr>
            <p:ph type="title"/>
          </p:nvPr>
        </p:nvSpPr>
        <p:spPr>
          <a:xfrm>
            <a:off x="5337175" y="843950"/>
            <a:ext cx="2837400" cy="12525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“SUPERFANS”</a:t>
            </a:r>
            <a:endParaRPr b="1">
              <a:latin typeface="Arial"/>
              <a:ea typeface="Arial"/>
              <a:cs typeface="Arial"/>
              <a:sym typeface="Arial"/>
            </a:endParaRPr>
          </a:p>
        </p:txBody>
      </p:sp>
      <p:sp>
        <p:nvSpPr>
          <p:cNvPr id="247" name="Google Shape;247;p10"/>
          <p:cNvSpPr txBox="1">
            <a:spLocks noGrp="1"/>
          </p:cNvSpPr>
          <p:nvPr>
            <p:ph type="body" idx="1"/>
          </p:nvPr>
        </p:nvSpPr>
        <p:spPr>
          <a:xfrm>
            <a:off x="5337175" y="2097900"/>
            <a:ext cx="2837400" cy="94915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600"/>
              <a:buNone/>
            </a:pPr>
            <a:r>
              <a:rPr lang="en" dirty="0">
                <a:latin typeface="Arial"/>
                <a:ea typeface="Arial"/>
                <a:cs typeface="Arial"/>
                <a:sym typeface="Arial"/>
              </a:rPr>
              <a:t>Fans who go to extremes to show their loyalty to their favorite team are often referred to as "</a:t>
            </a:r>
            <a:r>
              <a:rPr lang="en" b="1" dirty="0">
                <a:solidFill>
                  <a:schemeClr val="bg2"/>
                </a:solidFill>
                <a:latin typeface="Arial"/>
                <a:ea typeface="Arial"/>
                <a:cs typeface="Arial"/>
                <a:sym typeface="Arial"/>
              </a:rPr>
              <a:t>superfans</a:t>
            </a:r>
            <a:r>
              <a:rPr lang="en" dirty="0">
                <a:latin typeface="Arial"/>
                <a:ea typeface="Arial"/>
                <a:cs typeface="Arial"/>
                <a:sym typeface="Arial"/>
              </a:rPr>
              <a:t>", and these fans are viewed as celebrities within their own communities.</a:t>
            </a:r>
            <a:endParaRPr dirty="0">
              <a:latin typeface="Arial"/>
              <a:ea typeface="Arial"/>
              <a:cs typeface="Arial"/>
              <a:sym typeface="Arial"/>
            </a:endParaRPr>
          </a:p>
        </p:txBody>
      </p:sp>
      <p:cxnSp>
        <p:nvCxnSpPr>
          <p:cNvPr id="248" name="Google Shape;248;p10"/>
          <p:cNvCxnSpPr/>
          <p:nvPr/>
        </p:nvCxnSpPr>
        <p:spPr>
          <a:xfrm>
            <a:off x="5225150"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49" name="Google Shape;249;p10"/>
          <p:cNvPicPr preferRelativeResize="0"/>
          <p:nvPr/>
        </p:nvPicPr>
        <p:blipFill rotWithShape="1">
          <a:blip r:embed="rId3">
            <a:alphaModFix/>
          </a:blip>
          <a:srcRect l="48424" r="3686"/>
          <a:stretch/>
        </p:blipFill>
        <p:spPr>
          <a:xfrm>
            <a:off x="-422250" y="-236700"/>
            <a:ext cx="4714800" cy="5616900"/>
          </a:xfrm>
          <a:prstGeom prst="flowChartDelay">
            <a:avLst/>
          </a:prstGeom>
          <a:noFill/>
          <a:ln>
            <a:noFill/>
          </a:ln>
        </p:spPr>
      </p:pic>
      <p:pic>
        <p:nvPicPr>
          <p:cNvPr id="250" name="Google Shape;250;p10"/>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251" name="Google Shape;251;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1"/>
          <p:cNvSpPr txBox="1">
            <a:spLocks noGrp="1"/>
          </p:cNvSpPr>
          <p:nvPr>
            <p:ph type="ctrTitle"/>
          </p:nvPr>
        </p:nvSpPr>
        <p:spPr>
          <a:xfrm>
            <a:off x="1394400" y="2062425"/>
            <a:ext cx="63552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2000"/>
              </a:spcAft>
              <a:buSzPts val="3000"/>
              <a:buNone/>
            </a:pPr>
            <a:r>
              <a:rPr lang="en" sz="1600" b="0">
                <a:latin typeface="Arial"/>
                <a:ea typeface="Arial"/>
                <a:cs typeface="Arial"/>
                <a:sym typeface="Arial"/>
              </a:rPr>
              <a:t>The existence of fandom is what ultimately fuels today’s non-stop, around the clock media coverage of celebrities and sports stars and drives a culture in which athletes and celebrities are often forgiven for behavior that was once a lightning rod for criticism. </a:t>
            </a:r>
            <a:endParaRPr sz="1600" b="0">
              <a:latin typeface="Arial"/>
              <a:ea typeface="Arial"/>
              <a:cs typeface="Arial"/>
              <a:sym typeface="Arial"/>
            </a:endParaRPr>
          </a:p>
        </p:txBody>
      </p:sp>
      <p:pic>
        <p:nvPicPr>
          <p:cNvPr id="257" name="Google Shape;257;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8" name="Google Shape;258;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59" name="Google Shape;259;p11"/>
          <p:cNvSpPr txBox="1">
            <a:spLocks noGrp="1"/>
          </p:cNvSpPr>
          <p:nvPr>
            <p:ph type="title" idx="4294967295"/>
          </p:nvPr>
        </p:nvSpPr>
        <p:spPr>
          <a:xfrm>
            <a:off x="148350" y="728075"/>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4500" b="1">
                <a:solidFill>
                  <a:schemeClr val="lt2"/>
                </a:solidFill>
                <a:latin typeface="Arial"/>
                <a:ea typeface="Arial"/>
                <a:cs typeface="Arial"/>
                <a:sym typeface="Arial"/>
              </a:rPr>
              <a:t>Forgiveness</a:t>
            </a:r>
            <a:endParaRPr sz="4500" b="1">
              <a:solidFill>
                <a:schemeClr val="lt2"/>
              </a:solidFill>
              <a:latin typeface="Arial"/>
              <a:ea typeface="Arial"/>
              <a:cs typeface="Arial"/>
              <a:sym typeface="Arial"/>
            </a:endParaRPr>
          </a:p>
        </p:txBody>
      </p:sp>
      <p:cxnSp>
        <p:nvCxnSpPr>
          <p:cNvPr id="260" name="Google Shape;260;p11"/>
          <p:cNvCxnSpPr/>
          <p:nvPr/>
        </p:nvCxnSpPr>
        <p:spPr>
          <a:xfrm>
            <a:off x="3842700" y="1632875"/>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pic>
        <p:nvPicPr>
          <p:cNvPr id="265" name="Google Shape;265;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66" name="Google Shape;266;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67" name="Google Shape;267;p12"/>
          <p:cNvPicPr preferRelativeResize="0"/>
          <p:nvPr/>
        </p:nvPicPr>
        <p:blipFill rotWithShape="1">
          <a:blip r:embed="rId4">
            <a:alphaModFix/>
          </a:blip>
          <a:srcRect/>
          <a:stretch/>
        </p:blipFill>
        <p:spPr>
          <a:xfrm>
            <a:off x="2493763" y="383888"/>
            <a:ext cx="4156476" cy="41564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3"/>
          <p:cNvSpPr txBox="1">
            <a:spLocks noGrp="1"/>
          </p:cNvSpPr>
          <p:nvPr>
            <p:ph type="ctrTitle"/>
          </p:nvPr>
        </p:nvSpPr>
        <p:spPr>
          <a:xfrm>
            <a:off x="1305300" y="2050550"/>
            <a:ext cx="6533400" cy="2563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2000"/>
              </a:spcAft>
              <a:buSzPts val="3000"/>
              <a:buNone/>
            </a:pPr>
            <a:r>
              <a:rPr lang="en" sz="1600" b="0">
                <a:latin typeface="Arial"/>
                <a:ea typeface="Arial"/>
                <a:cs typeface="Arial"/>
                <a:sym typeface="Arial"/>
              </a:rPr>
              <a:t>Because of the strong emotional connection fans maintain with their favorite sports teams, wins and losses on the grandest of stages can yield incredible influence on a community at large.  It can provide a positive experience when communities tap into fandom to help rally around a common cause. </a:t>
            </a:r>
            <a:endParaRPr sz="1600" b="0">
              <a:latin typeface="Arial"/>
              <a:ea typeface="Arial"/>
              <a:cs typeface="Arial"/>
              <a:sym typeface="Arial"/>
            </a:endParaRPr>
          </a:p>
        </p:txBody>
      </p:sp>
      <p:pic>
        <p:nvPicPr>
          <p:cNvPr id="273" name="Google Shape;273;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4" name="Google Shape;274;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75" name="Google Shape;275;p13"/>
          <p:cNvSpPr txBox="1">
            <a:spLocks noGrp="1"/>
          </p:cNvSpPr>
          <p:nvPr>
            <p:ph type="title" idx="4294967295"/>
          </p:nvPr>
        </p:nvSpPr>
        <p:spPr>
          <a:xfrm>
            <a:off x="148350" y="728075"/>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4500" b="1">
                <a:solidFill>
                  <a:schemeClr val="lt2"/>
                </a:solidFill>
                <a:latin typeface="Arial"/>
                <a:ea typeface="Arial"/>
                <a:cs typeface="Arial"/>
                <a:sym typeface="Arial"/>
              </a:rPr>
              <a:t>Rallying Cry</a:t>
            </a:r>
            <a:endParaRPr sz="4500" b="1">
              <a:solidFill>
                <a:schemeClr val="lt2"/>
              </a:solidFill>
              <a:latin typeface="Arial"/>
              <a:ea typeface="Arial"/>
              <a:cs typeface="Arial"/>
              <a:sym typeface="Arial"/>
            </a:endParaRPr>
          </a:p>
        </p:txBody>
      </p:sp>
      <p:cxnSp>
        <p:nvCxnSpPr>
          <p:cNvPr id="276" name="Google Shape;276;p13"/>
          <p:cNvCxnSpPr/>
          <p:nvPr/>
        </p:nvCxnSpPr>
        <p:spPr>
          <a:xfrm>
            <a:off x="3842700" y="1632875"/>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4"/>
          <p:cNvSpPr txBox="1">
            <a:spLocks noGrp="1"/>
          </p:cNvSpPr>
          <p:nvPr>
            <p:ph type="ctrTitle"/>
          </p:nvPr>
        </p:nvSpPr>
        <p:spPr>
          <a:xfrm>
            <a:off x="1556125" y="1936250"/>
            <a:ext cx="5951400" cy="2563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1600">
                <a:latin typeface="Arial"/>
                <a:ea typeface="Arial"/>
                <a:cs typeface="Arial"/>
                <a:sym typeface="Arial"/>
              </a:rPr>
              <a:t>Throughout history, there are many examples of how fandom has helped communities to heal:</a:t>
            </a:r>
            <a:endParaRPr sz="1600">
              <a:latin typeface="Arial"/>
              <a:ea typeface="Arial"/>
              <a:cs typeface="Arial"/>
              <a:sym typeface="Arial"/>
            </a:endParaRPr>
          </a:p>
          <a:p>
            <a:pPr marL="457200" lvl="0" indent="-330200" algn="l" rtl="0">
              <a:lnSpc>
                <a:spcPct val="100000"/>
              </a:lnSpc>
              <a:spcBef>
                <a:spcPts val="2000"/>
              </a:spcBef>
              <a:spcAft>
                <a:spcPts val="0"/>
              </a:spcAft>
              <a:buSzPts val="1600"/>
              <a:buFont typeface="Arial"/>
              <a:buChar char="●"/>
            </a:pPr>
            <a:r>
              <a:rPr lang="en" sz="1600" b="0">
                <a:latin typeface="Arial"/>
                <a:ea typeface="Arial"/>
                <a:cs typeface="Arial"/>
                <a:sym typeface="Arial"/>
              </a:rPr>
              <a:t>Natural Disasters</a:t>
            </a:r>
            <a:endParaRPr sz="1600" b="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 sz="1600" b="0">
                <a:latin typeface="Arial"/>
                <a:ea typeface="Arial"/>
                <a:cs typeface="Arial"/>
                <a:sym typeface="Arial"/>
              </a:rPr>
              <a:t>Gun Violence</a:t>
            </a:r>
            <a:endParaRPr sz="1600" b="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 sz="1600" b="0">
                <a:latin typeface="Arial"/>
                <a:ea typeface="Arial"/>
                <a:cs typeface="Arial"/>
                <a:sym typeface="Arial"/>
              </a:rPr>
              <a:t>COVID-19</a:t>
            </a:r>
            <a:endParaRPr sz="1600" b="0">
              <a:latin typeface="Arial"/>
              <a:ea typeface="Arial"/>
              <a:cs typeface="Arial"/>
              <a:sym typeface="Arial"/>
            </a:endParaRPr>
          </a:p>
          <a:p>
            <a:pPr marL="0" lvl="0" indent="0" algn="l" rtl="0">
              <a:lnSpc>
                <a:spcPct val="100000"/>
              </a:lnSpc>
              <a:spcBef>
                <a:spcPts val="2000"/>
              </a:spcBef>
              <a:spcAft>
                <a:spcPts val="0"/>
              </a:spcAft>
              <a:buSzPts val="3000"/>
              <a:buNone/>
            </a:pPr>
            <a:endParaRPr sz="1600" b="0">
              <a:latin typeface="Arial"/>
              <a:ea typeface="Arial"/>
              <a:cs typeface="Arial"/>
              <a:sym typeface="Arial"/>
            </a:endParaRPr>
          </a:p>
          <a:p>
            <a:pPr marL="0" lvl="0" indent="0" algn="l" rtl="0">
              <a:lnSpc>
                <a:spcPct val="100000"/>
              </a:lnSpc>
              <a:spcBef>
                <a:spcPts val="2000"/>
              </a:spcBef>
              <a:spcAft>
                <a:spcPts val="2000"/>
              </a:spcAft>
              <a:buSzPts val="3000"/>
              <a:buNone/>
            </a:pPr>
            <a:endParaRPr sz="1600" b="0">
              <a:latin typeface="Arial"/>
              <a:ea typeface="Arial"/>
              <a:cs typeface="Arial"/>
              <a:sym typeface="Arial"/>
            </a:endParaRPr>
          </a:p>
        </p:txBody>
      </p:sp>
      <p:pic>
        <p:nvPicPr>
          <p:cNvPr id="282" name="Google Shape;282;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83" name="Google Shape;283;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284" name="Google Shape;284;p14"/>
          <p:cNvSpPr txBox="1">
            <a:spLocks noGrp="1"/>
          </p:cNvSpPr>
          <p:nvPr>
            <p:ph type="title" idx="4294967295"/>
          </p:nvPr>
        </p:nvSpPr>
        <p:spPr>
          <a:xfrm>
            <a:off x="182625" y="728075"/>
            <a:ext cx="8847300" cy="904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4500" b="1">
                <a:solidFill>
                  <a:schemeClr val="lt2"/>
                </a:solidFill>
                <a:latin typeface="Arial"/>
                <a:ea typeface="Arial"/>
                <a:cs typeface="Arial"/>
                <a:sym typeface="Arial"/>
              </a:rPr>
              <a:t>Helping to Heal</a:t>
            </a:r>
            <a:endParaRPr sz="4500" b="1">
              <a:solidFill>
                <a:schemeClr val="lt2"/>
              </a:solidFill>
              <a:latin typeface="Arial"/>
              <a:ea typeface="Arial"/>
              <a:cs typeface="Arial"/>
              <a:sym typeface="Arial"/>
            </a:endParaRPr>
          </a:p>
        </p:txBody>
      </p:sp>
      <p:cxnSp>
        <p:nvCxnSpPr>
          <p:cNvPr id="285" name="Google Shape;285;p14"/>
          <p:cNvCxnSpPr/>
          <p:nvPr/>
        </p:nvCxnSpPr>
        <p:spPr>
          <a:xfrm>
            <a:off x="3842700" y="1632875"/>
            <a:ext cx="1458600" cy="0"/>
          </a:xfrm>
          <a:prstGeom prst="straightConnector1">
            <a:avLst/>
          </a:prstGeom>
          <a:noFill/>
          <a:ln w="9525" cap="flat" cmpd="sng">
            <a:solidFill>
              <a:schemeClr val="lt2"/>
            </a:solidFill>
            <a:prstDash val="solid"/>
            <a:round/>
            <a:headEnd type="none" w="sm" len="sm"/>
            <a:tailEnd type="none" w="sm" len="sm"/>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15"/>
          <p:cNvPicPr preferRelativeResize="0"/>
          <p:nvPr/>
        </p:nvPicPr>
        <p:blipFill rotWithShape="1">
          <a:blip r:embed="rId3">
            <a:alphaModFix/>
          </a:blip>
          <a:src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FANDOM</a:t>
            </a:r>
            <a:endParaRPr b="1">
              <a:latin typeface="Arial"/>
              <a:ea typeface="Arial"/>
              <a:cs typeface="Arial"/>
              <a:sym typeface="Arial"/>
            </a:endParaRPr>
          </a:p>
        </p:txBody>
      </p:sp>
      <p:sp>
        <p:nvSpPr>
          <p:cNvPr id="172" name="Google Shape;172;p2"/>
          <p:cNvSpPr txBox="1">
            <a:spLocks noGrp="1"/>
          </p:cNvSpPr>
          <p:nvPr>
            <p:ph type="subTitle" idx="1"/>
          </p:nvPr>
        </p:nvSpPr>
        <p:spPr>
          <a:xfrm>
            <a:off x="938500" y="1093575"/>
            <a:ext cx="35016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sz="1600" b="1">
                <a:solidFill>
                  <a:schemeClr val="dk2"/>
                </a:solidFill>
                <a:latin typeface="Arial"/>
                <a:ea typeface="Arial"/>
                <a:cs typeface="Arial"/>
                <a:sym typeface="Arial"/>
              </a:rPr>
              <a:t>Fandom</a:t>
            </a:r>
            <a:r>
              <a:rPr lang="en" sz="1600">
                <a:latin typeface="Arial"/>
                <a:ea typeface="Arial"/>
                <a:cs typeface="Arial"/>
                <a:sym typeface="Arial"/>
              </a:rPr>
              <a:t> is a term used to refer to a subculture of fans characterized by a feeling of sympathy and camaraderie with others who share a common interest.  The level of fandom ranges from group to group and person to person. </a:t>
            </a:r>
            <a:endParaRPr sz="1600">
              <a:latin typeface="Arial"/>
              <a:ea typeface="Arial"/>
              <a:cs typeface="Arial"/>
              <a:sym typeface="Arial"/>
            </a:endParaRPr>
          </a:p>
        </p:txBody>
      </p:sp>
      <p:cxnSp>
        <p:nvCxnSpPr>
          <p:cNvPr id="173" name="Google Shape;173;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74" name="Google Shape;174;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5" name="Google Shape;175;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76" name="Google Shape;176;p2"/>
          <p:cNvPicPr preferRelativeResize="0"/>
          <p:nvPr/>
        </p:nvPicPr>
        <p:blipFill rotWithShape="1">
          <a:blip r:embed="rId4">
            <a:alphaModFix/>
          </a:blip>
          <a:srcRect l="11696" r="11697"/>
          <a:stretch/>
        </p:blipFill>
        <p:spPr>
          <a:xfrm>
            <a:off x="5723075" y="1265650"/>
            <a:ext cx="2668500" cy="2322900"/>
          </a:xfrm>
          <a:prstGeom prst="snip2DiagRect">
            <a:avLst>
              <a:gd name="adj1" fmla="val 0"/>
              <a:gd name="adj2" fmla="val 16667"/>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pic>
        <p:nvPicPr>
          <p:cNvPr id="181" name="Google Shape;181;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2" name="Google Shape;182;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83" name="Google Shape;183;p3"/>
          <p:cNvPicPr preferRelativeResize="0"/>
          <p:nvPr/>
        </p:nvPicPr>
        <p:blipFill rotWithShape="1">
          <a:blip r:embed="rId4">
            <a:alphaModFix/>
          </a:blip>
          <a:srcRect/>
          <a:stretch/>
        </p:blipFill>
        <p:spPr>
          <a:xfrm>
            <a:off x="674913" y="152400"/>
            <a:ext cx="7794178" cy="4384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88" name="Google Shape;188;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9" name="Google Shape;189;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90" name="Google Shape;190;p4"/>
          <p:cNvPicPr preferRelativeResize="0"/>
          <p:nvPr/>
        </p:nvPicPr>
        <p:blipFill rotWithShape="1">
          <a:blip r:embed="rId4">
            <a:alphaModFix/>
          </a:blip>
          <a:srcRect/>
          <a:stretch/>
        </p:blipFill>
        <p:spPr>
          <a:xfrm>
            <a:off x="674913" y="163875"/>
            <a:ext cx="7794178" cy="4384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5"/>
          <p:cNvSpPr txBox="1">
            <a:spLocks noGrp="1"/>
          </p:cNvSpPr>
          <p:nvPr>
            <p:ph type="subTitle" idx="1"/>
          </p:nvPr>
        </p:nvSpPr>
        <p:spPr>
          <a:xfrm>
            <a:off x="971900" y="1067350"/>
            <a:ext cx="7604700" cy="331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
                <a:solidFill>
                  <a:schemeClr val="lt1"/>
                </a:solidFill>
                <a:latin typeface="Arial"/>
                <a:ea typeface="Arial"/>
                <a:cs typeface="Arial"/>
                <a:sym typeface="Arial"/>
              </a:rPr>
              <a:t>Ultimately, fandom is what motivates the sports and entertainment consumer to make purchase decisions relating to available sports and entertainment products.</a:t>
            </a:r>
            <a:endParaRPr>
              <a:solidFill>
                <a:schemeClr val="lt1"/>
              </a:solidFill>
              <a:latin typeface="Arial"/>
              <a:ea typeface="Arial"/>
              <a:cs typeface="Arial"/>
              <a:sym typeface="Arial"/>
            </a:endParaRPr>
          </a:p>
          <a:p>
            <a:pPr marL="0" lvl="0" indent="0" algn="l" rtl="0">
              <a:lnSpc>
                <a:spcPct val="100000"/>
              </a:lnSpc>
              <a:spcBef>
                <a:spcPts val="0"/>
              </a:spcBef>
              <a:spcAft>
                <a:spcPts val="0"/>
              </a:spcAft>
              <a:buSzPts val="1600"/>
              <a:buNone/>
            </a:pPr>
            <a:endParaRPr>
              <a:solidFill>
                <a:schemeClr val="lt1"/>
              </a:solidFill>
              <a:latin typeface="Arial"/>
              <a:ea typeface="Arial"/>
              <a:cs typeface="Arial"/>
              <a:sym typeface="Arial"/>
            </a:endParaRPr>
          </a:p>
          <a:p>
            <a:pPr marL="0" lvl="0" indent="0" algn="l" rtl="0">
              <a:lnSpc>
                <a:spcPct val="100000"/>
              </a:lnSpc>
              <a:spcBef>
                <a:spcPts val="0"/>
              </a:spcBef>
              <a:spcAft>
                <a:spcPts val="0"/>
              </a:spcAft>
              <a:buSzPts val="1600"/>
              <a:buNone/>
            </a:pPr>
            <a:r>
              <a:rPr lang="en">
                <a:solidFill>
                  <a:schemeClr val="lt1"/>
                </a:solidFill>
                <a:latin typeface="Arial"/>
                <a:ea typeface="Arial"/>
                <a:cs typeface="Arial"/>
                <a:sym typeface="Arial"/>
              </a:rPr>
              <a:t>The term fandom can be used to describe all types of fan groupings or “subcultures.”</a:t>
            </a:r>
            <a:endParaRPr>
              <a:solidFill>
                <a:schemeClr val="lt1"/>
              </a:solidFill>
              <a:latin typeface="Arial"/>
              <a:ea typeface="Arial"/>
              <a:cs typeface="Arial"/>
              <a:sym typeface="Arial"/>
            </a:endParaRPr>
          </a:p>
          <a:p>
            <a:pPr marL="0" lvl="0" indent="0" algn="l" rtl="0">
              <a:lnSpc>
                <a:spcPct val="100000"/>
              </a:lnSpc>
              <a:spcBef>
                <a:spcPts val="0"/>
              </a:spcBef>
              <a:spcAft>
                <a:spcPts val="0"/>
              </a:spcAft>
              <a:buSzPts val="1600"/>
              <a:buNone/>
            </a:pPr>
            <a:endParaRPr>
              <a:solidFill>
                <a:schemeClr val="lt1"/>
              </a:solidFill>
              <a:latin typeface="Arial"/>
              <a:ea typeface="Arial"/>
              <a:cs typeface="Arial"/>
              <a:sym typeface="Arial"/>
            </a:endParaRPr>
          </a:p>
          <a:p>
            <a:pPr marL="0" lvl="0" indent="0" algn="l" rtl="0">
              <a:lnSpc>
                <a:spcPct val="100000"/>
              </a:lnSpc>
              <a:spcBef>
                <a:spcPts val="0"/>
              </a:spcBef>
              <a:spcAft>
                <a:spcPts val="0"/>
              </a:spcAft>
              <a:buNone/>
            </a:pPr>
            <a:r>
              <a:rPr lang="en" b="1">
                <a:solidFill>
                  <a:schemeClr val="lt1"/>
                </a:solidFill>
                <a:latin typeface="Arial"/>
                <a:ea typeface="Arial"/>
                <a:cs typeface="Arial"/>
                <a:sym typeface="Arial"/>
              </a:rPr>
              <a:t>Examples:</a:t>
            </a:r>
            <a:endParaRPr b="1">
              <a:solidFill>
                <a:schemeClr val="lt1"/>
              </a:solidFill>
              <a:latin typeface="Arial"/>
              <a:ea typeface="Arial"/>
              <a:cs typeface="Arial"/>
              <a:sym typeface="Arial"/>
            </a:endParaRPr>
          </a:p>
          <a:p>
            <a:pPr marL="457200" lvl="0" indent="-330200" algn="l" rtl="0">
              <a:lnSpc>
                <a:spcPct val="100000"/>
              </a:lnSpc>
              <a:spcBef>
                <a:spcPts val="1000"/>
              </a:spcBef>
              <a:spcAft>
                <a:spcPts val="0"/>
              </a:spcAft>
              <a:buClr>
                <a:schemeClr val="lt1"/>
              </a:buClr>
              <a:buSzPts val="1600"/>
              <a:buFont typeface="Arial"/>
              <a:buChar char="●"/>
            </a:pPr>
            <a:r>
              <a:rPr lang="en">
                <a:solidFill>
                  <a:schemeClr val="lt1"/>
                </a:solidFill>
                <a:latin typeface="Arial"/>
                <a:ea typeface="Arial"/>
                <a:cs typeface="Arial"/>
                <a:sym typeface="Arial"/>
              </a:rPr>
              <a:t>Fans of Beyoncé (“Beyhive”), Taylor Swift (“Swifties”), or the Jonas Brothers (“Jonatics”) </a:t>
            </a:r>
            <a:endParaRPr>
              <a:solidFill>
                <a:schemeClr val="lt1"/>
              </a:solidFill>
              <a:latin typeface="Arial"/>
              <a:ea typeface="Arial"/>
              <a:cs typeface="Arial"/>
              <a:sym typeface="Arial"/>
            </a:endParaRPr>
          </a:p>
          <a:p>
            <a:pPr marL="457200" lvl="0" indent="-330200" algn="l" rtl="0">
              <a:lnSpc>
                <a:spcPct val="100000"/>
              </a:lnSpc>
              <a:spcBef>
                <a:spcPts val="1000"/>
              </a:spcBef>
              <a:spcAft>
                <a:spcPts val="0"/>
              </a:spcAft>
              <a:buClr>
                <a:schemeClr val="lt1"/>
              </a:buClr>
              <a:buSzPts val="1600"/>
              <a:buFont typeface="Arial"/>
              <a:buChar char="●"/>
            </a:pPr>
            <a:r>
              <a:rPr lang="en">
                <a:solidFill>
                  <a:schemeClr val="lt1"/>
                </a:solidFill>
                <a:latin typeface="Arial"/>
                <a:ea typeface="Arial"/>
                <a:cs typeface="Arial"/>
                <a:sym typeface="Arial"/>
              </a:rPr>
              <a:t>Fans of athletic shoes (sometimes referred to as “sneakerheads”)</a:t>
            </a:r>
            <a:endParaRPr>
              <a:solidFill>
                <a:schemeClr val="lt1"/>
              </a:solidFill>
              <a:latin typeface="Arial"/>
              <a:ea typeface="Arial"/>
              <a:cs typeface="Arial"/>
              <a:sym typeface="Arial"/>
            </a:endParaRPr>
          </a:p>
          <a:p>
            <a:pPr marL="457200" lvl="0" indent="-330200" algn="l" rtl="0">
              <a:lnSpc>
                <a:spcPct val="100000"/>
              </a:lnSpc>
              <a:spcBef>
                <a:spcPts val="1000"/>
              </a:spcBef>
              <a:spcAft>
                <a:spcPts val="0"/>
              </a:spcAft>
              <a:buClr>
                <a:schemeClr val="lt1"/>
              </a:buClr>
              <a:buSzPts val="1600"/>
              <a:buFont typeface="Arial"/>
              <a:buChar char="●"/>
            </a:pPr>
            <a:r>
              <a:rPr lang="en">
                <a:solidFill>
                  <a:schemeClr val="lt1"/>
                </a:solidFill>
                <a:latin typeface="Arial"/>
                <a:ea typeface="Arial"/>
                <a:cs typeface="Arial"/>
                <a:sym typeface="Arial"/>
              </a:rPr>
              <a:t>Fans of the Buffalo Bills (“Bills Mafia”)</a:t>
            </a:r>
            <a:endParaRPr>
              <a:solidFill>
                <a:schemeClr val="lt1"/>
              </a:solidFill>
              <a:latin typeface="Arial"/>
              <a:ea typeface="Arial"/>
              <a:cs typeface="Arial"/>
              <a:sym typeface="Arial"/>
            </a:endParaRPr>
          </a:p>
          <a:p>
            <a:pPr marL="0" lvl="0" indent="0" algn="l" rtl="0">
              <a:lnSpc>
                <a:spcPct val="100000"/>
              </a:lnSpc>
              <a:spcBef>
                <a:spcPts val="0"/>
              </a:spcBef>
              <a:spcAft>
                <a:spcPts val="0"/>
              </a:spcAft>
              <a:buNone/>
            </a:pPr>
            <a:endParaRPr>
              <a:solidFill>
                <a:schemeClr val="lt1"/>
              </a:solidFill>
              <a:latin typeface="Arial"/>
              <a:ea typeface="Arial"/>
              <a:cs typeface="Arial"/>
              <a:sym typeface="Arial"/>
            </a:endParaRPr>
          </a:p>
          <a:p>
            <a:pPr marL="0" lvl="0" indent="0" algn="l" rtl="0">
              <a:lnSpc>
                <a:spcPct val="100000"/>
              </a:lnSpc>
              <a:spcBef>
                <a:spcPts val="0"/>
              </a:spcBef>
              <a:spcAft>
                <a:spcPts val="0"/>
              </a:spcAft>
              <a:buSzPts val="1600"/>
              <a:buNone/>
            </a:pPr>
            <a:endParaRPr>
              <a:solidFill>
                <a:schemeClr val="lt1"/>
              </a:solidFill>
              <a:latin typeface="Arial"/>
              <a:ea typeface="Arial"/>
              <a:cs typeface="Arial"/>
              <a:sym typeface="Arial"/>
            </a:endParaRPr>
          </a:p>
        </p:txBody>
      </p:sp>
      <p:sp>
        <p:nvSpPr>
          <p:cNvPr id="196" name="Google Shape;196;p5"/>
          <p:cNvSpPr txBox="1">
            <a:spLocks noGrp="1"/>
          </p:cNvSpPr>
          <p:nvPr>
            <p:ph type="title"/>
          </p:nvPr>
        </p:nvSpPr>
        <p:spPr>
          <a:xfrm>
            <a:off x="971900" y="414025"/>
            <a:ext cx="32238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FANDOM</a:t>
            </a:r>
            <a:endParaRPr b="1">
              <a:latin typeface="Arial"/>
              <a:ea typeface="Arial"/>
              <a:cs typeface="Arial"/>
              <a:sym typeface="Arial"/>
            </a:endParaRPr>
          </a:p>
        </p:txBody>
      </p:sp>
      <p:cxnSp>
        <p:nvCxnSpPr>
          <p:cNvPr id="197" name="Google Shape;197;p5"/>
          <p:cNvCxnSpPr/>
          <p:nvPr/>
        </p:nvCxnSpPr>
        <p:spPr>
          <a:xfrm>
            <a:off x="1069100" y="1003750"/>
            <a:ext cx="20916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98" name="Google Shape;198;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9" name="Google Shape;199;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6"/>
          <p:cNvSpPr txBox="1">
            <a:spLocks noGrp="1"/>
          </p:cNvSpPr>
          <p:nvPr>
            <p:ph type="title"/>
          </p:nvPr>
        </p:nvSpPr>
        <p:spPr>
          <a:xfrm>
            <a:off x="2062800" y="468725"/>
            <a:ext cx="5018400" cy="5988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400"/>
              <a:buNone/>
            </a:pPr>
            <a:r>
              <a:rPr lang="en" b="1">
                <a:latin typeface="Arial"/>
                <a:ea typeface="Arial"/>
                <a:cs typeface="Arial"/>
                <a:sym typeface="Arial"/>
              </a:rPr>
              <a:t>WHY IS FANDOM IMPORTANT?</a:t>
            </a:r>
            <a:endParaRPr b="1">
              <a:latin typeface="Arial"/>
              <a:ea typeface="Arial"/>
              <a:cs typeface="Arial"/>
              <a:sym typeface="Arial"/>
            </a:endParaRPr>
          </a:p>
        </p:txBody>
      </p:sp>
      <p:sp>
        <p:nvSpPr>
          <p:cNvPr id="205" name="Google Shape;205;p6"/>
          <p:cNvSpPr txBox="1">
            <a:spLocks noGrp="1"/>
          </p:cNvSpPr>
          <p:nvPr>
            <p:ph type="subTitle" idx="1"/>
          </p:nvPr>
        </p:nvSpPr>
        <p:spPr>
          <a:xfrm>
            <a:off x="843300" y="1670400"/>
            <a:ext cx="7457400" cy="1197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sz="1600">
                <a:latin typeface="Arial"/>
                <a:ea typeface="Arial"/>
                <a:cs typeface="Arial"/>
                <a:sym typeface="Arial"/>
              </a:rPr>
              <a:t>Without fandom, the demand for sports products would be limited. Fandom is what motivates the sports and entertainment consumer to make purchase decisions relating to available sports products. </a:t>
            </a:r>
            <a:endParaRPr sz="1600">
              <a:latin typeface="Arial"/>
              <a:ea typeface="Arial"/>
              <a:cs typeface="Arial"/>
              <a:sym typeface="Arial"/>
            </a:endParaRPr>
          </a:p>
          <a:p>
            <a:pPr marL="0" lvl="0" indent="0" algn="ctr" rtl="0">
              <a:lnSpc>
                <a:spcPct val="100000"/>
              </a:lnSpc>
              <a:spcBef>
                <a:spcPts val="0"/>
              </a:spcBef>
              <a:spcAft>
                <a:spcPts val="0"/>
              </a:spcAft>
              <a:buSzPts val="1400"/>
              <a:buNone/>
            </a:pPr>
            <a:endParaRPr sz="1600">
              <a:latin typeface="Arial"/>
              <a:ea typeface="Arial"/>
              <a:cs typeface="Arial"/>
              <a:sym typeface="Arial"/>
            </a:endParaRPr>
          </a:p>
          <a:p>
            <a:pPr marL="0" lvl="0" indent="0" algn="ctr" rtl="0">
              <a:lnSpc>
                <a:spcPct val="100000"/>
              </a:lnSpc>
              <a:spcBef>
                <a:spcPts val="0"/>
              </a:spcBef>
              <a:spcAft>
                <a:spcPts val="0"/>
              </a:spcAft>
              <a:buSzPts val="1400"/>
              <a:buNone/>
            </a:pPr>
            <a:r>
              <a:rPr lang="en" sz="1600">
                <a:latin typeface="Arial"/>
                <a:ea typeface="Arial"/>
                <a:cs typeface="Arial"/>
                <a:sym typeface="Arial"/>
              </a:rPr>
              <a:t>Understanding the concept of fandom is essentially the first step in fundamentally understanding consumer behavior. This helps marketers to identify levels of brand loyalty among their customer base, allowing them to map out strategies to help successful reach and engage fans.</a:t>
            </a:r>
            <a:endParaRPr sz="1600">
              <a:latin typeface="Arial"/>
              <a:ea typeface="Arial"/>
              <a:cs typeface="Arial"/>
              <a:sym typeface="Arial"/>
            </a:endParaRPr>
          </a:p>
          <a:p>
            <a:pPr marL="0" lvl="0" indent="0" algn="ctr" rtl="0">
              <a:lnSpc>
                <a:spcPct val="100000"/>
              </a:lnSpc>
              <a:spcBef>
                <a:spcPts val="0"/>
              </a:spcBef>
              <a:spcAft>
                <a:spcPts val="0"/>
              </a:spcAft>
              <a:buSzPts val="1400"/>
              <a:buNone/>
            </a:pPr>
            <a:endParaRPr sz="1600">
              <a:latin typeface="Arial"/>
              <a:ea typeface="Arial"/>
              <a:cs typeface="Arial"/>
              <a:sym typeface="Arial"/>
            </a:endParaRPr>
          </a:p>
          <a:p>
            <a:pPr marL="0" lvl="0" indent="0" algn="ctr" rtl="0">
              <a:lnSpc>
                <a:spcPct val="100000"/>
              </a:lnSpc>
              <a:spcBef>
                <a:spcPts val="0"/>
              </a:spcBef>
              <a:spcAft>
                <a:spcPts val="0"/>
              </a:spcAft>
              <a:buSzPts val="1400"/>
              <a:buNone/>
            </a:pPr>
            <a:endParaRPr sz="1600">
              <a:latin typeface="Arial"/>
              <a:ea typeface="Arial"/>
              <a:cs typeface="Arial"/>
              <a:sym typeface="Arial"/>
            </a:endParaRPr>
          </a:p>
        </p:txBody>
      </p:sp>
      <p:cxnSp>
        <p:nvCxnSpPr>
          <p:cNvPr id="206" name="Google Shape;206;p6"/>
          <p:cNvCxnSpPr/>
          <p:nvPr/>
        </p:nvCxnSpPr>
        <p:spPr>
          <a:xfrm>
            <a:off x="3190500" y="12414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07" name="Google Shape;207;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8" name="Google Shape;208;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1e55fabb67d_0_10"/>
          <p:cNvSpPr txBox="1">
            <a:spLocks noGrp="1"/>
          </p:cNvSpPr>
          <p:nvPr>
            <p:ph type="subTitle" idx="1"/>
          </p:nvPr>
        </p:nvSpPr>
        <p:spPr>
          <a:xfrm>
            <a:off x="971900" y="1067350"/>
            <a:ext cx="7604700" cy="331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chemeClr val="lt1"/>
                </a:solidFill>
                <a:latin typeface="Arial"/>
                <a:ea typeface="Arial"/>
                <a:cs typeface="Arial"/>
                <a:sym typeface="Arial"/>
              </a:rPr>
              <a:t>The intensity levels of fandom vary, ranging from a casual sports fan who might take in one game per year to those fans that put the “fan” in “fanatic” (and otherwise engage in behavior that other fans might otherwise find to be irrational).</a:t>
            </a:r>
            <a:endParaRPr>
              <a:solidFill>
                <a:schemeClr val="lt1"/>
              </a:solidFill>
              <a:latin typeface="Arial"/>
              <a:ea typeface="Arial"/>
              <a:cs typeface="Arial"/>
              <a:sym typeface="Arial"/>
            </a:endParaRPr>
          </a:p>
          <a:p>
            <a:pPr marL="0" lvl="0" indent="0" algn="l" rtl="0">
              <a:lnSpc>
                <a:spcPct val="100000"/>
              </a:lnSpc>
              <a:spcBef>
                <a:spcPts val="0"/>
              </a:spcBef>
              <a:spcAft>
                <a:spcPts val="0"/>
              </a:spcAft>
              <a:buNone/>
            </a:pPr>
            <a:endParaRPr>
              <a:solidFill>
                <a:schemeClr val="lt1"/>
              </a:solidFill>
              <a:latin typeface="Arial"/>
              <a:ea typeface="Arial"/>
              <a:cs typeface="Arial"/>
              <a:sym typeface="Arial"/>
            </a:endParaRPr>
          </a:p>
          <a:p>
            <a:pPr marL="0" lvl="0" indent="0" algn="l" rtl="0">
              <a:lnSpc>
                <a:spcPct val="100000"/>
              </a:lnSpc>
              <a:spcBef>
                <a:spcPts val="0"/>
              </a:spcBef>
              <a:spcAft>
                <a:spcPts val="0"/>
              </a:spcAft>
              <a:buNone/>
            </a:pPr>
            <a:r>
              <a:rPr lang="en" b="1">
                <a:solidFill>
                  <a:schemeClr val="lt1"/>
                </a:solidFill>
                <a:latin typeface="Arial"/>
                <a:ea typeface="Arial"/>
                <a:cs typeface="Arial"/>
                <a:sym typeface="Arial"/>
              </a:rPr>
              <a:t>Examples of activities that demonstrate the concept of fandom include:</a:t>
            </a:r>
            <a:endParaRPr b="1">
              <a:solidFill>
                <a:schemeClr val="lt1"/>
              </a:solidFill>
              <a:latin typeface="Arial"/>
              <a:ea typeface="Arial"/>
              <a:cs typeface="Arial"/>
              <a:sym typeface="Arial"/>
            </a:endParaRPr>
          </a:p>
          <a:p>
            <a:pPr marL="0" lvl="0" indent="0" algn="l" rtl="0">
              <a:lnSpc>
                <a:spcPct val="100000"/>
              </a:lnSpc>
              <a:spcBef>
                <a:spcPts val="0"/>
              </a:spcBef>
              <a:spcAft>
                <a:spcPts val="0"/>
              </a:spcAft>
              <a:buNone/>
            </a:pPr>
            <a:endParaRPr>
              <a:solidFill>
                <a:schemeClr val="lt1"/>
              </a:solidFill>
              <a:latin typeface="Arial"/>
              <a:ea typeface="Arial"/>
              <a:cs typeface="Arial"/>
              <a:sym typeface="Arial"/>
            </a:endParaRPr>
          </a:p>
          <a:p>
            <a:pPr marL="457200" lvl="0" indent="-330200" algn="l" rtl="0">
              <a:lnSpc>
                <a:spcPct val="100000"/>
              </a:lnSpc>
              <a:spcBef>
                <a:spcPts val="0"/>
              </a:spcBef>
              <a:spcAft>
                <a:spcPts val="0"/>
              </a:spcAft>
              <a:buClr>
                <a:schemeClr val="lt1"/>
              </a:buClr>
              <a:buSzPts val="1600"/>
              <a:buFont typeface="Arial"/>
              <a:buChar char="●"/>
            </a:pPr>
            <a:r>
              <a:rPr lang="en">
                <a:solidFill>
                  <a:schemeClr val="lt1"/>
                </a:solidFill>
                <a:latin typeface="Arial"/>
                <a:ea typeface="Arial"/>
                <a:cs typeface="Arial"/>
                <a:sym typeface="Arial"/>
              </a:rPr>
              <a:t>Waiting in line for hours to score tickets for an upcoming sporting event.</a:t>
            </a:r>
            <a:endParaRPr>
              <a:solidFill>
                <a:schemeClr val="lt1"/>
              </a:solidFill>
              <a:latin typeface="Arial"/>
              <a:ea typeface="Arial"/>
              <a:cs typeface="Arial"/>
              <a:sym typeface="Arial"/>
            </a:endParaRPr>
          </a:p>
          <a:p>
            <a:pPr marL="457200" lvl="0" indent="-330200" algn="l" rtl="0">
              <a:lnSpc>
                <a:spcPct val="100000"/>
              </a:lnSpc>
              <a:spcBef>
                <a:spcPts val="1000"/>
              </a:spcBef>
              <a:spcAft>
                <a:spcPts val="0"/>
              </a:spcAft>
              <a:buClr>
                <a:schemeClr val="lt1"/>
              </a:buClr>
              <a:buSzPts val="1600"/>
              <a:buFont typeface="Arial"/>
              <a:buChar char="●"/>
            </a:pPr>
            <a:r>
              <a:rPr lang="en">
                <a:solidFill>
                  <a:schemeClr val="lt1"/>
                </a:solidFill>
                <a:latin typeface="Arial"/>
                <a:ea typeface="Arial"/>
                <a:cs typeface="Arial"/>
                <a:sym typeface="Arial"/>
              </a:rPr>
              <a:t>Fans proposing at sporting events or hosting a themed wedding centered on their favorite sports team.</a:t>
            </a:r>
            <a:endParaRPr>
              <a:solidFill>
                <a:schemeClr val="lt1"/>
              </a:solidFill>
              <a:latin typeface="Arial"/>
              <a:ea typeface="Arial"/>
              <a:cs typeface="Arial"/>
              <a:sym typeface="Arial"/>
            </a:endParaRPr>
          </a:p>
          <a:p>
            <a:pPr marL="457200" lvl="0" indent="-330200" algn="l" rtl="0">
              <a:lnSpc>
                <a:spcPct val="100000"/>
              </a:lnSpc>
              <a:spcBef>
                <a:spcPts val="1000"/>
              </a:spcBef>
              <a:spcAft>
                <a:spcPts val="0"/>
              </a:spcAft>
              <a:buClr>
                <a:schemeClr val="lt1"/>
              </a:buClr>
              <a:buSzPts val="1600"/>
              <a:buFont typeface="Arial"/>
              <a:buChar char="●"/>
            </a:pPr>
            <a:r>
              <a:rPr lang="en">
                <a:solidFill>
                  <a:schemeClr val="lt1"/>
                </a:solidFill>
                <a:latin typeface="Arial"/>
                <a:ea typeface="Arial"/>
                <a:cs typeface="Arial"/>
                <a:sym typeface="Arial"/>
              </a:rPr>
              <a:t>Causing destruction in the streets "celebrating" a championship win.</a:t>
            </a:r>
            <a:endParaRPr>
              <a:solidFill>
                <a:schemeClr val="lt1"/>
              </a:solidFill>
              <a:latin typeface="Arial"/>
              <a:ea typeface="Arial"/>
              <a:cs typeface="Arial"/>
              <a:sym typeface="Arial"/>
            </a:endParaRPr>
          </a:p>
          <a:p>
            <a:pPr marL="457200" lvl="0" indent="-330200" algn="l" rtl="0">
              <a:lnSpc>
                <a:spcPct val="100000"/>
              </a:lnSpc>
              <a:spcBef>
                <a:spcPts val="1000"/>
              </a:spcBef>
              <a:spcAft>
                <a:spcPts val="0"/>
              </a:spcAft>
              <a:buClr>
                <a:schemeClr val="lt1"/>
              </a:buClr>
              <a:buSzPts val="1600"/>
              <a:buFont typeface="Arial"/>
              <a:buChar char="●"/>
            </a:pPr>
            <a:r>
              <a:rPr lang="en">
                <a:solidFill>
                  <a:schemeClr val="lt1"/>
                </a:solidFill>
                <a:latin typeface="Arial"/>
                <a:ea typeface="Arial"/>
                <a:cs typeface="Arial"/>
                <a:sym typeface="Arial"/>
              </a:rPr>
              <a:t>Hundreds of thousands of fans pouring into downtown areas as part of a championship team's victory parade.</a:t>
            </a:r>
            <a:endParaRPr>
              <a:solidFill>
                <a:schemeClr val="lt1"/>
              </a:solidFill>
              <a:latin typeface="Arial"/>
              <a:ea typeface="Arial"/>
              <a:cs typeface="Arial"/>
              <a:sym typeface="Arial"/>
            </a:endParaRPr>
          </a:p>
          <a:p>
            <a:pPr marL="0" lvl="0" indent="0" algn="l" rtl="0">
              <a:lnSpc>
                <a:spcPct val="100000"/>
              </a:lnSpc>
              <a:spcBef>
                <a:spcPts val="1000"/>
              </a:spcBef>
              <a:spcAft>
                <a:spcPts val="0"/>
              </a:spcAft>
              <a:buSzPts val="1600"/>
              <a:buNone/>
            </a:pPr>
            <a:endParaRPr>
              <a:solidFill>
                <a:schemeClr val="lt1"/>
              </a:solidFill>
              <a:latin typeface="Arial"/>
              <a:ea typeface="Arial"/>
              <a:cs typeface="Arial"/>
              <a:sym typeface="Arial"/>
            </a:endParaRPr>
          </a:p>
          <a:p>
            <a:pPr marL="0" lvl="0" indent="0" algn="l" rtl="0">
              <a:lnSpc>
                <a:spcPct val="100000"/>
              </a:lnSpc>
              <a:spcBef>
                <a:spcPts val="0"/>
              </a:spcBef>
              <a:spcAft>
                <a:spcPts val="0"/>
              </a:spcAft>
              <a:buSzPts val="1600"/>
              <a:buNone/>
            </a:pPr>
            <a:endParaRPr>
              <a:solidFill>
                <a:schemeClr val="lt1"/>
              </a:solidFill>
              <a:latin typeface="Arial"/>
              <a:ea typeface="Arial"/>
              <a:cs typeface="Arial"/>
              <a:sym typeface="Arial"/>
            </a:endParaRPr>
          </a:p>
        </p:txBody>
      </p:sp>
      <p:sp>
        <p:nvSpPr>
          <p:cNvPr id="214" name="Google Shape;214;g1e55fabb67d_0_10"/>
          <p:cNvSpPr txBox="1">
            <a:spLocks noGrp="1"/>
          </p:cNvSpPr>
          <p:nvPr>
            <p:ph type="title"/>
          </p:nvPr>
        </p:nvSpPr>
        <p:spPr>
          <a:xfrm>
            <a:off x="971900" y="414025"/>
            <a:ext cx="32238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 b="1">
                <a:latin typeface="Arial"/>
                <a:ea typeface="Arial"/>
                <a:cs typeface="Arial"/>
                <a:sym typeface="Arial"/>
              </a:rPr>
              <a:t>FANDOM</a:t>
            </a:r>
            <a:endParaRPr b="1">
              <a:latin typeface="Arial"/>
              <a:ea typeface="Arial"/>
              <a:cs typeface="Arial"/>
              <a:sym typeface="Arial"/>
            </a:endParaRPr>
          </a:p>
        </p:txBody>
      </p:sp>
      <p:cxnSp>
        <p:nvCxnSpPr>
          <p:cNvPr id="215" name="Google Shape;215;g1e55fabb67d_0_10"/>
          <p:cNvCxnSpPr/>
          <p:nvPr/>
        </p:nvCxnSpPr>
        <p:spPr>
          <a:xfrm>
            <a:off x="1069100" y="1003750"/>
            <a:ext cx="20916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216" name="Google Shape;216;g1e55fabb67d_0_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7" name="Google Shape;217;g1e55fabb67d_0_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8"/>
          <p:cNvSpPr txBox="1">
            <a:spLocks noGrp="1"/>
          </p:cNvSpPr>
          <p:nvPr>
            <p:ph type="ctrTitle"/>
          </p:nvPr>
        </p:nvSpPr>
        <p:spPr>
          <a:xfrm>
            <a:off x="1850550" y="1270200"/>
            <a:ext cx="5442900" cy="2603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000"/>
              <a:buNone/>
            </a:pPr>
            <a:r>
              <a:rPr lang="en">
                <a:latin typeface="Arial"/>
                <a:ea typeface="Arial"/>
                <a:cs typeface="Arial"/>
                <a:sym typeface="Arial"/>
              </a:rPr>
              <a:t>Fans can sometimes engage in fanatical behavior in support of their favorite sports teams, athletes, or celebrities.</a:t>
            </a:r>
            <a:endParaRPr>
              <a:latin typeface="Arial"/>
              <a:ea typeface="Arial"/>
              <a:cs typeface="Arial"/>
              <a:sym typeface="Arial"/>
            </a:endParaRPr>
          </a:p>
        </p:txBody>
      </p:sp>
      <p:pic>
        <p:nvPicPr>
          <p:cNvPr id="223" name="Google Shape;223;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4" name="Google Shape;224;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chemeClr val="accent5"/>
                </a:solidFill>
                <a:latin typeface="Oswald"/>
                <a:ea typeface="Oswald"/>
                <a:cs typeface="Oswald"/>
                <a:sym typeface="Oswald"/>
              </a:rPr>
              <a:t>©</a:t>
            </a:r>
            <a:r>
              <a:rPr lang="en" sz="1400" b="0" i="0" u="none" strike="noStrike" cap="non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lang="en"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9"/>
          <p:cNvSpPr txBox="1">
            <a:spLocks noGrp="1"/>
          </p:cNvSpPr>
          <p:nvPr>
            <p:ph type="title" idx="6"/>
          </p:nvPr>
        </p:nvSpPr>
        <p:spPr>
          <a:xfrm>
            <a:off x="1011886" y="1738000"/>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3000" b="1">
                <a:latin typeface="Arial"/>
                <a:ea typeface="Arial"/>
                <a:cs typeface="Arial"/>
                <a:sym typeface="Arial"/>
              </a:rPr>
              <a:t>75,000</a:t>
            </a:r>
            <a:endParaRPr sz="3000" b="1">
              <a:latin typeface="Arial"/>
              <a:ea typeface="Arial"/>
              <a:cs typeface="Arial"/>
              <a:sym typeface="Arial"/>
            </a:endParaRPr>
          </a:p>
        </p:txBody>
      </p:sp>
      <p:sp>
        <p:nvSpPr>
          <p:cNvPr id="230" name="Google Shape;230;p9"/>
          <p:cNvSpPr txBox="1">
            <a:spLocks noGrp="1"/>
          </p:cNvSpPr>
          <p:nvPr>
            <p:ph type="title"/>
          </p:nvPr>
        </p:nvSpPr>
        <p:spPr>
          <a:xfrm>
            <a:off x="3395813" y="2615575"/>
            <a:ext cx="2244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b="1">
                <a:latin typeface="Arial"/>
                <a:ea typeface="Arial"/>
                <a:cs typeface="Arial"/>
                <a:sym typeface="Arial"/>
              </a:rPr>
              <a:t>PACKERS FANS</a:t>
            </a:r>
            <a:endParaRPr b="1">
              <a:latin typeface="Arial"/>
              <a:ea typeface="Arial"/>
              <a:cs typeface="Arial"/>
              <a:sym typeface="Arial"/>
            </a:endParaRPr>
          </a:p>
        </p:txBody>
      </p:sp>
      <p:sp>
        <p:nvSpPr>
          <p:cNvPr id="231" name="Google Shape;231;p9"/>
          <p:cNvSpPr txBox="1">
            <a:spLocks noGrp="1"/>
          </p:cNvSpPr>
          <p:nvPr>
            <p:ph type="subTitle" idx="1"/>
          </p:nvPr>
        </p:nvSpPr>
        <p:spPr>
          <a:xfrm>
            <a:off x="3484313" y="3148075"/>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a:latin typeface="Arial"/>
                <a:ea typeface="Arial"/>
                <a:cs typeface="Arial"/>
                <a:sym typeface="Arial"/>
              </a:rPr>
              <a:t>The Green Bay Packers have 360,760 “shareholders” who own “stock” that have no value and cannot be traded </a:t>
            </a:r>
            <a:endParaRPr>
              <a:latin typeface="Arial"/>
              <a:ea typeface="Arial"/>
              <a:cs typeface="Arial"/>
              <a:sym typeface="Arial"/>
            </a:endParaRPr>
          </a:p>
        </p:txBody>
      </p:sp>
      <p:sp>
        <p:nvSpPr>
          <p:cNvPr id="232" name="Google Shape;232;p9"/>
          <p:cNvSpPr txBox="1">
            <a:spLocks noGrp="1"/>
          </p:cNvSpPr>
          <p:nvPr>
            <p:ph type="title" idx="2"/>
          </p:nvPr>
        </p:nvSpPr>
        <p:spPr>
          <a:xfrm>
            <a:off x="5799949" y="2615575"/>
            <a:ext cx="26679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b="1">
                <a:latin typeface="Arial"/>
                <a:ea typeface="Arial"/>
                <a:cs typeface="Arial"/>
                <a:sym typeface="Arial"/>
              </a:rPr>
              <a:t>GAME OF THRONES</a:t>
            </a:r>
            <a:endParaRPr b="1">
              <a:latin typeface="Arial"/>
              <a:ea typeface="Arial"/>
              <a:cs typeface="Arial"/>
              <a:sym typeface="Arial"/>
            </a:endParaRPr>
          </a:p>
        </p:txBody>
      </p:sp>
      <p:sp>
        <p:nvSpPr>
          <p:cNvPr id="233" name="Google Shape;233;p9"/>
          <p:cNvSpPr txBox="1">
            <a:spLocks noGrp="1"/>
          </p:cNvSpPr>
          <p:nvPr>
            <p:ph type="subTitle" idx="3"/>
          </p:nvPr>
        </p:nvSpPr>
        <p:spPr>
          <a:xfrm>
            <a:off x="6100399" y="3148075"/>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a:latin typeface="Arial"/>
                <a:ea typeface="Arial"/>
                <a:cs typeface="Arial"/>
                <a:sym typeface="Arial"/>
              </a:rPr>
              <a:t>Nearly two million fans signed an online petition that called on HBO to remake the show’s final season with a new team of writers.</a:t>
            </a:r>
            <a:endParaRPr>
              <a:latin typeface="Arial"/>
              <a:ea typeface="Arial"/>
              <a:cs typeface="Arial"/>
              <a:sym typeface="Arial"/>
            </a:endParaRPr>
          </a:p>
        </p:txBody>
      </p:sp>
      <p:sp>
        <p:nvSpPr>
          <p:cNvPr id="234" name="Google Shape;234;p9"/>
          <p:cNvSpPr txBox="1">
            <a:spLocks noGrp="1"/>
          </p:cNvSpPr>
          <p:nvPr>
            <p:ph type="title" idx="4"/>
          </p:nvPr>
        </p:nvSpPr>
        <p:spPr>
          <a:xfrm>
            <a:off x="1011886" y="2615575"/>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b="1">
                <a:latin typeface="Arial"/>
                <a:ea typeface="Arial"/>
                <a:cs typeface="Arial"/>
                <a:sym typeface="Arial"/>
              </a:rPr>
              <a:t>YANKEES FAN</a:t>
            </a:r>
            <a:endParaRPr b="1">
              <a:latin typeface="Arial"/>
              <a:ea typeface="Arial"/>
              <a:cs typeface="Arial"/>
              <a:sym typeface="Arial"/>
            </a:endParaRPr>
          </a:p>
        </p:txBody>
      </p:sp>
      <p:sp>
        <p:nvSpPr>
          <p:cNvPr id="235" name="Google Shape;235;p9"/>
          <p:cNvSpPr txBox="1">
            <a:spLocks noGrp="1"/>
          </p:cNvSpPr>
          <p:nvPr>
            <p:ph type="subTitle" idx="5"/>
          </p:nvPr>
        </p:nvSpPr>
        <p:spPr>
          <a:xfrm>
            <a:off x="1011886" y="3148075"/>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a:latin typeface="Arial"/>
                <a:ea typeface="Arial"/>
                <a:cs typeface="Arial"/>
                <a:sym typeface="Arial"/>
              </a:rPr>
              <a:t>A New York man built a replica of Yankee Stadium using 75,000 matches in honor of his favorite team</a:t>
            </a:r>
            <a:endParaRPr>
              <a:latin typeface="Arial"/>
              <a:ea typeface="Arial"/>
              <a:cs typeface="Arial"/>
              <a:sym typeface="Arial"/>
            </a:endParaRPr>
          </a:p>
        </p:txBody>
      </p:sp>
      <p:sp>
        <p:nvSpPr>
          <p:cNvPr id="236" name="Google Shape;236;p9"/>
          <p:cNvSpPr txBox="1">
            <a:spLocks noGrp="1"/>
          </p:cNvSpPr>
          <p:nvPr>
            <p:ph type="title" idx="7"/>
          </p:nvPr>
        </p:nvSpPr>
        <p:spPr>
          <a:xfrm>
            <a:off x="3372863" y="1720125"/>
            <a:ext cx="22899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3000" b="1">
                <a:latin typeface="Arial"/>
                <a:ea typeface="Arial"/>
                <a:cs typeface="Arial"/>
                <a:sym typeface="Arial"/>
              </a:rPr>
              <a:t>360,760</a:t>
            </a:r>
            <a:endParaRPr sz="3000" b="1">
              <a:latin typeface="Arial"/>
              <a:ea typeface="Arial"/>
              <a:cs typeface="Arial"/>
              <a:sym typeface="Arial"/>
            </a:endParaRPr>
          </a:p>
        </p:txBody>
      </p:sp>
      <p:sp>
        <p:nvSpPr>
          <p:cNvPr id="237" name="Google Shape;237;p9"/>
          <p:cNvSpPr txBox="1">
            <a:spLocks noGrp="1"/>
          </p:cNvSpPr>
          <p:nvPr>
            <p:ph type="title" idx="8"/>
          </p:nvPr>
        </p:nvSpPr>
        <p:spPr>
          <a:xfrm>
            <a:off x="5954749" y="1720125"/>
            <a:ext cx="23583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 sz="3000" b="1">
                <a:latin typeface="Arial"/>
                <a:ea typeface="Arial"/>
                <a:cs typeface="Arial"/>
                <a:sym typeface="Arial"/>
              </a:rPr>
              <a:t>2 million</a:t>
            </a:r>
            <a:endParaRPr sz="3000" b="1">
              <a:latin typeface="Arial"/>
              <a:ea typeface="Arial"/>
              <a:cs typeface="Arial"/>
              <a:sym typeface="Arial"/>
            </a:endParaRPr>
          </a:p>
        </p:txBody>
      </p:sp>
      <p:cxnSp>
        <p:nvCxnSpPr>
          <p:cNvPr id="238" name="Google Shape;238;p9"/>
          <p:cNvCxnSpPr/>
          <p:nvPr/>
        </p:nvCxnSpPr>
        <p:spPr>
          <a:xfrm>
            <a:off x="1846786" y="2546160"/>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239" name="Google Shape;239;p9"/>
          <p:cNvCxnSpPr/>
          <p:nvPr/>
        </p:nvCxnSpPr>
        <p:spPr>
          <a:xfrm>
            <a:off x="4319213" y="2546160"/>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cxnSp>
        <p:nvCxnSpPr>
          <p:cNvPr id="240" name="Google Shape;240;p9"/>
          <p:cNvCxnSpPr/>
          <p:nvPr/>
        </p:nvCxnSpPr>
        <p:spPr>
          <a:xfrm>
            <a:off x="6935299" y="2546160"/>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sp>
        <p:nvSpPr>
          <p:cNvPr id="241" name="Google Shape;241;p9"/>
          <p:cNvSpPr txBox="1">
            <a:spLocks noGrp="1"/>
          </p:cNvSpPr>
          <p:nvPr>
            <p:ph type="subTitle" idx="1"/>
          </p:nvPr>
        </p:nvSpPr>
        <p:spPr>
          <a:xfrm>
            <a:off x="931200" y="569250"/>
            <a:ext cx="7281600" cy="464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 sz="4500" b="1">
                <a:solidFill>
                  <a:schemeClr val="lt2"/>
                </a:solidFill>
                <a:latin typeface="Arial"/>
                <a:ea typeface="Arial"/>
                <a:cs typeface="Arial"/>
                <a:sym typeface="Arial"/>
              </a:rPr>
              <a:t>Levels of Fandom</a:t>
            </a:r>
            <a:endParaRPr sz="4500" b="1">
              <a:solidFill>
                <a:schemeClr val="lt2"/>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719</Words>
  <Application>Microsoft Macintosh PowerPoint</Application>
  <PresentationFormat>On-screen Show (16:9)</PresentationFormat>
  <Paragraphs>61</Paragraphs>
  <Slides>15</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Proxima Nova</vt:lpstr>
      <vt:lpstr>Montserrat</vt:lpstr>
      <vt:lpstr>Oswald</vt:lpstr>
      <vt:lpstr>Arial</vt:lpstr>
      <vt:lpstr>Futuristic Background by Slidesgo</vt:lpstr>
      <vt:lpstr>Slidesgo Final Pages</vt:lpstr>
      <vt:lpstr>FANDOM</vt:lpstr>
      <vt:lpstr>FANDOM</vt:lpstr>
      <vt:lpstr>PowerPoint Presentation</vt:lpstr>
      <vt:lpstr>PowerPoint Presentation</vt:lpstr>
      <vt:lpstr>FANDOM</vt:lpstr>
      <vt:lpstr>WHY IS FANDOM IMPORTANT?</vt:lpstr>
      <vt:lpstr>FANDOM</vt:lpstr>
      <vt:lpstr>Fans can sometimes engage in fanatical behavior in support of their favorite sports teams, athletes, or celebrities.</vt:lpstr>
      <vt:lpstr>75,000</vt:lpstr>
      <vt:lpstr>“SUPERFANS”</vt:lpstr>
      <vt:lpstr>The existence of fandom is what ultimately fuels today’s non-stop, around the clock media coverage of celebrities and sports stars and drives a culture in which athletes and celebrities are often forgiven for behavior that was once a lightning rod for criticism. </vt:lpstr>
      <vt:lpstr>PowerPoint Presentation</vt:lpstr>
      <vt:lpstr>Because of the strong emotional connection fans maintain with their favorite sports teams, wins and losses on the grandest of stages can yield incredible influence on a community at large.  It can provide a positive experience when communities tap into fandom to help rally around a common cause. </vt:lpstr>
      <vt:lpstr>Throughout history, there are many examples of how fandom has helped communities to heal: Natural Disasters Gun Violence COVID-19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FANDOM</dc:title>
  <cp:lastModifiedBy>Laura Bennett</cp:lastModifiedBy>
  <cp:revision>1</cp:revision>
  <dcterms:modified xsi:type="dcterms:W3CDTF">2023-08-10T21:26:16Z</dcterms:modified>
</cp:coreProperties>
</file>