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8288000" cy="10287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2" roundtripDataSignature="AMtx7mjbrnH2zCuFzkSqU8VBUZWz0ihxl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72"/>
  </p:normalViewPr>
  <p:slideViewPr>
    <p:cSldViewPr snapToGrid="0">
      <p:cViewPr varScale="1">
        <p:scale>
          <a:sx n="66" d="100"/>
          <a:sy n="66" d="100"/>
        </p:scale>
        <p:origin x="544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1" name="Google Shape;21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Google Shape;11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" name="Google Shape;12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" name="Google Shape;137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9" name="Google Shape;15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Google Shape;17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7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8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8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9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9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1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1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2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2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3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3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23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3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2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5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5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5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2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6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6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6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2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13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4871100" y="2823900"/>
            <a:ext cx="8545800" cy="36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 b="1" i="0" u="none" strike="noStrike" cap="none">
                <a:solidFill>
                  <a:srgbClr val="000000"/>
                </a:solidFill>
              </a:rPr>
              <a:t>Game Day</a:t>
            </a:r>
            <a:endParaRPr sz="12000" b="1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 b="1" i="0" u="none" strike="noStrike" cap="none">
                <a:solidFill>
                  <a:srgbClr val="000000"/>
                </a:solidFill>
              </a:rPr>
              <a:t>Traditions</a:t>
            </a:r>
            <a:endParaRPr sz="12000" b="1"/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230064"/>
            <a:ext cx="4662663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6" name="Google Shape;86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13625337" y="6172200"/>
            <a:ext cx="4662663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7" name="Google Shape;8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34921" y="7538381"/>
            <a:ext cx="9898813" cy="3439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BB562"/>
        </a:solidFill>
        <a:effectLst/>
      </p:bgPr>
    </p:bg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Google Shape;182;p10"/>
          <p:cNvPicPr preferRelativeResize="0"/>
          <p:nvPr/>
        </p:nvPicPr>
        <p:blipFill rotWithShape="1">
          <a:blip r:embed="rId3">
            <a:alphaModFix/>
          </a:blip>
          <a:srcRect t="30908" b="398"/>
          <a:stretch/>
        </p:blipFill>
        <p:spPr>
          <a:xfrm>
            <a:off x="0" y="-1462226"/>
            <a:ext cx="18288000" cy="774162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3" name="Google Shape;183;p10"/>
          <p:cNvCxnSpPr/>
          <p:nvPr/>
        </p:nvCxnSpPr>
        <p:spPr>
          <a:xfrm>
            <a:off x="-294888" y="6184153"/>
            <a:ext cx="18877775" cy="0"/>
          </a:xfrm>
          <a:prstGeom prst="straightConnector1">
            <a:avLst/>
          </a:prstGeom>
          <a:noFill/>
          <a:ln w="190500" cap="rnd" cmpd="sng">
            <a:solidFill>
              <a:srgbClr val="D9D9D9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84" name="Google Shape;184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592572" y="5135224"/>
            <a:ext cx="3102857" cy="2288357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10"/>
          <p:cNvSpPr txBox="1"/>
          <p:nvPr/>
        </p:nvSpPr>
        <p:spPr>
          <a:xfrm>
            <a:off x="1846400" y="7528225"/>
            <a:ext cx="14595300" cy="17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/>
              <a:t>UNIVERSITY OF COLORADO</a:t>
            </a:r>
            <a:r>
              <a:rPr lang="en-US" sz="3800" b="1">
                <a:solidFill>
                  <a:srgbClr val="000000"/>
                </a:solidFill>
              </a:rPr>
              <a:t> FOOTBALL </a:t>
            </a:r>
            <a:endParaRPr sz="3800" b="1"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/>
              <a:t>“</a:t>
            </a:r>
            <a:r>
              <a:rPr lang="en-US" sz="6000" b="1">
                <a:solidFill>
                  <a:srgbClr val="000000"/>
                </a:solidFill>
              </a:rPr>
              <a:t>RALPHIE'S RUN</a:t>
            </a:r>
            <a:r>
              <a:rPr lang="en-US" sz="6000" b="1"/>
              <a:t>”</a:t>
            </a:r>
            <a:endParaRPr sz="6000" b="1"/>
          </a:p>
        </p:txBody>
      </p:sp>
      <p:sp>
        <p:nvSpPr>
          <p:cNvPr id="186" name="Google Shape;186;p10"/>
          <p:cNvSpPr txBox="1"/>
          <p:nvPr/>
        </p:nvSpPr>
        <p:spPr>
          <a:xfrm>
            <a:off x="470705" y="9892594"/>
            <a:ext cx="2310557" cy="2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>www.sportscareerconsulting.com</a:t>
            </a:r>
            <a:endParaRPr/>
          </a:p>
        </p:txBody>
      </p:sp>
      <p:pic>
        <p:nvPicPr>
          <p:cNvPr id="187" name="Google Shape;187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480" y="9844052"/>
            <a:ext cx="316246" cy="333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FB"/>
        </a:solid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11"/>
          <p:cNvPicPr preferRelativeResize="0"/>
          <p:nvPr/>
        </p:nvPicPr>
        <p:blipFill rotWithShape="1">
          <a:blip r:embed="rId3">
            <a:alphaModFix/>
          </a:blip>
          <a:srcRect t="984" b="984"/>
          <a:stretch/>
        </p:blipFill>
        <p:spPr>
          <a:xfrm>
            <a:off x="0" y="0"/>
            <a:ext cx="8976275" cy="5878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11"/>
          <p:cNvPicPr preferRelativeResize="0"/>
          <p:nvPr/>
        </p:nvPicPr>
        <p:blipFill rotWithShape="1">
          <a:blip r:embed="rId4">
            <a:alphaModFix/>
          </a:blip>
          <a:srcRect t="12987" b="2837"/>
          <a:stretch/>
        </p:blipFill>
        <p:spPr>
          <a:xfrm>
            <a:off x="8976275" y="0"/>
            <a:ext cx="9311725" cy="58786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4" name="Google Shape;194;p11"/>
          <p:cNvCxnSpPr/>
          <p:nvPr/>
        </p:nvCxnSpPr>
        <p:spPr>
          <a:xfrm>
            <a:off x="-294888" y="5823469"/>
            <a:ext cx="18877775" cy="0"/>
          </a:xfrm>
          <a:prstGeom prst="straightConnector1">
            <a:avLst/>
          </a:prstGeom>
          <a:noFill/>
          <a:ln w="190500" cap="rnd" cmpd="sng">
            <a:solidFill>
              <a:srgbClr val="FF1616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95" name="Google Shape;195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77140" y="4755285"/>
            <a:ext cx="2398271" cy="2278357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11"/>
          <p:cNvSpPr txBox="1"/>
          <p:nvPr/>
        </p:nvSpPr>
        <p:spPr>
          <a:xfrm>
            <a:off x="1814597" y="7181850"/>
            <a:ext cx="14595300" cy="17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>
                <a:solidFill>
                  <a:srgbClr val="000000"/>
                </a:solidFill>
              </a:rPr>
              <a:t>UNIVERSITY OF WISCONSIN FOOTBALL</a:t>
            </a:r>
            <a:endParaRPr sz="3800" b="1"/>
          </a:p>
          <a:p>
            <a:pPr marL="0" marR="0" lvl="0" indent="0" algn="ctr" rtl="0">
              <a:lnSpc>
                <a:spcPct val="14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/>
              <a:t>“</a:t>
            </a:r>
            <a:r>
              <a:rPr lang="en-US" sz="6000" b="1">
                <a:solidFill>
                  <a:srgbClr val="000000"/>
                </a:solidFill>
              </a:rPr>
              <a:t>JUMP AROUND</a:t>
            </a:r>
            <a:r>
              <a:rPr lang="en-US" sz="6000" b="1"/>
              <a:t>”</a:t>
            </a:r>
            <a:endParaRPr sz="6000" b="1"/>
          </a:p>
        </p:txBody>
      </p:sp>
      <p:sp>
        <p:nvSpPr>
          <p:cNvPr id="197" name="Google Shape;197;p11"/>
          <p:cNvSpPr txBox="1"/>
          <p:nvPr/>
        </p:nvSpPr>
        <p:spPr>
          <a:xfrm>
            <a:off x="470705" y="9892594"/>
            <a:ext cx="2310557" cy="2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>
                <a:solidFill>
                  <a:srgbClr val="FF1616"/>
                </a:solidFill>
                <a:latin typeface="Arial"/>
                <a:ea typeface="Arial"/>
                <a:cs typeface="Arial"/>
                <a:sym typeface="Arial"/>
              </a:rPr>
              <a:t>www.sportscareerconsulting.com</a:t>
            </a:r>
            <a:endParaRPr/>
          </a:p>
        </p:txBody>
      </p:sp>
      <p:pic>
        <p:nvPicPr>
          <p:cNvPr id="198" name="Google Shape;198;p1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7480" y="9844052"/>
            <a:ext cx="316246" cy="333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A60B2"/>
        </a:solidFill>
        <a:effectLst/>
      </p:bgPr>
    </p:bg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12"/>
          <p:cNvPicPr preferRelativeResize="0"/>
          <p:nvPr/>
        </p:nvPicPr>
        <p:blipFill rotWithShape="1">
          <a:blip r:embed="rId3">
            <a:alphaModFix/>
          </a:blip>
          <a:srcRect t="11603" b="11602"/>
          <a:stretch/>
        </p:blipFill>
        <p:spPr>
          <a:xfrm>
            <a:off x="0" y="-1462226"/>
            <a:ext cx="18288000" cy="774162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4" name="Google Shape;204;p12"/>
          <p:cNvCxnSpPr/>
          <p:nvPr/>
        </p:nvCxnSpPr>
        <p:spPr>
          <a:xfrm>
            <a:off x="-294888" y="6184153"/>
            <a:ext cx="18877775" cy="0"/>
          </a:xfrm>
          <a:prstGeom prst="straightConnector1">
            <a:avLst/>
          </a:prstGeom>
          <a:noFill/>
          <a:ln w="190500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05" name="Google Shape;205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480" y="9844052"/>
            <a:ext cx="316246" cy="333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85486" y="4979075"/>
            <a:ext cx="2117029" cy="2410156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12"/>
          <p:cNvSpPr txBox="1"/>
          <p:nvPr/>
        </p:nvSpPr>
        <p:spPr>
          <a:xfrm>
            <a:off x="1846410" y="7410537"/>
            <a:ext cx="14595300" cy="17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>
                <a:solidFill>
                  <a:srgbClr val="FFFFFF"/>
                </a:solidFill>
              </a:rPr>
              <a:t>TAYLOR UNIVERSITY BASKETBALL</a:t>
            </a:r>
            <a:endParaRPr sz="3800" b="1"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FFFF"/>
                </a:solidFill>
              </a:rPr>
              <a:t>“SILENT NIGHT GAME”</a:t>
            </a:r>
            <a:endParaRPr sz="6000" b="1"/>
          </a:p>
        </p:txBody>
      </p:sp>
      <p:sp>
        <p:nvSpPr>
          <p:cNvPr id="208" name="Google Shape;208;p12"/>
          <p:cNvSpPr txBox="1"/>
          <p:nvPr/>
        </p:nvSpPr>
        <p:spPr>
          <a:xfrm>
            <a:off x="470705" y="9892594"/>
            <a:ext cx="2310557" cy="2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>www.sportscareerconsulting.com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011"/>
        </a:solidFill>
        <a:effectLst/>
      </p:bgPr>
    </p:bg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oogle Shape;213;p13"/>
          <p:cNvPicPr preferRelativeResize="0"/>
          <p:nvPr/>
        </p:nvPicPr>
        <p:blipFill rotWithShape="1">
          <a:blip r:embed="rId3">
            <a:alphaModFix/>
          </a:blip>
          <a:srcRect t="7382" b="29078"/>
          <a:stretch/>
        </p:blipFill>
        <p:spPr>
          <a:xfrm>
            <a:off x="0" y="-1462226"/>
            <a:ext cx="18288000" cy="774162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14" name="Google Shape;214;p13"/>
          <p:cNvCxnSpPr/>
          <p:nvPr/>
        </p:nvCxnSpPr>
        <p:spPr>
          <a:xfrm>
            <a:off x="-294888" y="6184153"/>
            <a:ext cx="18877775" cy="0"/>
          </a:xfrm>
          <a:prstGeom prst="straightConnector1">
            <a:avLst/>
          </a:prstGeom>
          <a:noFill/>
          <a:ln w="190500" cap="rnd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15" name="Google Shape;215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480" y="9844052"/>
            <a:ext cx="316246" cy="333496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13"/>
          <p:cNvSpPr txBox="1"/>
          <p:nvPr/>
        </p:nvSpPr>
        <p:spPr>
          <a:xfrm>
            <a:off x="1846410" y="7410537"/>
            <a:ext cx="14595300" cy="17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>
                <a:solidFill>
                  <a:srgbClr val="000000"/>
                </a:solidFill>
              </a:rPr>
              <a:t>UNIVERSITY OF IOWA FOOTBALL</a:t>
            </a:r>
            <a:endParaRPr sz="3800" b="1"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/>
              <a:t>“</a:t>
            </a:r>
            <a:r>
              <a:rPr lang="en-US" sz="6000" b="1">
                <a:solidFill>
                  <a:srgbClr val="000000"/>
                </a:solidFill>
              </a:rPr>
              <a:t>HAWKEYE WAVE</a:t>
            </a:r>
            <a:r>
              <a:rPr lang="en-US" sz="6000" b="1"/>
              <a:t>”</a:t>
            </a:r>
            <a:endParaRPr sz="6000" b="1"/>
          </a:p>
        </p:txBody>
      </p:sp>
      <p:sp>
        <p:nvSpPr>
          <p:cNvPr id="217" name="Google Shape;217;p13"/>
          <p:cNvSpPr txBox="1"/>
          <p:nvPr/>
        </p:nvSpPr>
        <p:spPr>
          <a:xfrm>
            <a:off x="470705" y="9892594"/>
            <a:ext cx="2310557" cy="2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www.sportscareerconsulting.com</a:t>
            </a:r>
            <a:endParaRPr/>
          </a:p>
        </p:txBody>
      </p:sp>
      <p:pic>
        <p:nvPicPr>
          <p:cNvPr id="218" name="Google Shape;218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19184" y="5208219"/>
            <a:ext cx="3049633" cy="21423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D9D9"/>
        </a:solidFill>
        <a:effectLst/>
      </p:bgPr>
    </p:bg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4"/>
          <p:cNvSpPr txBox="1"/>
          <p:nvPr/>
        </p:nvSpPr>
        <p:spPr>
          <a:xfrm>
            <a:off x="4411143" y="2915406"/>
            <a:ext cx="9048900" cy="36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 b="1">
                <a:solidFill>
                  <a:srgbClr val="000000"/>
                </a:solidFill>
              </a:rPr>
              <a:t>Discussion </a:t>
            </a:r>
            <a:endParaRPr sz="12000" b="1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0" b="1">
                <a:solidFill>
                  <a:srgbClr val="000000"/>
                </a:solidFill>
              </a:rPr>
              <a:t>Questions</a:t>
            </a:r>
            <a:endParaRPr sz="12000" b="1"/>
          </a:p>
        </p:txBody>
      </p:sp>
      <p:pic>
        <p:nvPicPr>
          <p:cNvPr id="224" name="Google Shape;224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6230064"/>
            <a:ext cx="4662663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flipH="1">
            <a:off x="13625337" y="6172200"/>
            <a:ext cx="4662663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34921" y="7538381"/>
            <a:ext cx="9898813" cy="34398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6"/>
        </a:solidFill>
        <a:effectLst/>
      </p:bgPr>
    </p:bg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oogle Shape;231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48226" y="4648772"/>
            <a:ext cx="9747849" cy="5799970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15"/>
          <p:cNvSpPr txBox="1"/>
          <p:nvPr/>
        </p:nvSpPr>
        <p:spPr>
          <a:xfrm>
            <a:off x="461778" y="418150"/>
            <a:ext cx="10433100" cy="9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299" b="1">
                <a:solidFill>
                  <a:srgbClr val="000000"/>
                </a:solidFill>
              </a:rPr>
              <a:t>GAME DAY TRADITIONS</a:t>
            </a:r>
            <a:endParaRPr b="1"/>
          </a:p>
        </p:txBody>
      </p:sp>
      <p:sp>
        <p:nvSpPr>
          <p:cNvPr id="233" name="Google Shape;233;p15"/>
          <p:cNvSpPr txBox="1"/>
          <p:nvPr/>
        </p:nvSpPr>
        <p:spPr>
          <a:xfrm>
            <a:off x="832994" y="2222027"/>
            <a:ext cx="13016042" cy="5622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1) What are game day traditions?</a:t>
            </a:r>
            <a:endParaRPr/>
          </a:p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999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2) How do you think game day traditions impact game attractiveness? </a:t>
            </a:r>
            <a:endParaRPr/>
          </a:p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999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3) How many of the traditions from this presentation are you familiar with? </a:t>
            </a:r>
            <a:endParaRPr/>
          </a:p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999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6"/>
        </a:solidFill>
        <a:effectLst/>
      </p:bgPr>
    </p:bg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848226" y="4648772"/>
            <a:ext cx="9747849" cy="5799970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16"/>
          <p:cNvSpPr txBox="1"/>
          <p:nvPr/>
        </p:nvSpPr>
        <p:spPr>
          <a:xfrm>
            <a:off x="461779" y="418150"/>
            <a:ext cx="11017500" cy="96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299" b="1">
                <a:solidFill>
                  <a:srgbClr val="000000"/>
                </a:solidFill>
              </a:rPr>
              <a:t>GAME DAY TRADITIONS</a:t>
            </a:r>
            <a:endParaRPr b="1"/>
          </a:p>
        </p:txBody>
      </p:sp>
      <p:sp>
        <p:nvSpPr>
          <p:cNvPr id="240" name="Google Shape;240;p16"/>
          <p:cNvSpPr txBox="1"/>
          <p:nvPr/>
        </p:nvSpPr>
        <p:spPr>
          <a:xfrm>
            <a:off x="832994" y="2222027"/>
            <a:ext cx="13016042" cy="6327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4) Can you think of any other traditions in sports or entertainment not discussed in this presentation or in your textbook? </a:t>
            </a:r>
            <a:endParaRPr/>
          </a:p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999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5) Does your school have any game day traditions?</a:t>
            </a:r>
            <a:endParaRPr/>
          </a:p>
          <a:p>
            <a:pPr marL="0" marR="0" lvl="0" indent="0" algn="l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999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4003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999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6) Could you create a new game tradition for a sporting event at your school?  How might that impact the fan experience? 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EAD8"/>
        </a:solid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2"/>
          <p:cNvGrpSpPr/>
          <p:nvPr/>
        </p:nvGrpSpPr>
        <p:grpSpPr>
          <a:xfrm>
            <a:off x="0" y="0"/>
            <a:ext cx="10287000" cy="10287000"/>
            <a:chOff x="0" y="0"/>
            <a:chExt cx="9906000" cy="9906000"/>
          </a:xfrm>
        </p:grpSpPr>
        <p:sp>
          <p:nvSpPr>
            <p:cNvPr id="93" name="Google Shape;93;p2"/>
            <p:cNvSpPr/>
            <p:nvPr/>
          </p:nvSpPr>
          <p:spPr>
            <a:xfrm>
              <a:off x="0" y="0"/>
              <a:ext cx="7924800" cy="9906000"/>
            </a:xfrm>
            <a:custGeom>
              <a:avLst/>
              <a:gdLst/>
              <a:ahLst/>
              <a:cxnLst/>
              <a:rect l="l" t="t" r="r" b="b"/>
              <a:pathLst>
                <a:path w="4953000" h="4953000" extrusionOk="0">
                  <a:moveTo>
                    <a:pt x="0" y="0"/>
                  </a:moveTo>
                  <a:lnTo>
                    <a:pt x="4953000" y="0"/>
                  </a:lnTo>
                  <a:lnTo>
                    <a:pt x="4953000" y="4953000"/>
                  </a:lnTo>
                  <a:lnTo>
                    <a:pt x="0" y="495300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 l="-12487" r="37510" b="50000"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4" name="Google Shape;94;p2"/>
            <p:cNvSpPr/>
            <p:nvPr/>
          </p:nvSpPr>
          <p:spPr>
            <a:xfrm>
              <a:off x="4953000" y="0"/>
              <a:ext cx="4953000" cy="4953000"/>
            </a:xfrm>
            <a:custGeom>
              <a:avLst/>
              <a:gdLst/>
              <a:ahLst/>
              <a:cxnLst/>
              <a:rect l="l" t="t" r="r" b="b"/>
              <a:pathLst>
                <a:path w="4953000" h="4953000" extrusionOk="0">
                  <a:moveTo>
                    <a:pt x="0" y="0"/>
                  </a:moveTo>
                  <a:lnTo>
                    <a:pt x="4953000" y="0"/>
                  </a:lnTo>
                  <a:lnTo>
                    <a:pt x="4953000" y="4953000"/>
                  </a:lnTo>
                  <a:lnTo>
                    <a:pt x="0" y="49530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</p:sp>
        <p:sp>
          <p:nvSpPr>
            <p:cNvPr id="95" name="Google Shape;95;p2"/>
            <p:cNvSpPr/>
            <p:nvPr/>
          </p:nvSpPr>
          <p:spPr>
            <a:xfrm>
              <a:off x="0" y="4953000"/>
              <a:ext cx="4953000" cy="4953000"/>
            </a:xfrm>
            <a:custGeom>
              <a:avLst/>
              <a:gdLst/>
              <a:ahLst/>
              <a:cxnLst/>
              <a:rect l="l" t="t" r="r" b="b"/>
              <a:pathLst>
                <a:path w="4953000" h="4953000" extrusionOk="0">
                  <a:moveTo>
                    <a:pt x="0" y="0"/>
                  </a:moveTo>
                  <a:lnTo>
                    <a:pt x="4953000" y="0"/>
                  </a:lnTo>
                  <a:lnTo>
                    <a:pt x="4953000" y="4953000"/>
                  </a:lnTo>
                  <a:lnTo>
                    <a:pt x="0" y="49530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</p:sp>
        <p:sp>
          <p:nvSpPr>
            <p:cNvPr id="96" name="Google Shape;96;p2"/>
            <p:cNvSpPr/>
            <p:nvPr/>
          </p:nvSpPr>
          <p:spPr>
            <a:xfrm>
              <a:off x="1981200" y="0"/>
              <a:ext cx="7924800" cy="9906000"/>
            </a:xfrm>
            <a:custGeom>
              <a:avLst/>
              <a:gdLst/>
              <a:ahLst/>
              <a:cxnLst/>
              <a:rect l="l" t="t" r="r" b="b"/>
              <a:pathLst>
                <a:path w="4953000" h="4953000" extrusionOk="0">
                  <a:moveTo>
                    <a:pt x="0" y="0"/>
                  </a:moveTo>
                  <a:lnTo>
                    <a:pt x="4953000" y="0"/>
                  </a:lnTo>
                  <a:lnTo>
                    <a:pt x="4953000" y="4953000"/>
                  </a:lnTo>
                  <a:lnTo>
                    <a:pt x="0" y="495300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 l="37499" t="50000" r="-12499"/>
              </a:stretch>
            </a:blip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97" name="Google Shape;97;p2"/>
          <p:cNvPicPr preferRelativeResize="0"/>
          <p:nvPr/>
        </p:nvPicPr>
        <p:blipFill rotWithShape="1">
          <a:blip r:embed="rId5">
            <a:alphaModFix/>
          </a:blip>
          <a:srcRect r="22876" b="82469"/>
          <a:stretch/>
        </p:blipFill>
        <p:spPr>
          <a:xfrm>
            <a:off x="13397820" y="1028700"/>
            <a:ext cx="1606485" cy="347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2"/>
          <p:cNvPicPr preferRelativeResize="0"/>
          <p:nvPr/>
        </p:nvPicPr>
        <p:blipFill rotWithShape="1">
          <a:blip r:embed="rId5">
            <a:alphaModFix/>
          </a:blip>
          <a:srcRect r="22876" b="82469"/>
          <a:stretch/>
        </p:blipFill>
        <p:spPr>
          <a:xfrm>
            <a:off x="13397820" y="8910402"/>
            <a:ext cx="1606485" cy="347898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28700" y="5728927"/>
            <a:ext cx="3188970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2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429258" y="488256"/>
            <a:ext cx="2504884" cy="41148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"/>
          <p:cNvSpPr txBox="1"/>
          <p:nvPr/>
        </p:nvSpPr>
        <p:spPr>
          <a:xfrm>
            <a:off x="11368420" y="5174842"/>
            <a:ext cx="6270203" cy="5173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232388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2"/>
          <p:cNvSpPr txBox="1"/>
          <p:nvPr/>
        </p:nvSpPr>
        <p:spPr>
          <a:xfrm>
            <a:off x="11310905" y="2234100"/>
            <a:ext cx="5780400" cy="58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Game attractiveness refers to the customer’s perception of the event. It is a situational factor that varies from game to game or event to event. Game attractiveness can be influenced by a variety of factors.</a:t>
            </a:r>
            <a:endParaRPr sz="35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8E6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3"/>
          <p:cNvPicPr preferRelativeResize="0"/>
          <p:nvPr/>
        </p:nvPicPr>
        <p:blipFill rotWithShape="1">
          <a:blip r:embed="rId3">
            <a:alphaModFix/>
          </a:blip>
          <a:srcRect r="22876" b="82469"/>
          <a:stretch/>
        </p:blipFill>
        <p:spPr>
          <a:xfrm>
            <a:off x="5025221" y="7637676"/>
            <a:ext cx="2540424" cy="550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2418890" y="250352"/>
            <a:ext cx="5504749" cy="4114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" name="Google Shape;109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31669" y="7467291"/>
            <a:ext cx="2981452" cy="2981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848226" y="4648772"/>
            <a:ext cx="9747849" cy="5799970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3"/>
          <p:cNvSpPr txBox="1"/>
          <p:nvPr/>
        </p:nvSpPr>
        <p:spPr>
          <a:xfrm>
            <a:off x="714471" y="757635"/>
            <a:ext cx="7805700" cy="73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rgbClr val="000000"/>
                </a:solidFill>
              </a:rPr>
              <a:t>GAME ATTRACTIVENESS</a:t>
            </a:r>
            <a:endParaRPr sz="4800" b="1"/>
          </a:p>
        </p:txBody>
      </p:sp>
      <p:sp>
        <p:nvSpPr>
          <p:cNvPr id="112" name="Google Shape;112;p3"/>
          <p:cNvSpPr txBox="1"/>
          <p:nvPr/>
        </p:nvSpPr>
        <p:spPr>
          <a:xfrm>
            <a:off x="832994" y="2212502"/>
            <a:ext cx="9069900" cy="355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Game attractiveness is a situational factor that varies from game to game and week to week. There are a number of variables that impact game attractiveness, one of which is the existence of </a:t>
            </a:r>
            <a:endParaRPr sz="3500"/>
          </a:p>
        </p:txBody>
      </p:sp>
      <p:sp>
        <p:nvSpPr>
          <p:cNvPr id="113" name="Google Shape;113;p3"/>
          <p:cNvSpPr txBox="1"/>
          <p:nvPr/>
        </p:nvSpPr>
        <p:spPr>
          <a:xfrm>
            <a:off x="4186840" y="5034193"/>
            <a:ext cx="5105700" cy="10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899" b="1">
                <a:solidFill>
                  <a:srgbClr val="000000"/>
                </a:solidFill>
              </a:rPr>
              <a:t>traditions.</a:t>
            </a:r>
            <a:endParaRPr sz="100" b="1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1616"/>
        </a:solidFill>
        <a:effectLst/>
      </p:bgPr>
    </p:bg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4"/>
          <p:cNvPicPr preferRelativeResize="0"/>
          <p:nvPr/>
        </p:nvPicPr>
        <p:blipFill rotWithShape="1">
          <a:blip r:embed="rId3">
            <a:alphaModFix/>
          </a:blip>
          <a:srcRect t="184" b="24558"/>
          <a:stretch/>
        </p:blipFill>
        <p:spPr>
          <a:xfrm>
            <a:off x="0" y="-1462226"/>
            <a:ext cx="18288000" cy="774162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9" name="Google Shape;119;p4"/>
          <p:cNvCxnSpPr/>
          <p:nvPr/>
        </p:nvCxnSpPr>
        <p:spPr>
          <a:xfrm>
            <a:off x="-294888" y="6184153"/>
            <a:ext cx="18877775" cy="0"/>
          </a:xfrm>
          <a:prstGeom prst="straightConnector1">
            <a:avLst/>
          </a:prstGeom>
          <a:noFill/>
          <a:ln w="190500" cap="rnd" cmpd="sng">
            <a:solidFill>
              <a:srgbClr val="FFFCFB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20" name="Google Shape;120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386217" y="4596356"/>
            <a:ext cx="3515567" cy="2610308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4"/>
          <p:cNvSpPr txBox="1"/>
          <p:nvPr/>
        </p:nvSpPr>
        <p:spPr>
          <a:xfrm>
            <a:off x="1846410" y="7410537"/>
            <a:ext cx="14595300" cy="17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>
                <a:solidFill>
                  <a:srgbClr val="FFFCFB"/>
                </a:solidFill>
              </a:rPr>
              <a:t>DETROIT RED WINGS</a:t>
            </a:r>
            <a:endParaRPr sz="3800" b="1"/>
          </a:p>
          <a:p>
            <a:pPr marL="0" marR="0" lvl="0" indent="0" algn="ctr" rtl="0">
              <a:lnSpc>
                <a:spcPct val="14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FCFB"/>
                </a:solidFill>
              </a:rPr>
              <a:t>"Legend of the Octopus" </a:t>
            </a:r>
            <a:endParaRPr sz="6000" b="1"/>
          </a:p>
        </p:txBody>
      </p:sp>
      <p:sp>
        <p:nvSpPr>
          <p:cNvPr id="122" name="Google Shape;122;p4"/>
          <p:cNvSpPr txBox="1"/>
          <p:nvPr/>
        </p:nvSpPr>
        <p:spPr>
          <a:xfrm>
            <a:off x="470705" y="9892594"/>
            <a:ext cx="2310557" cy="2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>
                <a:solidFill>
                  <a:srgbClr val="2F2E2F"/>
                </a:solidFill>
                <a:latin typeface="Arial"/>
                <a:ea typeface="Arial"/>
                <a:cs typeface="Arial"/>
                <a:sym typeface="Arial"/>
              </a:rPr>
              <a:t>www.sportscareerconsulting.com</a:t>
            </a:r>
            <a:endParaRPr/>
          </a:p>
        </p:txBody>
      </p:sp>
      <p:pic>
        <p:nvPicPr>
          <p:cNvPr id="123" name="Google Shape;123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480" y="9844052"/>
            <a:ext cx="316246" cy="333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E1CFF"/>
        </a:solid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5"/>
          <p:cNvPicPr preferRelativeResize="0"/>
          <p:nvPr/>
        </p:nvPicPr>
        <p:blipFill rotWithShape="1">
          <a:blip r:embed="rId3">
            <a:alphaModFix/>
          </a:blip>
          <a:srcRect l="2092" r="2091"/>
          <a:stretch/>
        </p:blipFill>
        <p:spPr>
          <a:xfrm>
            <a:off x="0" y="0"/>
            <a:ext cx="8976275" cy="5878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5"/>
          <p:cNvPicPr preferRelativeResize="0"/>
          <p:nvPr/>
        </p:nvPicPr>
        <p:blipFill rotWithShape="1">
          <a:blip r:embed="rId4">
            <a:alphaModFix/>
          </a:blip>
          <a:srcRect l="5351" r="5351"/>
          <a:stretch/>
        </p:blipFill>
        <p:spPr>
          <a:xfrm>
            <a:off x="8976275" y="0"/>
            <a:ext cx="9311725" cy="58786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0" name="Google Shape;130;p5"/>
          <p:cNvCxnSpPr/>
          <p:nvPr/>
        </p:nvCxnSpPr>
        <p:spPr>
          <a:xfrm>
            <a:off x="-294888" y="5823469"/>
            <a:ext cx="18877775" cy="0"/>
          </a:xfrm>
          <a:prstGeom prst="straightConnector1">
            <a:avLst/>
          </a:prstGeom>
          <a:noFill/>
          <a:ln w="190500" cap="rnd" cmpd="sng">
            <a:solidFill>
              <a:srgbClr val="FADB00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31" name="Google Shape;131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69807" y="4160643"/>
            <a:ext cx="6012936" cy="3086641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5"/>
          <p:cNvSpPr txBox="1"/>
          <p:nvPr/>
        </p:nvSpPr>
        <p:spPr>
          <a:xfrm>
            <a:off x="1678685" y="7314371"/>
            <a:ext cx="14595300" cy="17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>
                <a:solidFill>
                  <a:srgbClr val="FFFCFB"/>
                </a:solidFill>
              </a:rPr>
              <a:t>INDIANAPOLIS MOTOR SPEEDWAY</a:t>
            </a:r>
            <a:endParaRPr sz="3800" b="1"/>
          </a:p>
          <a:p>
            <a:pPr marL="0" marR="0" lvl="0" indent="0" algn="ctr" rtl="0">
              <a:lnSpc>
                <a:spcPct val="14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FCFB"/>
                </a:solidFill>
              </a:rPr>
              <a:t>“KISSING THE BRICKS” </a:t>
            </a:r>
            <a:endParaRPr sz="6000" b="1"/>
          </a:p>
        </p:txBody>
      </p:sp>
      <p:sp>
        <p:nvSpPr>
          <p:cNvPr id="133" name="Google Shape;133;p5"/>
          <p:cNvSpPr txBox="1"/>
          <p:nvPr/>
        </p:nvSpPr>
        <p:spPr>
          <a:xfrm>
            <a:off x="470705" y="9892594"/>
            <a:ext cx="2310557" cy="2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>www.sportscareerconsulting.com</a:t>
            </a:r>
            <a:endParaRPr/>
          </a:p>
        </p:txBody>
      </p:sp>
      <p:pic>
        <p:nvPicPr>
          <p:cNvPr id="134" name="Google Shape;134;p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7480" y="9844052"/>
            <a:ext cx="316246" cy="333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8037"/>
        </a:solidFill>
        <a:effectLst/>
      </p:bgPr>
    </p:bg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6"/>
          <p:cNvPicPr preferRelativeResize="0"/>
          <p:nvPr/>
        </p:nvPicPr>
        <p:blipFill rotWithShape="1">
          <a:blip r:embed="rId3">
            <a:alphaModFix/>
          </a:blip>
          <a:srcRect l="7053" r="7053"/>
          <a:stretch/>
        </p:blipFill>
        <p:spPr>
          <a:xfrm>
            <a:off x="0" y="0"/>
            <a:ext cx="8976275" cy="5878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6"/>
          <p:cNvPicPr preferRelativeResize="0"/>
          <p:nvPr/>
        </p:nvPicPr>
        <p:blipFill rotWithShape="1">
          <a:blip r:embed="rId4">
            <a:alphaModFix/>
          </a:blip>
          <a:srcRect t="2618" b="2619"/>
          <a:stretch/>
        </p:blipFill>
        <p:spPr>
          <a:xfrm>
            <a:off x="8976275" y="0"/>
            <a:ext cx="9311725" cy="58786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1" name="Google Shape;141;p6"/>
          <p:cNvCxnSpPr/>
          <p:nvPr/>
        </p:nvCxnSpPr>
        <p:spPr>
          <a:xfrm>
            <a:off x="-294888" y="5791385"/>
            <a:ext cx="18877775" cy="0"/>
          </a:xfrm>
          <a:prstGeom prst="straightConnector1">
            <a:avLst/>
          </a:prstGeom>
          <a:noFill/>
          <a:ln w="190500" cap="rnd" cmpd="sng">
            <a:solidFill>
              <a:srgbClr val="FFE011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42" name="Google Shape;142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455649" y="4792749"/>
            <a:ext cx="3041252" cy="2012929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6"/>
          <p:cNvSpPr txBox="1"/>
          <p:nvPr/>
        </p:nvSpPr>
        <p:spPr>
          <a:xfrm>
            <a:off x="1678685" y="6916551"/>
            <a:ext cx="14595300" cy="17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>
                <a:solidFill>
                  <a:srgbClr val="FFFCFB"/>
                </a:solidFill>
              </a:rPr>
              <a:t>GREEN BAY PACKERS</a:t>
            </a:r>
            <a:endParaRPr sz="3800" b="1"/>
          </a:p>
          <a:p>
            <a:pPr marL="0" marR="0" lvl="0" indent="0" algn="ctr" rtl="0">
              <a:lnSpc>
                <a:spcPct val="14000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FCFB"/>
                </a:solidFill>
              </a:rPr>
              <a:t>“LAMBEAU LEAP”</a:t>
            </a:r>
            <a:endParaRPr sz="6000" b="1"/>
          </a:p>
        </p:txBody>
      </p:sp>
      <p:sp>
        <p:nvSpPr>
          <p:cNvPr id="144" name="Google Shape;144;p6"/>
          <p:cNvSpPr txBox="1"/>
          <p:nvPr/>
        </p:nvSpPr>
        <p:spPr>
          <a:xfrm>
            <a:off x="470705" y="9892594"/>
            <a:ext cx="2310557" cy="2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>www.sportscareerconsulting.com</a:t>
            </a:r>
            <a:endParaRPr/>
          </a:p>
        </p:txBody>
      </p:sp>
      <p:pic>
        <p:nvPicPr>
          <p:cNvPr id="145" name="Google Shape;145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7480" y="9844052"/>
            <a:ext cx="316246" cy="333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7"/>
          <p:cNvPicPr preferRelativeResize="0"/>
          <p:nvPr/>
        </p:nvPicPr>
        <p:blipFill rotWithShape="1">
          <a:blip r:embed="rId3">
            <a:alphaModFix/>
          </a:blip>
          <a:srcRect t="11867" b="11868"/>
          <a:stretch/>
        </p:blipFill>
        <p:spPr>
          <a:xfrm>
            <a:off x="0" y="0"/>
            <a:ext cx="8976275" cy="5878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7"/>
          <p:cNvPicPr preferRelativeResize="0"/>
          <p:nvPr/>
        </p:nvPicPr>
        <p:blipFill rotWithShape="1">
          <a:blip r:embed="rId4">
            <a:alphaModFix/>
          </a:blip>
          <a:srcRect l="5450" r="5449"/>
          <a:stretch/>
        </p:blipFill>
        <p:spPr>
          <a:xfrm>
            <a:off x="8976275" y="0"/>
            <a:ext cx="9311725" cy="58786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2" name="Google Shape;152;p7"/>
          <p:cNvCxnSpPr/>
          <p:nvPr/>
        </p:nvCxnSpPr>
        <p:spPr>
          <a:xfrm>
            <a:off x="-294888" y="5807427"/>
            <a:ext cx="18877775" cy="0"/>
          </a:xfrm>
          <a:prstGeom prst="straightConnector1">
            <a:avLst/>
          </a:prstGeom>
          <a:noFill/>
          <a:ln w="190500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53" name="Google Shape;153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480" y="9844052"/>
            <a:ext cx="316246" cy="333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284578" y="5878622"/>
            <a:ext cx="3383394" cy="2123136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7"/>
          <p:cNvSpPr txBox="1"/>
          <p:nvPr/>
        </p:nvSpPr>
        <p:spPr>
          <a:xfrm>
            <a:off x="1678685" y="8421688"/>
            <a:ext cx="14595300" cy="58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21004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>
                <a:solidFill>
                  <a:srgbClr val="000000"/>
                </a:solidFill>
              </a:rPr>
              <a:t>KENTUCKY DERBY HATS</a:t>
            </a:r>
            <a:endParaRPr sz="3800" b="1"/>
          </a:p>
        </p:txBody>
      </p:sp>
      <p:sp>
        <p:nvSpPr>
          <p:cNvPr id="156" name="Google Shape;156;p7"/>
          <p:cNvSpPr txBox="1"/>
          <p:nvPr/>
        </p:nvSpPr>
        <p:spPr>
          <a:xfrm>
            <a:off x="470705" y="9892594"/>
            <a:ext cx="2310557" cy="2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www.sportscareerconsulting.com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011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8"/>
          <p:cNvPicPr preferRelativeResize="0"/>
          <p:nvPr/>
        </p:nvPicPr>
        <p:blipFill rotWithShape="1">
          <a:blip r:embed="rId3">
            <a:alphaModFix/>
          </a:blip>
          <a:srcRect l="11826" r="11826"/>
          <a:stretch/>
        </p:blipFill>
        <p:spPr>
          <a:xfrm>
            <a:off x="0" y="0"/>
            <a:ext cx="8976275" cy="5878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8"/>
          <p:cNvPicPr preferRelativeResize="0"/>
          <p:nvPr/>
        </p:nvPicPr>
        <p:blipFill rotWithShape="1">
          <a:blip r:embed="rId4">
            <a:alphaModFix/>
          </a:blip>
          <a:srcRect l="2735" r="2735"/>
          <a:stretch/>
        </p:blipFill>
        <p:spPr>
          <a:xfrm>
            <a:off x="8976275" y="0"/>
            <a:ext cx="9311725" cy="58786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63" name="Google Shape;163;p8"/>
          <p:cNvCxnSpPr/>
          <p:nvPr/>
        </p:nvCxnSpPr>
        <p:spPr>
          <a:xfrm>
            <a:off x="-294888" y="5839511"/>
            <a:ext cx="18877775" cy="0"/>
          </a:xfrm>
          <a:prstGeom prst="straightConnector1">
            <a:avLst/>
          </a:prstGeom>
          <a:noFill/>
          <a:ln w="190500" cap="rnd" cmpd="sng">
            <a:solidFill>
              <a:srgbClr val="231F20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4" name="Google Shape;164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01769" y="4424708"/>
            <a:ext cx="2749012" cy="2749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Google Shape;165;p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7480" y="9844052"/>
            <a:ext cx="316246" cy="333496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8"/>
          <p:cNvSpPr txBox="1"/>
          <p:nvPr/>
        </p:nvSpPr>
        <p:spPr>
          <a:xfrm>
            <a:off x="1596622" y="7295185"/>
            <a:ext cx="14595300" cy="174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>
                <a:solidFill>
                  <a:srgbClr val="000000"/>
                </a:solidFill>
              </a:rPr>
              <a:t>PITTSBURGH STEELERS</a:t>
            </a:r>
            <a:endParaRPr sz="3800" b="1"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/>
              <a:t>“</a:t>
            </a:r>
            <a:r>
              <a:rPr lang="en-US" sz="6000" b="1">
                <a:solidFill>
                  <a:srgbClr val="000000"/>
                </a:solidFill>
              </a:rPr>
              <a:t>TERRIBLE TOWELS</a:t>
            </a:r>
            <a:r>
              <a:rPr lang="en-US" sz="6000" b="1"/>
              <a:t>”</a:t>
            </a:r>
            <a:endParaRPr sz="6000" b="1"/>
          </a:p>
        </p:txBody>
      </p:sp>
      <p:sp>
        <p:nvSpPr>
          <p:cNvPr id="167" name="Google Shape;167;p8"/>
          <p:cNvSpPr txBox="1"/>
          <p:nvPr/>
        </p:nvSpPr>
        <p:spPr>
          <a:xfrm>
            <a:off x="470705" y="9892594"/>
            <a:ext cx="2310557" cy="2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www.sportscareerconsulting.com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D62"/>
        </a:solidFill>
        <a:effectLst/>
      </p:bgPr>
    </p:bg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oogle Shape;172;p9"/>
          <p:cNvPicPr preferRelativeResize="0"/>
          <p:nvPr/>
        </p:nvPicPr>
        <p:blipFill rotWithShape="1">
          <a:blip r:embed="rId3">
            <a:alphaModFix/>
          </a:blip>
          <a:srcRect l="5110" t="25413" r="3507" b="16596"/>
          <a:stretch/>
        </p:blipFill>
        <p:spPr>
          <a:xfrm>
            <a:off x="0" y="-1462226"/>
            <a:ext cx="18288000" cy="774162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3" name="Google Shape;173;p9"/>
          <p:cNvCxnSpPr/>
          <p:nvPr/>
        </p:nvCxnSpPr>
        <p:spPr>
          <a:xfrm>
            <a:off x="-294888" y="6184153"/>
            <a:ext cx="18877775" cy="0"/>
          </a:xfrm>
          <a:prstGeom prst="straightConnector1">
            <a:avLst/>
          </a:prstGeom>
          <a:noFill/>
          <a:ln w="190500" cap="rnd" cmpd="sng">
            <a:solidFill>
              <a:srgbClr val="D9D9D9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74" name="Google Shape;174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694111" y="5272938"/>
            <a:ext cx="2899777" cy="2012929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9"/>
          <p:cNvSpPr txBox="1"/>
          <p:nvPr/>
        </p:nvSpPr>
        <p:spPr>
          <a:xfrm>
            <a:off x="1846410" y="7410537"/>
            <a:ext cx="14595300" cy="200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8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800" b="1">
                <a:solidFill>
                  <a:srgbClr val="FFFCFB"/>
                </a:solidFill>
              </a:rPr>
              <a:t>PENN STATE FOOTBALL</a:t>
            </a:r>
            <a:r>
              <a:rPr lang="en-US" sz="4999" b="1">
                <a:solidFill>
                  <a:srgbClr val="FFFCFB"/>
                </a:solidFill>
              </a:rPr>
              <a:t> </a:t>
            </a:r>
            <a:endParaRPr b="1"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 b="1">
                <a:solidFill>
                  <a:srgbClr val="FFFCFB"/>
                </a:solidFill>
              </a:rPr>
              <a:t>“WHITE OUT”</a:t>
            </a:r>
            <a:endParaRPr sz="6000" b="1"/>
          </a:p>
        </p:txBody>
      </p:sp>
      <p:sp>
        <p:nvSpPr>
          <p:cNvPr id="176" name="Google Shape;176;p9"/>
          <p:cNvSpPr txBox="1"/>
          <p:nvPr/>
        </p:nvSpPr>
        <p:spPr>
          <a:xfrm>
            <a:off x="470705" y="9892594"/>
            <a:ext cx="2310557" cy="2078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>
                <a:solidFill>
                  <a:srgbClr val="F8F8F8"/>
                </a:solidFill>
                <a:latin typeface="Arial"/>
                <a:ea typeface="Arial"/>
                <a:cs typeface="Arial"/>
                <a:sym typeface="Arial"/>
              </a:rPr>
              <a:t>www.sportscareerconsulting.com</a:t>
            </a:r>
            <a:endParaRPr/>
          </a:p>
        </p:txBody>
      </p:sp>
      <p:pic>
        <p:nvPicPr>
          <p:cNvPr id="177" name="Google Shape;177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480" y="9844052"/>
            <a:ext cx="316246" cy="333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305</Words>
  <Application>Microsoft Macintosh PowerPoint</Application>
  <PresentationFormat>Custom</PresentationFormat>
  <Paragraphs>49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Laura Bennett</cp:lastModifiedBy>
  <cp:revision>1</cp:revision>
  <dcterms:created xsi:type="dcterms:W3CDTF">2006-08-16T00:00:00Z</dcterms:created>
  <dcterms:modified xsi:type="dcterms:W3CDTF">2023-08-10T21:20:43Z</dcterms:modified>
</cp:coreProperties>
</file>