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sldSz cx="12192000" cy="6858000"/>
  <p:notesSz cx="6858000" cy="9144000"/>
  <p:embeddedFontLst>
    <p:embeddedFont>
      <p:font typeface="Calibri" panose="020F0502020204030204" pitchFamily="34" charset="0"/>
      <p:regular r:id="rId40"/>
      <p:bold r:id="rId41"/>
      <p:italic r:id="rId42"/>
      <p:boldItalic r:id="rId43"/>
    </p:embeddedFont>
    <p:embeddedFont>
      <p:font typeface="Franklin Gothic" panose="020B0603020102020204" pitchFamily="34" charset="0"/>
      <p:regular r:id="rId44"/>
      <p:bold r:id="rId45"/>
      <p:italic r:id="rId46"/>
      <p:boldItalic r:id="rId47"/>
    </p:embeddedFont>
    <p:embeddedFont>
      <p:font typeface="Libre Franklin Medium" pitchFamily="2" charset="77"/>
      <p:regular r:id="rId48"/>
      <p: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0" roundtripDataSignature="AMtx7mhBMhXqY1hdseEhlSRFAVM+EOq/K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72"/>
  </p:normalViewPr>
  <p:slideViewPr>
    <p:cSldViewPr snapToGrid="0">
      <p:cViewPr>
        <p:scale>
          <a:sx n="90" d="100"/>
          <a:sy n="90" d="100"/>
        </p:scale>
        <p:origin x="896" y="3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3.fntdata"/><Relationship Id="rId47" Type="http://schemas.openxmlformats.org/officeDocument/2006/relationships/font" Target="fonts/font8.fntdata"/><Relationship Id="rId50"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5.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4.fntdata"/><Relationship Id="rId48"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7.fntdata"/><Relationship Id="rId20" Type="http://schemas.openxmlformats.org/officeDocument/2006/relationships/slide" Target="slides/slide19.xml"/><Relationship Id="rId41" Type="http://schemas.openxmlformats.org/officeDocument/2006/relationships/font" Target="fonts/font2.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1" name="Google Shape;17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1" name="Google Shape;18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 name="Google Shape;191;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1" name="Google Shape;20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1" name="Google Shape;21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1" name="Google Shape;221;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1" name="Google Shape;23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1" name="Google Shape;241;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1" name="Google Shape;25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2" name="Google Shape;9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1" name="Google Shape;271;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1" name="Google Shape;28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91" name="Google Shape;291;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01" name="Google Shape;301;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1" name="Google Shape;31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21" name="Google Shape;321;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1" name="Google Shape;341;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1" name="Google Shape;351;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1" name="Google Shape;361;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1" name="Google Shape;101;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1" name="Google Shape;371;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1" name="Google Shape;381;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1" name="Google Shape;391;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2" name="Google Shape;402;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3" name="Google Shape;413;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23" name="Google Shape;423;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g260bb5ec9ef_0_6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g260bb5ec9ef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5" name="Google Shape;445;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1" name="Google Shape;12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1" name="Google Shape;13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1" name="Google Shape;14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1" name="Google Shape;15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1" name="Google Shape;16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
        <p:cNvGrpSpPr/>
        <p:nvPr/>
      </p:nvGrpSpPr>
      <p:grpSpPr>
        <a:xfrm>
          <a:off x="0" y="0"/>
          <a:ext cx="0" cy="0"/>
          <a:chOff x="0" y="0"/>
          <a:chExt cx="0" cy="0"/>
        </a:xfrm>
      </p:grpSpPr>
      <p:sp>
        <p:nvSpPr>
          <p:cNvPr id="12" name="Google Shape;12;p39"/>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 name="Google Shape;13;p39"/>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4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4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4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4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4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4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9" name="Google Shape;79;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
        <p:cNvGrpSpPr/>
        <p:nvPr/>
      </p:nvGrpSpPr>
      <p:grpSpPr>
        <a:xfrm>
          <a:off x="0" y="0"/>
          <a:ext cx="0" cy="0"/>
          <a:chOff x="0" y="0"/>
          <a:chExt cx="0" cy="0"/>
        </a:xfrm>
      </p:grpSpPr>
      <p:sp>
        <p:nvSpPr>
          <p:cNvPr id="18" name="Google Shape;18;p4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4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 name="Google Shape;21;p4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 name="Google Shape;22;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sp>
        <p:nvSpPr>
          <p:cNvPr id="24" name="Google Shape;24;p41"/>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41"/>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8" name="Google Shape;28;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9"/>
        <p:cNvGrpSpPr/>
        <p:nvPr/>
      </p:nvGrpSpPr>
      <p:grpSpPr>
        <a:xfrm>
          <a:off x="0" y="0"/>
          <a:ext cx="0" cy="0"/>
          <a:chOff x="0" y="0"/>
          <a:chExt cx="0" cy="0"/>
        </a:xfrm>
      </p:grpSpPr>
      <p:sp>
        <p:nvSpPr>
          <p:cNvPr id="30" name="Google Shape;30;p4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42"/>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42"/>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6"/>
        <p:cNvGrpSpPr/>
        <p:nvPr/>
      </p:nvGrpSpPr>
      <p:grpSpPr>
        <a:xfrm>
          <a:off x="0" y="0"/>
          <a:ext cx="0" cy="0"/>
          <a:chOff x="0" y="0"/>
          <a:chExt cx="0" cy="0"/>
        </a:xfrm>
      </p:grpSpPr>
      <p:sp>
        <p:nvSpPr>
          <p:cNvPr id="37" name="Google Shape;37;p43"/>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43"/>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43"/>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43"/>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4" name="Google Shape;44;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4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9" name="Google Shape;49;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51" name="Google Shape;51;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4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4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4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9" name="Google Shape;59;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4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47"/>
          <p:cNvSpPr>
            <a:spLocks noGrp="1"/>
          </p:cNvSpPr>
          <p:nvPr>
            <p:ph type="pic" idx="2"/>
          </p:nvPr>
        </p:nvSpPr>
        <p:spPr>
          <a:xfrm>
            <a:off x="5183188" y="987425"/>
            <a:ext cx="6172200" cy="4873625"/>
          </a:xfrm>
          <a:prstGeom prst="rect">
            <a:avLst/>
          </a:prstGeom>
          <a:noFill/>
          <a:ln>
            <a:noFill/>
          </a:ln>
        </p:spPr>
      </p:sp>
      <p:sp>
        <p:nvSpPr>
          <p:cNvPr id="64" name="Google Shape;64;p4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6" name="Google Shape;66;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 name="Google Shape;7;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https://www.espn.com/nfl/story/_/id/29372091/ranking-nfl-stadiums-1-28-lambeau-leap-dc-disaster"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8.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p:nvPr/>
        </p:nvSpPr>
        <p:spPr>
          <a:xfrm>
            <a:off x="525597" y="426720"/>
            <a:ext cx="10993549" cy="1475013"/>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1" i="0" u="none" strike="noStrike" cap="none" dirty="0">
                <a:solidFill>
                  <a:srgbClr val="000000"/>
                </a:solidFill>
              </a:rPr>
              <a:t>STADIUM TOUR:  </a:t>
            </a:r>
            <a:r>
              <a:rPr lang="en-US" sz="3600" i="0" u="none" strike="noStrike" cap="none" dirty="0">
                <a:solidFill>
                  <a:srgbClr val="000000"/>
                </a:solidFill>
              </a:rPr>
              <a:t>THE BEST NFL STADIUMS ACCORDING TO ESPN</a:t>
            </a:r>
            <a:endParaRPr sz="3600" i="0" u="none" strike="noStrike" cap="none" dirty="0">
              <a:solidFill>
                <a:srgbClr val="000000"/>
              </a:solidFill>
            </a:endParaRPr>
          </a:p>
        </p:txBody>
      </p:sp>
      <p:sp>
        <p:nvSpPr>
          <p:cNvPr id="85" name="Google Shape;85;p1"/>
          <p:cNvSpPr txBox="1"/>
          <p:nvPr/>
        </p:nvSpPr>
        <p:spPr>
          <a:xfrm>
            <a:off x="525597" y="2049086"/>
            <a:ext cx="10993546" cy="468233"/>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2944"/>
              <a:buFont typeface="Noto Sans Symbols"/>
              <a:buNone/>
            </a:pPr>
            <a:r>
              <a:rPr lang="en-US" sz="3200" b="1" i="0" u="none" strike="noStrike" cap="none" dirty="0">
                <a:solidFill>
                  <a:srgbClr val="00B050"/>
                </a:solidFill>
              </a:rPr>
              <a:t>A FAN EXPERIENCE LESSON PLAN</a:t>
            </a:r>
            <a:endParaRPr sz="1400" i="0" u="none" strike="noStrike" cap="none" dirty="0">
              <a:solidFill>
                <a:srgbClr val="000000"/>
              </a:solidFill>
            </a:endParaRPr>
          </a:p>
        </p:txBody>
      </p:sp>
      <p:sp>
        <p:nvSpPr>
          <p:cNvPr id="86" name="Google Shape;86;p1"/>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7" name="Google Shape;87;p1"/>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8" name="Google Shape;88;p1"/>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89" name="Google Shape;89;p1" descr="A picture containing mirror, game&#10;&#10;Description automatically generated"/>
          <p:cNvPicPr preferRelativeResize="0"/>
          <p:nvPr/>
        </p:nvPicPr>
        <p:blipFill rotWithShape="1">
          <a:blip r:embed="rId3">
            <a:alphaModFix/>
          </a:blip>
          <a:srcRect t="19941" b="12020"/>
          <a:stretch/>
        </p:blipFill>
        <p:spPr>
          <a:xfrm>
            <a:off x="590677" y="2737915"/>
            <a:ext cx="10993546" cy="3487957"/>
          </a:xfrm>
          <a:prstGeom prst="rect">
            <a:avLst/>
          </a:prstGeom>
          <a:noFill/>
          <a:ln>
            <a:noFill/>
          </a:ln>
        </p:spPr>
      </p:pic>
      <p:pic>
        <p:nvPicPr>
          <p:cNvPr id="4" name="Picture 3" descr="A black background with a black square&#10;&#10;Description automatically generated with medium confidence">
            <a:extLst>
              <a:ext uri="{FF2B5EF4-FFF2-40B4-BE49-F238E27FC236}">
                <a16:creationId xmlns:a16="http://schemas.microsoft.com/office/drawing/2014/main" id="{F5DA212B-F51C-A41C-5113-3B3753096CBC}"/>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10"/>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4" name="Google Shape;174;p10"/>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5" name="Google Shape;175;p10"/>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76" name="Google Shape;176;p10"/>
          <p:cNvSpPr txBox="1"/>
          <p:nvPr/>
        </p:nvSpPr>
        <p:spPr>
          <a:xfrm>
            <a:off x="451901" y="2180826"/>
            <a:ext cx="56442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23</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Mass transit accessibility, close to train stop </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Via ESPN, “the aesthetic isn't great.” </a:t>
            </a:r>
            <a:endParaRPr sz="2000" i="0" u="none" strike="noStrike" cap="none">
              <a:solidFill>
                <a:srgbClr val="006600"/>
              </a:solidFill>
            </a:endParaRPr>
          </a:p>
        </p:txBody>
      </p:sp>
      <p:pic>
        <p:nvPicPr>
          <p:cNvPr id="177" name="Google Shape;177;p10" descr="MetLife named highest grossing stadium in the world - nj.com"/>
          <p:cNvPicPr preferRelativeResize="0"/>
          <p:nvPr/>
        </p:nvPicPr>
        <p:blipFill rotWithShape="1">
          <a:blip r:embed="rId3">
            <a:alphaModFix/>
          </a:blip>
          <a:srcRect/>
          <a:stretch/>
        </p:blipFill>
        <p:spPr>
          <a:xfrm>
            <a:off x="6374219" y="2180822"/>
            <a:ext cx="5238610" cy="3194636"/>
          </a:xfrm>
          <a:prstGeom prst="rect">
            <a:avLst/>
          </a:prstGeom>
          <a:noFill/>
          <a:ln>
            <a:noFill/>
          </a:ln>
        </p:spPr>
      </p:pic>
      <p:sp>
        <p:nvSpPr>
          <p:cNvPr id="178" name="Google Shape;178;p10"/>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#21</a:t>
            </a:r>
            <a:r>
              <a:rPr lang="en-US" sz="2900">
                <a:solidFill>
                  <a:schemeClr val="dk1"/>
                </a:solidFill>
              </a:rPr>
              <a:t> </a:t>
            </a:r>
            <a:r>
              <a:rPr lang="en-US" sz="2600" b="1">
                <a:solidFill>
                  <a:schemeClr val="dk1"/>
                </a:solidFill>
              </a:rPr>
              <a:t>MetLife Stadium, New York Giants and Jets, est. 2010</a:t>
            </a:r>
            <a:endParaRPr sz="26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0EF0649C-7864-897F-A19D-4E9A7ADFBB21}"/>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11"/>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84" name="Google Shape;184;p11"/>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85" name="Google Shape;185;p11"/>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86" name="Google Shape;186;p11"/>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1400" b="1" i="0" u="none" strike="noStrike" cap="none">
              <a:solidFill>
                <a:srgbClr val="0000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20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18</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18</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Franchise museum located on-site</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Santa Clara location (45 minutes from San Francisco)</a:t>
            </a:r>
            <a:endParaRPr sz="2000" i="0" u="none" strike="noStrike" cap="none">
              <a:solidFill>
                <a:srgbClr val="006600"/>
              </a:solidFill>
            </a:endParaRPr>
          </a:p>
        </p:txBody>
      </p:sp>
      <p:pic>
        <p:nvPicPr>
          <p:cNvPr id="187" name="Google Shape;187;p11"/>
          <p:cNvPicPr preferRelativeResize="0"/>
          <p:nvPr/>
        </p:nvPicPr>
        <p:blipFill rotWithShape="1">
          <a:blip r:embed="rId3">
            <a:alphaModFix/>
          </a:blip>
          <a:srcRect/>
          <a:stretch/>
        </p:blipFill>
        <p:spPr>
          <a:xfrm>
            <a:off x="6249826" y="2063378"/>
            <a:ext cx="5362990" cy="3015504"/>
          </a:xfrm>
          <a:prstGeom prst="rect">
            <a:avLst/>
          </a:prstGeom>
          <a:noFill/>
          <a:ln>
            <a:noFill/>
          </a:ln>
        </p:spPr>
      </p:pic>
      <p:sp>
        <p:nvSpPr>
          <p:cNvPr id="188" name="Google Shape;188;p11"/>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#20</a:t>
            </a:r>
            <a:r>
              <a:rPr lang="en-US" sz="2900">
                <a:solidFill>
                  <a:schemeClr val="dk1"/>
                </a:solidFill>
              </a:rPr>
              <a:t> </a:t>
            </a:r>
            <a:r>
              <a:rPr lang="en-US" sz="2600" b="1">
                <a:solidFill>
                  <a:schemeClr val="dk1"/>
                </a:solidFill>
              </a:rPr>
              <a:t>Levi's Stadium, San Francisco 49ers, est. 2014</a:t>
            </a:r>
            <a:endParaRPr sz="26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645ECE01-531B-13AE-55E6-6E545DE097CF}"/>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2"/>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94" name="Google Shape;194;p12"/>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95" name="Google Shape;195;p12"/>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96" name="Google Shape;196;p12"/>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20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8</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24</a:t>
            </a:r>
            <a:endParaRPr/>
          </a:p>
          <a:p>
            <a:pPr marL="0" marR="0" lvl="0" indent="0" algn="l" rtl="0">
              <a:lnSpc>
                <a:spcPct val="100000"/>
              </a:lnSpc>
              <a:spcBef>
                <a:spcPts val="1000"/>
              </a:spcBef>
              <a:spcAft>
                <a:spcPts val="0"/>
              </a:spcAft>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Location, Thanksgiving Day tradition</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Uninspiring atmosphere</a:t>
            </a:r>
            <a:endParaRPr sz="2000" i="0" u="none" strike="noStrike" cap="none">
              <a:solidFill>
                <a:srgbClr val="006600"/>
              </a:solidFill>
            </a:endParaRPr>
          </a:p>
        </p:txBody>
      </p:sp>
      <p:pic>
        <p:nvPicPr>
          <p:cNvPr id="197" name="Google Shape;197;p12" descr="About Ford Field | Ford Field"/>
          <p:cNvPicPr preferRelativeResize="0"/>
          <p:nvPr/>
        </p:nvPicPr>
        <p:blipFill rotWithShape="1">
          <a:blip r:embed="rId3">
            <a:alphaModFix/>
          </a:blip>
          <a:srcRect l="18782" r="12683"/>
          <a:stretch/>
        </p:blipFill>
        <p:spPr>
          <a:xfrm>
            <a:off x="7352311" y="2063369"/>
            <a:ext cx="4260574" cy="2785443"/>
          </a:xfrm>
          <a:prstGeom prst="rect">
            <a:avLst/>
          </a:prstGeom>
          <a:noFill/>
          <a:ln>
            <a:noFill/>
          </a:ln>
        </p:spPr>
      </p:pic>
      <p:sp>
        <p:nvSpPr>
          <p:cNvPr id="198" name="Google Shape;198;p12"/>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#19</a:t>
            </a:r>
            <a:r>
              <a:rPr lang="en-US" sz="2900">
                <a:solidFill>
                  <a:schemeClr val="dk1"/>
                </a:solidFill>
              </a:rPr>
              <a:t> </a:t>
            </a:r>
            <a:r>
              <a:rPr lang="en-US" sz="2600" b="1">
                <a:solidFill>
                  <a:schemeClr val="dk1"/>
                </a:solidFill>
              </a:rPr>
              <a:t>Ford Field, Detroit Lions, est. 2002</a:t>
            </a:r>
            <a:endParaRPr sz="26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CD22D904-DFE9-EEFE-1AA0-A0FA80D54AB8}"/>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3"/>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04" name="Google Shape;204;p13"/>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05" name="Google Shape;205;p13"/>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06" name="Google Shape;206;p13"/>
          <p:cNvSpPr txBox="1"/>
          <p:nvPr/>
        </p:nvSpPr>
        <p:spPr>
          <a:xfrm>
            <a:off x="457202" y="2063363"/>
            <a:ext cx="5495700" cy="355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Location, Nostalgia </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Older, aging stadium</a:t>
            </a:r>
            <a:endParaRPr sz="2000" i="0" u="none" strike="noStrike" cap="none">
              <a:solidFill>
                <a:srgbClr val="006600"/>
              </a:solidFill>
            </a:endParaRPr>
          </a:p>
        </p:txBody>
      </p:sp>
      <p:pic>
        <p:nvPicPr>
          <p:cNvPr id="207" name="Google Shape;207;p13" descr="Porn site goes after New Orleans Superdome naming rights with a great pitch  | Sporting News"/>
          <p:cNvPicPr preferRelativeResize="0"/>
          <p:nvPr/>
        </p:nvPicPr>
        <p:blipFill rotWithShape="1">
          <a:blip r:embed="rId3">
            <a:alphaModFix/>
          </a:blip>
          <a:srcRect/>
          <a:stretch/>
        </p:blipFill>
        <p:spPr>
          <a:xfrm>
            <a:off x="6498809" y="2063378"/>
            <a:ext cx="5114011" cy="2876631"/>
          </a:xfrm>
          <a:prstGeom prst="rect">
            <a:avLst/>
          </a:prstGeom>
          <a:noFill/>
          <a:ln>
            <a:noFill/>
          </a:ln>
        </p:spPr>
      </p:pic>
      <p:sp>
        <p:nvSpPr>
          <p:cNvPr id="208" name="Google Shape;208;p13"/>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#18</a:t>
            </a:r>
            <a:r>
              <a:rPr lang="en-US" sz="2900">
                <a:solidFill>
                  <a:schemeClr val="dk1"/>
                </a:solidFill>
              </a:rPr>
              <a:t> </a:t>
            </a:r>
            <a:r>
              <a:rPr lang="en-US" sz="2500" b="1">
                <a:solidFill>
                  <a:schemeClr val="dk1"/>
                </a:solidFill>
              </a:rPr>
              <a:t>Mercedes-Benz Superdome, New Orleans Saints, est. 1975</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BE67EA9C-5AAC-D517-EB6E-9C668C76F4A8}"/>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14"/>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14" name="Google Shape;214;p14"/>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15" name="Google Shape;215;p14"/>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16" name="Google Shape;216;p14"/>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5</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Awesome local concessions menu items like Texas BBQ</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Location, Traffic, the retractable roof is rarely used</a:t>
            </a:r>
            <a:endParaRPr sz="2000" i="0" u="none" strike="noStrike" cap="none">
              <a:solidFill>
                <a:srgbClr val="006600"/>
              </a:solidFill>
            </a:endParaRPr>
          </a:p>
        </p:txBody>
      </p:sp>
      <p:pic>
        <p:nvPicPr>
          <p:cNvPr id="217" name="Google Shape;217;p14" descr="History"/>
          <p:cNvPicPr preferRelativeResize="0"/>
          <p:nvPr/>
        </p:nvPicPr>
        <p:blipFill rotWithShape="1">
          <a:blip r:embed="rId3">
            <a:alphaModFix/>
          </a:blip>
          <a:srcRect/>
          <a:stretch/>
        </p:blipFill>
        <p:spPr>
          <a:xfrm>
            <a:off x="6726808" y="2063370"/>
            <a:ext cx="4886078" cy="3257384"/>
          </a:xfrm>
          <a:prstGeom prst="rect">
            <a:avLst/>
          </a:prstGeom>
          <a:noFill/>
          <a:ln>
            <a:noFill/>
          </a:ln>
        </p:spPr>
      </p:pic>
      <p:sp>
        <p:nvSpPr>
          <p:cNvPr id="218" name="Google Shape;218;p14"/>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#17</a:t>
            </a:r>
            <a:r>
              <a:rPr lang="en-US" sz="2900">
                <a:solidFill>
                  <a:schemeClr val="dk1"/>
                </a:solidFill>
              </a:rPr>
              <a:t> </a:t>
            </a:r>
            <a:r>
              <a:rPr lang="en-US" sz="2500" b="1">
                <a:solidFill>
                  <a:schemeClr val="dk1"/>
                </a:solidFill>
              </a:rPr>
              <a:t>NRG Stadium, Houston Texans, est. 2002</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6BB06D0D-A066-B027-BCC7-4DF92AA005A8}"/>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5"/>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24" name="Google Shape;224;p15"/>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25" name="Google Shape;225;p15"/>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26" name="Google Shape;226;p15"/>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19</a:t>
            </a:r>
            <a:endParaRPr/>
          </a:p>
          <a:p>
            <a:pPr marL="0" marR="0" lvl="0" indent="0" algn="l" rtl="0">
              <a:lnSpc>
                <a:spcPct val="100000"/>
              </a:lnSpc>
              <a:spcBef>
                <a:spcPts val="1000"/>
              </a:spcBef>
              <a:spcAft>
                <a:spcPts val="0"/>
              </a:spcAft>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Great location</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Via ESPN: “Stadium received low marks for personality and tradition”</a:t>
            </a:r>
            <a:endParaRPr sz="2000" i="0" u="none" strike="noStrike" cap="none">
              <a:solidFill>
                <a:srgbClr val="006600"/>
              </a:solidFill>
            </a:endParaRPr>
          </a:p>
        </p:txBody>
      </p:sp>
      <p:pic>
        <p:nvPicPr>
          <p:cNvPr id="227" name="Google Shape;227;p15" descr="Report: Nissan Stadium Needs $293.2M in Upgrades - Music City Miracles"/>
          <p:cNvPicPr preferRelativeResize="0"/>
          <p:nvPr/>
        </p:nvPicPr>
        <p:blipFill rotWithShape="1">
          <a:blip r:embed="rId3">
            <a:alphaModFix/>
          </a:blip>
          <a:srcRect/>
          <a:stretch/>
        </p:blipFill>
        <p:spPr>
          <a:xfrm>
            <a:off x="7184005" y="2063365"/>
            <a:ext cx="4428875" cy="3321657"/>
          </a:xfrm>
          <a:prstGeom prst="rect">
            <a:avLst/>
          </a:prstGeom>
          <a:noFill/>
          <a:ln>
            <a:noFill/>
          </a:ln>
        </p:spPr>
      </p:pic>
      <p:sp>
        <p:nvSpPr>
          <p:cNvPr id="228" name="Google Shape;228;p15"/>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#16</a:t>
            </a:r>
            <a:r>
              <a:rPr lang="en-US" sz="2900">
                <a:solidFill>
                  <a:schemeClr val="dk1"/>
                </a:solidFill>
              </a:rPr>
              <a:t> </a:t>
            </a:r>
            <a:r>
              <a:rPr lang="en-US" sz="2500" b="1">
                <a:solidFill>
                  <a:schemeClr val="dk1"/>
                </a:solidFill>
              </a:rPr>
              <a:t>Nissan Stadium, Tennessee Titans, est. 1999</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70E49FA9-4ED9-1F67-ABBE-5F04BDFC75CF}"/>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16"/>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34" name="Google Shape;234;p16"/>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35" name="Google Shape;235;p16"/>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36" name="Google Shape;236;p16"/>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20</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Great location, local concessions items, no bad seats, affordable tickets</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Limited parking</a:t>
            </a:r>
            <a:endParaRPr sz="2000" i="0" u="none" strike="noStrike" cap="none">
              <a:solidFill>
                <a:srgbClr val="006600"/>
              </a:solidFill>
            </a:endParaRPr>
          </a:p>
        </p:txBody>
      </p:sp>
      <p:pic>
        <p:nvPicPr>
          <p:cNvPr id="237" name="Google Shape;237;p16" descr="Visiting M&amp;T Bank Stadium | NFLGirlUK"/>
          <p:cNvPicPr preferRelativeResize="0"/>
          <p:nvPr/>
        </p:nvPicPr>
        <p:blipFill rotWithShape="1">
          <a:blip r:embed="rId3">
            <a:alphaModFix/>
          </a:blip>
          <a:srcRect l="15629" r="7049"/>
          <a:stretch/>
        </p:blipFill>
        <p:spPr>
          <a:xfrm>
            <a:off x="6767228" y="2063382"/>
            <a:ext cx="4845657" cy="3760108"/>
          </a:xfrm>
          <a:prstGeom prst="rect">
            <a:avLst/>
          </a:prstGeom>
          <a:noFill/>
          <a:ln>
            <a:noFill/>
          </a:ln>
        </p:spPr>
      </p:pic>
      <p:sp>
        <p:nvSpPr>
          <p:cNvPr id="238" name="Google Shape;238;p16"/>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#15</a:t>
            </a:r>
            <a:r>
              <a:rPr lang="en-US" sz="2900">
                <a:solidFill>
                  <a:schemeClr val="dk1"/>
                </a:solidFill>
              </a:rPr>
              <a:t> </a:t>
            </a:r>
            <a:r>
              <a:rPr lang="en-US" sz="2500" b="1">
                <a:solidFill>
                  <a:schemeClr val="dk1"/>
                </a:solidFill>
              </a:rPr>
              <a:t>M&amp;T Bank Stadium, Baltimore Ravens, est. 1998</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0A2D959A-2029-CCCA-5364-ACA96DBE14BE}"/>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17"/>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44" name="Google Shape;244;p17"/>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45" name="Google Shape;245;p17"/>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46" name="Google Shape;246;p17"/>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11</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1" u="none" strike="noStrike" cap="none">
                <a:solidFill>
                  <a:srgbClr val="006600"/>
                </a:solidFill>
              </a:rPr>
              <a:t>Via ESPN: “The Bills experience is all about fun”,  No bad seats</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1" u="none" strike="noStrike" cap="none">
                <a:solidFill>
                  <a:srgbClr val="006600"/>
                </a:solidFill>
              </a:rPr>
              <a:t>Traffic, Weather, Aging stadium</a:t>
            </a:r>
            <a:endParaRPr sz="2000" i="0" u="none" strike="noStrike" cap="none">
              <a:solidFill>
                <a:srgbClr val="006600"/>
              </a:solidFill>
            </a:endParaRPr>
          </a:p>
        </p:txBody>
      </p:sp>
      <p:pic>
        <p:nvPicPr>
          <p:cNvPr id="247" name="Google Shape;247;p17" descr="The Realistic Options for a New Buffalo Bills Stadium - Buffalo Fanatics -  Buffalo Bills"/>
          <p:cNvPicPr preferRelativeResize="0"/>
          <p:nvPr/>
        </p:nvPicPr>
        <p:blipFill rotWithShape="1">
          <a:blip r:embed="rId3">
            <a:alphaModFix/>
          </a:blip>
          <a:srcRect/>
          <a:stretch/>
        </p:blipFill>
        <p:spPr>
          <a:xfrm>
            <a:off x="6453363" y="2063376"/>
            <a:ext cx="5159514" cy="2902226"/>
          </a:xfrm>
          <a:prstGeom prst="rect">
            <a:avLst/>
          </a:prstGeom>
          <a:noFill/>
          <a:ln>
            <a:noFill/>
          </a:ln>
        </p:spPr>
      </p:pic>
      <p:sp>
        <p:nvSpPr>
          <p:cNvPr id="248" name="Google Shape;248;p17"/>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#14</a:t>
            </a:r>
            <a:r>
              <a:rPr lang="en-US" sz="2900">
                <a:solidFill>
                  <a:schemeClr val="dk1"/>
                </a:solidFill>
              </a:rPr>
              <a:t> </a:t>
            </a:r>
            <a:r>
              <a:rPr lang="en-US" sz="2500" b="1">
                <a:solidFill>
                  <a:schemeClr val="dk1"/>
                </a:solidFill>
              </a:rPr>
              <a:t>Bills Stadium, Buffalo Bills, est. 1973</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2B42F127-1072-AD2D-BFD8-5B9190FA486E}"/>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8"/>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54" name="Google Shape;254;p18"/>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55" name="Google Shape;255;p18"/>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56" name="Google Shape;256;p18"/>
          <p:cNvSpPr txBox="1"/>
          <p:nvPr/>
        </p:nvSpPr>
        <p:spPr>
          <a:xfrm>
            <a:off x="457202" y="2063363"/>
            <a:ext cx="5495700" cy="355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6</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Nostalgia, retractable roof</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Poor location, lacks personality </a:t>
            </a:r>
            <a:endParaRPr sz="2000" i="0" u="none" strike="noStrike" cap="none">
              <a:solidFill>
                <a:srgbClr val="006600"/>
              </a:solidFill>
            </a:endParaRPr>
          </a:p>
        </p:txBody>
      </p:sp>
      <p:pic>
        <p:nvPicPr>
          <p:cNvPr id="257" name="Google Shape;257;p18"/>
          <p:cNvPicPr preferRelativeResize="0"/>
          <p:nvPr/>
        </p:nvPicPr>
        <p:blipFill rotWithShape="1">
          <a:blip r:embed="rId3">
            <a:alphaModFix/>
          </a:blip>
          <a:srcRect/>
          <a:stretch/>
        </p:blipFill>
        <p:spPr>
          <a:xfrm>
            <a:off x="6512122" y="2063372"/>
            <a:ext cx="5100763" cy="3396891"/>
          </a:xfrm>
          <a:prstGeom prst="rect">
            <a:avLst/>
          </a:prstGeom>
          <a:noFill/>
          <a:ln>
            <a:noFill/>
          </a:ln>
        </p:spPr>
      </p:pic>
      <p:sp>
        <p:nvSpPr>
          <p:cNvPr id="258" name="Google Shape;258;p18"/>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#13</a:t>
            </a:r>
            <a:r>
              <a:rPr lang="en-US" sz="2900">
                <a:solidFill>
                  <a:schemeClr val="dk1"/>
                </a:solidFill>
              </a:rPr>
              <a:t> </a:t>
            </a:r>
            <a:r>
              <a:rPr lang="en-US" sz="2500" b="1">
                <a:solidFill>
                  <a:schemeClr val="dk1"/>
                </a:solidFill>
              </a:rPr>
              <a:t>State Farm Stadium, Arizona Cardinals, est. 2006</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A64F2ABB-B419-5B94-624B-F91BC34C8EB2}"/>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9"/>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64" name="Google Shape;264;p19"/>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65" name="Google Shape;265;p19"/>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66" name="Google Shape;266;p19"/>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25</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Futuristic roof, transparent walls, amazing video board, location</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Lack of tradition, history</a:t>
            </a:r>
            <a:endParaRPr sz="2000" i="0" u="none" strike="noStrike" cap="none">
              <a:solidFill>
                <a:srgbClr val="006600"/>
              </a:solidFill>
            </a:endParaRPr>
          </a:p>
        </p:txBody>
      </p:sp>
      <p:pic>
        <p:nvPicPr>
          <p:cNvPr id="267" name="Google Shape;267;p19" descr="Where to Eat at Mercedes-Benz Stadium, Home of the Atlanta Falcons and  Atlanta United FC - Eater Atlanta"/>
          <p:cNvPicPr preferRelativeResize="0"/>
          <p:nvPr/>
        </p:nvPicPr>
        <p:blipFill rotWithShape="1">
          <a:blip r:embed="rId3">
            <a:alphaModFix/>
          </a:blip>
          <a:srcRect t="11179"/>
          <a:stretch/>
        </p:blipFill>
        <p:spPr>
          <a:xfrm>
            <a:off x="6543547" y="2063371"/>
            <a:ext cx="5069289" cy="3001692"/>
          </a:xfrm>
          <a:prstGeom prst="rect">
            <a:avLst/>
          </a:prstGeom>
          <a:noFill/>
          <a:ln>
            <a:noFill/>
          </a:ln>
        </p:spPr>
      </p:pic>
      <p:sp>
        <p:nvSpPr>
          <p:cNvPr id="268" name="Google Shape;268;p19"/>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#12</a:t>
            </a:r>
            <a:r>
              <a:rPr lang="en-US" sz="2900">
                <a:solidFill>
                  <a:schemeClr val="dk1"/>
                </a:solidFill>
              </a:rPr>
              <a:t> </a:t>
            </a:r>
            <a:r>
              <a:rPr lang="en-US" sz="2500" b="1">
                <a:solidFill>
                  <a:schemeClr val="dk1"/>
                </a:solidFill>
              </a:rPr>
              <a:t>Mercedes-Benz Stadium, Atlanta Falcons, est. 2017</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EA892397-93F1-68FE-A94F-57B88F622E47}"/>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2"/>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5" name="Google Shape;95;p2"/>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6" name="Google Shape;96;p2"/>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7" name="Google Shape;97;p2"/>
          <p:cNvSpPr txBox="1"/>
          <p:nvPr/>
        </p:nvSpPr>
        <p:spPr>
          <a:xfrm>
            <a:off x="966350" y="1407375"/>
            <a:ext cx="10240200" cy="4227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100" i="0" u="none" strike="noStrike" cap="none" dirty="0">
                <a:solidFill>
                  <a:srgbClr val="006600"/>
                </a:solidFill>
              </a:rPr>
              <a:t>ESPN recently ranked every NFL stadium, evaluating “multiple aspects of the NFL experience”, using the following formula below to determine the best venues in the league.  We share the results in the slides that follow to help guide a discussion on the topic of fan experience in your classroom.</a:t>
            </a:r>
            <a:endParaRPr sz="2100" i="0" u="none" strike="noStrike" cap="none" dirty="0">
              <a:solidFill>
                <a:srgbClr val="006600"/>
              </a:solidFill>
            </a:endParaRPr>
          </a:p>
          <a:p>
            <a:pPr marL="342900" marR="0" lvl="0" indent="-323850" algn="l" rtl="0">
              <a:lnSpc>
                <a:spcPct val="100000"/>
              </a:lnSpc>
              <a:spcBef>
                <a:spcPts val="1000"/>
              </a:spcBef>
              <a:spcAft>
                <a:spcPts val="0"/>
              </a:spcAft>
              <a:buClr>
                <a:srgbClr val="006600"/>
              </a:buClr>
              <a:buSzPts val="2100"/>
              <a:buChar char="•"/>
            </a:pPr>
            <a:r>
              <a:rPr lang="en-US" sz="2100" i="0" u="none" strike="noStrike" cap="none" dirty="0">
                <a:solidFill>
                  <a:srgbClr val="006600"/>
                </a:solidFill>
              </a:rPr>
              <a:t>Atmosphere (20%)</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Features (20%)</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Traditions (15%)</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Tailgating (15%)</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Location (10%)</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Cost (10%)</a:t>
            </a:r>
            <a:endParaRPr sz="2100" i="0" u="none" strike="noStrike" cap="none" dirty="0">
              <a:solidFill>
                <a:srgbClr val="000000"/>
              </a:solidFill>
            </a:endParaRPr>
          </a:p>
          <a:p>
            <a:pPr marL="342900" marR="0" lvl="0" indent="-323850" algn="l" rtl="0">
              <a:lnSpc>
                <a:spcPct val="100000"/>
              </a:lnSpc>
              <a:spcBef>
                <a:spcPts val="0"/>
              </a:spcBef>
              <a:spcAft>
                <a:spcPts val="0"/>
              </a:spcAft>
              <a:buClr>
                <a:srgbClr val="006600"/>
              </a:buClr>
              <a:buSzPts val="2100"/>
              <a:buChar char="•"/>
            </a:pPr>
            <a:r>
              <a:rPr lang="en-US" sz="2100" i="0" u="none" strike="noStrike" cap="none" dirty="0">
                <a:solidFill>
                  <a:srgbClr val="006600"/>
                </a:solidFill>
              </a:rPr>
              <a:t>History (10%)</a:t>
            </a:r>
            <a:endParaRPr sz="2100" i="0" u="none" strike="noStrike" cap="none" dirty="0">
              <a:solidFill>
                <a:srgbClr val="000000"/>
              </a:solidFill>
            </a:endParaRPr>
          </a:p>
          <a:p>
            <a:pPr marL="0" marR="0" lvl="0" indent="0" algn="l" rtl="0">
              <a:lnSpc>
                <a:spcPct val="100000"/>
              </a:lnSpc>
              <a:spcBef>
                <a:spcPts val="1000"/>
              </a:spcBef>
              <a:spcAft>
                <a:spcPts val="0"/>
              </a:spcAft>
              <a:buClr>
                <a:srgbClr val="000000"/>
              </a:buClr>
              <a:buSzPts val="2400"/>
              <a:buFont typeface="Arial"/>
              <a:buNone/>
            </a:pPr>
            <a:r>
              <a:rPr lang="en-US" sz="2100" i="0" u="none" strike="noStrike" cap="none" dirty="0">
                <a:solidFill>
                  <a:srgbClr val="006600"/>
                </a:solidFill>
              </a:rPr>
              <a:t>For more on ESPN’s ranking, click </a:t>
            </a:r>
            <a:r>
              <a:rPr lang="en-US" sz="2100" i="0" u="sng" strike="noStrike" cap="none" dirty="0">
                <a:solidFill>
                  <a:srgbClr val="006600"/>
                </a:solidFill>
                <a:hlinkClick r:id="rId3">
                  <a:extLst>
                    <a:ext uri="{A12FA001-AC4F-418D-AE19-62706E023703}">
                      <ahyp:hlinkClr xmlns:ahyp="http://schemas.microsoft.com/office/drawing/2018/hyperlinkcolor" val="tx"/>
                    </a:ext>
                  </a:extLst>
                </a:hlinkClick>
              </a:rPr>
              <a:t>here</a:t>
            </a:r>
            <a:r>
              <a:rPr lang="en-US" sz="2100" i="0" u="none" strike="noStrike" cap="none" dirty="0">
                <a:solidFill>
                  <a:srgbClr val="006600"/>
                </a:solidFill>
              </a:rPr>
              <a:t>.  </a:t>
            </a:r>
            <a:endParaRPr sz="2100" i="0" u="none" strike="noStrike" cap="none" dirty="0">
              <a:solidFill>
                <a:srgbClr val="000000"/>
              </a:solidFill>
            </a:endParaRPr>
          </a:p>
        </p:txBody>
      </p:sp>
      <p:sp>
        <p:nvSpPr>
          <p:cNvPr id="98" name="Google Shape;98;p2"/>
          <p:cNvSpPr txBox="1"/>
          <p:nvPr/>
        </p:nvSpPr>
        <p:spPr>
          <a:xfrm>
            <a:off x="599227" y="538038"/>
            <a:ext cx="10993500" cy="758100"/>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000000"/>
              </a:buClr>
              <a:buSzPts val="3600"/>
              <a:buFont typeface="Franklin Gothic"/>
              <a:buNone/>
            </a:pPr>
            <a:r>
              <a:rPr lang="en-US" sz="3400" b="1" i="0" u="none" strike="noStrike" cap="none" dirty="0">
                <a:solidFill>
                  <a:srgbClr val="000000"/>
                </a:solidFill>
              </a:rPr>
              <a:t>THE BEST NFL STADIUMS ACCORDING TO ESPN</a:t>
            </a:r>
            <a:endParaRPr sz="3400" b="1" i="0" u="none" strike="noStrike" cap="none" dirty="0">
              <a:solidFill>
                <a:srgbClr val="000000"/>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1CE4809E-8E4F-E4A1-B4FA-C1462D14667E}"/>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20"/>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4" name="Google Shape;274;p20"/>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5" name="Google Shape;275;p20"/>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76" name="Google Shape;276;p20"/>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28</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Atmosphere, location, tailgating experience</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1" u="none" strike="noStrike" cap="none">
                <a:solidFill>
                  <a:srgbClr val="006600"/>
                </a:solidFill>
              </a:rPr>
              <a:t>Cold and windy weather coming off Lake Erie</a:t>
            </a:r>
            <a:endParaRPr sz="2000" i="0" u="none" strike="noStrike" cap="none">
              <a:solidFill>
                <a:srgbClr val="006600"/>
              </a:solidFill>
            </a:endParaRPr>
          </a:p>
        </p:txBody>
      </p:sp>
      <p:pic>
        <p:nvPicPr>
          <p:cNvPr id="277" name="Google Shape;277;p20" descr="FirstEnergy Stadium Improvements - Cleveland Browns"/>
          <p:cNvPicPr preferRelativeResize="0"/>
          <p:nvPr/>
        </p:nvPicPr>
        <p:blipFill rotWithShape="1">
          <a:blip r:embed="rId3">
            <a:alphaModFix/>
          </a:blip>
          <a:srcRect/>
          <a:stretch/>
        </p:blipFill>
        <p:spPr>
          <a:xfrm>
            <a:off x="6478993" y="2063372"/>
            <a:ext cx="5133891" cy="3208682"/>
          </a:xfrm>
          <a:prstGeom prst="rect">
            <a:avLst/>
          </a:prstGeom>
          <a:noFill/>
          <a:ln>
            <a:noFill/>
          </a:ln>
        </p:spPr>
      </p:pic>
      <p:sp>
        <p:nvSpPr>
          <p:cNvPr id="278" name="Google Shape;278;p20"/>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#11</a:t>
            </a:r>
            <a:r>
              <a:rPr lang="en-US" sz="2900">
                <a:solidFill>
                  <a:schemeClr val="dk1"/>
                </a:solidFill>
              </a:rPr>
              <a:t> </a:t>
            </a:r>
            <a:r>
              <a:rPr lang="en-US" sz="2500" b="1">
                <a:solidFill>
                  <a:schemeClr val="dk1"/>
                </a:solidFill>
              </a:rPr>
              <a:t>FirstEnergy Stadium, Cleveland Browns, est. 1999</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39BE6F25-7CB5-95B6-54F4-0DB864463366}"/>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21"/>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84" name="Google Shape;284;p21"/>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85" name="Google Shape;285;p21"/>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86" name="Google Shape;286;p21"/>
          <p:cNvSpPr txBox="1"/>
          <p:nvPr/>
        </p:nvSpPr>
        <p:spPr>
          <a:xfrm>
            <a:off x="457202" y="2063363"/>
            <a:ext cx="5495700" cy="355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13</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 Location, affordability</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Tailgating limitations</a:t>
            </a:r>
            <a:endParaRPr sz="2000" i="0" u="none" strike="noStrike" cap="none">
              <a:solidFill>
                <a:srgbClr val="006600"/>
              </a:solidFill>
            </a:endParaRPr>
          </a:p>
        </p:txBody>
      </p:sp>
      <p:pic>
        <p:nvPicPr>
          <p:cNvPr id="287" name="Google Shape;287;p21" descr="Your Guide to an Amazing Colts Gameday at Lucas Oil Stadium"/>
          <p:cNvPicPr preferRelativeResize="0"/>
          <p:nvPr/>
        </p:nvPicPr>
        <p:blipFill rotWithShape="1">
          <a:blip r:embed="rId3">
            <a:alphaModFix/>
          </a:blip>
          <a:srcRect/>
          <a:stretch/>
        </p:blipFill>
        <p:spPr>
          <a:xfrm>
            <a:off x="7260817" y="2063367"/>
            <a:ext cx="4352013" cy="3264010"/>
          </a:xfrm>
          <a:prstGeom prst="rect">
            <a:avLst/>
          </a:prstGeom>
          <a:noFill/>
          <a:ln>
            <a:noFill/>
          </a:ln>
        </p:spPr>
      </p:pic>
      <p:sp>
        <p:nvSpPr>
          <p:cNvPr id="288" name="Google Shape;288;p21"/>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#10</a:t>
            </a:r>
            <a:r>
              <a:rPr lang="en-US" sz="2900">
                <a:solidFill>
                  <a:schemeClr val="dk1"/>
                </a:solidFill>
              </a:rPr>
              <a:t> </a:t>
            </a:r>
            <a:r>
              <a:rPr lang="en-US" sz="2500" b="1">
                <a:solidFill>
                  <a:schemeClr val="dk1"/>
                </a:solidFill>
              </a:rPr>
              <a:t>Lucas Oil Stadium, Indianapolis Colts, est. 2008</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F80BE129-64D3-2271-6D4E-5FA16B6C5359}"/>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22"/>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94" name="Google Shape;294;p22"/>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95" name="Google Shape;295;p22"/>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296" name="Google Shape;296;p22"/>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8</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14</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Character, traditions, ambiance, views</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Ticket prices</a:t>
            </a:r>
            <a:endParaRPr sz="2000" i="0" u="none" strike="noStrike" cap="none">
              <a:solidFill>
                <a:srgbClr val="006600"/>
              </a:solidFill>
            </a:endParaRPr>
          </a:p>
        </p:txBody>
      </p:sp>
      <p:pic>
        <p:nvPicPr>
          <p:cNvPr id="297" name="Google Shape;297;p22" descr="Broncos Practice In Empty Empower Field At Mile High – CBS Denver"/>
          <p:cNvPicPr preferRelativeResize="0"/>
          <p:nvPr/>
        </p:nvPicPr>
        <p:blipFill rotWithShape="1">
          <a:blip r:embed="rId3">
            <a:alphaModFix/>
          </a:blip>
          <a:srcRect/>
          <a:stretch/>
        </p:blipFill>
        <p:spPr>
          <a:xfrm>
            <a:off x="6149407" y="2063368"/>
            <a:ext cx="5463427" cy="3073178"/>
          </a:xfrm>
          <a:prstGeom prst="rect">
            <a:avLst/>
          </a:prstGeom>
          <a:noFill/>
          <a:ln>
            <a:noFill/>
          </a:ln>
        </p:spPr>
      </p:pic>
      <p:sp>
        <p:nvSpPr>
          <p:cNvPr id="298" name="Google Shape;298;p22"/>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#9</a:t>
            </a:r>
            <a:r>
              <a:rPr lang="en-US" sz="2900">
                <a:solidFill>
                  <a:schemeClr val="dk1"/>
                </a:solidFill>
              </a:rPr>
              <a:t> </a:t>
            </a:r>
            <a:r>
              <a:rPr lang="en-US" sz="2500" b="1">
                <a:solidFill>
                  <a:schemeClr val="dk1"/>
                </a:solidFill>
              </a:rPr>
              <a:t>Empower Field at Mile High, Denver Broncos, est. 2001</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3F86C47C-BBB7-E2CC-FC86-347FB6AE9C56}"/>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3"/>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4" name="Google Shape;304;p23"/>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5" name="Google Shape;305;p23"/>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06" name="Google Shape;306;p23"/>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9</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b="1" i="1" u="none" strike="noStrike" cap="none">
                <a:solidFill>
                  <a:srgbClr val="006600"/>
                </a:solidFill>
              </a:rPr>
              <a:t> </a:t>
            </a:r>
            <a:r>
              <a:rPr lang="en-US" sz="2000" i="1" u="none" strike="noStrike" cap="none">
                <a:solidFill>
                  <a:srgbClr val="006600"/>
                </a:solidFill>
              </a:rPr>
              <a:t>Pirate ship</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a:t>
            </a:r>
            <a:r>
              <a:rPr lang="en-US" sz="2000" i="0" u="none" strike="noStrike" cap="none">
                <a:solidFill>
                  <a:srgbClr val="000000"/>
                </a:solidFill>
              </a:rPr>
              <a:t>  </a:t>
            </a:r>
            <a:r>
              <a:rPr lang="en-US" sz="2000" i="1" u="none" strike="noStrike" cap="none">
                <a:solidFill>
                  <a:srgbClr val="006600"/>
                </a:solidFill>
              </a:rPr>
              <a:t>Location great for tailgating, not close to restaurants etc.</a:t>
            </a:r>
            <a:endParaRPr sz="2000" i="0" u="none" strike="noStrike" cap="none">
              <a:solidFill>
                <a:srgbClr val="006600"/>
              </a:solidFill>
            </a:endParaRPr>
          </a:p>
        </p:txBody>
      </p:sp>
      <p:pic>
        <p:nvPicPr>
          <p:cNvPr id="307" name="Google Shape;307;p23"/>
          <p:cNvPicPr preferRelativeResize="0"/>
          <p:nvPr/>
        </p:nvPicPr>
        <p:blipFill rotWithShape="1">
          <a:blip r:embed="rId3">
            <a:alphaModFix/>
          </a:blip>
          <a:srcRect/>
          <a:stretch/>
        </p:blipFill>
        <p:spPr>
          <a:xfrm>
            <a:off x="6543928" y="2063372"/>
            <a:ext cx="5068956" cy="3379306"/>
          </a:xfrm>
          <a:prstGeom prst="rect">
            <a:avLst/>
          </a:prstGeom>
          <a:noFill/>
          <a:ln>
            <a:noFill/>
          </a:ln>
        </p:spPr>
      </p:pic>
      <p:sp>
        <p:nvSpPr>
          <p:cNvPr id="308" name="Google Shape;308;p23"/>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#8</a:t>
            </a:r>
            <a:r>
              <a:rPr lang="en-US" sz="2900">
                <a:solidFill>
                  <a:schemeClr val="dk1"/>
                </a:solidFill>
              </a:rPr>
              <a:t> </a:t>
            </a:r>
            <a:r>
              <a:rPr lang="en-US" sz="2500" b="1">
                <a:solidFill>
                  <a:schemeClr val="dk1"/>
                </a:solidFill>
              </a:rPr>
              <a:t> Raymond James Stadium, Tampa Bay Buccaneers, est. 1998</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2B3BA486-C52E-9F02-A006-315C1228E24C}"/>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4"/>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14" name="Google Shape;314;p24"/>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15" name="Google Shape;315;p24"/>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16" name="Google Shape;316;p24"/>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13</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1" u="none" strike="noStrike" cap="none">
                <a:solidFill>
                  <a:srgbClr val="006600"/>
                </a:solidFill>
              </a:rPr>
              <a:t>Tailgating experience, stadium energy</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Ticket prices</a:t>
            </a:r>
            <a:endParaRPr sz="2000" i="0" u="none" strike="noStrike" cap="none">
              <a:solidFill>
                <a:srgbClr val="006600"/>
              </a:solidFill>
            </a:endParaRPr>
          </a:p>
        </p:txBody>
      </p:sp>
      <p:pic>
        <p:nvPicPr>
          <p:cNvPr id="317" name="Google Shape;317;p24" descr="Eagles offer Lincoln Financial Field for free wedding ceremonies for  frontline workers"/>
          <p:cNvPicPr preferRelativeResize="0"/>
          <p:nvPr/>
        </p:nvPicPr>
        <p:blipFill rotWithShape="1">
          <a:blip r:embed="rId3">
            <a:alphaModFix/>
          </a:blip>
          <a:srcRect t="10027"/>
          <a:stretch/>
        </p:blipFill>
        <p:spPr>
          <a:xfrm>
            <a:off x="5878946" y="2063367"/>
            <a:ext cx="5733888" cy="2901908"/>
          </a:xfrm>
          <a:prstGeom prst="rect">
            <a:avLst/>
          </a:prstGeom>
          <a:noFill/>
          <a:ln>
            <a:noFill/>
          </a:ln>
        </p:spPr>
      </p:pic>
      <p:sp>
        <p:nvSpPr>
          <p:cNvPr id="318" name="Google Shape;318;p24"/>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#7</a:t>
            </a:r>
            <a:r>
              <a:rPr lang="en-US" sz="2900">
                <a:solidFill>
                  <a:schemeClr val="dk1"/>
                </a:solidFill>
              </a:rPr>
              <a:t> </a:t>
            </a:r>
            <a:r>
              <a:rPr lang="en-US" sz="2500" b="1">
                <a:solidFill>
                  <a:schemeClr val="dk1"/>
                </a:solidFill>
              </a:rPr>
              <a:t>  Lincoln Financial Field, Philadelphia Eagles, est. 2003</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4F9D26B4-F797-0FAC-64FB-C348DFB9D35F}"/>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5"/>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24" name="Google Shape;324;p25"/>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25" name="Google Shape;325;p25"/>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26" name="Google Shape;326;p25"/>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10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12</a:t>
            </a:r>
            <a:endParaRPr/>
          </a:p>
          <a:p>
            <a:pPr marL="0" marR="0" lvl="0" indent="0" algn="l" rtl="0">
              <a:lnSpc>
                <a:spcPct val="100000"/>
              </a:lnSpc>
              <a:spcBef>
                <a:spcPts val="1000"/>
              </a:spcBef>
              <a:spcAft>
                <a:spcPts val="0"/>
              </a:spcAft>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Amazing video board, comfortable seating, great sightlines</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Ticket prices</a:t>
            </a:r>
            <a:endParaRPr sz="2000" i="0" u="none" strike="noStrike" cap="none">
              <a:solidFill>
                <a:srgbClr val="006600"/>
              </a:solidFill>
            </a:endParaRPr>
          </a:p>
        </p:txBody>
      </p:sp>
      <p:pic>
        <p:nvPicPr>
          <p:cNvPr id="327" name="Google Shape;327;p25"/>
          <p:cNvPicPr preferRelativeResize="0"/>
          <p:nvPr/>
        </p:nvPicPr>
        <p:blipFill rotWithShape="1">
          <a:blip r:embed="rId3">
            <a:alphaModFix/>
          </a:blip>
          <a:srcRect/>
          <a:stretch/>
        </p:blipFill>
        <p:spPr>
          <a:xfrm>
            <a:off x="7020614" y="2063370"/>
            <a:ext cx="4592211" cy="3061474"/>
          </a:xfrm>
          <a:prstGeom prst="rect">
            <a:avLst/>
          </a:prstGeom>
          <a:noFill/>
          <a:ln>
            <a:noFill/>
          </a:ln>
        </p:spPr>
      </p:pic>
      <p:sp>
        <p:nvSpPr>
          <p:cNvPr id="328" name="Google Shape;328;p25"/>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#6</a:t>
            </a:r>
            <a:r>
              <a:rPr lang="en-US" sz="2900">
                <a:solidFill>
                  <a:schemeClr val="dk1"/>
                </a:solidFill>
              </a:rPr>
              <a:t> </a:t>
            </a:r>
            <a:r>
              <a:rPr lang="en-US" sz="2500" b="1">
                <a:solidFill>
                  <a:schemeClr val="dk1"/>
                </a:solidFill>
              </a:rPr>
              <a:t>AT&amp;T Stadium, Dallas Cowboys, est. 2009</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142ECB84-96F2-E579-7E53-1D46CBFDBFF4}"/>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6"/>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4" name="Google Shape;334;p26"/>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5" name="Google Shape;335;p26"/>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6" name="Google Shape;336;p26"/>
          <p:cNvSpPr txBox="1"/>
          <p:nvPr/>
        </p:nvSpPr>
        <p:spPr>
          <a:xfrm>
            <a:off x="457202" y="2063363"/>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10</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1" u="none" strike="noStrike" cap="none">
                <a:solidFill>
                  <a:srgbClr val="006600"/>
                </a:solidFill>
              </a:rPr>
              <a:t>Viking ship, indoor/outdoor aesthetic </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1" u="none" strike="noStrike" cap="none">
                <a:solidFill>
                  <a:srgbClr val="006600"/>
                </a:solidFill>
              </a:rPr>
              <a:t>Ticket prices, lack of tailgating options</a:t>
            </a:r>
            <a:endParaRPr sz="2000" i="0" u="none" strike="noStrike" cap="none">
              <a:solidFill>
                <a:srgbClr val="006600"/>
              </a:solidFill>
            </a:endParaRPr>
          </a:p>
        </p:txBody>
      </p:sp>
      <p:pic>
        <p:nvPicPr>
          <p:cNvPr id="337" name="Google Shape;337;p26"/>
          <p:cNvPicPr preferRelativeResize="0"/>
          <p:nvPr/>
        </p:nvPicPr>
        <p:blipFill rotWithShape="1">
          <a:blip r:embed="rId3">
            <a:alphaModFix/>
          </a:blip>
          <a:srcRect/>
          <a:stretch/>
        </p:blipFill>
        <p:spPr>
          <a:xfrm>
            <a:off x="6812688" y="2063374"/>
            <a:ext cx="4800135" cy="3204301"/>
          </a:xfrm>
          <a:prstGeom prst="rect">
            <a:avLst/>
          </a:prstGeom>
          <a:noFill/>
          <a:ln>
            <a:noFill/>
          </a:ln>
        </p:spPr>
      </p:pic>
      <p:sp>
        <p:nvSpPr>
          <p:cNvPr id="338" name="Google Shape;338;p26"/>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#5</a:t>
            </a:r>
            <a:r>
              <a:rPr lang="en-US" sz="2900">
                <a:solidFill>
                  <a:schemeClr val="dk1"/>
                </a:solidFill>
              </a:rPr>
              <a:t> </a:t>
            </a:r>
            <a:r>
              <a:rPr lang="en-US" sz="2500" b="1">
                <a:solidFill>
                  <a:schemeClr val="dk1"/>
                </a:solidFill>
              </a:rPr>
              <a:t>U.S. Bank Stadium, Minnesota Vikings, est. 2016</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B08A4D87-D635-117C-41B0-99943493447F}"/>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27"/>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44" name="Google Shape;344;p27"/>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45" name="Google Shape;345;p27"/>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46" name="Google Shape;346;p27"/>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5</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15</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Location, traditions, atmosphere</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1" u="none" strike="noStrike" cap="none">
                <a:solidFill>
                  <a:srgbClr val="006600"/>
                </a:solidFill>
              </a:rPr>
              <a:t>Ticket prices, concessions prices</a:t>
            </a:r>
            <a:endParaRPr sz="2000" i="0" u="none" strike="noStrike" cap="none">
              <a:solidFill>
                <a:srgbClr val="006600"/>
              </a:solidFill>
            </a:endParaRPr>
          </a:p>
        </p:txBody>
      </p:sp>
      <p:pic>
        <p:nvPicPr>
          <p:cNvPr id="347" name="Google Shape;347;p27" descr="Heinz Field - Wikipedia"/>
          <p:cNvPicPr preferRelativeResize="0"/>
          <p:nvPr/>
        </p:nvPicPr>
        <p:blipFill rotWithShape="1">
          <a:blip r:embed="rId3">
            <a:alphaModFix/>
          </a:blip>
          <a:srcRect l="8255" r="10352"/>
          <a:stretch/>
        </p:blipFill>
        <p:spPr>
          <a:xfrm>
            <a:off x="6669439" y="2063371"/>
            <a:ext cx="4943396" cy="3310121"/>
          </a:xfrm>
          <a:prstGeom prst="rect">
            <a:avLst/>
          </a:prstGeom>
          <a:noFill/>
          <a:ln>
            <a:noFill/>
          </a:ln>
        </p:spPr>
      </p:pic>
      <p:sp>
        <p:nvSpPr>
          <p:cNvPr id="348" name="Google Shape;348;p27"/>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#4</a:t>
            </a:r>
            <a:r>
              <a:rPr lang="en-US" sz="2900">
                <a:solidFill>
                  <a:schemeClr val="dk1"/>
                </a:solidFill>
              </a:rPr>
              <a:t> </a:t>
            </a:r>
            <a:r>
              <a:rPr lang="en-US" sz="2500" b="1">
                <a:solidFill>
                  <a:schemeClr val="dk1"/>
                </a:solidFill>
              </a:rPr>
              <a:t>Heinz Field, Pittsburgh Steelers, est. 2001</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0239E304-A385-1EB7-07DB-B0A7AE615C82}"/>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28"/>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54" name="Google Shape;354;p28"/>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55" name="Google Shape;355;p28"/>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56" name="Google Shape;356;p28"/>
          <p:cNvSpPr txBox="1"/>
          <p:nvPr/>
        </p:nvSpPr>
        <p:spPr>
          <a:xfrm>
            <a:off x="457202" y="2063363"/>
            <a:ext cx="5495700" cy="355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17</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1" u="none" strike="noStrike" cap="none">
                <a:solidFill>
                  <a:srgbClr val="006600"/>
                </a:solidFill>
              </a:rPr>
              <a:t> Tailgating, atmosphere</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Location</a:t>
            </a:r>
            <a:endParaRPr sz="2000" i="0" u="none" strike="noStrike" cap="none">
              <a:solidFill>
                <a:srgbClr val="006600"/>
              </a:solidFill>
            </a:endParaRPr>
          </a:p>
        </p:txBody>
      </p:sp>
      <p:pic>
        <p:nvPicPr>
          <p:cNvPr id="357" name="Google Shape;357;p28" descr="Chiefs to reduce capacity to 22% at Arrowhead; tickets go on sale next week  | FOX 4 Kansas City WDAF-TV | News, Weather, Sports"/>
          <p:cNvPicPr preferRelativeResize="0"/>
          <p:nvPr/>
        </p:nvPicPr>
        <p:blipFill rotWithShape="1">
          <a:blip r:embed="rId3">
            <a:alphaModFix/>
          </a:blip>
          <a:srcRect/>
          <a:stretch/>
        </p:blipFill>
        <p:spPr>
          <a:xfrm>
            <a:off x="6117198" y="2063373"/>
            <a:ext cx="5495678" cy="3091319"/>
          </a:xfrm>
          <a:prstGeom prst="rect">
            <a:avLst/>
          </a:prstGeom>
          <a:noFill/>
          <a:ln>
            <a:noFill/>
          </a:ln>
        </p:spPr>
      </p:pic>
      <p:sp>
        <p:nvSpPr>
          <p:cNvPr id="358" name="Google Shape;358;p28"/>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#3</a:t>
            </a:r>
            <a:r>
              <a:rPr lang="en-US" sz="2900">
                <a:solidFill>
                  <a:schemeClr val="dk1"/>
                </a:solidFill>
              </a:rPr>
              <a:t> </a:t>
            </a:r>
            <a:r>
              <a:rPr lang="en-US" sz="2500" b="1">
                <a:solidFill>
                  <a:schemeClr val="dk1"/>
                </a:solidFill>
              </a:rPr>
              <a:t>Arrowhead Stadium, Kansas City Chiefs, est. 1972</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E76E1BBB-B218-8FB1-8A11-354CDB6FD24D}"/>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29"/>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64" name="Google Shape;364;p29"/>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65" name="Google Shape;365;p29"/>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66" name="Google Shape;366;p29"/>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17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27</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8</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Tradition, atmosphere, location</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1" u="none" strike="noStrike" cap="none">
                <a:solidFill>
                  <a:srgbClr val="006600"/>
                </a:solidFill>
              </a:rPr>
              <a:t>Ticket prices</a:t>
            </a:r>
            <a:endParaRPr sz="2000" i="0" u="none" strike="noStrike" cap="none">
              <a:solidFill>
                <a:srgbClr val="006600"/>
              </a:solidFill>
            </a:endParaRPr>
          </a:p>
        </p:txBody>
      </p:sp>
      <p:pic>
        <p:nvPicPr>
          <p:cNvPr id="367" name="Google Shape;367;p29" descr="NFL To Announce 2020 Schedule Thursday"/>
          <p:cNvPicPr preferRelativeResize="0"/>
          <p:nvPr/>
        </p:nvPicPr>
        <p:blipFill rotWithShape="1">
          <a:blip r:embed="rId3">
            <a:alphaModFix/>
          </a:blip>
          <a:srcRect/>
          <a:stretch/>
        </p:blipFill>
        <p:spPr>
          <a:xfrm>
            <a:off x="6178980" y="2063375"/>
            <a:ext cx="5433901" cy="3056569"/>
          </a:xfrm>
          <a:prstGeom prst="rect">
            <a:avLst/>
          </a:prstGeom>
          <a:noFill/>
          <a:ln>
            <a:noFill/>
          </a:ln>
        </p:spPr>
      </p:pic>
      <p:sp>
        <p:nvSpPr>
          <p:cNvPr id="368" name="Google Shape;368;p29"/>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a:t>
            </a:r>
            <a:r>
              <a:rPr lang="en-US" sz="2900">
                <a:solidFill>
                  <a:schemeClr val="dk1"/>
                </a:solidFill>
              </a:rPr>
              <a:t> </a:t>
            </a:r>
            <a:r>
              <a:rPr lang="en-US" sz="2500" b="1">
                <a:solidFill>
                  <a:schemeClr val="dk1"/>
                </a:solidFill>
              </a:rPr>
              <a:t>CenturyLink Field, Seattle Seahawks, est. 2002</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6E602B3C-25E4-860B-D53D-58BBD8B3835C}"/>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3"/>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4" name="Google Shape;104;p3"/>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05" name="Google Shape;105;p3"/>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106" name="Google Shape;106;p3" descr="Will D.C. Be the Next City Suckered Into Paying for an NFL Stadium? –  Reason.com"/>
          <p:cNvPicPr preferRelativeResize="0"/>
          <p:nvPr/>
        </p:nvPicPr>
        <p:blipFill rotWithShape="1">
          <a:blip r:embed="rId3">
            <a:alphaModFix/>
          </a:blip>
          <a:srcRect/>
          <a:stretch/>
        </p:blipFill>
        <p:spPr>
          <a:xfrm>
            <a:off x="6759542" y="2213608"/>
            <a:ext cx="4853276" cy="3639959"/>
          </a:xfrm>
          <a:prstGeom prst="rect">
            <a:avLst/>
          </a:prstGeom>
          <a:noFill/>
          <a:ln>
            <a:noFill/>
          </a:ln>
        </p:spPr>
      </p:pic>
      <p:sp>
        <p:nvSpPr>
          <p:cNvPr id="107" name="Google Shape;107;p3"/>
          <p:cNvSpPr txBox="1"/>
          <p:nvPr/>
        </p:nvSpPr>
        <p:spPr>
          <a:xfrm>
            <a:off x="424684" y="2213611"/>
            <a:ext cx="5172900" cy="4043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dirty="0">
                <a:solidFill>
                  <a:srgbClr val="000000"/>
                </a:solidFill>
              </a:rPr>
              <a:t>ESPN’s Ranking:</a:t>
            </a:r>
            <a:endParaRPr sz="2000" b="1" i="0" u="none" strike="noStrike" cap="none" dirty="0">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dirty="0">
                <a:solidFill>
                  <a:srgbClr val="006600"/>
                </a:solidFill>
              </a:rPr>
              <a:t>Atmosphere: </a:t>
            </a:r>
            <a:r>
              <a:rPr lang="en-US" sz="2000" b="1" i="0" u="none" strike="noStrike" cap="none" dirty="0">
                <a:solidFill>
                  <a:srgbClr val="006600"/>
                </a:solidFill>
              </a:rPr>
              <a:t>28</a:t>
            </a:r>
            <a:r>
              <a:rPr lang="en-US" sz="2000" i="0" u="none" strike="noStrike" cap="none" dirty="0">
                <a:solidFill>
                  <a:srgbClr val="006600"/>
                </a:solidFill>
              </a:rPr>
              <a:t> </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Features: </a:t>
            </a:r>
            <a:r>
              <a:rPr lang="en-US" sz="2000" b="1" i="0" u="none" strike="noStrike" cap="none" dirty="0">
                <a:solidFill>
                  <a:srgbClr val="006600"/>
                </a:solidFill>
              </a:rPr>
              <a:t>28</a:t>
            </a:r>
            <a:endParaRPr sz="1400" b="1"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Traditions: </a:t>
            </a:r>
            <a:r>
              <a:rPr lang="en-US" sz="2000" b="1" i="0" u="none" strike="noStrike" cap="none" dirty="0">
                <a:solidFill>
                  <a:srgbClr val="006600"/>
                </a:solidFill>
              </a:rPr>
              <a:t>15 </a:t>
            </a:r>
            <a:endParaRPr sz="1400" b="1"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Tailgating: </a:t>
            </a:r>
            <a:r>
              <a:rPr lang="en-US" sz="2000" b="1" i="0" u="none" strike="noStrike" cap="none" dirty="0">
                <a:solidFill>
                  <a:srgbClr val="006600"/>
                </a:solidFill>
              </a:rPr>
              <a:t>T20</a:t>
            </a:r>
            <a:endParaRPr sz="1400" b="1"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Location: </a:t>
            </a:r>
            <a:r>
              <a:rPr lang="en-US" sz="2000" b="1" i="0" u="none" strike="noStrike" cap="none" dirty="0">
                <a:solidFill>
                  <a:srgbClr val="006600"/>
                </a:solidFill>
              </a:rPr>
              <a:t>24</a:t>
            </a:r>
            <a:r>
              <a:rPr lang="en-US" sz="2000" i="0" u="none" strike="noStrike" cap="none" dirty="0">
                <a:solidFill>
                  <a:srgbClr val="006600"/>
                </a:solidFill>
              </a:rPr>
              <a:t> </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Cost: </a:t>
            </a:r>
            <a:r>
              <a:rPr lang="en-US" sz="2000" b="1" i="0" u="none" strike="noStrike" cap="none" dirty="0">
                <a:solidFill>
                  <a:srgbClr val="006600"/>
                </a:solidFill>
              </a:rPr>
              <a:t>13</a:t>
            </a:r>
            <a:endParaRPr sz="1400" b="1"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History: </a:t>
            </a:r>
            <a:r>
              <a:rPr lang="en-US" sz="2000" b="1" i="0" u="none" strike="noStrike" cap="none" dirty="0">
                <a:solidFill>
                  <a:srgbClr val="006600"/>
                </a:solidFill>
              </a:rPr>
              <a:t>26</a:t>
            </a:r>
            <a:endParaRPr sz="2000" b="1" i="0" u="none" strike="noStrike" cap="none" dirty="0">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dirty="0">
                <a:solidFill>
                  <a:srgbClr val="000000"/>
                </a:solidFill>
              </a:rPr>
              <a:t>Notable Features: </a:t>
            </a:r>
            <a:r>
              <a:rPr lang="en-US" sz="2000" i="0" u="none" strike="noStrike" cap="none" dirty="0">
                <a:solidFill>
                  <a:srgbClr val="000000"/>
                </a:solidFill>
              </a:rPr>
              <a:t> </a:t>
            </a:r>
            <a:r>
              <a:rPr lang="en-US" sz="2000" u="none" strike="noStrike" cap="none" dirty="0">
                <a:solidFill>
                  <a:srgbClr val="006600"/>
                </a:solidFill>
              </a:rPr>
              <a:t>According to ESPN’s report: </a:t>
            </a:r>
            <a:r>
              <a:rPr lang="en-US" sz="2000" i="1" u="none" strike="noStrike" cap="none" dirty="0">
                <a:solidFill>
                  <a:srgbClr val="006600"/>
                </a:solidFill>
              </a:rPr>
              <a:t>“There's really not much, as FedEx Field finished in the lower half of six of the seven categories.”</a:t>
            </a:r>
            <a:endParaRPr sz="1400" i="0" u="none" strike="noStrike" cap="none" dirty="0">
              <a:solidFill>
                <a:srgbClr val="000000"/>
              </a:solidFill>
            </a:endParaRPr>
          </a:p>
        </p:txBody>
      </p:sp>
      <p:sp>
        <p:nvSpPr>
          <p:cNvPr id="108" name="Google Shape;108;p3"/>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dirty="0">
                <a:solidFill>
                  <a:schemeClr val="dk1"/>
                </a:solidFill>
              </a:rPr>
              <a:t>#28</a:t>
            </a:r>
            <a:r>
              <a:rPr lang="en-US" sz="2900" dirty="0">
                <a:solidFill>
                  <a:schemeClr val="dk1"/>
                </a:solidFill>
              </a:rPr>
              <a:t> </a:t>
            </a:r>
            <a:r>
              <a:rPr lang="en-US" sz="2900" b="1" dirty="0">
                <a:solidFill>
                  <a:schemeClr val="dk1"/>
                </a:solidFill>
              </a:rPr>
              <a:t>FedEx Field, Washington Football Team, est. 1997</a:t>
            </a:r>
            <a:endParaRPr sz="2900" dirty="0">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E17DB037-AE8F-8671-DDAD-2E363B487BF5}"/>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30"/>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74" name="Google Shape;374;p30"/>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75" name="Google Shape;375;p30"/>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76" name="Google Shape;376;p30"/>
          <p:cNvSpPr txBox="1"/>
          <p:nvPr/>
        </p:nvSpPr>
        <p:spPr>
          <a:xfrm>
            <a:off x="457202" y="2063363"/>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24</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1</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 Tradition, nostalgia, atmosphere, tailgating</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Location, ticket prices</a:t>
            </a:r>
            <a:endParaRPr sz="2000" i="0" u="none" strike="noStrike" cap="none">
              <a:solidFill>
                <a:srgbClr val="006600"/>
              </a:solidFill>
            </a:endParaRPr>
          </a:p>
        </p:txBody>
      </p:sp>
      <p:pic>
        <p:nvPicPr>
          <p:cNvPr id="377" name="Google Shape;377;p30" descr="Lambeau Field ready for Packers-Cardinals game"/>
          <p:cNvPicPr preferRelativeResize="0"/>
          <p:nvPr/>
        </p:nvPicPr>
        <p:blipFill rotWithShape="1">
          <a:blip r:embed="rId3">
            <a:alphaModFix/>
          </a:blip>
          <a:srcRect/>
          <a:stretch/>
        </p:blipFill>
        <p:spPr>
          <a:xfrm>
            <a:off x="5923227" y="2063387"/>
            <a:ext cx="5689600" cy="3200400"/>
          </a:xfrm>
          <a:prstGeom prst="rect">
            <a:avLst/>
          </a:prstGeom>
          <a:noFill/>
          <a:ln>
            <a:noFill/>
          </a:ln>
        </p:spPr>
      </p:pic>
      <p:sp>
        <p:nvSpPr>
          <p:cNvPr id="378" name="Google Shape;378;p30"/>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#1</a:t>
            </a:r>
            <a:r>
              <a:rPr lang="en-US" sz="2900">
                <a:solidFill>
                  <a:schemeClr val="dk1"/>
                </a:solidFill>
              </a:rPr>
              <a:t> </a:t>
            </a:r>
            <a:r>
              <a:rPr lang="en-US" sz="2500" b="1">
                <a:solidFill>
                  <a:schemeClr val="dk1"/>
                </a:solidFill>
              </a:rPr>
              <a:t>Lambeau Field, Green Bay Packers, est. 1957</a:t>
            </a:r>
            <a:endParaRPr sz="25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4BAFED57-E0AC-0CAC-85D3-554C203A48B5}"/>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31"/>
          <p:cNvSpPr txBox="1"/>
          <p:nvPr/>
        </p:nvSpPr>
        <p:spPr>
          <a:xfrm>
            <a:off x="525597" y="426720"/>
            <a:ext cx="10993549" cy="1475013"/>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  THE BEST NFL STADIUMS ACCORDING TO ESPN</a:t>
            </a:r>
            <a:endParaRPr sz="3600" b="0" i="0" u="none" strike="noStrike" cap="none" dirty="0">
              <a:solidFill>
                <a:srgbClr val="000000"/>
              </a:solidFill>
              <a:latin typeface="+mj-lt"/>
              <a:ea typeface="Arial"/>
              <a:cs typeface="Arial"/>
              <a:sym typeface="Arial"/>
            </a:endParaRPr>
          </a:p>
        </p:txBody>
      </p:sp>
      <p:sp>
        <p:nvSpPr>
          <p:cNvPr id="384" name="Google Shape;384;p31"/>
          <p:cNvSpPr txBox="1"/>
          <p:nvPr/>
        </p:nvSpPr>
        <p:spPr>
          <a:xfrm>
            <a:off x="525597" y="1901733"/>
            <a:ext cx="10993546" cy="468233"/>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4048"/>
              <a:buFont typeface="Noto Sans Symbols"/>
              <a:buNone/>
            </a:pPr>
            <a:r>
              <a:rPr lang="en-US" sz="4400" b="1" i="0" u="none" strike="noStrike" cap="none" dirty="0">
                <a:solidFill>
                  <a:srgbClr val="00B050"/>
                </a:solidFill>
                <a:latin typeface="+mj-lt"/>
                <a:ea typeface="Libre Franklin"/>
                <a:cs typeface="Libre Franklin"/>
                <a:sym typeface="Libre Franklin"/>
              </a:rPr>
              <a:t>DISCUSSION QUESTIONS</a:t>
            </a:r>
            <a:endParaRPr sz="4400" b="1" i="0" u="none" strike="noStrike" cap="none" dirty="0">
              <a:solidFill>
                <a:srgbClr val="00B050"/>
              </a:solidFill>
              <a:latin typeface="+mj-lt"/>
              <a:ea typeface="Libre Franklin"/>
              <a:cs typeface="Libre Franklin"/>
              <a:sym typeface="Libre Franklin"/>
            </a:endParaRPr>
          </a:p>
        </p:txBody>
      </p:sp>
      <p:sp>
        <p:nvSpPr>
          <p:cNvPr id="385" name="Google Shape;385;p31"/>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86" name="Google Shape;386;p31"/>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87" name="Google Shape;387;p31"/>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388" name="Google Shape;388;p31" descr="A picture containing mirror, game&#10;&#10;Description automatically generated"/>
          <p:cNvPicPr preferRelativeResize="0"/>
          <p:nvPr/>
        </p:nvPicPr>
        <p:blipFill rotWithShape="1">
          <a:blip r:embed="rId3">
            <a:alphaModFix/>
          </a:blip>
          <a:srcRect t="19941" b="12020"/>
          <a:stretch/>
        </p:blipFill>
        <p:spPr>
          <a:xfrm>
            <a:off x="579120" y="3069518"/>
            <a:ext cx="11033760" cy="3121415"/>
          </a:xfrm>
          <a:prstGeom prst="rect">
            <a:avLst/>
          </a:prstGeom>
          <a:noFill/>
          <a:ln>
            <a:noFill/>
          </a:ln>
        </p:spPr>
      </p:pic>
      <p:pic>
        <p:nvPicPr>
          <p:cNvPr id="2" name="Picture 1" descr="A black background with a black square&#10;&#10;Description automatically generated with medium confidence">
            <a:extLst>
              <a:ext uri="{FF2B5EF4-FFF2-40B4-BE49-F238E27FC236}">
                <a16:creationId xmlns:a16="http://schemas.microsoft.com/office/drawing/2014/main" id="{C63646A6-17AB-C00F-BD43-3B0D11227934}"/>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32"/>
          <p:cNvSpPr txBox="1"/>
          <p:nvPr/>
        </p:nvSpPr>
        <p:spPr>
          <a:xfrm>
            <a:off x="599150" y="345450"/>
            <a:ext cx="8307600" cy="791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a:t>
            </a:r>
            <a:endParaRPr sz="3600" b="0" i="0" u="none" strike="noStrike" cap="none" dirty="0">
              <a:solidFill>
                <a:srgbClr val="000000"/>
              </a:solidFill>
              <a:latin typeface="+mj-lt"/>
              <a:ea typeface="Arial"/>
              <a:cs typeface="Arial"/>
              <a:sym typeface="Arial"/>
            </a:endParaRPr>
          </a:p>
        </p:txBody>
      </p:sp>
      <p:sp>
        <p:nvSpPr>
          <p:cNvPr id="394" name="Google Shape;394;p32"/>
          <p:cNvSpPr txBox="1"/>
          <p:nvPr/>
        </p:nvSpPr>
        <p:spPr>
          <a:xfrm>
            <a:off x="599150" y="1064446"/>
            <a:ext cx="10646400" cy="468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3312"/>
              <a:buFont typeface="Noto Sans Symbols"/>
              <a:buNone/>
            </a:pPr>
            <a:r>
              <a:rPr lang="en-US" sz="3600" b="1" i="0" u="none" strike="noStrike" cap="none" dirty="0">
                <a:solidFill>
                  <a:srgbClr val="00B050"/>
                </a:solidFill>
                <a:latin typeface="+mj-lt"/>
                <a:ea typeface="Libre Franklin"/>
                <a:cs typeface="Libre Franklin"/>
                <a:sym typeface="Libre Franklin"/>
              </a:rPr>
              <a:t>DISCUSSION QUESTIONS</a:t>
            </a:r>
            <a:endParaRPr sz="1400" b="0" i="0" u="none" strike="noStrike" cap="none" dirty="0">
              <a:solidFill>
                <a:srgbClr val="000000"/>
              </a:solidFill>
              <a:latin typeface="+mj-lt"/>
              <a:ea typeface="Arial"/>
              <a:cs typeface="Arial"/>
              <a:sym typeface="Arial"/>
            </a:endParaRPr>
          </a:p>
        </p:txBody>
      </p:sp>
      <p:sp>
        <p:nvSpPr>
          <p:cNvPr id="395" name="Google Shape;395;p32"/>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96" name="Google Shape;396;p32"/>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97" name="Google Shape;397;p32"/>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398" name="Google Shape;398;p32" descr="A picture containing mirror, game&#10;&#10;Description automatically generated"/>
          <p:cNvPicPr preferRelativeResize="0"/>
          <p:nvPr/>
        </p:nvPicPr>
        <p:blipFill rotWithShape="1">
          <a:blip r:embed="rId3">
            <a:alphaModFix/>
          </a:blip>
          <a:srcRect t="19941" b="12020"/>
          <a:stretch/>
        </p:blipFill>
        <p:spPr>
          <a:xfrm>
            <a:off x="7384425" y="607255"/>
            <a:ext cx="4228325" cy="1457122"/>
          </a:xfrm>
          <a:prstGeom prst="rect">
            <a:avLst/>
          </a:prstGeom>
          <a:noFill/>
          <a:ln>
            <a:noFill/>
          </a:ln>
        </p:spPr>
      </p:pic>
      <p:sp>
        <p:nvSpPr>
          <p:cNvPr id="399" name="Google Shape;399;p32"/>
          <p:cNvSpPr txBox="1"/>
          <p:nvPr/>
        </p:nvSpPr>
        <p:spPr>
          <a:xfrm>
            <a:off x="599150" y="2064377"/>
            <a:ext cx="11013600" cy="3786600"/>
          </a:xfrm>
          <a:prstGeom prst="rect">
            <a:avLst/>
          </a:prstGeom>
          <a:noFill/>
          <a:ln>
            <a:noFill/>
          </a:ln>
        </p:spPr>
        <p:txBody>
          <a:bodyPr spcFirstLastPara="1" wrap="square" lIns="91425" tIns="45700" rIns="91425" bIns="45700" anchor="t" anchorCtr="0">
            <a:spAutoFit/>
          </a:bodyPr>
          <a:lstStyle/>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What is revenue?</a:t>
            </a:r>
            <a:endParaRPr sz="1000" i="0" u="none" strike="noStrike" cap="none" dirty="0">
              <a:solidFill>
                <a:srgbClr val="000000"/>
              </a:solidFill>
            </a:endParaRPr>
          </a:p>
          <a:p>
            <a:pPr marL="457200" marR="0" lvl="0" indent="-457200" algn="l" rtl="0">
              <a:lnSpc>
                <a:spcPct val="100000"/>
              </a:lnSpc>
              <a:spcBef>
                <a:spcPts val="0"/>
              </a:spcBef>
              <a:spcAft>
                <a:spcPts val="0"/>
              </a:spcAft>
              <a:buFont typeface="+mj-lt"/>
              <a:buAutoNum type="arabicPeriod"/>
            </a:pPr>
            <a:endParaRPr sz="2000" i="0" u="none" strike="noStrike" cap="none" dirty="0">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How do sports teams generate revenue?</a:t>
            </a:r>
            <a:endParaRPr sz="1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a:pPr>
            <a:endParaRPr sz="2000" i="0" u="none" strike="noStrike" cap="none" dirty="0">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How might new stadiums help a sports team to maximize revenue? </a:t>
            </a:r>
            <a:endParaRPr sz="1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a:pPr>
            <a:endParaRPr sz="2000" i="0" u="none" strike="noStrike" cap="none" dirty="0">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What is a Personal Seat License (PSL) and why do some new stadium projects sell them?</a:t>
            </a:r>
            <a:endParaRPr sz="1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a:pPr>
            <a:endParaRPr sz="2000" i="0" u="none" strike="noStrike" cap="none" dirty="0">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What is the fan experience?</a:t>
            </a:r>
            <a:endParaRPr sz="1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a:pPr>
            <a:endParaRPr sz="2000" i="0" u="none" strike="noStrike" cap="none" dirty="0">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dirty="0">
                <a:solidFill>
                  <a:srgbClr val="000000"/>
                </a:solidFill>
              </a:rPr>
              <a:t>When does the fan experience begin and what impact might a stadium have on the overall fan experience on game days?</a:t>
            </a:r>
            <a:endParaRPr sz="2000" i="0" u="none" strike="noStrike" cap="none" dirty="0">
              <a:solidFill>
                <a:srgbClr val="006600"/>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054FEC18-7268-C335-850A-8D1E5AA2E6A5}"/>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6" name="Google Shape;406;p33"/>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07" name="Google Shape;407;p33"/>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08" name="Google Shape;408;p33"/>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10" name="Google Shape;410;p33"/>
          <p:cNvSpPr txBox="1"/>
          <p:nvPr/>
        </p:nvSpPr>
        <p:spPr>
          <a:xfrm>
            <a:off x="579125" y="2213276"/>
            <a:ext cx="11033700" cy="3786600"/>
          </a:xfrm>
          <a:prstGeom prst="rect">
            <a:avLst/>
          </a:prstGeom>
          <a:noFill/>
          <a:ln>
            <a:noFill/>
          </a:ln>
        </p:spPr>
        <p:txBody>
          <a:bodyPr spcFirstLastPara="1" wrap="square" lIns="91425" tIns="45700" rIns="91425" bIns="45700" anchor="t" anchorCtr="0">
            <a:spAutoFit/>
          </a:bodyPr>
          <a:lstStyle/>
          <a:p>
            <a:pPr marL="558800" marR="0" lvl="0" indent="-457200" algn="l" rtl="0">
              <a:lnSpc>
                <a:spcPct val="100000"/>
              </a:lnSpc>
              <a:spcBef>
                <a:spcPts val="0"/>
              </a:spcBef>
              <a:spcAft>
                <a:spcPts val="0"/>
              </a:spcAft>
              <a:buClr>
                <a:srgbClr val="000000"/>
              </a:buClr>
              <a:buSzPts val="2000"/>
              <a:buFont typeface="+mj-lt"/>
              <a:buAutoNum type="arabicPeriod" startAt="7"/>
            </a:pPr>
            <a:r>
              <a:rPr lang="en-US" sz="2000" i="0" u="none" strike="noStrike" cap="none" dirty="0">
                <a:solidFill>
                  <a:srgbClr val="000000"/>
                </a:solidFill>
              </a:rPr>
              <a:t>What factors might influence fan experience from a game day perspective at a NFL stadium?</a:t>
            </a:r>
            <a:endParaRPr sz="2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startAt="7"/>
            </a:pPr>
            <a:endParaRPr sz="2000" i="0" u="none" strike="noStrike" cap="none" dirty="0">
              <a:solidFill>
                <a:srgbClr val="000000"/>
              </a:solidFill>
            </a:endParaRPr>
          </a:p>
          <a:p>
            <a:pPr marL="558800" marR="0" lvl="0" indent="-457200" algn="l" rtl="0">
              <a:lnSpc>
                <a:spcPct val="100000"/>
              </a:lnSpc>
              <a:spcBef>
                <a:spcPts val="0"/>
              </a:spcBef>
              <a:spcAft>
                <a:spcPts val="0"/>
              </a:spcAft>
              <a:buClr>
                <a:srgbClr val="000000"/>
              </a:buClr>
              <a:buSzPts val="2000"/>
              <a:buFont typeface="+mj-lt"/>
              <a:buAutoNum type="arabicPeriod" startAt="7"/>
            </a:pPr>
            <a:r>
              <a:rPr lang="en-US" sz="2000" i="0" u="none" strike="noStrike" cap="none" dirty="0">
                <a:solidFill>
                  <a:srgbClr val="000000"/>
                </a:solidFill>
              </a:rPr>
              <a:t>How might stadium technology impact the fan experience?</a:t>
            </a:r>
            <a:endParaRPr sz="2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startAt="7"/>
            </a:pPr>
            <a:endParaRPr sz="2000" i="0" u="none" strike="noStrike" cap="none" dirty="0">
              <a:solidFill>
                <a:srgbClr val="000000"/>
              </a:solidFill>
            </a:endParaRPr>
          </a:p>
          <a:p>
            <a:pPr marL="558800" marR="0" lvl="0" indent="-457200" algn="l" rtl="0">
              <a:lnSpc>
                <a:spcPct val="100000"/>
              </a:lnSpc>
              <a:spcBef>
                <a:spcPts val="0"/>
              </a:spcBef>
              <a:spcAft>
                <a:spcPts val="0"/>
              </a:spcAft>
              <a:buClr>
                <a:srgbClr val="000000"/>
              </a:buClr>
              <a:buSzPts val="2000"/>
              <a:buFont typeface="+mj-lt"/>
              <a:buAutoNum type="arabicPeriod" startAt="7"/>
            </a:pPr>
            <a:r>
              <a:rPr lang="en-US" sz="2000" i="0" u="none" strike="noStrike" cap="none" dirty="0">
                <a:solidFill>
                  <a:srgbClr val="000000"/>
                </a:solidFill>
              </a:rPr>
              <a:t>How do you think ESPN determined which NFL stadiums offer the best fan experience?  How did those variables influence these rankings?</a:t>
            </a:r>
            <a:endParaRPr sz="2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startAt="7"/>
            </a:pPr>
            <a:endParaRPr sz="2000" i="0" u="none" strike="noStrike" cap="none" dirty="0">
              <a:solidFill>
                <a:srgbClr val="000000"/>
              </a:solidFill>
            </a:endParaRPr>
          </a:p>
          <a:p>
            <a:pPr marL="558800" marR="0" lvl="0" indent="-457200" algn="l" rtl="0">
              <a:lnSpc>
                <a:spcPct val="100000"/>
              </a:lnSpc>
              <a:spcBef>
                <a:spcPts val="0"/>
              </a:spcBef>
              <a:spcAft>
                <a:spcPts val="0"/>
              </a:spcAft>
              <a:buClr>
                <a:srgbClr val="000000"/>
              </a:buClr>
              <a:buSzPts val="2000"/>
              <a:buFont typeface="+mj-lt"/>
              <a:buAutoNum type="arabicPeriod" startAt="7"/>
            </a:pPr>
            <a:r>
              <a:rPr lang="en-US" sz="2000" i="0" u="none" strike="noStrike" cap="none" dirty="0">
                <a:solidFill>
                  <a:srgbClr val="000000"/>
                </a:solidFill>
              </a:rPr>
              <a:t>What is economic impact?</a:t>
            </a:r>
            <a:endParaRPr sz="2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startAt="7"/>
            </a:pPr>
            <a:endParaRPr sz="2000" i="0" u="none" strike="noStrike" cap="none" dirty="0">
              <a:solidFill>
                <a:srgbClr val="000000"/>
              </a:solidFill>
            </a:endParaRPr>
          </a:p>
          <a:p>
            <a:pPr marL="558800" marR="0" lvl="0" indent="-457200" algn="l" rtl="0">
              <a:lnSpc>
                <a:spcPct val="100000"/>
              </a:lnSpc>
              <a:spcBef>
                <a:spcPts val="0"/>
              </a:spcBef>
              <a:spcAft>
                <a:spcPts val="0"/>
              </a:spcAft>
              <a:buClr>
                <a:srgbClr val="000000"/>
              </a:buClr>
              <a:buSzPts val="2000"/>
              <a:buFont typeface="+mj-lt"/>
              <a:buAutoNum type="arabicPeriod" startAt="7"/>
            </a:pPr>
            <a:r>
              <a:rPr lang="en-US" sz="2000" i="0" u="none" strike="noStrike" cap="none" dirty="0">
                <a:solidFill>
                  <a:srgbClr val="000000"/>
                </a:solidFill>
              </a:rPr>
              <a:t>How might stadiums impact local economies?</a:t>
            </a:r>
            <a:endParaRPr sz="2000" i="0" u="none" strike="noStrike" cap="none" dirty="0">
              <a:solidFill>
                <a:srgbClr val="000000"/>
              </a:solidFill>
            </a:endParaRPr>
          </a:p>
          <a:p>
            <a:pPr marL="914400" marR="0" lvl="0" indent="-457200" algn="l" rtl="0">
              <a:lnSpc>
                <a:spcPct val="100000"/>
              </a:lnSpc>
              <a:spcBef>
                <a:spcPts val="0"/>
              </a:spcBef>
              <a:spcAft>
                <a:spcPts val="0"/>
              </a:spcAft>
              <a:buFont typeface="+mj-lt"/>
              <a:buAutoNum type="arabicPeriod" startAt="7"/>
            </a:pPr>
            <a:endParaRPr sz="2000" i="0" u="none" strike="noStrike" cap="none" dirty="0">
              <a:solidFill>
                <a:srgbClr val="006600"/>
              </a:solidFill>
            </a:endParaRPr>
          </a:p>
        </p:txBody>
      </p:sp>
      <p:pic>
        <p:nvPicPr>
          <p:cNvPr id="2" name="Google Shape;398;p32" descr="A picture containing mirror, game&#10;&#10;Description automatically generated">
            <a:extLst>
              <a:ext uri="{FF2B5EF4-FFF2-40B4-BE49-F238E27FC236}">
                <a16:creationId xmlns:a16="http://schemas.microsoft.com/office/drawing/2014/main" id="{07028EA9-88B8-60CC-85C9-6D5D23F6F4D9}"/>
              </a:ext>
            </a:extLst>
          </p:cNvPr>
          <p:cNvPicPr preferRelativeResize="0"/>
          <p:nvPr/>
        </p:nvPicPr>
        <p:blipFill rotWithShape="1">
          <a:blip r:embed="rId3">
            <a:alphaModFix/>
          </a:blip>
          <a:srcRect t="19941" b="12020"/>
          <a:stretch/>
        </p:blipFill>
        <p:spPr>
          <a:xfrm>
            <a:off x="7384425" y="607255"/>
            <a:ext cx="4228325" cy="1457122"/>
          </a:xfrm>
          <a:prstGeom prst="rect">
            <a:avLst/>
          </a:prstGeom>
          <a:noFill/>
          <a:ln>
            <a:noFill/>
          </a:ln>
        </p:spPr>
      </p:pic>
      <p:pic>
        <p:nvPicPr>
          <p:cNvPr id="3" name="Picture 2" descr="A black background with a black square&#10;&#10;Description automatically generated with medium confidence">
            <a:extLst>
              <a:ext uri="{FF2B5EF4-FFF2-40B4-BE49-F238E27FC236}">
                <a16:creationId xmlns:a16="http://schemas.microsoft.com/office/drawing/2014/main" id="{4EBD43F6-01C8-FC45-7620-E3E2FC4D7487}"/>
              </a:ext>
            </a:extLst>
          </p:cNvPr>
          <p:cNvPicPr>
            <a:picLocks noChangeAspect="1"/>
          </p:cNvPicPr>
          <p:nvPr/>
        </p:nvPicPr>
        <p:blipFill>
          <a:blip r:embed="rId4"/>
          <a:stretch>
            <a:fillRect/>
          </a:stretch>
        </p:blipFill>
        <p:spPr>
          <a:xfrm>
            <a:off x="114300" y="6429059"/>
            <a:ext cx="1253067" cy="414500"/>
          </a:xfrm>
          <a:prstGeom prst="rect">
            <a:avLst/>
          </a:prstGeom>
        </p:spPr>
      </p:pic>
      <p:sp>
        <p:nvSpPr>
          <p:cNvPr id="4" name="Google Shape;393;p32">
            <a:extLst>
              <a:ext uri="{FF2B5EF4-FFF2-40B4-BE49-F238E27FC236}">
                <a16:creationId xmlns:a16="http://schemas.microsoft.com/office/drawing/2014/main" id="{72F198BD-C5F9-B95D-CCDD-14C5749463F6}"/>
              </a:ext>
            </a:extLst>
          </p:cNvPr>
          <p:cNvSpPr txBox="1"/>
          <p:nvPr/>
        </p:nvSpPr>
        <p:spPr>
          <a:xfrm>
            <a:off x="599150" y="345450"/>
            <a:ext cx="8307600" cy="791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a:t>
            </a:r>
            <a:endParaRPr sz="3600" b="0" i="0" u="none" strike="noStrike" cap="none" dirty="0">
              <a:solidFill>
                <a:srgbClr val="000000"/>
              </a:solidFill>
              <a:latin typeface="+mj-lt"/>
              <a:ea typeface="Arial"/>
              <a:cs typeface="Arial"/>
              <a:sym typeface="Arial"/>
            </a:endParaRPr>
          </a:p>
        </p:txBody>
      </p:sp>
      <p:sp>
        <p:nvSpPr>
          <p:cNvPr id="5" name="Google Shape;394;p32">
            <a:extLst>
              <a:ext uri="{FF2B5EF4-FFF2-40B4-BE49-F238E27FC236}">
                <a16:creationId xmlns:a16="http://schemas.microsoft.com/office/drawing/2014/main" id="{32979FE6-8205-936C-5D4C-0FE445B4194B}"/>
              </a:ext>
            </a:extLst>
          </p:cNvPr>
          <p:cNvSpPr txBox="1"/>
          <p:nvPr/>
        </p:nvSpPr>
        <p:spPr>
          <a:xfrm>
            <a:off x="599150" y="1064446"/>
            <a:ext cx="10646400" cy="468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3312"/>
              <a:buFont typeface="Noto Sans Symbols"/>
              <a:buNone/>
            </a:pPr>
            <a:r>
              <a:rPr lang="en-US" sz="3600" b="1" i="0" u="none" strike="noStrike" cap="none" dirty="0">
                <a:solidFill>
                  <a:srgbClr val="00B050"/>
                </a:solidFill>
                <a:latin typeface="+mj-lt"/>
                <a:ea typeface="Libre Franklin"/>
                <a:cs typeface="Libre Franklin"/>
                <a:sym typeface="Libre Franklin"/>
              </a:rPr>
              <a:t>DISCUSSION QUESTIONS</a:t>
            </a:r>
            <a:endParaRPr sz="1400" b="0" i="0" u="none" strike="noStrike" cap="none" dirty="0">
              <a:solidFill>
                <a:srgbClr val="000000"/>
              </a:solidFill>
              <a:latin typeface="+mj-lt"/>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34"/>
          <p:cNvSpPr txBox="1"/>
          <p:nvPr/>
        </p:nvSpPr>
        <p:spPr>
          <a:xfrm>
            <a:off x="525597" y="426720"/>
            <a:ext cx="10993549" cy="1475013"/>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  THE BEST NFL STADIUMS ACCORDING TO ESPN</a:t>
            </a:r>
            <a:endParaRPr sz="3600" b="0" i="0" u="none" strike="noStrike" cap="none" dirty="0">
              <a:solidFill>
                <a:srgbClr val="000000"/>
              </a:solidFill>
              <a:latin typeface="+mj-lt"/>
              <a:ea typeface="Arial"/>
              <a:cs typeface="Arial"/>
              <a:sym typeface="Arial"/>
            </a:endParaRPr>
          </a:p>
        </p:txBody>
      </p:sp>
      <p:sp>
        <p:nvSpPr>
          <p:cNvPr id="416" name="Google Shape;416;p34"/>
          <p:cNvSpPr txBox="1"/>
          <p:nvPr/>
        </p:nvSpPr>
        <p:spPr>
          <a:xfrm>
            <a:off x="525597" y="1901733"/>
            <a:ext cx="10993546" cy="468233"/>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4048"/>
              <a:buFont typeface="Noto Sans Symbols"/>
              <a:buNone/>
            </a:pPr>
            <a:r>
              <a:rPr lang="en-US" sz="4400" b="1" i="0" u="none" strike="noStrike" cap="none" dirty="0">
                <a:solidFill>
                  <a:srgbClr val="00B050"/>
                </a:solidFill>
                <a:latin typeface="+mj-lt"/>
                <a:ea typeface="Libre Franklin"/>
                <a:cs typeface="Libre Franklin"/>
                <a:sym typeface="Libre Franklin"/>
              </a:rPr>
              <a:t>STUDENT ACTIVITY</a:t>
            </a:r>
            <a:endParaRPr sz="4400" b="1" i="0" u="none" strike="noStrike" cap="none" dirty="0">
              <a:solidFill>
                <a:srgbClr val="00B050"/>
              </a:solidFill>
              <a:latin typeface="+mj-lt"/>
              <a:ea typeface="Libre Franklin"/>
              <a:cs typeface="Libre Franklin"/>
              <a:sym typeface="Libre Franklin"/>
            </a:endParaRPr>
          </a:p>
        </p:txBody>
      </p:sp>
      <p:sp>
        <p:nvSpPr>
          <p:cNvPr id="417" name="Google Shape;417;p34"/>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18" name="Google Shape;418;p34"/>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19" name="Google Shape;419;p34"/>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2" name="Google Shape;388;p31" descr="A picture containing mirror, game&#10;&#10;Description automatically generated">
            <a:extLst>
              <a:ext uri="{FF2B5EF4-FFF2-40B4-BE49-F238E27FC236}">
                <a16:creationId xmlns:a16="http://schemas.microsoft.com/office/drawing/2014/main" id="{95C2E421-8102-11A9-D531-79F45E22B476}"/>
              </a:ext>
            </a:extLst>
          </p:cNvPr>
          <p:cNvPicPr preferRelativeResize="0"/>
          <p:nvPr/>
        </p:nvPicPr>
        <p:blipFill rotWithShape="1">
          <a:blip r:embed="rId3">
            <a:alphaModFix/>
          </a:blip>
          <a:srcRect t="19941" b="12020"/>
          <a:stretch/>
        </p:blipFill>
        <p:spPr>
          <a:xfrm>
            <a:off x="579120" y="3069518"/>
            <a:ext cx="11033760" cy="3121415"/>
          </a:xfrm>
          <a:prstGeom prst="rect">
            <a:avLst/>
          </a:prstGeom>
          <a:noFill/>
          <a:ln>
            <a:noFill/>
          </a:ln>
        </p:spPr>
      </p:pic>
      <p:pic>
        <p:nvPicPr>
          <p:cNvPr id="3" name="Picture 2" descr="A black background with a black square&#10;&#10;Description automatically generated with medium confidence">
            <a:extLst>
              <a:ext uri="{FF2B5EF4-FFF2-40B4-BE49-F238E27FC236}">
                <a16:creationId xmlns:a16="http://schemas.microsoft.com/office/drawing/2014/main" id="{A802ECC9-D883-DFA1-EC70-CC8A28CA3A9F}"/>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35"/>
          <p:cNvSpPr txBox="1"/>
          <p:nvPr/>
        </p:nvSpPr>
        <p:spPr>
          <a:xfrm>
            <a:off x="579129" y="569213"/>
            <a:ext cx="8578500" cy="791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a:t>
            </a:r>
            <a:endParaRPr sz="3600" b="0" i="0" u="none" strike="noStrike" cap="none" dirty="0">
              <a:solidFill>
                <a:srgbClr val="000000"/>
              </a:solidFill>
              <a:latin typeface="+mj-lt"/>
              <a:ea typeface="Arial"/>
              <a:cs typeface="Arial"/>
              <a:sym typeface="Arial"/>
            </a:endParaRPr>
          </a:p>
        </p:txBody>
      </p:sp>
      <p:sp>
        <p:nvSpPr>
          <p:cNvPr id="426" name="Google Shape;426;p35"/>
          <p:cNvSpPr txBox="1"/>
          <p:nvPr/>
        </p:nvSpPr>
        <p:spPr>
          <a:xfrm>
            <a:off x="579129" y="1379833"/>
            <a:ext cx="10993500" cy="468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3312"/>
              <a:buFont typeface="Noto Sans Symbols"/>
              <a:buNone/>
            </a:pPr>
            <a:r>
              <a:rPr lang="en-US" sz="3600" b="1" i="0" u="none" strike="noStrike" cap="none" dirty="0">
                <a:solidFill>
                  <a:srgbClr val="00B050"/>
                </a:solidFill>
                <a:latin typeface="+mj-lt"/>
                <a:ea typeface="Libre Franklin"/>
                <a:cs typeface="Libre Franklin"/>
                <a:sym typeface="Libre Franklin"/>
              </a:rPr>
              <a:t>ACTIVITY INSTRUCTIONS</a:t>
            </a:r>
            <a:endParaRPr sz="1400" b="0" i="0" u="none" strike="noStrike" cap="none" dirty="0">
              <a:solidFill>
                <a:srgbClr val="000000"/>
              </a:solidFill>
              <a:latin typeface="+mj-lt"/>
              <a:ea typeface="Arial"/>
              <a:cs typeface="Arial"/>
              <a:sym typeface="Arial"/>
            </a:endParaRPr>
          </a:p>
        </p:txBody>
      </p:sp>
      <p:sp>
        <p:nvSpPr>
          <p:cNvPr id="427" name="Google Shape;427;p35"/>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28" name="Google Shape;428;p35"/>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29" name="Google Shape;429;p35"/>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31" name="Google Shape;431;p35"/>
          <p:cNvSpPr txBox="1"/>
          <p:nvPr/>
        </p:nvSpPr>
        <p:spPr>
          <a:xfrm>
            <a:off x="579125" y="2333672"/>
            <a:ext cx="11033700" cy="3786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000" i="0" u="none" strike="noStrike" cap="none">
                <a:solidFill>
                  <a:srgbClr val="000000"/>
                </a:solidFill>
              </a:rPr>
              <a:t>Based on information from the previous slides, select a NFL team that would benefit from either a new stadium or a renovation project.  Then, develop preliminary plans for a new or renovated stadium.  When your plans are complete, be prepared to present your ideas.  You must convince officials in your city why the stadium project should be approved.</a:t>
            </a:r>
            <a:endParaRPr sz="1000" i="0" u="none" strike="noStrike" cap="none">
              <a:solidFill>
                <a:srgbClr val="000000"/>
              </a:solidFill>
            </a:endParaRPr>
          </a:p>
          <a:p>
            <a:pPr marL="0" marR="0" lvl="0" indent="0" algn="l" rtl="0">
              <a:lnSpc>
                <a:spcPct val="100000"/>
              </a:lnSpc>
              <a:spcBef>
                <a:spcPts val="0"/>
              </a:spcBef>
              <a:spcAft>
                <a:spcPts val="0"/>
              </a:spcAft>
              <a:buClr>
                <a:srgbClr val="000000"/>
              </a:buClr>
              <a:buSzPts val="2400"/>
              <a:buFont typeface="Arial"/>
              <a:buNone/>
            </a:pPr>
            <a:endParaRPr sz="2000" i="0" u="none" strike="noStrike" cap="none">
              <a:solidFill>
                <a:srgbClr val="000000"/>
              </a:solidFill>
            </a:endParaRPr>
          </a:p>
          <a:p>
            <a:pPr marL="0" marR="0" lvl="0" indent="0" algn="l" rtl="0">
              <a:lnSpc>
                <a:spcPct val="100000"/>
              </a:lnSpc>
              <a:spcBef>
                <a:spcPts val="0"/>
              </a:spcBef>
              <a:spcAft>
                <a:spcPts val="0"/>
              </a:spcAft>
              <a:buClr>
                <a:srgbClr val="000000"/>
              </a:buClr>
              <a:buSzPts val="2400"/>
              <a:buFont typeface="Arial"/>
              <a:buNone/>
            </a:pPr>
            <a:r>
              <a:rPr lang="en-US" sz="2000" i="0" u="none" strike="noStrike" cap="none">
                <a:solidFill>
                  <a:srgbClr val="000000"/>
                </a:solidFill>
              </a:rPr>
              <a:t>Your stadium plan and presentation must communicate the following:</a:t>
            </a:r>
            <a:endParaRPr sz="2000" i="0" u="none" strike="noStrike" cap="none">
              <a:solidFill>
                <a:srgbClr val="000000"/>
              </a:solidFill>
            </a:endParaRPr>
          </a:p>
          <a:p>
            <a:pPr marL="457200" marR="0" lvl="0" indent="-304800" algn="l" rtl="0">
              <a:lnSpc>
                <a:spcPct val="100000"/>
              </a:lnSpc>
              <a:spcBef>
                <a:spcPts val="0"/>
              </a:spcBef>
              <a:spcAft>
                <a:spcPts val="0"/>
              </a:spcAft>
              <a:buClr>
                <a:schemeClr val="dk1"/>
              </a:buClr>
              <a:buSzPts val="2400"/>
              <a:buFont typeface="Calibri"/>
              <a:buNone/>
            </a:pPr>
            <a:endParaRPr sz="2000" i="0" u="none" strike="noStrike" cap="none">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a:solidFill>
                  <a:srgbClr val="000000"/>
                </a:solidFill>
              </a:rPr>
              <a:t>How the stadium project will be financed</a:t>
            </a:r>
            <a:endParaRPr sz="1000" i="0" u="none" strike="noStrike" cap="none">
              <a:solidFill>
                <a:srgbClr val="000000"/>
              </a:solidFill>
            </a:endParaRPr>
          </a:p>
          <a:p>
            <a:pPr marL="457200" marR="0" lvl="0" indent="0" algn="l" rtl="0">
              <a:lnSpc>
                <a:spcPct val="100000"/>
              </a:lnSpc>
              <a:spcBef>
                <a:spcPts val="0"/>
              </a:spcBef>
              <a:spcAft>
                <a:spcPts val="0"/>
              </a:spcAft>
              <a:buNone/>
            </a:pPr>
            <a:endParaRPr sz="2000" i="0" u="none" strike="noStrike" cap="none">
              <a:solidFill>
                <a:srgbClr val="000000"/>
              </a:solidFill>
            </a:endParaRPr>
          </a:p>
          <a:p>
            <a:pPr marL="457200" marR="0" lvl="0" indent="-355600" algn="l" rtl="0">
              <a:lnSpc>
                <a:spcPct val="100000"/>
              </a:lnSpc>
              <a:spcBef>
                <a:spcPts val="0"/>
              </a:spcBef>
              <a:spcAft>
                <a:spcPts val="0"/>
              </a:spcAft>
              <a:buClr>
                <a:srgbClr val="000000"/>
              </a:buClr>
              <a:buSzPts val="2000"/>
              <a:buAutoNum type="arabicPeriod"/>
            </a:pPr>
            <a:r>
              <a:rPr lang="en-US" sz="2000" i="0" u="none" strike="noStrike" cap="none">
                <a:solidFill>
                  <a:srgbClr val="000000"/>
                </a:solidFill>
              </a:rPr>
              <a:t>How the stadium project will result in an attendance increase</a:t>
            </a:r>
            <a:br>
              <a:rPr lang="en-US" sz="2000" i="0" u="none" strike="noStrike" cap="none">
                <a:solidFill>
                  <a:srgbClr val="000000"/>
                </a:solidFill>
              </a:rPr>
            </a:br>
            <a:endParaRPr sz="2000" i="0" u="none" strike="noStrike" cap="none">
              <a:solidFill>
                <a:srgbClr val="000000"/>
              </a:solidFill>
            </a:endParaRPr>
          </a:p>
          <a:p>
            <a:pPr marL="457200" marR="0" lvl="0" indent="-355600" algn="l" rtl="0">
              <a:lnSpc>
                <a:spcPct val="100000"/>
              </a:lnSpc>
              <a:spcBef>
                <a:spcPts val="0"/>
              </a:spcBef>
              <a:spcAft>
                <a:spcPts val="0"/>
              </a:spcAft>
              <a:buSzPts val="2000"/>
              <a:buAutoNum type="arabicPeriod"/>
            </a:pPr>
            <a:r>
              <a:rPr lang="en-US" sz="2000"/>
              <a:t>How the stadium project will impact the local economy</a:t>
            </a:r>
            <a:endParaRPr sz="2000"/>
          </a:p>
        </p:txBody>
      </p:sp>
      <p:pic>
        <p:nvPicPr>
          <p:cNvPr id="2" name="Google Shape;398;p32" descr="A picture containing mirror, game&#10;&#10;Description automatically generated">
            <a:extLst>
              <a:ext uri="{FF2B5EF4-FFF2-40B4-BE49-F238E27FC236}">
                <a16:creationId xmlns:a16="http://schemas.microsoft.com/office/drawing/2014/main" id="{93D6CC22-BD37-ACEB-3646-738878532C2F}"/>
              </a:ext>
            </a:extLst>
          </p:cNvPr>
          <p:cNvPicPr preferRelativeResize="0"/>
          <p:nvPr/>
        </p:nvPicPr>
        <p:blipFill rotWithShape="1">
          <a:blip r:embed="rId3">
            <a:alphaModFix/>
          </a:blip>
          <a:srcRect t="19941" b="12020"/>
          <a:stretch/>
        </p:blipFill>
        <p:spPr>
          <a:xfrm>
            <a:off x="7384425" y="607255"/>
            <a:ext cx="4228325" cy="1457122"/>
          </a:xfrm>
          <a:prstGeom prst="rect">
            <a:avLst/>
          </a:prstGeom>
          <a:noFill/>
          <a:ln>
            <a:noFill/>
          </a:ln>
        </p:spPr>
      </p:pic>
      <p:pic>
        <p:nvPicPr>
          <p:cNvPr id="3" name="Picture 2" descr="A black background with a black square&#10;&#10;Description automatically generated with medium confidence">
            <a:extLst>
              <a:ext uri="{FF2B5EF4-FFF2-40B4-BE49-F238E27FC236}">
                <a16:creationId xmlns:a16="http://schemas.microsoft.com/office/drawing/2014/main" id="{FB1518EE-C7C1-AD1D-3C50-5B3496BCF532}"/>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8" name="Google Shape;438;g260bb5ec9ef_0_64"/>
          <p:cNvSpPr/>
          <p:nvPr/>
        </p:nvSpPr>
        <p:spPr>
          <a:xfrm>
            <a:off x="579120" y="345440"/>
            <a:ext cx="3333000" cy="8130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39" name="Google Shape;439;g260bb5ec9ef_0_64"/>
          <p:cNvSpPr/>
          <p:nvPr/>
        </p:nvSpPr>
        <p:spPr>
          <a:xfrm>
            <a:off x="4429539" y="345440"/>
            <a:ext cx="3333000" cy="8130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40" name="Google Shape;440;g260bb5ec9ef_0_64"/>
          <p:cNvSpPr/>
          <p:nvPr/>
        </p:nvSpPr>
        <p:spPr>
          <a:xfrm>
            <a:off x="8279958" y="345440"/>
            <a:ext cx="3333000" cy="8130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42" name="Google Shape;442;g260bb5ec9ef_0_64"/>
          <p:cNvSpPr txBox="1"/>
          <p:nvPr/>
        </p:nvSpPr>
        <p:spPr>
          <a:xfrm>
            <a:off x="579125" y="2333672"/>
            <a:ext cx="11033700" cy="2247300"/>
          </a:xfrm>
          <a:prstGeom prst="rect">
            <a:avLst/>
          </a:prstGeom>
          <a:noFill/>
          <a:ln>
            <a:noFill/>
          </a:ln>
        </p:spPr>
        <p:txBody>
          <a:bodyPr spcFirstLastPara="1" wrap="square" lIns="91425" tIns="45700" rIns="91425" bIns="45700" anchor="t" anchorCtr="0">
            <a:spAutoFit/>
          </a:bodyPr>
          <a:lstStyle/>
          <a:p>
            <a:pPr marL="558800" marR="0" lvl="0" indent="-457200" algn="l" rtl="0">
              <a:lnSpc>
                <a:spcPct val="100000"/>
              </a:lnSpc>
              <a:spcBef>
                <a:spcPts val="0"/>
              </a:spcBef>
              <a:spcAft>
                <a:spcPts val="0"/>
              </a:spcAft>
              <a:buSzPts val="2000"/>
              <a:buFont typeface="+mj-lt"/>
              <a:buAutoNum type="arabicPeriod" startAt="4"/>
            </a:pPr>
            <a:r>
              <a:rPr lang="en-US" sz="2000" dirty="0"/>
              <a:t>Description of technology that will be implemented as part of the stadium project</a:t>
            </a:r>
            <a:endParaRPr sz="2000" dirty="0"/>
          </a:p>
          <a:p>
            <a:pPr marL="914400" marR="0" lvl="0" indent="-457200" algn="l" rtl="0">
              <a:lnSpc>
                <a:spcPct val="100000"/>
              </a:lnSpc>
              <a:spcBef>
                <a:spcPts val="0"/>
              </a:spcBef>
              <a:spcAft>
                <a:spcPts val="0"/>
              </a:spcAft>
              <a:buFont typeface="+mj-lt"/>
              <a:buAutoNum type="arabicPeriod" startAt="4"/>
            </a:pPr>
            <a:endParaRPr sz="2000" dirty="0"/>
          </a:p>
          <a:p>
            <a:pPr marL="558800" marR="0" lvl="0" indent="-457200" algn="l" rtl="0">
              <a:lnSpc>
                <a:spcPct val="100000"/>
              </a:lnSpc>
              <a:spcBef>
                <a:spcPts val="0"/>
              </a:spcBef>
              <a:spcAft>
                <a:spcPts val="0"/>
              </a:spcAft>
              <a:buSzPts val="2000"/>
              <a:buFont typeface="+mj-lt"/>
              <a:buAutoNum type="arabicPeriod" startAt="4"/>
            </a:pPr>
            <a:r>
              <a:rPr lang="en-US" sz="2000" dirty="0"/>
              <a:t>Overview of how the stadium project will improve fan safety and precautions from a health perspective amid concerns during the ongoing pandemic</a:t>
            </a:r>
            <a:endParaRPr sz="2000" dirty="0"/>
          </a:p>
          <a:p>
            <a:pPr marL="914400" marR="0" lvl="0" indent="-457200" algn="l" rtl="0">
              <a:lnSpc>
                <a:spcPct val="100000"/>
              </a:lnSpc>
              <a:spcBef>
                <a:spcPts val="0"/>
              </a:spcBef>
              <a:spcAft>
                <a:spcPts val="0"/>
              </a:spcAft>
              <a:buFont typeface="+mj-lt"/>
              <a:buAutoNum type="arabicPeriod" startAt="4"/>
            </a:pPr>
            <a:endParaRPr sz="2000" dirty="0"/>
          </a:p>
          <a:p>
            <a:pPr marL="558800" marR="0" lvl="0" indent="-457200" algn="l" rtl="0">
              <a:lnSpc>
                <a:spcPct val="100000"/>
              </a:lnSpc>
              <a:spcBef>
                <a:spcPts val="0"/>
              </a:spcBef>
              <a:spcAft>
                <a:spcPts val="0"/>
              </a:spcAft>
              <a:buSzPts val="2000"/>
              <a:buFont typeface="+mj-lt"/>
              <a:buAutoNum type="arabicPeriod" startAt="4"/>
            </a:pPr>
            <a:r>
              <a:rPr lang="en-US" sz="2000" dirty="0"/>
              <a:t>Explanation of the concept of fan experience and description of how the stadium project will improve the overall fan experience</a:t>
            </a:r>
            <a:endParaRPr sz="2000" dirty="0"/>
          </a:p>
        </p:txBody>
      </p:sp>
      <p:pic>
        <p:nvPicPr>
          <p:cNvPr id="2" name="Google Shape;398;p32" descr="A picture containing mirror, game&#10;&#10;Description automatically generated">
            <a:extLst>
              <a:ext uri="{FF2B5EF4-FFF2-40B4-BE49-F238E27FC236}">
                <a16:creationId xmlns:a16="http://schemas.microsoft.com/office/drawing/2014/main" id="{C19CB719-849F-8545-F9C2-A6A0E7CC54E8}"/>
              </a:ext>
            </a:extLst>
          </p:cNvPr>
          <p:cNvPicPr preferRelativeResize="0"/>
          <p:nvPr/>
        </p:nvPicPr>
        <p:blipFill rotWithShape="1">
          <a:blip r:embed="rId3">
            <a:alphaModFix/>
          </a:blip>
          <a:srcRect t="19941" b="12020"/>
          <a:stretch/>
        </p:blipFill>
        <p:spPr>
          <a:xfrm>
            <a:off x="7384425" y="607255"/>
            <a:ext cx="4228325" cy="1457122"/>
          </a:xfrm>
          <a:prstGeom prst="rect">
            <a:avLst/>
          </a:prstGeom>
          <a:noFill/>
          <a:ln>
            <a:noFill/>
          </a:ln>
        </p:spPr>
      </p:pic>
      <p:pic>
        <p:nvPicPr>
          <p:cNvPr id="3" name="Picture 2" descr="A black background with a black square&#10;&#10;Description automatically generated with medium confidence">
            <a:extLst>
              <a:ext uri="{FF2B5EF4-FFF2-40B4-BE49-F238E27FC236}">
                <a16:creationId xmlns:a16="http://schemas.microsoft.com/office/drawing/2014/main" id="{6AB6B156-8F32-6E43-50E4-B832C1CC9F27}"/>
              </a:ext>
            </a:extLst>
          </p:cNvPr>
          <p:cNvPicPr>
            <a:picLocks noChangeAspect="1"/>
          </p:cNvPicPr>
          <p:nvPr/>
        </p:nvPicPr>
        <p:blipFill>
          <a:blip r:embed="rId4"/>
          <a:stretch>
            <a:fillRect/>
          </a:stretch>
        </p:blipFill>
        <p:spPr>
          <a:xfrm>
            <a:off x="114300" y="6429059"/>
            <a:ext cx="1253067" cy="414500"/>
          </a:xfrm>
          <a:prstGeom prst="rect">
            <a:avLst/>
          </a:prstGeom>
        </p:spPr>
      </p:pic>
      <p:sp>
        <p:nvSpPr>
          <p:cNvPr id="4" name="Google Shape;425;p35">
            <a:extLst>
              <a:ext uri="{FF2B5EF4-FFF2-40B4-BE49-F238E27FC236}">
                <a16:creationId xmlns:a16="http://schemas.microsoft.com/office/drawing/2014/main" id="{96826D82-FD78-2269-49F4-47812CEE6E0C}"/>
              </a:ext>
            </a:extLst>
          </p:cNvPr>
          <p:cNvSpPr txBox="1"/>
          <p:nvPr/>
        </p:nvSpPr>
        <p:spPr>
          <a:xfrm>
            <a:off x="579129" y="569213"/>
            <a:ext cx="8578500" cy="791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a:t>
            </a:r>
            <a:endParaRPr sz="3600" b="0" i="0" u="none" strike="noStrike" cap="none" dirty="0">
              <a:solidFill>
                <a:srgbClr val="000000"/>
              </a:solidFill>
              <a:latin typeface="+mj-lt"/>
              <a:ea typeface="Arial"/>
              <a:cs typeface="Arial"/>
              <a:sym typeface="Arial"/>
            </a:endParaRPr>
          </a:p>
        </p:txBody>
      </p:sp>
      <p:sp>
        <p:nvSpPr>
          <p:cNvPr id="5" name="Google Shape;426;p35">
            <a:extLst>
              <a:ext uri="{FF2B5EF4-FFF2-40B4-BE49-F238E27FC236}">
                <a16:creationId xmlns:a16="http://schemas.microsoft.com/office/drawing/2014/main" id="{2782A4A7-667C-D911-101E-10FE7230D81F}"/>
              </a:ext>
            </a:extLst>
          </p:cNvPr>
          <p:cNvSpPr txBox="1"/>
          <p:nvPr/>
        </p:nvSpPr>
        <p:spPr>
          <a:xfrm>
            <a:off x="579129" y="1379833"/>
            <a:ext cx="10993500" cy="468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3312"/>
              <a:buFont typeface="Noto Sans Symbols"/>
              <a:buNone/>
            </a:pPr>
            <a:r>
              <a:rPr lang="en-US" sz="3600" b="1" i="0" u="none" strike="noStrike" cap="none" dirty="0">
                <a:solidFill>
                  <a:srgbClr val="00B050"/>
                </a:solidFill>
                <a:latin typeface="+mj-lt"/>
                <a:ea typeface="Libre Franklin"/>
                <a:cs typeface="Libre Franklin"/>
                <a:sym typeface="Libre Franklin"/>
              </a:rPr>
              <a:t>ACTIVITY INSTRUCTIONS</a:t>
            </a:r>
            <a:endParaRPr sz="1400" b="0" i="0" u="none" strike="noStrike" cap="none" dirty="0">
              <a:solidFill>
                <a:srgbClr val="000000"/>
              </a:solidFill>
              <a:latin typeface="+mj-lt"/>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9" name="Google Shape;449;p37"/>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50" name="Google Shape;450;p37"/>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51" name="Google Shape;451;p37"/>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53" name="Google Shape;453;p37"/>
          <p:cNvSpPr txBox="1"/>
          <p:nvPr/>
        </p:nvSpPr>
        <p:spPr>
          <a:xfrm>
            <a:off x="579125" y="2206875"/>
            <a:ext cx="11384700" cy="3478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000" i="0" u="none" strike="noStrike" cap="none" dirty="0">
                <a:solidFill>
                  <a:srgbClr val="000000"/>
                </a:solidFill>
              </a:rPr>
              <a:t>Your stadium plan and presentation should include, at a minimum the following details:</a:t>
            </a:r>
            <a:endParaRPr sz="2000" i="0" u="none" strike="noStrike" cap="none" dirty="0">
              <a:solidFill>
                <a:srgbClr val="000000"/>
              </a:solidFill>
            </a:endParaRPr>
          </a:p>
          <a:p>
            <a:pPr marL="457200" marR="0" lvl="0" indent="-304800" algn="l" rtl="0">
              <a:lnSpc>
                <a:spcPct val="100000"/>
              </a:lnSpc>
              <a:spcBef>
                <a:spcPts val="0"/>
              </a:spcBef>
              <a:spcAft>
                <a:spcPts val="0"/>
              </a:spcAft>
              <a:buClr>
                <a:schemeClr val="dk1"/>
              </a:buClr>
              <a:buSzPts val="2400"/>
              <a:buFont typeface="Calibri"/>
              <a:buNone/>
            </a:pPr>
            <a:endParaRPr sz="2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Is this an indoor or outdoor stadium?</a:t>
            </a:r>
            <a:endParaRPr sz="1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What is the stadium name (will it include naming rights)?</a:t>
            </a:r>
            <a:endParaRPr sz="1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Where is the stadium located?</a:t>
            </a:r>
            <a:endParaRPr sz="1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What is the stadium capacity?</a:t>
            </a:r>
            <a:endParaRPr sz="1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What type of premium seating options will be featured at the stadium?  </a:t>
            </a:r>
            <a:endParaRPr sz="1000" i="0" u="none" strike="noStrike" cap="none" dirty="0">
              <a:solidFill>
                <a:srgbClr val="000000"/>
              </a:solidFill>
            </a:endParaRPr>
          </a:p>
          <a:p>
            <a:pPr marL="457200" marR="0" lvl="0" indent="-304800" algn="l" rtl="0">
              <a:lnSpc>
                <a:spcPct val="100000"/>
              </a:lnSpc>
              <a:spcBef>
                <a:spcPts val="0"/>
              </a:spcBef>
              <a:spcAft>
                <a:spcPts val="0"/>
              </a:spcAft>
              <a:buClr>
                <a:schemeClr val="dk1"/>
              </a:buClr>
              <a:buSzPts val="2400"/>
              <a:buFont typeface="Arial"/>
              <a:buNone/>
            </a:pPr>
            <a:endParaRPr sz="2000" i="0" u="none" strike="noStrike" cap="none" dirty="0">
              <a:solidFill>
                <a:srgbClr val="000000"/>
              </a:solidFill>
            </a:endParaRPr>
          </a:p>
          <a:p>
            <a:pPr marL="0" marR="0" lvl="0" indent="0" algn="l" rtl="0">
              <a:lnSpc>
                <a:spcPct val="100000"/>
              </a:lnSpc>
              <a:spcBef>
                <a:spcPts val="0"/>
              </a:spcBef>
              <a:spcAft>
                <a:spcPts val="0"/>
              </a:spcAft>
              <a:buClr>
                <a:srgbClr val="000000"/>
              </a:buClr>
              <a:buSzPts val="2400"/>
              <a:buFont typeface="Arial"/>
              <a:buNone/>
            </a:pPr>
            <a:r>
              <a:rPr lang="en-US" sz="2000" i="0" u="none" strike="noStrike" cap="none" dirty="0">
                <a:solidFill>
                  <a:srgbClr val="000000"/>
                </a:solidFill>
              </a:rPr>
              <a:t>Your stadium plan and presentation must also include:</a:t>
            </a:r>
            <a:endParaRPr sz="2000" i="0" u="none" strike="noStrike" cap="none" dirty="0">
              <a:solidFill>
                <a:srgbClr val="000000"/>
              </a:solidFill>
            </a:endParaRPr>
          </a:p>
          <a:p>
            <a:pPr marL="457200" marR="0" lvl="0" indent="-304800" algn="l" rtl="0">
              <a:lnSpc>
                <a:spcPct val="100000"/>
              </a:lnSpc>
              <a:spcBef>
                <a:spcPts val="0"/>
              </a:spcBef>
              <a:spcAft>
                <a:spcPts val="0"/>
              </a:spcAft>
              <a:buClr>
                <a:schemeClr val="dk1"/>
              </a:buClr>
              <a:buSzPts val="2400"/>
              <a:buFont typeface="Calibri"/>
              <a:buNone/>
            </a:pPr>
            <a:endParaRPr sz="2000" i="0" u="none" strike="noStrike" cap="none" dirty="0">
              <a:solidFill>
                <a:srgbClr val="000000"/>
              </a:solidFill>
            </a:endParaRPr>
          </a:p>
          <a:p>
            <a:pPr marL="457200" marR="0" lvl="0" indent="-431800" algn="l" rtl="0">
              <a:lnSpc>
                <a:spcPct val="100000"/>
              </a:lnSpc>
              <a:spcBef>
                <a:spcPts val="0"/>
              </a:spcBef>
              <a:spcAft>
                <a:spcPts val="0"/>
              </a:spcAft>
              <a:buClr>
                <a:srgbClr val="000000"/>
              </a:buClr>
              <a:buSzPts val="2000"/>
              <a:buChar char="•"/>
            </a:pPr>
            <a:r>
              <a:rPr lang="en-US" sz="2000" i="0" u="none" strike="noStrike" cap="none" dirty="0">
                <a:solidFill>
                  <a:srgbClr val="000000"/>
                </a:solidFill>
              </a:rPr>
              <a:t>A sketch, drawing, digital design, or physical model of what your stadium will look like</a:t>
            </a:r>
            <a:endParaRPr sz="1000" i="0" u="none" strike="noStrike" cap="none" dirty="0">
              <a:solidFill>
                <a:srgbClr val="000000"/>
              </a:solidFill>
            </a:endParaRPr>
          </a:p>
        </p:txBody>
      </p:sp>
      <p:pic>
        <p:nvPicPr>
          <p:cNvPr id="2" name="Google Shape;398;p32" descr="A picture containing mirror, game&#10;&#10;Description automatically generated">
            <a:extLst>
              <a:ext uri="{FF2B5EF4-FFF2-40B4-BE49-F238E27FC236}">
                <a16:creationId xmlns:a16="http://schemas.microsoft.com/office/drawing/2014/main" id="{E69A1F06-F036-71FF-01F3-BDEB1BA7ACA5}"/>
              </a:ext>
            </a:extLst>
          </p:cNvPr>
          <p:cNvPicPr preferRelativeResize="0"/>
          <p:nvPr/>
        </p:nvPicPr>
        <p:blipFill rotWithShape="1">
          <a:blip r:embed="rId3">
            <a:alphaModFix/>
          </a:blip>
          <a:srcRect t="19941" b="12020"/>
          <a:stretch/>
        </p:blipFill>
        <p:spPr>
          <a:xfrm>
            <a:off x="7384425" y="607255"/>
            <a:ext cx="4228325" cy="1457122"/>
          </a:xfrm>
          <a:prstGeom prst="rect">
            <a:avLst/>
          </a:prstGeom>
          <a:noFill/>
          <a:ln>
            <a:noFill/>
          </a:ln>
        </p:spPr>
      </p:pic>
      <p:pic>
        <p:nvPicPr>
          <p:cNvPr id="3" name="Picture 2" descr="A black background with a black square&#10;&#10;Description automatically generated with medium confidence">
            <a:extLst>
              <a:ext uri="{FF2B5EF4-FFF2-40B4-BE49-F238E27FC236}">
                <a16:creationId xmlns:a16="http://schemas.microsoft.com/office/drawing/2014/main" id="{059FD67D-637C-563B-7255-C4697C49361D}"/>
              </a:ext>
            </a:extLst>
          </p:cNvPr>
          <p:cNvPicPr>
            <a:picLocks noChangeAspect="1"/>
          </p:cNvPicPr>
          <p:nvPr/>
        </p:nvPicPr>
        <p:blipFill>
          <a:blip r:embed="rId4"/>
          <a:stretch>
            <a:fillRect/>
          </a:stretch>
        </p:blipFill>
        <p:spPr>
          <a:xfrm>
            <a:off x="114300" y="6429059"/>
            <a:ext cx="1253067" cy="414500"/>
          </a:xfrm>
          <a:prstGeom prst="rect">
            <a:avLst/>
          </a:prstGeom>
        </p:spPr>
      </p:pic>
      <p:sp>
        <p:nvSpPr>
          <p:cNvPr id="4" name="Google Shape;425;p35">
            <a:extLst>
              <a:ext uri="{FF2B5EF4-FFF2-40B4-BE49-F238E27FC236}">
                <a16:creationId xmlns:a16="http://schemas.microsoft.com/office/drawing/2014/main" id="{A4193F21-0D38-6AD4-B5CC-E661CA0A5A5A}"/>
              </a:ext>
            </a:extLst>
          </p:cNvPr>
          <p:cNvSpPr txBox="1"/>
          <p:nvPr/>
        </p:nvSpPr>
        <p:spPr>
          <a:xfrm>
            <a:off x="579129" y="569213"/>
            <a:ext cx="8578500" cy="791700"/>
          </a:xfrm>
          <a:prstGeom prst="rect">
            <a:avLst/>
          </a:prstGeom>
          <a:noFill/>
          <a:ln>
            <a:noFill/>
          </a:ln>
        </p:spPr>
        <p:txBody>
          <a:bodyPr spcFirstLastPara="1" wrap="square" lIns="91425" tIns="45700" rIns="91425" bIns="45700" anchor="b" anchorCtr="0">
            <a:normAutofit/>
          </a:bodyPr>
          <a:lstStyle/>
          <a:p>
            <a:pPr marL="0" marR="0" lvl="0" indent="0" algn="l" rtl="0">
              <a:lnSpc>
                <a:spcPct val="100000"/>
              </a:lnSpc>
              <a:spcBef>
                <a:spcPts val="0"/>
              </a:spcBef>
              <a:spcAft>
                <a:spcPts val="0"/>
              </a:spcAft>
              <a:buClr>
                <a:srgbClr val="000000"/>
              </a:buClr>
              <a:buSzPts val="4000"/>
              <a:buFont typeface="Franklin Gothic"/>
              <a:buNone/>
            </a:pPr>
            <a:r>
              <a:rPr lang="en-US" sz="3600" b="0" i="0" u="none" strike="noStrike" cap="none" dirty="0">
                <a:solidFill>
                  <a:srgbClr val="000000"/>
                </a:solidFill>
                <a:latin typeface="+mj-lt"/>
                <a:ea typeface="Franklin Gothic"/>
                <a:cs typeface="Franklin Gothic"/>
                <a:sym typeface="Franklin Gothic"/>
              </a:rPr>
              <a:t>STADIUM TOUR</a:t>
            </a:r>
            <a:endParaRPr sz="3600" b="0" i="0" u="none" strike="noStrike" cap="none" dirty="0">
              <a:solidFill>
                <a:srgbClr val="000000"/>
              </a:solidFill>
              <a:latin typeface="+mj-lt"/>
              <a:ea typeface="Arial"/>
              <a:cs typeface="Arial"/>
              <a:sym typeface="Arial"/>
            </a:endParaRPr>
          </a:p>
        </p:txBody>
      </p:sp>
      <p:sp>
        <p:nvSpPr>
          <p:cNvPr id="5" name="Google Shape;426;p35">
            <a:extLst>
              <a:ext uri="{FF2B5EF4-FFF2-40B4-BE49-F238E27FC236}">
                <a16:creationId xmlns:a16="http://schemas.microsoft.com/office/drawing/2014/main" id="{1991EC75-8F3B-4F30-EB5C-64FEEDE02FD2}"/>
              </a:ext>
            </a:extLst>
          </p:cNvPr>
          <p:cNvSpPr txBox="1"/>
          <p:nvPr/>
        </p:nvSpPr>
        <p:spPr>
          <a:xfrm>
            <a:off x="579129" y="1379833"/>
            <a:ext cx="10993500" cy="4683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0"/>
              </a:spcBef>
              <a:spcAft>
                <a:spcPts val="0"/>
              </a:spcAft>
              <a:buClr>
                <a:srgbClr val="1CADE4"/>
              </a:buClr>
              <a:buSzPts val="3312"/>
              <a:buFont typeface="Noto Sans Symbols"/>
              <a:buNone/>
            </a:pPr>
            <a:r>
              <a:rPr lang="en-US" sz="3600" b="1" i="0" u="none" strike="noStrike" cap="none" dirty="0">
                <a:solidFill>
                  <a:srgbClr val="00B050"/>
                </a:solidFill>
                <a:latin typeface="+mj-lt"/>
                <a:ea typeface="Libre Franklin"/>
                <a:cs typeface="Libre Franklin"/>
                <a:sym typeface="Libre Franklin"/>
              </a:rPr>
              <a:t>ACTIVITY INSTRUCTIONS</a:t>
            </a:r>
            <a:endParaRPr sz="1400" b="0" i="0" u="none" strike="noStrike" cap="none" dirty="0">
              <a:solidFill>
                <a:srgbClr val="000000"/>
              </a:solidFill>
              <a:latin typeface="+mj-lt"/>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4"/>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14" name="Google Shape;114;p4"/>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15" name="Google Shape;115;p4"/>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16" name="Google Shape;116;p4"/>
          <p:cNvSpPr txBox="1"/>
          <p:nvPr/>
        </p:nvSpPr>
        <p:spPr>
          <a:xfrm>
            <a:off x="451901" y="2180826"/>
            <a:ext cx="5495700" cy="4350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chemeClr val="dk1"/>
              </a:buClr>
              <a:buSzPts val="2000"/>
              <a:buFont typeface="Libre Franklin Medium"/>
              <a:buNone/>
            </a:pPr>
            <a:r>
              <a:rPr lang="en-US" sz="2000" b="1" i="0" u="none" strike="noStrike" cap="none">
                <a:solidFill>
                  <a:schemeClr val="dk1"/>
                </a:solidFill>
              </a:rPr>
              <a:t>ESPN’s Ranking:</a:t>
            </a:r>
            <a:endParaRPr sz="2000"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27 </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18</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16 </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6</a:t>
            </a:r>
            <a:endParaRPr sz="20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22</a:t>
            </a:r>
            <a:endParaRPr sz="20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Arial"/>
              <a:buNone/>
            </a:pPr>
            <a:r>
              <a:rPr lang="en-US" sz="2000" b="1" i="0" u="none" strike="noStrike" cap="none">
                <a:solidFill>
                  <a:schemeClr val="dk1"/>
                </a:solidFill>
              </a:rPr>
              <a:t>Notable Features:  </a:t>
            </a:r>
            <a:r>
              <a:rPr lang="en-US" sz="2000" i="1" u="none" strike="noStrike" cap="none">
                <a:solidFill>
                  <a:srgbClr val="006600"/>
                </a:solidFill>
              </a:rPr>
              <a:t>It has one of the league's most distinctive features -- a swimming pool from which fans can watch the game. It has a great location along the St. John's River</a:t>
            </a:r>
            <a:endParaRPr sz="2000" i="0" u="none" strike="noStrike" cap="none">
              <a:solidFill>
                <a:srgbClr val="000000"/>
              </a:solidFill>
            </a:endParaRPr>
          </a:p>
          <a:p>
            <a:pPr marL="0" marR="0" lvl="0" indent="0" algn="l" rtl="0">
              <a:lnSpc>
                <a:spcPct val="100000"/>
              </a:lnSpc>
              <a:spcBef>
                <a:spcPts val="0"/>
              </a:spcBef>
              <a:spcAft>
                <a:spcPts val="0"/>
              </a:spcAft>
              <a:buClr>
                <a:srgbClr val="000000"/>
              </a:buClr>
              <a:buSzPts val="2000"/>
              <a:buFont typeface="Arial"/>
              <a:buNone/>
            </a:pPr>
            <a:endParaRPr sz="2000" i="0" u="none" strike="noStrike" cap="none">
              <a:solidFill>
                <a:srgbClr val="006600"/>
              </a:solidFill>
            </a:endParaRPr>
          </a:p>
        </p:txBody>
      </p:sp>
      <p:pic>
        <p:nvPicPr>
          <p:cNvPr id="117" name="Google Shape;117;p4" descr="TIAA Bank Field – Jacksonville Jaguars | Stadium Journey"/>
          <p:cNvPicPr preferRelativeResize="0"/>
          <p:nvPr/>
        </p:nvPicPr>
        <p:blipFill rotWithShape="1">
          <a:blip r:embed="rId3">
            <a:alphaModFix/>
          </a:blip>
          <a:srcRect/>
          <a:stretch/>
        </p:blipFill>
        <p:spPr>
          <a:xfrm>
            <a:off x="6989929" y="2180832"/>
            <a:ext cx="4622951" cy="3081015"/>
          </a:xfrm>
          <a:prstGeom prst="rect">
            <a:avLst/>
          </a:prstGeom>
          <a:noFill/>
          <a:ln>
            <a:noFill/>
          </a:ln>
        </p:spPr>
      </p:pic>
      <p:sp>
        <p:nvSpPr>
          <p:cNvPr id="118" name="Google Shape;118;p4"/>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#27</a:t>
            </a:r>
            <a:r>
              <a:rPr lang="en-US" sz="2900">
                <a:solidFill>
                  <a:schemeClr val="dk1"/>
                </a:solidFill>
              </a:rPr>
              <a:t> </a:t>
            </a:r>
            <a:r>
              <a:rPr lang="en-US" sz="2900" b="1">
                <a:solidFill>
                  <a:schemeClr val="dk1"/>
                </a:solidFill>
              </a:rPr>
              <a:t>TIAA Bank Field, Jacksonville Jaguars, est. 1995</a:t>
            </a:r>
            <a:endParaRPr sz="2900" b="1" i="0" u="none" strike="noStrike" cap="none">
              <a:solidFill>
                <a:srgbClr val="000000"/>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957F971E-EB2C-CD44-F83C-B4723A6DE513}"/>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5"/>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4" name="Google Shape;124;p5"/>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5" name="Google Shape;125;p5"/>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6" name="Google Shape;126;p5"/>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#26</a:t>
            </a:r>
            <a:r>
              <a:rPr lang="en-US" sz="2900">
                <a:solidFill>
                  <a:schemeClr val="dk1"/>
                </a:solidFill>
              </a:rPr>
              <a:t> </a:t>
            </a:r>
            <a:r>
              <a:rPr lang="en-US" sz="2900" b="1" i="0" u="none" strike="noStrike" cap="none">
                <a:solidFill>
                  <a:schemeClr val="dk1"/>
                </a:solidFill>
              </a:rPr>
              <a:t>Paul Brown Stadium, Cincinnati Bengals, est. 2000</a:t>
            </a:r>
            <a:endParaRPr sz="2900" b="1" i="0" u="none" strike="noStrike" cap="none">
              <a:solidFill>
                <a:srgbClr val="000000"/>
              </a:solidFill>
            </a:endParaRPr>
          </a:p>
        </p:txBody>
      </p:sp>
      <p:pic>
        <p:nvPicPr>
          <p:cNvPr id="127" name="Google Shape;127;p5" descr="Paul Brown Stadium Section 305 Seat Views | SeatGeek"/>
          <p:cNvPicPr preferRelativeResize="0"/>
          <p:nvPr/>
        </p:nvPicPr>
        <p:blipFill rotWithShape="1">
          <a:blip r:embed="rId3">
            <a:alphaModFix/>
          </a:blip>
          <a:srcRect/>
          <a:stretch/>
        </p:blipFill>
        <p:spPr>
          <a:xfrm>
            <a:off x="6770750" y="2180813"/>
            <a:ext cx="4842080" cy="3685954"/>
          </a:xfrm>
          <a:prstGeom prst="rect">
            <a:avLst/>
          </a:prstGeom>
          <a:noFill/>
          <a:ln>
            <a:noFill/>
          </a:ln>
        </p:spPr>
      </p:pic>
      <p:sp>
        <p:nvSpPr>
          <p:cNvPr id="128" name="Google Shape;128;p5"/>
          <p:cNvSpPr txBox="1"/>
          <p:nvPr/>
        </p:nvSpPr>
        <p:spPr>
          <a:xfrm>
            <a:off x="451901" y="2180826"/>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19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T21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27</a:t>
            </a:r>
            <a:endParaRPr sz="2000">
              <a:solidFill>
                <a:srgbClr val="006600"/>
              </a:solidFill>
            </a:endParaRPr>
          </a:p>
          <a:p>
            <a:pPr marL="0" marR="0" lvl="0" indent="0" algn="l" rtl="0">
              <a:lnSpc>
                <a:spcPct val="100000"/>
              </a:lnSpc>
              <a:spcBef>
                <a:spcPts val="1000"/>
              </a:spcBef>
              <a:spcAft>
                <a:spcPts val="0"/>
              </a:spcAft>
              <a:buNone/>
            </a:pPr>
            <a:r>
              <a:rPr lang="en-US" sz="2000" b="1" i="0" u="none" strike="noStrike" cap="none">
                <a:solidFill>
                  <a:srgbClr val="000000"/>
                </a:solidFill>
              </a:rPr>
              <a:t>Notable Features:</a:t>
            </a:r>
            <a:r>
              <a:rPr lang="en-US" sz="2000" i="0" u="none" strike="noStrike" cap="none">
                <a:solidFill>
                  <a:srgbClr val="000000"/>
                </a:solidFill>
              </a:rPr>
              <a:t>  </a:t>
            </a:r>
            <a:r>
              <a:rPr lang="en-US" sz="2000" i="1" u="none" strike="noStrike" cap="none">
                <a:solidFill>
                  <a:srgbClr val="006600"/>
                </a:solidFill>
              </a:rPr>
              <a:t>Cheap, accessible tickets and location, sightlines.</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Uninspiring atmosphere</a:t>
            </a:r>
            <a:endParaRPr sz="2000" i="0" u="none" strike="noStrike" cap="none">
              <a:solidFill>
                <a:srgbClr val="006600"/>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50C82FFB-20E8-21A1-0ACE-B7EAF57ED346}"/>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6"/>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34" name="Google Shape;134;p6"/>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35" name="Google Shape;135;p6"/>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36" name="Google Shape;136;p6"/>
          <p:cNvSpPr txBox="1"/>
          <p:nvPr/>
        </p:nvSpPr>
        <p:spPr>
          <a:xfrm>
            <a:off x="451901" y="2180826"/>
            <a:ext cx="5495700" cy="386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25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21</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28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9</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3</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1" u="none" strike="noStrike" cap="none">
                <a:solidFill>
                  <a:srgbClr val="006600"/>
                </a:solidFill>
              </a:rPr>
              <a:t>The stadium’s new canopy provides relief from the hot South Florida sun.</a:t>
            </a:r>
            <a:endParaRPr sz="1400" i="0" u="none" strike="noStrike" cap="none">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Poor location, bad traffic.</a:t>
            </a:r>
            <a:endParaRPr sz="2000" i="0" u="none" strike="noStrike" cap="none">
              <a:solidFill>
                <a:srgbClr val="006600"/>
              </a:solidFill>
            </a:endParaRPr>
          </a:p>
        </p:txBody>
      </p:sp>
      <p:pic>
        <p:nvPicPr>
          <p:cNvPr id="137" name="Google Shape;137;p6" descr="The Super Bowl is not in Miami. It's in a Black city. | The Crusader  Newspaper Group"/>
          <p:cNvPicPr preferRelativeResize="0"/>
          <p:nvPr/>
        </p:nvPicPr>
        <p:blipFill rotWithShape="1">
          <a:blip r:embed="rId3">
            <a:alphaModFix/>
          </a:blip>
          <a:srcRect/>
          <a:stretch/>
        </p:blipFill>
        <p:spPr>
          <a:xfrm>
            <a:off x="6343325" y="2180827"/>
            <a:ext cx="5269561" cy="3524751"/>
          </a:xfrm>
          <a:prstGeom prst="rect">
            <a:avLst/>
          </a:prstGeom>
          <a:noFill/>
          <a:ln>
            <a:noFill/>
          </a:ln>
        </p:spPr>
      </p:pic>
      <p:sp>
        <p:nvSpPr>
          <p:cNvPr id="138" name="Google Shape;138;p6"/>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#25</a:t>
            </a:r>
            <a:r>
              <a:rPr lang="en-US" sz="2900">
                <a:solidFill>
                  <a:schemeClr val="dk1"/>
                </a:solidFill>
              </a:rPr>
              <a:t> </a:t>
            </a:r>
            <a:r>
              <a:rPr lang="en-US" sz="2900" b="1">
                <a:solidFill>
                  <a:schemeClr val="dk1"/>
                </a:solidFill>
              </a:rPr>
              <a:t>Hard Rock Stadium, Miami Dolphins, est. 1987</a:t>
            </a:r>
            <a:endParaRPr sz="29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DE7BE847-1CBF-185A-D19A-6830E98D3A81}"/>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7"/>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44" name="Google Shape;144;p7"/>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45" name="Google Shape;145;p7"/>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46" name="Google Shape;146;p7"/>
          <p:cNvSpPr txBox="1"/>
          <p:nvPr/>
        </p:nvSpPr>
        <p:spPr>
          <a:xfrm>
            <a:off x="451901" y="2180826"/>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23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22</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17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T20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10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10</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21</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1" u="none" strike="noStrike" cap="none">
                <a:solidFill>
                  <a:srgbClr val="006600"/>
                </a:solidFill>
              </a:rPr>
              <a:t>The views of downtown, no obstructed seats - “not a bad seat in the house”</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i="0" u="none" strike="noStrike" cap="none">
                <a:solidFill>
                  <a:srgbClr val="000000"/>
                </a:solidFill>
              </a:rPr>
              <a:t>Drawbacks:  </a:t>
            </a:r>
            <a:r>
              <a:rPr lang="en-US" sz="2000" i="1" u="none" strike="noStrike" cap="none">
                <a:solidFill>
                  <a:srgbClr val="006600"/>
                </a:solidFill>
              </a:rPr>
              <a:t>Lacks modern amenities</a:t>
            </a:r>
            <a:endParaRPr sz="2000" i="0" u="none" strike="noStrike" cap="none">
              <a:solidFill>
                <a:srgbClr val="006600"/>
              </a:solidFill>
            </a:endParaRPr>
          </a:p>
        </p:txBody>
      </p:sp>
      <p:pic>
        <p:nvPicPr>
          <p:cNvPr id="147" name="Google Shape;147;p7"/>
          <p:cNvPicPr preferRelativeResize="0"/>
          <p:nvPr/>
        </p:nvPicPr>
        <p:blipFill rotWithShape="1">
          <a:blip r:embed="rId3">
            <a:alphaModFix/>
          </a:blip>
          <a:srcRect/>
          <a:stretch/>
        </p:blipFill>
        <p:spPr>
          <a:xfrm>
            <a:off x="6320907" y="2180828"/>
            <a:ext cx="5291923" cy="3527949"/>
          </a:xfrm>
          <a:prstGeom prst="rect">
            <a:avLst/>
          </a:prstGeom>
          <a:noFill/>
          <a:ln>
            <a:noFill/>
          </a:ln>
        </p:spPr>
      </p:pic>
      <p:sp>
        <p:nvSpPr>
          <p:cNvPr id="148" name="Google Shape;148;p7"/>
          <p:cNvSpPr txBox="1"/>
          <p:nvPr/>
        </p:nvSpPr>
        <p:spPr>
          <a:xfrm>
            <a:off x="579125" y="426725"/>
            <a:ext cx="11033700" cy="1893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#24</a:t>
            </a:r>
            <a:r>
              <a:rPr lang="en-US" sz="2900">
                <a:solidFill>
                  <a:schemeClr val="dk1"/>
                </a:solidFill>
              </a:rPr>
              <a:t> </a:t>
            </a:r>
            <a:r>
              <a:rPr lang="en-US" sz="2600" b="1">
                <a:solidFill>
                  <a:schemeClr val="dk1"/>
                </a:solidFill>
              </a:rPr>
              <a:t>Bank of America Stadium, Carolina Panthers, est. 1996</a:t>
            </a:r>
            <a:r>
              <a:rPr lang="en-US" sz="2900" b="1">
                <a:solidFill>
                  <a:schemeClr val="dk1"/>
                </a:solidFill>
              </a:rPr>
              <a:t> </a:t>
            </a:r>
            <a:endParaRPr sz="2900" b="1">
              <a:solidFill>
                <a:schemeClr val="dk1"/>
              </a:solidFill>
            </a:endParaRPr>
          </a:p>
          <a:p>
            <a:pPr marL="0" marR="0" lvl="0" indent="0" algn="l" rtl="0">
              <a:lnSpc>
                <a:spcPct val="100000"/>
              </a:lnSpc>
              <a:spcBef>
                <a:spcPts val="0"/>
              </a:spcBef>
              <a:spcAft>
                <a:spcPts val="0"/>
              </a:spcAft>
              <a:buClr>
                <a:srgbClr val="000000"/>
              </a:buClr>
              <a:buSzPts val="3200"/>
              <a:buFont typeface="Arial"/>
              <a:buNone/>
            </a:pPr>
            <a:endParaRPr sz="29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068EAFB1-1766-5769-5B22-7CDF67FB9BD8}"/>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8"/>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54" name="Google Shape;154;p8"/>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55" name="Google Shape;155;p8"/>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56" name="Google Shape;156;p8"/>
          <p:cNvSpPr txBox="1"/>
          <p:nvPr/>
        </p:nvSpPr>
        <p:spPr>
          <a:xfrm>
            <a:off x="451901" y="2009372"/>
            <a:ext cx="54957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dirty="0">
                <a:solidFill>
                  <a:srgbClr val="000000"/>
                </a:solidFill>
              </a:rPr>
              <a:t>ESPN’s Ranking:</a:t>
            </a:r>
            <a:endParaRPr sz="2000" b="1" i="0" u="none" strike="noStrike" cap="none" dirty="0">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dirty="0">
                <a:solidFill>
                  <a:srgbClr val="006600"/>
                </a:solidFill>
              </a:rPr>
              <a:t>Atmosphere: 10 </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Features: 27</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Traditions: 13 </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Tailgating: 18</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Location: 20 </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Cost: 28</a:t>
            </a:r>
            <a:endParaRPr sz="1400" i="0" u="none" strike="noStrike" cap="none" dirty="0">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dirty="0">
                <a:solidFill>
                  <a:srgbClr val="006600"/>
                </a:solidFill>
              </a:rPr>
              <a:t>History: 7</a:t>
            </a:r>
            <a:endParaRPr sz="1400" i="0" u="none" strike="noStrike" cap="none" dirty="0">
              <a:solidFill>
                <a:srgbClr val="0000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dirty="0">
                <a:solidFill>
                  <a:srgbClr val="000000"/>
                </a:solidFill>
              </a:rPr>
              <a:t>Notable Features: </a:t>
            </a:r>
            <a:r>
              <a:rPr lang="en-US" sz="2000" i="0" u="none" strike="noStrike" cap="none" dirty="0">
                <a:solidFill>
                  <a:srgbClr val="000000"/>
                </a:solidFill>
              </a:rPr>
              <a:t> </a:t>
            </a:r>
            <a:r>
              <a:rPr lang="en-US" sz="2000" i="1" u="none" strike="noStrike" cap="none" dirty="0">
                <a:solidFill>
                  <a:srgbClr val="006600"/>
                </a:solidFill>
              </a:rPr>
              <a:t>Traditions like the minutemen firing the muskets to the blaring of the foghorn</a:t>
            </a:r>
            <a:endParaRPr sz="2000" i="1" u="none" strike="noStrike" cap="none" dirty="0">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dirty="0">
                <a:solidFill>
                  <a:srgbClr val="000000"/>
                </a:solidFill>
              </a:rPr>
              <a:t>Drawbacks: </a:t>
            </a:r>
            <a:r>
              <a:rPr lang="en-US" sz="2000" i="0" u="none" strike="noStrike" cap="none" dirty="0">
                <a:solidFill>
                  <a:srgbClr val="000000"/>
                </a:solidFill>
              </a:rPr>
              <a:t> </a:t>
            </a:r>
            <a:r>
              <a:rPr lang="en-US" sz="2000" i="1" u="none" strike="noStrike" cap="none" dirty="0">
                <a:solidFill>
                  <a:srgbClr val="006600"/>
                </a:solidFill>
              </a:rPr>
              <a:t>High ticket prices, bad traffic flow</a:t>
            </a:r>
            <a:endParaRPr sz="2000" i="0" u="none" strike="noStrike" cap="none" dirty="0">
              <a:solidFill>
                <a:srgbClr val="006600"/>
              </a:solidFill>
            </a:endParaRPr>
          </a:p>
        </p:txBody>
      </p:sp>
      <p:pic>
        <p:nvPicPr>
          <p:cNvPr id="157" name="Google Shape;157;p8"/>
          <p:cNvPicPr preferRelativeResize="0"/>
          <p:nvPr/>
        </p:nvPicPr>
        <p:blipFill rotWithShape="1">
          <a:blip r:embed="rId3">
            <a:alphaModFix/>
          </a:blip>
          <a:srcRect/>
          <a:stretch/>
        </p:blipFill>
        <p:spPr>
          <a:xfrm>
            <a:off x="6482880" y="2180826"/>
            <a:ext cx="5130000" cy="3429000"/>
          </a:xfrm>
          <a:prstGeom prst="rect">
            <a:avLst/>
          </a:prstGeom>
          <a:noFill/>
          <a:ln>
            <a:noFill/>
          </a:ln>
        </p:spPr>
      </p:pic>
      <p:sp>
        <p:nvSpPr>
          <p:cNvPr id="158" name="Google Shape;158;p8"/>
          <p:cNvSpPr txBox="1"/>
          <p:nvPr/>
        </p:nvSpPr>
        <p:spPr>
          <a:xfrm>
            <a:off x="579125" y="426725"/>
            <a:ext cx="11033700" cy="1893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#23</a:t>
            </a:r>
            <a:r>
              <a:rPr lang="en-US" sz="2900">
                <a:solidFill>
                  <a:schemeClr val="dk1"/>
                </a:solidFill>
              </a:rPr>
              <a:t> </a:t>
            </a:r>
            <a:r>
              <a:rPr lang="en-US" sz="2600" b="1">
                <a:solidFill>
                  <a:schemeClr val="dk1"/>
                </a:solidFill>
              </a:rPr>
              <a:t>Gillette Stadium, New England Patriots, est. 2002</a:t>
            </a:r>
            <a:endParaRPr sz="2900" b="1">
              <a:solidFill>
                <a:schemeClr val="dk1"/>
              </a:solidFill>
            </a:endParaRPr>
          </a:p>
          <a:p>
            <a:pPr marL="0" marR="0" lvl="0" indent="0" algn="l" rtl="0">
              <a:lnSpc>
                <a:spcPct val="100000"/>
              </a:lnSpc>
              <a:spcBef>
                <a:spcPts val="0"/>
              </a:spcBef>
              <a:spcAft>
                <a:spcPts val="0"/>
              </a:spcAft>
              <a:buClr>
                <a:srgbClr val="000000"/>
              </a:buClr>
              <a:buSzPts val="3200"/>
              <a:buFont typeface="Arial"/>
              <a:buNone/>
            </a:pPr>
            <a:endParaRPr sz="29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30DC7B7C-EC05-C842-5F6D-7333C76EB93C}"/>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9"/>
          <p:cNvSpPr/>
          <p:nvPr/>
        </p:nvSpPr>
        <p:spPr>
          <a:xfrm>
            <a:off x="579120" y="345440"/>
            <a:ext cx="3332922" cy="81280"/>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64" name="Google Shape;164;p9"/>
          <p:cNvSpPr/>
          <p:nvPr/>
        </p:nvSpPr>
        <p:spPr>
          <a:xfrm>
            <a:off x="4429539" y="345440"/>
            <a:ext cx="3332922" cy="81280"/>
          </a:xfrm>
          <a:prstGeom prst="rect">
            <a:avLst/>
          </a:prstGeom>
          <a:solidFill>
            <a:srgbClr val="00B050"/>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65" name="Google Shape;165;p9"/>
          <p:cNvSpPr/>
          <p:nvPr/>
        </p:nvSpPr>
        <p:spPr>
          <a:xfrm>
            <a:off x="8279958" y="345440"/>
            <a:ext cx="3332922" cy="81280"/>
          </a:xfrm>
          <a:prstGeom prst="rect">
            <a:avLst/>
          </a:prstGeom>
          <a:solidFill>
            <a:srgbClr val="C55A1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66" name="Google Shape;166;p9"/>
          <p:cNvSpPr txBox="1"/>
          <p:nvPr/>
        </p:nvSpPr>
        <p:spPr>
          <a:xfrm>
            <a:off x="451900" y="2063363"/>
            <a:ext cx="5933100" cy="4171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Libre Franklin Medium"/>
              <a:buNone/>
            </a:pPr>
            <a:r>
              <a:rPr lang="en-US" sz="2000" b="1" i="0" u="none" strike="noStrike" cap="none">
                <a:solidFill>
                  <a:srgbClr val="000000"/>
                </a:solidFill>
              </a:rPr>
              <a:t>ESPN’s Ranking:</a:t>
            </a:r>
            <a:endParaRPr sz="2000" b="1" i="0" u="none" strike="noStrike" cap="none">
              <a:solidFill>
                <a:srgbClr val="006600"/>
              </a:solidFill>
            </a:endParaRPr>
          </a:p>
          <a:p>
            <a:pPr marL="342900" marR="0" lvl="0" indent="-342900" algn="l" rtl="0">
              <a:lnSpc>
                <a:spcPct val="100000"/>
              </a:lnSpc>
              <a:spcBef>
                <a:spcPts val="1000"/>
              </a:spcBef>
              <a:spcAft>
                <a:spcPts val="0"/>
              </a:spcAft>
              <a:buClr>
                <a:srgbClr val="006600"/>
              </a:buClr>
              <a:buSzPts val="2000"/>
              <a:buChar char="•"/>
            </a:pPr>
            <a:r>
              <a:rPr lang="en-US" sz="2000" i="0" u="none" strike="noStrike" cap="none">
                <a:solidFill>
                  <a:srgbClr val="006600"/>
                </a:solidFill>
              </a:rPr>
              <a:t>Atmosphere: 24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Features: 26</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Traditions: 16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Tailgating: 8</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Location: 9 </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Cost: 23</a:t>
            </a:r>
            <a:endParaRPr sz="1400" i="0" u="none" strike="noStrike" cap="none">
              <a:solidFill>
                <a:srgbClr val="000000"/>
              </a:solidFill>
            </a:endParaRPr>
          </a:p>
          <a:p>
            <a:pPr marL="342900" marR="0" lvl="0" indent="-342900" algn="l" rtl="0">
              <a:lnSpc>
                <a:spcPct val="100000"/>
              </a:lnSpc>
              <a:spcBef>
                <a:spcPts val="0"/>
              </a:spcBef>
              <a:spcAft>
                <a:spcPts val="0"/>
              </a:spcAft>
              <a:buClr>
                <a:srgbClr val="006600"/>
              </a:buClr>
              <a:buSzPts val="2000"/>
              <a:buChar char="•"/>
            </a:pPr>
            <a:r>
              <a:rPr lang="en-US" sz="2000" i="0" u="none" strike="noStrike" cap="none">
                <a:solidFill>
                  <a:srgbClr val="006600"/>
                </a:solidFill>
              </a:rPr>
              <a:t>History: 4</a:t>
            </a:r>
            <a:endParaRPr sz="2000" i="0"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Notable Features: </a:t>
            </a:r>
            <a:r>
              <a:rPr lang="en-US" sz="2000" i="0" u="none" strike="noStrike" cap="none">
                <a:solidFill>
                  <a:srgbClr val="000000"/>
                </a:solidFill>
              </a:rPr>
              <a:t> </a:t>
            </a:r>
            <a:r>
              <a:rPr lang="en-US" sz="2000" i="1" u="none" strike="noStrike" cap="none">
                <a:solidFill>
                  <a:srgbClr val="006600"/>
                </a:solidFill>
              </a:rPr>
              <a:t>Historic venue, great location, unique look</a:t>
            </a:r>
            <a:endParaRPr sz="2000" i="1" u="none" strike="noStrike" cap="none">
              <a:solidFill>
                <a:srgbClr val="006600"/>
              </a:solidFill>
            </a:endParaRPr>
          </a:p>
          <a:p>
            <a:pPr marL="0" marR="0" lvl="0" indent="0" algn="l" rtl="0">
              <a:lnSpc>
                <a:spcPct val="100000"/>
              </a:lnSpc>
              <a:spcBef>
                <a:spcPts val="1000"/>
              </a:spcBef>
              <a:spcAft>
                <a:spcPts val="0"/>
              </a:spcAft>
              <a:buClr>
                <a:srgbClr val="000000"/>
              </a:buClr>
              <a:buSzPts val="2000"/>
              <a:buFont typeface="Libre Franklin Medium"/>
              <a:buNone/>
            </a:pPr>
            <a:r>
              <a:rPr lang="en-US" sz="2000" b="1" i="0" u="none" strike="noStrike" cap="none">
                <a:solidFill>
                  <a:srgbClr val="000000"/>
                </a:solidFill>
              </a:rPr>
              <a:t>Drawbacks: </a:t>
            </a:r>
            <a:r>
              <a:rPr lang="en-US" sz="2000" i="0" u="none" strike="noStrike" cap="none">
                <a:solidFill>
                  <a:srgbClr val="000000"/>
                </a:solidFill>
              </a:rPr>
              <a:t> </a:t>
            </a:r>
            <a:r>
              <a:rPr lang="en-US" sz="2000" i="1" u="none" strike="noStrike" cap="none">
                <a:solidFill>
                  <a:srgbClr val="006600"/>
                </a:solidFill>
              </a:rPr>
              <a:t>Renovations altered distinct architecture, low capacity, high ticket cost</a:t>
            </a:r>
            <a:endParaRPr sz="2000" i="0" u="none" strike="noStrike" cap="none">
              <a:solidFill>
                <a:srgbClr val="006600"/>
              </a:solidFill>
            </a:endParaRPr>
          </a:p>
        </p:txBody>
      </p:sp>
      <p:pic>
        <p:nvPicPr>
          <p:cNvPr id="167" name="Google Shape;167;p9"/>
          <p:cNvPicPr preferRelativeResize="0"/>
          <p:nvPr/>
        </p:nvPicPr>
        <p:blipFill rotWithShape="1">
          <a:blip r:embed="rId3">
            <a:alphaModFix/>
          </a:blip>
          <a:srcRect/>
          <a:stretch/>
        </p:blipFill>
        <p:spPr>
          <a:xfrm>
            <a:off x="6972947" y="2063372"/>
            <a:ext cx="4639937" cy="2991538"/>
          </a:xfrm>
          <a:prstGeom prst="rect">
            <a:avLst/>
          </a:prstGeom>
          <a:noFill/>
          <a:ln>
            <a:noFill/>
          </a:ln>
        </p:spPr>
      </p:pic>
      <p:sp>
        <p:nvSpPr>
          <p:cNvPr id="168" name="Google Shape;168;p9"/>
          <p:cNvSpPr txBox="1"/>
          <p:nvPr/>
        </p:nvSpPr>
        <p:spPr>
          <a:xfrm>
            <a:off x="579125" y="426725"/>
            <a:ext cx="11033700" cy="144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200"/>
              <a:buFont typeface="Arial"/>
              <a:buNone/>
            </a:pPr>
            <a:r>
              <a:rPr lang="en-US" sz="8800" b="1">
                <a:solidFill>
                  <a:schemeClr val="dk1"/>
                </a:solidFill>
              </a:rPr>
              <a:t>#22</a:t>
            </a:r>
            <a:r>
              <a:rPr lang="en-US" sz="2900">
                <a:solidFill>
                  <a:schemeClr val="dk1"/>
                </a:solidFill>
              </a:rPr>
              <a:t> </a:t>
            </a:r>
            <a:r>
              <a:rPr lang="en-US" sz="2600" b="1">
                <a:solidFill>
                  <a:schemeClr val="dk1"/>
                </a:solidFill>
              </a:rPr>
              <a:t>Soldier Field, Chicago Bears, est. 1924</a:t>
            </a:r>
            <a:endParaRPr sz="2900" b="1">
              <a:solidFill>
                <a:schemeClr val="dk1"/>
              </a:solidFill>
            </a:endParaRPr>
          </a:p>
        </p:txBody>
      </p:sp>
      <p:pic>
        <p:nvPicPr>
          <p:cNvPr id="2" name="Picture 1" descr="A black background with a black square&#10;&#10;Description automatically generated with medium confidence">
            <a:extLst>
              <a:ext uri="{FF2B5EF4-FFF2-40B4-BE49-F238E27FC236}">
                <a16:creationId xmlns:a16="http://schemas.microsoft.com/office/drawing/2014/main" id="{34B5DAD8-A2D1-AAEB-4C19-EF9DF05A4436}"/>
              </a:ext>
            </a:extLst>
          </p:cNvPr>
          <p:cNvPicPr>
            <a:picLocks noChangeAspect="1"/>
          </p:cNvPicPr>
          <p:nvPr/>
        </p:nvPicPr>
        <p:blipFill>
          <a:blip r:embed="rId4"/>
          <a:stretch>
            <a:fillRect/>
          </a:stretch>
        </p:blipFill>
        <p:spPr>
          <a:xfrm>
            <a:off x="114300" y="6429059"/>
            <a:ext cx="1253067" cy="4145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2070</Words>
  <Application>Microsoft Macintosh PowerPoint</Application>
  <PresentationFormat>Widescreen</PresentationFormat>
  <Paragraphs>376</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Noto Sans Symbols</vt:lpstr>
      <vt:lpstr>Calibri</vt:lpstr>
      <vt:lpstr>Arial</vt:lpstr>
      <vt:lpstr>Franklin Gothic</vt:lpstr>
      <vt:lpstr>Libre Franklin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 Lindauer</dc:creator>
  <cp:lastModifiedBy>Laura Bennett</cp:lastModifiedBy>
  <cp:revision>1</cp:revision>
  <dcterms:created xsi:type="dcterms:W3CDTF">2020-09-21T16:02:53Z</dcterms:created>
  <dcterms:modified xsi:type="dcterms:W3CDTF">2023-08-10T21:19:06Z</dcterms:modified>
</cp:coreProperties>
</file>