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5143500" type="screen16x9"/>
  <p:notesSz cx="6858000" cy="9144000"/>
  <p:embeddedFontLst>
    <p:embeddedFont>
      <p:font typeface="Montserrat" pitchFamily="2" charset="77"/>
      <p:regular r:id="rId11"/>
      <p:bold r:id="rId12"/>
      <p:italic r:id="rId13"/>
      <p:boldItalic r:id="rId14"/>
    </p:embeddedFont>
    <p:embeddedFont>
      <p:font typeface="Oswald" panose="02000703000000000000" pitchFamily="2" charset="77"/>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jArQywcU21cy5LaMnaQuFPjDHY8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 name="Google Shape;2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 name="Google Shape;3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 name="Google Shape;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 name="Google Shape;6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0"/>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0"/>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1"/>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13"/>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13"/>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2175900" y="2442513"/>
            <a:ext cx="4792200"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ROLE OF GAME OPERATIONS</a:t>
            </a:r>
            <a:endParaRPr/>
          </a:p>
        </p:txBody>
      </p:sp>
      <p:sp>
        <p:nvSpPr>
          <p:cNvPr id="24" name="Google Shape;24;p1"/>
          <p:cNvSpPr txBox="1">
            <a:spLocks noGrp="1"/>
          </p:cNvSpPr>
          <p:nvPr>
            <p:ph type="ctrTitle"/>
          </p:nvPr>
        </p:nvSpPr>
        <p:spPr>
          <a:xfrm>
            <a:off x="2941650" y="3177212"/>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10.3</a:t>
            </a:r>
            <a:endParaRPr sz="2200" b="0">
              <a:latin typeface="Arial"/>
              <a:ea typeface="Arial"/>
              <a:cs typeface="Arial"/>
              <a:sym typeface="Arial"/>
            </a:endParaRPr>
          </a:p>
        </p:txBody>
      </p:sp>
      <p:cxnSp>
        <p:nvCxnSpPr>
          <p:cNvPr id="25" name="Google Shape;25;p1"/>
          <p:cNvCxnSpPr/>
          <p:nvPr/>
        </p:nvCxnSpPr>
        <p:spPr>
          <a:xfrm>
            <a:off x="3190500" y="3042458"/>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6" name="Google Shape;26;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b="0" i="0" u="none" strike="noStrike" cap="none">
                <a:solidFill>
                  <a:schemeClr val="accent5"/>
                </a:solidFill>
                <a:latin typeface="Arial"/>
                <a:ea typeface="Arial"/>
                <a:cs typeface="Arial"/>
                <a:sym typeface="Arial"/>
              </a:rPr>
              <a:t>Copyright 2022.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2"/>
          <p:cNvSpPr txBox="1">
            <a:spLocks noGrp="1"/>
          </p:cNvSpPr>
          <p:nvPr>
            <p:ph type="title"/>
          </p:nvPr>
        </p:nvSpPr>
        <p:spPr>
          <a:xfrm>
            <a:off x="938500" y="445025"/>
            <a:ext cx="68202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cap="all" dirty="0">
                <a:latin typeface="Arial"/>
                <a:ea typeface="Arial"/>
                <a:cs typeface="Arial"/>
                <a:sym typeface="Arial"/>
              </a:rPr>
              <a:t>Role of Game Operations in Sports Marketing </a:t>
            </a:r>
            <a:endParaRPr b="1" cap="all" dirty="0">
              <a:latin typeface="Arial"/>
              <a:ea typeface="Arial"/>
              <a:cs typeface="Arial"/>
              <a:sym typeface="Arial"/>
            </a:endParaRPr>
          </a:p>
        </p:txBody>
      </p:sp>
      <p:sp>
        <p:nvSpPr>
          <p:cNvPr id="33" name="Google Shape;33;p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Game operations</a:t>
            </a:r>
            <a:r>
              <a:rPr lang="en-US" sz="1600" b="1">
                <a:latin typeface="Arial"/>
                <a:ea typeface="Arial"/>
                <a:cs typeface="Arial"/>
                <a:sym typeface="Arial"/>
              </a:rPr>
              <a:t> </a:t>
            </a:r>
            <a:r>
              <a:rPr lang="en-US" sz="1600">
                <a:latin typeface="Arial"/>
                <a:ea typeface="Arial"/>
                <a:cs typeface="Arial"/>
                <a:sym typeface="Arial"/>
              </a:rPr>
              <a:t>is an integral activity within the framework of a successful sports marketing organization as it can effectively assist the business in four key areas.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AutoNum type="arabicPeriod"/>
            </a:pPr>
            <a:r>
              <a:rPr lang="en-US" sz="1600">
                <a:latin typeface="Arial"/>
                <a:ea typeface="Arial"/>
                <a:cs typeface="Arial"/>
                <a:sym typeface="Arial"/>
              </a:rPr>
              <a:t>Ticket sales and attendance</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US" sz="1600">
                <a:latin typeface="Arial"/>
                <a:ea typeface="Arial"/>
                <a:cs typeface="Arial"/>
                <a:sym typeface="Arial"/>
              </a:rPr>
              <a:t>Sponsorship</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US" sz="1600">
                <a:latin typeface="Arial"/>
                <a:ea typeface="Arial"/>
                <a:cs typeface="Arial"/>
                <a:sym typeface="Arial"/>
              </a:rPr>
              <a:t>Publicity</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US" sz="1600">
                <a:latin typeface="Arial"/>
                <a:ea typeface="Arial"/>
                <a:cs typeface="Arial"/>
                <a:sym typeface="Arial"/>
              </a:rPr>
              <a:t>Customer service</a:t>
            </a:r>
            <a:endParaRPr sz="1600">
              <a:latin typeface="Arial"/>
              <a:ea typeface="Arial"/>
              <a:cs typeface="Arial"/>
              <a:sym typeface="Arial"/>
            </a:endParaRPr>
          </a:p>
          <a:p>
            <a:pPr marL="0" lvl="0" indent="0" algn="l" rtl="0">
              <a:lnSpc>
                <a:spcPct val="100000"/>
              </a:lnSpc>
              <a:spcBef>
                <a:spcPts val="0"/>
              </a:spcBef>
              <a:spcAft>
                <a:spcPts val="1600"/>
              </a:spcAft>
              <a:buSzPts val="1150"/>
              <a:buNone/>
            </a:pP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5" name="Google Shape;35;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TICKET SALES &amp; ATTENDANCE</a:t>
            </a:r>
            <a:endParaRPr b="1">
              <a:latin typeface="Arial"/>
              <a:ea typeface="Arial"/>
              <a:cs typeface="Arial"/>
              <a:sym typeface="Arial"/>
            </a:endParaRPr>
          </a:p>
        </p:txBody>
      </p:sp>
      <p:sp>
        <p:nvSpPr>
          <p:cNvPr id="42" name="Google Shape;42;p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An effective game operations strategy keeps fans entertained throughout the event, increasing the likelihood that they will return for another game. As technology continues to evolve and the at-home viewing experience improvise, sports teams feel more pressure to create an experience that trumps the experience of enjoying a game from the comfort of a fan’s own home.</a:t>
            </a:r>
            <a:endParaRPr sz="16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4" name="Google Shape;4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TICKET SALES &amp; ATTENDANCE</a:t>
            </a:r>
            <a:br>
              <a:rPr lang="en-US" b="1">
                <a:latin typeface="Arial"/>
                <a:ea typeface="Arial"/>
                <a:cs typeface="Arial"/>
                <a:sym typeface="Arial"/>
              </a:rPr>
            </a:br>
            <a:r>
              <a:rPr lang="en-US" sz="2000" b="1">
                <a:latin typeface="Arial"/>
                <a:ea typeface="Arial"/>
                <a:cs typeface="Arial"/>
                <a:sym typeface="Arial"/>
              </a:rPr>
              <a:t>Game-Ops Strategy Example:</a:t>
            </a:r>
            <a:endParaRPr sz="2000" b="1">
              <a:latin typeface="Arial"/>
              <a:ea typeface="Arial"/>
              <a:cs typeface="Arial"/>
              <a:sym typeface="Arial"/>
            </a:endParaRPr>
          </a:p>
        </p:txBody>
      </p:sp>
      <p:sp>
        <p:nvSpPr>
          <p:cNvPr id="51" name="Google Shape;51;p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500">
                <a:latin typeface="Arial"/>
                <a:ea typeface="Arial"/>
                <a:cs typeface="Arial"/>
                <a:sym typeface="Arial"/>
              </a:rPr>
              <a:t>A team may host a “Hawaiian Night”, offering $5 off tickets to any fans wearing tropical shirts to the game.  To help boost game attractiveness and enhance the fan experience.</a:t>
            </a:r>
            <a:endParaRPr sz="1500">
              <a:latin typeface="Arial"/>
              <a:ea typeface="Arial"/>
              <a:cs typeface="Arial"/>
              <a:sym typeface="Arial"/>
            </a:endParaRPr>
          </a:p>
          <a:p>
            <a:pPr marL="0" lvl="0" indent="0" algn="l" rtl="0">
              <a:lnSpc>
                <a:spcPct val="100000"/>
              </a:lnSpc>
              <a:spcBef>
                <a:spcPts val="1000"/>
              </a:spcBef>
              <a:spcAft>
                <a:spcPts val="0"/>
              </a:spcAft>
              <a:buSzPts val="1150"/>
              <a:buNone/>
            </a:pPr>
            <a:r>
              <a:rPr lang="en-US" sz="1500" b="1">
                <a:latin typeface="Arial"/>
                <a:ea typeface="Arial"/>
                <a:cs typeface="Arial"/>
                <a:sym typeface="Arial"/>
              </a:rPr>
              <a:t>The game operations staff may choose to implement:</a:t>
            </a:r>
            <a:endParaRPr sz="1500" b="1">
              <a:latin typeface="Arial"/>
              <a:ea typeface="Arial"/>
              <a:cs typeface="Arial"/>
              <a:sym typeface="Arial"/>
            </a:endParaRPr>
          </a:p>
          <a:p>
            <a:pPr marL="457200" lvl="0" indent="-323850" algn="l" rtl="0">
              <a:lnSpc>
                <a:spcPct val="100000"/>
              </a:lnSpc>
              <a:spcBef>
                <a:spcPts val="1000"/>
              </a:spcBef>
              <a:spcAft>
                <a:spcPts val="0"/>
              </a:spcAft>
              <a:buSzPts val="1500"/>
              <a:buFont typeface="Arial"/>
              <a:buChar char="●"/>
            </a:pPr>
            <a:r>
              <a:rPr lang="en-US" sz="1500">
                <a:latin typeface="Arial"/>
                <a:ea typeface="Arial"/>
                <a:cs typeface="Arial"/>
                <a:sym typeface="Arial"/>
              </a:rPr>
              <a:t>An all-staff memo or email, encouraging them to dress in tropical attire if they plan to attend the game.</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National anthem performed by a Hawaiian musician or steel drum band.</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Hawaiian lei give-away to the first 500 fans through the gate.</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A limbo contest at a quarter break.</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Hawaiian music or bands on the venue concourse.</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A hammock free throw shooting contest at half time</a:t>
            </a:r>
            <a:endParaRPr sz="150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500">
                <a:latin typeface="Arial"/>
                <a:ea typeface="Arial"/>
                <a:cs typeface="Arial"/>
                <a:sym typeface="Arial"/>
              </a:rPr>
              <a:t>Hawaiian themed food at concessions stands</a:t>
            </a:r>
            <a:endParaRPr sz="1500">
              <a:latin typeface="Arial"/>
              <a:ea typeface="Arial"/>
              <a:cs typeface="Arial"/>
              <a:sym typeface="Arial"/>
            </a:endParaRPr>
          </a:p>
          <a:p>
            <a:pPr marL="0" lvl="0" indent="0" algn="l" rtl="0">
              <a:lnSpc>
                <a:spcPct val="100000"/>
              </a:lnSpc>
              <a:spcBef>
                <a:spcPts val="0"/>
              </a:spcBef>
              <a:spcAft>
                <a:spcPts val="0"/>
              </a:spcAft>
              <a:buSzPts val="1150"/>
              <a:buNone/>
            </a:pPr>
            <a:endParaRPr sz="1500">
              <a:latin typeface="Arial"/>
              <a:ea typeface="Arial"/>
              <a:cs typeface="Arial"/>
              <a:sym typeface="Arial"/>
            </a:endParaRPr>
          </a:p>
        </p:txBody>
      </p:sp>
      <p:cxnSp>
        <p:nvCxnSpPr>
          <p:cNvPr id="52" name="Google Shape;52;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53" name="Google Shape;53;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SPONSORSHIP</a:t>
            </a:r>
            <a:endParaRPr b="1">
              <a:latin typeface="Arial"/>
              <a:ea typeface="Arial"/>
              <a:cs typeface="Arial"/>
              <a:sym typeface="Arial"/>
            </a:endParaRPr>
          </a:p>
        </p:txBody>
      </p:sp>
      <p:sp>
        <p:nvSpPr>
          <p:cNvPr id="60" name="Google Shape;60;p5"/>
          <p:cNvSpPr txBox="1">
            <a:spLocks noGrp="1"/>
          </p:cNvSpPr>
          <p:nvPr>
            <p:ph type="body" idx="1"/>
          </p:nvPr>
        </p:nvSpPr>
        <p:spPr>
          <a:xfrm>
            <a:off x="938500" y="1042625"/>
            <a:ext cx="7172100" cy="3039900"/>
          </a:xfrm>
          <a:prstGeom prst="rect">
            <a:avLst/>
          </a:prstGeom>
          <a:noFill/>
          <a:ln>
            <a:noFill/>
          </a:ln>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Adds value to sponsorship packages</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Creates new inventory available to sell</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Assists in the fulfillment aspect of a client sponsorship package </a:t>
            </a:r>
            <a:endParaRPr sz="1600">
              <a:latin typeface="Arial"/>
              <a:ea typeface="Arial"/>
              <a:cs typeface="Arial"/>
              <a:sym typeface="Arial"/>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For example, a team may sell a sponsorship for their “Hawaiian Night”.  As part of the sponsorship package, game operations may be responsible for fulfilling several elements which could include:  </a:t>
            </a:r>
            <a:endParaRPr sz="1600">
              <a:latin typeface="Arial"/>
              <a:ea typeface="Arial"/>
              <a:cs typeface="Arial"/>
              <a:sym typeface="Arial"/>
            </a:endParaRPr>
          </a:p>
          <a:p>
            <a:pPr marL="914400" lvl="1"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PA announcements throughout the game announcing, “Hawaiian Night”, sponsored by ABC Travel</a:t>
            </a:r>
            <a:endParaRPr sz="1600">
              <a:latin typeface="Arial"/>
              <a:ea typeface="Arial"/>
              <a:cs typeface="Arial"/>
              <a:sym typeface="Arial"/>
            </a:endParaRPr>
          </a:p>
          <a:p>
            <a:pPr marL="914400" lvl="1"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A trip to Hawaii giveaway, presented by ABC Travel</a:t>
            </a:r>
            <a:endParaRPr sz="1600">
              <a:latin typeface="Arial"/>
              <a:ea typeface="Arial"/>
              <a:cs typeface="Arial"/>
              <a:sym typeface="Arial"/>
            </a:endParaRPr>
          </a:p>
          <a:p>
            <a:pPr marL="914400" lvl="1"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Special on court promotions</a:t>
            </a:r>
            <a:endParaRPr sz="1600">
              <a:latin typeface="Arial"/>
              <a:ea typeface="Arial"/>
              <a:cs typeface="Arial"/>
              <a:sym typeface="Arial"/>
            </a:endParaRPr>
          </a:p>
          <a:p>
            <a:pPr marL="914400" lvl="1" indent="-330200" algn="l" rtl="0">
              <a:lnSpc>
                <a:spcPct val="100000"/>
              </a:lnSpc>
              <a:spcBef>
                <a:spcPts val="500"/>
              </a:spcBef>
              <a:spcAft>
                <a:spcPts val="500"/>
              </a:spcAft>
              <a:buSzPts val="1600"/>
              <a:buFont typeface="Arial"/>
              <a:buChar char="○"/>
            </a:pPr>
            <a:r>
              <a:rPr lang="en-US" sz="1600">
                <a:latin typeface="Arial"/>
                <a:ea typeface="Arial"/>
                <a:cs typeface="Arial"/>
                <a:sym typeface="Arial"/>
              </a:rPr>
              <a:t>Signage</a:t>
            </a:r>
            <a:endParaRPr sz="1600">
              <a:latin typeface="Arial"/>
              <a:ea typeface="Arial"/>
              <a:cs typeface="Arial"/>
              <a:sym typeface="Arial"/>
            </a:endParaRPr>
          </a:p>
        </p:txBody>
      </p:sp>
      <p:cxnSp>
        <p:nvCxnSpPr>
          <p:cNvPr id="61" name="Google Shape;61;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62" name="Google Shape;62;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3" name="Google Shape;63;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PUBLICITY</a:t>
            </a:r>
            <a:endParaRPr b="1">
              <a:latin typeface="Arial"/>
              <a:ea typeface="Arial"/>
              <a:cs typeface="Arial"/>
              <a:sym typeface="Arial"/>
            </a:endParaRPr>
          </a:p>
        </p:txBody>
      </p:sp>
      <p:sp>
        <p:nvSpPr>
          <p:cNvPr id="69" name="Google Shape;69;p6"/>
          <p:cNvSpPr txBox="1">
            <a:spLocks noGrp="1"/>
          </p:cNvSpPr>
          <p:nvPr>
            <p:ph type="body" idx="1"/>
          </p:nvPr>
        </p:nvSpPr>
        <p:spPr>
          <a:xfrm>
            <a:off x="938500" y="1118804"/>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A successful event will also help generate community “buzz” surrounding the team. In addition to talking about the outcome of the game, fans may discuss the entertaining halftime act and the free coupon for a burger they won when the team scored 100 points.  Publicity can be used to help promote future events.</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The Vancouver Whitecaps (MLS) enjoyed tremendous success with a “dime dog night” event, and later tweeted “10,866 hot dogs consumed tonight for dime dog night! Next one is July 31. #wcaps” to promote a future game.</a:t>
            </a:r>
            <a:endParaRPr sz="1600">
              <a:latin typeface="Arial"/>
              <a:ea typeface="Arial"/>
              <a:cs typeface="Arial"/>
              <a:sym typeface="Arial"/>
            </a:endParaRPr>
          </a:p>
        </p:txBody>
      </p:sp>
      <p:cxnSp>
        <p:nvCxnSpPr>
          <p:cNvPr id="70" name="Google Shape;70;p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71" name="Google Shape;71;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2" name="Google Shape;72;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CUSTOMER SERVICE</a:t>
            </a:r>
            <a:endParaRPr b="1">
              <a:latin typeface="Arial"/>
              <a:ea typeface="Arial"/>
              <a:cs typeface="Arial"/>
              <a:sym typeface="Arial"/>
            </a:endParaRPr>
          </a:p>
        </p:txBody>
      </p:sp>
      <p:sp>
        <p:nvSpPr>
          <p:cNvPr id="78" name="Google Shape;78;p7"/>
          <p:cNvSpPr txBox="1">
            <a:spLocks noGrp="1"/>
          </p:cNvSpPr>
          <p:nvPr>
            <p:ph type="body" idx="1"/>
          </p:nvPr>
        </p:nvSpPr>
        <p:spPr>
          <a:xfrm>
            <a:off x="938500" y="11229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Game operations affords organizations an excellent opportunity to effectively serve customers.</a:t>
            </a:r>
            <a:endParaRPr sz="1600">
              <a:latin typeface="Arial"/>
              <a:ea typeface="Arial"/>
              <a:cs typeface="Arial"/>
              <a:sym typeface="Arial"/>
            </a:endParaRPr>
          </a:p>
          <a:p>
            <a:pPr marL="0" lvl="0" indent="0" algn="l" rtl="0">
              <a:lnSpc>
                <a:spcPct val="100000"/>
              </a:lnSpc>
              <a:spcBef>
                <a:spcPts val="1200"/>
              </a:spcBef>
              <a:spcAft>
                <a:spcPts val="0"/>
              </a:spcAft>
              <a:buSzPts val="1150"/>
              <a:buNone/>
            </a:pPr>
            <a:r>
              <a:rPr lang="en-US" sz="1600" b="1">
                <a:latin typeface="Arial"/>
                <a:ea typeface="Arial"/>
                <a:cs typeface="Arial"/>
                <a:sym typeface="Arial"/>
              </a:rPr>
              <a:t>Examples include:</a:t>
            </a:r>
            <a:endParaRPr sz="1600" b="1">
              <a:latin typeface="Arial"/>
              <a:ea typeface="Arial"/>
              <a:cs typeface="Arial"/>
              <a:sym typeface="Arial"/>
            </a:endParaRPr>
          </a:p>
          <a:p>
            <a:pPr marL="285750" lvl="0" indent="-285750" algn="l" rtl="0">
              <a:lnSpc>
                <a:spcPct val="100000"/>
              </a:lnSpc>
              <a:spcBef>
                <a:spcPts val="1200"/>
              </a:spcBef>
              <a:spcAft>
                <a:spcPts val="0"/>
              </a:spcAft>
              <a:buSzPts val="1600"/>
              <a:buFont typeface="Arial"/>
              <a:buChar char="●"/>
            </a:pPr>
            <a:r>
              <a:rPr lang="en-US" sz="1600">
                <a:latin typeface="Arial"/>
                <a:ea typeface="Arial"/>
                <a:cs typeface="Arial"/>
                <a:sym typeface="Arial"/>
              </a:rPr>
              <a:t>Recognizing long-time season ticket holders on the Jumbotron</a:t>
            </a:r>
            <a:endParaRPr sz="1600">
              <a:latin typeface="Arial"/>
              <a:ea typeface="Arial"/>
              <a:cs typeface="Arial"/>
              <a:sym typeface="Arial"/>
            </a:endParaRPr>
          </a:p>
          <a:p>
            <a:pPr marL="285750" lvl="0" indent="-285750" algn="l" rtl="0">
              <a:lnSpc>
                <a:spcPct val="100000"/>
              </a:lnSpc>
              <a:spcBef>
                <a:spcPts val="1200"/>
              </a:spcBef>
              <a:spcAft>
                <a:spcPts val="0"/>
              </a:spcAft>
              <a:buSzPts val="1600"/>
              <a:buFont typeface="Arial"/>
              <a:buChar char="●"/>
            </a:pPr>
            <a:r>
              <a:rPr lang="en-US" sz="1600">
                <a:latin typeface="Arial"/>
                <a:ea typeface="Arial"/>
                <a:cs typeface="Arial"/>
                <a:sym typeface="Arial"/>
              </a:rPr>
              <a:t>Birthday greetings to season ticket holders over the PA</a:t>
            </a:r>
            <a:endParaRPr sz="1600">
              <a:latin typeface="Arial"/>
              <a:ea typeface="Arial"/>
              <a:cs typeface="Arial"/>
              <a:sym typeface="Arial"/>
            </a:endParaRPr>
          </a:p>
          <a:p>
            <a:pPr marL="285750" lvl="0" indent="-285750" algn="l" rtl="0">
              <a:lnSpc>
                <a:spcPct val="100000"/>
              </a:lnSpc>
              <a:spcBef>
                <a:spcPts val="1200"/>
              </a:spcBef>
              <a:spcAft>
                <a:spcPts val="1200"/>
              </a:spcAft>
              <a:buSzPts val="1600"/>
              <a:buFont typeface="Arial"/>
              <a:buChar char="●"/>
            </a:pPr>
            <a:r>
              <a:rPr lang="en-US" sz="1600">
                <a:latin typeface="Arial"/>
                <a:ea typeface="Arial"/>
                <a:cs typeface="Arial"/>
                <a:sym typeface="Arial"/>
              </a:rPr>
              <a:t>Special congratulatory announcements on the scoreboard</a:t>
            </a:r>
            <a:endParaRPr sz="1600">
              <a:latin typeface="Arial"/>
              <a:ea typeface="Arial"/>
              <a:cs typeface="Arial"/>
              <a:sym typeface="Arial"/>
            </a:endParaRPr>
          </a:p>
        </p:txBody>
      </p:sp>
      <p:cxnSp>
        <p:nvCxnSpPr>
          <p:cNvPr id="79" name="Google Shape;79;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80" name="Google Shape;80;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1" name="Google Shape;81;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7" name="Google Shape;87;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b="0" i="0" u="none" strike="noStrike" cap="none">
                <a:solidFill>
                  <a:schemeClr val="accent5"/>
                </a:solidFill>
                <a:latin typeface="Oswald"/>
                <a:ea typeface="Oswald"/>
                <a:cs typeface="Oswald"/>
                <a:sym typeface="Oswald"/>
              </a:rPr>
              <a:t>Copyright 2022. Sports Career Consulting, LLC.</a:t>
            </a:r>
            <a:endParaRPr sz="800" b="0" i="0" u="none" strike="noStrike" cap="none">
              <a:solidFill>
                <a:schemeClr val="accent5"/>
              </a:solidFill>
              <a:latin typeface="Oswald"/>
              <a:ea typeface="Oswald"/>
              <a:cs typeface="Oswald"/>
              <a:sym typeface="Oswald"/>
            </a:endParaRPr>
          </a:p>
        </p:txBody>
      </p:sp>
      <p:pic>
        <p:nvPicPr>
          <p:cNvPr id="88" name="Google Shape;88;p8"/>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557</Words>
  <Application>Microsoft Macintosh PowerPoint</Application>
  <PresentationFormat>On-screen Show (16:9)</PresentationFormat>
  <Paragraphs>46</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Montserrat</vt:lpstr>
      <vt:lpstr>Oswald</vt:lpstr>
      <vt:lpstr>Arial</vt:lpstr>
      <vt:lpstr>Futuristic Background by Slidesgo</vt:lpstr>
      <vt:lpstr>ROLE OF GAME OPERATIONS</vt:lpstr>
      <vt:lpstr>Role of Game Operations in Sports Marketing </vt:lpstr>
      <vt:lpstr>TICKET SALES &amp; ATTENDANCE</vt:lpstr>
      <vt:lpstr>TICKET SALES &amp; ATTENDANCE Game-Ops Strategy Example:</vt:lpstr>
      <vt:lpstr>SPONSORSHIP</vt:lpstr>
      <vt:lpstr>PUBLICITY</vt:lpstr>
      <vt:lpstr>CUSTOMER SERVICE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 OF GAME OPERATIONS</dc:title>
  <dc:creator>Kelly, Bob</dc:creator>
  <cp:lastModifiedBy>Laura Bennett</cp:lastModifiedBy>
  <cp:revision>1</cp:revision>
  <dcterms:modified xsi:type="dcterms:W3CDTF">2023-08-10T21:21:59Z</dcterms:modified>
</cp:coreProperties>
</file>