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5143500" cx="9144000"/>
  <p:notesSz cx="6858000" cy="9144000"/>
  <p:embeddedFontLst>
    <p:embeddedFont>
      <p:font typeface="Montserrat"/>
      <p:regular r:id="rId21"/>
      <p:bold r:id="rId22"/>
      <p:italic r:id="rId23"/>
      <p:boldItalic r:id="rId24"/>
    </p:embeddedFont>
    <p:embeddedFont>
      <p:font typeface="Oswald"/>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7" roundtripDataSignature="AMtx7miWoPxjuFkXX43ISxGJnhPOQ8+k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swald-bold.fntdata"/><Relationship Id="rId25" Type="http://schemas.openxmlformats.org/officeDocument/2006/relationships/font" Target="fonts/Oswald-regular.fntdata"/><Relationship Id="rId27"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39f2c78669_0_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g239f2c78669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39f2c78669_0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g239f2c78669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39f2c78669_0_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g239f2c78669_0_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39f2c78669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 name="Google Shape;68;g239f2c78669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4"/>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4"/>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1586089" y="1950074"/>
            <a:ext cx="5971821"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INTEGRATING PUBLICITY</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11.4</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Game Operations </a:t>
            </a:r>
            <a:endParaRPr b="1">
              <a:solidFill>
                <a:schemeClr val="lt1"/>
              </a:solidFill>
              <a:latin typeface="Arial"/>
              <a:ea typeface="Arial"/>
              <a:cs typeface="Arial"/>
              <a:sym typeface="Arial"/>
            </a:endParaRPr>
          </a:p>
        </p:txBody>
      </p:sp>
      <p:sp>
        <p:nvSpPr>
          <p:cNvPr id="111" name="Google Shape;111;p9"/>
          <p:cNvSpPr txBox="1"/>
          <p:nvPr>
            <p:ph idx="1" type="body"/>
          </p:nvPr>
        </p:nvSpPr>
        <p:spPr>
          <a:xfrm>
            <a:off x="938500" y="1296810"/>
            <a:ext cx="7172100" cy="352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Game entertainment can become a source of negative publicity for a sports franchise:</a:t>
            </a:r>
            <a:endParaRPr b="1" sz="1500">
              <a:latin typeface="Arial"/>
              <a:ea typeface="Arial"/>
              <a:cs typeface="Arial"/>
              <a:sym typeface="Arial"/>
            </a:endParaRPr>
          </a:p>
          <a:p>
            <a:pPr indent="-323850" lvl="0" marL="457200" rtl="0" algn="l">
              <a:lnSpc>
                <a:spcPct val="100000"/>
              </a:lnSpc>
              <a:spcBef>
                <a:spcPts val="800"/>
              </a:spcBef>
              <a:spcAft>
                <a:spcPts val="0"/>
              </a:spcAft>
              <a:buSzPts val="1500"/>
              <a:buFont typeface="Arial"/>
              <a:buChar char="●"/>
            </a:pPr>
            <a:r>
              <a:rPr lang="en-US" sz="1500">
                <a:latin typeface="Arial"/>
                <a:ea typeface="Arial"/>
                <a:cs typeface="Arial"/>
                <a:sym typeface="Arial"/>
              </a:rPr>
              <a:t>Music can be too loud at games</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Particular entertainment acts may be offensive to some fans </a:t>
            </a:r>
            <a:endParaRPr sz="1500">
              <a:latin typeface="Arial"/>
              <a:ea typeface="Arial"/>
              <a:cs typeface="Arial"/>
              <a:sym typeface="Arial"/>
            </a:endParaRPr>
          </a:p>
          <a:p>
            <a:pPr indent="0" lvl="0" marL="0" rtl="0" algn="l">
              <a:lnSpc>
                <a:spcPct val="100000"/>
              </a:lnSpc>
              <a:spcBef>
                <a:spcPts val="800"/>
              </a:spcBef>
              <a:spcAft>
                <a:spcPts val="0"/>
              </a:spcAft>
              <a:buSzPts val="1150"/>
              <a:buNone/>
            </a:pPr>
            <a:r>
              <a:rPr b="1" lang="en-US" sz="1500">
                <a:latin typeface="Arial"/>
                <a:ea typeface="Arial"/>
                <a:cs typeface="Arial"/>
                <a:sym typeface="Arial"/>
              </a:rPr>
              <a:t>Game entertainment can also be a valuable source of positive word-of-mouth advertising:</a:t>
            </a:r>
            <a:endParaRPr b="1" sz="1500">
              <a:latin typeface="Arial"/>
              <a:ea typeface="Arial"/>
              <a:cs typeface="Arial"/>
              <a:sym typeface="Arial"/>
            </a:endParaRPr>
          </a:p>
          <a:p>
            <a:pPr indent="-323850" lvl="0" marL="457200" rtl="0" algn="l">
              <a:lnSpc>
                <a:spcPct val="100000"/>
              </a:lnSpc>
              <a:spcBef>
                <a:spcPts val="800"/>
              </a:spcBef>
              <a:spcAft>
                <a:spcPts val="800"/>
              </a:spcAft>
              <a:buSzPts val="1500"/>
              <a:buFont typeface="Arial"/>
              <a:buChar char="●"/>
            </a:pPr>
            <a:r>
              <a:rPr lang="en-US" sz="1500">
                <a:latin typeface="Arial"/>
                <a:ea typeface="Arial"/>
                <a:cs typeface="Arial"/>
                <a:sym typeface="Arial"/>
              </a:rPr>
              <a:t>A child may choose to wear the face paint to school the next day to show off to friends, sparking interest within the school.  Game entertainment examples like face painting are prevalent among minor league baseball franchises and collegiate athletic events.</a:t>
            </a:r>
            <a:endParaRPr sz="1500">
              <a:latin typeface="Arial"/>
              <a:ea typeface="Arial"/>
              <a:cs typeface="Arial"/>
              <a:sym typeface="Arial"/>
            </a:endParaRPr>
          </a:p>
        </p:txBody>
      </p:sp>
      <p:cxnSp>
        <p:nvCxnSpPr>
          <p:cNvPr id="112" name="Google Shape;112;p9"/>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13" name="Google Shape;113;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4" name="Google Shape;114;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Merchandising</a:t>
            </a:r>
            <a:endParaRPr b="1">
              <a:solidFill>
                <a:schemeClr val="lt1"/>
              </a:solidFill>
              <a:latin typeface="Arial"/>
              <a:ea typeface="Arial"/>
              <a:cs typeface="Arial"/>
              <a:sym typeface="Arial"/>
            </a:endParaRPr>
          </a:p>
        </p:txBody>
      </p:sp>
      <p:sp>
        <p:nvSpPr>
          <p:cNvPr id="120" name="Google Shape;120;p10"/>
          <p:cNvSpPr txBox="1"/>
          <p:nvPr>
            <p:ph idx="1" type="body"/>
          </p:nvPr>
        </p:nvSpPr>
        <p:spPr>
          <a:xfrm>
            <a:off x="985950" y="1274710"/>
            <a:ext cx="7172100" cy="352603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Sales of team, player, or celebrity related merchandise tends to slump in the wake of negative publicity while positive publicity or associations can help increase merchandise sales: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Thanks in part to the buzz surrounding the team with the league’s best record (Boston Bruins) playing at home at the historic and iconic Fenway Park, the 2023 edition of the NHL’s Winter Classic broke NHL merchandise records.  According to a story published by ESPN, the NHL said its e-commerce sales were the highest for a Winter Classic game ever, and up 200% from the 2022 event.</a:t>
            </a:r>
            <a:endParaRPr sz="1500">
              <a:latin typeface="Arial"/>
              <a:ea typeface="Arial"/>
              <a:cs typeface="Arial"/>
              <a:sym typeface="Arial"/>
            </a:endParaRPr>
          </a:p>
          <a:p>
            <a:pPr indent="-323850" lvl="0" marL="457200" rtl="0" algn="l">
              <a:lnSpc>
                <a:spcPct val="100000"/>
              </a:lnSpc>
              <a:spcBef>
                <a:spcPts val="1000"/>
              </a:spcBef>
              <a:spcAft>
                <a:spcPts val="1000"/>
              </a:spcAft>
              <a:buSzPts val="1500"/>
              <a:buFont typeface="Arial"/>
              <a:buChar char="●"/>
            </a:pPr>
            <a:r>
              <a:rPr lang="en-US" sz="1500">
                <a:latin typeface="Arial"/>
                <a:ea typeface="Arial"/>
                <a:cs typeface="Arial"/>
                <a:sym typeface="Arial"/>
              </a:rPr>
              <a:t>When news broke that the New York Mets’ would sign former Heisman trophy winning ex-NFL QB Tim Tebow to a minor league baseball contract, sales of jerseys bearing his name shot to #1 among Mets players on MLB’s online store and #3 overall in just one day. </a:t>
            </a:r>
            <a:endParaRPr sz="1500">
              <a:latin typeface="Arial"/>
              <a:ea typeface="Arial"/>
              <a:cs typeface="Arial"/>
              <a:sym typeface="Arial"/>
            </a:endParaRPr>
          </a:p>
        </p:txBody>
      </p:sp>
      <p:cxnSp>
        <p:nvCxnSpPr>
          <p:cNvPr id="121" name="Google Shape;121;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22" name="Google Shape;122;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3" name="Google Shape;123;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239f2c78669_0_1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Television / Audience Ratings</a:t>
            </a:r>
            <a:endParaRPr b="1">
              <a:solidFill>
                <a:schemeClr val="lt1"/>
              </a:solidFill>
              <a:latin typeface="Arial"/>
              <a:ea typeface="Arial"/>
              <a:cs typeface="Arial"/>
              <a:sym typeface="Arial"/>
            </a:endParaRPr>
          </a:p>
        </p:txBody>
      </p:sp>
      <p:sp>
        <p:nvSpPr>
          <p:cNvPr id="129" name="Google Shape;129;g239f2c78669_0_19"/>
          <p:cNvSpPr txBox="1"/>
          <p:nvPr>
            <p:ph idx="1" type="body"/>
          </p:nvPr>
        </p:nvSpPr>
        <p:spPr>
          <a:xfrm>
            <a:off x="985950" y="1274710"/>
            <a:ext cx="7172100" cy="352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600">
                <a:latin typeface="Arial"/>
                <a:ea typeface="Arial"/>
                <a:cs typeface="Arial"/>
                <a:sym typeface="Arial"/>
              </a:rPr>
              <a:t>Positive publicity can lead to an uptick in ratings and viewer interest.</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NASCAR’s 2023 street race event in Chicago generated a lot of buzz, giving them the highest rating for a NASCAR race on NBC since the Brickyard 400 in 2017.</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Publicity was good for the city of Chicago, as well as the impact it had on ratings for NASCAR and NBC.</a:t>
            </a:r>
            <a:endParaRPr sz="1600">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i="1" lang="en-US" sz="1600">
                <a:latin typeface="Arial"/>
                <a:ea typeface="Arial"/>
                <a:cs typeface="Arial"/>
                <a:sym typeface="Arial"/>
              </a:rPr>
              <a:t>“This is like a giant ongoing advertisement for the city with some racing stuff mixed in”</a:t>
            </a:r>
            <a:r>
              <a:rPr lang="en-US" sz="1600">
                <a:latin typeface="Arial"/>
                <a:ea typeface="Arial"/>
                <a:cs typeface="Arial"/>
                <a:sym typeface="Arial"/>
              </a:rPr>
              <a:t> said one fan on Reddit while watching the race.</a:t>
            </a:r>
            <a:endParaRPr sz="1600">
              <a:latin typeface="Arial"/>
              <a:ea typeface="Arial"/>
              <a:cs typeface="Arial"/>
              <a:sym typeface="Arial"/>
            </a:endParaRPr>
          </a:p>
        </p:txBody>
      </p:sp>
      <p:cxnSp>
        <p:nvCxnSpPr>
          <p:cNvPr id="130" name="Google Shape;130;g239f2c78669_0_1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131" name="Google Shape;131;g239f2c78669_0_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2" name="Google Shape;132;g239f2c78669_0_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239f2c78669_0_3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Television / Audience Ratings</a:t>
            </a:r>
            <a:endParaRPr b="1">
              <a:solidFill>
                <a:schemeClr val="lt1"/>
              </a:solidFill>
              <a:latin typeface="Arial"/>
              <a:ea typeface="Arial"/>
              <a:cs typeface="Arial"/>
              <a:sym typeface="Arial"/>
            </a:endParaRPr>
          </a:p>
        </p:txBody>
      </p:sp>
      <p:sp>
        <p:nvSpPr>
          <p:cNvPr id="138" name="Google Shape;138;g239f2c78669_0_37"/>
          <p:cNvSpPr txBox="1"/>
          <p:nvPr>
            <p:ph idx="1" type="body"/>
          </p:nvPr>
        </p:nvSpPr>
        <p:spPr>
          <a:xfrm>
            <a:off x="985950" y="1274710"/>
            <a:ext cx="7172100" cy="352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600">
                <a:latin typeface="Arial"/>
                <a:ea typeface="Arial"/>
                <a:cs typeface="Arial"/>
                <a:sym typeface="Arial"/>
              </a:rPr>
              <a:t>Negative </a:t>
            </a:r>
            <a:r>
              <a:rPr b="1" lang="en-US" sz="1600">
                <a:latin typeface="Arial"/>
                <a:ea typeface="Arial"/>
                <a:cs typeface="Arial"/>
                <a:sym typeface="Arial"/>
              </a:rPr>
              <a:t>publicity can lead to a drop ratings and viewer interest.</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NCAA’s decision to move football playoff games to New Years Eve several years ago proved to be incredibly unpopular with fans.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negative publicity surrounding the decision had a major impact on viewership as ratings fell 40% from the previous season.</a:t>
            </a:r>
            <a:endParaRPr sz="1600">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lang="en-US" sz="1600">
                <a:latin typeface="Arial"/>
                <a:ea typeface="Arial"/>
                <a:cs typeface="Arial"/>
                <a:sym typeface="Arial"/>
              </a:rPr>
              <a:t>The ratings disaster prompted the NCAA playoff committee to reverse their decision to air games on New Year's Eve, instead broadcasting them on the Saturday before in hopes of creating higher ratings.</a:t>
            </a:r>
            <a:endParaRPr sz="1600">
              <a:latin typeface="Arial"/>
              <a:ea typeface="Arial"/>
              <a:cs typeface="Arial"/>
              <a:sym typeface="Arial"/>
            </a:endParaRPr>
          </a:p>
        </p:txBody>
      </p:sp>
      <p:cxnSp>
        <p:nvCxnSpPr>
          <p:cNvPr id="139" name="Google Shape;139;g239f2c78669_0_3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140" name="Google Shape;140;g239f2c78669_0_3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1" name="Google Shape;141;g239f2c78669_0_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1"/>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endParaRPr b="1">
              <a:latin typeface="Arial"/>
              <a:ea typeface="Arial"/>
              <a:cs typeface="Arial"/>
              <a:sym typeface="Arial"/>
            </a:endParaRPr>
          </a:p>
          <a:p>
            <a:pPr indent="0" lvl="0" marL="0" rtl="0" algn="l">
              <a:lnSpc>
                <a:spcPct val="100000"/>
              </a:lnSpc>
              <a:spcBef>
                <a:spcPts val="0"/>
              </a:spcBef>
              <a:spcAft>
                <a:spcPts val="0"/>
              </a:spcAft>
              <a:buSzPts val="2400"/>
              <a:buNone/>
            </a:pPr>
            <a:r>
              <a:rPr b="1" lang="en-US" sz="1800">
                <a:solidFill>
                  <a:schemeClr val="lt1"/>
                </a:solidFill>
                <a:latin typeface="Arial"/>
                <a:ea typeface="Arial"/>
                <a:cs typeface="Arial"/>
                <a:sym typeface="Arial"/>
              </a:rPr>
              <a:t>Communications</a:t>
            </a:r>
            <a:br>
              <a:rPr b="1" lang="en-US">
                <a:latin typeface="Arial"/>
                <a:ea typeface="Arial"/>
                <a:cs typeface="Arial"/>
                <a:sym typeface="Arial"/>
              </a:rPr>
            </a:br>
            <a:endParaRPr b="1">
              <a:latin typeface="Arial"/>
              <a:ea typeface="Arial"/>
              <a:cs typeface="Arial"/>
              <a:sym typeface="Arial"/>
            </a:endParaRPr>
          </a:p>
        </p:txBody>
      </p:sp>
      <p:sp>
        <p:nvSpPr>
          <p:cNvPr id="147" name="Google Shape;147;p11"/>
          <p:cNvSpPr txBox="1"/>
          <p:nvPr>
            <p:ph idx="1" type="body"/>
          </p:nvPr>
        </p:nvSpPr>
        <p:spPr>
          <a:xfrm>
            <a:off x="959989" y="1174044"/>
            <a:ext cx="7172100" cy="352603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It is critical that an organization effectively communicate internally as well as communicating messages externally.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Considerations include:</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AutoNum type="arabicPeriod"/>
            </a:pPr>
            <a:r>
              <a:rPr lang="en-US" sz="1600">
                <a:latin typeface="Arial"/>
                <a:ea typeface="Arial"/>
                <a:cs typeface="Arial"/>
                <a:sym typeface="Arial"/>
              </a:rPr>
              <a:t>Employees in every department should be on the same page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The workforce should be not only informed, but also involved</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Employees should be aware and contributing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The organization must exercise the mentality that each employee is the face of the organization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The staff must realize that they are always representatives of the organization</a:t>
            </a:r>
            <a:endParaRPr sz="1600">
              <a:latin typeface="Arial"/>
              <a:ea typeface="Arial"/>
              <a:cs typeface="Arial"/>
              <a:sym typeface="Arial"/>
            </a:endParaRPr>
          </a:p>
          <a:p>
            <a:pPr indent="0" lvl="0" marL="0" rtl="0" algn="l">
              <a:lnSpc>
                <a:spcPct val="100000"/>
              </a:lnSpc>
              <a:spcBef>
                <a:spcPts val="1200"/>
              </a:spcBef>
              <a:spcAft>
                <a:spcPts val="0"/>
              </a:spcAft>
              <a:buSzPts val="1150"/>
              <a:buNone/>
            </a:pPr>
            <a:r>
              <a:t/>
            </a:r>
            <a:endParaRPr sz="1600">
              <a:latin typeface="Arial"/>
              <a:ea typeface="Arial"/>
              <a:cs typeface="Arial"/>
              <a:sym typeface="Arial"/>
            </a:endParaRPr>
          </a:p>
        </p:txBody>
      </p:sp>
      <p:cxnSp>
        <p:nvCxnSpPr>
          <p:cNvPr id="148" name="Google Shape;148;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49" name="Google Shape;149;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0" name="Google Shape;150;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239f2c78669_0_4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endParaRPr b="1">
              <a:latin typeface="Arial"/>
              <a:ea typeface="Arial"/>
              <a:cs typeface="Arial"/>
              <a:sym typeface="Arial"/>
            </a:endParaRPr>
          </a:p>
          <a:p>
            <a:pPr indent="0" lvl="0" marL="0" rtl="0" algn="l">
              <a:lnSpc>
                <a:spcPct val="100000"/>
              </a:lnSpc>
              <a:spcBef>
                <a:spcPts val="0"/>
              </a:spcBef>
              <a:spcAft>
                <a:spcPts val="0"/>
              </a:spcAft>
              <a:buSzPts val="2400"/>
              <a:buNone/>
            </a:pPr>
            <a:r>
              <a:rPr b="1" lang="en-US" sz="1800">
                <a:solidFill>
                  <a:schemeClr val="lt1"/>
                </a:solidFill>
                <a:latin typeface="Arial"/>
                <a:ea typeface="Arial"/>
                <a:cs typeface="Arial"/>
                <a:sym typeface="Arial"/>
              </a:rPr>
              <a:t>Social Media Following</a:t>
            </a:r>
            <a:br>
              <a:rPr b="1" lang="en-US">
                <a:latin typeface="Arial"/>
                <a:ea typeface="Arial"/>
                <a:cs typeface="Arial"/>
                <a:sym typeface="Arial"/>
              </a:rPr>
            </a:br>
            <a:endParaRPr b="1">
              <a:latin typeface="Arial"/>
              <a:ea typeface="Arial"/>
              <a:cs typeface="Arial"/>
              <a:sym typeface="Arial"/>
            </a:endParaRPr>
          </a:p>
        </p:txBody>
      </p:sp>
      <p:sp>
        <p:nvSpPr>
          <p:cNvPr id="156" name="Google Shape;156;g239f2c78669_0_46"/>
          <p:cNvSpPr txBox="1"/>
          <p:nvPr>
            <p:ph idx="1" type="body"/>
          </p:nvPr>
        </p:nvSpPr>
        <p:spPr>
          <a:xfrm>
            <a:off x="959989" y="1174044"/>
            <a:ext cx="7172100" cy="35259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Thanks to the publicity created by the news that one of the world’s biggest sports stars would be joining Major League Soccer, Lionel Messi’s new club Inter Miami CF gained an incredible 4.2 million followers on Instagram in just 24 hours.  </a:t>
            </a:r>
            <a:endParaRPr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Three days later, the Miami CF had more followers than any NFL, MLB, NHL, or MLS team.  </a:t>
            </a:r>
            <a:endParaRPr sz="1600">
              <a:latin typeface="Arial"/>
              <a:ea typeface="Arial"/>
              <a:cs typeface="Arial"/>
              <a:sym typeface="Arial"/>
            </a:endParaRPr>
          </a:p>
          <a:p>
            <a:pPr indent="0" lvl="0" marL="0" rtl="0" algn="l">
              <a:lnSpc>
                <a:spcPct val="100000"/>
              </a:lnSpc>
              <a:spcBef>
                <a:spcPts val="1200"/>
              </a:spcBef>
              <a:spcAft>
                <a:spcPts val="1000"/>
              </a:spcAft>
              <a:buSzPts val="1150"/>
              <a:buNone/>
            </a:pPr>
            <a:r>
              <a:t/>
            </a:r>
            <a:endParaRPr sz="1600">
              <a:latin typeface="Arial"/>
              <a:ea typeface="Arial"/>
              <a:cs typeface="Arial"/>
              <a:sym typeface="Arial"/>
            </a:endParaRPr>
          </a:p>
        </p:txBody>
      </p:sp>
      <p:cxnSp>
        <p:nvCxnSpPr>
          <p:cNvPr id="157" name="Google Shape;157;g239f2c78669_0_4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158" name="Google Shape;158;g239f2c78669_0_4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9" name="Google Shape;159;g239f2c78669_0_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5" name="Google Shape;165;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66" name="Google Shape;166;p12"/>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endParaRPr/>
          </a:p>
        </p:txBody>
      </p:sp>
      <p:sp>
        <p:nvSpPr>
          <p:cNvPr id="33" name="Google Shape;33;p2"/>
          <p:cNvSpPr txBox="1"/>
          <p:nvPr>
            <p:ph idx="1" type="body"/>
          </p:nvPr>
        </p:nvSpPr>
        <p:spPr>
          <a:xfrm>
            <a:off x="938500" y="1150609"/>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Publicity can provide exposure, visibility and awareness for sports and entertainment organizations at all levels.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Many businesses successfully leverage that publicity in a way that benefits organizational goals, including:</a:t>
            </a:r>
            <a:endParaRPr b="1" sz="1600">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Sales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Sponsorship and endorsement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Promotion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Game operations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Merchandising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Viewership and ratings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Social Media Following</a:t>
            </a:r>
            <a:endParaRPr sz="1600">
              <a:latin typeface="Arial"/>
              <a:ea typeface="Arial"/>
              <a:cs typeface="Arial"/>
              <a:sym typeface="Arial"/>
            </a:endParaRPr>
          </a:p>
          <a:p>
            <a:pPr indent="0" lvl="0" marL="0" rtl="0" algn="l">
              <a:lnSpc>
                <a:spcPct val="100000"/>
              </a:lnSpc>
              <a:spcBef>
                <a:spcPts val="600"/>
              </a:spcBef>
              <a:spcAft>
                <a:spcPts val="1600"/>
              </a:spcAft>
              <a:buSzPts val="1150"/>
              <a:buNone/>
            </a:pPr>
            <a:r>
              <a:t/>
            </a: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Sales: Negative Publicity</a:t>
            </a:r>
            <a:endParaRPr b="1">
              <a:solidFill>
                <a:schemeClr val="lt1"/>
              </a:solidFill>
              <a:latin typeface="Arial"/>
              <a:ea typeface="Arial"/>
              <a:cs typeface="Arial"/>
              <a:sym typeface="Arial"/>
            </a:endParaRPr>
          </a:p>
        </p:txBody>
      </p:sp>
      <p:sp>
        <p:nvSpPr>
          <p:cNvPr id="42" name="Google Shape;42;p3"/>
          <p:cNvSpPr txBox="1"/>
          <p:nvPr>
            <p:ph idx="1" type="body"/>
          </p:nvPr>
        </p:nvSpPr>
        <p:spPr>
          <a:xfrm>
            <a:off x="938500" y="1246025"/>
            <a:ext cx="7711800" cy="342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The presence of negative publicity can have an adverse impact on sales.  </a:t>
            </a:r>
            <a:endParaRPr b="1" sz="1600">
              <a:latin typeface="Arial"/>
              <a:ea typeface="Arial"/>
              <a:cs typeface="Arial"/>
              <a:sym typeface="Arial"/>
            </a:endParaRPr>
          </a:p>
          <a:p>
            <a:pPr indent="0" lvl="0" marL="0" rtl="0" algn="l">
              <a:lnSpc>
                <a:spcPct val="100000"/>
              </a:lnSpc>
              <a:spcBef>
                <a:spcPts val="500"/>
              </a:spcBef>
              <a:spcAft>
                <a:spcPts val="0"/>
              </a:spcAft>
              <a:buSzPts val="1150"/>
              <a:buNone/>
            </a:pPr>
            <a:r>
              <a:rPr lang="en-US" sz="1600">
                <a:latin typeface="Arial"/>
                <a:ea typeface="Arial"/>
                <a:cs typeface="Arial"/>
                <a:sym typeface="Arial"/>
              </a:rPr>
              <a:t>Consumers have shown a decline in willingness to support organizations who demonstrate an inability to effectively control or manage their image.</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In 2022, attendance at the Oakland Coliseum took a nosedive as negative publicity continued to follow the Oakland A’s, with the team sitting in last place in league attendance at the All-Star break.</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By 2023, the team was dead last in attendance, drawing fewer than 11,000 fans per game, as the franchise struggled with the negative publicity surrounding the franchise.</a:t>
            </a:r>
            <a:endParaRPr sz="1600">
              <a:latin typeface="Arial"/>
              <a:ea typeface="Arial"/>
              <a:cs typeface="Arial"/>
              <a:sym typeface="Arial"/>
            </a:endParaRPr>
          </a:p>
          <a:p>
            <a:pPr indent="0" lvl="1" marL="457200" rtl="0" algn="l">
              <a:lnSpc>
                <a:spcPct val="100000"/>
              </a:lnSpc>
              <a:spcBef>
                <a:spcPts val="5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500"/>
              </a:spcBef>
              <a:spcAft>
                <a:spcPts val="500"/>
              </a:spcAft>
              <a:buSzPts val="1150"/>
              <a:buNone/>
            </a:pPr>
            <a:r>
              <a:t/>
            </a:r>
            <a:endParaRPr sz="16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44" name="Google Shape;44;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Sales: Negative Publicity</a:t>
            </a:r>
            <a:endParaRPr b="1">
              <a:solidFill>
                <a:schemeClr val="lt1"/>
              </a:solidFill>
              <a:latin typeface="Arial"/>
              <a:ea typeface="Arial"/>
              <a:cs typeface="Arial"/>
              <a:sym typeface="Arial"/>
            </a:endParaRPr>
          </a:p>
        </p:txBody>
      </p:sp>
      <p:sp>
        <p:nvSpPr>
          <p:cNvPr id="51" name="Google Shape;51;p4"/>
          <p:cNvSpPr txBox="1"/>
          <p:nvPr>
            <p:ph idx="1" type="body"/>
          </p:nvPr>
        </p:nvSpPr>
        <p:spPr>
          <a:xfrm>
            <a:off x="938500" y="1246025"/>
            <a:ext cx="5176053" cy="342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If a newly released film receives poor reviews from the New York Times or negative reviews through social platforms like Rotten Tomatoes, movie-goers are less likely to flock to the theatre to see it.</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The negative publicity associated with ‘Blackfish’, a documentary drawing attention to SeaWorld’s treatment of killer whales, was still eroding the theme park company’s revenues four years after the film’s release.</a:t>
            </a:r>
            <a:endParaRPr sz="1500">
              <a:latin typeface="Arial"/>
              <a:ea typeface="Arial"/>
              <a:cs typeface="Arial"/>
              <a:sym typeface="Arial"/>
            </a:endParaRPr>
          </a:p>
          <a:p>
            <a:pPr indent="-323850" lvl="1" marL="914400" rtl="0" algn="l">
              <a:lnSpc>
                <a:spcPct val="100000"/>
              </a:lnSpc>
              <a:spcBef>
                <a:spcPts val="1600"/>
              </a:spcBef>
              <a:spcAft>
                <a:spcPts val="0"/>
              </a:spcAft>
              <a:buSzPts val="1500"/>
              <a:buFont typeface="Arial"/>
              <a:buChar char="○"/>
            </a:pPr>
            <a:r>
              <a:rPr lang="en-US" sz="1500">
                <a:latin typeface="Arial"/>
                <a:ea typeface="Arial"/>
                <a:cs typeface="Arial"/>
                <a:sym typeface="Arial"/>
              </a:rPr>
              <a:t>Despite a heavy investment in marketing and promotional efforts, the company has been unable to reverse the trend of declining attendance. </a:t>
            </a:r>
            <a:endParaRPr sz="1500">
              <a:latin typeface="Arial"/>
              <a:ea typeface="Arial"/>
              <a:cs typeface="Arial"/>
              <a:sym typeface="Arial"/>
            </a:endParaRPr>
          </a:p>
          <a:p>
            <a:pPr indent="-463550" lvl="0" marL="463550" rtl="0" algn="l">
              <a:lnSpc>
                <a:spcPct val="100000"/>
              </a:lnSpc>
              <a:spcBef>
                <a:spcPts val="1600"/>
              </a:spcBef>
              <a:spcAft>
                <a:spcPts val="1000"/>
              </a:spcAft>
              <a:buSzPts val="1150"/>
              <a:buNone/>
            </a:pPr>
            <a:r>
              <a:t/>
            </a:r>
            <a:endParaRPr sz="1500">
              <a:latin typeface="Arial"/>
              <a:ea typeface="Arial"/>
              <a:cs typeface="Arial"/>
              <a:sym typeface="Arial"/>
            </a:endParaRPr>
          </a:p>
        </p:txBody>
      </p:sp>
      <p:cxnSp>
        <p:nvCxnSpPr>
          <p:cNvPr id="52" name="Google Shape;52;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3" name="Google Shape;53;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55" name="Google Shape;55;p4"/>
          <p:cNvPicPr preferRelativeResize="0"/>
          <p:nvPr/>
        </p:nvPicPr>
        <p:blipFill rotWithShape="1">
          <a:blip r:embed="rId4">
            <a:alphaModFix/>
          </a:blip>
          <a:srcRect b="0" l="0" r="0" t="0"/>
          <a:stretch/>
        </p:blipFill>
        <p:spPr>
          <a:xfrm>
            <a:off x="6522724" y="1078291"/>
            <a:ext cx="2089805" cy="29869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Sales</a:t>
            </a:r>
            <a:endParaRPr b="1">
              <a:solidFill>
                <a:schemeClr val="lt1"/>
              </a:solidFill>
              <a:latin typeface="Arial"/>
              <a:ea typeface="Arial"/>
              <a:cs typeface="Arial"/>
              <a:sym typeface="Arial"/>
            </a:endParaRPr>
          </a:p>
        </p:txBody>
      </p:sp>
      <p:sp>
        <p:nvSpPr>
          <p:cNvPr id="61" name="Google Shape;61;p5"/>
          <p:cNvSpPr txBox="1"/>
          <p:nvPr>
            <p:ph idx="1" type="body"/>
          </p:nvPr>
        </p:nvSpPr>
        <p:spPr>
          <a:xfrm>
            <a:off x="960000" y="1174050"/>
            <a:ext cx="5811000" cy="352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400">
                <a:latin typeface="Arial"/>
                <a:ea typeface="Arial"/>
                <a:cs typeface="Arial"/>
                <a:sym typeface="Arial"/>
              </a:rPr>
              <a:t>On the flip side, positive publicity can result in increased sales:</a:t>
            </a:r>
            <a:endParaRPr b="1"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US" sz="1400">
                <a:latin typeface="Arial"/>
                <a:ea typeface="Arial"/>
                <a:cs typeface="Arial"/>
                <a:sym typeface="Arial"/>
              </a:rPr>
              <a:t>Praised by both critics and fans (97% positive audience rating on Rotten Tomatoes and an average score of 8.3 out of 10), ‘Top Gun: Maverick’ broke numerous box office records.</a:t>
            </a:r>
            <a:endParaRPr sz="1400">
              <a:latin typeface="Arial"/>
              <a:ea typeface="Arial"/>
              <a:cs typeface="Arial"/>
              <a:sym typeface="Arial"/>
            </a:endParaRPr>
          </a:p>
          <a:p>
            <a:pPr indent="-317500" lvl="1" marL="914400" rtl="0" algn="l">
              <a:lnSpc>
                <a:spcPct val="100000"/>
              </a:lnSpc>
              <a:spcBef>
                <a:spcPts val="500"/>
              </a:spcBef>
              <a:spcAft>
                <a:spcPts val="0"/>
              </a:spcAft>
              <a:buSzPts val="1400"/>
              <a:buFont typeface="Arial"/>
              <a:buChar char="○"/>
            </a:pPr>
            <a:r>
              <a:rPr lang="en-US" sz="1400">
                <a:latin typeface="Arial"/>
                <a:ea typeface="Arial"/>
                <a:cs typeface="Arial"/>
                <a:sym typeface="Arial"/>
              </a:rPr>
              <a:t>The film opened with $126.7 million in sales, the highest opening weekend box office haul for any Tom Cruise film and the actor's first film to garner more than $100 million during its debut.</a:t>
            </a:r>
            <a:endParaRPr sz="1400">
              <a:latin typeface="Arial"/>
              <a:ea typeface="Arial"/>
              <a:cs typeface="Arial"/>
              <a:sym typeface="Arial"/>
            </a:endParaRPr>
          </a:p>
          <a:p>
            <a:pPr indent="-317500" lvl="1" marL="914400" rtl="0" algn="l">
              <a:lnSpc>
                <a:spcPct val="100000"/>
              </a:lnSpc>
              <a:spcBef>
                <a:spcPts val="500"/>
              </a:spcBef>
              <a:spcAft>
                <a:spcPts val="0"/>
              </a:spcAft>
              <a:buSzPts val="1400"/>
              <a:buFont typeface="Arial"/>
              <a:buChar char="○"/>
            </a:pPr>
            <a:r>
              <a:rPr lang="en-US" sz="1400">
                <a:latin typeface="Arial"/>
                <a:ea typeface="Arial"/>
                <a:cs typeface="Arial"/>
                <a:sym typeface="Arial"/>
              </a:rPr>
              <a:t>By late August, 13 weeks on the big screen, the film had generated $683 million at the box office in North America, enough to overtake Marvel’s “Avengers: Infinity War” ($678 million) as the sixth-highest grossing movie in domestic box office history.</a:t>
            </a:r>
            <a:endParaRPr sz="1400">
              <a:latin typeface="Arial"/>
              <a:ea typeface="Arial"/>
              <a:cs typeface="Arial"/>
              <a:sym typeface="Arial"/>
            </a:endParaRPr>
          </a:p>
          <a:p>
            <a:pPr indent="-463550" lvl="0" marL="463550" rtl="0" algn="l">
              <a:lnSpc>
                <a:spcPct val="100000"/>
              </a:lnSpc>
              <a:spcBef>
                <a:spcPts val="1600"/>
              </a:spcBef>
              <a:spcAft>
                <a:spcPts val="1600"/>
              </a:spcAft>
              <a:buSzPts val="1150"/>
              <a:buNone/>
            </a:pPr>
            <a:r>
              <a:t/>
            </a:r>
            <a:endParaRPr sz="1400">
              <a:latin typeface="Arial"/>
              <a:ea typeface="Arial"/>
              <a:cs typeface="Arial"/>
              <a:sym typeface="Arial"/>
            </a:endParaRPr>
          </a:p>
        </p:txBody>
      </p:sp>
      <p:cxnSp>
        <p:nvCxnSpPr>
          <p:cNvPr id="62" name="Google Shape;62;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63" name="Google Shape;63;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Top Gun: Maverick 2022 Movie Unframed Wall Decor Poster 16x24&quot;" id="65" name="Google Shape;65;p5"/>
          <p:cNvPicPr preferRelativeResize="0"/>
          <p:nvPr/>
        </p:nvPicPr>
        <p:blipFill rotWithShape="1">
          <a:blip r:embed="rId4">
            <a:alphaModFix/>
          </a:blip>
          <a:srcRect b="0" l="0" r="0" t="0"/>
          <a:stretch/>
        </p:blipFill>
        <p:spPr>
          <a:xfrm>
            <a:off x="6900250" y="1172814"/>
            <a:ext cx="1887696" cy="279786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39f2c78669_0_1"/>
          <p:cNvSpPr txBox="1"/>
          <p:nvPr>
            <p:ph type="title"/>
          </p:nvPr>
        </p:nvSpPr>
        <p:spPr>
          <a:xfrm>
            <a:off x="4396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Sales: Positive Publicity</a:t>
            </a:r>
            <a:endParaRPr b="1">
              <a:solidFill>
                <a:schemeClr val="lt1"/>
              </a:solidFill>
              <a:latin typeface="Arial"/>
              <a:ea typeface="Arial"/>
              <a:cs typeface="Arial"/>
              <a:sym typeface="Arial"/>
            </a:endParaRPr>
          </a:p>
        </p:txBody>
      </p:sp>
      <p:sp>
        <p:nvSpPr>
          <p:cNvPr id="71" name="Google Shape;71;g239f2c78669_0_1"/>
          <p:cNvSpPr txBox="1"/>
          <p:nvPr>
            <p:ph idx="1" type="body"/>
          </p:nvPr>
        </p:nvSpPr>
        <p:spPr>
          <a:xfrm>
            <a:off x="439600" y="1246025"/>
            <a:ext cx="4490100" cy="342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500"/>
              </a:spcBef>
              <a:spcAft>
                <a:spcPts val="0"/>
              </a:spcAft>
              <a:buNone/>
            </a:pPr>
            <a:r>
              <a:rPr b="1" lang="en-US" sz="1400">
                <a:latin typeface="Arial"/>
                <a:ea typeface="Arial"/>
                <a:cs typeface="Arial"/>
                <a:sym typeface="Arial"/>
              </a:rPr>
              <a:t>Historic moments and “anniversary” events create positive publicity that helps to boost sales.</a:t>
            </a:r>
            <a:endParaRPr b="1"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US" sz="1400">
                <a:latin typeface="Arial"/>
                <a:ea typeface="Arial"/>
                <a:cs typeface="Arial"/>
                <a:sym typeface="Arial"/>
              </a:rPr>
              <a:t>According to Sports Business Journal, NASCAR was able to leverage its celebration of its 75th anniversary to add several new corporate sponsors at the start of the 2023 racing season.</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US" sz="1400">
                <a:latin typeface="Arial"/>
                <a:ea typeface="Arial"/>
                <a:cs typeface="Arial"/>
                <a:sym typeface="Arial"/>
              </a:rPr>
              <a:t>The Colorado Rockies celebrated the team’s 30th anniversary season in 2023 with alumni appearances around the area, special 30th anniversary-themed giveaway items, and the first ever post-game drone show at the team’s stadium, Coors Field.</a:t>
            </a:r>
            <a:endParaRPr sz="1400">
              <a:latin typeface="Arial"/>
              <a:ea typeface="Arial"/>
              <a:cs typeface="Arial"/>
              <a:sym typeface="Arial"/>
            </a:endParaRPr>
          </a:p>
          <a:p>
            <a:pPr indent="-463550" lvl="0" marL="463550" rtl="0" algn="l">
              <a:lnSpc>
                <a:spcPct val="100000"/>
              </a:lnSpc>
              <a:spcBef>
                <a:spcPts val="500"/>
              </a:spcBef>
              <a:spcAft>
                <a:spcPts val="0"/>
              </a:spcAft>
              <a:buNone/>
            </a:pPr>
            <a:r>
              <a:t/>
            </a:r>
            <a:endParaRPr b="1" sz="1400">
              <a:latin typeface="Arial"/>
              <a:ea typeface="Arial"/>
              <a:cs typeface="Arial"/>
              <a:sym typeface="Arial"/>
            </a:endParaRPr>
          </a:p>
          <a:p>
            <a:pPr indent="-463550" lvl="0" marL="463550" rtl="0" algn="l">
              <a:lnSpc>
                <a:spcPct val="100000"/>
              </a:lnSpc>
              <a:spcBef>
                <a:spcPts val="500"/>
              </a:spcBef>
              <a:spcAft>
                <a:spcPts val="500"/>
              </a:spcAft>
              <a:buSzPts val="1150"/>
              <a:buNone/>
            </a:pPr>
            <a:r>
              <a:t/>
            </a:r>
            <a:endParaRPr b="1" sz="1400">
              <a:latin typeface="Arial"/>
              <a:ea typeface="Arial"/>
              <a:cs typeface="Arial"/>
              <a:sym typeface="Arial"/>
            </a:endParaRPr>
          </a:p>
        </p:txBody>
      </p:sp>
      <p:cxnSp>
        <p:nvCxnSpPr>
          <p:cNvPr id="72" name="Google Shape;72;g239f2c78669_0_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73" name="Google Shape;73;g239f2c78669_0_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4" name="Google Shape;74;g239f2c78669_0_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75" name="Google Shape;75;g239f2c78669_0_1"/>
          <p:cNvPicPr preferRelativeResize="0"/>
          <p:nvPr/>
        </p:nvPicPr>
        <p:blipFill>
          <a:blip r:embed="rId4">
            <a:alphaModFix/>
          </a:blip>
          <a:stretch>
            <a:fillRect/>
          </a:stretch>
        </p:blipFill>
        <p:spPr>
          <a:xfrm>
            <a:off x="5212850" y="1946313"/>
            <a:ext cx="3695600" cy="202032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6"/>
          <p:cNvSpPr txBox="1"/>
          <p:nvPr>
            <p:ph type="title"/>
          </p:nvPr>
        </p:nvSpPr>
        <p:spPr>
          <a:xfrm>
            <a:off x="463275"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SALES</a:t>
            </a:r>
            <a:br>
              <a:rPr b="1" lang="en-US">
                <a:latin typeface="Arial"/>
                <a:ea typeface="Arial"/>
                <a:cs typeface="Arial"/>
                <a:sym typeface="Arial"/>
              </a:rPr>
            </a:br>
            <a:r>
              <a:rPr b="1" lang="en-US" sz="1800">
                <a:solidFill>
                  <a:schemeClr val="lt1"/>
                </a:solidFill>
                <a:latin typeface="Arial"/>
                <a:ea typeface="Arial"/>
                <a:cs typeface="Arial"/>
                <a:sym typeface="Arial"/>
              </a:rPr>
              <a:t>Grammy Effect</a:t>
            </a:r>
            <a:endParaRPr b="1">
              <a:solidFill>
                <a:schemeClr val="lt1"/>
              </a:solidFill>
              <a:latin typeface="Arial"/>
              <a:ea typeface="Arial"/>
              <a:cs typeface="Arial"/>
              <a:sym typeface="Arial"/>
            </a:endParaRPr>
          </a:p>
        </p:txBody>
      </p:sp>
      <p:sp>
        <p:nvSpPr>
          <p:cNvPr id="81" name="Google Shape;81;p6"/>
          <p:cNvSpPr txBox="1"/>
          <p:nvPr>
            <p:ph idx="1" type="body"/>
          </p:nvPr>
        </p:nvSpPr>
        <p:spPr>
          <a:xfrm>
            <a:off x="463275" y="1174044"/>
            <a:ext cx="5011500" cy="352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350">
                <a:latin typeface="Arial"/>
                <a:ea typeface="Arial"/>
                <a:cs typeface="Arial"/>
                <a:sym typeface="Arial"/>
              </a:rPr>
              <a:t>The buzz generated by performing at the annual Grammy Awards typically provides an increase in music sales for featured artists (referred to as the “GRAMMY effect”). </a:t>
            </a:r>
            <a:endParaRPr sz="1350">
              <a:latin typeface="Arial"/>
              <a:ea typeface="Arial"/>
              <a:cs typeface="Arial"/>
              <a:sym typeface="Arial"/>
            </a:endParaRPr>
          </a:p>
          <a:p>
            <a:pPr indent="-463550" lvl="0" marL="463550" rtl="0" algn="l">
              <a:lnSpc>
                <a:spcPct val="100000"/>
              </a:lnSpc>
              <a:spcBef>
                <a:spcPts val="0"/>
              </a:spcBef>
              <a:spcAft>
                <a:spcPts val="1600"/>
              </a:spcAft>
              <a:buSzPts val="1150"/>
              <a:buNone/>
            </a:pPr>
            <a:r>
              <a:t/>
            </a:r>
            <a:endParaRPr sz="1350">
              <a:latin typeface="Arial"/>
              <a:ea typeface="Arial"/>
              <a:cs typeface="Arial"/>
              <a:sym typeface="Arial"/>
            </a:endParaRPr>
          </a:p>
        </p:txBody>
      </p:sp>
      <p:cxnSp>
        <p:nvCxnSpPr>
          <p:cNvPr id="82" name="Google Shape;82;p6"/>
          <p:cNvCxnSpPr/>
          <p:nvPr/>
        </p:nvCxnSpPr>
        <p:spPr>
          <a:xfrm>
            <a:off x="550975"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83" name="Google Shape;83;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4" name="Google Shape;84;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85" name="Google Shape;85;p6"/>
          <p:cNvSpPr/>
          <p:nvPr/>
        </p:nvSpPr>
        <p:spPr>
          <a:xfrm>
            <a:off x="463275" y="1940275"/>
            <a:ext cx="8374500" cy="221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1350">
                <a:solidFill>
                  <a:srgbClr val="FFFFFF"/>
                </a:solidFill>
              </a:rPr>
              <a:t>The 2023 Grammys had a major impact on sales for artists and their music.</a:t>
            </a:r>
            <a:endParaRPr b="1" sz="1350">
              <a:solidFill>
                <a:srgbClr val="FFFFFF"/>
              </a:solidFill>
            </a:endParaRPr>
          </a:p>
          <a:p>
            <a:pPr indent="-314325" lvl="0" marL="457200" marR="0" rtl="0" algn="l">
              <a:lnSpc>
                <a:spcPct val="100000"/>
              </a:lnSpc>
              <a:spcBef>
                <a:spcPts val="500"/>
              </a:spcBef>
              <a:spcAft>
                <a:spcPts val="0"/>
              </a:spcAft>
              <a:buClr>
                <a:srgbClr val="FFFFFF"/>
              </a:buClr>
              <a:buSzPts val="1350"/>
              <a:buChar char="●"/>
            </a:pPr>
            <a:r>
              <a:rPr lang="en-US" sz="1350">
                <a:solidFill>
                  <a:srgbClr val="FFFFFF"/>
                </a:solidFill>
              </a:rPr>
              <a:t>After </a:t>
            </a:r>
            <a:r>
              <a:rPr i="1" lang="en-US" sz="1350">
                <a:solidFill>
                  <a:srgbClr val="FFFFFF"/>
                </a:solidFill>
              </a:rPr>
              <a:t>Harry’s House</a:t>
            </a:r>
            <a:r>
              <a:rPr lang="en-US" sz="1350">
                <a:solidFill>
                  <a:srgbClr val="FFFFFF"/>
                </a:solidFill>
              </a:rPr>
              <a:t> won the Best Pop Vocal Album award at the 2023 GRAMMYs, Harry Styles saw a sales boost of over 51%. </a:t>
            </a:r>
            <a:endParaRPr sz="1350">
              <a:solidFill>
                <a:srgbClr val="FFFFFF"/>
              </a:solidFill>
            </a:endParaRPr>
          </a:p>
          <a:p>
            <a:pPr indent="-314325" lvl="1" marL="914400" marR="0" rtl="0" algn="l">
              <a:lnSpc>
                <a:spcPct val="100000"/>
              </a:lnSpc>
              <a:spcBef>
                <a:spcPts val="500"/>
              </a:spcBef>
              <a:spcAft>
                <a:spcPts val="0"/>
              </a:spcAft>
              <a:buClr>
                <a:srgbClr val="FFFFFF"/>
              </a:buClr>
              <a:buSzPts val="1350"/>
              <a:buChar char="○"/>
            </a:pPr>
            <a:r>
              <a:rPr lang="en-US" sz="1350">
                <a:solidFill>
                  <a:srgbClr val="FFFFFF"/>
                </a:solidFill>
              </a:rPr>
              <a:t>The LP sold 38,000 units in the week following the show.  </a:t>
            </a:r>
            <a:endParaRPr sz="1350">
              <a:solidFill>
                <a:srgbClr val="FFFFFF"/>
              </a:solidFill>
            </a:endParaRPr>
          </a:p>
          <a:p>
            <a:pPr indent="-314325" lvl="0" marL="457200" marR="0" rtl="0" algn="l">
              <a:lnSpc>
                <a:spcPct val="100000"/>
              </a:lnSpc>
              <a:spcBef>
                <a:spcPts val="500"/>
              </a:spcBef>
              <a:spcAft>
                <a:spcPts val="0"/>
              </a:spcAft>
              <a:buClr>
                <a:srgbClr val="FFFFFF"/>
              </a:buClr>
              <a:buSzPts val="1350"/>
              <a:buChar char="●"/>
            </a:pPr>
            <a:r>
              <a:rPr lang="en-US" sz="1350">
                <a:solidFill>
                  <a:srgbClr val="FFFFFF"/>
                </a:solidFill>
              </a:rPr>
              <a:t>After Beyoncé made GRAMMY history at the 2023 ceremony with her 32nd win, her Best Dance/Electronic Music Album-winning RENAISSANCE sold 37,000 equivalent album units, up 109%.</a:t>
            </a:r>
            <a:endParaRPr sz="1350">
              <a:solidFill>
                <a:srgbClr val="FFFFFF"/>
              </a:solidFill>
            </a:endParaRPr>
          </a:p>
          <a:p>
            <a:pPr indent="-314325" lvl="0" marL="457200" marR="0" rtl="0" algn="l">
              <a:lnSpc>
                <a:spcPct val="100000"/>
              </a:lnSpc>
              <a:spcBef>
                <a:spcPts val="500"/>
              </a:spcBef>
              <a:spcAft>
                <a:spcPts val="0"/>
              </a:spcAft>
              <a:buClr>
                <a:srgbClr val="FFFFFF"/>
              </a:buClr>
              <a:buSzPts val="1350"/>
              <a:buChar char="●"/>
            </a:pPr>
            <a:r>
              <a:rPr lang="en-US" sz="1350">
                <a:solidFill>
                  <a:srgbClr val="FFFFFF"/>
                </a:solidFill>
              </a:rPr>
              <a:t>U.S. Spotify stream gains for those with performances during the broadcast, Harry Styles' "As It Was," saw a more than 75% increase; Brandi Carlile's "Broken Horses" saw a more than 2,700% increase; DJ Khaled's star-studded "God Did" (featuring Jay-Z, Rick Ross, Lil Wayne, and John Legend) saw a more than 650% increase; Mary J. Blige's "Good Morning Gorgeous" saw a more than 390% increase.</a:t>
            </a:r>
            <a:endParaRPr sz="1350">
              <a:solidFill>
                <a:srgbClr val="FFFFFF"/>
              </a:solidFill>
            </a:endParaRPr>
          </a:p>
          <a:p>
            <a:pPr indent="0" lvl="0" marL="0" marR="0" rtl="0" algn="l">
              <a:lnSpc>
                <a:spcPct val="100000"/>
              </a:lnSpc>
              <a:spcBef>
                <a:spcPts val="500"/>
              </a:spcBef>
              <a:spcAft>
                <a:spcPts val="0"/>
              </a:spcAft>
              <a:buNone/>
            </a:pPr>
            <a:r>
              <a:t/>
            </a:r>
            <a:endParaRPr sz="1350">
              <a:solidFill>
                <a:srgbClr val="FFFFFF"/>
              </a:solidFill>
            </a:endParaRPr>
          </a:p>
          <a:p>
            <a:pPr indent="0" lvl="0" marL="0" marR="0" rtl="0" algn="l">
              <a:lnSpc>
                <a:spcPct val="100000"/>
              </a:lnSpc>
              <a:spcBef>
                <a:spcPts val="500"/>
              </a:spcBef>
              <a:spcAft>
                <a:spcPts val="500"/>
              </a:spcAft>
              <a:buNone/>
            </a:pPr>
            <a:r>
              <a:t/>
            </a:r>
            <a:endParaRPr sz="1350">
              <a:solidFill>
                <a:srgbClr val="FFFFFF"/>
              </a:solidFill>
            </a:endParaRPr>
          </a:p>
        </p:txBody>
      </p:sp>
      <p:pic>
        <p:nvPicPr>
          <p:cNvPr id="86" name="Google Shape;86;p6"/>
          <p:cNvPicPr preferRelativeResize="0"/>
          <p:nvPr/>
        </p:nvPicPr>
        <p:blipFill>
          <a:blip r:embed="rId4">
            <a:alphaModFix/>
          </a:blip>
          <a:stretch>
            <a:fillRect/>
          </a:stretch>
        </p:blipFill>
        <p:spPr>
          <a:xfrm>
            <a:off x="7604151" y="114975"/>
            <a:ext cx="1163639" cy="1825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Sponsorship &amp; Endorsement</a:t>
            </a:r>
            <a:endParaRPr b="1">
              <a:solidFill>
                <a:schemeClr val="lt1"/>
              </a:solidFill>
              <a:latin typeface="Arial"/>
              <a:ea typeface="Arial"/>
              <a:cs typeface="Arial"/>
              <a:sym typeface="Arial"/>
            </a:endParaRPr>
          </a:p>
        </p:txBody>
      </p:sp>
      <p:sp>
        <p:nvSpPr>
          <p:cNvPr id="92" name="Google Shape;92;p7"/>
          <p:cNvSpPr txBox="1"/>
          <p:nvPr>
            <p:ph idx="1" type="body"/>
          </p:nvPr>
        </p:nvSpPr>
        <p:spPr>
          <a:xfrm>
            <a:off x="938500" y="1296810"/>
            <a:ext cx="7172100" cy="352603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400">
                <a:latin typeface="Arial"/>
                <a:ea typeface="Arial"/>
                <a:cs typeface="Arial"/>
                <a:sym typeface="Arial"/>
              </a:rPr>
              <a:t>Corporations do not want an affiliation with an individual or organization with image problems. </a:t>
            </a:r>
            <a:r>
              <a:rPr lang="en-US" sz="1400">
                <a:latin typeface="Arial"/>
                <a:ea typeface="Arial"/>
                <a:cs typeface="Arial"/>
                <a:sym typeface="Arial"/>
              </a:rPr>
              <a:t>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US" sz="1400">
                <a:latin typeface="Arial"/>
                <a:ea typeface="Arial"/>
                <a:cs typeface="Arial"/>
                <a:sym typeface="Arial"/>
              </a:rPr>
              <a:t>If a sponsorship or endorsement relationship generates negative publicity, the sponsoring business or brand may choose to terminate the marketing campaign or even the entire partnership.</a:t>
            </a:r>
            <a:endParaRPr sz="1400">
              <a:latin typeface="Arial"/>
              <a:ea typeface="Arial"/>
              <a:cs typeface="Arial"/>
              <a:sym typeface="Arial"/>
            </a:endParaRPr>
          </a:p>
          <a:p>
            <a:pPr indent="0" lvl="0" marL="0" rtl="0" algn="l">
              <a:lnSpc>
                <a:spcPct val="100000"/>
              </a:lnSpc>
              <a:spcBef>
                <a:spcPts val="1000"/>
              </a:spcBef>
              <a:spcAft>
                <a:spcPts val="0"/>
              </a:spcAft>
              <a:buNone/>
            </a:pPr>
            <a:r>
              <a:rPr b="1" lang="en-US" sz="1400">
                <a:latin typeface="Arial"/>
                <a:ea typeface="Arial"/>
                <a:cs typeface="Arial"/>
                <a:sym typeface="Arial"/>
              </a:rPr>
              <a:t>2022: </a:t>
            </a:r>
            <a:r>
              <a:rPr lang="en-US" sz="1400">
                <a:latin typeface="Arial"/>
                <a:ea typeface="Arial"/>
                <a:cs typeface="Arial"/>
                <a:sym typeface="Arial"/>
              </a:rPr>
              <a:t> Adidas also cut ties with Kanye West after the rapper made insensitive comments on social media and media interviews.  The decision left the company with $1.3 billion in Yeezy inventory, leading to a reported $540 million in losses.  </a:t>
            </a:r>
            <a:endParaRPr sz="1400">
              <a:latin typeface="Arial"/>
              <a:ea typeface="Arial"/>
              <a:cs typeface="Arial"/>
              <a:sym typeface="Arial"/>
            </a:endParaRPr>
          </a:p>
          <a:p>
            <a:pPr indent="0" lvl="0" marL="0" rtl="0" algn="l">
              <a:lnSpc>
                <a:spcPct val="100000"/>
              </a:lnSpc>
              <a:spcBef>
                <a:spcPts val="1000"/>
              </a:spcBef>
              <a:spcAft>
                <a:spcPts val="0"/>
              </a:spcAft>
              <a:buNone/>
            </a:pPr>
            <a:r>
              <a:rPr b="1" lang="en-US" sz="1400">
                <a:latin typeface="Arial"/>
                <a:ea typeface="Arial"/>
                <a:cs typeface="Arial"/>
                <a:sym typeface="Arial"/>
              </a:rPr>
              <a:t>2022: </a:t>
            </a:r>
            <a:r>
              <a:rPr lang="en-US" sz="1400">
                <a:latin typeface="Arial"/>
                <a:ea typeface="Arial"/>
                <a:cs typeface="Arial"/>
                <a:sym typeface="Arial"/>
              </a:rPr>
              <a:t> Adidas terminated their relationship with San Diego Padres’ Fernando Tatis Jr. after MLB suspended the star shortstop for PED use, saying that "We believe that sport should be fair. We have a clear policy on doping and can confirm that our partnership with Fernando Tatis Jr. will not continue.” </a:t>
            </a:r>
            <a:endParaRPr sz="1400">
              <a:latin typeface="Arial"/>
              <a:ea typeface="Arial"/>
              <a:cs typeface="Arial"/>
              <a:sym typeface="Arial"/>
            </a:endParaRPr>
          </a:p>
          <a:p>
            <a:pPr indent="0" lvl="0" marL="0" rtl="0" algn="l">
              <a:lnSpc>
                <a:spcPct val="100000"/>
              </a:lnSpc>
              <a:spcBef>
                <a:spcPts val="1000"/>
              </a:spcBef>
              <a:spcAft>
                <a:spcPts val="0"/>
              </a:spcAft>
              <a:buNone/>
            </a:pPr>
            <a:r>
              <a:t/>
            </a:r>
            <a:endParaRPr sz="1400">
              <a:latin typeface="Arial"/>
              <a:ea typeface="Arial"/>
              <a:cs typeface="Arial"/>
              <a:sym typeface="Arial"/>
            </a:endParaRPr>
          </a:p>
          <a:p>
            <a:pPr indent="0" lvl="0" marL="0" rtl="0" algn="l">
              <a:lnSpc>
                <a:spcPct val="100000"/>
              </a:lnSpc>
              <a:spcBef>
                <a:spcPts val="1000"/>
              </a:spcBef>
              <a:spcAft>
                <a:spcPts val="0"/>
              </a:spcAft>
              <a:buNone/>
            </a:pPr>
            <a:r>
              <a:t/>
            </a:r>
            <a:endParaRPr sz="1400">
              <a:latin typeface="Arial"/>
              <a:ea typeface="Arial"/>
              <a:cs typeface="Arial"/>
              <a:sym typeface="Arial"/>
            </a:endParaRPr>
          </a:p>
          <a:p>
            <a:pPr indent="0" lvl="0" marL="0" rtl="0" algn="l">
              <a:lnSpc>
                <a:spcPct val="100000"/>
              </a:lnSpc>
              <a:spcBef>
                <a:spcPts val="1000"/>
              </a:spcBef>
              <a:spcAft>
                <a:spcPts val="0"/>
              </a:spcAft>
              <a:buNone/>
            </a:pPr>
            <a:r>
              <a:t/>
            </a:r>
            <a:endParaRPr sz="1400">
              <a:latin typeface="Arial"/>
              <a:ea typeface="Arial"/>
              <a:cs typeface="Arial"/>
              <a:sym typeface="Arial"/>
            </a:endParaRPr>
          </a:p>
          <a:p>
            <a:pPr indent="0" lvl="0" marL="0" rtl="0" algn="l">
              <a:lnSpc>
                <a:spcPct val="100000"/>
              </a:lnSpc>
              <a:spcBef>
                <a:spcPts val="1000"/>
              </a:spcBef>
              <a:spcAft>
                <a:spcPts val="1000"/>
              </a:spcAft>
              <a:buNone/>
            </a:pPr>
            <a:r>
              <a:t/>
            </a:r>
            <a:endParaRPr sz="1400">
              <a:latin typeface="Arial"/>
              <a:ea typeface="Arial"/>
              <a:cs typeface="Arial"/>
              <a:sym typeface="Arial"/>
            </a:endParaRPr>
          </a:p>
        </p:txBody>
      </p:sp>
      <p:cxnSp>
        <p:nvCxnSpPr>
          <p:cNvPr id="93" name="Google Shape;9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94" name="Google Shape;9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5" name="Google Shape;9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8"/>
          <p:cNvSpPr txBox="1"/>
          <p:nvPr>
            <p:ph type="title"/>
          </p:nvPr>
        </p:nvSpPr>
        <p:spPr>
          <a:xfrm>
            <a:off x="938500" y="445025"/>
            <a:ext cx="7364700" cy="1160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IMPORTANCE OF INTEGRATION</a:t>
            </a:r>
            <a:br>
              <a:rPr b="1" lang="en-US">
                <a:latin typeface="Arial"/>
                <a:ea typeface="Arial"/>
                <a:cs typeface="Arial"/>
                <a:sym typeface="Arial"/>
              </a:rPr>
            </a:br>
            <a:r>
              <a:rPr b="1" lang="en-US" sz="1800">
                <a:solidFill>
                  <a:schemeClr val="lt1"/>
                </a:solidFill>
                <a:latin typeface="Arial"/>
                <a:ea typeface="Arial"/>
                <a:cs typeface="Arial"/>
                <a:sym typeface="Arial"/>
              </a:rPr>
              <a:t>Promotion </a:t>
            </a:r>
            <a:endParaRPr b="1" sz="1800">
              <a:solidFill>
                <a:schemeClr val="lt1"/>
              </a:solidFill>
              <a:latin typeface="Arial"/>
              <a:ea typeface="Arial"/>
              <a:cs typeface="Arial"/>
              <a:sym typeface="Arial"/>
            </a:endParaRPr>
          </a:p>
          <a:p>
            <a:pPr indent="0" lvl="0" marL="0" rtl="0" algn="l">
              <a:lnSpc>
                <a:spcPct val="100000"/>
              </a:lnSpc>
              <a:spcBef>
                <a:spcPts val="1000"/>
              </a:spcBef>
              <a:spcAft>
                <a:spcPts val="0"/>
              </a:spcAft>
              <a:buSzPts val="2400"/>
              <a:buNone/>
            </a:pPr>
            <a:r>
              <a:rPr b="1" lang="en-US" sz="1500">
                <a:solidFill>
                  <a:schemeClr val="lt1"/>
                </a:solidFill>
                <a:latin typeface="Arial"/>
                <a:ea typeface="Arial"/>
                <a:cs typeface="Arial"/>
                <a:sym typeface="Arial"/>
              </a:rPr>
              <a:t>Some promotions can be offensive to some consumers:</a:t>
            </a:r>
            <a:endParaRPr b="1" sz="1500">
              <a:solidFill>
                <a:schemeClr val="lt1"/>
              </a:solidFill>
              <a:latin typeface="Arial"/>
              <a:ea typeface="Arial"/>
              <a:cs typeface="Arial"/>
              <a:sym typeface="Arial"/>
            </a:endParaRPr>
          </a:p>
        </p:txBody>
      </p:sp>
      <p:sp>
        <p:nvSpPr>
          <p:cNvPr id="101" name="Google Shape;101;p8"/>
          <p:cNvSpPr txBox="1"/>
          <p:nvPr>
            <p:ph idx="1" type="body"/>
          </p:nvPr>
        </p:nvSpPr>
        <p:spPr>
          <a:xfrm>
            <a:off x="960000" y="1555100"/>
            <a:ext cx="4706100" cy="27453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MiLB’s Lexington Legends faced significant fan backlash when their ‘Millennials Night’ promotion offended a segment of their fan base.</a:t>
            </a:r>
            <a:endParaRPr sz="1500">
              <a:latin typeface="Arial"/>
              <a:ea typeface="Arial"/>
              <a:cs typeface="Arial"/>
              <a:sym typeface="Arial"/>
            </a:endParaRPr>
          </a:p>
          <a:p>
            <a:pPr indent="-323850" lvl="0" marL="457200" rtl="0" algn="l">
              <a:lnSpc>
                <a:spcPct val="100000"/>
              </a:lnSpc>
              <a:spcBef>
                <a:spcPts val="800"/>
              </a:spcBef>
              <a:spcAft>
                <a:spcPts val="800"/>
              </a:spcAft>
              <a:buSzPts val="1500"/>
              <a:buFont typeface="Arial"/>
              <a:buChar char="●"/>
            </a:pPr>
            <a:r>
              <a:rPr lang="en-US" sz="1500">
                <a:latin typeface="Arial"/>
                <a:ea typeface="Arial"/>
                <a:cs typeface="Arial"/>
                <a:sym typeface="Arial"/>
              </a:rPr>
              <a:t>The team promised that, upon entering the park, fans would receive a participation ribbon, stating in a news release: "We know it's a big feat to leave the safe confines of your home with Netflix beaconing you to stay on the couch, so the Legends are ready to congratulate fans on their accomplishment, even if they are still in sweatpants."</a:t>
            </a:r>
            <a:endParaRPr sz="1500">
              <a:latin typeface="Arial"/>
              <a:ea typeface="Arial"/>
              <a:cs typeface="Arial"/>
              <a:sym typeface="Arial"/>
            </a:endParaRPr>
          </a:p>
        </p:txBody>
      </p:sp>
      <p:cxnSp>
        <p:nvCxnSpPr>
          <p:cNvPr id="102" name="Google Shape;102;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3" name="Google Shape;103;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4" name="Google Shape;104;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Image result for lexington legends millennial night" id="105" name="Google Shape;105;p8"/>
          <p:cNvPicPr preferRelativeResize="0"/>
          <p:nvPr/>
        </p:nvPicPr>
        <p:blipFill rotWithShape="1">
          <a:blip r:embed="rId4">
            <a:alphaModFix/>
          </a:blip>
          <a:srcRect b="0" l="0" r="0" t="0"/>
          <a:stretch/>
        </p:blipFill>
        <p:spPr>
          <a:xfrm>
            <a:off x="5808702" y="1662002"/>
            <a:ext cx="3096074" cy="18194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