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5143500" cx="9144000"/>
  <p:notesSz cx="6858000" cy="9144000"/>
  <p:embeddedFontLst>
    <p:embeddedFont>
      <p:font typeface="Montserrat"/>
      <p:regular r:id="rId15"/>
      <p:bold r:id="rId16"/>
      <p:italic r:id="rId17"/>
      <p:boldItalic r:id="rId18"/>
    </p:embeddedFont>
    <p:embeddedFont>
      <p:font typeface="Oswald"/>
      <p:regular r:id="rId19"/>
      <p:bold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1" roundtripDataSignature="AMtx7mij3vamd9X7fbnahuvbwohOLnRyb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swald-bold.fntdata"/><Relationship Id="rId11" Type="http://schemas.openxmlformats.org/officeDocument/2006/relationships/slide" Target="slides/slide7.xml"/><Relationship Id="rId10" Type="http://schemas.openxmlformats.org/officeDocument/2006/relationships/slide" Target="slides/slide6.xml"/><Relationship Id="rId21" Type="http://customschemas.google.com/relationships/presentationmetadata" Target="meta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Montserrat-regular.fntdata"/><Relationship Id="rId14" Type="http://schemas.openxmlformats.org/officeDocument/2006/relationships/slide" Target="slides/slide10.xml"/><Relationship Id="rId17" Type="http://schemas.openxmlformats.org/officeDocument/2006/relationships/font" Target="fonts/Montserrat-italic.fntdata"/><Relationship Id="rId16" Type="http://schemas.openxmlformats.org/officeDocument/2006/relationships/font" Target="fonts/Montserrat-bold.fntdata"/><Relationship Id="rId5" Type="http://schemas.openxmlformats.org/officeDocument/2006/relationships/slide" Target="slides/slide1.xml"/><Relationship Id="rId19" Type="http://schemas.openxmlformats.org/officeDocument/2006/relationships/font" Target="fonts/Oswald-regular.fntdata"/><Relationship Id="rId6" Type="http://schemas.openxmlformats.org/officeDocument/2006/relationships/slide" Target="slides/slide2.xml"/><Relationship Id="rId18" Type="http://schemas.openxmlformats.org/officeDocument/2006/relationships/font" Target="fonts/Montserrat-bold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 name="Shape 22"/>
        <p:cNvGrpSpPr/>
        <p:nvPr/>
      </p:nvGrpSpPr>
      <p:grpSpPr>
        <a:xfrm>
          <a:off x="0" y="0"/>
          <a:ext cx="0" cy="0"/>
          <a:chOff x="0" y="0"/>
          <a:chExt cx="0" cy="0"/>
        </a:xfrm>
      </p:grpSpPr>
      <p:sp>
        <p:nvSpPr>
          <p:cNvPr id="23" name="Google Shape;2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 name="Google Shape;2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 name="Google Shape;3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 name="Shape 40"/>
        <p:cNvGrpSpPr/>
        <p:nvPr/>
      </p:nvGrpSpPr>
      <p:grpSpPr>
        <a:xfrm>
          <a:off x="0" y="0"/>
          <a:ext cx="0" cy="0"/>
          <a:chOff x="0" y="0"/>
          <a:chExt cx="0" cy="0"/>
        </a:xfrm>
      </p:grpSpPr>
      <p:sp>
        <p:nvSpPr>
          <p:cNvPr id="41" name="Google Shape;4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 name="Google Shape;4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 name="Google Shape;6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3"/>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3"/>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4"/>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4" name="Shape 14"/>
        <p:cNvGrpSpPr/>
        <p:nvPr/>
      </p:nvGrpSpPr>
      <p:grpSpPr>
        <a:xfrm>
          <a:off x="0" y="0"/>
          <a:ext cx="0" cy="0"/>
          <a:chOff x="0" y="0"/>
          <a:chExt cx="0" cy="0"/>
        </a:xfrm>
      </p:grpSpPr>
      <p:sp>
        <p:nvSpPr>
          <p:cNvPr id="15" name="Google Shape;15;p15"/>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6" name="Google Shape;16;p15"/>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 name="Shape 1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1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0" name="Google Shape;20;p17"/>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1" name="Google Shape;21;p17"/>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jp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 name="Shape 25"/>
        <p:cNvGrpSpPr/>
        <p:nvPr/>
      </p:nvGrpSpPr>
      <p:grpSpPr>
        <a:xfrm>
          <a:off x="0" y="0"/>
          <a:ext cx="0" cy="0"/>
          <a:chOff x="0" y="0"/>
          <a:chExt cx="0" cy="0"/>
        </a:xfrm>
      </p:grpSpPr>
      <p:sp>
        <p:nvSpPr>
          <p:cNvPr id="26" name="Google Shape;26;p1"/>
          <p:cNvSpPr txBox="1"/>
          <p:nvPr>
            <p:ph type="ctrTitle"/>
          </p:nvPr>
        </p:nvSpPr>
        <p:spPr>
          <a:xfrm>
            <a:off x="2175900" y="1950100"/>
            <a:ext cx="4792200" cy="644700"/>
          </a:xfrm>
          <a:prstGeom prst="rect">
            <a:avLst/>
          </a:prstGeom>
          <a:noFill/>
          <a:ln>
            <a:noFill/>
          </a:ln>
          <a:effectLst>
            <a:outerShdw blurRad="142875" rotWithShape="0" algn="bl" dir="87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SEM</a:t>
            </a:r>
            <a:br>
              <a:rPr lang="en-US">
                <a:latin typeface="Arial"/>
                <a:ea typeface="Arial"/>
                <a:cs typeface="Arial"/>
                <a:sym typeface="Arial"/>
              </a:rPr>
            </a:br>
            <a:r>
              <a:rPr lang="en-US">
                <a:latin typeface="Arial"/>
                <a:ea typeface="Arial"/>
                <a:cs typeface="Arial"/>
                <a:sym typeface="Arial"/>
              </a:rPr>
              <a:t>COMMUNICATIONS </a:t>
            </a:r>
            <a:endParaRPr/>
          </a:p>
        </p:txBody>
      </p:sp>
      <p:sp>
        <p:nvSpPr>
          <p:cNvPr id="27" name="Google Shape;27;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11.1</a:t>
            </a:r>
            <a:endParaRPr b="0" sz="2200">
              <a:latin typeface="Arial"/>
              <a:ea typeface="Arial"/>
              <a:cs typeface="Arial"/>
              <a:sym typeface="Arial"/>
            </a:endParaRPr>
          </a:p>
        </p:txBody>
      </p:sp>
      <p:cxnSp>
        <p:nvCxnSpPr>
          <p:cNvPr id="28" name="Google Shape;28;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9" name="Google Shape;29;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 name="Google Shape;30;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0" name="Google Shape;110;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11" name="Google Shape;111;p11"/>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 name="Shape 34"/>
        <p:cNvGrpSpPr/>
        <p:nvPr/>
      </p:nvGrpSpPr>
      <p:grpSpPr>
        <a:xfrm>
          <a:off x="0" y="0"/>
          <a:ext cx="0" cy="0"/>
          <a:chOff x="0" y="0"/>
          <a:chExt cx="0" cy="0"/>
        </a:xfrm>
      </p:grpSpPr>
      <p:sp>
        <p:nvSpPr>
          <p:cNvPr id="35" name="Google Shape;35;p2"/>
          <p:cNvSpPr txBox="1"/>
          <p:nvPr>
            <p:ph type="title"/>
          </p:nvPr>
        </p:nvSpPr>
        <p:spPr>
          <a:xfrm>
            <a:off x="1534200" y="1409774"/>
            <a:ext cx="5735700" cy="552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36" name="Google Shape;36;p2"/>
          <p:cNvSpPr txBox="1"/>
          <p:nvPr>
            <p:ph idx="1" type="body"/>
          </p:nvPr>
        </p:nvSpPr>
        <p:spPr>
          <a:xfrm>
            <a:off x="1759050" y="2093325"/>
            <a:ext cx="5286000" cy="1640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600"/>
              </a:spcAft>
              <a:buSzPts val="1150"/>
              <a:buNone/>
            </a:pPr>
            <a:r>
              <a:rPr lang="en-US" sz="1600">
                <a:solidFill>
                  <a:schemeClr val="lt1"/>
                </a:solidFill>
                <a:latin typeface="Arial"/>
                <a:ea typeface="Arial"/>
                <a:cs typeface="Arial"/>
                <a:sym typeface="Arial"/>
              </a:rPr>
              <a:t>The role of communications in sports and entertainment is to provide specific news and information as it pertains to teams, athletes, organizations, events, celebrities and all other forms of entertainment.  This could include event schedules, player statistics, actor profiles and everything in between.</a:t>
            </a:r>
            <a:endParaRPr sz="1600">
              <a:latin typeface="Arial"/>
              <a:ea typeface="Arial"/>
              <a:cs typeface="Arial"/>
              <a:sym typeface="Arial"/>
            </a:endParaRPr>
          </a:p>
        </p:txBody>
      </p:sp>
      <p:cxnSp>
        <p:nvCxnSpPr>
          <p:cNvPr id="37" name="Google Shape;37;p2"/>
          <p:cNvCxnSpPr/>
          <p:nvPr/>
        </p:nvCxnSpPr>
        <p:spPr>
          <a:xfrm>
            <a:off x="3143050" y="1970493"/>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8" name="Google Shape;38;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9" name="Google Shape;39;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 name="Shape 43"/>
        <p:cNvGrpSpPr/>
        <p:nvPr/>
      </p:nvGrpSpPr>
      <p:grpSpPr>
        <a:xfrm>
          <a:off x="0" y="0"/>
          <a:ext cx="0" cy="0"/>
          <a:chOff x="0" y="0"/>
          <a:chExt cx="0" cy="0"/>
        </a:xfrm>
      </p:grpSpPr>
      <p:sp>
        <p:nvSpPr>
          <p:cNvPr id="44" name="Google Shape;44;p3"/>
          <p:cNvSpPr txBox="1"/>
          <p:nvPr>
            <p:ph type="title"/>
          </p:nvPr>
        </p:nvSpPr>
        <p:spPr>
          <a:xfrm>
            <a:off x="4858400" y="989990"/>
            <a:ext cx="2837400" cy="573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NEWS SOURCES</a:t>
            </a:r>
            <a:endParaRPr b="1">
              <a:latin typeface="Arial"/>
              <a:ea typeface="Arial"/>
              <a:cs typeface="Arial"/>
              <a:sym typeface="Arial"/>
            </a:endParaRPr>
          </a:p>
        </p:txBody>
      </p:sp>
      <p:sp>
        <p:nvSpPr>
          <p:cNvPr id="45" name="Google Shape;45;p3"/>
          <p:cNvSpPr txBox="1"/>
          <p:nvPr>
            <p:ph idx="1" type="body"/>
          </p:nvPr>
        </p:nvSpPr>
        <p:spPr>
          <a:xfrm>
            <a:off x="4858400" y="1490225"/>
            <a:ext cx="3713100" cy="2528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lang="en-US">
                <a:latin typeface="Arial"/>
                <a:ea typeface="Arial"/>
                <a:cs typeface="Arial"/>
                <a:sym typeface="Arial"/>
              </a:rPr>
              <a:t>Any news or media outlet is a potential source of sports and entertainment information:</a:t>
            </a:r>
            <a:endParaRPr>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a:latin typeface="Arial"/>
                <a:ea typeface="Arial"/>
                <a:cs typeface="Arial"/>
                <a:sym typeface="Arial"/>
              </a:rPr>
              <a:t>Radio, TV, Print, Online</a:t>
            </a:r>
            <a:endParaRPr>
              <a:latin typeface="Arial"/>
              <a:ea typeface="Arial"/>
              <a:cs typeface="Arial"/>
              <a:sym typeface="Arial"/>
            </a:endParaRPr>
          </a:p>
          <a:p>
            <a:pPr indent="0" lvl="0" marL="0" rtl="0" algn="l">
              <a:lnSpc>
                <a:spcPct val="100000"/>
              </a:lnSpc>
              <a:spcBef>
                <a:spcPts val="1000"/>
              </a:spcBef>
              <a:spcAft>
                <a:spcPts val="0"/>
              </a:spcAft>
              <a:buSzPts val="1600"/>
              <a:buNone/>
            </a:pPr>
            <a:r>
              <a:rPr lang="en-US">
                <a:latin typeface="Arial"/>
                <a:ea typeface="Arial"/>
                <a:cs typeface="Arial"/>
                <a:sym typeface="Arial"/>
              </a:rPr>
              <a:t>Social media and online platforms provide a direct line of communication with teams, organizations, athletes and entertainers</a:t>
            </a:r>
            <a:endParaRPr>
              <a:latin typeface="Arial"/>
              <a:ea typeface="Arial"/>
              <a:cs typeface="Arial"/>
              <a:sym typeface="Arial"/>
            </a:endParaRPr>
          </a:p>
        </p:txBody>
      </p:sp>
      <p:cxnSp>
        <p:nvCxnSpPr>
          <p:cNvPr id="46" name="Google Shape;46;p3"/>
          <p:cNvCxnSpPr/>
          <p:nvPr/>
        </p:nvCxnSpPr>
        <p:spPr>
          <a:xfrm>
            <a:off x="4643100" y="1540302"/>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47" name="Google Shape;47;p3"/>
          <p:cNvPicPr preferRelativeResize="0"/>
          <p:nvPr/>
        </p:nvPicPr>
        <p:blipFill rotWithShape="1">
          <a:blip r:embed="rId3">
            <a:alphaModFix/>
          </a:blip>
          <a:srcRect b="0" l="22108" r="22108" t="0"/>
          <a:stretch/>
        </p:blipFill>
        <p:spPr>
          <a:xfrm>
            <a:off x="-422250" y="-236700"/>
            <a:ext cx="4714800" cy="5616900"/>
          </a:xfrm>
          <a:prstGeom prst="flowChartDelay">
            <a:avLst/>
          </a:prstGeom>
          <a:noFill/>
          <a:ln>
            <a:noFill/>
          </a:ln>
        </p:spPr>
      </p:pic>
      <p:pic>
        <p:nvPicPr>
          <p:cNvPr id="48" name="Google Shape;48;p3"/>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
        <p:nvSpPr>
          <p:cNvPr id="49" name="Google Shape;49;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55" name="Google Shape;55;p4"/>
          <p:cNvSpPr txBox="1"/>
          <p:nvPr>
            <p:ph idx="1" type="body"/>
          </p:nvPr>
        </p:nvSpPr>
        <p:spPr>
          <a:xfrm>
            <a:off x="938500" y="1031575"/>
            <a:ext cx="75336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The role of a communications staff employed by a sports or entertainment organization is to effectively disseminate information for the benefit of the business.  The communications staff will play an integral role in shaping and managing the organization’s image. With the introduction of the Internet and social media, effective communication becomes even more critical to an organization’s success.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The world of public relations has changed drastically, especially for athletes and celebrities whose careers are based on gaining and keeping positive public opinion.</a:t>
            </a:r>
            <a:endParaRPr sz="1600">
              <a:latin typeface="Arial"/>
              <a:ea typeface="Arial"/>
              <a:cs typeface="Arial"/>
              <a:sym typeface="Arial"/>
            </a:endParaRPr>
          </a:p>
        </p:txBody>
      </p:sp>
      <p:cxnSp>
        <p:nvCxnSpPr>
          <p:cNvPr id="56" name="Google Shape;56;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57" name="Google Shape;57;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8" name="Google Shape;58;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64" name="Google Shape;64;p5"/>
          <p:cNvSpPr txBox="1"/>
          <p:nvPr>
            <p:ph idx="1" type="body"/>
          </p:nvPr>
        </p:nvSpPr>
        <p:spPr>
          <a:xfrm>
            <a:off x="938500" y="1162050"/>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500">
                <a:latin typeface="Arial"/>
                <a:ea typeface="Arial"/>
                <a:cs typeface="Arial"/>
                <a:sym typeface="Arial"/>
              </a:rPr>
              <a:t>Musicians today can build a career entirely over the Internet using a web site, YouTube, TikTok, social media, and an effective marketing strategy:</a:t>
            </a:r>
            <a:endParaRPr b="1"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Justin Bieber was originally “discovered” by a talent executive on YouTube when he was searching for new talent online.  Pop stars Justin Timberlake and Usher would later engage in a bidding war to sign Bieber (he eventually signed with Usher).    </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Since then, other artists like Tori Kelly, Soulja Boy, Lana Del Rey, Charlie Puth, , 5 Seconds of Summer, Calvin Harris and The Weeknd have launched their careers through YouTube.</a:t>
            </a:r>
            <a:endParaRPr sz="1500">
              <a:latin typeface="Arial"/>
              <a:ea typeface="Arial"/>
              <a:cs typeface="Arial"/>
              <a:sym typeface="Arial"/>
            </a:endParaRPr>
          </a:p>
          <a:p>
            <a:pPr indent="0" lvl="0" marL="0" rtl="0" algn="l">
              <a:lnSpc>
                <a:spcPct val="100000"/>
              </a:lnSpc>
              <a:spcBef>
                <a:spcPts val="1600"/>
              </a:spcBef>
              <a:spcAft>
                <a:spcPts val="1600"/>
              </a:spcAft>
              <a:buSzPts val="1150"/>
              <a:buNone/>
            </a:pPr>
            <a:r>
              <a:t/>
            </a:r>
            <a:endParaRPr sz="1500">
              <a:latin typeface="Arial"/>
              <a:ea typeface="Arial"/>
              <a:cs typeface="Arial"/>
              <a:sym typeface="Arial"/>
            </a:endParaRPr>
          </a:p>
        </p:txBody>
      </p:sp>
      <p:cxnSp>
        <p:nvCxnSpPr>
          <p:cNvPr id="65" name="Google Shape;65;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66" name="Google Shape;66;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7" name="Google Shape;67;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73" name="Google Shape;73;p6"/>
          <p:cNvSpPr txBox="1"/>
          <p:nvPr>
            <p:ph idx="1" type="body"/>
          </p:nvPr>
        </p:nvSpPr>
        <p:spPr>
          <a:xfrm>
            <a:off x="938500" y="1051800"/>
            <a:ext cx="74955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500">
                <a:latin typeface="Arial"/>
                <a:ea typeface="Arial"/>
                <a:cs typeface="Arial"/>
                <a:sym typeface="Arial"/>
              </a:rPr>
              <a:t>A variety of streaming platforms has made it easier for artists to be discovered:</a:t>
            </a:r>
            <a:endParaRPr b="1"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According to TikTok, more than 70 artists were able to leverage their success on the popular social media platform to sign deals with major record labels in just the last year alone</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In its first ever US Music report, TikTok reported that over 176 different songs that debuted on the platform surpassed 1 billion video views in 2020</a:t>
            </a:r>
            <a:endParaRPr sz="1500">
              <a:latin typeface="Arial"/>
              <a:ea typeface="Arial"/>
              <a:cs typeface="Arial"/>
              <a:sym typeface="Arial"/>
            </a:endParaRPr>
          </a:p>
          <a:p>
            <a:pPr indent="-323850" lvl="1" marL="914400" rtl="0" algn="l">
              <a:lnSpc>
                <a:spcPct val="100000"/>
              </a:lnSpc>
              <a:spcBef>
                <a:spcPts val="1000"/>
              </a:spcBef>
              <a:spcAft>
                <a:spcPts val="0"/>
              </a:spcAft>
              <a:buSzPts val="1500"/>
              <a:buFont typeface="Arial"/>
              <a:buChar char="○"/>
            </a:pPr>
            <a:r>
              <a:rPr lang="en-US" sz="1500">
                <a:latin typeface="Arial"/>
                <a:ea typeface="Arial"/>
                <a:cs typeface="Arial"/>
                <a:sym typeface="Arial"/>
              </a:rPr>
              <a:t>Nearly 90 songs that trended on the platform in 2020 climbed onto the Top 100 charts in the US, with 15 of those reaching No.1 on a Billboard chart</a:t>
            </a:r>
            <a:endParaRPr sz="1500">
              <a:latin typeface="Arial"/>
              <a:ea typeface="Arial"/>
              <a:cs typeface="Arial"/>
              <a:sym typeface="Arial"/>
            </a:endParaRPr>
          </a:p>
          <a:p>
            <a:pPr indent="-323850" lvl="1" marL="914400" rtl="0" algn="l">
              <a:lnSpc>
                <a:spcPct val="100000"/>
              </a:lnSpc>
              <a:spcBef>
                <a:spcPts val="1000"/>
              </a:spcBef>
              <a:spcAft>
                <a:spcPts val="0"/>
              </a:spcAft>
              <a:buSzPts val="1500"/>
              <a:buFont typeface="Arial"/>
              <a:buChar char="○"/>
            </a:pPr>
            <a:r>
              <a:rPr lang="en-US" sz="1500">
                <a:latin typeface="Arial"/>
                <a:ea typeface="Arial"/>
                <a:cs typeface="Arial"/>
                <a:sym typeface="Arial"/>
              </a:rPr>
              <a:t>In 2022, TikTok launched SoundOn, its own promotion and music distribution platform</a:t>
            </a:r>
            <a:endParaRPr sz="1500">
              <a:latin typeface="Arial"/>
              <a:ea typeface="Arial"/>
              <a:cs typeface="Arial"/>
              <a:sym typeface="Arial"/>
            </a:endParaRPr>
          </a:p>
          <a:p>
            <a:pPr indent="-463550" lvl="1" marL="920750" rtl="0" algn="l">
              <a:lnSpc>
                <a:spcPct val="100000"/>
              </a:lnSpc>
              <a:spcBef>
                <a:spcPts val="1600"/>
              </a:spcBef>
              <a:spcAft>
                <a:spcPts val="0"/>
              </a:spcAft>
              <a:buSzPts val="1150"/>
              <a:buNone/>
            </a:pPr>
            <a:r>
              <a:t/>
            </a:r>
            <a:endParaRPr sz="1500">
              <a:latin typeface="Arial"/>
              <a:ea typeface="Arial"/>
              <a:cs typeface="Arial"/>
              <a:sym typeface="Arial"/>
            </a:endParaRPr>
          </a:p>
          <a:p>
            <a:pPr indent="0" lvl="0" marL="0" rtl="0" algn="l">
              <a:lnSpc>
                <a:spcPct val="100000"/>
              </a:lnSpc>
              <a:spcBef>
                <a:spcPts val="1600"/>
              </a:spcBef>
              <a:spcAft>
                <a:spcPts val="1000"/>
              </a:spcAft>
              <a:buSzPts val="1150"/>
              <a:buNone/>
            </a:pPr>
            <a:r>
              <a:t/>
            </a:r>
            <a:endParaRPr sz="1500">
              <a:latin typeface="Arial"/>
              <a:ea typeface="Arial"/>
              <a:cs typeface="Arial"/>
              <a:sym typeface="Arial"/>
            </a:endParaRPr>
          </a:p>
        </p:txBody>
      </p:sp>
      <p:cxnSp>
        <p:nvCxnSpPr>
          <p:cNvPr id="74" name="Google Shape;74;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75" name="Google Shape;75;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6" name="Google Shape;76;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82" name="Google Shape;82;p7"/>
          <p:cNvSpPr txBox="1"/>
          <p:nvPr>
            <p:ph idx="1" type="body"/>
          </p:nvPr>
        </p:nvSpPr>
        <p:spPr>
          <a:xfrm>
            <a:off x="938500" y="1145107"/>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It is not just musicians who must develop effective communications strategies if they wish to establish a successful enterprise as athletes and entertainers become managers of their own brands.</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With millions of followers on social media, athletes and entertainers have the opportunity to earn significant income, but they must manage their brand image through the development of an effective communications strategy.</a:t>
            </a:r>
            <a:endParaRPr sz="1600">
              <a:latin typeface="Arial"/>
              <a:ea typeface="Arial"/>
              <a:cs typeface="Arial"/>
              <a:sym typeface="Arial"/>
            </a:endParaRPr>
          </a:p>
        </p:txBody>
      </p:sp>
      <p:cxnSp>
        <p:nvCxnSpPr>
          <p:cNvPr id="83" name="Google Shape;83;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84" name="Google Shape;84;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5" name="Google Shape;85;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cxnSp>
        <p:nvCxnSpPr>
          <p:cNvPr id="91" name="Google Shape;91;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92" name="Google Shape;92;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3" name="Google Shape;93;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94" name="Google Shape;94;p9"/>
          <p:cNvSpPr/>
          <p:nvPr/>
        </p:nvSpPr>
        <p:spPr>
          <a:xfrm>
            <a:off x="2212622" y="1059039"/>
            <a:ext cx="4718756" cy="3025422"/>
          </a:xfrm>
          <a:prstGeom prst="roundRect">
            <a:avLst>
              <a:gd fmla="val 16667" name="adj"/>
            </a:avLst>
          </a:prstGeom>
          <a:solidFill>
            <a:schemeClr val="accent1"/>
          </a:solidFill>
          <a:ln cap="flat" cmpd="sng" w="25400">
            <a:solidFill>
              <a:srgbClr val="BA7C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1" lang="en-US" sz="2000" u="none" cap="none" strike="noStrike">
                <a:solidFill>
                  <a:schemeClr val="lt1"/>
                </a:solidFill>
              </a:rPr>
              <a:t>"There is no question that today if you have good numbers on social media, you have become a better choice to be cast.  It would behoove actors to generate a social media presence.” </a:t>
            </a:r>
            <a:endParaRPr b="1" i="0" sz="1400" u="none" cap="none" strike="noStrike">
              <a:solidFill>
                <a:srgbClr val="000000"/>
              </a:solidFill>
            </a:endParaRPr>
          </a:p>
        </p:txBody>
      </p:sp>
      <p:sp>
        <p:nvSpPr>
          <p:cNvPr id="95" name="Google Shape;95;p9"/>
          <p:cNvSpPr txBox="1"/>
          <p:nvPr/>
        </p:nvSpPr>
        <p:spPr>
          <a:xfrm>
            <a:off x="2481900" y="4154393"/>
            <a:ext cx="4180200" cy="464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lt1"/>
              </a:buClr>
              <a:buSzPts val="1150"/>
              <a:buFont typeface="Montserrat"/>
              <a:buNone/>
            </a:pPr>
            <a:r>
              <a:rPr b="1" lang="en-US">
                <a:solidFill>
                  <a:schemeClr val="accent1"/>
                </a:solidFill>
              </a:rPr>
              <a:t>- M</a:t>
            </a:r>
            <a:r>
              <a:rPr b="1" i="0" lang="en-US" sz="1400" u="none" cap="none" strike="noStrike">
                <a:solidFill>
                  <a:schemeClr val="accent1"/>
                </a:solidFill>
              </a:rPr>
              <a:t>ike</a:t>
            </a:r>
            <a:r>
              <a:rPr b="1" i="0" lang="en-US" sz="1150" u="none" cap="none" strike="noStrike">
                <a:solidFill>
                  <a:schemeClr val="lt1"/>
                </a:solidFill>
              </a:rPr>
              <a:t> </a:t>
            </a:r>
            <a:r>
              <a:rPr b="1" i="0" lang="en-US" sz="1400" u="none" cap="none" strike="noStrike">
                <a:solidFill>
                  <a:schemeClr val="accent1"/>
                </a:solidFill>
              </a:rPr>
              <a:t>Fenton,</a:t>
            </a:r>
            <a:r>
              <a:rPr b="1" i="0" lang="en-US" sz="1150" u="none" cap="none" strike="noStrike">
                <a:solidFill>
                  <a:schemeClr val="lt1"/>
                </a:solidFill>
              </a:rPr>
              <a:t> </a:t>
            </a:r>
            <a:r>
              <a:rPr b="1" i="0" lang="en-US" sz="1400" u="none" cap="none" strike="noStrike">
                <a:solidFill>
                  <a:schemeClr val="accent1"/>
                </a:solidFill>
              </a:rPr>
              <a:t>Casting Director</a:t>
            </a:r>
            <a:endParaRPr b="1" i="0" sz="1400" u="none" cap="none" strike="noStrike">
              <a:solidFill>
                <a:schemeClr val="accen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0"/>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ROLE OF COMMUNICATION IN SEM</a:t>
            </a:r>
            <a:endParaRPr b="1">
              <a:latin typeface="Arial"/>
              <a:ea typeface="Arial"/>
              <a:cs typeface="Arial"/>
              <a:sym typeface="Arial"/>
            </a:endParaRPr>
          </a:p>
        </p:txBody>
      </p:sp>
      <p:sp>
        <p:nvSpPr>
          <p:cNvPr id="101" name="Google Shape;101;p10"/>
          <p:cNvSpPr txBox="1"/>
          <p:nvPr>
            <p:ph idx="1" type="body"/>
          </p:nvPr>
        </p:nvSpPr>
        <p:spPr>
          <a:xfrm>
            <a:off x="938500" y="1008166"/>
            <a:ext cx="7172100" cy="331508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Social media does not come without risk. Controversial posts can also create headaches for both the organization and/or the athlete/celebrity when the individual posts something that is perceived as offensive.</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For example, after Roseanne Barr sent a racist tweet in 2018, ABC quickly responded by cancelling the sitcom (one of its most popular shows), costing her at least $5.5 million (she was making $250,000 per episode and the show had already been renewed for a second season) and likely much more had the show enjoyed the same success for multiple seasons. </a:t>
            </a:r>
            <a:endParaRPr sz="1600">
              <a:latin typeface="Arial"/>
              <a:ea typeface="Arial"/>
              <a:cs typeface="Arial"/>
              <a:sym typeface="Arial"/>
            </a:endParaRPr>
          </a:p>
        </p:txBody>
      </p:sp>
      <p:cxnSp>
        <p:nvCxnSpPr>
          <p:cNvPr id="102" name="Google Shape;102;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03" name="Google Shape;103;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4" name="Google Shape;104;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