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Montserrat"/>
      <p:regular r:id="rId33"/>
      <p:bold r:id="rId34"/>
      <p:italic r:id="rId35"/>
      <p:boldItalic r:id="rId36"/>
    </p:embeddedFont>
    <p:embeddedFont>
      <p:font typeface="Oswald"/>
      <p:regular r:id="rId37"/>
      <p:bold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9" roundtripDataSignature="AMtx7mhpE18YeIs1wJDqGJRi6chPc8h5g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Montserrat-regular.fntdata"/><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Montserrat-italic.fntdata"/><Relationship Id="rId12" Type="http://schemas.openxmlformats.org/officeDocument/2006/relationships/slide" Target="slides/slide7.xml"/><Relationship Id="rId34" Type="http://schemas.openxmlformats.org/officeDocument/2006/relationships/font" Target="fonts/Montserrat-bold.fntdata"/><Relationship Id="rId15" Type="http://schemas.openxmlformats.org/officeDocument/2006/relationships/slide" Target="slides/slide10.xml"/><Relationship Id="rId37" Type="http://schemas.openxmlformats.org/officeDocument/2006/relationships/font" Target="fonts/Oswald-regular.fntdata"/><Relationship Id="rId14" Type="http://schemas.openxmlformats.org/officeDocument/2006/relationships/slide" Target="slides/slide9.xml"/><Relationship Id="rId36" Type="http://schemas.openxmlformats.org/officeDocument/2006/relationships/font" Target="fonts/Montserrat-boldItalic.fntdata"/><Relationship Id="rId17" Type="http://schemas.openxmlformats.org/officeDocument/2006/relationships/slide" Target="slides/slide12.xml"/><Relationship Id="rId39" Type="http://customschemas.google.com/relationships/presentationmetadata" Target="metadata"/><Relationship Id="rId16" Type="http://schemas.openxmlformats.org/officeDocument/2006/relationships/slide" Target="slides/slide11.xml"/><Relationship Id="rId38" Type="http://schemas.openxmlformats.org/officeDocument/2006/relationships/font" Target="fonts/Oswald-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39f596390f_1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g239f596390f_1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4946494c4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Google Shape;294;g14946494c4b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6" name="Google Shape;32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4" name="Google Shape;35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4" name="Google Shape;37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2" name="Google Shape;392;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1" name="Google Shape;411;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30"/>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30"/>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40"/>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40" name="Google Shape;40;p40"/>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41" name="Google Shape;41;p40"/>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 name="Shape 42"/>
        <p:cNvGrpSpPr/>
        <p:nvPr/>
      </p:nvGrpSpPr>
      <p:grpSpPr>
        <a:xfrm>
          <a:off x="0" y="0"/>
          <a:ext cx="0" cy="0"/>
          <a:chOff x="0" y="0"/>
          <a:chExt cx="0" cy="0"/>
        </a:xfrm>
      </p:grpSpPr>
      <p:sp>
        <p:nvSpPr>
          <p:cNvPr id="43" name="Google Shape;43;p41"/>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44" name="Shape 44"/>
        <p:cNvGrpSpPr/>
        <p:nvPr/>
      </p:nvGrpSpPr>
      <p:grpSpPr>
        <a:xfrm>
          <a:off x="0" y="0"/>
          <a:ext cx="0" cy="0"/>
          <a:chOff x="0" y="0"/>
          <a:chExt cx="0" cy="0"/>
        </a:xfrm>
      </p:grpSpPr>
      <p:sp>
        <p:nvSpPr>
          <p:cNvPr id="45" name="Google Shape;45;p42"/>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46" name="Google Shape;46;p42"/>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47" name="Shape 47"/>
        <p:cNvGrpSpPr/>
        <p:nvPr/>
      </p:nvGrpSpPr>
      <p:grpSpPr>
        <a:xfrm>
          <a:off x="0" y="0"/>
          <a:ext cx="0" cy="0"/>
          <a:chOff x="0" y="0"/>
          <a:chExt cx="0" cy="0"/>
        </a:xfrm>
      </p:grpSpPr>
      <p:sp>
        <p:nvSpPr>
          <p:cNvPr id="48" name="Google Shape;48;p43"/>
          <p:cNvSpPr txBox="1"/>
          <p:nvPr>
            <p:ph type="title"/>
          </p:nvPr>
        </p:nvSpPr>
        <p:spPr>
          <a:xfrm>
            <a:off x="929477" y="436183"/>
            <a:ext cx="2746500" cy="409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p:txBody>
      </p:sp>
      <p:pic>
        <p:nvPicPr>
          <p:cNvPr id="49" name="Google Shape;49;p43"/>
          <p:cNvPicPr preferRelativeResize="0"/>
          <p:nvPr/>
        </p:nvPicPr>
        <p:blipFill rotWithShape="1">
          <a:blip r:embed="rId2">
            <a:alphaModFix/>
          </a:blip>
          <a:srcRect b="0" l="0" r="0" t="0"/>
          <a:stretch/>
        </p:blipFill>
        <p:spPr>
          <a:xfrm rot="5400000">
            <a:off x="3278924" y="414050"/>
            <a:ext cx="7626551" cy="2883799"/>
          </a:xfrm>
          <a:prstGeom prst="rect">
            <a:avLst/>
          </a:prstGeom>
          <a:noFill/>
          <a:ln>
            <a:noFill/>
          </a:ln>
        </p:spPr>
      </p:pic>
      <p:pic>
        <p:nvPicPr>
          <p:cNvPr id="50" name="Google Shape;50;p43"/>
          <p:cNvPicPr preferRelativeResize="0"/>
          <p:nvPr/>
        </p:nvPicPr>
        <p:blipFill rotWithShape="1">
          <a:blip r:embed="rId2">
            <a:alphaModFix/>
          </a:blip>
          <a:srcRect b="0" l="0" r="0" t="0"/>
          <a:stretch/>
        </p:blipFill>
        <p:spPr>
          <a:xfrm flipH="1" rot="5400000">
            <a:off x="4822414" y="-351911"/>
            <a:ext cx="9309797" cy="35202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51" name="Shape 51"/>
        <p:cNvGrpSpPr/>
        <p:nvPr/>
      </p:nvGrpSpPr>
      <p:grpSpPr>
        <a:xfrm>
          <a:off x="0" y="0"/>
          <a:ext cx="0" cy="0"/>
          <a:chOff x="0" y="0"/>
          <a:chExt cx="0" cy="0"/>
        </a:xfrm>
      </p:grpSpPr>
      <p:sp>
        <p:nvSpPr>
          <p:cNvPr id="52" name="Google Shape;52;p44"/>
          <p:cNvSpPr txBox="1"/>
          <p:nvPr>
            <p:ph idx="1" type="subTitle"/>
          </p:nvPr>
        </p:nvSpPr>
        <p:spPr>
          <a:xfrm>
            <a:off x="938500" y="1769575"/>
            <a:ext cx="2871600" cy="1235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53" name="Google Shape;53;p44"/>
          <p:cNvSpPr txBox="1"/>
          <p:nvPr>
            <p:ph idx="2" type="body"/>
          </p:nvPr>
        </p:nvSpPr>
        <p:spPr>
          <a:xfrm>
            <a:off x="4703375" y="909600"/>
            <a:ext cx="3468900" cy="3324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54" name="Google Shape;54;p44"/>
          <p:cNvSpPr txBox="1"/>
          <p:nvPr>
            <p:ph type="title"/>
          </p:nvPr>
        </p:nvSpPr>
        <p:spPr>
          <a:xfrm>
            <a:off x="938500" y="445025"/>
            <a:ext cx="32238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55" name="Shape 55"/>
        <p:cNvGrpSpPr/>
        <p:nvPr/>
      </p:nvGrpSpPr>
      <p:grpSpPr>
        <a:xfrm>
          <a:off x="0" y="0"/>
          <a:ext cx="0" cy="0"/>
          <a:chOff x="0" y="0"/>
          <a:chExt cx="0" cy="0"/>
        </a:xfrm>
      </p:grpSpPr>
      <p:sp>
        <p:nvSpPr>
          <p:cNvPr id="56" name="Google Shape;56;p45"/>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57" name="Shape 57"/>
        <p:cNvGrpSpPr/>
        <p:nvPr/>
      </p:nvGrpSpPr>
      <p:grpSpPr>
        <a:xfrm>
          <a:off x="0" y="0"/>
          <a:ext cx="0" cy="0"/>
          <a:chOff x="0" y="0"/>
          <a:chExt cx="0" cy="0"/>
        </a:xfrm>
      </p:grpSpPr>
      <p:sp>
        <p:nvSpPr>
          <p:cNvPr id="58" name="Google Shape;58;p46"/>
          <p:cNvSpPr txBox="1"/>
          <p:nvPr>
            <p:ph type="title"/>
          </p:nvPr>
        </p:nvSpPr>
        <p:spPr>
          <a:xfrm>
            <a:off x="1920750" y="1634425"/>
            <a:ext cx="5302500" cy="1116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p:txBody>
      </p:sp>
      <p:sp>
        <p:nvSpPr>
          <p:cNvPr id="59" name="Google Shape;59;p46"/>
          <p:cNvSpPr txBox="1"/>
          <p:nvPr>
            <p:ph idx="1" type="body"/>
          </p:nvPr>
        </p:nvSpPr>
        <p:spPr>
          <a:xfrm>
            <a:off x="2786550" y="3094475"/>
            <a:ext cx="3570900" cy="567000"/>
          </a:xfrm>
          <a:prstGeom prst="rect">
            <a:avLst/>
          </a:prstGeom>
          <a:noFill/>
          <a:ln>
            <a:noFill/>
          </a:ln>
        </p:spPr>
        <p:txBody>
          <a:bodyPr anchorCtr="0" anchor="t" bIns="91425" lIns="91425" spcFirstLastPara="1" rIns="91425" wrap="square" tIns="91425">
            <a:noAutofit/>
          </a:bodyPr>
          <a:lstStyle>
            <a:lvl1pPr indent="-342900" lvl="0" marL="457200" algn="ctr">
              <a:lnSpc>
                <a:spcPct val="100000"/>
              </a:lnSpc>
              <a:spcBef>
                <a:spcPts val="0"/>
              </a:spcBef>
              <a:spcAft>
                <a:spcPts val="0"/>
              </a:spcAft>
              <a:buClr>
                <a:schemeClr val="accent1"/>
              </a:buClr>
              <a:buSzPts val="1800"/>
              <a:buChar char="●"/>
              <a:defRPr>
                <a:solidFill>
                  <a:schemeClr val="accent1"/>
                </a:solidFill>
              </a:defRPr>
            </a:lvl1pPr>
            <a:lvl2pPr indent="-342900" lvl="1" marL="914400" algn="ctr">
              <a:lnSpc>
                <a:spcPct val="100000"/>
              </a:lnSpc>
              <a:spcBef>
                <a:spcPts val="1600"/>
              </a:spcBef>
              <a:spcAft>
                <a:spcPts val="0"/>
              </a:spcAft>
              <a:buClr>
                <a:schemeClr val="accent1"/>
              </a:buClr>
              <a:buSzPts val="1800"/>
              <a:buChar char="○"/>
              <a:defRPr sz="1800">
                <a:solidFill>
                  <a:schemeClr val="accent1"/>
                </a:solidFill>
              </a:defRPr>
            </a:lvl2pPr>
            <a:lvl3pPr indent="-342900" lvl="2" marL="1371600" algn="ctr">
              <a:lnSpc>
                <a:spcPct val="100000"/>
              </a:lnSpc>
              <a:spcBef>
                <a:spcPts val="1600"/>
              </a:spcBef>
              <a:spcAft>
                <a:spcPts val="0"/>
              </a:spcAft>
              <a:buClr>
                <a:schemeClr val="accent1"/>
              </a:buClr>
              <a:buSzPts val="1800"/>
              <a:buChar char="■"/>
              <a:defRPr sz="1800">
                <a:solidFill>
                  <a:schemeClr val="accent1"/>
                </a:solidFill>
              </a:defRPr>
            </a:lvl3pPr>
            <a:lvl4pPr indent="-342900" lvl="3" marL="1828800" algn="ctr">
              <a:lnSpc>
                <a:spcPct val="100000"/>
              </a:lnSpc>
              <a:spcBef>
                <a:spcPts val="1600"/>
              </a:spcBef>
              <a:spcAft>
                <a:spcPts val="0"/>
              </a:spcAft>
              <a:buClr>
                <a:schemeClr val="accent1"/>
              </a:buClr>
              <a:buSzPts val="1800"/>
              <a:buChar char="●"/>
              <a:defRPr sz="1800">
                <a:solidFill>
                  <a:schemeClr val="accent1"/>
                </a:solidFill>
              </a:defRPr>
            </a:lvl4pPr>
            <a:lvl5pPr indent="-342900" lvl="4" marL="2286000" algn="ctr">
              <a:lnSpc>
                <a:spcPct val="100000"/>
              </a:lnSpc>
              <a:spcBef>
                <a:spcPts val="1600"/>
              </a:spcBef>
              <a:spcAft>
                <a:spcPts val="0"/>
              </a:spcAft>
              <a:buClr>
                <a:schemeClr val="accent1"/>
              </a:buClr>
              <a:buSzPts val="1800"/>
              <a:buChar char="○"/>
              <a:defRPr sz="1800">
                <a:solidFill>
                  <a:schemeClr val="accent1"/>
                </a:solidFill>
              </a:defRPr>
            </a:lvl5pPr>
            <a:lvl6pPr indent="-342900" lvl="5" marL="2743200" algn="ctr">
              <a:lnSpc>
                <a:spcPct val="100000"/>
              </a:lnSpc>
              <a:spcBef>
                <a:spcPts val="1600"/>
              </a:spcBef>
              <a:spcAft>
                <a:spcPts val="0"/>
              </a:spcAft>
              <a:buClr>
                <a:schemeClr val="accent1"/>
              </a:buClr>
              <a:buSzPts val="1800"/>
              <a:buChar char="■"/>
              <a:defRPr sz="1800">
                <a:solidFill>
                  <a:schemeClr val="accent1"/>
                </a:solidFill>
              </a:defRPr>
            </a:lvl6pPr>
            <a:lvl7pPr indent="-342900" lvl="6" marL="3200400" algn="ctr">
              <a:lnSpc>
                <a:spcPct val="100000"/>
              </a:lnSpc>
              <a:spcBef>
                <a:spcPts val="1600"/>
              </a:spcBef>
              <a:spcAft>
                <a:spcPts val="0"/>
              </a:spcAft>
              <a:buClr>
                <a:schemeClr val="accent1"/>
              </a:buClr>
              <a:buSzPts val="1800"/>
              <a:buChar char="●"/>
              <a:defRPr sz="1800">
                <a:solidFill>
                  <a:schemeClr val="accent1"/>
                </a:solidFill>
              </a:defRPr>
            </a:lvl7pPr>
            <a:lvl8pPr indent="-342900" lvl="7" marL="3657600" algn="ctr">
              <a:lnSpc>
                <a:spcPct val="100000"/>
              </a:lnSpc>
              <a:spcBef>
                <a:spcPts val="1600"/>
              </a:spcBef>
              <a:spcAft>
                <a:spcPts val="0"/>
              </a:spcAft>
              <a:buClr>
                <a:schemeClr val="accent1"/>
              </a:buClr>
              <a:buSzPts val="1800"/>
              <a:buChar char="○"/>
              <a:defRPr sz="1800">
                <a:solidFill>
                  <a:schemeClr val="accent1"/>
                </a:solidFill>
              </a:defRPr>
            </a:lvl8pPr>
            <a:lvl9pPr indent="-342900" lvl="8" marL="4114800" algn="ctr">
              <a:lnSpc>
                <a:spcPct val="100000"/>
              </a:lnSpc>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Title + Bullet Points">
    <p:spTree>
      <p:nvGrpSpPr>
        <p:cNvPr id="61" name="Shape 61"/>
        <p:cNvGrpSpPr/>
        <p:nvPr/>
      </p:nvGrpSpPr>
      <p:grpSpPr>
        <a:xfrm>
          <a:off x="0" y="0"/>
          <a:ext cx="0" cy="0"/>
          <a:chOff x="0" y="0"/>
          <a:chExt cx="0" cy="0"/>
        </a:xfrm>
      </p:grpSpPr>
      <p:sp>
        <p:nvSpPr>
          <p:cNvPr id="62" name="Google Shape;62;p48"/>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63" name="Google Shape;63;p48"/>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spTree>
      <p:nvGrpSpPr>
        <p:cNvPr id="64" name="Shape 64"/>
        <p:cNvGrpSpPr/>
        <p:nvPr/>
      </p:nvGrpSpPr>
      <p:grpSpPr>
        <a:xfrm>
          <a:off x="0" y="0"/>
          <a:ext cx="0" cy="0"/>
          <a:chOff x="0" y="0"/>
          <a:chExt cx="0" cy="0"/>
        </a:xfrm>
      </p:grpSpPr>
      <p:sp>
        <p:nvSpPr>
          <p:cNvPr id="65" name="Google Shape;65;p49"/>
          <p:cNvSpPr txBox="1"/>
          <p:nvPr>
            <p:ph type="title"/>
          </p:nvPr>
        </p:nvSpPr>
        <p:spPr>
          <a:xfrm>
            <a:off x="353849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66" name="Google Shape;66;p49"/>
          <p:cNvSpPr txBox="1"/>
          <p:nvPr>
            <p:ph idx="1" type="subTitle"/>
          </p:nvPr>
        </p:nvSpPr>
        <p:spPr>
          <a:xfrm>
            <a:off x="353849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67" name="Google Shape;67;p49"/>
          <p:cNvSpPr txBox="1"/>
          <p:nvPr>
            <p:ph idx="2" type="title"/>
          </p:nvPr>
        </p:nvSpPr>
        <p:spPr>
          <a:xfrm>
            <a:off x="6028553"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68" name="Google Shape;68;p49"/>
          <p:cNvSpPr txBox="1"/>
          <p:nvPr>
            <p:ph idx="3" type="subTitle"/>
          </p:nvPr>
        </p:nvSpPr>
        <p:spPr>
          <a:xfrm>
            <a:off x="6028553"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49"/>
          <p:cNvSpPr txBox="1"/>
          <p:nvPr>
            <p:ph idx="4" type="title"/>
          </p:nvPr>
        </p:nvSpPr>
        <p:spPr>
          <a:xfrm>
            <a:off x="104844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70" name="Google Shape;70;p49"/>
          <p:cNvSpPr txBox="1"/>
          <p:nvPr>
            <p:ph idx="5" type="subTitle"/>
          </p:nvPr>
        </p:nvSpPr>
        <p:spPr>
          <a:xfrm>
            <a:off x="104844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49"/>
          <p:cNvSpPr txBox="1"/>
          <p:nvPr>
            <p:ph idx="6" type="title"/>
          </p:nvPr>
        </p:nvSpPr>
        <p:spPr>
          <a:xfrm>
            <a:off x="10484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72" name="Google Shape;72;p49"/>
          <p:cNvSpPr txBox="1"/>
          <p:nvPr>
            <p:ph idx="7" type="title"/>
          </p:nvPr>
        </p:nvSpPr>
        <p:spPr>
          <a:xfrm>
            <a:off x="353850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73" name="Google Shape;73;p49"/>
          <p:cNvSpPr txBox="1"/>
          <p:nvPr>
            <p:ph idx="8" type="title"/>
          </p:nvPr>
        </p:nvSpPr>
        <p:spPr>
          <a:xfrm>
            <a:off x="60285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1" name="Shape 11"/>
        <p:cNvGrpSpPr/>
        <p:nvPr/>
      </p:nvGrpSpPr>
      <p:grpSpPr>
        <a:xfrm>
          <a:off x="0" y="0"/>
          <a:ext cx="0" cy="0"/>
          <a:chOff x="0" y="0"/>
          <a:chExt cx="0" cy="0"/>
        </a:xfrm>
      </p:grpSpPr>
      <p:sp>
        <p:nvSpPr>
          <p:cNvPr id="12" name="Google Shape;12;p31"/>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31"/>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Big Text">
    <p:spTree>
      <p:nvGrpSpPr>
        <p:cNvPr id="74" name="Shape 74"/>
        <p:cNvGrpSpPr/>
        <p:nvPr/>
      </p:nvGrpSpPr>
      <p:grpSpPr>
        <a:xfrm>
          <a:off x="0" y="0"/>
          <a:ext cx="0" cy="0"/>
          <a:chOff x="0" y="0"/>
          <a:chExt cx="0" cy="0"/>
        </a:xfrm>
      </p:grpSpPr>
      <p:sp>
        <p:nvSpPr>
          <p:cNvPr id="75" name="Google Shape;75;p50"/>
          <p:cNvSpPr txBox="1"/>
          <p:nvPr>
            <p:ph type="ctrTitle"/>
          </p:nvPr>
        </p:nvSpPr>
        <p:spPr>
          <a:xfrm>
            <a:off x="4285500" y="2832875"/>
            <a:ext cx="3657300" cy="644700"/>
          </a:xfrm>
          <a:prstGeom prst="rect">
            <a:avLst/>
          </a:prstGeom>
          <a:noFill/>
          <a:ln>
            <a:noFill/>
          </a:ln>
          <a:effectLst>
            <a:outerShdw blurRad="100013" rotWithShape="0" algn="bl" dir="5400000" dist="19050">
              <a:srgbClr val="76A5AF">
                <a:alpha val="87450"/>
              </a:srgbClr>
            </a:outerShdw>
          </a:effectLst>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6000"/>
              <a:buNone/>
              <a:defRPr b="1" sz="60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76" name="Google Shape;76;p50"/>
          <p:cNvSpPr txBox="1"/>
          <p:nvPr>
            <p:ph idx="1" type="subTitle"/>
          </p:nvPr>
        </p:nvSpPr>
        <p:spPr>
          <a:xfrm>
            <a:off x="4144050" y="3549850"/>
            <a:ext cx="394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77" name="Shape 77"/>
        <p:cNvGrpSpPr/>
        <p:nvPr/>
      </p:nvGrpSpPr>
      <p:grpSpPr>
        <a:xfrm>
          <a:off x="0" y="0"/>
          <a:ext cx="0" cy="0"/>
          <a:chOff x="0" y="0"/>
          <a:chExt cx="0" cy="0"/>
        </a:xfrm>
      </p:grpSpPr>
      <p:sp>
        <p:nvSpPr>
          <p:cNvPr id="78" name="Google Shape;78;p51"/>
          <p:cNvSpPr txBox="1"/>
          <p:nvPr>
            <p:ph type="ctrTitle"/>
          </p:nvPr>
        </p:nvSpPr>
        <p:spPr>
          <a:xfrm>
            <a:off x="1850525" y="1157925"/>
            <a:ext cx="5442900" cy="2603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3000"/>
              <a:buNone/>
              <a:defRPr b="1" sz="3000">
                <a:solidFill>
                  <a:schemeClr val="lt1"/>
                </a:solidFill>
              </a:defRPr>
            </a:lvl1pPr>
            <a:lvl2pPr lvl="1" algn="ctr">
              <a:lnSpc>
                <a:spcPct val="100000"/>
              </a:lnSpc>
              <a:spcBef>
                <a:spcPts val="0"/>
              </a:spcBef>
              <a:spcAft>
                <a:spcPts val="0"/>
              </a:spcAft>
              <a:buClr>
                <a:schemeClr val="lt1"/>
              </a:buClr>
              <a:buSzPts val="3000"/>
              <a:buNone/>
              <a:defRPr b="1" sz="3000">
                <a:solidFill>
                  <a:schemeClr val="lt1"/>
                </a:solidFill>
              </a:defRPr>
            </a:lvl2pPr>
            <a:lvl3pPr lvl="2" algn="ctr">
              <a:lnSpc>
                <a:spcPct val="100000"/>
              </a:lnSpc>
              <a:spcBef>
                <a:spcPts val="0"/>
              </a:spcBef>
              <a:spcAft>
                <a:spcPts val="0"/>
              </a:spcAft>
              <a:buClr>
                <a:schemeClr val="lt1"/>
              </a:buClr>
              <a:buSzPts val="3000"/>
              <a:buNone/>
              <a:defRPr b="1" sz="3000">
                <a:solidFill>
                  <a:schemeClr val="lt1"/>
                </a:solidFill>
              </a:defRPr>
            </a:lvl3pPr>
            <a:lvl4pPr lvl="3" algn="ctr">
              <a:lnSpc>
                <a:spcPct val="100000"/>
              </a:lnSpc>
              <a:spcBef>
                <a:spcPts val="0"/>
              </a:spcBef>
              <a:spcAft>
                <a:spcPts val="0"/>
              </a:spcAft>
              <a:buClr>
                <a:schemeClr val="lt1"/>
              </a:buClr>
              <a:buSzPts val="3000"/>
              <a:buNone/>
              <a:defRPr b="1" sz="3000">
                <a:solidFill>
                  <a:schemeClr val="lt1"/>
                </a:solidFill>
              </a:defRPr>
            </a:lvl4pPr>
            <a:lvl5pPr lvl="4" algn="ctr">
              <a:lnSpc>
                <a:spcPct val="100000"/>
              </a:lnSpc>
              <a:spcBef>
                <a:spcPts val="0"/>
              </a:spcBef>
              <a:spcAft>
                <a:spcPts val="0"/>
              </a:spcAft>
              <a:buClr>
                <a:schemeClr val="lt1"/>
              </a:buClr>
              <a:buSzPts val="3000"/>
              <a:buNone/>
              <a:defRPr b="1" sz="3000">
                <a:solidFill>
                  <a:schemeClr val="lt1"/>
                </a:solidFill>
              </a:defRPr>
            </a:lvl5pPr>
            <a:lvl6pPr lvl="5" algn="ctr">
              <a:lnSpc>
                <a:spcPct val="100000"/>
              </a:lnSpc>
              <a:spcBef>
                <a:spcPts val="0"/>
              </a:spcBef>
              <a:spcAft>
                <a:spcPts val="0"/>
              </a:spcAft>
              <a:buClr>
                <a:schemeClr val="lt1"/>
              </a:buClr>
              <a:buSzPts val="3000"/>
              <a:buNone/>
              <a:defRPr b="1" sz="3000">
                <a:solidFill>
                  <a:schemeClr val="lt1"/>
                </a:solidFill>
              </a:defRPr>
            </a:lvl6pPr>
            <a:lvl7pPr lvl="6" algn="ctr">
              <a:lnSpc>
                <a:spcPct val="100000"/>
              </a:lnSpc>
              <a:spcBef>
                <a:spcPts val="0"/>
              </a:spcBef>
              <a:spcAft>
                <a:spcPts val="0"/>
              </a:spcAft>
              <a:buClr>
                <a:schemeClr val="lt1"/>
              </a:buClr>
              <a:buSzPts val="3000"/>
              <a:buNone/>
              <a:defRPr b="1" sz="3000">
                <a:solidFill>
                  <a:schemeClr val="lt1"/>
                </a:solidFill>
              </a:defRPr>
            </a:lvl7pPr>
            <a:lvl8pPr lvl="7" algn="ctr">
              <a:lnSpc>
                <a:spcPct val="100000"/>
              </a:lnSpc>
              <a:spcBef>
                <a:spcPts val="0"/>
              </a:spcBef>
              <a:spcAft>
                <a:spcPts val="0"/>
              </a:spcAft>
              <a:buClr>
                <a:schemeClr val="lt1"/>
              </a:buClr>
              <a:buSzPts val="3000"/>
              <a:buNone/>
              <a:defRPr b="1" sz="3000">
                <a:solidFill>
                  <a:schemeClr val="lt1"/>
                </a:solidFill>
              </a:defRPr>
            </a:lvl8pPr>
            <a:lvl9pPr lvl="8" algn="ctr">
              <a:lnSpc>
                <a:spcPct val="100000"/>
              </a:lnSpc>
              <a:spcBef>
                <a:spcPts val="0"/>
              </a:spcBef>
              <a:spcAft>
                <a:spcPts val="0"/>
              </a:spcAft>
              <a:buClr>
                <a:schemeClr val="lt1"/>
              </a:buClr>
              <a:buSzPts val="3000"/>
              <a:buNone/>
              <a:defRPr b="1" sz="3000">
                <a:solidFill>
                  <a:schemeClr val="lt1"/>
                </a:solidFill>
              </a:defRPr>
            </a:lvl9pPr>
          </a:lstStyle>
          <a:p/>
        </p:txBody>
      </p:sp>
      <p:sp>
        <p:nvSpPr>
          <p:cNvPr id="79" name="Google Shape;79;p51"/>
          <p:cNvSpPr txBox="1"/>
          <p:nvPr>
            <p:ph idx="1" type="subTitle"/>
          </p:nvPr>
        </p:nvSpPr>
        <p:spPr>
          <a:xfrm>
            <a:off x="2481900" y="3945600"/>
            <a:ext cx="418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Title + Two Columns">
    <p:spTree>
      <p:nvGrpSpPr>
        <p:cNvPr id="80" name="Shape 80"/>
        <p:cNvGrpSpPr/>
        <p:nvPr/>
      </p:nvGrpSpPr>
      <p:grpSpPr>
        <a:xfrm>
          <a:off x="0" y="0"/>
          <a:ext cx="0" cy="0"/>
          <a:chOff x="0" y="0"/>
          <a:chExt cx="0" cy="0"/>
        </a:xfrm>
      </p:grpSpPr>
      <p:sp>
        <p:nvSpPr>
          <p:cNvPr id="81" name="Google Shape;81;p52"/>
          <p:cNvSpPr txBox="1"/>
          <p:nvPr>
            <p:ph type="title"/>
          </p:nvPr>
        </p:nvSpPr>
        <p:spPr>
          <a:xfrm>
            <a:off x="1937338" y="2463175"/>
            <a:ext cx="23901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82" name="Google Shape;82;p52"/>
          <p:cNvSpPr txBox="1"/>
          <p:nvPr>
            <p:ph idx="1" type="subTitle"/>
          </p:nvPr>
        </p:nvSpPr>
        <p:spPr>
          <a:xfrm>
            <a:off x="1937338" y="3148075"/>
            <a:ext cx="23901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83" name="Google Shape;83;p52"/>
          <p:cNvSpPr txBox="1"/>
          <p:nvPr>
            <p:ph idx="2" type="title"/>
          </p:nvPr>
        </p:nvSpPr>
        <p:spPr>
          <a:xfrm>
            <a:off x="4816563" y="2463175"/>
            <a:ext cx="23901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84" name="Google Shape;84;p52"/>
          <p:cNvSpPr txBox="1"/>
          <p:nvPr>
            <p:ph idx="3" type="subTitle"/>
          </p:nvPr>
        </p:nvSpPr>
        <p:spPr>
          <a:xfrm>
            <a:off x="4816563" y="3148075"/>
            <a:ext cx="23901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85" name="Google Shape;85;p52"/>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Title + Three Columns ">
    <p:spTree>
      <p:nvGrpSpPr>
        <p:cNvPr id="86" name="Shape 86"/>
        <p:cNvGrpSpPr/>
        <p:nvPr/>
      </p:nvGrpSpPr>
      <p:grpSpPr>
        <a:xfrm>
          <a:off x="0" y="0"/>
          <a:ext cx="0" cy="0"/>
          <a:chOff x="0" y="0"/>
          <a:chExt cx="0" cy="0"/>
        </a:xfrm>
      </p:grpSpPr>
      <p:sp>
        <p:nvSpPr>
          <p:cNvPr id="87" name="Google Shape;87;p53"/>
          <p:cNvSpPr txBox="1"/>
          <p:nvPr>
            <p:ph type="title"/>
          </p:nvPr>
        </p:nvSpPr>
        <p:spPr>
          <a:xfrm>
            <a:off x="353849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88" name="Google Shape;88;p53"/>
          <p:cNvSpPr txBox="1"/>
          <p:nvPr>
            <p:ph idx="1" type="subTitle"/>
          </p:nvPr>
        </p:nvSpPr>
        <p:spPr>
          <a:xfrm>
            <a:off x="353849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89" name="Google Shape;89;p53"/>
          <p:cNvSpPr txBox="1"/>
          <p:nvPr>
            <p:ph idx="2" type="title"/>
          </p:nvPr>
        </p:nvSpPr>
        <p:spPr>
          <a:xfrm>
            <a:off x="6028553"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90" name="Google Shape;90;p53"/>
          <p:cNvSpPr txBox="1"/>
          <p:nvPr>
            <p:ph idx="3" type="subTitle"/>
          </p:nvPr>
        </p:nvSpPr>
        <p:spPr>
          <a:xfrm>
            <a:off x="6028553"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91" name="Google Shape;91;p53"/>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92" name="Google Shape;92;p53"/>
          <p:cNvSpPr txBox="1"/>
          <p:nvPr>
            <p:ph idx="5" type="title"/>
          </p:nvPr>
        </p:nvSpPr>
        <p:spPr>
          <a:xfrm>
            <a:off x="104844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93" name="Google Shape;93;p53"/>
          <p:cNvSpPr txBox="1"/>
          <p:nvPr>
            <p:ph idx="6" type="subTitle"/>
          </p:nvPr>
        </p:nvSpPr>
        <p:spPr>
          <a:xfrm>
            <a:off x="104844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1_Big text">
    <p:spTree>
      <p:nvGrpSpPr>
        <p:cNvPr id="94" name="Shape 94"/>
        <p:cNvGrpSpPr/>
        <p:nvPr/>
      </p:nvGrpSpPr>
      <p:grpSpPr>
        <a:xfrm>
          <a:off x="0" y="0"/>
          <a:ext cx="0" cy="0"/>
          <a:chOff x="0" y="0"/>
          <a:chExt cx="0" cy="0"/>
        </a:xfrm>
      </p:grpSpPr>
      <p:sp>
        <p:nvSpPr>
          <p:cNvPr id="95" name="Google Shape;95;p54"/>
          <p:cNvSpPr txBox="1"/>
          <p:nvPr>
            <p:ph type="ctrTitle"/>
          </p:nvPr>
        </p:nvSpPr>
        <p:spPr>
          <a:xfrm>
            <a:off x="1273500" y="1369000"/>
            <a:ext cx="6597000" cy="2109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4500"/>
              <a:buNone/>
              <a:defRPr b="1" sz="45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96" name="Google Shape;96;p54"/>
          <p:cNvSpPr txBox="1"/>
          <p:nvPr>
            <p:ph idx="1" type="subTitle"/>
          </p:nvPr>
        </p:nvSpPr>
        <p:spPr>
          <a:xfrm>
            <a:off x="2481900" y="2519525"/>
            <a:ext cx="418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Title + Design">
    <p:spTree>
      <p:nvGrpSpPr>
        <p:cNvPr id="97" name="Shape 97"/>
        <p:cNvGrpSpPr/>
        <p:nvPr/>
      </p:nvGrpSpPr>
      <p:grpSpPr>
        <a:xfrm>
          <a:off x="0" y="0"/>
          <a:ext cx="0" cy="0"/>
          <a:chOff x="0" y="0"/>
          <a:chExt cx="0" cy="0"/>
        </a:xfrm>
      </p:grpSpPr>
      <p:sp>
        <p:nvSpPr>
          <p:cNvPr id="98" name="Google Shape;98;p55"/>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Title + Design 1">
    <p:spTree>
      <p:nvGrpSpPr>
        <p:cNvPr id="99" name="Shape 99"/>
        <p:cNvGrpSpPr/>
        <p:nvPr/>
      </p:nvGrpSpPr>
      <p:grpSpPr>
        <a:xfrm>
          <a:off x="0" y="0"/>
          <a:ext cx="0" cy="0"/>
          <a:chOff x="0" y="0"/>
          <a:chExt cx="0" cy="0"/>
        </a:xfrm>
      </p:grpSpPr>
      <p:sp>
        <p:nvSpPr>
          <p:cNvPr id="100" name="Google Shape;100;p56"/>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Title + Design 2">
    <p:spTree>
      <p:nvGrpSpPr>
        <p:cNvPr id="101" name="Shape 101"/>
        <p:cNvGrpSpPr/>
        <p:nvPr/>
      </p:nvGrpSpPr>
      <p:grpSpPr>
        <a:xfrm>
          <a:off x="0" y="0"/>
          <a:ext cx="0" cy="0"/>
          <a:chOff x="0" y="0"/>
          <a:chExt cx="0" cy="0"/>
        </a:xfrm>
      </p:grpSpPr>
      <p:sp>
        <p:nvSpPr>
          <p:cNvPr id="102" name="Google Shape;102;p57"/>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Title + Design 3">
    <p:spTree>
      <p:nvGrpSpPr>
        <p:cNvPr id="103" name="Shape 103"/>
        <p:cNvGrpSpPr/>
        <p:nvPr/>
      </p:nvGrpSpPr>
      <p:grpSpPr>
        <a:xfrm>
          <a:off x="0" y="0"/>
          <a:ext cx="0" cy="0"/>
          <a:chOff x="0" y="0"/>
          <a:chExt cx="0" cy="0"/>
        </a:xfrm>
      </p:grpSpPr>
      <p:sp>
        <p:nvSpPr>
          <p:cNvPr id="104" name="Google Shape;104;p58"/>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Title + Two Lists">
    <p:spTree>
      <p:nvGrpSpPr>
        <p:cNvPr id="105" name="Shape 105"/>
        <p:cNvGrpSpPr/>
        <p:nvPr/>
      </p:nvGrpSpPr>
      <p:grpSpPr>
        <a:xfrm>
          <a:off x="0" y="0"/>
          <a:ext cx="0" cy="0"/>
          <a:chOff x="0" y="0"/>
          <a:chExt cx="0" cy="0"/>
        </a:xfrm>
      </p:grpSpPr>
      <p:sp>
        <p:nvSpPr>
          <p:cNvPr id="106" name="Google Shape;106;p59"/>
          <p:cNvSpPr txBox="1"/>
          <p:nvPr>
            <p:ph type="title"/>
          </p:nvPr>
        </p:nvSpPr>
        <p:spPr>
          <a:xfrm>
            <a:off x="938500" y="445025"/>
            <a:ext cx="4964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07" name="Google Shape;107;p59"/>
          <p:cNvSpPr txBox="1"/>
          <p:nvPr>
            <p:ph idx="1" type="body"/>
          </p:nvPr>
        </p:nvSpPr>
        <p:spPr>
          <a:xfrm>
            <a:off x="1067241" y="2651775"/>
            <a:ext cx="3258900" cy="17955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0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108" name="Google Shape;108;p59"/>
          <p:cNvSpPr txBox="1"/>
          <p:nvPr>
            <p:ph idx="2" type="body"/>
          </p:nvPr>
        </p:nvSpPr>
        <p:spPr>
          <a:xfrm>
            <a:off x="4673852" y="2651775"/>
            <a:ext cx="3258900" cy="17955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0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109" name="Google Shape;109;p59"/>
          <p:cNvSpPr txBox="1"/>
          <p:nvPr>
            <p:ph idx="3" type="title"/>
          </p:nvPr>
        </p:nvSpPr>
        <p:spPr>
          <a:xfrm>
            <a:off x="1213499" y="1955125"/>
            <a:ext cx="3258900" cy="548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10" name="Google Shape;110;p59"/>
          <p:cNvSpPr txBox="1"/>
          <p:nvPr>
            <p:ph idx="4" type="title"/>
          </p:nvPr>
        </p:nvSpPr>
        <p:spPr>
          <a:xfrm>
            <a:off x="4820099" y="1955125"/>
            <a:ext cx="3258900" cy="548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14" name="Shape 14"/>
        <p:cNvGrpSpPr/>
        <p:nvPr/>
      </p:nvGrpSpPr>
      <p:grpSpPr>
        <a:xfrm>
          <a:off x="0" y="0"/>
          <a:ext cx="0" cy="0"/>
          <a:chOff x="0" y="0"/>
          <a:chExt cx="0" cy="0"/>
        </a:xfrm>
      </p:grpSpPr>
      <p:sp>
        <p:nvSpPr>
          <p:cNvPr id="15" name="Google Shape;15;p32"/>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6" name="Google Shape;16;p32"/>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 + Four Columns">
    <p:spTree>
      <p:nvGrpSpPr>
        <p:cNvPr id="111" name="Shape 111"/>
        <p:cNvGrpSpPr/>
        <p:nvPr/>
      </p:nvGrpSpPr>
      <p:grpSpPr>
        <a:xfrm>
          <a:off x="0" y="0"/>
          <a:ext cx="0" cy="0"/>
          <a:chOff x="0" y="0"/>
          <a:chExt cx="0" cy="0"/>
        </a:xfrm>
      </p:grpSpPr>
      <p:sp>
        <p:nvSpPr>
          <p:cNvPr id="112" name="Google Shape;112;p60"/>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13" name="Google Shape;113;p60"/>
          <p:cNvSpPr txBox="1"/>
          <p:nvPr>
            <p:ph idx="2" type="title"/>
          </p:nvPr>
        </p:nvSpPr>
        <p:spPr>
          <a:xfrm>
            <a:off x="898386"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14" name="Google Shape;114;p60"/>
          <p:cNvSpPr txBox="1"/>
          <p:nvPr>
            <p:ph idx="1" type="subTitle"/>
          </p:nvPr>
        </p:nvSpPr>
        <p:spPr>
          <a:xfrm>
            <a:off x="898389"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15" name="Google Shape;115;p60"/>
          <p:cNvSpPr txBox="1"/>
          <p:nvPr>
            <p:ph idx="3" type="title"/>
          </p:nvPr>
        </p:nvSpPr>
        <p:spPr>
          <a:xfrm>
            <a:off x="2790261"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16" name="Google Shape;116;p60"/>
          <p:cNvSpPr txBox="1"/>
          <p:nvPr>
            <p:ph idx="4" type="subTitle"/>
          </p:nvPr>
        </p:nvSpPr>
        <p:spPr>
          <a:xfrm>
            <a:off x="2790264"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17" name="Google Shape;117;p60"/>
          <p:cNvSpPr txBox="1"/>
          <p:nvPr>
            <p:ph idx="5" type="title"/>
          </p:nvPr>
        </p:nvSpPr>
        <p:spPr>
          <a:xfrm>
            <a:off x="4682136"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18" name="Google Shape;118;p60"/>
          <p:cNvSpPr txBox="1"/>
          <p:nvPr>
            <p:ph idx="6" type="subTitle"/>
          </p:nvPr>
        </p:nvSpPr>
        <p:spPr>
          <a:xfrm>
            <a:off x="4682139"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19" name="Google Shape;119;p60"/>
          <p:cNvSpPr txBox="1"/>
          <p:nvPr>
            <p:ph idx="7" type="title"/>
          </p:nvPr>
        </p:nvSpPr>
        <p:spPr>
          <a:xfrm>
            <a:off x="6574011"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0" name="Google Shape;120;p60"/>
          <p:cNvSpPr txBox="1"/>
          <p:nvPr>
            <p:ph idx="8" type="subTitle"/>
          </p:nvPr>
        </p:nvSpPr>
        <p:spPr>
          <a:xfrm>
            <a:off x="6574014"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Three Numbers">
    <p:spTree>
      <p:nvGrpSpPr>
        <p:cNvPr id="121" name="Shape 121"/>
        <p:cNvGrpSpPr/>
        <p:nvPr/>
      </p:nvGrpSpPr>
      <p:grpSpPr>
        <a:xfrm>
          <a:off x="0" y="0"/>
          <a:ext cx="0" cy="0"/>
          <a:chOff x="0" y="0"/>
          <a:chExt cx="0" cy="0"/>
        </a:xfrm>
      </p:grpSpPr>
      <p:sp>
        <p:nvSpPr>
          <p:cNvPr id="122" name="Google Shape;122;p61"/>
          <p:cNvSpPr txBox="1"/>
          <p:nvPr>
            <p:ph type="title"/>
          </p:nvPr>
        </p:nvSpPr>
        <p:spPr>
          <a:xfrm>
            <a:off x="4996800" y="66184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23" name="Google Shape;123;p61"/>
          <p:cNvSpPr txBox="1"/>
          <p:nvPr>
            <p:ph idx="1" type="subTitle"/>
          </p:nvPr>
        </p:nvSpPr>
        <p:spPr>
          <a:xfrm>
            <a:off x="4911000" y="126585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24" name="Google Shape;124;p61"/>
          <p:cNvSpPr txBox="1"/>
          <p:nvPr>
            <p:ph idx="2" type="title"/>
          </p:nvPr>
        </p:nvSpPr>
        <p:spPr>
          <a:xfrm>
            <a:off x="4996800" y="209919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25" name="Google Shape;125;p61"/>
          <p:cNvSpPr txBox="1"/>
          <p:nvPr>
            <p:ph idx="3" type="subTitle"/>
          </p:nvPr>
        </p:nvSpPr>
        <p:spPr>
          <a:xfrm>
            <a:off x="4911000" y="270320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26" name="Google Shape;126;p61"/>
          <p:cNvSpPr txBox="1"/>
          <p:nvPr>
            <p:ph idx="4" type="title"/>
          </p:nvPr>
        </p:nvSpPr>
        <p:spPr>
          <a:xfrm>
            <a:off x="4996800" y="353654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27" name="Google Shape;127;p61"/>
          <p:cNvSpPr txBox="1"/>
          <p:nvPr>
            <p:ph idx="5" type="subTitle"/>
          </p:nvPr>
        </p:nvSpPr>
        <p:spPr>
          <a:xfrm>
            <a:off x="4911000" y="414055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Title + Six Columns  ">
    <p:spTree>
      <p:nvGrpSpPr>
        <p:cNvPr id="128" name="Shape 128"/>
        <p:cNvGrpSpPr/>
        <p:nvPr/>
      </p:nvGrpSpPr>
      <p:grpSpPr>
        <a:xfrm>
          <a:off x="0" y="0"/>
          <a:ext cx="0" cy="0"/>
          <a:chOff x="0" y="0"/>
          <a:chExt cx="0" cy="0"/>
        </a:xfrm>
      </p:grpSpPr>
      <p:sp>
        <p:nvSpPr>
          <p:cNvPr id="129" name="Google Shape;129;p62"/>
          <p:cNvSpPr txBox="1"/>
          <p:nvPr>
            <p:ph type="title"/>
          </p:nvPr>
        </p:nvSpPr>
        <p:spPr>
          <a:xfrm>
            <a:off x="3538497"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30" name="Google Shape;130;p62"/>
          <p:cNvSpPr txBox="1"/>
          <p:nvPr>
            <p:ph idx="1" type="subTitle"/>
          </p:nvPr>
        </p:nvSpPr>
        <p:spPr>
          <a:xfrm>
            <a:off x="3538498"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31" name="Google Shape;131;p62"/>
          <p:cNvSpPr txBox="1"/>
          <p:nvPr>
            <p:ph idx="2" type="title"/>
          </p:nvPr>
        </p:nvSpPr>
        <p:spPr>
          <a:xfrm>
            <a:off x="6028553"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32" name="Google Shape;132;p62"/>
          <p:cNvSpPr txBox="1"/>
          <p:nvPr>
            <p:ph idx="3" type="subTitle"/>
          </p:nvPr>
        </p:nvSpPr>
        <p:spPr>
          <a:xfrm>
            <a:off x="6028552"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33" name="Google Shape;133;p62"/>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4" name="Google Shape;134;p62"/>
          <p:cNvSpPr txBox="1"/>
          <p:nvPr>
            <p:ph idx="5" type="title"/>
          </p:nvPr>
        </p:nvSpPr>
        <p:spPr>
          <a:xfrm>
            <a:off x="1048447"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35" name="Google Shape;135;p62"/>
          <p:cNvSpPr txBox="1"/>
          <p:nvPr>
            <p:ph idx="6" type="subTitle"/>
          </p:nvPr>
        </p:nvSpPr>
        <p:spPr>
          <a:xfrm>
            <a:off x="1048450"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36" name="Google Shape;136;p62"/>
          <p:cNvSpPr txBox="1"/>
          <p:nvPr>
            <p:ph idx="7" type="title"/>
          </p:nvPr>
        </p:nvSpPr>
        <p:spPr>
          <a:xfrm>
            <a:off x="3538497"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37" name="Google Shape;137;p62"/>
          <p:cNvSpPr txBox="1"/>
          <p:nvPr>
            <p:ph idx="8" type="subTitle"/>
          </p:nvPr>
        </p:nvSpPr>
        <p:spPr>
          <a:xfrm>
            <a:off x="3538498"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38" name="Google Shape;138;p62"/>
          <p:cNvSpPr txBox="1"/>
          <p:nvPr>
            <p:ph idx="9" type="title"/>
          </p:nvPr>
        </p:nvSpPr>
        <p:spPr>
          <a:xfrm>
            <a:off x="6028553"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39" name="Google Shape;139;p62"/>
          <p:cNvSpPr txBox="1"/>
          <p:nvPr>
            <p:ph idx="13" type="subTitle"/>
          </p:nvPr>
        </p:nvSpPr>
        <p:spPr>
          <a:xfrm>
            <a:off x="6028552"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40" name="Google Shape;140;p62"/>
          <p:cNvSpPr txBox="1"/>
          <p:nvPr>
            <p:ph idx="14" type="title"/>
          </p:nvPr>
        </p:nvSpPr>
        <p:spPr>
          <a:xfrm>
            <a:off x="1048447"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41" name="Google Shape;141;p62"/>
          <p:cNvSpPr txBox="1"/>
          <p:nvPr>
            <p:ph idx="15" type="subTitle"/>
          </p:nvPr>
        </p:nvSpPr>
        <p:spPr>
          <a:xfrm>
            <a:off x="1048450"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 + Four Columns 1">
    <p:spTree>
      <p:nvGrpSpPr>
        <p:cNvPr id="142" name="Shape 142"/>
        <p:cNvGrpSpPr/>
        <p:nvPr/>
      </p:nvGrpSpPr>
      <p:grpSpPr>
        <a:xfrm>
          <a:off x="0" y="0"/>
          <a:ext cx="0" cy="0"/>
          <a:chOff x="0" y="0"/>
          <a:chExt cx="0" cy="0"/>
        </a:xfrm>
      </p:grpSpPr>
      <p:sp>
        <p:nvSpPr>
          <p:cNvPr id="143" name="Google Shape;143;p63"/>
          <p:cNvSpPr txBox="1"/>
          <p:nvPr>
            <p:ph type="title"/>
          </p:nvPr>
        </p:nvSpPr>
        <p:spPr>
          <a:xfrm>
            <a:off x="938500" y="445025"/>
            <a:ext cx="50436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44" name="Google Shape;144;p63"/>
          <p:cNvSpPr txBox="1"/>
          <p:nvPr>
            <p:ph idx="2" type="title"/>
          </p:nvPr>
        </p:nvSpPr>
        <p:spPr>
          <a:xfrm>
            <a:off x="1338238" y="2359825"/>
            <a:ext cx="2727600" cy="37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p:txBody>
      </p:sp>
      <p:sp>
        <p:nvSpPr>
          <p:cNvPr id="145" name="Google Shape;145;p63"/>
          <p:cNvSpPr txBox="1"/>
          <p:nvPr>
            <p:ph idx="1" type="subTitle"/>
          </p:nvPr>
        </p:nvSpPr>
        <p:spPr>
          <a:xfrm>
            <a:off x="1338238" y="1713051"/>
            <a:ext cx="2727600" cy="605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p:txBody>
      </p:sp>
      <p:sp>
        <p:nvSpPr>
          <p:cNvPr id="146" name="Google Shape;146;p63"/>
          <p:cNvSpPr txBox="1"/>
          <p:nvPr>
            <p:ph idx="3" type="title"/>
          </p:nvPr>
        </p:nvSpPr>
        <p:spPr>
          <a:xfrm>
            <a:off x="1338238" y="3988950"/>
            <a:ext cx="2727600" cy="37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p:txBody>
      </p:sp>
      <p:sp>
        <p:nvSpPr>
          <p:cNvPr id="147" name="Google Shape;147;p63"/>
          <p:cNvSpPr txBox="1"/>
          <p:nvPr>
            <p:ph idx="4" type="subTitle"/>
          </p:nvPr>
        </p:nvSpPr>
        <p:spPr>
          <a:xfrm>
            <a:off x="1338238" y="3342176"/>
            <a:ext cx="2727600" cy="605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p:txBody>
      </p:sp>
      <p:sp>
        <p:nvSpPr>
          <p:cNvPr id="148" name="Google Shape;148;p63"/>
          <p:cNvSpPr txBox="1"/>
          <p:nvPr>
            <p:ph idx="5" type="title"/>
          </p:nvPr>
        </p:nvSpPr>
        <p:spPr>
          <a:xfrm>
            <a:off x="5078163" y="2359825"/>
            <a:ext cx="2727600" cy="375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49" name="Google Shape;149;p63"/>
          <p:cNvSpPr txBox="1"/>
          <p:nvPr>
            <p:ph idx="6" type="subTitle"/>
          </p:nvPr>
        </p:nvSpPr>
        <p:spPr>
          <a:xfrm>
            <a:off x="5078163" y="1713051"/>
            <a:ext cx="2727600" cy="60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p:txBody>
      </p:sp>
      <p:sp>
        <p:nvSpPr>
          <p:cNvPr id="150" name="Google Shape;150;p63"/>
          <p:cNvSpPr txBox="1"/>
          <p:nvPr>
            <p:ph idx="7" type="title"/>
          </p:nvPr>
        </p:nvSpPr>
        <p:spPr>
          <a:xfrm>
            <a:off x="5078163" y="3988950"/>
            <a:ext cx="2727600" cy="375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51" name="Google Shape;151;p63"/>
          <p:cNvSpPr txBox="1"/>
          <p:nvPr>
            <p:ph idx="8" type="subTitle"/>
          </p:nvPr>
        </p:nvSpPr>
        <p:spPr>
          <a:xfrm>
            <a:off x="5078163" y="3342176"/>
            <a:ext cx="2727600" cy="60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Title + Text">
    <p:spTree>
      <p:nvGrpSpPr>
        <p:cNvPr id="152" name="Shape 152"/>
        <p:cNvGrpSpPr/>
        <p:nvPr/>
      </p:nvGrpSpPr>
      <p:grpSpPr>
        <a:xfrm>
          <a:off x="0" y="0"/>
          <a:ext cx="0" cy="0"/>
          <a:chOff x="0" y="0"/>
          <a:chExt cx="0" cy="0"/>
        </a:xfrm>
      </p:grpSpPr>
      <p:sp>
        <p:nvSpPr>
          <p:cNvPr id="153" name="Google Shape;153;p64"/>
          <p:cNvSpPr txBox="1"/>
          <p:nvPr>
            <p:ph idx="1" type="subTitle"/>
          </p:nvPr>
        </p:nvSpPr>
        <p:spPr>
          <a:xfrm>
            <a:off x="581705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
        <p:nvSpPr>
          <p:cNvPr id="154" name="Google Shape;154;p64"/>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Title + Text 2">
    <p:spTree>
      <p:nvGrpSpPr>
        <p:cNvPr id="155" name="Shape 155"/>
        <p:cNvGrpSpPr/>
        <p:nvPr/>
      </p:nvGrpSpPr>
      <p:grpSpPr>
        <a:xfrm>
          <a:off x="0" y="0"/>
          <a:ext cx="0" cy="0"/>
          <a:chOff x="0" y="0"/>
          <a:chExt cx="0" cy="0"/>
        </a:xfrm>
      </p:grpSpPr>
      <p:sp>
        <p:nvSpPr>
          <p:cNvPr id="156" name="Google Shape;156;p65"/>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57" name="Google Shape;157;p65"/>
          <p:cNvSpPr txBox="1"/>
          <p:nvPr>
            <p:ph idx="1" type="subTitle"/>
          </p:nvPr>
        </p:nvSpPr>
        <p:spPr>
          <a:xfrm>
            <a:off x="581705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One Column">
    <p:spTree>
      <p:nvGrpSpPr>
        <p:cNvPr id="158" name="Shape 158"/>
        <p:cNvGrpSpPr/>
        <p:nvPr/>
      </p:nvGrpSpPr>
      <p:grpSpPr>
        <a:xfrm>
          <a:off x="0" y="0"/>
          <a:ext cx="0" cy="0"/>
          <a:chOff x="0" y="0"/>
          <a:chExt cx="0" cy="0"/>
        </a:xfrm>
      </p:grpSpPr>
      <p:sp>
        <p:nvSpPr>
          <p:cNvPr id="159" name="Google Shape;159;p66"/>
          <p:cNvSpPr txBox="1"/>
          <p:nvPr>
            <p:ph type="title"/>
          </p:nvPr>
        </p:nvSpPr>
        <p:spPr>
          <a:xfrm>
            <a:off x="2062800" y="2442050"/>
            <a:ext cx="5018400" cy="5988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60" name="Google Shape;160;p66"/>
          <p:cNvSpPr txBox="1"/>
          <p:nvPr>
            <p:ph idx="1" type="subTitle"/>
          </p:nvPr>
        </p:nvSpPr>
        <p:spPr>
          <a:xfrm>
            <a:off x="2896500" y="3391325"/>
            <a:ext cx="3351000" cy="1197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Thanks + Credits">
    <p:spTree>
      <p:nvGrpSpPr>
        <p:cNvPr id="161" name="Shape 161"/>
        <p:cNvGrpSpPr/>
        <p:nvPr/>
      </p:nvGrpSpPr>
      <p:grpSpPr>
        <a:xfrm>
          <a:off x="0" y="0"/>
          <a:ext cx="0" cy="0"/>
          <a:chOff x="0" y="0"/>
          <a:chExt cx="0" cy="0"/>
        </a:xfrm>
      </p:grpSpPr>
      <p:sp>
        <p:nvSpPr>
          <p:cNvPr id="162" name="Google Shape;162;p67"/>
          <p:cNvSpPr txBox="1"/>
          <p:nvPr>
            <p:ph type="title"/>
          </p:nvPr>
        </p:nvSpPr>
        <p:spPr>
          <a:xfrm>
            <a:off x="924870" y="760375"/>
            <a:ext cx="3068700" cy="59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63" name="Google Shape;163;p67"/>
          <p:cNvSpPr txBox="1"/>
          <p:nvPr>
            <p:ph idx="1" type="subTitle"/>
          </p:nvPr>
        </p:nvSpPr>
        <p:spPr>
          <a:xfrm>
            <a:off x="924875" y="1684275"/>
            <a:ext cx="3305400" cy="1092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p:txBody>
      </p:sp>
      <p:sp>
        <p:nvSpPr>
          <p:cNvPr id="164" name="Google Shape;164;p67"/>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00"/>
              </a:spcBef>
              <a:spcAft>
                <a:spcPts val="0"/>
              </a:spcAft>
              <a:buClr>
                <a:srgbClr val="000000"/>
              </a:buClr>
              <a:buSzPts val="1000"/>
              <a:buFont typeface="Arial"/>
              <a:buNone/>
            </a:pPr>
            <a:r>
              <a:rPr b="0" i="0" lang="en-US" sz="1000" u="none" cap="none" strike="noStrike">
                <a:solidFill>
                  <a:schemeClr val="accent1"/>
                </a:solidFill>
                <a:latin typeface="Montserrat"/>
                <a:ea typeface="Montserrat"/>
                <a:cs typeface="Montserrat"/>
                <a:sym typeface="Montserrat"/>
              </a:rPr>
              <a:t>CREDITS: This presentation template was created by </a:t>
            </a:r>
            <a:r>
              <a:rPr b="0" i="0" lang="en-US" sz="1000" u="none" cap="none" strike="noStrike">
                <a:solidFill>
                  <a:schemeClr val="accent1"/>
                </a:solidFill>
                <a:uFill>
                  <a:noFill/>
                </a:uFill>
                <a:latin typeface="Montserrat"/>
                <a:ea typeface="Montserrat"/>
                <a:cs typeface="Montserrat"/>
                <a:sym typeface="Montserrat"/>
                <a:hlinkClick r:id="rId2">
                  <a:extLst>
                    <a:ext uri="{A12FA001-AC4F-418D-AE19-62706E023703}">
                      <ahyp:hlinkClr val="tx"/>
                    </a:ext>
                  </a:extLst>
                </a:hlinkClick>
              </a:rPr>
              <a:t>Slidesgo</a:t>
            </a:r>
            <a:r>
              <a:rPr b="0" i="0" lang="en-US" sz="1000" u="none" cap="none" strike="noStrike">
                <a:solidFill>
                  <a:schemeClr val="accent1"/>
                </a:solidFill>
                <a:latin typeface="Montserrat"/>
                <a:ea typeface="Montserrat"/>
                <a:cs typeface="Montserrat"/>
                <a:sym typeface="Montserrat"/>
              </a:rPr>
              <a:t>, including icons by </a:t>
            </a:r>
            <a:r>
              <a:rPr b="0" i="0" lang="en-US" sz="1000" u="none" cap="none" strike="noStrike">
                <a:solidFill>
                  <a:schemeClr val="accent1"/>
                </a:solidFill>
                <a:uFill>
                  <a:noFill/>
                </a:uFill>
                <a:latin typeface="Montserrat"/>
                <a:ea typeface="Montserrat"/>
                <a:cs typeface="Montserrat"/>
                <a:sym typeface="Montserrat"/>
                <a:hlinkClick r:id="rId3">
                  <a:extLst>
                    <a:ext uri="{A12FA001-AC4F-418D-AE19-62706E023703}">
                      <ahyp:hlinkClr val="tx"/>
                    </a:ext>
                  </a:extLst>
                </a:hlinkClick>
              </a:rPr>
              <a:t>Flaticon</a:t>
            </a:r>
            <a:r>
              <a:rPr b="0" i="0" lang="en-US" sz="1000" u="none" cap="none" strike="noStrike">
                <a:solidFill>
                  <a:schemeClr val="accent1"/>
                </a:solidFill>
                <a:latin typeface="Montserrat"/>
                <a:ea typeface="Montserrat"/>
                <a:cs typeface="Montserrat"/>
                <a:sym typeface="Montserrat"/>
              </a:rPr>
              <a:t>, and infographics &amp; images by </a:t>
            </a:r>
            <a:r>
              <a:rPr b="0" i="0" lang="en-US" sz="1000" u="none" cap="none" strike="noStrike">
                <a:solidFill>
                  <a:schemeClr val="accent1"/>
                </a:solidFill>
                <a:uFill>
                  <a:noFill/>
                </a:uFill>
                <a:latin typeface="Montserrat"/>
                <a:ea typeface="Montserrat"/>
                <a:cs typeface="Montserrat"/>
                <a:sym typeface="Montserrat"/>
                <a:hlinkClick r:id="rId4">
                  <a:extLst>
                    <a:ext uri="{A12FA001-AC4F-418D-AE19-62706E023703}">
                      <ahyp:hlinkClr val="tx"/>
                    </a:ext>
                  </a:extLst>
                </a:hlinkClick>
              </a:rPr>
              <a:t>Freepik</a:t>
            </a:r>
            <a:r>
              <a:rPr b="0" i="0" lang="en-US" sz="1000" u="none" cap="none" strike="noStrike">
                <a:solidFill>
                  <a:schemeClr val="accent1"/>
                </a:solidFill>
                <a:latin typeface="Montserrat"/>
                <a:ea typeface="Montserrat"/>
                <a:cs typeface="Montserrat"/>
                <a:sym typeface="Montserrat"/>
              </a:rPr>
              <a:t>. </a:t>
            </a:r>
            <a:endParaRPr b="0" i="0" sz="1000" u="none" cap="none" strike="noStrike">
              <a:solidFill>
                <a:schemeClr val="accent1"/>
              </a:solidFill>
              <a:latin typeface="Montserrat"/>
              <a:ea typeface="Montserrat"/>
              <a:cs typeface="Montserrat"/>
              <a:sym typeface="Montserrat"/>
            </a:endParaRPr>
          </a:p>
          <a:p>
            <a:pPr indent="0" lvl="0" marL="0" marR="0" rtl="0" algn="l">
              <a:lnSpc>
                <a:spcPct val="100000"/>
              </a:lnSpc>
              <a:spcBef>
                <a:spcPts val="300"/>
              </a:spcBef>
              <a:spcAft>
                <a:spcPts val="0"/>
              </a:spcAft>
              <a:buClr>
                <a:srgbClr val="000000"/>
              </a:buClr>
              <a:buSzPts val="1000"/>
              <a:buFont typeface="Arial"/>
              <a:buNone/>
            </a:pPr>
            <a:r>
              <a:t/>
            </a:r>
            <a:endParaRPr b="0" i="0" sz="1000" u="none" cap="none" strike="noStrike">
              <a:solidFill>
                <a:schemeClr val="accent1"/>
              </a:solidFill>
              <a:latin typeface="Montserrat"/>
              <a:ea typeface="Montserrat"/>
              <a:cs typeface="Montserrat"/>
              <a:sym typeface="Montserra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Title + Bullet points 1">
    <p:spTree>
      <p:nvGrpSpPr>
        <p:cNvPr id="165" name="Shape 165"/>
        <p:cNvGrpSpPr/>
        <p:nvPr/>
      </p:nvGrpSpPr>
      <p:grpSpPr>
        <a:xfrm>
          <a:off x="0" y="0"/>
          <a:ext cx="0" cy="0"/>
          <a:chOff x="0" y="0"/>
          <a:chExt cx="0" cy="0"/>
        </a:xfrm>
      </p:grpSpPr>
      <p:sp>
        <p:nvSpPr>
          <p:cNvPr id="166" name="Google Shape;166;p68"/>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67" name="Google Shape;167;p68"/>
          <p:cNvSpPr txBox="1"/>
          <p:nvPr>
            <p:ph idx="1" type="body"/>
          </p:nvPr>
        </p:nvSpPr>
        <p:spPr>
          <a:xfrm>
            <a:off x="938500" y="1659275"/>
            <a:ext cx="49464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 + list">
    <p:spTree>
      <p:nvGrpSpPr>
        <p:cNvPr id="168" name="Shape 168"/>
        <p:cNvGrpSpPr/>
        <p:nvPr/>
      </p:nvGrpSpPr>
      <p:grpSpPr>
        <a:xfrm>
          <a:off x="0" y="0"/>
          <a:ext cx="0" cy="0"/>
          <a:chOff x="0" y="0"/>
          <a:chExt cx="0" cy="0"/>
        </a:xfrm>
      </p:grpSpPr>
      <p:sp>
        <p:nvSpPr>
          <p:cNvPr id="169" name="Google Shape;169;p69"/>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70" name="Google Shape;170;p69"/>
          <p:cNvSpPr txBox="1"/>
          <p:nvPr>
            <p:ph idx="1"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36"/>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0" name="Google Shape;20;p36"/>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21" name="Google Shape;21;p36"/>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 + Text 1">
    <p:spTree>
      <p:nvGrpSpPr>
        <p:cNvPr id="25" name="Shape 25"/>
        <p:cNvGrpSpPr/>
        <p:nvPr/>
      </p:nvGrpSpPr>
      <p:grpSpPr>
        <a:xfrm>
          <a:off x="0" y="0"/>
          <a:ext cx="0" cy="0"/>
          <a:chOff x="0" y="0"/>
          <a:chExt cx="0" cy="0"/>
        </a:xfrm>
      </p:grpSpPr>
      <p:sp>
        <p:nvSpPr>
          <p:cNvPr id="26" name="Google Shape;26;p34"/>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7" name="Google Shape;27;p34"/>
          <p:cNvSpPr txBox="1"/>
          <p:nvPr>
            <p:ph idx="1" type="subTitle"/>
          </p:nvPr>
        </p:nvSpPr>
        <p:spPr>
          <a:xfrm>
            <a:off x="93850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8" name="Shape 28"/>
        <p:cNvGrpSpPr/>
        <p:nvPr/>
      </p:nvGrpSpPr>
      <p:grpSpPr>
        <a:xfrm>
          <a:off x="0" y="0"/>
          <a:ext cx="0" cy="0"/>
          <a:chOff x="0" y="0"/>
          <a:chExt cx="0" cy="0"/>
        </a:xfrm>
      </p:grpSpPr>
      <p:sp>
        <p:nvSpPr>
          <p:cNvPr id="29" name="Google Shape;29;p37"/>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30" name="Google Shape;30;p37"/>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8"/>
          <p:cNvSpPr txBox="1"/>
          <p:nvPr>
            <p:ph type="title"/>
          </p:nvPr>
        </p:nvSpPr>
        <p:spPr>
          <a:xfrm>
            <a:off x="3762670" y="3177750"/>
            <a:ext cx="3068700" cy="59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33" name="Google Shape;33;p38"/>
          <p:cNvSpPr txBox="1"/>
          <p:nvPr>
            <p:ph idx="2" type="title"/>
          </p:nvPr>
        </p:nvSpPr>
        <p:spPr>
          <a:xfrm>
            <a:off x="1048270" y="3287500"/>
            <a:ext cx="2412900" cy="931500"/>
          </a:xfrm>
          <a:prstGeom prst="rect">
            <a:avLst/>
          </a:prstGeom>
          <a:noFill/>
          <a:ln>
            <a:noFill/>
          </a:ln>
          <a:effectLst>
            <a:outerShdw blurRad="114300" rotWithShape="0" algn="bl" dir="6360000" dist="28575">
              <a:schemeClr val="accent1">
                <a:alpha val="49411"/>
              </a:schemeClr>
            </a:outerShdw>
          </a:effectLst>
        </p:spPr>
        <p:txBody>
          <a:bodyPr anchorCtr="0" anchor="ctr" bIns="91425" lIns="91425" spcFirstLastPara="1" rIns="91425" wrap="square" tIns="91425">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p:txBody>
      </p:sp>
      <p:sp>
        <p:nvSpPr>
          <p:cNvPr id="34" name="Google Shape;34;p38"/>
          <p:cNvSpPr txBox="1"/>
          <p:nvPr>
            <p:ph idx="1" type="subTitle"/>
          </p:nvPr>
        </p:nvSpPr>
        <p:spPr>
          <a:xfrm>
            <a:off x="3762670" y="3720650"/>
            <a:ext cx="3068700" cy="46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5" name="Shape 35"/>
        <p:cNvGrpSpPr/>
        <p:nvPr/>
      </p:nvGrpSpPr>
      <p:grpSpPr>
        <a:xfrm>
          <a:off x="0" y="0"/>
          <a:ext cx="0" cy="0"/>
          <a:chOff x="0" y="0"/>
          <a:chExt cx="0" cy="0"/>
        </a:xfrm>
      </p:grpSpPr>
      <p:sp>
        <p:nvSpPr>
          <p:cNvPr id="36" name="Google Shape;36;p39"/>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37" name="Google Shape;37;p39"/>
          <p:cNvSpPr txBox="1"/>
          <p:nvPr>
            <p:ph idx="1" type="body"/>
          </p:nvPr>
        </p:nvSpPr>
        <p:spPr>
          <a:xfrm>
            <a:off x="938500" y="1659275"/>
            <a:ext cx="49464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4.xml"/><Relationship Id="rId22" Type="http://schemas.openxmlformats.org/officeDocument/2006/relationships/slideLayout" Target="../slideLayouts/slideLayout26.xml"/><Relationship Id="rId21" Type="http://schemas.openxmlformats.org/officeDocument/2006/relationships/slideLayout" Target="../slideLayouts/slideLayout25.xml"/><Relationship Id="rId24" Type="http://schemas.openxmlformats.org/officeDocument/2006/relationships/slideLayout" Target="../slideLayouts/slideLayout28.xml"/><Relationship Id="rId23" Type="http://schemas.openxmlformats.org/officeDocument/2006/relationships/slideLayout" Target="../slideLayouts/slideLayout27.xml"/><Relationship Id="rId1" Type="http://schemas.openxmlformats.org/officeDocument/2006/relationships/image" Target="../media/image1.jpg"/><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9" Type="http://schemas.openxmlformats.org/officeDocument/2006/relationships/slideLayout" Target="../slideLayouts/slideLayout13.xml"/><Relationship Id="rId26" Type="http://schemas.openxmlformats.org/officeDocument/2006/relationships/slideLayout" Target="../slideLayouts/slideLayout30.xml"/><Relationship Id="rId25" Type="http://schemas.openxmlformats.org/officeDocument/2006/relationships/slideLayout" Target="../slideLayouts/slideLayout29.xml"/><Relationship Id="rId28" Type="http://schemas.openxmlformats.org/officeDocument/2006/relationships/slideLayout" Target="../slideLayouts/slideLayout32.xml"/><Relationship Id="rId27" Type="http://schemas.openxmlformats.org/officeDocument/2006/relationships/slideLayout" Target="../slideLayouts/slideLayout31.xml"/><Relationship Id="rId5" Type="http://schemas.openxmlformats.org/officeDocument/2006/relationships/slideLayout" Target="../slideLayouts/slideLayout9.xml"/><Relationship Id="rId6" Type="http://schemas.openxmlformats.org/officeDocument/2006/relationships/slideLayout" Target="../slideLayouts/slideLayout10.xml"/><Relationship Id="rId29" Type="http://schemas.openxmlformats.org/officeDocument/2006/relationships/slideLayout" Target="../slideLayouts/slideLayout33.xml"/><Relationship Id="rId7" Type="http://schemas.openxmlformats.org/officeDocument/2006/relationships/slideLayout" Target="../slideLayouts/slideLayout11.xml"/><Relationship Id="rId8" Type="http://schemas.openxmlformats.org/officeDocument/2006/relationships/slideLayout" Target="../slideLayouts/slideLayout12.xml"/><Relationship Id="rId31" Type="http://schemas.openxmlformats.org/officeDocument/2006/relationships/slideLayout" Target="../slideLayouts/slideLayout35.xml"/><Relationship Id="rId30" Type="http://schemas.openxmlformats.org/officeDocument/2006/relationships/slideLayout" Target="../slideLayouts/slideLayout34.xml"/><Relationship Id="rId11" Type="http://schemas.openxmlformats.org/officeDocument/2006/relationships/slideLayout" Target="../slideLayouts/slideLayout15.xml"/><Relationship Id="rId33" Type="http://schemas.openxmlformats.org/officeDocument/2006/relationships/slideLayout" Target="../slideLayouts/slideLayout37.xml"/><Relationship Id="rId10" Type="http://schemas.openxmlformats.org/officeDocument/2006/relationships/slideLayout" Target="../slideLayouts/slideLayout14.xml"/><Relationship Id="rId32" Type="http://schemas.openxmlformats.org/officeDocument/2006/relationships/slideLayout" Target="../slideLayouts/slideLayout36.xml"/><Relationship Id="rId13" Type="http://schemas.openxmlformats.org/officeDocument/2006/relationships/slideLayout" Target="../slideLayouts/slideLayout17.xml"/><Relationship Id="rId35" Type="http://schemas.openxmlformats.org/officeDocument/2006/relationships/slideLayout" Target="../slideLayouts/slideLayout39.xml"/><Relationship Id="rId12" Type="http://schemas.openxmlformats.org/officeDocument/2006/relationships/slideLayout" Target="../slideLayouts/slideLayout16.xml"/><Relationship Id="rId34" Type="http://schemas.openxmlformats.org/officeDocument/2006/relationships/slideLayout" Target="../slideLayouts/slideLayout38.xml"/><Relationship Id="rId15" Type="http://schemas.openxmlformats.org/officeDocument/2006/relationships/slideLayout" Target="../slideLayouts/slideLayout19.xml"/><Relationship Id="rId14" Type="http://schemas.openxmlformats.org/officeDocument/2006/relationships/slideLayout" Target="../slideLayouts/slideLayout18.xml"/><Relationship Id="rId36" Type="http://schemas.openxmlformats.org/officeDocument/2006/relationships/theme" Target="../theme/theme1.xml"/><Relationship Id="rId17" Type="http://schemas.openxmlformats.org/officeDocument/2006/relationships/slideLayout" Target="../slideLayouts/slideLayout21.xml"/><Relationship Id="rId16" Type="http://schemas.openxmlformats.org/officeDocument/2006/relationships/slideLayout" Target="../slideLayouts/slideLayout20.xml"/><Relationship Id="rId19" Type="http://schemas.openxmlformats.org/officeDocument/2006/relationships/slideLayout" Target="../slideLayouts/slideLayout23.xml"/><Relationship Id="rId1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2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22" name="Shape 22"/>
        <p:cNvGrpSpPr/>
        <p:nvPr/>
      </p:nvGrpSpPr>
      <p:grpSpPr>
        <a:xfrm>
          <a:off x="0" y="0"/>
          <a:ext cx="0" cy="0"/>
          <a:chOff x="0" y="0"/>
          <a:chExt cx="0" cy="0"/>
        </a:xfrm>
      </p:grpSpPr>
      <p:sp>
        <p:nvSpPr>
          <p:cNvPr id="23" name="Google Shape;23;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24" name="Google Shape;24;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0.jp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
          <p:cNvSpPr txBox="1"/>
          <p:nvPr>
            <p:ph type="ctrTitle"/>
          </p:nvPr>
        </p:nvSpPr>
        <p:spPr>
          <a:xfrm>
            <a:off x="2175900" y="1950100"/>
            <a:ext cx="4792200" cy="644700"/>
          </a:xfrm>
          <a:prstGeom prst="rect">
            <a:avLst/>
          </a:prstGeom>
          <a:noFill/>
          <a:ln>
            <a:noFill/>
          </a:ln>
          <a:effectLst>
            <a:outerShdw blurRad="142875" rotWithShape="0" algn="bl" dir="8760000" dist="19050">
              <a:srgbClr val="76A5AF">
                <a:alpha val="49411"/>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US">
                <a:latin typeface="Arial"/>
                <a:ea typeface="Arial"/>
                <a:cs typeface="Arial"/>
                <a:sym typeface="Arial"/>
              </a:rPr>
              <a:t>PUBLICITY</a:t>
            </a:r>
            <a:endParaRPr>
              <a:latin typeface="Arial"/>
              <a:ea typeface="Arial"/>
              <a:cs typeface="Arial"/>
              <a:sym typeface="Arial"/>
            </a:endParaRPr>
          </a:p>
        </p:txBody>
      </p:sp>
      <p:sp>
        <p:nvSpPr>
          <p:cNvPr id="176" name="Google Shape;176;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411"/>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US" sz="2200">
                <a:latin typeface="Arial"/>
                <a:ea typeface="Arial"/>
                <a:cs typeface="Arial"/>
                <a:sym typeface="Arial"/>
              </a:rPr>
              <a:t>LESSON 11.2</a:t>
            </a:r>
            <a:endParaRPr b="0" sz="2200">
              <a:latin typeface="Arial"/>
              <a:ea typeface="Arial"/>
              <a:cs typeface="Arial"/>
              <a:sym typeface="Arial"/>
            </a:endParaRPr>
          </a:p>
        </p:txBody>
      </p:sp>
      <p:cxnSp>
        <p:nvCxnSpPr>
          <p:cNvPr id="177" name="Google Shape;177;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78" name="Google Shape;178;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79" name="Google Shape;179;p1"/>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US" sz="700" u="none" cap="none" strike="noStrike">
                <a:solidFill>
                  <a:schemeClr val="accent5"/>
                </a:solidFill>
                <a:latin typeface="Arial"/>
                <a:ea typeface="Arial"/>
                <a:cs typeface="Arial"/>
                <a:sym typeface="Arial"/>
              </a:rPr>
              <a:t>©</a:t>
            </a:r>
            <a:r>
              <a:rPr b="0" i="0" lang="en-US" sz="1300" u="none" cap="none" strike="noStrike">
                <a:solidFill>
                  <a:schemeClr val="accent5"/>
                </a:solidFill>
                <a:latin typeface="Arial"/>
                <a:ea typeface="Arial"/>
                <a:cs typeface="Arial"/>
                <a:sym typeface="Arial"/>
              </a:rPr>
              <a:t> </a:t>
            </a:r>
            <a:r>
              <a:rPr lang="en-US" sz="700">
                <a:solidFill>
                  <a:schemeClr val="accent5"/>
                </a:solidFill>
              </a:rPr>
              <a:t>Copyright 2023</a:t>
            </a:r>
            <a:r>
              <a:rPr b="0" i="0" lang="en-US" sz="700" u="none" cap="none" strike="noStrike">
                <a:solidFill>
                  <a:schemeClr val="accent5"/>
                </a:solidFill>
                <a:latin typeface="Arial"/>
                <a:ea typeface="Arial"/>
                <a:cs typeface="Arial"/>
                <a:sym typeface="Arial"/>
              </a:rPr>
              <a:t>. Sports Career Consulting, LLC.</a:t>
            </a:r>
            <a:endParaRPr b="0" i="0" sz="700" u="none" cap="none" strike="noStrik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0"/>
          <p:cNvSpPr txBox="1"/>
          <p:nvPr>
            <p:ph type="title"/>
          </p:nvPr>
        </p:nvSpPr>
        <p:spPr>
          <a:xfrm>
            <a:off x="938500" y="494070"/>
            <a:ext cx="5735700" cy="552923"/>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NEGATIVE PUBLICITY</a:t>
            </a:r>
            <a:endParaRPr/>
          </a:p>
        </p:txBody>
      </p:sp>
      <p:sp>
        <p:nvSpPr>
          <p:cNvPr id="261" name="Google Shape;261;p10"/>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solidFill>
                  <a:schemeClr val="lt1"/>
                </a:solidFill>
                <a:latin typeface="Arial"/>
                <a:ea typeface="Arial"/>
                <a:cs typeface="Arial"/>
                <a:sym typeface="Arial"/>
              </a:rPr>
              <a:t>Some of the most common sources of negative publicity are:</a:t>
            </a:r>
            <a:endParaRPr b="1" sz="1600">
              <a:solidFill>
                <a:schemeClr val="lt1"/>
              </a:solidFill>
              <a:latin typeface="Arial"/>
              <a:ea typeface="Arial"/>
              <a:cs typeface="Arial"/>
              <a:sym typeface="Arial"/>
            </a:endParaRPr>
          </a:p>
          <a:p>
            <a:pPr indent="-368300" lvl="0" marL="628650" rtl="0" algn="l">
              <a:lnSpc>
                <a:spcPct val="100000"/>
              </a:lnSpc>
              <a:spcBef>
                <a:spcPts val="1000"/>
              </a:spcBef>
              <a:spcAft>
                <a:spcPts val="0"/>
              </a:spcAft>
              <a:buSzPts val="1600"/>
              <a:buFont typeface="Arial"/>
              <a:buAutoNum type="arabicPeriod"/>
            </a:pPr>
            <a:r>
              <a:rPr lang="en-US" sz="1600">
                <a:solidFill>
                  <a:schemeClr val="lt1"/>
                </a:solidFill>
                <a:latin typeface="Arial"/>
                <a:ea typeface="Arial"/>
                <a:cs typeface="Arial"/>
                <a:sym typeface="Arial"/>
              </a:rPr>
              <a:t>Inflated contracts of athletes and entertainers</a:t>
            </a:r>
            <a:endParaRPr sz="1600">
              <a:latin typeface="Arial"/>
              <a:ea typeface="Arial"/>
              <a:cs typeface="Arial"/>
              <a:sym typeface="Arial"/>
            </a:endParaRPr>
          </a:p>
          <a:p>
            <a:pPr indent="-368300" lvl="0" marL="628650" rtl="0" algn="l">
              <a:lnSpc>
                <a:spcPct val="100000"/>
              </a:lnSpc>
              <a:spcBef>
                <a:spcPts val="500"/>
              </a:spcBef>
              <a:spcAft>
                <a:spcPts val="0"/>
              </a:spcAft>
              <a:buSzPts val="1600"/>
              <a:buFont typeface="Arial"/>
              <a:buAutoNum type="arabicPeriod"/>
            </a:pPr>
            <a:r>
              <a:rPr lang="en-US" sz="1600">
                <a:solidFill>
                  <a:schemeClr val="lt1"/>
                </a:solidFill>
                <a:latin typeface="Arial"/>
                <a:ea typeface="Arial"/>
                <a:cs typeface="Arial"/>
                <a:sym typeface="Arial"/>
              </a:rPr>
              <a:t>Gambling </a:t>
            </a:r>
            <a:endParaRPr sz="1600">
              <a:latin typeface="Arial"/>
              <a:ea typeface="Arial"/>
              <a:cs typeface="Arial"/>
              <a:sym typeface="Arial"/>
            </a:endParaRPr>
          </a:p>
          <a:p>
            <a:pPr indent="-368300" lvl="0" marL="628650" rtl="0" algn="l">
              <a:lnSpc>
                <a:spcPct val="100000"/>
              </a:lnSpc>
              <a:spcBef>
                <a:spcPts val="500"/>
              </a:spcBef>
              <a:spcAft>
                <a:spcPts val="0"/>
              </a:spcAft>
              <a:buSzPts val="1600"/>
              <a:buFont typeface="Arial"/>
              <a:buAutoNum type="arabicPeriod"/>
            </a:pPr>
            <a:r>
              <a:rPr lang="en-US" sz="1600">
                <a:solidFill>
                  <a:schemeClr val="lt1"/>
                </a:solidFill>
                <a:latin typeface="Arial"/>
                <a:ea typeface="Arial"/>
                <a:cs typeface="Arial"/>
                <a:sym typeface="Arial"/>
              </a:rPr>
              <a:t>Performance enhancing drugs</a:t>
            </a:r>
            <a:endParaRPr sz="1600">
              <a:latin typeface="Arial"/>
              <a:ea typeface="Arial"/>
              <a:cs typeface="Arial"/>
              <a:sym typeface="Arial"/>
            </a:endParaRPr>
          </a:p>
          <a:p>
            <a:pPr indent="-368300" lvl="0" marL="628650" rtl="0" algn="l">
              <a:lnSpc>
                <a:spcPct val="100000"/>
              </a:lnSpc>
              <a:spcBef>
                <a:spcPts val="500"/>
              </a:spcBef>
              <a:spcAft>
                <a:spcPts val="0"/>
              </a:spcAft>
              <a:buSzPts val="1600"/>
              <a:buFont typeface="Arial"/>
              <a:buAutoNum type="arabicPeriod"/>
            </a:pPr>
            <a:r>
              <a:rPr lang="en-US" sz="1600">
                <a:solidFill>
                  <a:schemeClr val="lt1"/>
                </a:solidFill>
                <a:latin typeface="Arial"/>
                <a:ea typeface="Arial"/>
                <a:cs typeface="Arial"/>
                <a:sym typeface="Arial"/>
              </a:rPr>
              <a:t>Escalating costs for attending events</a:t>
            </a:r>
            <a:endParaRPr sz="1600">
              <a:latin typeface="Arial"/>
              <a:ea typeface="Arial"/>
              <a:cs typeface="Arial"/>
              <a:sym typeface="Arial"/>
            </a:endParaRPr>
          </a:p>
          <a:p>
            <a:pPr indent="-368300" lvl="0" marL="628650" rtl="0" algn="l">
              <a:lnSpc>
                <a:spcPct val="100000"/>
              </a:lnSpc>
              <a:spcBef>
                <a:spcPts val="600"/>
              </a:spcBef>
              <a:spcAft>
                <a:spcPts val="0"/>
              </a:spcAft>
              <a:buSzPts val="1600"/>
              <a:buFont typeface="Arial"/>
              <a:buAutoNum type="arabicPeriod"/>
            </a:pPr>
            <a:r>
              <a:rPr lang="en-US" sz="1600">
                <a:solidFill>
                  <a:schemeClr val="lt1"/>
                </a:solidFill>
                <a:latin typeface="Arial"/>
                <a:ea typeface="Arial"/>
                <a:cs typeface="Arial"/>
                <a:sym typeface="Arial"/>
              </a:rPr>
              <a:t>Recruiting violations and unethical behavior in collegiate sports</a:t>
            </a:r>
            <a:endParaRPr sz="1600">
              <a:latin typeface="Arial"/>
              <a:ea typeface="Arial"/>
              <a:cs typeface="Arial"/>
              <a:sym typeface="Arial"/>
            </a:endParaRPr>
          </a:p>
          <a:p>
            <a:pPr indent="0" lvl="0" marL="0" rtl="0" algn="l">
              <a:lnSpc>
                <a:spcPct val="100000"/>
              </a:lnSpc>
              <a:spcBef>
                <a:spcPts val="600"/>
              </a:spcBef>
              <a:spcAft>
                <a:spcPts val="600"/>
              </a:spcAft>
              <a:buSzPts val="1150"/>
              <a:buNone/>
            </a:pPr>
            <a:r>
              <a:t/>
            </a:r>
            <a:endParaRPr sz="1600">
              <a:solidFill>
                <a:schemeClr val="lt1"/>
              </a:solidFill>
              <a:latin typeface="Arial"/>
              <a:ea typeface="Arial"/>
              <a:cs typeface="Arial"/>
              <a:sym typeface="Arial"/>
            </a:endParaRPr>
          </a:p>
        </p:txBody>
      </p:sp>
      <p:cxnSp>
        <p:nvCxnSpPr>
          <p:cNvPr id="262" name="Google Shape;262;p10"/>
          <p:cNvCxnSpPr/>
          <p:nvPr/>
        </p:nvCxnSpPr>
        <p:spPr>
          <a:xfrm>
            <a:off x="1043350" y="494070"/>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63" name="Google Shape;263;p1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64" name="Google Shape;264;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1"/>
          <p:cNvSpPr txBox="1"/>
          <p:nvPr>
            <p:ph type="title"/>
          </p:nvPr>
        </p:nvSpPr>
        <p:spPr>
          <a:xfrm>
            <a:off x="516450" y="306045"/>
            <a:ext cx="5735700" cy="837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NEGATIVE PUBLICITY</a:t>
            </a:r>
            <a:br>
              <a:rPr b="1" lang="en-US" sz="1400">
                <a:latin typeface="Arial"/>
                <a:ea typeface="Arial"/>
                <a:cs typeface="Arial"/>
                <a:sym typeface="Arial"/>
              </a:rPr>
            </a:br>
            <a:r>
              <a:rPr b="1" lang="en-US" sz="1800">
                <a:solidFill>
                  <a:schemeClr val="lt1"/>
                </a:solidFill>
                <a:latin typeface="Arial"/>
                <a:ea typeface="Arial"/>
                <a:cs typeface="Arial"/>
                <a:sym typeface="Arial"/>
              </a:rPr>
              <a:t>Inflated Contracts Of Athletes And Entertainers</a:t>
            </a:r>
            <a:endParaRPr>
              <a:solidFill>
                <a:schemeClr val="lt1"/>
              </a:solidFill>
            </a:endParaRPr>
          </a:p>
        </p:txBody>
      </p:sp>
      <p:sp>
        <p:nvSpPr>
          <p:cNvPr id="270" name="Google Shape;270;p11"/>
          <p:cNvSpPr txBox="1"/>
          <p:nvPr>
            <p:ph idx="1" type="body"/>
          </p:nvPr>
        </p:nvSpPr>
        <p:spPr>
          <a:xfrm>
            <a:off x="516450" y="1230175"/>
            <a:ext cx="8190600" cy="30399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600"/>
              </a:spcBef>
              <a:spcAft>
                <a:spcPts val="0"/>
              </a:spcAft>
              <a:buSzPts val="1400"/>
              <a:buFont typeface="Arial"/>
              <a:buChar char="●"/>
            </a:pPr>
            <a:r>
              <a:rPr lang="en-US" sz="1400">
                <a:latin typeface="Arial"/>
                <a:ea typeface="Arial"/>
                <a:cs typeface="Arial"/>
                <a:sym typeface="Arial"/>
              </a:rPr>
              <a:t>Forbes reported that the world's 10 highest-paid athletes banked a cumulative $1.11 billion in 2023, the highest total in history, up from the $992 million banked in the previous year according to Forbes.</a:t>
            </a:r>
            <a:endParaRPr sz="1400">
              <a:latin typeface="Arial"/>
              <a:ea typeface="Arial"/>
              <a:cs typeface="Arial"/>
              <a:sym typeface="Arial"/>
            </a:endParaRPr>
          </a:p>
          <a:p>
            <a:pPr indent="0" lvl="0" marL="0" rtl="0" algn="l">
              <a:lnSpc>
                <a:spcPct val="100000"/>
              </a:lnSpc>
              <a:spcBef>
                <a:spcPts val="600"/>
              </a:spcBef>
              <a:spcAft>
                <a:spcPts val="0"/>
              </a:spcAft>
              <a:buNone/>
            </a:pPr>
            <a:r>
              <a:rPr b="1" lang="en-US" sz="1400">
                <a:latin typeface="Arial"/>
                <a:ea typeface="Arial"/>
                <a:cs typeface="Arial"/>
                <a:sym typeface="Arial"/>
              </a:rPr>
              <a:t>Top Earning Athletes in 2023:</a:t>
            </a:r>
            <a:endParaRPr b="1" sz="1400">
              <a:latin typeface="Arial"/>
              <a:ea typeface="Arial"/>
              <a:cs typeface="Arial"/>
              <a:sym typeface="Arial"/>
            </a:endParaRPr>
          </a:p>
          <a:p>
            <a:pPr indent="-317500" lvl="0" marL="457200" rtl="0" algn="l">
              <a:lnSpc>
                <a:spcPct val="100000"/>
              </a:lnSpc>
              <a:spcBef>
                <a:spcPts val="600"/>
              </a:spcBef>
              <a:spcAft>
                <a:spcPts val="0"/>
              </a:spcAft>
              <a:buSzPts val="1400"/>
              <a:buFont typeface="Arial"/>
              <a:buAutoNum type="arabicPeriod"/>
            </a:pPr>
            <a:r>
              <a:rPr lang="en-US" sz="1400">
                <a:latin typeface="Arial"/>
                <a:ea typeface="Arial"/>
                <a:cs typeface="Arial"/>
                <a:sym typeface="Arial"/>
              </a:rPr>
              <a:t>Cristiano Ronaldo - $136 million (soccer)</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Lionel Messi  - $130 million (soccer)</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Kylian Mbappé - $120 million  (soccer)</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LeBron James  - $119.5 million (basketball)</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Canelo Alvarez - $110 million (boxing)</a:t>
            </a:r>
            <a:endParaRPr sz="1400">
              <a:latin typeface="Arial"/>
              <a:ea typeface="Arial"/>
              <a:cs typeface="Arial"/>
              <a:sym typeface="Arial"/>
            </a:endParaRPr>
          </a:p>
        </p:txBody>
      </p:sp>
      <p:cxnSp>
        <p:nvCxnSpPr>
          <p:cNvPr id="271" name="Google Shape;271;p11"/>
          <p:cNvCxnSpPr/>
          <p:nvPr/>
        </p:nvCxnSpPr>
        <p:spPr>
          <a:xfrm>
            <a:off x="621300" y="306045"/>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72" name="Google Shape;272;p1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73" name="Google Shape;273;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239f596390f_1_4"/>
          <p:cNvSpPr txBox="1"/>
          <p:nvPr>
            <p:ph type="title"/>
          </p:nvPr>
        </p:nvSpPr>
        <p:spPr>
          <a:xfrm>
            <a:off x="516450" y="306045"/>
            <a:ext cx="5735700" cy="837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NEGATIVE PUBLICITY</a:t>
            </a:r>
            <a:br>
              <a:rPr b="1" lang="en-US" sz="1400">
                <a:latin typeface="Arial"/>
                <a:ea typeface="Arial"/>
                <a:cs typeface="Arial"/>
                <a:sym typeface="Arial"/>
              </a:rPr>
            </a:br>
            <a:r>
              <a:rPr b="1" lang="en-US" sz="1800">
                <a:solidFill>
                  <a:schemeClr val="lt1"/>
                </a:solidFill>
                <a:latin typeface="Arial"/>
                <a:ea typeface="Arial"/>
                <a:cs typeface="Arial"/>
                <a:sym typeface="Arial"/>
              </a:rPr>
              <a:t>Inflated Contracts Of Athletes And Entertainers</a:t>
            </a:r>
            <a:endParaRPr>
              <a:solidFill>
                <a:schemeClr val="lt1"/>
              </a:solidFill>
            </a:endParaRPr>
          </a:p>
        </p:txBody>
      </p:sp>
      <p:sp>
        <p:nvSpPr>
          <p:cNvPr id="279" name="Google Shape;279;g239f596390f_1_4"/>
          <p:cNvSpPr txBox="1"/>
          <p:nvPr>
            <p:ph idx="1" type="body"/>
          </p:nvPr>
        </p:nvSpPr>
        <p:spPr>
          <a:xfrm>
            <a:off x="516450" y="1230175"/>
            <a:ext cx="8190600" cy="3039900"/>
          </a:xfrm>
          <a:prstGeom prst="rect">
            <a:avLst/>
          </a:prstGeom>
          <a:noFill/>
          <a:ln>
            <a:noFill/>
          </a:ln>
        </p:spPr>
        <p:txBody>
          <a:bodyPr anchorCtr="0" anchor="t" bIns="91425" lIns="91425" spcFirstLastPara="1" rIns="91425" wrap="square" tIns="91425">
            <a:noAutofit/>
          </a:bodyPr>
          <a:lstStyle/>
          <a:p>
            <a:pPr indent="-476250" lvl="0" marL="463550" rtl="0" algn="l">
              <a:lnSpc>
                <a:spcPct val="100000"/>
              </a:lnSpc>
              <a:spcBef>
                <a:spcPts val="600"/>
              </a:spcBef>
              <a:spcAft>
                <a:spcPts val="0"/>
              </a:spcAft>
              <a:buSzPts val="1400"/>
              <a:buFont typeface="Arial"/>
              <a:buChar char="●"/>
            </a:pPr>
            <a:r>
              <a:rPr lang="en-US" sz="1400">
                <a:latin typeface="Arial"/>
                <a:ea typeface="Arial"/>
                <a:cs typeface="Arial"/>
                <a:sym typeface="Arial"/>
              </a:rPr>
              <a:t>Genesis, a rock-and-roll music group, topped Forbes’ latest list of highest paid entertainers, earning $230 million after selling their music rights, along with income from tour earnings and royalties.</a:t>
            </a:r>
            <a:endParaRPr sz="1400">
              <a:latin typeface="Arial"/>
              <a:ea typeface="Arial"/>
              <a:cs typeface="Arial"/>
              <a:sym typeface="Arial"/>
            </a:endParaRPr>
          </a:p>
          <a:p>
            <a:pPr indent="0" lvl="0" marL="0" rtl="0" algn="l">
              <a:lnSpc>
                <a:spcPct val="100000"/>
              </a:lnSpc>
              <a:spcBef>
                <a:spcPts val="600"/>
              </a:spcBef>
              <a:spcAft>
                <a:spcPts val="0"/>
              </a:spcAft>
              <a:buNone/>
            </a:pPr>
            <a:r>
              <a:rPr lang="en-US" sz="1400">
                <a:latin typeface="Arial"/>
                <a:ea typeface="Arial"/>
                <a:cs typeface="Arial"/>
                <a:sym typeface="Arial"/>
              </a:rPr>
              <a:t>The Top- Earning Entertainers of 2023 </a:t>
            </a:r>
            <a:endParaRPr sz="1400">
              <a:latin typeface="Arial"/>
              <a:ea typeface="Arial"/>
              <a:cs typeface="Arial"/>
              <a:sym typeface="Arial"/>
            </a:endParaRPr>
          </a:p>
          <a:p>
            <a:pPr indent="-317500" lvl="0" marL="457200" rtl="0" algn="l">
              <a:lnSpc>
                <a:spcPct val="100000"/>
              </a:lnSpc>
              <a:spcBef>
                <a:spcPts val="600"/>
              </a:spcBef>
              <a:spcAft>
                <a:spcPts val="0"/>
              </a:spcAft>
              <a:buSzPts val="1400"/>
              <a:buFont typeface="Arial"/>
              <a:buAutoNum type="arabicPeriod"/>
            </a:pPr>
            <a:r>
              <a:rPr lang="en-US" sz="1400">
                <a:latin typeface="Arial"/>
                <a:ea typeface="Arial"/>
                <a:cs typeface="Arial"/>
                <a:sym typeface="Arial"/>
              </a:rPr>
              <a:t>Genesis (musicians) - $230 million </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Sting (musician) - $210 million</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Tyler Perry (movie producer/director) - $175 million</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Trey Parker and Matt Stone (South Park) - $160 million</a:t>
            </a:r>
            <a:endParaRPr sz="1400">
              <a:latin typeface="Arial"/>
              <a:ea typeface="Arial"/>
              <a:cs typeface="Arial"/>
              <a:sym typeface="Arial"/>
            </a:endParaRPr>
          </a:p>
          <a:p>
            <a:pPr indent="-317500" lvl="0" marL="457200" rtl="0" algn="l">
              <a:lnSpc>
                <a:spcPct val="100000"/>
              </a:lnSpc>
              <a:spcBef>
                <a:spcPts val="0"/>
              </a:spcBef>
              <a:spcAft>
                <a:spcPts val="0"/>
              </a:spcAft>
              <a:buSzPts val="1400"/>
              <a:buFont typeface="Arial"/>
              <a:buAutoNum type="arabicPeriod"/>
            </a:pPr>
            <a:r>
              <a:rPr lang="en-US" sz="1400">
                <a:latin typeface="Arial"/>
                <a:ea typeface="Arial"/>
                <a:cs typeface="Arial"/>
                <a:sym typeface="Arial"/>
              </a:rPr>
              <a:t>James L. Brooks and Matt Groening (Simpsons) - $105 million</a:t>
            </a:r>
            <a:endParaRPr sz="1400">
              <a:latin typeface="Arial"/>
              <a:ea typeface="Arial"/>
              <a:cs typeface="Arial"/>
              <a:sym typeface="Arial"/>
            </a:endParaRPr>
          </a:p>
        </p:txBody>
      </p:sp>
      <p:cxnSp>
        <p:nvCxnSpPr>
          <p:cNvPr id="280" name="Google Shape;280;g239f596390f_1_4"/>
          <p:cNvCxnSpPr/>
          <p:nvPr/>
        </p:nvCxnSpPr>
        <p:spPr>
          <a:xfrm>
            <a:off x="621300" y="306045"/>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0"/>
              </a:srgbClr>
            </a:outerShdw>
          </a:effectLst>
        </p:spPr>
      </p:cxnSp>
      <p:pic>
        <p:nvPicPr>
          <p:cNvPr id="281" name="Google Shape;281;g239f596390f_1_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82" name="Google Shape;282;g239f596390f_1_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13"/>
          <p:cNvSpPr txBox="1"/>
          <p:nvPr>
            <p:ph type="title"/>
          </p:nvPr>
        </p:nvSpPr>
        <p:spPr>
          <a:xfrm>
            <a:off x="1805525" y="402175"/>
            <a:ext cx="5443500" cy="612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3500">
                <a:solidFill>
                  <a:schemeClr val="lt1"/>
                </a:solidFill>
                <a:latin typeface="Arial"/>
                <a:ea typeface="Arial"/>
                <a:cs typeface="Arial"/>
                <a:sym typeface="Arial"/>
              </a:rPr>
              <a:t>TIME OUT!</a:t>
            </a:r>
            <a:endParaRPr b="1" sz="3500">
              <a:solidFill>
                <a:schemeClr val="lt1"/>
              </a:solidFill>
              <a:latin typeface="Arial"/>
              <a:ea typeface="Arial"/>
              <a:cs typeface="Arial"/>
              <a:sym typeface="Arial"/>
            </a:endParaRPr>
          </a:p>
        </p:txBody>
      </p:sp>
      <p:sp>
        <p:nvSpPr>
          <p:cNvPr id="288" name="Google Shape;288;p13"/>
          <p:cNvSpPr txBox="1"/>
          <p:nvPr>
            <p:ph idx="1" type="subTitle"/>
          </p:nvPr>
        </p:nvSpPr>
        <p:spPr>
          <a:xfrm>
            <a:off x="1718000" y="1387025"/>
            <a:ext cx="5443500" cy="3324000"/>
          </a:xfrm>
          <a:prstGeom prst="rect">
            <a:avLst/>
          </a:prstGeom>
          <a:noFill/>
          <a:ln>
            <a:noFill/>
          </a:ln>
        </p:spPr>
        <p:txBody>
          <a:bodyPr anchorCtr="0" anchor="t" bIns="91425" lIns="91425" spcFirstLastPara="1" rIns="91425" wrap="square" tIns="91425">
            <a:noAutofit/>
          </a:bodyPr>
          <a:lstStyle/>
          <a:p>
            <a:pPr indent="-273050" lvl="0" marL="285750" rtl="0" algn="l">
              <a:lnSpc>
                <a:spcPct val="100000"/>
              </a:lnSpc>
              <a:spcBef>
                <a:spcPts val="0"/>
              </a:spcBef>
              <a:spcAft>
                <a:spcPts val="0"/>
              </a:spcAft>
              <a:buSzPts val="1600"/>
              <a:buFont typeface="Arial"/>
              <a:buChar char="•"/>
            </a:pPr>
            <a:r>
              <a:rPr lang="en-US" sz="1600">
                <a:latin typeface="Arial"/>
                <a:ea typeface="Arial"/>
                <a:cs typeface="Arial"/>
                <a:sym typeface="Arial"/>
              </a:rPr>
              <a:t>In your opinion, could the legalization of gambling change the industry? </a:t>
            </a:r>
            <a:endParaRPr sz="1600">
              <a:latin typeface="Arial"/>
              <a:ea typeface="Arial"/>
              <a:cs typeface="Arial"/>
              <a:sym typeface="Arial"/>
            </a:endParaRPr>
          </a:p>
          <a:p>
            <a:pPr indent="-273050" lvl="0" marL="285750" rtl="0" algn="l">
              <a:lnSpc>
                <a:spcPct val="100000"/>
              </a:lnSpc>
              <a:spcBef>
                <a:spcPts val="500"/>
              </a:spcBef>
              <a:spcAft>
                <a:spcPts val="0"/>
              </a:spcAft>
              <a:buSzPts val="1600"/>
              <a:buFont typeface="Arial"/>
              <a:buChar char="•"/>
            </a:pPr>
            <a:r>
              <a:rPr lang="en-US" sz="1600">
                <a:latin typeface="Arial"/>
                <a:ea typeface="Arial"/>
                <a:cs typeface="Arial"/>
                <a:sym typeface="Arial"/>
              </a:rPr>
              <a:t>Who stands to gain from the new law?  </a:t>
            </a:r>
            <a:endParaRPr sz="1600">
              <a:latin typeface="Arial"/>
              <a:ea typeface="Arial"/>
              <a:cs typeface="Arial"/>
              <a:sym typeface="Arial"/>
            </a:endParaRPr>
          </a:p>
          <a:p>
            <a:pPr indent="-273050" lvl="0" marL="285750" rtl="0" algn="l">
              <a:lnSpc>
                <a:spcPct val="100000"/>
              </a:lnSpc>
              <a:spcBef>
                <a:spcPts val="500"/>
              </a:spcBef>
              <a:spcAft>
                <a:spcPts val="0"/>
              </a:spcAft>
              <a:buSzPts val="1600"/>
              <a:buFont typeface="Arial"/>
              <a:buChar char="•"/>
            </a:pPr>
            <a:r>
              <a:rPr lang="en-US" sz="1600">
                <a:latin typeface="Arial"/>
                <a:ea typeface="Arial"/>
                <a:cs typeface="Arial"/>
                <a:sym typeface="Arial"/>
              </a:rPr>
              <a:t>Who might be influenced negatively?  </a:t>
            </a:r>
            <a:endParaRPr sz="1600">
              <a:latin typeface="Arial"/>
              <a:ea typeface="Arial"/>
              <a:cs typeface="Arial"/>
              <a:sym typeface="Arial"/>
            </a:endParaRPr>
          </a:p>
          <a:p>
            <a:pPr indent="-273050" lvl="0" marL="285750" rtl="0" algn="l">
              <a:lnSpc>
                <a:spcPct val="100000"/>
              </a:lnSpc>
              <a:spcBef>
                <a:spcPts val="500"/>
              </a:spcBef>
              <a:spcAft>
                <a:spcPts val="0"/>
              </a:spcAft>
              <a:buSzPts val="1600"/>
              <a:buFont typeface="Arial"/>
              <a:buChar char="•"/>
            </a:pPr>
            <a:r>
              <a:rPr lang="en-US" sz="1600">
                <a:latin typeface="Arial"/>
                <a:ea typeface="Arial"/>
                <a:cs typeface="Arial"/>
                <a:sym typeface="Arial"/>
              </a:rPr>
              <a:t>Could we see match fixing or point shaving?  How can that be prevented?</a:t>
            </a:r>
            <a:endParaRPr sz="1600">
              <a:latin typeface="Arial"/>
              <a:ea typeface="Arial"/>
              <a:cs typeface="Arial"/>
              <a:sym typeface="Arial"/>
            </a:endParaRPr>
          </a:p>
          <a:p>
            <a:pPr indent="-273050" lvl="0" marL="285750" rtl="0" algn="l">
              <a:lnSpc>
                <a:spcPct val="100000"/>
              </a:lnSpc>
              <a:spcBef>
                <a:spcPts val="500"/>
              </a:spcBef>
              <a:spcAft>
                <a:spcPts val="0"/>
              </a:spcAft>
              <a:buSzPts val="1600"/>
              <a:buFont typeface="Arial"/>
              <a:buChar char="•"/>
            </a:pPr>
            <a:r>
              <a:rPr lang="en-US" sz="1600">
                <a:latin typeface="Arial"/>
                <a:ea typeface="Arial"/>
                <a:cs typeface="Arial"/>
                <a:sym typeface="Arial"/>
              </a:rPr>
              <a:t>Considering the potential for gambling addiction, is it ethical to allow the practice of betting on sports?  </a:t>
            </a:r>
            <a:endParaRPr sz="1600">
              <a:latin typeface="Arial"/>
              <a:ea typeface="Arial"/>
              <a:cs typeface="Arial"/>
              <a:sym typeface="Arial"/>
            </a:endParaRPr>
          </a:p>
          <a:p>
            <a:pPr indent="0" lvl="0" marL="0" rtl="0" algn="l">
              <a:lnSpc>
                <a:spcPct val="100000"/>
              </a:lnSpc>
              <a:spcBef>
                <a:spcPts val="500"/>
              </a:spcBef>
              <a:spcAft>
                <a:spcPts val="500"/>
              </a:spcAft>
              <a:buSzPts val="1800"/>
              <a:buNone/>
            </a:pP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pic>
        <p:nvPicPr>
          <p:cNvPr id="289" name="Google Shape;289;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90" name="Google Shape;290;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rgbClr val="3D85C6"/>
                </a:solidFill>
                <a:latin typeface="Oswald"/>
                <a:ea typeface="Oswald"/>
                <a:cs typeface="Oswald"/>
                <a:sym typeface="Oswald"/>
              </a:rPr>
              <a:t>©</a:t>
            </a:r>
            <a:r>
              <a:rPr b="0" i="0" lang="en-US" sz="1400" u="none" cap="none" strike="noStrik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b="0" i="0" lang="en-US" sz="800" u="none" cap="none" strike="noStrike">
                <a:solidFill>
                  <a:srgbClr val="3D85C6"/>
                </a:solidFill>
                <a:latin typeface="Oswald"/>
                <a:ea typeface="Oswald"/>
                <a:cs typeface="Oswald"/>
                <a:sym typeface="Oswald"/>
              </a:rPr>
              <a:t>. Sports Career Consulting, LLC.</a:t>
            </a:r>
            <a:endParaRPr b="0" i="0" sz="800" u="none" cap="none" strike="noStrike">
              <a:solidFill>
                <a:srgbClr val="3D85C6"/>
              </a:solidFill>
              <a:latin typeface="Oswald"/>
              <a:ea typeface="Oswald"/>
              <a:cs typeface="Oswald"/>
              <a:sym typeface="Oswald"/>
            </a:endParaRPr>
          </a:p>
        </p:txBody>
      </p:sp>
      <p:pic>
        <p:nvPicPr>
          <p:cNvPr id="291" name="Google Shape;291;p13"/>
          <p:cNvPicPr preferRelativeResize="0"/>
          <p:nvPr/>
        </p:nvPicPr>
        <p:blipFill rotWithShape="1">
          <a:blip r:embed="rId4">
            <a:alphaModFix/>
          </a:blip>
          <a:srcRect b="0" l="0" r="0" t="0"/>
          <a:stretch/>
        </p:blipFill>
        <p:spPr>
          <a:xfrm>
            <a:off x="572425" y="128150"/>
            <a:ext cx="1145575" cy="116095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pic>
        <p:nvPicPr>
          <p:cNvPr id="296" name="Google Shape;296;g14946494c4b_0_0"/>
          <p:cNvPicPr preferRelativeResize="0"/>
          <p:nvPr/>
        </p:nvPicPr>
        <p:blipFill rotWithShape="1">
          <a:blip r:embed="rId3">
            <a:alphaModFix/>
          </a:blip>
          <a:srcRect b="0" l="0" r="0" t="0"/>
          <a:stretch/>
        </p:blipFill>
        <p:spPr>
          <a:xfrm>
            <a:off x="2557463" y="557213"/>
            <a:ext cx="4029075" cy="4029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5"/>
          <p:cNvSpPr txBox="1"/>
          <p:nvPr>
            <p:ph type="title"/>
          </p:nvPr>
        </p:nvSpPr>
        <p:spPr>
          <a:xfrm>
            <a:off x="938500" y="494070"/>
            <a:ext cx="5735700" cy="83801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NEGATIVE PUBLICITY</a:t>
            </a:r>
            <a:br>
              <a:rPr b="1" lang="en-US" sz="1400">
                <a:latin typeface="Arial"/>
                <a:ea typeface="Arial"/>
                <a:cs typeface="Arial"/>
                <a:sym typeface="Arial"/>
              </a:rPr>
            </a:br>
            <a:r>
              <a:rPr b="1" lang="en-US" sz="1800">
                <a:solidFill>
                  <a:schemeClr val="lt1"/>
                </a:solidFill>
                <a:latin typeface="Arial"/>
                <a:ea typeface="Arial"/>
                <a:cs typeface="Arial"/>
                <a:sym typeface="Arial"/>
              </a:rPr>
              <a:t>Performance Enhancing Drugs</a:t>
            </a:r>
            <a:r>
              <a:rPr b="1" lang="en-US" sz="1800">
                <a:latin typeface="Arial"/>
                <a:ea typeface="Arial"/>
                <a:cs typeface="Arial"/>
                <a:sym typeface="Arial"/>
              </a:rPr>
              <a:t> </a:t>
            </a:r>
            <a:endParaRPr/>
          </a:p>
        </p:txBody>
      </p:sp>
      <p:sp>
        <p:nvSpPr>
          <p:cNvPr id="302" name="Google Shape;302;p15"/>
          <p:cNvSpPr txBox="1"/>
          <p:nvPr>
            <p:ph idx="1" type="body"/>
          </p:nvPr>
        </p:nvSpPr>
        <p:spPr>
          <a:xfrm>
            <a:off x="910950" y="1490605"/>
            <a:ext cx="7172100" cy="3039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chemeClr val="lt1"/>
              </a:buClr>
              <a:buSzPts val="1600"/>
              <a:buFont typeface="Arial"/>
              <a:buChar char="●"/>
            </a:pPr>
            <a:r>
              <a:rPr lang="en-US" sz="1600">
                <a:solidFill>
                  <a:schemeClr val="lt1"/>
                </a:solidFill>
                <a:latin typeface="Arial"/>
                <a:ea typeface="Arial"/>
                <a:cs typeface="Arial"/>
                <a:sym typeface="Arial"/>
              </a:rPr>
              <a:t>UFC star Jon Jones had his license to fight revoked last year, fined $205,000 and was facing a potential 4-year ban after a second violation of the league’s doping policy.</a:t>
            </a:r>
            <a:endParaRPr/>
          </a:p>
          <a:p>
            <a:pPr indent="-330200" lvl="0" marL="457200" rtl="0" algn="l">
              <a:lnSpc>
                <a:spcPct val="100000"/>
              </a:lnSpc>
              <a:spcBef>
                <a:spcPts val="1000"/>
              </a:spcBef>
              <a:spcAft>
                <a:spcPts val="1000"/>
              </a:spcAft>
              <a:buSzPts val="1600"/>
              <a:buFont typeface="Arial"/>
              <a:buChar char="●"/>
            </a:pPr>
            <a:r>
              <a:rPr lang="en-US" sz="1600">
                <a:latin typeface="Arial"/>
                <a:ea typeface="Arial"/>
                <a:cs typeface="Arial"/>
                <a:sym typeface="Arial"/>
              </a:rPr>
              <a:t>Soon after signing a massive 14-year, $340 million contract, San Diego Padres star Fernando Tatis was suspended for 80-games for violating Major League Baseball’s performance enhancing drug policy.</a:t>
            </a:r>
            <a:endParaRPr sz="1600">
              <a:latin typeface="Arial"/>
              <a:ea typeface="Arial"/>
              <a:cs typeface="Arial"/>
              <a:sym typeface="Arial"/>
            </a:endParaRPr>
          </a:p>
        </p:txBody>
      </p:sp>
      <p:cxnSp>
        <p:nvCxnSpPr>
          <p:cNvPr id="303" name="Google Shape;303;p15"/>
          <p:cNvCxnSpPr/>
          <p:nvPr/>
        </p:nvCxnSpPr>
        <p:spPr>
          <a:xfrm>
            <a:off x="1043350" y="494070"/>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04" name="Google Shape;304;p1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05" name="Google Shape;305;p1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6"/>
          <p:cNvSpPr txBox="1"/>
          <p:nvPr>
            <p:ph type="title"/>
          </p:nvPr>
        </p:nvSpPr>
        <p:spPr>
          <a:xfrm>
            <a:off x="938500" y="494070"/>
            <a:ext cx="5735700" cy="83801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NEGATIVE PUBLICITY</a:t>
            </a:r>
            <a:br>
              <a:rPr b="1" lang="en-US" sz="1400">
                <a:latin typeface="Arial"/>
                <a:ea typeface="Arial"/>
                <a:cs typeface="Arial"/>
                <a:sym typeface="Arial"/>
              </a:rPr>
            </a:br>
            <a:r>
              <a:rPr b="1" lang="en-US" sz="1800">
                <a:solidFill>
                  <a:schemeClr val="lt1"/>
                </a:solidFill>
                <a:latin typeface="Arial"/>
                <a:ea typeface="Arial"/>
                <a:cs typeface="Arial"/>
                <a:sym typeface="Arial"/>
              </a:rPr>
              <a:t>Escalating Costs For Attending Events</a:t>
            </a:r>
            <a:endParaRPr>
              <a:solidFill>
                <a:schemeClr val="lt1"/>
              </a:solidFill>
            </a:endParaRPr>
          </a:p>
        </p:txBody>
      </p:sp>
      <p:sp>
        <p:nvSpPr>
          <p:cNvPr id="311" name="Google Shape;311;p16"/>
          <p:cNvSpPr txBox="1"/>
          <p:nvPr>
            <p:ph idx="1" type="body"/>
          </p:nvPr>
        </p:nvSpPr>
        <p:spPr>
          <a:xfrm>
            <a:off x="938500" y="1490605"/>
            <a:ext cx="7172100" cy="3039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In 2022, Walt Disney Co. raised ticket prices twice in one year, pushing park prices for a one-day, one-park ticket to between $109 and $189, depending on demand.  </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solidFill>
                  <a:schemeClr val="lt1"/>
                </a:solidFill>
                <a:latin typeface="Arial"/>
                <a:ea typeface="Arial"/>
                <a:cs typeface="Arial"/>
                <a:sym typeface="Arial"/>
              </a:rPr>
              <a:t>A whopping 63 percent of respondents to an Associated Press poll suggested that the high price of attending MLB games was “by far the biggest problem in Major League Baseball”.</a:t>
            </a:r>
            <a:endParaRPr/>
          </a:p>
          <a:p>
            <a:pPr indent="-330200" lvl="0" marL="457200" rtl="0" algn="l">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According to the </a:t>
            </a:r>
            <a:r>
              <a:rPr i="1" lang="en-US" sz="1600">
                <a:solidFill>
                  <a:schemeClr val="lt1"/>
                </a:solidFill>
                <a:latin typeface="Arial"/>
                <a:ea typeface="Arial"/>
                <a:cs typeface="Arial"/>
                <a:sym typeface="Arial"/>
              </a:rPr>
              <a:t>Sports Business Journal</a:t>
            </a:r>
            <a:r>
              <a:rPr lang="en-US" sz="1600">
                <a:solidFill>
                  <a:schemeClr val="lt1"/>
                </a:solidFill>
                <a:latin typeface="Arial"/>
                <a:ea typeface="Arial"/>
                <a:cs typeface="Arial"/>
                <a:sym typeface="Arial"/>
              </a:rPr>
              <a:t>, average ticket prices for entertainment include:  Broadway shows ($88), Disney (adult $85), NFL ($77), NHL ($57), NBA ($48), MLB ($27).</a:t>
            </a:r>
            <a:endParaRPr/>
          </a:p>
        </p:txBody>
      </p:sp>
      <p:cxnSp>
        <p:nvCxnSpPr>
          <p:cNvPr id="312" name="Google Shape;312;p16"/>
          <p:cNvCxnSpPr/>
          <p:nvPr/>
        </p:nvCxnSpPr>
        <p:spPr>
          <a:xfrm>
            <a:off x="1043350" y="494070"/>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13" name="Google Shape;313;p1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14" name="Google Shape;314;p1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18"/>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MEDIA RELATIONS</a:t>
            </a:r>
            <a:br>
              <a:rPr b="1" lang="en-US" sz="1800">
                <a:latin typeface="Arial"/>
                <a:ea typeface="Arial"/>
                <a:cs typeface="Arial"/>
                <a:sym typeface="Arial"/>
              </a:rPr>
            </a:br>
            <a:r>
              <a:rPr b="1" lang="en-US" sz="1800">
                <a:solidFill>
                  <a:schemeClr val="lt1"/>
                </a:solidFill>
                <a:latin typeface="Arial"/>
                <a:ea typeface="Arial"/>
                <a:cs typeface="Arial"/>
                <a:sym typeface="Arial"/>
              </a:rPr>
              <a:t>Three approaches to media relations</a:t>
            </a:r>
            <a:endParaRPr b="1" sz="1800">
              <a:solidFill>
                <a:schemeClr val="lt1"/>
              </a:solidFill>
              <a:latin typeface="Arial"/>
              <a:ea typeface="Arial"/>
              <a:cs typeface="Arial"/>
              <a:sym typeface="Arial"/>
            </a:endParaRPr>
          </a:p>
        </p:txBody>
      </p:sp>
      <p:sp>
        <p:nvSpPr>
          <p:cNvPr id="320" name="Google Shape;320;p18"/>
          <p:cNvSpPr txBox="1"/>
          <p:nvPr>
            <p:ph idx="1" type="body"/>
          </p:nvPr>
        </p:nvSpPr>
        <p:spPr>
          <a:xfrm>
            <a:off x="938500" y="1253500"/>
            <a:ext cx="6307500" cy="3228300"/>
          </a:xfrm>
          <a:prstGeom prst="rect">
            <a:avLst/>
          </a:prstGeom>
          <a:noFill/>
          <a:ln>
            <a:noFill/>
          </a:ln>
        </p:spPr>
        <p:txBody>
          <a:bodyPr anchorCtr="0" anchor="t" bIns="91425" lIns="91425" spcFirstLastPara="1" rIns="91425" wrap="square" tIns="91425">
            <a:noAutofit/>
          </a:bodyPr>
          <a:lstStyle/>
          <a:p>
            <a:pPr indent="-323850" lvl="0" marL="457200" rtl="0" algn="l">
              <a:lnSpc>
                <a:spcPct val="100000"/>
              </a:lnSpc>
              <a:spcBef>
                <a:spcPts val="0"/>
              </a:spcBef>
              <a:spcAft>
                <a:spcPts val="0"/>
              </a:spcAft>
              <a:buClr>
                <a:schemeClr val="dk2"/>
              </a:buClr>
              <a:buSzPts val="1500"/>
              <a:buFont typeface="Arial"/>
              <a:buAutoNum type="arabicPeriod"/>
            </a:pPr>
            <a:r>
              <a:rPr b="1" lang="en-US" sz="1500">
                <a:solidFill>
                  <a:schemeClr val="dk2"/>
                </a:solidFill>
                <a:latin typeface="Arial"/>
                <a:ea typeface="Arial"/>
                <a:cs typeface="Arial"/>
                <a:sym typeface="Arial"/>
              </a:rPr>
              <a:t>Reactive</a:t>
            </a:r>
            <a:endParaRPr sz="1500">
              <a:solidFill>
                <a:schemeClr val="dk2"/>
              </a:solidFill>
              <a:latin typeface="Arial"/>
              <a:ea typeface="Arial"/>
              <a:cs typeface="Arial"/>
              <a:sym typeface="Arial"/>
            </a:endParaRPr>
          </a:p>
          <a:p>
            <a:pPr indent="-323850" lvl="0" marL="1028700" rtl="0" algn="l">
              <a:lnSpc>
                <a:spcPct val="100000"/>
              </a:lnSpc>
              <a:spcBef>
                <a:spcPts val="0"/>
              </a:spcBef>
              <a:spcAft>
                <a:spcPts val="0"/>
              </a:spcAft>
              <a:buSzPts val="1500"/>
              <a:buFont typeface="Arial"/>
              <a:buChar char="●"/>
            </a:pPr>
            <a:r>
              <a:rPr lang="en-US" sz="1500">
                <a:latin typeface="Arial"/>
                <a:ea typeface="Arial"/>
                <a:cs typeface="Arial"/>
                <a:sym typeface="Arial"/>
              </a:rPr>
              <a:t>Responds to informational and other inquiries from media sources and external entities.</a:t>
            </a:r>
            <a:endParaRPr sz="1500">
              <a:latin typeface="Arial"/>
              <a:ea typeface="Arial"/>
              <a:cs typeface="Arial"/>
              <a:sym typeface="Arial"/>
            </a:endParaRPr>
          </a:p>
          <a:p>
            <a:pPr indent="-323850" lvl="0" marL="1028700" rtl="0" algn="l">
              <a:lnSpc>
                <a:spcPct val="100000"/>
              </a:lnSpc>
              <a:spcBef>
                <a:spcPts val="0"/>
              </a:spcBef>
              <a:spcAft>
                <a:spcPts val="0"/>
              </a:spcAft>
              <a:buSzPts val="1500"/>
              <a:buFont typeface="Arial"/>
              <a:buChar char="●"/>
            </a:pPr>
            <a:r>
              <a:rPr lang="en-US" sz="1500">
                <a:latin typeface="Arial"/>
                <a:ea typeface="Arial"/>
                <a:cs typeface="Arial"/>
                <a:sym typeface="Arial"/>
              </a:rPr>
              <a:t>Player interviews, appearances, biographies, profiles etc. </a:t>
            </a:r>
            <a:endParaRPr sz="1500">
              <a:latin typeface="Arial"/>
              <a:ea typeface="Arial"/>
              <a:cs typeface="Arial"/>
              <a:sym typeface="Arial"/>
            </a:endParaRPr>
          </a:p>
          <a:p>
            <a:pPr indent="-323850" lvl="0" marL="457200" rtl="0" algn="l">
              <a:lnSpc>
                <a:spcPct val="100000"/>
              </a:lnSpc>
              <a:spcBef>
                <a:spcPts val="1000"/>
              </a:spcBef>
              <a:spcAft>
                <a:spcPts val="0"/>
              </a:spcAft>
              <a:buClr>
                <a:schemeClr val="dk2"/>
              </a:buClr>
              <a:buSzPts val="1500"/>
              <a:buFont typeface="Arial"/>
              <a:buAutoNum type="arabicPeriod" startAt="2"/>
            </a:pPr>
            <a:r>
              <a:rPr b="1" lang="en-US" sz="1500">
                <a:solidFill>
                  <a:schemeClr val="dk2"/>
                </a:solidFill>
                <a:latin typeface="Arial"/>
                <a:ea typeface="Arial"/>
                <a:cs typeface="Arial"/>
                <a:sym typeface="Arial"/>
              </a:rPr>
              <a:t>Proactive</a:t>
            </a:r>
            <a:endParaRPr sz="1500">
              <a:solidFill>
                <a:schemeClr val="dk2"/>
              </a:solidFill>
              <a:latin typeface="Arial"/>
              <a:ea typeface="Arial"/>
              <a:cs typeface="Arial"/>
              <a:sym typeface="Arial"/>
            </a:endParaRPr>
          </a:p>
          <a:p>
            <a:pPr indent="-323850" lvl="0" marL="1028700" rtl="0" algn="l">
              <a:lnSpc>
                <a:spcPct val="100000"/>
              </a:lnSpc>
              <a:spcBef>
                <a:spcPts val="0"/>
              </a:spcBef>
              <a:spcAft>
                <a:spcPts val="0"/>
              </a:spcAft>
              <a:buSzPts val="1500"/>
              <a:buFont typeface="Arial"/>
              <a:buChar char="●"/>
            </a:pPr>
            <a:r>
              <a:rPr lang="en-US" sz="1500">
                <a:latin typeface="Arial"/>
                <a:ea typeface="Arial"/>
                <a:cs typeface="Arial"/>
                <a:sym typeface="Arial"/>
              </a:rPr>
              <a:t>The point of initiation is the organization rather than an external entity or media source.</a:t>
            </a:r>
            <a:endParaRPr sz="1500">
              <a:latin typeface="Arial"/>
              <a:ea typeface="Arial"/>
              <a:cs typeface="Arial"/>
              <a:sym typeface="Arial"/>
            </a:endParaRPr>
          </a:p>
          <a:p>
            <a:pPr indent="-323850" lvl="0" marL="1028700" rtl="0" algn="l">
              <a:lnSpc>
                <a:spcPct val="100000"/>
              </a:lnSpc>
              <a:spcBef>
                <a:spcPts val="0"/>
              </a:spcBef>
              <a:spcAft>
                <a:spcPts val="0"/>
              </a:spcAft>
              <a:buSzPts val="1500"/>
              <a:buFont typeface="Arial"/>
              <a:buChar char="●"/>
            </a:pPr>
            <a:r>
              <a:rPr lang="en-US" sz="1500">
                <a:latin typeface="Arial"/>
                <a:ea typeface="Arial"/>
                <a:cs typeface="Arial"/>
                <a:sym typeface="Arial"/>
              </a:rPr>
              <a:t>Organizations take the initiative in providing information and creating publicity. </a:t>
            </a:r>
            <a:endParaRPr sz="1500">
              <a:latin typeface="Arial"/>
              <a:ea typeface="Arial"/>
              <a:cs typeface="Arial"/>
              <a:sym typeface="Arial"/>
            </a:endParaRPr>
          </a:p>
          <a:p>
            <a:pPr indent="-323850" lvl="0" marL="1028700" rtl="0" algn="l">
              <a:lnSpc>
                <a:spcPct val="100000"/>
              </a:lnSpc>
              <a:spcBef>
                <a:spcPts val="0"/>
              </a:spcBef>
              <a:spcAft>
                <a:spcPts val="0"/>
              </a:spcAft>
              <a:buSzPts val="1500"/>
              <a:buFont typeface="Arial"/>
              <a:buChar char="●"/>
            </a:pPr>
            <a:r>
              <a:rPr lang="en-US" sz="1500">
                <a:latin typeface="Arial"/>
                <a:ea typeface="Arial"/>
                <a:cs typeface="Arial"/>
                <a:sym typeface="Arial"/>
              </a:rPr>
              <a:t>Distribution of press kits, press releases.</a:t>
            </a:r>
            <a:endParaRPr sz="1500">
              <a:latin typeface="Arial"/>
              <a:ea typeface="Arial"/>
              <a:cs typeface="Arial"/>
              <a:sym typeface="Arial"/>
            </a:endParaRPr>
          </a:p>
          <a:p>
            <a:pPr indent="-323850" lvl="0" marL="457200" rtl="0" algn="l">
              <a:lnSpc>
                <a:spcPct val="100000"/>
              </a:lnSpc>
              <a:spcBef>
                <a:spcPts val="1000"/>
              </a:spcBef>
              <a:spcAft>
                <a:spcPts val="0"/>
              </a:spcAft>
              <a:buClr>
                <a:schemeClr val="dk2"/>
              </a:buClr>
              <a:buSzPts val="1500"/>
              <a:buFont typeface="Arial"/>
              <a:buAutoNum type="arabicPeriod" startAt="3"/>
            </a:pPr>
            <a:r>
              <a:rPr b="1" lang="en-US" sz="1500">
                <a:solidFill>
                  <a:schemeClr val="dk2"/>
                </a:solidFill>
                <a:latin typeface="Arial"/>
                <a:ea typeface="Arial"/>
                <a:cs typeface="Arial"/>
                <a:sym typeface="Arial"/>
              </a:rPr>
              <a:t>Interactive</a:t>
            </a:r>
            <a:endParaRPr sz="1500">
              <a:solidFill>
                <a:schemeClr val="dk2"/>
              </a:solidFill>
              <a:latin typeface="Arial"/>
              <a:ea typeface="Arial"/>
              <a:cs typeface="Arial"/>
              <a:sym typeface="Arial"/>
            </a:endParaRPr>
          </a:p>
          <a:p>
            <a:pPr indent="-323850" lvl="0" marL="1028700" rtl="0" algn="l">
              <a:lnSpc>
                <a:spcPct val="100000"/>
              </a:lnSpc>
              <a:spcBef>
                <a:spcPts val="0"/>
              </a:spcBef>
              <a:spcAft>
                <a:spcPts val="0"/>
              </a:spcAft>
              <a:buSzPts val="1500"/>
              <a:buFont typeface="Arial"/>
              <a:buChar char="●"/>
            </a:pPr>
            <a:r>
              <a:rPr lang="en-US" sz="1500">
                <a:latin typeface="Arial"/>
                <a:ea typeface="Arial"/>
                <a:cs typeface="Arial"/>
                <a:sym typeface="Arial"/>
              </a:rPr>
              <a:t>Refers to an organization’s effort to create and maintain a strong relationship with the media. </a:t>
            </a:r>
            <a:endParaRPr sz="1500">
              <a:latin typeface="Arial"/>
              <a:ea typeface="Arial"/>
              <a:cs typeface="Arial"/>
              <a:sym typeface="Arial"/>
            </a:endParaRPr>
          </a:p>
          <a:p>
            <a:pPr indent="0" lvl="0" marL="0" rtl="0" algn="l">
              <a:lnSpc>
                <a:spcPct val="100000"/>
              </a:lnSpc>
              <a:spcBef>
                <a:spcPts val="0"/>
              </a:spcBef>
              <a:spcAft>
                <a:spcPts val="1600"/>
              </a:spcAft>
              <a:buSzPts val="1150"/>
              <a:buNone/>
            </a:pPr>
            <a:r>
              <a:t/>
            </a:r>
            <a:endParaRPr sz="1500">
              <a:latin typeface="Arial"/>
              <a:ea typeface="Arial"/>
              <a:cs typeface="Arial"/>
              <a:sym typeface="Arial"/>
            </a:endParaRPr>
          </a:p>
        </p:txBody>
      </p:sp>
      <p:cxnSp>
        <p:nvCxnSpPr>
          <p:cNvPr id="321" name="Google Shape;321;p18"/>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22" name="Google Shape;322;p1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23" name="Google Shape;323;p1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9"/>
          <p:cNvSpPr txBox="1"/>
          <p:nvPr>
            <p:ph type="title"/>
          </p:nvPr>
        </p:nvSpPr>
        <p:spPr>
          <a:xfrm>
            <a:off x="5352075" y="1679891"/>
            <a:ext cx="2837400" cy="804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endParaRPr b="1">
              <a:latin typeface="Arial"/>
              <a:ea typeface="Arial"/>
              <a:cs typeface="Arial"/>
              <a:sym typeface="Arial"/>
            </a:endParaRPr>
          </a:p>
        </p:txBody>
      </p:sp>
      <p:sp>
        <p:nvSpPr>
          <p:cNvPr id="329" name="Google Shape;329;p19"/>
          <p:cNvSpPr txBox="1"/>
          <p:nvPr>
            <p:ph idx="1" type="body"/>
          </p:nvPr>
        </p:nvSpPr>
        <p:spPr>
          <a:xfrm>
            <a:off x="5352075" y="2383013"/>
            <a:ext cx="3036600" cy="108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Community relations</a:t>
            </a:r>
            <a:r>
              <a:rPr lang="en-US">
                <a:latin typeface="Arial"/>
                <a:ea typeface="Arial"/>
                <a:cs typeface="Arial"/>
                <a:sym typeface="Arial"/>
              </a:rPr>
              <a:t> focus on an individual or organization’s commitment to bettering their respective community.</a:t>
            </a:r>
            <a:endParaRPr>
              <a:latin typeface="Arial"/>
              <a:ea typeface="Arial"/>
              <a:cs typeface="Arial"/>
              <a:sym typeface="Arial"/>
            </a:endParaRPr>
          </a:p>
          <a:p>
            <a:pPr indent="0" lvl="0" marL="0" rtl="0" algn="l">
              <a:lnSpc>
                <a:spcPct val="100000"/>
              </a:lnSpc>
              <a:spcBef>
                <a:spcPts val="0"/>
              </a:spcBef>
              <a:spcAft>
                <a:spcPts val="0"/>
              </a:spcAft>
              <a:buSzPts val="1600"/>
              <a:buNone/>
            </a:pPr>
            <a:r>
              <a:t/>
            </a:r>
            <a:endParaRPr>
              <a:latin typeface="Arial"/>
              <a:ea typeface="Arial"/>
              <a:cs typeface="Arial"/>
              <a:sym typeface="Arial"/>
            </a:endParaRPr>
          </a:p>
        </p:txBody>
      </p:sp>
      <p:cxnSp>
        <p:nvCxnSpPr>
          <p:cNvPr id="330" name="Google Shape;330;p19"/>
          <p:cNvCxnSpPr/>
          <p:nvPr/>
        </p:nvCxnSpPr>
        <p:spPr>
          <a:xfrm>
            <a:off x="5142854" y="1476896"/>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31" name="Google Shape;331;p19"/>
          <p:cNvPicPr preferRelativeResize="0"/>
          <p:nvPr/>
        </p:nvPicPr>
        <p:blipFill rotWithShape="1">
          <a:blip r:embed="rId3">
            <a:alphaModFix/>
          </a:blip>
          <a:srcRect b="0" l="26392" r="26392" t="0"/>
          <a:stretch/>
        </p:blipFill>
        <p:spPr>
          <a:xfrm>
            <a:off x="-142800" y="-164154"/>
            <a:ext cx="4714800" cy="5616900"/>
          </a:xfrm>
          <a:prstGeom prst="flowChartDelay">
            <a:avLst/>
          </a:prstGeom>
          <a:noFill/>
          <a:ln>
            <a:noFill/>
          </a:ln>
        </p:spPr>
      </p:pic>
      <p:pic>
        <p:nvPicPr>
          <p:cNvPr id="332" name="Google Shape;332;p19"/>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333" name="Google Shape;333;p1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0"/>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br>
              <a:rPr b="1" lang="en-US" sz="1800">
                <a:latin typeface="Arial"/>
                <a:ea typeface="Arial"/>
                <a:cs typeface="Arial"/>
                <a:sym typeface="Arial"/>
              </a:rPr>
            </a:br>
            <a:endParaRPr b="1" sz="1800">
              <a:latin typeface="Arial"/>
              <a:ea typeface="Arial"/>
              <a:cs typeface="Arial"/>
              <a:sym typeface="Arial"/>
            </a:endParaRPr>
          </a:p>
        </p:txBody>
      </p:sp>
      <p:sp>
        <p:nvSpPr>
          <p:cNvPr id="339" name="Google Shape;339;p20"/>
          <p:cNvSpPr txBox="1"/>
          <p:nvPr>
            <p:ph idx="1" type="body"/>
          </p:nvPr>
        </p:nvSpPr>
        <p:spPr>
          <a:xfrm>
            <a:off x="938500" y="1253499"/>
            <a:ext cx="7172100" cy="322819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Community relations are typically implemented one of five ways:</a:t>
            </a:r>
            <a:endParaRPr b="1" sz="1600">
              <a:latin typeface="Arial"/>
              <a:ea typeface="Arial"/>
              <a:cs typeface="Arial"/>
              <a:sym typeface="Arial"/>
            </a:endParaRPr>
          </a:p>
          <a:p>
            <a:pPr indent="-330200" lvl="0" marL="457200" rtl="0" algn="l">
              <a:lnSpc>
                <a:spcPct val="100000"/>
              </a:lnSpc>
              <a:spcBef>
                <a:spcPts val="1800"/>
              </a:spcBef>
              <a:spcAft>
                <a:spcPts val="0"/>
              </a:spcAft>
              <a:buSzPts val="1600"/>
              <a:buFont typeface="Arial"/>
              <a:buAutoNum type="arabicPeriod"/>
            </a:pPr>
            <a:r>
              <a:rPr lang="en-US" sz="1600">
                <a:latin typeface="Arial"/>
                <a:ea typeface="Arial"/>
                <a:cs typeface="Arial"/>
                <a:sym typeface="Arial"/>
              </a:rPr>
              <a:t>Player or celebrity initiated</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Team or organization initiated</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League or governing body initiated</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Community initiated</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Brand initiated</a:t>
            </a:r>
            <a:endParaRPr sz="1600">
              <a:latin typeface="Arial"/>
              <a:ea typeface="Arial"/>
              <a:cs typeface="Arial"/>
              <a:sym typeface="Arial"/>
            </a:endParaRPr>
          </a:p>
          <a:p>
            <a:pPr indent="0" lvl="0" marL="0" rtl="0" algn="l">
              <a:lnSpc>
                <a:spcPct val="100000"/>
              </a:lnSpc>
              <a:spcBef>
                <a:spcPts val="600"/>
              </a:spcBef>
              <a:spcAft>
                <a:spcPts val="1600"/>
              </a:spcAft>
              <a:buSzPts val="1150"/>
              <a:buNone/>
            </a:pPr>
            <a:r>
              <a:t/>
            </a:r>
            <a:endParaRPr sz="1600">
              <a:latin typeface="Arial"/>
              <a:ea typeface="Arial"/>
              <a:cs typeface="Arial"/>
              <a:sym typeface="Arial"/>
            </a:endParaRPr>
          </a:p>
        </p:txBody>
      </p:sp>
      <p:cxnSp>
        <p:nvCxnSpPr>
          <p:cNvPr id="340" name="Google Shape;340;p20"/>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41" name="Google Shape;341;p2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42" name="Google Shape;342;p2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
          <p:cNvSpPr txBox="1"/>
          <p:nvPr>
            <p:ph type="title"/>
          </p:nvPr>
        </p:nvSpPr>
        <p:spPr>
          <a:xfrm>
            <a:off x="5352083" y="1671990"/>
            <a:ext cx="2837400" cy="57337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PUBLICITY</a:t>
            </a:r>
            <a:endParaRPr b="1">
              <a:latin typeface="Arial"/>
              <a:ea typeface="Arial"/>
              <a:cs typeface="Arial"/>
              <a:sym typeface="Arial"/>
            </a:endParaRPr>
          </a:p>
        </p:txBody>
      </p:sp>
      <p:sp>
        <p:nvSpPr>
          <p:cNvPr id="185" name="Google Shape;185;p2"/>
          <p:cNvSpPr txBox="1"/>
          <p:nvPr>
            <p:ph idx="1" type="body"/>
          </p:nvPr>
        </p:nvSpPr>
        <p:spPr>
          <a:xfrm>
            <a:off x="5352083" y="2330372"/>
            <a:ext cx="2956034" cy="1565069"/>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Publicity</a:t>
            </a:r>
            <a:r>
              <a:rPr lang="en-US">
                <a:latin typeface="Arial"/>
                <a:ea typeface="Arial"/>
                <a:cs typeface="Arial"/>
                <a:sym typeface="Arial"/>
              </a:rPr>
              <a:t> is public information appearing in the mass media as a news item at no cost to the organization. </a:t>
            </a:r>
            <a:endParaRPr>
              <a:latin typeface="Arial"/>
              <a:ea typeface="Arial"/>
              <a:cs typeface="Arial"/>
              <a:sym typeface="Arial"/>
            </a:endParaRPr>
          </a:p>
        </p:txBody>
      </p:sp>
      <p:cxnSp>
        <p:nvCxnSpPr>
          <p:cNvPr id="186" name="Google Shape;186;p2"/>
          <p:cNvCxnSpPr/>
          <p:nvPr/>
        </p:nvCxnSpPr>
        <p:spPr>
          <a:xfrm>
            <a:off x="5142854" y="1549446"/>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87" name="Google Shape;187;p2"/>
          <p:cNvPicPr preferRelativeResize="0"/>
          <p:nvPr/>
        </p:nvPicPr>
        <p:blipFill rotWithShape="1">
          <a:blip r:embed="rId3">
            <a:alphaModFix/>
          </a:blip>
          <a:srcRect b="0" l="18785" r="18785" t="0"/>
          <a:stretch/>
        </p:blipFill>
        <p:spPr>
          <a:xfrm>
            <a:off x="-422250" y="-236700"/>
            <a:ext cx="4714800" cy="5616900"/>
          </a:xfrm>
          <a:prstGeom prst="flowChartDelay">
            <a:avLst/>
          </a:prstGeom>
          <a:noFill/>
          <a:ln>
            <a:noFill/>
          </a:ln>
        </p:spPr>
      </p:pic>
      <p:pic>
        <p:nvPicPr>
          <p:cNvPr id="188" name="Google Shape;188;p2"/>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89" name="Google Shape;189;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21"/>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br>
              <a:rPr b="1" lang="en-US">
                <a:latin typeface="Arial"/>
                <a:ea typeface="Arial"/>
                <a:cs typeface="Arial"/>
                <a:sym typeface="Arial"/>
              </a:rPr>
            </a:br>
            <a:r>
              <a:rPr b="1" lang="en-US" sz="1800">
                <a:solidFill>
                  <a:schemeClr val="lt1"/>
                </a:solidFill>
                <a:latin typeface="Arial"/>
                <a:ea typeface="Arial"/>
                <a:cs typeface="Arial"/>
                <a:sym typeface="Arial"/>
              </a:rPr>
              <a:t>Player or celebrity initiated</a:t>
            </a:r>
            <a:br>
              <a:rPr b="1" lang="en-US" sz="1800">
                <a:latin typeface="Arial"/>
                <a:ea typeface="Arial"/>
                <a:cs typeface="Arial"/>
                <a:sym typeface="Arial"/>
              </a:rPr>
            </a:br>
            <a:endParaRPr b="1" sz="1800">
              <a:latin typeface="Arial"/>
              <a:ea typeface="Arial"/>
              <a:cs typeface="Arial"/>
              <a:sym typeface="Arial"/>
            </a:endParaRPr>
          </a:p>
        </p:txBody>
      </p:sp>
      <p:sp>
        <p:nvSpPr>
          <p:cNvPr id="348" name="Google Shape;348;p21"/>
          <p:cNvSpPr txBox="1"/>
          <p:nvPr>
            <p:ph idx="1" type="body"/>
          </p:nvPr>
        </p:nvSpPr>
        <p:spPr>
          <a:xfrm>
            <a:off x="938499" y="1438735"/>
            <a:ext cx="7172100" cy="3228190"/>
          </a:xfrm>
          <a:prstGeom prst="rect">
            <a:avLst/>
          </a:prstGeom>
          <a:noFill/>
          <a:ln>
            <a:noFill/>
          </a:ln>
        </p:spPr>
        <p:txBody>
          <a:bodyPr anchorCtr="0" anchor="t" bIns="91425" lIns="91425" spcFirstLastPara="1" rIns="91425" wrap="square" tIns="91425">
            <a:noAutofit/>
          </a:bodyPr>
          <a:lstStyle/>
          <a:p>
            <a:pPr indent="-323850" lvl="0" marL="457200" rtl="0" algn="l">
              <a:lnSpc>
                <a:spcPct val="100000"/>
              </a:lnSpc>
              <a:spcBef>
                <a:spcPts val="0"/>
              </a:spcBef>
              <a:spcAft>
                <a:spcPts val="0"/>
              </a:spcAft>
              <a:buSzPts val="1500"/>
              <a:buFont typeface="Arial"/>
              <a:buChar char="●"/>
            </a:pPr>
            <a:r>
              <a:rPr lang="en-US" sz="1500">
                <a:latin typeface="Arial"/>
                <a:ea typeface="Arial"/>
                <a:cs typeface="Arial"/>
                <a:sym typeface="Arial"/>
              </a:rPr>
              <a:t>In 2023, Michael Jordan made a record-breaking $10 million donation to Make-A-Wish America for his 60th birthday.  According to the organization, Jordan’s support for Make-A-Wish dates back to the first wish he granted in 1989. In the years since, he has granted hundreds of wishes to children all over the world, becoming one of the all-time most requested celebrity wish granters.</a:t>
            </a:r>
            <a:endParaRPr sz="1500">
              <a:latin typeface="Arial"/>
              <a:ea typeface="Arial"/>
              <a:cs typeface="Arial"/>
              <a:sym typeface="Arial"/>
            </a:endParaRPr>
          </a:p>
          <a:p>
            <a:pPr indent="-323850" lvl="0" marL="457200" rtl="0" algn="l">
              <a:lnSpc>
                <a:spcPct val="100000"/>
              </a:lnSpc>
              <a:spcBef>
                <a:spcPts val="1800"/>
              </a:spcBef>
              <a:spcAft>
                <a:spcPts val="1000"/>
              </a:spcAft>
              <a:buSzPts val="1500"/>
              <a:buFont typeface="Arial"/>
              <a:buChar char="●"/>
            </a:pPr>
            <a:r>
              <a:rPr lang="en-US" sz="1500">
                <a:latin typeface="Arial"/>
                <a:ea typeface="Arial"/>
                <a:cs typeface="Arial"/>
                <a:sym typeface="Arial"/>
              </a:rPr>
              <a:t>According to Us Magazine, Harry Styles donated $6.5 million of his “Love on Tour” tour profits to charities including Planned Parenthood, Choose Love, Physicians for Reproductive Health, Rebuild Foundation, REVERB, Black Voters Matter Fund – Capacity Building Institute, Save the Children, CARE, Everytown Gun Safety, BEAM, among others.</a:t>
            </a:r>
            <a:endParaRPr sz="1500">
              <a:latin typeface="Arial"/>
              <a:ea typeface="Arial"/>
              <a:cs typeface="Arial"/>
              <a:sym typeface="Arial"/>
            </a:endParaRPr>
          </a:p>
        </p:txBody>
      </p:sp>
      <p:cxnSp>
        <p:nvCxnSpPr>
          <p:cNvPr id="349" name="Google Shape;349;p21"/>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50" name="Google Shape;350;p2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51" name="Google Shape;351;p2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2"/>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br>
              <a:rPr b="1" lang="en-US">
                <a:latin typeface="Arial"/>
                <a:ea typeface="Arial"/>
                <a:cs typeface="Arial"/>
                <a:sym typeface="Arial"/>
              </a:rPr>
            </a:br>
            <a:r>
              <a:rPr b="1" lang="en-US" sz="1800">
                <a:solidFill>
                  <a:schemeClr val="lt1"/>
                </a:solidFill>
                <a:latin typeface="Arial"/>
                <a:ea typeface="Arial"/>
                <a:cs typeface="Arial"/>
                <a:sym typeface="Arial"/>
              </a:rPr>
              <a:t>Team or organization initiated</a:t>
            </a:r>
            <a:br>
              <a:rPr b="1" lang="en-US" sz="1800">
                <a:latin typeface="Arial"/>
                <a:ea typeface="Arial"/>
                <a:cs typeface="Arial"/>
                <a:sym typeface="Arial"/>
              </a:rPr>
            </a:br>
            <a:endParaRPr b="1" sz="1800">
              <a:latin typeface="Arial"/>
              <a:ea typeface="Arial"/>
              <a:cs typeface="Arial"/>
              <a:sym typeface="Arial"/>
            </a:endParaRPr>
          </a:p>
        </p:txBody>
      </p:sp>
      <p:sp>
        <p:nvSpPr>
          <p:cNvPr id="357" name="Google Shape;357;p22"/>
          <p:cNvSpPr txBox="1"/>
          <p:nvPr>
            <p:ph idx="1" type="body"/>
          </p:nvPr>
        </p:nvSpPr>
        <p:spPr>
          <a:xfrm>
            <a:off x="938499" y="1421833"/>
            <a:ext cx="7172100" cy="330764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latin typeface="Arial"/>
                <a:ea typeface="Arial"/>
                <a:cs typeface="Arial"/>
                <a:sym typeface="Arial"/>
              </a:rPr>
              <a:t>P</a:t>
            </a:r>
            <a:r>
              <a:rPr lang="en-US" sz="1600">
                <a:latin typeface="Arial"/>
                <a:ea typeface="Arial"/>
                <a:cs typeface="Arial"/>
                <a:sym typeface="Arial"/>
              </a:rPr>
              <a:t>rofessional sports teams donate millions of dollars every year to charitable organizations.</a:t>
            </a:r>
            <a:endParaRPr sz="1600">
              <a:latin typeface="Arial"/>
              <a:ea typeface="Arial"/>
              <a:cs typeface="Arial"/>
              <a:sym typeface="Arial"/>
            </a:endParaRPr>
          </a:p>
          <a:p>
            <a:pPr indent="0" lvl="0" marL="0" rtl="0" algn="l">
              <a:lnSpc>
                <a:spcPct val="100000"/>
              </a:lnSpc>
              <a:spcBef>
                <a:spcPts val="1000"/>
              </a:spcBef>
              <a:spcAft>
                <a:spcPts val="0"/>
              </a:spcAft>
              <a:buSzPts val="1150"/>
              <a:buNone/>
            </a:pPr>
            <a:r>
              <a:rPr b="1" lang="en-US" sz="1600">
                <a:latin typeface="Arial"/>
                <a:ea typeface="Arial"/>
                <a:cs typeface="Arial"/>
                <a:sym typeface="Arial"/>
              </a:rPr>
              <a:t>Three teams were nominated for “Organization of the Year” in 2022:</a:t>
            </a:r>
            <a:endParaRPr b="1" sz="1600">
              <a:latin typeface="Arial"/>
              <a:ea typeface="Arial"/>
              <a:cs typeface="Arial"/>
              <a:sym typeface="Arial"/>
            </a:endParaRPr>
          </a:p>
          <a:p>
            <a:pPr indent="-330200" lvl="0" marL="457200" rtl="0" algn="l">
              <a:lnSpc>
                <a:spcPct val="100000"/>
              </a:lnSpc>
              <a:spcBef>
                <a:spcPts val="600"/>
              </a:spcBef>
              <a:spcAft>
                <a:spcPts val="0"/>
              </a:spcAft>
              <a:buSzPts val="1600"/>
              <a:buFont typeface="Arial"/>
              <a:buChar char="●"/>
            </a:pPr>
            <a:r>
              <a:rPr lang="en-US" sz="1600">
                <a:latin typeface="Arial"/>
                <a:ea typeface="Arial"/>
                <a:cs typeface="Arial"/>
                <a:sym typeface="Arial"/>
              </a:rPr>
              <a:t>Austin FC’s nonprofit arm, 4ATX Foundation, donating over $738,000 to local organizations </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Golden State Warriors “Warriors Community Foundation” creation of a $1.85 million grant which was distributed to a total of 51 nonprofits </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The Tampa Bay Lightning donating $5.2 million to the local community</a:t>
            </a:r>
            <a:endParaRPr sz="1600">
              <a:latin typeface="Arial"/>
              <a:ea typeface="Arial"/>
              <a:cs typeface="Arial"/>
              <a:sym typeface="Arial"/>
            </a:endParaRPr>
          </a:p>
          <a:p>
            <a:pPr indent="-463550" lvl="0" marL="463550" rtl="0" algn="l">
              <a:lnSpc>
                <a:spcPct val="100000"/>
              </a:lnSpc>
              <a:spcBef>
                <a:spcPts val="600"/>
              </a:spcBef>
              <a:spcAft>
                <a:spcPts val="0"/>
              </a:spcAft>
              <a:buSzPts val="1150"/>
              <a:buNone/>
            </a:pPr>
            <a:r>
              <a:t/>
            </a:r>
            <a:endParaRPr sz="1600">
              <a:latin typeface="Arial"/>
              <a:ea typeface="Arial"/>
              <a:cs typeface="Arial"/>
              <a:sym typeface="Arial"/>
            </a:endParaRPr>
          </a:p>
          <a:p>
            <a:pPr indent="-463550" lvl="0" marL="463550" rtl="0" algn="l">
              <a:lnSpc>
                <a:spcPct val="100000"/>
              </a:lnSpc>
              <a:spcBef>
                <a:spcPts val="600"/>
              </a:spcBef>
              <a:spcAft>
                <a:spcPts val="600"/>
              </a:spcAft>
              <a:buSzPts val="1150"/>
              <a:buNone/>
            </a:pPr>
            <a:r>
              <a:t/>
            </a:r>
            <a:endParaRPr sz="1600">
              <a:latin typeface="Arial"/>
              <a:ea typeface="Arial"/>
              <a:cs typeface="Arial"/>
              <a:sym typeface="Arial"/>
            </a:endParaRPr>
          </a:p>
        </p:txBody>
      </p:sp>
      <p:cxnSp>
        <p:nvCxnSpPr>
          <p:cNvPr id="358" name="Google Shape;358;p22"/>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59" name="Google Shape;359;p2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60" name="Google Shape;360;p2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23"/>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br>
              <a:rPr b="1" lang="en-US">
                <a:latin typeface="Arial"/>
                <a:ea typeface="Arial"/>
                <a:cs typeface="Arial"/>
                <a:sym typeface="Arial"/>
              </a:rPr>
            </a:br>
            <a:r>
              <a:rPr b="1" lang="en-US" sz="1800">
                <a:solidFill>
                  <a:schemeClr val="lt1"/>
                </a:solidFill>
                <a:latin typeface="Arial"/>
                <a:ea typeface="Arial"/>
                <a:cs typeface="Arial"/>
                <a:sym typeface="Arial"/>
              </a:rPr>
              <a:t>League Or Governing Body Initiated</a:t>
            </a:r>
            <a:endParaRPr b="1" sz="1800">
              <a:solidFill>
                <a:schemeClr val="lt1"/>
              </a:solidFill>
              <a:latin typeface="Arial"/>
              <a:ea typeface="Arial"/>
              <a:cs typeface="Arial"/>
              <a:sym typeface="Arial"/>
            </a:endParaRPr>
          </a:p>
        </p:txBody>
      </p:sp>
      <p:sp>
        <p:nvSpPr>
          <p:cNvPr id="366" name="Google Shape;366;p23"/>
          <p:cNvSpPr txBox="1"/>
          <p:nvPr>
            <p:ph idx="1" type="body"/>
          </p:nvPr>
        </p:nvSpPr>
        <p:spPr>
          <a:xfrm>
            <a:off x="938499" y="1421833"/>
            <a:ext cx="2850701" cy="330764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600"/>
              </a:spcAft>
              <a:buSzPts val="1150"/>
              <a:buNone/>
            </a:pPr>
            <a:r>
              <a:rPr lang="en-US" sz="1600">
                <a:latin typeface="Arial"/>
                <a:ea typeface="Arial"/>
                <a:cs typeface="Arial"/>
                <a:sym typeface="Arial"/>
              </a:rPr>
              <a:t>The NFL is engaged in an effort to fight childhood obesity with the NFL Play 60 program.</a:t>
            </a:r>
            <a:endParaRPr sz="1600">
              <a:latin typeface="Arial"/>
              <a:ea typeface="Arial"/>
              <a:cs typeface="Arial"/>
              <a:sym typeface="Arial"/>
            </a:endParaRPr>
          </a:p>
        </p:txBody>
      </p:sp>
      <p:cxnSp>
        <p:nvCxnSpPr>
          <p:cNvPr id="367" name="Google Shape;367;p2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68" name="Google Shape;368;p2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69" name="Google Shape;369;p2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370" name="Google Shape;370;p23"/>
          <p:cNvSpPr/>
          <p:nvPr/>
        </p:nvSpPr>
        <p:spPr>
          <a:xfrm>
            <a:off x="4145675" y="1366050"/>
            <a:ext cx="4502100" cy="28272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US">
                <a:solidFill>
                  <a:schemeClr val="lt1"/>
                </a:solidFill>
              </a:rPr>
              <a:t>“As a brand and leader </a:t>
            </a:r>
            <a:br>
              <a:rPr b="1" i="1" lang="en-US">
                <a:solidFill>
                  <a:schemeClr val="lt1"/>
                </a:solidFill>
              </a:rPr>
            </a:br>
            <a:r>
              <a:rPr b="1" i="1" lang="en-US">
                <a:solidFill>
                  <a:schemeClr val="lt1"/>
                </a:solidFill>
              </a:rPr>
              <a:t>that believes in the power </a:t>
            </a:r>
            <a:br>
              <a:rPr b="1" i="1" lang="en-US">
                <a:solidFill>
                  <a:schemeClr val="lt1"/>
                </a:solidFill>
              </a:rPr>
            </a:br>
            <a:r>
              <a:rPr b="1" i="1" lang="en-US">
                <a:solidFill>
                  <a:schemeClr val="lt1"/>
                </a:solidFill>
              </a:rPr>
              <a:t>of sport, the promise of </a:t>
            </a:r>
            <a:br>
              <a:rPr b="1" i="1" lang="en-US">
                <a:solidFill>
                  <a:schemeClr val="lt1"/>
                </a:solidFill>
              </a:rPr>
            </a:br>
            <a:r>
              <a:rPr b="1" i="1" lang="en-US">
                <a:solidFill>
                  <a:schemeClr val="lt1"/>
                </a:solidFill>
              </a:rPr>
              <a:t>young fans and whose </a:t>
            </a:r>
            <a:br>
              <a:rPr b="1" i="1" lang="en-US">
                <a:solidFill>
                  <a:schemeClr val="lt1"/>
                </a:solidFill>
              </a:rPr>
            </a:br>
            <a:r>
              <a:rPr b="1" i="1" lang="en-US">
                <a:solidFill>
                  <a:schemeClr val="lt1"/>
                </a:solidFill>
              </a:rPr>
              <a:t>players embody health </a:t>
            </a:r>
            <a:br>
              <a:rPr b="1" i="1" lang="en-US">
                <a:solidFill>
                  <a:schemeClr val="lt1"/>
                </a:solidFill>
              </a:rPr>
            </a:br>
            <a:r>
              <a:rPr b="1" i="1" lang="en-US">
                <a:solidFill>
                  <a:schemeClr val="lt1"/>
                </a:solidFill>
              </a:rPr>
              <a:t>and fitness; the NFL and its Clubs are committed to reversing the effects of the childhood obesity epidemic. NFL PLAY 60 is a national youth health and fitness campaign focused on increasing the wellness of young fans by encouraging them to be active for at least 60 minutes a day.”</a:t>
            </a:r>
            <a:endParaRPr b="1" i="1">
              <a:solidFill>
                <a:schemeClr val="lt1"/>
              </a:solidFill>
            </a:endParaRPr>
          </a:p>
        </p:txBody>
      </p:sp>
      <p:pic>
        <p:nvPicPr>
          <p:cNvPr descr="Play 60 | NFL.com" id="371" name="Google Shape;371;p23"/>
          <p:cNvPicPr preferRelativeResize="0"/>
          <p:nvPr/>
        </p:nvPicPr>
        <p:blipFill rotWithShape="1">
          <a:blip r:embed="rId4">
            <a:alphaModFix/>
          </a:blip>
          <a:srcRect b="0" l="0" r="0" t="0"/>
          <a:stretch/>
        </p:blipFill>
        <p:spPr>
          <a:xfrm>
            <a:off x="6728625" y="1140275"/>
            <a:ext cx="1781800" cy="1781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24"/>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br>
              <a:rPr b="1" lang="en-US">
                <a:latin typeface="Arial"/>
                <a:ea typeface="Arial"/>
                <a:cs typeface="Arial"/>
                <a:sym typeface="Arial"/>
              </a:rPr>
            </a:br>
            <a:r>
              <a:rPr b="1" lang="en-US" sz="1800">
                <a:solidFill>
                  <a:schemeClr val="lt1"/>
                </a:solidFill>
                <a:latin typeface="Arial"/>
                <a:ea typeface="Arial"/>
                <a:cs typeface="Arial"/>
                <a:sym typeface="Arial"/>
              </a:rPr>
              <a:t>Community Initiated</a:t>
            </a:r>
            <a:endParaRPr b="1" sz="1800">
              <a:solidFill>
                <a:schemeClr val="lt1"/>
              </a:solidFill>
              <a:latin typeface="Arial"/>
              <a:ea typeface="Arial"/>
              <a:cs typeface="Arial"/>
              <a:sym typeface="Arial"/>
            </a:endParaRPr>
          </a:p>
        </p:txBody>
      </p:sp>
      <p:sp>
        <p:nvSpPr>
          <p:cNvPr id="377" name="Google Shape;377;p24"/>
          <p:cNvSpPr txBox="1"/>
          <p:nvPr>
            <p:ph idx="1" type="body"/>
          </p:nvPr>
        </p:nvSpPr>
        <p:spPr>
          <a:xfrm>
            <a:off x="910950" y="1328483"/>
            <a:ext cx="7172100" cy="3307500"/>
          </a:xfrm>
          <a:prstGeom prst="rect">
            <a:avLst/>
          </a:prstGeom>
          <a:noFill/>
          <a:ln>
            <a:noFill/>
          </a:ln>
        </p:spPr>
        <p:txBody>
          <a:bodyPr anchorCtr="0" anchor="t" bIns="91425" lIns="91425" spcFirstLastPara="1" rIns="91425" wrap="square" tIns="91425">
            <a:noAutofit/>
          </a:bodyPr>
          <a:lstStyle/>
          <a:p>
            <a:pPr indent="-492125" lvl="0" marL="463550" rtl="0" algn="l">
              <a:lnSpc>
                <a:spcPct val="100000"/>
              </a:lnSpc>
              <a:spcBef>
                <a:spcPts val="0"/>
              </a:spcBef>
              <a:spcAft>
                <a:spcPts val="600"/>
              </a:spcAft>
              <a:buSzPts val="1600"/>
              <a:buFont typeface="Arial"/>
              <a:buChar char="●"/>
            </a:pPr>
            <a:r>
              <a:rPr lang="en-US" sz="1600">
                <a:latin typeface="Arial"/>
                <a:ea typeface="Arial"/>
                <a:cs typeface="Arial"/>
                <a:sym typeface="Arial"/>
              </a:rPr>
              <a:t>The state of West Virginia was hit hard by floods in 2016.  Community officials called on West Virginia University to help with relief efforts.  WVU responded by launching the Dollars for Disaster Donation program in which jars were placed around campus and various WVU athletic teams hosted drop-off sites to collect water and other needed items.</a:t>
            </a:r>
            <a:endParaRPr sz="1600">
              <a:latin typeface="Arial"/>
              <a:ea typeface="Arial"/>
              <a:cs typeface="Arial"/>
              <a:sym typeface="Arial"/>
            </a:endParaRPr>
          </a:p>
        </p:txBody>
      </p:sp>
      <p:cxnSp>
        <p:nvCxnSpPr>
          <p:cNvPr id="378" name="Google Shape;378;p2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79" name="Google Shape;379;p2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80" name="Google Shape;380;p2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25"/>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COMMUNITY RELATIONS</a:t>
            </a:r>
            <a:br>
              <a:rPr b="1" lang="en-US">
                <a:latin typeface="Arial"/>
                <a:ea typeface="Arial"/>
                <a:cs typeface="Arial"/>
                <a:sym typeface="Arial"/>
              </a:rPr>
            </a:br>
            <a:r>
              <a:rPr b="1" lang="en-US" sz="1800">
                <a:solidFill>
                  <a:schemeClr val="lt1"/>
                </a:solidFill>
                <a:latin typeface="Arial"/>
                <a:ea typeface="Arial"/>
                <a:cs typeface="Arial"/>
                <a:sym typeface="Arial"/>
              </a:rPr>
              <a:t>Brand Initiated</a:t>
            </a:r>
            <a:endParaRPr b="1" sz="1800">
              <a:solidFill>
                <a:schemeClr val="lt1"/>
              </a:solidFill>
              <a:latin typeface="Arial"/>
              <a:ea typeface="Arial"/>
              <a:cs typeface="Arial"/>
              <a:sym typeface="Arial"/>
            </a:endParaRPr>
          </a:p>
        </p:txBody>
      </p:sp>
      <p:sp>
        <p:nvSpPr>
          <p:cNvPr id="386" name="Google Shape;386;p25"/>
          <p:cNvSpPr txBox="1"/>
          <p:nvPr>
            <p:ph idx="1" type="body"/>
          </p:nvPr>
        </p:nvSpPr>
        <p:spPr>
          <a:xfrm>
            <a:off x="938499" y="1512372"/>
            <a:ext cx="7172100" cy="3307645"/>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In 2023, BODYARMOR sports drink announced a partnership with “Operation Homefront, a national nonprofit whose mission is to support military families. </a:t>
            </a:r>
            <a:endParaRPr sz="1600">
              <a:latin typeface="Arial"/>
              <a:ea typeface="Arial"/>
              <a:cs typeface="Arial"/>
              <a:sym typeface="Arial"/>
            </a:endParaRPr>
          </a:p>
          <a:p>
            <a:pPr indent="-330200" lvl="0" marL="457200" rtl="0" algn="l">
              <a:lnSpc>
                <a:spcPct val="100000"/>
              </a:lnSpc>
              <a:spcBef>
                <a:spcPts val="1000"/>
              </a:spcBef>
              <a:spcAft>
                <a:spcPts val="1000"/>
              </a:spcAft>
              <a:buSzPts val="1600"/>
              <a:buFont typeface="Arial"/>
              <a:buChar char="●"/>
            </a:pPr>
            <a:r>
              <a:rPr lang="en-US" sz="1600">
                <a:latin typeface="Arial"/>
                <a:ea typeface="Arial"/>
                <a:cs typeface="Arial"/>
                <a:sym typeface="Arial"/>
              </a:rPr>
              <a:t>The brand donated $500,000 and unveiled a new flavor packaged in a camouflage bottle.  On a local level, BODYARMOR gives back by refurbishing basketball courts and renovating youth facilities from Compton to Miami.</a:t>
            </a:r>
            <a:endParaRPr sz="1600">
              <a:latin typeface="Arial"/>
              <a:ea typeface="Arial"/>
              <a:cs typeface="Arial"/>
              <a:sym typeface="Arial"/>
            </a:endParaRPr>
          </a:p>
        </p:txBody>
      </p:sp>
      <p:cxnSp>
        <p:nvCxnSpPr>
          <p:cNvPr id="387" name="Google Shape;387;p25"/>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88" name="Google Shape;388;p2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89" name="Google Shape;389;p2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26"/>
          <p:cNvSpPr txBox="1"/>
          <p:nvPr>
            <p:ph type="title"/>
          </p:nvPr>
        </p:nvSpPr>
        <p:spPr>
          <a:xfrm>
            <a:off x="5311800" y="1110038"/>
            <a:ext cx="2927400" cy="11661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ATHLETE &amp; CELEBRITY FOUNDATIONS</a:t>
            </a:r>
            <a:endParaRPr b="1">
              <a:latin typeface="Arial"/>
              <a:ea typeface="Arial"/>
              <a:cs typeface="Arial"/>
              <a:sym typeface="Arial"/>
            </a:endParaRPr>
          </a:p>
        </p:txBody>
      </p:sp>
      <p:sp>
        <p:nvSpPr>
          <p:cNvPr id="395" name="Google Shape;395;p26"/>
          <p:cNvSpPr txBox="1"/>
          <p:nvPr>
            <p:ph idx="1" type="body"/>
          </p:nvPr>
        </p:nvSpPr>
        <p:spPr>
          <a:xfrm>
            <a:off x="5311800" y="2203162"/>
            <a:ext cx="3036600" cy="1830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lang="en-US">
                <a:solidFill>
                  <a:schemeClr val="lt1"/>
                </a:solidFill>
                <a:latin typeface="Arial"/>
                <a:ea typeface="Arial"/>
                <a:cs typeface="Arial"/>
                <a:sym typeface="Arial"/>
              </a:rPr>
              <a:t>A</a:t>
            </a:r>
            <a:r>
              <a:rPr b="1" lang="en-US">
                <a:solidFill>
                  <a:schemeClr val="lt2"/>
                </a:solidFill>
                <a:latin typeface="Arial"/>
                <a:ea typeface="Arial"/>
                <a:cs typeface="Arial"/>
                <a:sym typeface="Arial"/>
              </a:rPr>
              <a:t> </a:t>
            </a:r>
            <a:r>
              <a:rPr b="1" lang="en-US">
                <a:solidFill>
                  <a:schemeClr val="dk2"/>
                </a:solidFill>
                <a:latin typeface="Arial"/>
                <a:ea typeface="Arial"/>
                <a:cs typeface="Arial"/>
                <a:sym typeface="Arial"/>
              </a:rPr>
              <a:t>foundation</a:t>
            </a:r>
            <a:r>
              <a:rPr b="1" lang="en-US">
                <a:solidFill>
                  <a:schemeClr val="lt2"/>
                </a:solidFill>
                <a:latin typeface="Arial"/>
                <a:ea typeface="Arial"/>
                <a:cs typeface="Arial"/>
                <a:sym typeface="Arial"/>
              </a:rPr>
              <a:t> </a:t>
            </a:r>
            <a:r>
              <a:rPr lang="en-US">
                <a:latin typeface="Arial"/>
                <a:ea typeface="Arial"/>
                <a:cs typeface="Arial"/>
                <a:sym typeface="Arial"/>
              </a:rPr>
              <a:t>is an association established by an organization, athlete or celebrity to maintain, assist, or finance other institutions or programs that are of an educational, charitable, or social nature</a:t>
            </a:r>
            <a:endParaRPr>
              <a:latin typeface="Arial"/>
              <a:ea typeface="Arial"/>
              <a:cs typeface="Arial"/>
              <a:sym typeface="Arial"/>
            </a:endParaRPr>
          </a:p>
        </p:txBody>
      </p:sp>
      <p:cxnSp>
        <p:nvCxnSpPr>
          <p:cNvPr id="396" name="Google Shape;396;p26"/>
          <p:cNvCxnSpPr/>
          <p:nvPr/>
        </p:nvCxnSpPr>
        <p:spPr>
          <a:xfrm>
            <a:off x="5142854" y="1476896"/>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397" name="Google Shape;397;p26"/>
          <p:cNvPicPr preferRelativeResize="0"/>
          <p:nvPr/>
        </p:nvPicPr>
        <p:blipFill rotWithShape="1">
          <a:blip r:embed="rId3">
            <a:alphaModFix/>
          </a:blip>
          <a:srcRect b="0" l="0" r="0" t="0"/>
          <a:stretch/>
        </p:blipFill>
        <p:spPr>
          <a:xfrm>
            <a:off x="514685" y="1210520"/>
            <a:ext cx="4257417" cy="2793930"/>
          </a:xfrm>
          <a:prstGeom prst="rect">
            <a:avLst/>
          </a:prstGeom>
          <a:noFill/>
          <a:ln>
            <a:noFill/>
          </a:ln>
        </p:spPr>
      </p:pic>
      <p:pic>
        <p:nvPicPr>
          <p:cNvPr id="398" name="Google Shape;398;p26"/>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399" name="Google Shape;399;p2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27"/>
          <p:cNvSpPr txBox="1"/>
          <p:nvPr>
            <p:ph type="title"/>
          </p:nvPr>
        </p:nvSpPr>
        <p:spPr>
          <a:xfrm>
            <a:off x="938499" y="422448"/>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FOUNDATIONS</a:t>
            </a:r>
            <a:endParaRPr b="1" sz="1800">
              <a:latin typeface="Arial"/>
              <a:ea typeface="Arial"/>
              <a:cs typeface="Arial"/>
              <a:sym typeface="Arial"/>
            </a:endParaRPr>
          </a:p>
        </p:txBody>
      </p:sp>
      <p:sp>
        <p:nvSpPr>
          <p:cNvPr id="405" name="Google Shape;405;p27"/>
          <p:cNvSpPr txBox="1"/>
          <p:nvPr>
            <p:ph idx="1" type="body"/>
          </p:nvPr>
        </p:nvSpPr>
        <p:spPr>
          <a:xfrm>
            <a:off x="938500" y="948268"/>
            <a:ext cx="7172100" cy="3533422"/>
          </a:xfrm>
          <a:prstGeom prst="rect">
            <a:avLst/>
          </a:prstGeom>
          <a:noFill/>
          <a:ln>
            <a:noFill/>
          </a:ln>
        </p:spPr>
        <p:txBody>
          <a:bodyPr anchorCtr="0" anchor="t" bIns="91425" lIns="91425" spcFirstLastPara="1" rIns="91425" wrap="square" tIns="91425">
            <a:noAutofit/>
          </a:bodyPr>
          <a:lstStyle/>
          <a:p>
            <a:pPr indent="-323850" lvl="0" marL="457200" rtl="0" algn="l">
              <a:lnSpc>
                <a:spcPct val="100000"/>
              </a:lnSpc>
              <a:spcBef>
                <a:spcPts val="600"/>
              </a:spcBef>
              <a:spcAft>
                <a:spcPts val="0"/>
              </a:spcAft>
              <a:buSzPts val="1500"/>
              <a:buFont typeface="Arial"/>
              <a:buChar char="●"/>
            </a:pPr>
            <a:r>
              <a:rPr lang="en-US" sz="1500">
                <a:latin typeface="Arial"/>
                <a:ea typeface="Arial"/>
                <a:cs typeface="Arial"/>
                <a:sym typeface="Arial"/>
              </a:rPr>
              <a:t>In 2019, Stephen Curry and his wife Ayesha launched the Eat. Learn. Play. Foundation to address nutrition, education and recreation needs for Oakland area youth.</a:t>
            </a:r>
            <a:endParaRPr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The couple will make an annual seven-figure donation to the foundation to cover all administrative expenses, so that other money raised will go entirely into supporting the foundation’s programs.</a:t>
            </a:r>
            <a:endParaRPr sz="1500">
              <a:latin typeface="Arial"/>
              <a:ea typeface="Arial"/>
              <a:cs typeface="Arial"/>
              <a:sym typeface="Arial"/>
            </a:endParaRPr>
          </a:p>
          <a:p>
            <a:pPr indent="-323850" lvl="0" marL="457200" rtl="0" algn="l">
              <a:lnSpc>
                <a:spcPct val="100000"/>
              </a:lnSpc>
              <a:spcBef>
                <a:spcPts val="1000"/>
              </a:spcBef>
              <a:spcAft>
                <a:spcPts val="1000"/>
              </a:spcAft>
              <a:buSzPts val="1500"/>
              <a:buFont typeface="Arial"/>
              <a:buChar char="●"/>
            </a:pPr>
            <a:r>
              <a:rPr lang="en-US" sz="1500">
                <a:latin typeface="Arial"/>
                <a:ea typeface="Arial"/>
                <a:cs typeface="Arial"/>
                <a:sym typeface="Arial"/>
              </a:rPr>
              <a:t>By 2023, the organization had raised and invested $38 million in support of 27 different community partners.  The program had reached 150,000 area youth, distributed 500,000 books, and invested $3.4 million in literacy programs, and provided 25 million meals served to families in need.</a:t>
            </a:r>
            <a:endParaRPr sz="1500">
              <a:latin typeface="Arial"/>
              <a:ea typeface="Arial"/>
              <a:cs typeface="Arial"/>
              <a:sym typeface="Arial"/>
            </a:endParaRPr>
          </a:p>
        </p:txBody>
      </p:sp>
      <p:cxnSp>
        <p:nvCxnSpPr>
          <p:cNvPr id="406" name="Google Shape;406;p27"/>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407" name="Google Shape;407;p2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08" name="Google Shape;408;p2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pic>
        <p:nvPicPr>
          <p:cNvPr id="413" name="Google Shape;413;p2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14" name="Google Shape;414;p2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415" name="Google Shape;415;p28"/>
          <p:cNvPicPr preferRelativeResize="0"/>
          <p:nvPr/>
        </p:nvPicPr>
        <p:blipFill rotWithShape="1">
          <a:blip r:embed="rId4">
            <a:alphaModFix/>
          </a:blip>
          <a:srcRect b="0" l="0" r="0" t="0"/>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
          <p:cNvSpPr txBox="1"/>
          <p:nvPr>
            <p:ph type="title"/>
          </p:nvPr>
        </p:nvSpPr>
        <p:spPr>
          <a:xfrm>
            <a:off x="938500" y="445025"/>
            <a:ext cx="72670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PUBLICITY</a:t>
            </a:r>
            <a:endParaRPr b="1">
              <a:latin typeface="Arial"/>
              <a:ea typeface="Arial"/>
              <a:cs typeface="Arial"/>
              <a:sym typeface="Arial"/>
            </a:endParaRPr>
          </a:p>
        </p:txBody>
      </p:sp>
      <p:sp>
        <p:nvSpPr>
          <p:cNvPr id="195" name="Google Shape;195;p3"/>
          <p:cNvSpPr txBox="1"/>
          <p:nvPr>
            <p:ph idx="1" type="body"/>
          </p:nvPr>
        </p:nvSpPr>
        <p:spPr>
          <a:xfrm>
            <a:off x="938500" y="1115568"/>
            <a:ext cx="7172100" cy="3431057"/>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In the world of sports and entertainment communication, </a:t>
            </a:r>
            <a:br>
              <a:rPr b="1" lang="en-US" sz="1600">
                <a:latin typeface="Arial"/>
                <a:ea typeface="Arial"/>
                <a:cs typeface="Arial"/>
                <a:sym typeface="Arial"/>
              </a:rPr>
            </a:br>
            <a:r>
              <a:rPr b="1" lang="en-US" sz="1600">
                <a:latin typeface="Arial"/>
                <a:ea typeface="Arial"/>
                <a:cs typeface="Arial"/>
                <a:sym typeface="Arial"/>
              </a:rPr>
              <a:t>publicity is generated and defined by three primary components: </a:t>
            </a:r>
            <a:endParaRPr b="1"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Public relations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Media relations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Community relations</a:t>
            </a:r>
            <a:endParaRPr sz="1600">
              <a:latin typeface="Arial"/>
              <a:ea typeface="Arial"/>
              <a:cs typeface="Arial"/>
              <a:sym typeface="Arial"/>
            </a:endParaRPr>
          </a:p>
          <a:p>
            <a:pPr indent="0" lvl="0" marL="0" rtl="0" algn="l">
              <a:lnSpc>
                <a:spcPct val="100000"/>
              </a:lnSpc>
              <a:spcBef>
                <a:spcPts val="1000"/>
              </a:spcBef>
              <a:spcAft>
                <a:spcPts val="0"/>
              </a:spcAft>
              <a:buSzPts val="1150"/>
              <a:buNone/>
            </a:pPr>
            <a:r>
              <a:rPr lang="en-US" sz="1600">
                <a:latin typeface="Arial"/>
                <a:ea typeface="Arial"/>
                <a:cs typeface="Arial"/>
                <a:sym typeface="Arial"/>
              </a:rPr>
              <a:t>The biggest disadvantage of publicity is that it cannot be controlled by the organization, athlete, or entertainer.</a:t>
            </a:r>
            <a:endParaRPr sz="1600">
              <a:latin typeface="Arial"/>
              <a:ea typeface="Arial"/>
              <a:cs typeface="Arial"/>
              <a:sym typeface="Arial"/>
            </a:endParaRPr>
          </a:p>
          <a:p>
            <a:pPr indent="0" lvl="0" marL="0" rtl="0" algn="l">
              <a:lnSpc>
                <a:spcPct val="100000"/>
              </a:lnSpc>
              <a:spcBef>
                <a:spcPts val="1000"/>
              </a:spcBef>
              <a:spcAft>
                <a:spcPts val="0"/>
              </a:spcAft>
              <a:buNone/>
            </a:pPr>
            <a:r>
              <a:rPr lang="en-US" sz="1600">
                <a:latin typeface="Arial"/>
                <a:ea typeface="Arial"/>
                <a:cs typeface="Arial"/>
                <a:sym typeface="Arial"/>
              </a:rPr>
              <a:t>Good marketing can help to generate publicity for sports, entertainment, and event properties, and for individual athletes and entertainers.  </a:t>
            </a:r>
            <a:endParaRPr sz="1600">
              <a:latin typeface="Arial"/>
              <a:ea typeface="Arial"/>
              <a:cs typeface="Arial"/>
              <a:sym typeface="Arial"/>
            </a:endParaRPr>
          </a:p>
          <a:p>
            <a:pPr indent="0" lvl="0" marL="0" rtl="0" algn="l">
              <a:lnSpc>
                <a:spcPct val="100000"/>
              </a:lnSpc>
              <a:spcBef>
                <a:spcPts val="0"/>
              </a:spcBef>
              <a:spcAft>
                <a:spcPts val="0"/>
              </a:spcAft>
              <a:buNone/>
            </a:pPr>
            <a:r>
              <a:t/>
            </a:r>
            <a:endParaRPr sz="1600">
              <a:latin typeface="Arial"/>
              <a:ea typeface="Arial"/>
              <a:cs typeface="Arial"/>
              <a:sym typeface="Arial"/>
            </a:endParaRPr>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a:p>
            <a:pPr indent="0" lvl="0" marL="0" rtl="0" algn="l">
              <a:lnSpc>
                <a:spcPct val="100000"/>
              </a:lnSpc>
              <a:spcBef>
                <a:spcPts val="0"/>
              </a:spcBef>
              <a:spcAft>
                <a:spcPts val="1600"/>
              </a:spcAft>
              <a:buSzPts val="1150"/>
              <a:buNone/>
            </a:pPr>
            <a:r>
              <a:t/>
            </a:r>
            <a:endParaRPr sz="1600">
              <a:latin typeface="Arial"/>
              <a:ea typeface="Arial"/>
              <a:cs typeface="Arial"/>
              <a:sym typeface="Arial"/>
            </a:endParaRPr>
          </a:p>
        </p:txBody>
      </p:sp>
      <p:cxnSp>
        <p:nvCxnSpPr>
          <p:cNvPr id="196" name="Google Shape;196;p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197" name="Google Shape;197;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98" name="Google Shape;198;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4"/>
          <p:cNvSpPr txBox="1"/>
          <p:nvPr>
            <p:ph type="title"/>
          </p:nvPr>
        </p:nvSpPr>
        <p:spPr>
          <a:xfrm>
            <a:off x="5352074" y="1567663"/>
            <a:ext cx="3307500" cy="573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PUBLIC RELATIONS</a:t>
            </a:r>
            <a:endParaRPr b="1">
              <a:latin typeface="Arial"/>
              <a:ea typeface="Arial"/>
              <a:cs typeface="Arial"/>
              <a:sym typeface="Arial"/>
            </a:endParaRPr>
          </a:p>
        </p:txBody>
      </p:sp>
      <p:sp>
        <p:nvSpPr>
          <p:cNvPr id="204" name="Google Shape;204;p4"/>
          <p:cNvSpPr txBox="1"/>
          <p:nvPr>
            <p:ph idx="1" type="body"/>
          </p:nvPr>
        </p:nvSpPr>
        <p:spPr>
          <a:xfrm>
            <a:off x="5352083" y="2010741"/>
            <a:ext cx="2730900" cy="1565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Public relations</a:t>
            </a:r>
            <a:r>
              <a:rPr lang="en-US">
                <a:latin typeface="Arial"/>
                <a:ea typeface="Arial"/>
                <a:cs typeface="Arial"/>
                <a:sym typeface="Arial"/>
              </a:rPr>
              <a:t> are activities that promote the image and communications an organization has with its employees, customers and public.</a:t>
            </a:r>
            <a:endParaRPr>
              <a:latin typeface="Arial"/>
              <a:ea typeface="Arial"/>
              <a:cs typeface="Arial"/>
              <a:sym typeface="Arial"/>
            </a:endParaRPr>
          </a:p>
        </p:txBody>
      </p:sp>
      <p:cxnSp>
        <p:nvCxnSpPr>
          <p:cNvPr id="205" name="Google Shape;205;p4"/>
          <p:cNvCxnSpPr/>
          <p:nvPr/>
        </p:nvCxnSpPr>
        <p:spPr>
          <a:xfrm>
            <a:off x="5142854" y="1549446"/>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06" name="Google Shape;206;p4"/>
          <p:cNvPicPr preferRelativeResize="0"/>
          <p:nvPr/>
        </p:nvPicPr>
        <p:blipFill rotWithShape="1">
          <a:blip r:embed="rId3">
            <a:alphaModFix/>
          </a:blip>
          <a:srcRect b="0" l="11877" r="11876" t="0"/>
          <a:stretch/>
        </p:blipFill>
        <p:spPr>
          <a:xfrm>
            <a:off x="-142800" y="-236700"/>
            <a:ext cx="4714800" cy="5616900"/>
          </a:xfrm>
          <a:prstGeom prst="flowChartDelay">
            <a:avLst/>
          </a:prstGeom>
          <a:noFill/>
          <a:ln>
            <a:noFill/>
          </a:ln>
        </p:spPr>
      </p:pic>
      <p:pic>
        <p:nvPicPr>
          <p:cNvPr id="207" name="Google Shape;207;p4"/>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208" name="Google Shape;208;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5"/>
          <p:cNvSpPr txBox="1"/>
          <p:nvPr>
            <p:ph type="title"/>
          </p:nvPr>
        </p:nvSpPr>
        <p:spPr>
          <a:xfrm>
            <a:off x="5328324" y="1432938"/>
            <a:ext cx="3260100" cy="573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MEDIA RELATIONS</a:t>
            </a:r>
            <a:endParaRPr b="1">
              <a:latin typeface="Arial"/>
              <a:ea typeface="Arial"/>
              <a:cs typeface="Arial"/>
              <a:sym typeface="Arial"/>
            </a:endParaRPr>
          </a:p>
        </p:txBody>
      </p:sp>
      <p:sp>
        <p:nvSpPr>
          <p:cNvPr id="214" name="Google Shape;214;p5"/>
          <p:cNvSpPr txBox="1"/>
          <p:nvPr>
            <p:ph idx="1" type="body"/>
          </p:nvPr>
        </p:nvSpPr>
        <p:spPr>
          <a:xfrm>
            <a:off x="5328325" y="1905162"/>
            <a:ext cx="3036600" cy="180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Media relations</a:t>
            </a:r>
            <a:r>
              <a:rPr lang="en-US">
                <a:latin typeface="Arial"/>
                <a:ea typeface="Arial"/>
                <a:cs typeface="Arial"/>
                <a:sym typeface="Arial"/>
              </a:rPr>
              <a:t> refers to the relationship between an organization and the media. The goal of media relations is to develop and maintain a positive relationship with mass media outlets.</a:t>
            </a:r>
            <a:endParaRPr>
              <a:latin typeface="Arial"/>
              <a:ea typeface="Arial"/>
              <a:cs typeface="Arial"/>
              <a:sym typeface="Arial"/>
            </a:endParaRPr>
          </a:p>
        </p:txBody>
      </p:sp>
      <p:cxnSp>
        <p:nvCxnSpPr>
          <p:cNvPr id="215" name="Google Shape;215;p5"/>
          <p:cNvCxnSpPr/>
          <p:nvPr/>
        </p:nvCxnSpPr>
        <p:spPr>
          <a:xfrm>
            <a:off x="5142854" y="1549446"/>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16" name="Google Shape;216;p5"/>
          <p:cNvPicPr preferRelativeResize="0"/>
          <p:nvPr/>
        </p:nvPicPr>
        <p:blipFill rotWithShape="1">
          <a:blip r:embed="rId3">
            <a:alphaModFix/>
          </a:blip>
          <a:srcRect b="0" l="22108" r="22108" t="0"/>
          <a:stretch/>
        </p:blipFill>
        <p:spPr>
          <a:xfrm>
            <a:off x="-422250" y="-236700"/>
            <a:ext cx="4714800" cy="5616900"/>
          </a:xfrm>
          <a:prstGeom prst="flowChartDelay">
            <a:avLst/>
          </a:prstGeom>
          <a:noFill/>
          <a:ln>
            <a:noFill/>
          </a:ln>
        </p:spPr>
      </p:pic>
      <p:pic>
        <p:nvPicPr>
          <p:cNvPr id="217" name="Google Shape;217;p5"/>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218" name="Google Shape;218;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6"/>
          <p:cNvSpPr txBox="1"/>
          <p:nvPr>
            <p:ph type="title"/>
          </p:nvPr>
        </p:nvSpPr>
        <p:spPr>
          <a:xfrm>
            <a:off x="938499" y="445025"/>
            <a:ext cx="6975011" cy="808474"/>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MEDIA RELATIONS</a:t>
            </a:r>
            <a:br>
              <a:rPr b="1" lang="en-US" sz="1800">
                <a:latin typeface="Arial"/>
                <a:ea typeface="Arial"/>
                <a:cs typeface="Arial"/>
                <a:sym typeface="Arial"/>
              </a:rPr>
            </a:br>
            <a:r>
              <a:rPr b="1" lang="en-US" sz="1800">
                <a:solidFill>
                  <a:schemeClr val="lt1"/>
                </a:solidFill>
                <a:latin typeface="Arial"/>
                <a:ea typeface="Arial"/>
                <a:cs typeface="Arial"/>
                <a:sym typeface="Arial"/>
              </a:rPr>
              <a:t>Media’s impact on sports and entertainment publicity efforts </a:t>
            </a:r>
            <a:endParaRPr b="1" sz="1800">
              <a:solidFill>
                <a:schemeClr val="lt1"/>
              </a:solidFill>
              <a:latin typeface="Arial"/>
              <a:ea typeface="Arial"/>
              <a:cs typeface="Arial"/>
              <a:sym typeface="Arial"/>
            </a:endParaRPr>
          </a:p>
        </p:txBody>
      </p:sp>
      <p:sp>
        <p:nvSpPr>
          <p:cNvPr id="224" name="Google Shape;224;p6"/>
          <p:cNvSpPr txBox="1"/>
          <p:nvPr>
            <p:ph idx="1" type="body"/>
          </p:nvPr>
        </p:nvSpPr>
        <p:spPr>
          <a:xfrm>
            <a:off x="938500" y="1253499"/>
            <a:ext cx="7172100" cy="303242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latin typeface="Arial"/>
                <a:ea typeface="Arial"/>
                <a:cs typeface="Arial"/>
                <a:sym typeface="Arial"/>
              </a:rPr>
              <a:t>The “magnifying glass effect” of media coverage refers to the constant media coverage of newsworthy events taking place featuring sports and entertainment news related items has proven to be an effective strategy for media organizations.  </a:t>
            </a:r>
            <a:endParaRPr sz="1600">
              <a:latin typeface="Arial"/>
              <a:ea typeface="Arial"/>
              <a:cs typeface="Arial"/>
              <a:sym typeface="Arial"/>
            </a:endParaRPr>
          </a:p>
          <a:p>
            <a:pPr indent="0" lvl="0" marL="0" rtl="0" algn="l">
              <a:lnSpc>
                <a:spcPct val="100000"/>
              </a:lnSpc>
              <a:spcBef>
                <a:spcPts val="1600"/>
              </a:spcBef>
              <a:spcAft>
                <a:spcPts val="0"/>
              </a:spcAft>
              <a:buSzPts val="1150"/>
              <a:buNone/>
            </a:pPr>
            <a:r>
              <a:rPr b="1" lang="en-US" sz="1600">
                <a:latin typeface="Arial"/>
                <a:ea typeface="Arial"/>
                <a:cs typeface="Arial"/>
                <a:sym typeface="Arial"/>
              </a:rPr>
              <a:t>It is the type of content that helps media companies to:</a:t>
            </a:r>
            <a:endParaRPr b="1" sz="1600">
              <a:latin typeface="Arial"/>
              <a:ea typeface="Arial"/>
              <a:cs typeface="Arial"/>
              <a:sym typeface="Arial"/>
            </a:endParaRPr>
          </a:p>
          <a:p>
            <a:pPr indent="-330200" lvl="0" marL="457200" rtl="0" algn="l">
              <a:lnSpc>
                <a:spcPct val="100000"/>
              </a:lnSpc>
              <a:spcBef>
                <a:spcPts val="1600"/>
              </a:spcBef>
              <a:spcAft>
                <a:spcPts val="0"/>
              </a:spcAft>
              <a:buSzPts val="1600"/>
              <a:buFont typeface="Arial"/>
              <a:buChar char="●"/>
            </a:pPr>
            <a:r>
              <a:rPr lang="en-US" sz="1600">
                <a:latin typeface="Arial"/>
                <a:ea typeface="Arial"/>
                <a:cs typeface="Arial"/>
                <a:sym typeface="Arial"/>
              </a:rPr>
              <a:t>Increase circulation</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Boost ratings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Amplify the number of readers/listeners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Generate clicks</a:t>
            </a:r>
            <a:endParaRPr sz="1600">
              <a:latin typeface="Arial"/>
              <a:ea typeface="Arial"/>
              <a:cs typeface="Arial"/>
              <a:sym typeface="Arial"/>
            </a:endParaRPr>
          </a:p>
          <a:p>
            <a:pPr indent="0" lvl="0" marL="0" rtl="0" algn="l">
              <a:lnSpc>
                <a:spcPct val="100000"/>
              </a:lnSpc>
              <a:spcBef>
                <a:spcPts val="600"/>
              </a:spcBef>
              <a:spcAft>
                <a:spcPts val="1600"/>
              </a:spcAft>
              <a:buSzPts val="1150"/>
              <a:buNone/>
            </a:pPr>
            <a:r>
              <a:t/>
            </a:r>
            <a:endParaRPr sz="1600">
              <a:latin typeface="Arial"/>
              <a:ea typeface="Arial"/>
              <a:cs typeface="Arial"/>
              <a:sym typeface="Arial"/>
            </a:endParaRPr>
          </a:p>
        </p:txBody>
      </p:sp>
      <p:cxnSp>
        <p:nvCxnSpPr>
          <p:cNvPr id="225" name="Google Shape;225;p6"/>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26" name="Google Shape;226;p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27" name="Google Shape;227;p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7"/>
          <p:cNvSpPr txBox="1"/>
          <p:nvPr>
            <p:ph type="title"/>
          </p:nvPr>
        </p:nvSpPr>
        <p:spPr>
          <a:xfrm>
            <a:off x="938500" y="494070"/>
            <a:ext cx="5735700" cy="552923"/>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CLICKBAIT</a:t>
            </a:r>
            <a:endParaRPr b="1" sz="2800">
              <a:latin typeface="Arial"/>
              <a:ea typeface="Arial"/>
              <a:cs typeface="Arial"/>
              <a:sym typeface="Arial"/>
            </a:endParaRPr>
          </a:p>
        </p:txBody>
      </p:sp>
      <p:sp>
        <p:nvSpPr>
          <p:cNvPr id="233" name="Google Shape;233;p7"/>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solidFill>
                  <a:schemeClr val="dk2"/>
                </a:solidFill>
                <a:latin typeface="Arial"/>
                <a:ea typeface="Arial"/>
                <a:cs typeface="Arial"/>
                <a:sym typeface="Arial"/>
              </a:rPr>
              <a:t>“Clickbait”</a:t>
            </a:r>
            <a:r>
              <a:rPr lang="en-US" sz="1600">
                <a:solidFill>
                  <a:srgbClr val="EF8600"/>
                </a:solidFill>
                <a:latin typeface="Arial"/>
                <a:ea typeface="Arial"/>
                <a:cs typeface="Arial"/>
                <a:sym typeface="Arial"/>
              </a:rPr>
              <a:t> </a:t>
            </a:r>
            <a:r>
              <a:rPr lang="en-US" sz="1600">
                <a:solidFill>
                  <a:schemeClr val="lt1"/>
                </a:solidFill>
                <a:latin typeface="Arial"/>
                <a:ea typeface="Arial"/>
                <a:cs typeface="Arial"/>
                <a:sym typeface="Arial"/>
              </a:rPr>
              <a:t>refers to headlines or other content, typically online or posted on social media, whose goal is to attract consumer attention in a way that leads visitors to click on a particular web page.  </a:t>
            </a:r>
            <a:endParaRPr sz="1600">
              <a:solidFill>
                <a:schemeClr val="lt1"/>
              </a:solidFill>
              <a:latin typeface="Arial"/>
              <a:ea typeface="Arial"/>
              <a:cs typeface="Arial"/>
              <a:sym typeface="Arial"/>
            </a:endParaRPr>
          </a:p>
          <a:p>
            <a:pPr indent="0" lvl="0" marL="0" rtl="0" algn="l">
              <a:lnSpc>
                <a:spcPct val="100000"/>
              </a:lnSpc>
              <a:spcBef>
                <a:spcPts val="600"/>
              </a:spcBef>
              <a:spcAft>
                <a:spcPts val="0"/>
              </a:spcAft>
              <a:buSzPts val="1150"/>
              <a:buNone/>
            </a:pPr>
            <a:r>
              <a:rPr lang="en-US" sz="1600">
                <a:solidFill>
                  <a:schemeClr val="lt1"/>
                </a:solidFill>
                <a:latin typeface="Arial"/>
                <a:ea typeface="Arial"/>
                <a:cs typeface="Arial"/>
                <a:sym typeface="Arial"/>
              </a:rPr>
              <a:t>These headlines are often manipulated, drawing consumer attention by leaving out a key piece of information. </a:t>
            </a:r>
            <a:endParaRPr sz="1600">
              <a:latin typeface="Arial"/>
              <a:ea typeface="Arial"/>
              <a:cs typeface="Arial"/>
              <a:sym typeface="Arial"/>
            </a:endParaRPr>
          </a:p>
          <a:p>
            <a:pPr indent="0" lvl="0" marL="0" rtl="0" algn="l">
              <a:lnSpc>
                <a:spcPct val="100000"/>
              </a:lnSpc>
              <a:spcBef>
                <a:spcPts val="600"/>
              </a:spcBef>
              <a:spcAft>
                <a:spcPts val="600"/>
              </a:spcAft>
              <a:buSzPts val="1150"/>
              <a:buNone/>
            </a:pPr>
            <a:r>
              <a:rPr lang="en-US" sz="1600">
                <a:solidFill>
                  <a:schemeClr val="lt1"/>
                </a:solidFill>
                <a:latin typeface="Arial"/>
                <a:ea typeface="Arial"/>
                <a:cs typeface="Arial"/>
                <a:sym typeface="Arial"/>
              </a:rPr>
              <a:t>The use of clickbait represents a form of journalism that can draw admonishment and is considered by some to be unethical. </a:t>
            </a:r>
            <a:endParaRPr sz="1600">
              <a:latin typeface="Arial"/>
              <a:ea typeface="Arial"/>
              <a:cs typeface="Arial"/>
              <a:sym typeface="Arial"/>
            </a:endParaRPr>
          </a:p>
        </p:txBody>
      </p:sp>
      <p:cxnSp>
        <p:nvCxnSpPr>
          <p:cNvPr id="234" name="Google Shape;234;p7"/>
          <p:cNvCxnSpPr/>
          <p:nvPr/>
        </p:nvCxnSpPr>
        <p:spPr>
          <a:xfrm>
            <a:off x="1043350" y="494070"/>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35" name="Google Shape;235;p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36" name="Google Shape;236;p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8"/>
          <p:cNvSpPr txBox="1"/>
          <p:nvPr>
            <p:ph type="title"/>
          </p:nvPr>
        </p:nvSpPr>
        <p:spPr>
          <a:xfrm>
            <a:off x="938500" y="494070"/>
            <a:ext cx="5735700" cy="552923"/>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MEDIA BLITZ</a:t>
            </a:r>
            <a:endParaRPr/>
          </a:p>
        </p:txBody>
      </p:sp>
      <p:sp>
        <p:nvSpPr>
          <p:cNvPr id="242" name="Google Shape;242;p8"/>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solidFill>
                  <a:schemeClr val="lt1"/>
                </a:solidFill>
                <a:latin typeface="Arial"/>
                <a:ea typeface="Arial"/>
                <a:cs typeface="Arial"/>
                <a:sym typeface="Arial"/>
              </a:rPr>
              <a:t>A</a:t>
            </a:r>
            <a:r>
              <a:rPr lang="en-US" sz="1600">
                <a:solidFill>
                  <a:srgbClr val="EF8600"/>
                </a:solidFill>
                <a:latin typeface="Arial"/>
                <a:ea typeface="Arial"/>
                <a:cs typeface="Arial"/>
                <a:sym typeface="Arial"/>
              </a:rPr>
              <a:t> </a:t>
            </a:r>
            <a:r>
              <a:rPr b="1" lang="en-US" sz="1600">
                <a:solidFill>
                  <a:schemeClr val="dk2"/>
                </a:solidFill>
                <a:latin typeface="Arial"/>
                <a:ea typeface="Arial"/>
                <a:cs typeface="Arial"/>
                <a:sym typeface="Arial"/>
              </a:rPr>
              <a:t>media blitz</a:t>
            </a:r>
            <a:r>
              <a:rPr b="1" lang="en-US" sz="1600">
                <a:solidFill>
                  <a:srgbClr val="EF8600"/>
                </a:solidFill>
                <a:latin typeface="Arial"/>
                <a:ea typeface="Arial"/>
                <a:cs typeface="Arial"/>
                <a:sym typeface="Arial"/>
              </a:rPr>
              <a:t> </a:t>
            </a:r>
            <a:r>
              <a:rPr lang="en-US" sz="1600">
                <a:solidFill>
                  <a:schemeClr val="lt1"/>
                </a:solidFill>
                <a:latin typeface="Arial"/>
                <a:ea typeface="Arial"/>
                <a:cs typeface="Arial"/>
                <a:sym typeface="Arial"/>
              </a:rPr>
              <a:t>is a term used to reference an intense communications campaign which utilizes various aspects of media to reach as many consumers as possible.  </a:t>
            </a:r>
            <a:endParaRPr sz="1600">
              <a:solidFill>
                <a:schemeClr val="lt1"/>
              </a:solidFill>
              <a:latin typeface="Arial"/>
              <a:ea typeface="Arial"/>
              <a:cs typeface="Arial"/>
              <a:sym typeface="Arial"/>
            </a:endParaRPr>
          </a:p>
          <a:p>
            <a:pPr indent="0" lvl="0" marL="0" rtl="0" algn="l">
              <a:lnSpc>
                <a:spcPct val="100000"/>
              </a:lnSpc>
              <a:spcBef>
                <a:spcPts val="600"/>
              </a:spcBef>
              <a:spcAft>
                <a:spcPts val="0"/>
              </a:spcAft>
              <a:buSzPts val="1150"/>
              <a:buNone/>
            </a:pPr>
            <a:r>
              <a:rPr lang="en-US" sz="1600">
                <a:solidFill>
                  <a:schemeClr val="lt1"/>
                </a:solidFill>
                <a:latin typeface="Arial"/>
                <a:ea typeface="Arial"/>
                <a:cs typeface="Arial"/>
                <a:sym typeface="Arial"/>
              </a:rPr>
              <a:t>For example, every year, the NBA engages in a daylong media blitz to kick off coverage of the NBA All-Star Game and the celebrity-driven events that surround the game.</a:t>
            </a:r>
            <a:endParaRPr sz="1600">
              <a:latin typeface="Arial"/>
              <a:ea typeface="Arial"/>
              <a:cs typeface="Arial"/>
              <a:sym typeface="Arial"/>
            </a:endParaRPr>
          </a:p>
          <a:p>
            <a:pPr indent="0" lvl="0" marL="0" rtl="0" algn="l">
              <a:lnSpc>
                <a:spcPct val="100000"/>
              </a:lnSpc>
              <a:spcBef>
                <a:spcPts val="600"/>
              </a:spcBef>
              <a:spcAft>
                <a:spcPts val="600"/>
              </a:spcAft>
              <a:buSzPts val="1150"/>
              <a:buNone/>
            </a:pPr>
            <a:r>
              <a:t/>
            </a:r>
            <a:endParaRPr sz="1600">
              <a:solidFill>
                <a:schemeClr val="lt1"/>
              </a:solidFill>
              <a:latin typeface="Arial"/>
              <a:ea typeface="Arial"/>
              <a:cs typeface="Arial"/>
              <a:sym typeface="Arial"/>
            </a:endParaRPr>
          </a:p>
        </p:txBody>
      </p:sp>
      <p:cxnSp>
        <p:nvCxnSpPr>
          <p:cNvPr id="243" name="Google Shape;243;p8"/>
          <p:cNvCxnSpPr/>
          <p:nvPr/>
        </p:nvCxnSpPr>
        <p:spPr>
          <a:xfrm>
            <a:off x="1043350" y="494070"/>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44" name="Google Shape;244;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45" name="Google Shape;245;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9"/>
          <p:cNvSpPr txBox="1"/>
          <p:nvPr>
            <p:ph type="title"/>
          </p:nvPr>
        </p:nvSpPr>
        <p:spPr>
          <a:xfrm>
            <a:off x="938500" y="494070"/>
            <a:ext cx="5735700" cy="552923"/>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800">
                <a:latin typeface="Arial"/>
                <a:ea typeface="Arial"/>
                <a:cs typeface="Arial"/>
                <a:sym typeface="Arial"/>
              </a:rPr>
              <a:t>NEGATIVE PUBLICITY</a:t>
            </a:r>
            <a:endParaRPr/>
          </a:p>
        </p:txBody>
      </p:sp>
      <p:sp>
        <p:nvSpPr>
          <p:cNvPr id="251" name="Google Shape;251;p9"/>
          <p:cNvSpPr txBox="1"/>
          <p:nvPr>
            <p:ph idx="1" type="body"/>
          </p:nvPr>
        </p:nvSpPr>
        <p:spPr>
          <a:xfrm>
            <a:off x="938500" y="1230960"/>
            <a:ext cx="3542100" cy="196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600"/>
              </a:spcAft>
              <a:buSzPts val="1150"/>
              <a:buNone/>
            </a:pPr>
            <a:r>
              <a:rPr lang="en-US" sz="1600">
                <a:solidFill>
                  <a:schemeClr val="lt1"/>
                </a:solidFill>
                <a:latin typeface="Arial"/>
                <a:ea typeface="Arial"/>
                <a:cs typeface="Arial"/>
                <a:sym typeface="Arial"/>
              </a:rPr>
              <a:t>A perception exists that the media tends to seek out and report stories with negative connotations implicating sports and entertainment organizations, celebrities and athletes.</a:t>
            </a:r>
            <a:endParaRPr sz="1600">
              <a:latin typeface="Arial"/>
              <a:ea typeface="Arial"/>
              <a:cs typeface="Arial"/>
              <a:sym typeface="Arial"/>
            </a:endParaRPr>
          </a:p>
        </p:txBody>
      </p:sp>
      <p:cxnSp>
        <p:nvCxnSpPr>
          <p:cNvPr id="252" name="Google Shape;252;p9"/>
          <p:cNvCxnSpPr/>
          <p:nvPr/>
        </p:nvCxnSpPr>
        <p:spPr>
          <a:xfrm>
            <a:off x="1043350" y="494070"/>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411"/>
              </a:srgbClr>
            </a:outerShdw>
          </a:effectLst>
        </p:spPr>
      </p:cxnSp>
      <p:pic>
        <p:nvPicPr>
          <p:cNvPr id="253" name="Google Shape;253;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54" name="Google Shape;254;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55" name="Google Shape;255;p9"/>
          <p:cNvPicPr preferRelativeResize="0"/>
          <p:nvPr/>
        </p:nvPicPr>
        <p:blipFill rotWithShape="1">
          <a:blip r:embed="rId4">
            <a:alphaModFix/>
          </a:blip>
          <a:srcRect b="0" l="0" r="0" t="0"/>
          <a:stretch/>
        </p:blipFill>
        <p:spPr>
          <a:xfrm>
            <a:off x="5151847" y="1230942"/>
            <a:ext cx="3044706" cy="30447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Kelly, Bob</dc:creator>
</cp:coreProperties>
</file>