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5143500" cx="9144000"/>
  <p:notesSz cx="6858000" cy="9144000"/>
  <p:embeddedFontLst>
    <p:embeddedFont>
      <p:font typeface="Montserrat"/>
      <p:regular r:id="rId26"/>
      <p:bold r:id="rId27"/>
      <p:italic r:id="rId28"/>
      <p:boldItalic r:id="rId29"/>
    </p:embeddedFont>
    <p:embeddedFont>
      <p:font typeface="Oswald"/>
      <p:regular r:id="rId30"/>
      <p:bold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2" roundtripDataSignature="AMtx7mhevUSNF+m2AQPkBSqXkf4FZ18cF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Montserrat-regular.fntdata"/><Relationship Id="rId25" Type="http://schemas.openxmlformats.org/officeDocument/2006/relationships/slide" Target="slides/slide21.xml"/><Relationship Id="rId28" Type="http://schemas.openxmlformats.org/officeDocument/2006/relationships/font" Target="fonts/Montserrat-italic.fntdata"/><Relationship Id="rId27" Type="http://schemas.openxmlformats.org/officeDocument/2006/relationships/font" Target="fonts/Montserrat-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Montserrat-bold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Oswald-bold.fntdata"/><Relationship Id="rId30" Type="http://schemas.openxmlformats.org/officeDocument/2006/relationships/font" Target="fonts/Oswald-regular.fntdata"/><Relationship Id="rId11" Type="http://schemas.openxmlformats.org/officeDocument/2006/relationships/slide" Target="slides/slide7.xml"/><Relationship Id="rId10" Type="http://schemas.openxmlformats.org/officeDocument/2006/relationships/slide" Target="slides/slide6.xml"/><Relationship Id="rId32" Type="http://customschemas.google.com/relationships/presentationmetadata" Target="metadata"/><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 name="Shape 22"/>
        <p:cNvGrpSpPr/>
        <p:nvPr/>
      </p:nvGrpSpPr>
      <p:grpSpPr>
        <a:xfrm>
          <a:off x="0" y="0"/>
          <a:ext cx="0" cy="0"/>
          <a:chOff x="0" y="0"/>
          <a:chExt cx="0" cy="0"/>
        </a:xfrm>
      </p:grpSpPr>
      <p:sp>
        <p:nvSpPr>
          <p:cNvPr id="23" name="Google Shape;23;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 name="Google Shape;2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3" name="Google Shape;11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1493db0b949_0_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2" name="Google Shape;122;g1493db0b949_0_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1493db0b949_0_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1" name="Google Shape;131;g1493db0b949_0_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0" name="Google Shape;140;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8" name="Google Shape;158;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493db0b949_0_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g1493db0b949_0_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5fe93f997a_1_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g25fe93f997a_1_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1493db0b949_0_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g1493db0b949_0_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 name="Shape 31"/>
        <p:cNvGrpSpPr/>
        <p:nvPr/>
      </p:nvGrpSpPr>
      <p:grpSpPr>
        <a:xfrm>
          <a:off x="0" y="0"/>
          <a:ext cx="0" cy="0"/>
          <a:chOff x="0" y="0"/>
          <a:chExt cx="0" cy="0"/>
        </a:xfrm>
      </p:grpSpPr>
      <p:sp>
        <p:nvSpPr>
          <p:cNvPr id="32" name="Google Shape;3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 name="Google Shape;3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1493db0b949_0_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4" name="Google Shape;194;g1493db0b949_0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3" name="Google Shape;203;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 name="Shape 40"/>
        <p:cNvGrpSpPr/>
        <p:nvPr/>
      </p:nvGrpSpPr>
      <p:grpSpPr>
        <a:xfrm>
          <a:off x="0" y="0"/>
          <a:ext cx="0" cy="0"/>
          <a:chOff x="0" y="0"/>
          <a:chExt cx="0" cy="0"/>
        </a:xfrm>
      </p:grpSpPr>
      <p:sp>
        <p:nvSpPr>
          <p:cNvPr id="41" name="Google Shape;41;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 name="Google Shape;42;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 name="Google Shape;61;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 name="Google Shape;7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5fe93f997a_1_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8" name="Google Shape;88;g25fe93f997a_1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25fe93f997a_1_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5" name="Google Shape;95;g25fe93f997a_1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7"/>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7"/>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18"/>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8"/>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14" name="Shape 14"/>
        <p:cNvGrpSpPr/>
        <p:nvPr/>
      </p:nvGrpSpPr>
      <p:grpSpPr>
        <a:xfrm>
          <a:off x="0" y="0"/>
          <a:ext cx="0" cy="0"/>
          <a:chOff x="0" y="0"/>
          <a:chExt cx="0" cy="0"/>
        </a:xfrm>
      </p:grpSpPr>
      <p:sp>
        <p:nvSpPr>
          <p:cNvPr id="15" name="Google Shape;15;p19"/>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6" name="Google Shape;16;p19"/>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7" name="Shape 1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2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0" name="Google Shape;20;p21"/>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1" name="Google Shape;21;p21"/>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4.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jp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 name="Shape 25"/>
        <p:cNvGrpSpPr/>
        <p:nvPr/>
      </p:nvGrpSpPr>
      <p:grpSpPr>
        <a:xfrm>
          <a:off x="0" y="0"/>
          <a:ext cx="0" cy="0"/>
          <a:chOff x="0" y="0"/>
          <a:chExt cx="0" cy="0"/>
        </a:xfrm>
      </p:grpSpPr>
      <p:sp>
        <p:nvSpPr>
          <p:cNvPr id="26" name="Google Shape;26;p1"/>
          <p:cNvSpPr txBox="1"/>
          <p:nvPr>
            <p:ph type="ctrTitle"/>
          </p:nvPr>
        </p:nvSpPr>
        <p:spPr>
          <a:xfrm>
            <a:off x="2175900" y="1950100"/>
            <a:ext cx="4792200" cy="644700"/>
          </a:xfrm>
          <a:prstGeom prst="rect">
            <a:avLst/>
          </a:prstGeom>
          <a:noFill/>
          <a:ln>
            <a:noFill/>
          </a:ln>
          <a:effectLst>
            <a:outerShdw blurRad="142875" rotWithShape="0" algn="bl" dir="8760000" dist="19050">
              <a:srgbClr val="76A5AF">
                <a:alpha val="49411"/>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latin typeface="Arial"/>
                <a:ea typeface="Arial"/>
                <a:cs typeface="Arial"/>
                <a:sym typeface="Arial"/>
              </a:rPr>
              <a:t>SOCIAL ISSUES</a:t>
            </a:r>
            <a:endParaRPr/>
          </a:p>
        </p:txBody>
      </p:sp>
      <p:sp>
        <p:nvSpPr>
          <p:cNvPr id="27" name="Google Shape;27;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411"/>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US" sz="2200">
                <a:latin typeface="Arial"/>
                <a:ea typeface="Arial"/>
                <a:cs typeface="Arial"/>
                <a:sym typeface="Arial"/>
              </a:rPr>
              <a:t>LESSON 11.6</a:t>
            </a:r>
            <a:endParaRPr b="0" sz="2200">
              <a:latin typeface="Arial"/>
              <a:ea typeface="Arial"/>
              <a:cs typeface="Arial"/>
              <a:sym typeface="Arial"/>
            </a:endParaRPr>
          </a:p>
        </p:txBody>
      </p:sp>
      <p:cxnSp>
        <p:nvCxnSpPr>
          <p:cNvPr id="28" name="Google Shape;28;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29" name="Google Shape;29;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0" name="Google Shape;30;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US" sz="700" u="none" cap="none" strike="noStrike">
                <a:solidFill>
                  <a:schemeClr val="accent5"/>
                </a:solidFill>
                <a:latin typeface="Arial"/>
                <a:ea typeface="Arial"/>
                <a:cs typeface="Arial"/>
                <a:sym typeface="Arial"/>
              </a:rPr>
              <a:t>©</a:t>
            </a:r>
            <a:r>
              <a:rPr b="0" i="0" lang="en-US" sz="1300" u="none" cap="none" strike="noStrike">
                <a:solidFill>
                  <a:schemeClr val="accent5"/>
                </a:solidFill>
                <a:latin typeface="Arial"/>
                <a:ea typeface="Arial"/>
                <a:cs typeface="Arial"/>
                <a:sym typeface="Arial"/>
              </a:rPr>
              <a:t> </a:t>
            </a:r>
            <a:r>
              <a:rPr lang="en-US" sz="700">
                <a:solidFill>
                  <a:schemeClr val="accent5"/>
                </a:solidFill>
              </a:rPr>
              <a:t>Copyright 2023</a:t>
            </a:r>
            <a:r>
              <a:rPr b="0" i="0" lang="en-US"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8"/>
          <p:cNvSpPr txBox="1"/>
          <p:nvPr>
            <p:ph type="title"/>
          </p:nvPr>
        </p:nvSpPr>
        <p:spPr>
          <a:xfrm>
            <a:off x="938500" y="445025"/>
            <a:ext cx="8091600" cy="64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RACIAL EQUALITY IN SPORTS &amp; ENTERTAINMENT</a:t>
            </a:r>
            <a:endParaRPr>
              <a:latin typeface="Arial"/>
              <a:ea typeface="Arial"/>
              <a:cs typeface="Arial"/>
              <a:sym typeface="Arial"/>
            </a:endParaRPr>
          </a:p>
        </p:txBody>
      </p:sp>
      <p:sp>
        <p:nvSpPr>
          <p:cNvPr id="107" name="Google Shape;107;p8"/>
          <p:cNvSpPr txBox="1"/>
          <p:nvPr>
            <p:ph idx="1" type="body"/>
          </p:nvPr>
        </p:nvSpPr>
        <p:spPr>
          <a:xfrm>
            <a:off x="938499" y="1090993"/>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500">
                <a:latin typeface="Arial"/>
                <a:ea typeface="Arial"/>
                <a:cs typeface="Arial"/>
                <a:sym typeface="Arial"/>
              </a:rPr>
              <a:t>Hiring practices in the sports and entertainment industry have historically demonstrated a racial imbalance.</a:t>
            </a:r>
            <a:endParaRPr sz="1500">
              <a:latin typeface="Arial"/>
              <a:ea typeface="Arial"/>
              <a:cs typeface="Arial"/>
              <a:sym typeface="Arial"/>
            </a:endParaRPr>
          </a:p>
          <a:p>
            <a:pPr indent="-323850" lvl="0" marL="457200" rtl="0" algn="l">
              <a:lnSpc>
                <a:spcPct val="100000"/>
              </a:lnSpc>
              <a:spcBef>
                <a:spcPts val="1200"/>
              </a:spcBef>
              <a:spcAft>
                <a:spcPts val="0"/>
              </a:spcAft>
              <a:buSzPts val="1500"/>
              <a:buFont typeface="Arial"/>
              <a:buChar char="●"/>
            </a:pPr>
            <a:r>
              <a:rPr lang="en-US" sz="1500">
                <a:latin typeface="Arial"/>
                <a:ea typeface="Arial"/>
                <a:cs typeface="Arial"/>
                <a:sym typeface="Arial"/>
              </a:rPr>
              <a:t>The NBA regularly scores high marks and sets the bar for other professional sports leagues in racial and gender diversity, according to a 2023 report released by The Institute for Diversity and Ethics in Sport.</a:t>
            </a:r>
            <a:endParaRPr sz="1500">
              <a:latin typeface="Arial"/>
              <a:ea typeface="Arial"/>
              <a:cs typeface="Arial"/>
              <a:sym typeface="Arial"/>
            </a:endParaRPr>
          </a:p>
          <a:p>
            <a:pPr indent="-323850" lvl="1" marL="914400" rtl="0" algn="l">
              <a:lnSpc>
                <a:spcPct val="100000"/>
              </a:lnSpc>
              <a:spcBef>
                <a:spcPts val="1200"/>
              </a:spcBef>
              <a:spcAft>
                <a:spcPts val="0"/>
              </a:spcAft>
              <a:buSzPts val="1500"/>
              <a:buFont typeface="Arial"/>
              <a:buChar char="○"/>
            </a:pPr>
            <a:r>
              <a:rPr lang="en-US" sz="1500">
                <a:latin typeface="Arial"/>
                <a:ea typeface="Arial"/>
                <a:cs typeface="Arial"/>
                <a:sym typeface="Arial"/>
              </a:rPr>
              <a:t>The league earned an A+ for racial hiring practices and an B+ for gender hiring practices in a report compiled by The Institute for Diversity and Ethics in Sport.</a:t>
            </a:r>
            <a:endParaRPr sz="1500">
              <a:latin typeface="Arial"/>
              <a:ea typeface="Arial"/>
              <a:cs typeface="Arial"/>
              <a:sym typeface="Arial"/>
            </a:endParaRPr>
          </a:p>
          <a:p>
            <a:pPr indent="-323850" lvl="0" marL="457200" rtl="0" algn="l">
              <a:lnSpc>
                <a:spcPct val="100000"/>
              </a:lnSpc>
              <a:spcBef>
                <a:spcPts val="1200"/>
              </a:spcBef>
              <a:spcAft>
                <a:spcPts val="1000"/>
              </a:spcAft>
              <a:buSzPts val="1500"/>
              <a:buFont typeface="Arial"/>
              <a:buChar char="●"/>
            </a:pPr>
            <a:r>
              <a:rPr lang="en-US" sz="1500">
                <a:latin typeface="Arial"/>
                <a:ea typeface="Arial"/>
                <a:cs typeface="Arial"/>
                <a:sym typeface="Arial"/>
              </a:rPr>
              <a:t>Major League Baseball had one of the lowest scores among professional sports leagues, earning an overall C+ in the Institute for Diversity and Ethics in Sports annual report, with a “B” grade for racial hiring practices and “C” for gender hiring practices.  </a:t>
            </a:r>
            <a:endParaRPr sz="1500">
              <a:latin typeface="Arial"/>
              <a:ea typeface="Arial"/>
              <a:cs typeface="Arial"/>
              <a:sym typeface="Arial"/>
            </a:endParaRPr>
          </a:p>
        </p:txBody>
      </p:sp>
      <p:cxnSp>
        <p:nvCxnSpPr>
          <p:cNvPr id="108" name="Google Shape;108;p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09" name="Google Shape;109;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10" name="Google Shape;110;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0"/>
          <p:cNvSpPr txBox="1"/>
          <p:nvPr>
            <p:ph type="title"/>
          </p:nvPr>
        </p:nvSpPr>
        <p:spPr>
          <a:xfrm>
            <a:off x="938499" y="445025"/>
            <a:ext cx="7381411" cy="645968"/>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SOCIAL JUSTICE</a:t>
            </a:r>
            <a:endParaRPr>
              <a:latin typeface="Arial"/>
              <a:ea typeface="Arial"/>
              <a:cs typeface="Arial"/>
              <a:sym typeface="Arial"/>
            </a:endParaRPr>
          </a:p>
        </p:txBody>
      </p:sp>
      <p:sp>
        <p:nvSpPr>
          <p:cNvPr id="116" name="Google Shape;116;p10"/>
          <p:cNvSpPr txBox="1"/>
          <p:nvPr>
            <p:ph idx="1" type="body"/>
          </p:nvPr>
        </p:nvSpPr>
        <p:spPr>
          <a:xfrm>
            <a:off x="938499" y="1051800"/>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500">
                <a:latin typeface="Arial"/>
                <a:ea typeface="Arial"/>
                <a:cs typeface="Arial"/>
                <a:sym typeface="Arial"/>
              </a:rPr>
              <a:t>After the 2020 murder of George Floyd sparked protests around the country, the sports and entertainment world took the opportunity to use their position of influence as a platform to fight for racial injustice and police brutality.</a:t>
            </a:r>
            <a:endParaRPr sz="1500">
              <a:latin typeface="Arial"/>
              <a:ea typeface="Arial"/>
              <a:cs typeface="Arial"/>
              <a:sym typeface="Arial"/>
            </a:endParaRPr>
          </a:p>
          <a:p>
            <a:pPr indent="-463550" lvl="0" marL="463550" rtl="0" algn="l">
              <a:lnSpc>
                <a:spcPct val="100000"/>
              </a:lnSpc>
              <a:spcBef>
                <a:spcPts val="1000"/>
              </a:spcBef>
              <a:spcAft>
                <a:spcPts val="0"/>
              </a:spcAft>
              <a:buSzPts val="1150"/>
              <a:buNone/>
            </a:pPr>
            <a:r>
              <a:rPr lang="en-US" sz="1500">
                <a:latin typeface="Arial"/>
                <a:ea typeface="Arial"/>
                <a:cs typeface="Arial"/>
                <a:sym typeface="Arial"/>
              </a:rPr>
              <a:t>●	After Floyd's death, the Minnesota Twins made multiple statements in support of the racial and social justice movement and removed a statue of the team's former owner Calvin Griffith, who made explicitly racist comments in the past. The Twins also donated $25 million to the racial justice movement in the Twin Cities. </a:t>
            </a:r>
            <a:endParaRPr sz="1500">
              <a:latin typeface="Arial"/>
              <a:ea typeface="Arial"/>
              <a:cs typeface="Arial"/>
              <a:sym typeface="Arial"/>
            </a:endParaRPr>
          </a:p>
          <a:p>
            <a:pPr indent="-463550" lvl="0" marL="463550" rtl="0" algn="l">
              <a:lnSpc>
                <a:spcPct val="100000"/>
              </a:lnSpc>
              <a:spcBef>
                <a:spcPts val="1200"/>
              </a:spcBef>
              <a:spcAft>
                <a:spcPts val="1200"/>
              </a:spcAft>
              <a:buSzPts val="1150"/>
              <a:buNone/>
            </a:pPr>
            <a:r>
              <a:rPr lang="en-US" sz="1500">
                <a:latin typeface="Arial"/>
                <a:ea typeface="Arial"/>
                <a:cs typeface="Arial"/>
                <a:sym typeface="Arial"/>
              </a:rPr>
              <a:t>●	When NBA players resumed the 2019-20 season “in the bubble” during the COVID-19 health crisis, many players included messages of social justice on their jerseys instead of their names while the league unveiled a basketball court that prominently displayed the message “Black Lives Matter”.</a:t>
            </a:r>
            <a:endParaRPr sz="1500">
              <a:latin typeface="Arial"/>
              <a:ea typeface="Arial"/>
              <a:cs typeface="Arial"/>
              <a:sym typeface="Arial"/>
            </a:endParaRPr>
          </a:p>
        </p:txBody>
      </p:sp>
      <p:cxnSp>
        <p:nvCxnSpPr>
          <p:cNvPr id="117" name="Google Shape;117;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18" name="Google Shape;118;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19" name="Google Shape;119;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g1493db0b949_0_4"/>
          <p:cNvSpPr txBox="1"/>
          <p:nvPr>
            <p:ph type="title"/>
          </p:nvPr>
        </p:nvSpPr>
        <p:spPr>
          <a:xfrm>
            <a:off x="938499" y="445025"/>
            <a:ext cx="7381500" cy="64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ATTENTION TO MENTAL HEALTH</a:t>
            </a:r>
            <a:endParaRPr>
              <a:latin typeface="Arial"/>
              <a:ea typeface="Arial"/>
              <a:cs typeface="Arial"/>
              <a:sym typeface="Arial"/>
            </a:endParaRPr>
          </a:p>
        </p:txBody>
      </p:sp>
      <p:cxnSp>
        <p:nvCxnSpPr>
          <p:cNvPr id="125" name="Google Shape;125;g1493db0b949_0_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26" name="Google Shape;126;g1493db0b949_0_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27" name="Google Shape;127;g1493db0b949_0_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28" name="Google Shape;128;g1493db0b949_0_4"/>
          <p:cNvSpPr/>
          <p:nvPr/>
        </p:nvSpPr>
        <p:spPr>
          <a:xfrm>
            <a:off x="966650" y="1013125"/>
            <a:ext cx="7605900" cy="28515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en-US" u="none" cap="none" strike="noStrike">
                <a:solidFill>
                  <a:schemeClr val="lt1"/>
                </a:solidFill>
                <a:latin typeface="Arial"/>
                <a:ea typeface="Arial"/>
                <a:cs typeface="Arial"/>
                <a:sym typeface="Arial"/>
              </a:rPr>
              <a:t>More and more athletes are speaking out as advocates for not only generating awareness for mental health but also being mindful of their mental healt</a:t>
            </a:r>
            <a:r>
              <a:rPr lang="en-US">
                <a:solidFill>
                  <a:schemeClr val="lt1"/>
                </a:solidFill>
              </a:rPr>
              <a:t>h.</a:t>
            </a:r>
            <a:endParaRPr>
              <a:solidFill>
                <a:schemeClr val="lt1"/>
              </a:solidFill>
            </a:endParaRPr>
          </a:p>
          <a:p>
            <a:pPr indent="0" lvl="0" marL="0" marR="0" rtl="0" algn="l">
              <a:lnSpc>
                <a:spcPct val="100000"/>
              </a:lnSpc>
              <a:spcBef>
                <a:spcPts val="1000"/>
              </a:spcBef>
              <a:spcAft>
                <a:spcPts val="0"/>
              </a:spcAft>
              <a:buNone/>
            </a:pPr>
            <a:r>
              <a:rPr lang="en-US">
                <a:solidFill>
                  <a:schemeClr val="lt1"/>
                </a:solidFill>
              </a:rPr>
              <a:t>Leagues and teams have started to shine a light on the cause, working to erase the stigma associated with mental health.</a:t>
            </a:r>
            <a:endParaRPr>
              <a:solidFill>
                <a:schemeClr val="lt1"/>
              </a:solidFill>
            </a:endParaRPr>
          </a:p>
          <a:p>
            <a:pPr indent="0" lvl="0" marL="0" marR="0" rtl="0" algn="l">
              <a:lnSpc>
                <a:spcPct val="100000"/>
              </a:lnSpc>
              <a:spcBef>
                <a:spcPts val="1000"/>
              </a:spcBef>
              <a:spcAft>
                <a:spcPts val="0"/>
              </a:spcAft>
              <a:buNone/>
            </a:pPr>
            <a:r>
              <a:rPr b="1" lang="en-US">
                <a:solidFill>
                  <a:schemeClr val="lt1"/>
                </a:solidFill>
              </a:rPr>
              <a:t>2023:  </a:t>
            </a:r>
            <a:r>
              <a:rPr lang="en-US">
                <a:solidFill>
                  <a:schemeClr val="lt1"/>
                </a:solidFill>
              </a:rPr>
              <a:t>More than 80% of head, assistant and associate coaches across all three divisions reported spending more time discussing mental health with student-athletes than they did before the COVID-19 pandemic.</a:t>
            </a:r>
            <a:endParaRPr>
              <a:solidFill>
                <a:schemeClr val="lt1"/>
              </a:solidFill>
            </a:endParaRPr>
          </a:p>
          <a:p>
            <a:pPr indent="0" lvl="0" marL="0" marR="0" rtl="0" algn="l">
              <a:lnSpc>
                <a:spcPct val="100000"/>
              </a:lnSpc>
              <a:spcBef>
                <a:spcPts val="1000"/>
              </a:spcBef>
              <a:spcAft>
                <a:spcPts val="0"/>
              </a:spcAft>
              <a:buNone/>
            </a:pPr>
            <a:r>
              <a:rPr lang="en-US">
                <a:solidFill>
                  <a:schemeClr val="lt1"/>
                </a:solidFill>
              </a:rPr>
              <a:t>2023:  The Cincinnati Reds spotlighted mental health issues for the entire month of May (Mental Health Awareness month), including a pregame ceremony with guests from local organizations in appreciation for their work in the community. The Reds, like many professional sports teams, also have a staff member on the payroll who is focused on providing mental health support for players.</a:t>
            </a:r>
            <a:endParaRPr>
              <a:solidFill>
                <a:schemeClr val="lt1"/>
              </a:solidFill>
            </a:endParaRPr>
          </a:p>
          <a:p>
            <a:pPr indent="0" lvl="0" marL="0" marR="0" rtl="0" algn="l">
              <a:lnSpc>
                <a:spcPct val="100000"/>
              </a:lnSpc>
              <a:spcBef>
                <a:spcPts val="1000"/>
              </a:spcBef>
              <a:spcAft>
                <a:spcPts val="0"/>
              </a:spcAft>
              <a:buNone/>
            </a:pPr>
            <a:r>
              <a:rPr lang="en-US">
                <a:solidFill>
                  <a:schemeClr val="lt1"/>
                </a:solidFill>
              </a:rPr>
              <a:t>2022:  Double Olympic snowboarding champion Chloe Kim stepped away from the sport before the 2022-23 season to focus on her mental health.</a:t>
            </a:r>
            <a:endParaRPr>
              <a:solidFill>
                <a:schemeClr val="lt1"/>
              </a:solidFill>
            </a:endParaRPr>
          </a:p>
          <a:p>
            <a:pPr indent="0" lvl="0" marL="0" marR="0" rtl="0" algn="l">
              <a:lnSpc>
                <a:spcPct val="100000"/>
              </a:lnSpc>
              <a:spcBef>
                <a:spcPts val="1000"/>
              </a:spcBef>
              <a:spcAft>
                <a:spcPts val="0"/>
              </a:spcAft>
              <a:buNone/>
            </a:pPr>
            <a:r>
              <a:t/>
            </a:r>
            <a:endParaRPr>
              <a:solidFill>
                <a:schemeClr val="lt1"/>
              </a:solidFill>
            </a:endParaRPr>
          </a:p>
          <a:p>
            <a:pPr indent="0" lvl="0" marL="0" marR="0" rtl="0" algn="l">
              <a:lnSpc>
                <a:spcPct val="100000"/>
              </a:lnSpc>
              <a:spcBef>
                <a:spcPts val="1000"/>
              </a:spcBef>
              <a:spcAft>
                <a:spcPts val="0"/>
              </a:spcAft>
              <a:buClr>
                <a:srgbClr val="000000"/>
              </a:buClr>
              <a:buSzPts val="1600"/>
              <a:buFont typeface="Arial"/>
              <a:buNone/>
            </a:pPr>
            <a:r>
              <a:t/>
            </a:r>
            <a:endParaRPr>
              <a:solidFill>
                <a:schemeClr val="lt1"/>
              </a:solidFill>
            </a:endParaRPr>
          </a:p>
          <a:p>
            <a:pPr indent="0" lvl="0" marL="0" marR="0" rtl="0" algn="l">
              <a:lnSpc>
                <a:spcPct val="100000"/>
              </a:lnSpc>
              <a:spcBef>
                <a:spcPts val="1000"/>
              </a:spcBef>
              <a:spcAft>
                <a:spcPts val="1000"/>
              </a:spcAft>
              <a:buClr>
                <a:srgbClr val="000000"/>
              </a:buClr>
              <a:buSzPts val="1600"/>
              <a:buFont typeface="Arial"/>
              <a:buNone/>
            </a:pPr>
            <a:r>
              <a:t/>
            </a:r>
            <a:endParaRPr b="0" i="0" u="none" cap="none" strike="noStrike">
              <a:solidFill>
                <a:schemeClr val="lt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g1493db0b949_0_14"/>
          <p:cNvSpPr txBox="1"/>
          <p:nvPr>
            <p:ph type="title"/>
          </p:nvPr>
        </p:nvSpPr>
        <p:spPr>
          <a:xfrm>
            <a:off x="938499" y="445025"/>
            <a:ext cx="7381500" cy="64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ATTENTION TO MENTAL HEALTH</a:t>
            </a:r>
            <a:endParaRPr>
              <a:latin typeface="Arial"/>
              <a:ea typeface="Arial"/>
              <a:cs typeface="Arial"/>
              <a:sym typeface="Arial"/>
            </a:endParaRPr>
          </a:p>
        </p:txBody>
      </p:sp>
      <p:cxnSp>
        <p:nvCxnSpPr>
          <p:cNvPr id="134" name="Google Shape;134;g1493db0b949_0_1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35" name="Google Shape;135;g1493db0b949_0_1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36" name="Google Shape;136;g1493db0b949_0_1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37" name="Google Shape;137;g1493db0b949_0_14"/>
          <p:cNvSpPr/>
          <p:nvPr/>
        </p:nvSpPr>
        <p:spPr>
          <a:xfrm>
            <a:off x="966650" y="1013125"/>
            <a:ext cx="7605900" cy="3429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en-US" sz="1600" u="none" cap="none" strike="noStrike">
                <a:solidFill>
                  <a:schemeClr val="lt1"/>
                </a:solidFill>
                <a:latin typeface="Arial"/>
                <a:ea typeface="Arial"/>
                <a:cs typeface="Arial"/>
                <a:sym typeface="Arial"/>
              </a:rPr>
              <a:t>2021:  </a:t>
            </a:r>
            <a:r>
              <a:rPr b="0" i="0" lang="en-US" sz="1600" u="none" cap="none" strike="noStrike">
                <a:solidFill>
                  <a:schemeClr val="lt1"/>
                </a:solidFill>
                <a:latin typeface="Arial"/>
                <a:ea typeface="Arial"/>
                <a:cs typeface="Arial"/>
                <a:sym typeface="Arial"/>
              </a:rPr>
              <a:t>Simone Biles, considered by most as the greatest gymnast of all time, stunned the world when she withdrew from team all-around final competition at the Olympic Games to focus instead on her mental health.</a:t>
            </a:r>
            <a:endParaRPr b="0" i="0" sz="1600" u="none" cap="none" strike="noStrike">
              <a:solidFill>
                <a:schemeClr val="lt1"/>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600"/>
              <a:buFont typeface="Arial"/>
              <a:buNone/>
            </a:pPr>
            <a:r>
              <a:rPr b="1" i="0" lang="en-US" sz="1600" u="none" cap="none" strike="noStrike">
                <a:solidFill>
                  <a:schemeClr val="lt1"/>
                </a:solidFill>
                <a:latin typeface="Arial"/>
                <a:ea typeface="Arial"/>
                <a:cs typeface="Arial"/>
                <a:sym typeface="Arial"/>
              </a:rPr>
              <a:t>2021:  </a:t>
            </a:r>
            <a:r>
              <a:rPr b="0" i="0" lang="en-US" sz="1600" u="none" cap="none" strike="noStrike">
                <a:solidFill>
                  <a:schemeClr val="lt1"/>
                </a:solidFill>
                <a:latin typeface="Arial"/>
                <a:ea typeface="Arial"/>
                <a:cs typeface="Arial"/>
                <a:sym typeface="Arial"/>
              </a:rPr>
              <a:t>Tennis star Naomi Osaka, one of the highest-paid female athletes in the world who has struggled with anxiety and depression for many years, pulled out of the French Open to tend to her mental health.</a:t>
            </a:r>
            <a:endParaRPr b="0" i="0" sz="1600" u="none" cap="none" strike="noStrike">
              <a:solidFill>
                <a:schemeClr val="lt1"/>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Osaka would later publish an essay in Time Magazine saying “it’s OK to not be OK.”</a:t>
            </a:r>
            <a:endParaRPr b="0" i="0" sz="1600" u="none" cap="none" strike="noStrike">
              <a:solidFill>
                <a:schemeClr val="lt1"/>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600"/>
              <a:buFont typeface="Arial"/>
              <a:buNone/>
            </a:pPr>
            <a:r>
              <a:rPr b="1" i="0" lang="en-US" sz="1600" u="none" cap="none" strike="noStrike">
                <a:solidFill>
                  <a:schemeClr val="lt1"/>
                </a:solidFill>
                <a:latin typeface="Arial"/>
                <a:ea typeface="Arial"/>
                <a:cs typeface="Arial"/>
                <a:sym typeface="Arial"/>
              </a:rPr>
              <a:t>2021:  </a:t>
            </a:r>
            <a:r>
              <a:rPr b="0" i="0" lang="en-US" sz="1600" u="none" cap="none" strike="noStrike">
                <a:solidFill>
                  <a:schemeClr val="lt1"/>
                </a:solidFill>
                <a:latin typeface="Arial"/>
                <a:ea typeface="Arial"/>
                <a:cs typeface="Arial"/>
                <a:sym typeface="Arial"/>
              </a:rPr>
              <a:t>Calvin Ridley, star wide receiver for the Atlanta Falcons, stepped away from football just five games into the NFL season to focus on his mental health.</a:t>
            </a:r>
            <a:endParaRPr b="0" i="0" sz="1600" u="none" cap="none" strike="noStrike">
              <a:solidFill>
                <a:schemeClr val="lt1"/>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600"/>
              <a:buFont typeface="Arial"/>
              <a:buNone/>
            </a:pPr>
            <a:r>
              <a:t/>
            </a:r>
            <a:endParaRPr b="0" i="0" sz="1600" u="none" cap="none" strike="noStrike">
              <a:solidFill>
                <a:schemeClr val="lt1"/>
              </a:solidFill>
              <a:latin typeface="Arial"/>
              <a:ea typeface="Arial"/>
              <a:cs typeface="Arial"/>
              <a:sym typeface="Arial"/>
            </a:endParaRPr>
          </a:p>
          <a:p>
            <a:pPr indent="0" lvl="0" marL="0" marR="0" rtl="0" algn="l">
              <a:lnSpc>
                <a:spcPct val="100000"/>
              </a:lnSpc>
              <a:spcBef>
                <a:spcPts val="1000"/>
              </a:spcBef>
              <a:spcAft>
                <a:spcPts val="1000"/>
              </a:spcAft>
              <a:buClr>
                <a:srgbClr val="000000"/>
              </a:buClr>
              <a:buSzPts val="1600"/>
              <a:buFont typeface="Arial"/>
              <a:buNone/>
            </a:pPr>
            <a:r>
              <a:t/>
            </a:r>
            <a:endParaRPr b="0" i="0" sz="1600" u="none" cap="none" strike="noStrike">
              <a:solidFill>
                <a:schemeClr val="lt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1"/>
          <p:cNvSpPr txBox="1"/>
          <p:nvPr>
            <p:ph type="title"/>
          </p:nvPr>
        </p:nvSpPr>
        <p:spPr>
          <a:xfrm>
            <a:off x="938499" y="445025"/>
            <a:ext cx="7381411" cy="645968"/>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SPORTSMANSHIP</a:t>
            </a:r>
            <a:endParaRPr>
              <a:latin typeface="Arial"/>
              <a:ea typeface="Arial"/>
              <a:cs typeface="Arial"/>
              <a:sym typeface="Arial"/>
            </a:endParaRPr>
          </a:p>
        </p:txBody>
      </p:sp>
      <p:sp>
        <p:nvSpPr>
          <p:cNvPr id="143" name="Google Shape;143;p11"/>
          <p:cNvSpPr txBox="1"/>
          <p:nvPr>
            <p:ph idx="1" type="body"/>
          </p:nvPr>
        </p:nvSpPr>
        <p:spPr>
          <a:xfrm>
            <a:off x="938499" y="1090993"/>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500">
                <a:latin typeface="Arial"/>
                <a:ea typeface="Arial"/>
                <a:cs typeface="Arial"/>
                <a:sym typeface="Arial"/>
              </a:rPr>
              <a:t>Sportsmanship and the spirit of competition (competing in a moral and ethical manner and not with a “win at all costs” mentality) often fall by the wayside when stakes are the highest.</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US" sz="1500">
                <a:latin typeface="Arial"/>
                <a:ea typeface="Arial"/>
                <a:cs typeface="Arial"/>
                <a:sym typeface="Arial"/>
              </a:rPr>
              <a:t>In 2023, the NBA fined the Dallas Mavericks $750,000 for tanking when they began resting players at the end of the season in an effort to improve their chances at a lottery pick in the 2023 draft. The NBA concluded that the Mavericks engaged in “conduct detrimental to the league.”</a:t>
            </a:r>
            <a:endParaRPr sz="1500">
              <a:latin typeface="Arial"/>
              <a:ea typeface="Arial"/>
              <a:cs typeface="Arial"/>
              <a:sym typeface="Arial"/>
            </a:endParaRPr>
          </a:p>
          <a:p>
            <a:pPr indent="-323850" lvl="0" marL="457200" rtl="0" algn="l">
              <a:lnSpc>
                <a:spcPct val="100000"/>
              </a:lnSpc>
              <a:spcBef>
                <a:spcPts val="1200"/>
              </a:spcBef>
              <a:spcAft>
                <a:spcPts val="1000"/>
              </a:spcAft>
              <a:buSzPts val="1500"/>
              <a:buFont typeface="Arial"/>
              <a:buChar char="●"/>
            </a:pPr>
            <a:r>
              <a:rPr lang="en-US" sz="1500">
                <a:latin typeface="Arial"/>
                <a:ea typeface="Arial"/>
                <a:cs typeface="Arial"/>
                <a:sym typeface="Arial"/>
              </a:rPr>
              <a:t>In 2020, the Houston Astros were criticized by many fans and media members when Major League Baseball confirmed they found evidence of the team orchestrating an elaborate “sign-stealing” scandal during the 2017 playoffs when the team went on to win the World Series</a:t>
            </a:r>
            <a:endParaRPr sz="1500">
              <a:latin typeface="Arial"/>
              <a:ea typeface="Arial"/>
              <a:cs typeface="Arial"/>
              <a:sym typeface="Arial"/>
            </a:endParaRPr>
          </a:p>
        </p:txBody>
      </p:sp>
      <p:cxnSp>
        <p:nvCxnSpPr>
          <p:cNvPr id="144" name="Google Shape;144;p11"/>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45" name="Google Shape;145;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46" name="Google Shape;146;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2"/>
          <p:cNvSpPr txBox="1"/>
          <p:nvPr>
            <p:ph type="title"/>
          </p:nvPr>
        </p:nvSpPr>
        <p:spPr>
          <a:xfrm>
            <a:off x="938499" y="445025"/>
            <a:ext cx="7381411" cy="645968"/>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SPORTSMANSHIP</a:t>
            </a:r>
            <a:endParaRPr>
              <a:latin typeface="Arial"/>
              <a:ea typeface="Arial"/>
              <a:cs typeface="Arial"/>
              <a:sym typeface="Arial"/>
            </a:endParaRPr>
          </a:p>
        </p:txBody>
      </p:sp>
      <p:sp>
        <p:nvSpPr>
          <p:cNvPr id="152" name="Google Shape;152;p12"/>
          <p:cNvSpPr txBox="1"/>
          <p:nvPr>
            <p:ph idx="1" type="body"/>
          </p:nvPr>
        </p:nvSpPr>
        <p:spPr>
          <a:xfrm>
            <a:off x="938500" y="1000125"/>
            <a:ext cx="7172100" cy="328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500">
                <a:latin typeface="Arial"/>
                <a:ea typeface="Arial"/>
                <a:cs typeface="Arial"/>
                <a:sym typeface="Arial"/>
              </a:rPr>
              <a:t>Poor sportsmanship can even trickle down to all levels of sport:</a:t>
            </a:r>
            <a:endParaRPr b="1"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US" sz="1500">
                <a:latin typeface="Arial"/>
                <a:ea typeface="Arial"/>
                <a:cs typeface="Arial"/>
                <a:sym typeface="Arial"/>
              </a:rPr>
              <a:t>A cheating scandal rocked the 2014 Little League World Series when the U.S. champion, Jackie Robinson West out of Chicago, allegedly used ineligible players.</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US" sz="1500">
                <a:latin typeface="Arial"/>
                <a:ea typeface="Arial"/>
                <a:cs typeface="Arial"/>
                <a:sym typeface="Arial"/>
              </a:rPr>
              <a:t>In 2019, a New Hampshire Little League coach accused a Rhode Island team of cheating (stealing signs) in a tournament game leading up to the Little League World Series.</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US" sz="1500">
                <a:latin typeface="Arial"/>
                <a:ea typeface="Arial"/>
                <a:cs typeface="Arial"/>
                <a:sym typeface="Arial"/>
              </a:rPr>
              <a:t>In 2022, Miami Dolphins owner Stephen Ross was fined $1.5 million and suspended from participating in team events and operations through October 17th for violating the NFL’s tampering policies by having improper conversations with quarterback Tom Brady and the agent for Sean Payton, then the head coach of the New Orleans Saints. The team was also stripped of its first-round draft pick in 2023. </a:t>
            </a:r>
            <a:endParaRPr sz="1500">
              <a:latin typeface="Arial"/>
              <a:ea typeface="Arial"/>
              <a:cs typeface="Arial"/>
              <a:sym typeface="Arial"/>
            </a:endParaRPr>
          </a:p>
          <a:p>
            <a:pPr indent="-463550" lvl="0" marL="463550" rtl="0" algn="l">
              <a:lnSpc>
                <a:spcPct val="100000"/>
              </a:lnSpc>
              <a:spcBef>
                <a:spcPts val="1000"/>
              </a:spcBef>
              <a:spcAft>
                <a:spcPts val="0"/>
              </a:spcAft>
              <a:buSzPts val="1150"/>
              <a:buNone/>
            </a:pPr>
            <a:r>
              <a:t/>
            </a:r>
            <a:endParaRPr sz="1500">
              <a:latin typeface="Arial"/>
              <a:ea typeface="Arial"/>
              <a:cs typeface="Arial"/>
              <a:sym typeface="Arial"/>
            </a:endParaRPr>
          </a:p>
          <a:p>
            <a:pPr indent="-463550" lvl="0" marL="463550" rtl="0" algn="l">
              <a:lnSpc>
                <a:spcPct val="100000"/>
              </a:lnSpc>
              <a:spcBef>
                <a:spcPts val="1000"/>
              </a:spcBef>
              <a:spcAft>
                <a:spcPts val="1000"/>
              </a:spcAft>
              <a:buSzPts val="1150"/>
              <a:buNone/>
            </a:pPr>
            <a:r>
              <a:t/>
            </a:r>
            <a:endParaRPr sz="1500">
              <a:latin typeface="Arial"/>
              <a:ea typeface="Arial"/>
              <a:cs typeface="Arial"/>
              <a:sym typeface="Arial"/>
            </a:endParaRPr>
          </a:p>
        </p:txBody>
      </p:sp>
      <p:cxnSp>
        <p:nvCxnSpPr>
          <p:cNvPr id="153" name="Google Shape;153;p1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54" name="Google Shape;154;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55" name="Google Shape;155;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14"/>
          <p:cNvSpPr txBox="1"/>
          <p:nvPr>
            <p:ph type="title"/>
          </p:nvPr>
        </p:nvSpPr>
        <p:spPr>
          <a:xfrm>
            <a:off x="938499" y="445025"/>
            <a:ext cx="7381411" cy="645968"/>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COMPENSATION FOR COLLEGE ATHLETES</a:t>
            </a:r>
            <a:endParaRPr>
              <a:latin typeface="Arial"/>
              <a:ea typeface="Arial"/>
              <a:cs typeface="Arial"/>
              <a:sym typeface="Arial"/>
            </a:endParaRPr>
          </a:p>
        </p:txBody>
      </p:sp>
      <p:sp>
        <p:nvSpPr>
          <p:cNvPr id="161" name="Google Shape;161;p14"/>
          <p:cNvSpPr txBox="1"/>
          <p:nvPr>
            <p:ph idx="1" type="body"/>
          </p:nvPr>
        </p:nvSpPr>
        <p:spPr>
          <a:xfrm>
            <a:off x="938499" y="112199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In 2021, the NCAA began to allow its athletes to monetize their </a:t>
            </a:r>
            <a:r>
              <a:rPr b="1" lang="en-US" sz="1600">
                <a:solidFill>
                  <a:schemeClr val="dk2"/>
                </a:solidFill>
                <a:latin typeface="Arial"/>
                <a:ea typeface="Arial"/>
                <a:cs typeface="Arial"/>
                <a:sym typeface="Arial"/>
              </a:rPr>
              <a:t>name, image and likeness</a:t>
            </a:r>
            <a:r>
              <a:rPr lang="en-US" sz="1600">
                <a:latin typeface="Arial"/>
                <a:ea typeface="Arial"/>
                <a:cs typeface="Arial"/>
                <a:sym typeface="Arial"/>
              </a:rPr>
              <a:t>, or </a:t>
            </a:r>
            <a:r>
              <a:rPr b="1" lang="en-US" sz="1600">
                <a:solidFill>
                  <a:schemeClr val="dk2"/>
                </a:solidFill>
                <a:latin typeface="Arial"/>
                <a:ea typeface="Arial"/>
                <a:cs typeface="Arial"/>
                <a:sym typeface="Arial"/>
              </a:rPr>
              <a:t>NIL</a:t>
            </a:r>
            <a:r>
              <a:rPr lang="en-US" sz="1600">
                <a:latin typeface="Arial"/>
                <a:ea typeface="Arial"/>
                <a:cs typeface="Arial"/>
                <a:sym typeface="Arial"/>
              </a:rPr>
              <a:t>.</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It took less than a month for the University of Alabama’s quarterback to cash in on the new rules as Bryce Young rang up over $1 million in Name, Image and Likeness endorsement deals, despite the fact that he had only thrown 22 pass attempts in his entire college career</a:t>
            </a:r>
            <a:endParaRPr>
              <a:latin typeface="Arial"/>
              <a:ea typeface="Arial"/>
              <a:cs typeface="Arial"/>
              <a:sym typeface="Arial"/>
            </a:endParaRPr>
          </a:p>
          <a:p>
            <a:pPr indent="-330200" lvl="0" marL="457200" rtl="0" algn="l">
              <a:lnSpc>
                <a:spcPct val="100000"/>
              </a:lnSpc>
              <a:spcBef>
                <a:spcPts val="1200"/>
              </a:spcBef>
              <a:spcAft>
                <a:spcPts val="1000"/>
              </a:spcAft>
              <a:buSzPts val="1600"/>
              <a:buFont typeface="Arial"/>
              <a:buChar char="●"/>
            </a:pPr>
            <a:r>
              <a:rPr lang="en-US" sz="1600">
                <a:latin typeface="Arial"/>
                <a:ea typeface="Arial"/>
                <a:cs typeface="Arial"/>
                <a:sym typeface="Arial"/>
              </a:rPr>
              <a:t>Syracuse basketball star (and the son of the team’s coach), Buddy “Buckets” Boeheim, became the first college athlete in the new NIL era to sell gear with his name and also have it licensed with the trademark of the university</a:t>
            </a:r>
            <a:endParaRPr>
              <a:latin typeface="Arial"/>
              <a:ea typeface="Arial"/>
              <a:cs typeface="Arial"/>
              <a:sym typeface="Arial"/>
            </a:endParaRPr>
          </a:p>
        </p:txBody>
      </p:sp>
      <p:cxnSp>
        <p:nvCxnSpPr>
          <p:cNvPr id="162" name="Google Shape;162;p1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63" name="Google Shape;163;p1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64" name="Google Shape;164;p1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g1493db0b949_0_26"/>
          <p:cNvSpPr txBox="1"/>
          <p:nvPr>
            <p:ph type="title"/>
          </p:nvPr>
        </p:nvSpPr>
        <p:spPr>
          <a:xfrm>
            <a:off x="938499" y="445025"/>
            <a:ext cx="7381500" cy="64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COMPENSATION FOR COLLEGE ATHLETES</a:t>
            </a:r>
            <a:endParaRPr/>
          </a:p>
        </p:txBody>
      </p:sp>
      <p:sp>
        <p:nvSpPr>
          <p:cNvPr id="170" name="Google Shape;170;g1493db0b949_0_26"/>
          <p:cNvSpPr txBox="1"/>
          <p:nvPr>
            <p:ph idx="1" type="body"/>
          </p:nvPr>
        </p:nvSpPr>
        <p:spPr>
          <a:xfrm>
            <a:off x="938500" y="1121925"/>
            <a:ext cx="7776900" cy="3330600"/>
          </a:xfrm>
          <a:prstGeom prst="rect">
            <a:avLst/>
          </a:prstGeom>
          <a:noFill/>
          <a:ln>
            <a:noFill/>
          </a:ln>
        </p:spPr>
        <p:txBody>
          <a:bodyPr anchorCtr="0" anchor="t" bIns="91425" lIns="91425" spcFirstLastPara="1" rIns="91425" wrap="square" tIns="91425">
            <a:noAutofit/>
          </a:bodyPr>
          <a:lstStyle/>
          <a:p>
            <a:pPr indent="-463550" lvl="0" marL="463550" rtl="0" algn="l">
              <a:lnSpc>
                <a:spcPct val="100000"/>
              </a:lnSpc>
              <a:spcBef>
                <a:spcPts val="0"/>
              </a:spcBef>
              <a:spcAft>
                <a:spcPts val="0"/>
              </a:spcAft>
              <a:buSzPts val="1150"/>
              <a:buNone/>
            </a:pPr>
            <a:r>
              <a:rPr b="1" lang="en-US" sz="1500">
                <a:latin typeface="Arial"/>
                <a:ea typeface="Arial"/>
                <a:cs typeface="Arial"/>
                <a:sym typeface="Arial"/>
              </a:rPr>
              <a:t>How have athletes benefited from NIL?</a:t>
            </a:r>
            <a:endParaRPr b="1" sz="1500">
              <a:latin typeface="Arial"/>
              <a:ea typeface="Arial"/>
              <a:cs typeface="Arial"/>
              <a:sym typeface="Arial"/>
            </a:endParaRPr>
          </a:p>
          <a:p>
            <a:pPr indent="-323850" lvl="0" marL="457200" rtl="0" algn="l">
              <a:lnSpc>
                <a:spcPct val="100000"/>
              </a:lnSpc>
              <a:spcBef>
                <a:spcPts val="800"/>
              </a:spcBef>
              <a:spcAft>
                <a:spcPts val="0"/>
              </a:spcAft>
              <a:buSzPts val="1500"/>
              <a:buFont typeface="Arial"/>
              <a:buChar char="●"/>
            </a:pPr>
            <a:r>
              <a:rPr lang="en-US" sz="1500">
                <a:latin typeface="Arial"/>
                <a:ea typeface="Arial"/>
                <a:cs typeface="Arial"/>
                <a:sym typeface="Arial"/>
              </a:rPr>
              <a:t>In year one of NIL, athletes throughout the country cashed in, earning thousands of dollars in income through deals that NCAA rules had previously restricted.</a:t>
            </a:r>
            <a:endParaRPr sz="1500">
              <a:latin typeface="Arial"/>
              <a:ea typeface="Arial"/>
              <a:cs typeface="Arial"/>
              <a:sym typeface="Arial"/>
            </a:endParaRPr>
          </a:p>
          <a:p>
            <a:pPr indent="-323850" lvl="0" marL="457200" rtl="0" algn="l">
              <a:lnSpc>
                <a:spcPct val="100000"/>
              </a:lnSpc>
              <a:spcBef>
                <a:spcPts val="800"/>
              </a:spcBef>
              <a:spcAft>
                <a:spcPts val="0"/>
              </a:spcAft>
              <a:buSzPts val="1500"/>
              <a:buFont typeface="Arial"/>
              <a:buChar char="●"/>
            </a:pPr>
            <a:r>
              <a:rPr lang="en-US" sz="1500">
                <a:latin typeface="Arial"/>
                <a:ea typeface="Arial"/>
                <a:cs typeface="Arial"/>
                <a:sym typeface="Arial"/>
              </a:rPr>
              <a:t>Some athletes have incredible earning potential with millions of dollars up for grabs in the NIL space.</a:t>
            </a:r>
            <a:endParaRPr sz="1500">
              <a:latin typeface="Arial"/>
              <a:ea typeface="Arial"/>
              <a:cs typeface="Arial"/>
              <a:sym typeface="Arial"/>
            </a:endParaRPr>
          </a:p>
          <a:p>
            <a:pPr indent="-323850" lvl="0" marL="457200" rtl="0" algn="l">
              <a:lnSpc>
                <a:spcPct val="100000"/>
              </a:lnSpc>
              <a:spcBef>
                <a:spcPts val="800"/>
              </a:spcBef>
              <a:spcAft>
                <a:spcPts val="0"/>
              </a:spcAft>
              <a:buSzPts val="1500"/>
              <a:buFont typeface="Arial"/>
              <a:buChar char="●"/>
            </a:pPr>
            <a:r>
              <a:rPr lang="en-US" sz="1500">
                <a:latin typeface="Arial"/>
                <a:ea typeface="Arial"/>
                <a:cs typeface="Arial"/>
                <a:sym typeface="Arial"/>
              </a:rPr>
              <a:t>In its “NIL 100 Rankings”, the recruiting and NIL website On3 suggested Bronny James’ NIL value as a high school senior was $7.2 million, thanks to deals with companies such as Nike, Beats by Dre and PSD Underwear.  </a:t>
            </a:r>
            <a:endParaRPr sz="1500">
              <a:latin typeface="Arial"/>
              <a:ea typeface="Arial"/>
              <a:cs typeface="Arial"/>
              <a:sym typeface="Arial"/>
            </a:endParaRPr>
          </a:p>
          <a:p>
            <a:pPr indent="-323850" lvl="0" marL="457200" rtl="0" algn="l">
              <a:lnSpc>
                <a:spcPct val="100000"/>
              </a:lnSpc>
              <a:spcBef>
                <a:spcPts val="800"/>
              </a:spcBef>
              <a:spcAft>
                <a:spcPts val="800"/>
              </a:spcAft>
              <a:buSzPts val="1500"/>
              <a:buFont typeface="Arial"/>
              <a:buChar char="●"/>
            </a:pPr>
            <a:r>
              <a:rPr lang="en-US" sz="1500">
                <a:latin typeface="Arial"/>
                <a:ea typeface="Arial"/>
                <a:cs typeface="Arial"/>
                <a:sym typeface="Arial"/>
              </a:rPr>
              <a:t>Others on the list include LSU volleyball star Livvy Dunne ($3.3 million), Texas quarterback Arch Manning ($2.9 million), USC quarterback Caleb Williams ($2.6 million), Oregon quarterback Bo Nix ($1.7 million), and LSU basketball star Angel Reese ($1.6 million).  </a:t>
            </a:r>
            <a:endParaRPr sz="1500">
              <a:latin typeface="Arial"/>
              <a:ea typeface="Arial"/>
              <a:cs typeface="Arial"/>
              <a:sym typeface="Arial"/>
            </a:endParaRPr>
          </a:p>
        </p:txBody>
      </p:sp>
      <p:cxnSp>
        <p:nvCxnSpPr>
          <p:cNvPr id="171" name="Google Shape;171;g1493db0b949_0_2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72" name="Google Shape;172;g1493db0b949_0_2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73" name="Google Shape;173;g1493db0b949_0_2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g25fe93f997a_1_26"/>
          <p:cNvSpPr txBox="1"/>
          <p:nvPr>
            <p:ph type="title"/>
          </p:nvPr>
        </p:nvSpPr>
        <p:spPr>
          <a:xfrm>
            <a:off x="938499" y="445025"/>
            <a:ext cx="7381500" cy="64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COMPENSATION FOR COLLEGE ATHLETES</a:t>
            </a:r>
            <a:endParaRPr/>
          </a:p>
        </p:txBody>
      </p:sp>
      <p:sp>
        <p:nvSpPr>
          <p:cNvPr id="179" name="Google Shape;179;g25fe93f997a_1_26"/>
          <p:cNvSpPr txBox="1"/>
          <p:nvPr>
            <p:ph idx="1" type="body"/>
          </p:nvPr>
        </p:nvSpPr>
        <p:spPr>
          <a:xfrm>
            <a:off x="938500" y="1121925"/>
            <a:ext cx="7776900" cy="3330600"/>
          </a:xfrm>
          <a:prstGeom prst="rect">
            <a:avLst/>
          </a:prstGeom>
          <a:noFill/>
          <a:ln>
            <a:noFill/>
          </a:ln>
        </p:spPr>
        <p:txBody>
          <a:bodyPr anchorCtr="0" anchor="t" bIns="91425" lIns="91425" spcFirstLastPara="1" rIns="91425" wrap="square" tIns="91425">
            <a:noAutofit/>
          </a:bodyPr>
          <a:lstStyle/>
          <a:p>
            <a:pPr indent="-463550" lvl="0" marL="463550" rtl="0" algn="l">
              <a:lnSpc>
                <a:spcPct val="100000"/>
              </a:lnSpc>
              <a:spcBef>
                <a:spcPts val="0"/>
              </a:spcBef>
              <a:spcAft>
                <a:spcPts val="0"/>
              </a:spcAft>
              <a:buSzPts val="1150"/>
              <a:buNone/>
            </a:pPr>
            <a:r>
              <a:rPr b="1" lang="en-US" sz="1500">
                <a:latin typeface="Arial"/>
                <a:ea typeface="Arial"/>
                <a:cs typeface="Arial"/>
                <a:sym typeface="Arial"/>
              </a:rPr>
              <a:t>How have colleges responded to the NIL?</a:t>
            </a:r>
            <a:endParaRPr b="1" sz="1500">
              <a:latin typeface="Arial"/>
              <a:ea typeface="Arial"/>
              <a:cs typeface="Arial"/>
              <a:sym typeface="Arial"/>
            </a:endParaRPr>
          </a:p>
          <a:p>
            <a:pPr indent="-323850" lvl="0" marL="457200" rtl="0" algn="l">
              <a:lnSpc>
                <a:spcPct val="100000"/>
              </a:lnSpc>
              <a:spcBef>
                <a:spcPts val="0"/>
              </a:spcBef>
              <a:spcAft>
                <a:spcPts val="0"/>
              </a:spcAft>
              <a:buSzPts val="1500"/>
              <a:buFont typeface="Arial"/>
              <a:buChar char="●"/>
            </a:pPr>
            <a:r>
              <a:rPr lang="en-US" sz="1500">
                <a:latin typeface="Arial"/>
                <a:ea typeface="Arial"/>
                <a:cs typeface="Arial"/>
                <a:sym typeface="Arial"/>
              </a:rPr>
              <a:t>Colleges and universities have been quick to embrace NIL, helping their athletes to navigate the new opportunity.</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US" sz="1500">
                <a:latin typeface="Arial"/>
                <a:ea typeface="Arial"/>
                <a:cs typeface="Arial"/>
                <a:sym typeface="Arial"/>
              </a:rPr>
              <a:t>After the 2022 season, Duke basketball created a new position on its staff designed specifically to help players understand and maximize their NIL opportunities, and hired former Nike and NBA employee Rachel Baker as the program’s General Manager.</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US" sz="1500">
                <a:latin typeface="Arial"/>
                <a:ea typeface="Arial"/>
                <a:cs typeface="Arial"/>
                <a:sym typeface="Arial"/>
              </a:rPr>
              <a:t>By 2023, many programs had established internal programs to help guide and facilitate NIL deals for its athletes, like Ohio State’s “Corporate Ambassador Program” to help arrange partnerships between Buckeyes’ athletes and local businesses, and the creation of the “Edge Team”, an internal advisory group.</a:t>
            </a:r>
            <a:endParaRPr sz="1500">
              <a:latin typeface="Arial"/>
              <a:ea typeface="Arial"/>
              <a:cs typeface="Arial"/>
              <a:sym typeface="Arial"/>
            </a:endParaRPr>
          </a:p>
          <a:p>
            <a:pPr indent="-463550" lvl="0" marL="463550" rtl="0" algn="l">
              <a:lnSpc>
                <a:spcPct val="100000"/>
              </a:lnSpc>
              <a:spcBef>
                <a:spcPts val="1000"/>
              </a:spcBef>
              <a:spcAft>
                <a:spcPts val="0"/>
              </a:spcAft>
              <a:buSzPts val="1150"/>
              <a:buNone/>
            </a:pPr>
            <a:r>
              <a:t/>
            </a:r>
            <a:endParaRPr sz="1500">
              <a:latin typeface="Arial"/>
              <a:ea typeface="Arial"/>
              <a:cs typeface="Arial"/>
              <a:sym typeface="Arial"/>
            </a:endParaRPr>
          </a:p>
        </p:txBody>
      </p:sp>
      <p:cxnSp>
        <p:nvCxnSpPr>
          <p:cNvPr id="180" name="Google Shape;180;g25fe93f997a_1_2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0"/>
              </a:srgbClr>
            </a:outerShdw>
          </a:effectLst>
        </p:spPr>
      </p:cxnSp>
      <p:pic>
        <p:nvPicPr>
          <p:cNvPr id="181" name="Google Shape;181;g25fe93f997a_1_2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82" name="Google Shape;182;g25fe93f997a_1_2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g1493db0b949_0_35"/>
          <p:cNvSpPr txBox="1"/>
          <p:nvPr>
            <p:ph type="title"/>
          </p:nvPr>
        </p:nvSpPr>
        <p:spPr>
          <a:xfrm>
            <a:off x="938499" y="445025"/>
            <a:ext cx="7381500" cy="64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COMPENSATION FOR COLLEGE ATHLETES</a:t>
            </a:r>
            <a:endParaRPr>
              <a:latin typeface="Arial"/>
              <a:ea typeface="Arial"/>
              <a:cs typeface="Arial"/>
              <a:sym typeface="Arial"/>
            </a:endParaRPr>
          </a:p>
        </p:txBody>
      </p:sp>
      <p:sp>
        <p:nvSpPr>
          <p:cNvPr id="188" name="Google Shape;188;g1493db0b949_0_35"/>
          <p:cNvSpPr txBox="1"/>
          <p:nvPr>
            <p:ph idx="1" type="body"/>
          </p:nvPr>
        </p:nvSpPr>
        <p:spPr>
          <a:xfrm>
            <a:off x="938500" y="1121925"/>
            <a:ext cx="7776900" cy="3330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600">
                <a:latin typeface="Arial"/>
                <a:ea typeface="Arial"/>
                <a:cs typeface="Arial"/>
                <a:sym typeface="Arial"/>
              </a:rPr>
              <a:t>How have brands responded to NIL?</a:t>
            </a:r>
            <a:endParaRPr b="1" sz="1600">
              <a:latin typeface="Arial"/>
              <a:ea typeface="Arial"/>
              <a:cs typeface="Arial"/>
              <a:sym typeface="Arial"/>
            </a:endParaRPr>
          </a:p>
          <a:p>
            <a:pPr indent="-330200" lvl="0" marL="457200" rtl="0" algn="l">
              <a:lnSpc>
                <a:spcPct val="100000"/>
              </a:lnSpc>
              <a:spcBef>
                <a:spcPts val="800"/>
              </a:spcBef>
              <a:spcAft>
                <a:spcPts val="0"/>
              </a:spcAft>
              <a:buSzPts val="1600"/>
              <a:buFont typeface="Arial"/>
              <a:buChar char="●"/>
            </a:pPr>
            <a:r>
              <a:rPr lang="en-US" sz="1600">
                <a:latin typeface="Arial"/>
                <a:ea typeface="Arial"/>
                <a:cs typeface="Arial"/>
                <a:sym typeface="Arial"/>
              </a:rPr>
              <a:t>Isn’t just local car dealerships and restaurants, national brands have partnered with college athletes for NIL deals.</a:t>
            </a:r>
            <a:endParaRPr sz="1600">
              <a:latin typeface="Arial"/>
              <a:ea typeface="Arial"/>
              <a:cs typeface="Arial"/>
              <a:sym typeface="Arial"/>
            </a:endParaRPr>
          </a:p>
          <a:p>
            <a:pPr indent="-330200" lvl="0" marL="457200" rtl="0" algn="l">
              <a:lnSpc>
                <a:spcPct val="100000"/>
              </a:lnSpc>
              <a:spcBef>
                <a:spcPts val="800"/>
              </a:spcBef>
              <a:spcAft>
                <a:spcPts val="0"/>
              </a:spcAft>
              <a:buSzPts val="1600"/>
              <a:buFont typeface="Arial"/>
              <a:buChar char="●"/>
            </a:pPr>
            <a:r>
              <a:rPr lang="en-US" sz="1600">
                <a:latin typeface="Arial"/>
                <a:ea typeface="Arial"/>
                <a:cs typeface="Arial"/>
                <a:sym typeface="Arial"/>
              </a:rPr>
              <a:t>Just prior to the start of the 2022-23 football season, Auburn Tigers quarterback T.J. Finley inked a deal with Amazon, becoming the first college athlete to sign a NIL deal with the company</a:t>
            </a:r>
            <a:endParaRPr sz="1600">
              <a:latin typeface="Arial"/>
              <a:ea typeface="Arial"/>
              <a:cs typeface="Arial"/>
              <a:sym typeface="Arial"/>
            </a:endParaRPr>
          </a:p>
          <a:p>
            <a:pPr indent="-330200" lvl="0" marL="457200" rtl="0" algn="l">
              <a:lnSpc>
                <a:spcPct val="100000"/>
              </a:lnSpc>
              <a:spcBef>
                <a:spcPts val="800"/>
              </a:spcBef>
              <a:spcAft>
                <a:spcPts val="0"/>
              </a:spcAft>
              <a:buSzPts val="1600"/>
              <a:buFont typeface="Arial"/>
              <a:buChar char="●"/>
            </a:pPr>
            <a:r>
              <a:rPr lang="en-US" sz="1600">
                <a:latin typeface="Arial"/>
                <a:ea typeface="Arial"/>
                <a:cs typeface="Arial"/>
                <a:sym typeface="Arial"/>
              </a:rPr>
              <a:t>Rather than pursuing deals with individual athletes, Adidas created a NIL network for up to 50,000 college athletes to become paid endorsers for the brand.</a:t>
            </a:r>
            <a:endParaRPr sz="1600">
              <a:latin typeface="Arial"/>
              <a:ea typeface="Arial"/>
              <a:cs typeface="Arial"/>
              <a:sym typeface="Arial"/>
            </a:endParaRPr>
          </a:p>
          <a:p>
            <a:pPr indent="-330200" lvl="0" marL="457200" rtl="0" algn="l">
              <a:lnSpc>
                <a:spcPct val="100000"/>
              </a:lnSpc>
              <a:spcBef>
                <a:spcPts val="800"/>
              </a:spcBef>
              <a:spcAft>
                <a:spcPts val="800"/>
              </a:spcAft>
              <a:buSzPts val="1600"/>
              <a:buFont typeface="Arial"/>
              <a:buChar char="●"/>
            </a:pPr>
            <a:r>
              <a:rPr lang="en-US" sz="1600">
                <a:latin typeface="Arial"/>
                <a:ea typeface="Arial"/>
                <a:cs typeface="Arial"/>
                <a:sym typeface="Arial"/>
              </a:rPr>
              <a:t>NIL deals offer brands an opportunity to get creative with their marketing. </a:t>
            </a:r>
            <a:endParaRPr sz="1600">
              <a:latin typeface="Arial"/>
              <a:ea typeface="Arial"/>
              <a:cs typeface="Arial"/>
              <a:sym typeface="Arial"/>
            </a:endParaRPr>
          </a:p>
        </p:txBody>
      </p:sp>
      <p:cxnSp>
        <p:nvCxnSpPr>
          <p:cNvPr id="189" name="Google Shape;189;g1493db0b949_0_3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90" name="Google Shape;190;g1493db0b949_0_3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91" name="Google Shape;191;g1493db0b949_0_3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 name="Shape 34"/>
        <p:cNvGrpSpPr/>
        <p:nvPr/>
      </p:nvGrpSpPr>
      <p:grpSpPr>
        <a:xfrm>
          <a:off x="0" y="0"/>
          <a:ext cx="0" cy="0"/>
          <a:chOff x="0" y="0"/>
          <a:chExt cx="0" cy="0"/>
        </a:xfrm>
      </p:grpSpPr>
      <p:sp>
        <p:nvSpPr>
          <p:cNvPr id="35" name="Google Shape;35;p2"/>
          <p:cNvSpPr txBox="1"/>
          <p:nvPr>
            <p:ph type="title"/>
          </p:nvPr>
        </p:nvSpPr>
        <p:spPr>
          <a:xfrm>
            <a:off x="938499" y="445025"/>
            <a:ext cx="7426567"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SOCIAL ISSUES IN SPORTS &amp; ENTERTAINMENT </a:t>
            </a:r>
            <a:endParaRPr/>
          </a:p>
        </p:txBody>
      </p:sp>
      <p:sp>
        <p:nvSpPr>
          <p:cNvPr id="36" name="Google Shape;36;p2"/>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600">
                <a:solidFill>
                  <a:schemeClr val="dk2"/>
                </a:solidFill>
                <a:latin typeface="Arial"/>
                <a:ea typeface="Arial"/>
                <a:cs typeface="Arial"/>
                <a:sym typeface="Arial"/>
              </a:rPr>
              <a:t>Social issues</a:t>
            </a:r>
            <a:r>
              <a:rPr b="1" lang="en-US" sz="1600">
                <a:solidFill>
                  <a:srgbClr val="EF8600"/>
                </a:solidFill>
                <a:latin typeface="Arial"/>
                <a:ea typeface="Arial"/>
                <a:cs typeface="Arial"/>
                <a:sym typeface="Arial"/>
              </a:rPr>
              <a:t> </a:t>
            </a:r>
            <a:r>
              <a:rPr lang="en-US" sz="1600">
                <a:latin typeface="Arial"/>
                <a:ea typeface="Arial"/>
                <a:cs typeface="Arial"/>
                <a:sym typeface="Arial"/>
              </a:rPr>
              <a:t>in sports and entertainment refer to everything from the ethical actions of athletes, entertainers and sport/entertainment organizations to the sports and entertainment industry’s efforts to do their part to positively impact society.</a:t>
            </a:r>
            <a:endParaRPr sz="1600">
              <a:latin typeface="Arial"/>
              <a:ea typeface="Arial"/>
              <a:cs typeface="Arial"/>
              <a:sym typeface="Arial"/>
            </a:endParaRPr>
          </a:p>
        </p:txBody>
      </p:sp>
      <p:cxnSp>
        <p:nvCxnSpPr>
          <p:cNvPr id="37" name="Google Shape;37;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38" name="Google Shape;38;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9" name="Google Shape;39;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g1493db0b949_0_44"/>
          <p:cNvSpPr txBox="1"/>
          <p:nvPr>
            <p:ph type="title"/>
          </p:nvPr>
        </p:nvSpPr>
        <p:spPr>
          <a:xfrm>
            <a:off x="938499" y="445025"/>
            <a:ext cx="7381500" cy="64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SPORTSWASHING</a:t>
            </a:r>
            <a:endParaRPr>
              <a:latin typeface="Arial"/>
              <a:ea typeface="Arial"/>
              <a:cs typeface="Arial"/>
              <a:sym typeface="Arial"/>
            </a:endParaRPr>
          </a:p>
        </p:txBody>
      </p:sp>
      <p:sp>
        <p:nvSpPr>
          <p:cNvPr id="197" name="Google Shape;197;g1493db0b949_0_44"/>
          <p:cNvSpPr txBox="1"/>
          <p:nvPr>
            <p:ph idx="1" type="body"/>
          </p:nvPr>
        </p:nvSpPr>
        <p:spPr>
          <a:xfrm>
            <a:off x="938500" y="1021325"/>
            <a:ext cx="7776900" cy="3330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500">
                <a:solidFill>
                  <a:schemeClr val="dk2"/>
                </a:solidFill>
                <a:latin typeface="Arial"/>
                <a:ea typeface="Arial"/>
                <a:cs typeface="Arial"/>
                <a:sym typeface="Arial"/>
              </a:rPr>
              <a:t>Sportswashing</a:t>
            </a:r>
            <a:r>
              <a:rPr lang="en-US" sz="1500">
                <a:solidFill>
                  <a:schemeClr val="dk2"/>
                </a:solidFill>
                <a:latin typeface="Arial"/>
                <a:ea typeface="Arial"/>
                <a:cs typeface="Arial"/>
                <a:sym typeface="Arial"/>
              </a:rPr>
              <a:t> </a:t>
            </a:r>
            <a:r>
              <a:rPr lang="en-US" sz="1500">
                <a:latin typeface="Arial"/>
                <a:ea typeface="Arial"/>
                <a:cs typeface="Arial"/>
                <a:sym typeface="Arial"/>
              </a:rPr>
              <a:t>is the practice of an organizational or governmental effort to leverage sports to reshape or improve their image.  Most often, this occurs through the sponsorship of an event and/or its athletes, or by hosting an event (typically a mega-event).  </a:t>
            </a:r>
            <a:endParaRPr sz="1500">
              <a:latin typeface="Arial"/>
              <a:ea typeface="Arial"/>
              <a:cs typeface="Arial"/>
              <a:sym typeface="Arial"/>
            </a:endParaRPr>
          </a:p>
          <a:p>
            <a:pPr indent="0" lvl="0" marL="0" rtl="0" algn="l">
              <a:lnSpc>
                <a:spcPct val="100000"/>
              </a:lnSpc>
              <a:spcBef>
                <a:spcPts val="800"/>
              </a:spcBef>
              <a:spcAft>
                <a:spcPts val="0"/>
              </a:spcAft>
              <a:buSzPts val="1150"/>
              <a:buNone/>
            </a:pPr>
            <a:r>
              <a:rPr lang="en-US" sz="1500">
                <a:latin typeface="Arial"/>
                <a:ea typeface="Arial"/>
                <a:cs typeface="Arial"/>
                <a:sym typeface="Arial"/>
              </a:rPr>
              <a:t>Globally, sportswashing is a tactic that can be used as a political strategy for directing attention away from controversies or scandals, including human rights allegations and corruption. </a:t>
            </a:r>
            <a:endParaRPr sz="1500">
              <a:latin typeface="Arial"/>
              <a:ea typeface="Arial"/>
              <a:cs typeface="Arial"/>
              <a:sym typeface="Arial"/>
            </a:endParaRPr>
          </a:p>
          <a:p>
            <a:pPr indent="0" lvl="0" marL="0" rtl="0" algn="l">
              <a:lnSpc>
                <a:spcPct val="100000"/>
              </a:lnSpc>
              <a:spcBef>
                <a:spcPts val="800"/>
              </a:spcBef>
              <a:spcAft>
                <a:spcPts val="0"/>
              </a:spcAft>
              <a:buSzPts val="1150"/>
              <a:buNone/>
            </a:pPr>
            <a:r>
              <a:rPr b="1" lang="en-US" sz="1500">
                <a:latin typeface="Arial"/>
                <a:ea typeface="Arial"/>
                <a:cs typeface="Arial"/>
                <a:sym typeface="Arial"/>
              </a:rPr>
              <a:t>EXAMPLE: 2022:  LIV Golf</a:t>
            </a:r>
            <a:endParaRPr b="1" sz="1500">
              <a:latin typeface="Arial"/>
              <a:ea typeface="Arial"/>
              <a:cs typeface="Arial"/>
              <a:sym typeface="Arial"/>
            </a:endParaRPr>
          </a:p>
          <a:p>
            <a:pPr indent="-323850" lvl="0" marL="457200" rtl="0" algn="l">
              <a:lnSpc>
                <a:spcPct val="100000"/>
              </a:lnSpc>
              <a:spcBef>
                <a:spcPts val="800"/>
              </a:spcBef>
              <a:spcAft>
                <a:spcPts val="0"/>
              </a:spcAft>
              <a:buSzPts val="1500"/>
              <a:buFont typeface="Arial"/>
              <a:buChar char="●"/>
            </a:pPr>
            <a:r>
              <a:rPr lang="en-US" sz="1500">
                <a:latin typeface="Arial"/>
                <a:ea typeface="Arial"/>
                <a:cs typeface="Arial"/>
                <a:sym typeface="Arial"/>
              </a:rPr>
              <a:t>Saudi Arabia spent billions of dollars to create an upstart professional golf league, luring some of the biggest stars in the game to join the tour, diverting the world’s attention away from criticism of the Saudi government.</a:t>
            </a:r>
            <a:endParaRPr sz="1500">
              <a:latin typeface="Arial"/>
              <a:ea typeface="Arial"/>
              <a:cs typeface="Arial"/>
              <a:sym typeface="Arial"/>
            </a:endParaRPr>
          </a:p>
          <a:p>
            <a:pPr indent="-323850" lvl="0" marL="457200" rtl="0" algn="l">
              <a:lnSpc>
                <a:spcPct val="100000"/>
              </a:lnSpc>
              <a:spcBef>
                <a:spcPts val="0"/>
              </a:spcBef>
              <a:spcAft>
                <a:spcPts val="0"/>
              </a:spcAft>
              <a:buSzPts val="1500"/>
              <a:buFont typeface="Arial"/>
              <a:buChar char="●"/>
            </a:pPr>
            <a:r>
              <a:rPr lang="en-US" sz="1500">
                <a:latin typeface="Arial"/>
                <a:ea typeface="Arial"/>
                <a:cs typeface="Arial"/>
                <a:sym typeface="Arial"/>
              </a:rPr>
              <a:t>Saudi Arabia also has its sights set on hosting major global sporting events, saying the Olympic Games would be an “ultimate goal” for the country.  </a:t>
            </a:r>
            <a:endParaRPr sz="1500">
              <a:latin typeface="Arial"/>
              <a:ea typeface="Arial"/>
              <a:cs typeface="Arial"/>
              <a:sym typeface="Arial"/>
            </a:endParaRPr>
          </a:p>
          <a:p>
            <a:pPr indent="0" lvl="0" marL="0" rtl="0" algn="l">
              <a:lnSpc>
                <a:spcPct val="100000"/>
              </a:lnSpc>
              <a:spcBef>
                <a:spcPts val="800"/>
              </a:spcBef>
              <a:spcAft>
                <a:spcPts val="0"/>
              </a:spcAft>
              <a:buSzPts val="1150"/>
              <a:buNone/>
            </a:pPr>
            <a:r>
              <a:t/>
            </a:r>
            <a:endParaRPr sz="1500">
              <a:latin typeface="Arial"/>
              <a:ea typeface="Arial"/>
              <a:cs typeface="Arial"/>
              <a:sym typeface="Arial"/>
            </a:endParaRPr>
          </a:p>
          <a:p>
            <a:pPr indent="0" lvl="0" marL="0" rtl="0" algn="l">
              <a:lnSpc>
                <a:spcPct val="100000"/>
              </a:lnSpc>
              <a:spcBef>
                <a:spcPts val="800"/>
              </a:spcBef>
              <a:spcAft>
                <a:spcPts val="800"/>
              </a:spcAft>
              <a:buSzPts val="1150"/>
              <a:buNone/>
            </a:pPr>
            <a:r>
              <a:t/>
            </a:r>
            <a:endParaRPr sz="1500">
              <a:latin typeface="Arial"/>
              <a:ea typeface="Arial"/>
              <a:cs typeface="Arial"/>
              <a:sym typeface="Arial"/>
            </a:endParaRPr>
          </a:p>
        </p:txBody>
      </p:sp>
      <p:cxnSp>
        <p:nvCxnSpPr>
          <p:cNvPr id="198" name="Google Shape;198;g1493db0b949_0_4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99" name="Google Shape;199;g1493db0b949_0_4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00" name="Google Shape;200;g1493db0b949_0_4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pic>
        <p:nvPicPr>
          <p:cNvPr id="205" name="Google Shape;205;p1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06" name="Google Shape;206;p1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07" name="Google Shape;207;p15"/>
          <p:cNvPicPr preferRelativeResize="0"/>
          <p:nvPr/>
        </p:nvPicPr>
        <p:blipFill rotWithShape="1">
          <a:blip r:embed="rId4">
            <a:alphaModFix/>
          </a:blip>
          <a:srcRect b="0" l="0" r="0" t="0"/>
          <a:stretch/>
        </p:blipFill>
        <p:spPr>
          <a:xfrm>
            <a:off x="3395370" y="2300949"/>
            <a:ext cx="2353260" cy="81693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 name="Shape 43"/>
        <p:cNvGrpSpPr/>
        <p:nvPr/>
      </p:nvGrpSpPr>
      <p:grpSpPr>
        <a:xfrm>
          <a:off x="0" y="0"/>
          <a:ext cx="0" cy="0"/>
          <a:chOff x="0" y="0"/>
          <a:chExt cx="0" cy="0"/>
        </a:xfrm>
      </p:grpSpPr>
      <p:sp>
        <p:nvSpPr>
          <p:cNvPr id="44" name="Google Shape;44;p3"/>
          <p:cNvSpPr txBox="1"/>
          <p:nvPr>
            <p:ph type="title"/>
          </p:nvPr>
        </p:nvSpPr>
        <p:spPr>
          <a:xfrm>
            <a:off x="5352083" y="1047211"/>
            <a:ext cx="2837400" cy="573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ETHICS</a:t>
            </a:r>
            <a:endParaRPr b="1">
              <a:latin typeface="Arial"/>
              <a:ea typeface="Arial"/>
              <a:cs typeface="Arial"/>
              <a:sym typeface="Arial"/>
            </a:endParaRPr>
          </a:p>
        </p:txBody>
      </p:sp>
      <p:sp>
        <p:nvSpPr>
          <p:cNvPr id="45" name="Google Shape;45;p3"/>
          <p:cNvSpPr txBox="1"/>
          <p:nvPr>
            <p:ph idx="1" type="body"/>
          </p:nvPr>
        </p:nvSpPr>
        <p:spPr>
          <a:xfrm>
            <a:off x="5352075" y="1646201"/>
            <a:ext cx="2956200" cy="2450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b="1" lang="en-US">
                <a:solidFill>
                  <a:schemeClr val="dk2"/>
                </a:solidFill>
                <a:latin typeface="Arial"/>
                <a:ea typeface="Arial"/>
                <a:cs typeface="Arial"/>
                <a:sym typeface="Arial"/>
              </a:rPr>
              <a:t>Ethics</a:t>
            </a:r>
            <a:r>
              <a:rPr lang="en-US">
                <a:solidFill>
                  <a:srgbClr val="EF8600"/>
                </a:solidFill>
                <a:latin typeface="Arial"/>
                <a:ea typeface="Arial"/>
                <a:cs typeface="Arial"/>
                <a:sym typeface="Arial"/>
              </a:rPr>
              <a:t> </a:t>
            </a:r>
            <a:r>
              <a:rPr lang="en-US">
                <a:solidFill>
                  <a:schemeClr val="lt1"/>
                </a:solidFill>
                <a:latin typeface="Arial"/>
                <a:ea typeface="Arial"/>
                <a:cs typeface="Arial"/>
                <a:sym typeface="Arial"/>
              </a:rPr>
              <a:t>are the moral standards by which people judge behavior.  </a:t>
            </a:r>
            <a:endParaRPr>
              <a:solidFill>
                <a:schemeClr val="lt1"/>
              </a:solidFill>
              <a:latin typeface="Arial"/>
              <a:ea typeface="Arial"/>
              <a:cs typeface="Arial"/>
              <a:sym typeface="Arial"/>
            </a:endParaRPr>
          </a:p>
          <a:p>
            <a:pPr indent="0" lvl="0" marL="0" rtl="0" algn="l">
              <a:lnSpc>
                <a:spcPct val="100000"/>
              </a:lnSpc>
              <a:spcBef>
                <a:spcPts val="1000"/>
              </a:spcBef>
              <a:spcAft>
                <a:spcPts val="0"/>
              </a:spcAft>
              <a:buSzPts val="1600"/>
              <a:buNone/>
            </a:pPr>
            <a:r>
              <a:rPr lang="en-US">
                <a:solidFill>
                  <a:schemeClr val="lt1"/>
                </a:solidFill>
                <a:latin typeface="Arial"/>
                <a:ea typeface="Arial"/>
                <a:cs typeface="Arial"/>
                <a:sym typeface="Arial"/>
              </a:rPr>
              <a:t>Words often associated with ethical behavior could include respect, honesty, integrity, respectfulness, confidentiality, non-discriminating, legal and socially responsible.</a:t>
            </a:r>
            <a:endParaRPr>
              <a:latin typeface="Arial"/>
              <a:ea typeface="Arial"/>
              <a:cs typeface="Arial"/>
              <a:sym typeface="Arial"/>
            </a:endParaRPr>
          </a:p>
        </p:txBody>
      </p:sp>
      <p:cxnSp>
        <p:nvCxnSpPr>
          <p:cNvPr id="46" name="Google Shape;46;p3"/>
          <p:cNvCxnSpPr/>
          <p:nvPr/>
        </p:nvCxnSpPr>
        <p:spPr>
          <a:xfrm>
            <a:off x="5059704" y="1476909"/>
            <a:ext cx="0" cy="21897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47" name="Google Shape;47;p3"/>
          <p:cNvPicPr preferRelativeResize="0"/>
          <p:nvPr/>
        </p:nvPicPr>
        <p:blipFill rotWithShape="1">
          <a:blip r:embed="rId3">
            <a:alphaModFix/>
          </a:blip>
          <a:srcRect b="0" l="22281" r="22281" t="0"/>
          <a:stretch/>
        </p:blipFill>
        <p:spPr>
          <a:xfrm>
            <a:off x="-422250" y="-236700"/>
            <a:ext cx="4714800" cy="5616900"/>
          </a:xfrm>
          <a:prstGeom prst="flowChartDelay">
            <a:avLst/>
          </a:prstGeom>
          <a:noFill/>
          <a:ln>
            <a:noFill/>
          </a:ln>
        </p:spPr>
      </p:pic>
      <p:pic>
        <p:nvPicPr>
          <p:cNvPr id="48" name="Google Shape;48;p3"/>
          <p:cNvPicPr preferRelativeResize="0"/>
          <p:nvPr/>
        </p:nvPicPr>
        <p:blipFill rotWithShape="1">
          <a:blip r:embed="rId4">
            <a:alphaModFix/>
          </a:blip>
          <a:srcRect b="0" l="0" r="0" t="0"/>
          <a:stretch/>
        </p:blipFill>
        <p:spPr>
          <a:xfrm>
            <a:off x="8023500" y="4711125"/>
            <a:ext cx="1006524" cy="356000"/>
          </a:xfrm>
          <a:prstGeom prst="rect">
            <a:avLst/>
          </a:prstGeom>
          <a:noFill/>
          <a:ln>
            <a:noFill/>
          </a:ln>
        </p:spPr>
      </p:pic>
      <p:sp>
        <p:nvSpPr>
          <p:cNvPr id="49" name="Google Shape;49;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4"/>
          <p:cNvSpPr txBox="1"/>
          <p:nvPr>
            <p:ph type="title"/>
          </p:nvPr>
        </p:nvSpPr>
        <p:spPr>
          <a:xfrm>
            <a:off x="938500" y="445025"/>
            <a:ext cx="72670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SOCIAL ISSUES IN SPORTS &amp; ENTERTAINMENT </a:t>
            </a:r>
            <a:endParaRPr b="1">
              <a:latin typeface="Arial"/>
              <a:ea typeface="Arial"/>
              <a:cs typeface="Arial"/>
              <a:sym typeface="Arial"/>
            </a:endParaRPr>
          </a:p>
        </p:txBody>
      </p:sp>
      <p:sp>
        <p:nvSpPr>
          <p:cNvPr id="55" name="Google Shape;55;p4"/>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600">
                <a:latin typeface="Arial"/>
                <a:ea typeface="Arial"/>
                <a:cs typeface="Arial"/>
                <a:sym typeface="Arial"/>
              </a:rPr>
              <a:t>Examples of current social issues in sports and entertainment:</a:t>
            </a:r>
            <a:endParaRPr b="1" sz="1600">
              <a:latin typeface="Arial"/>
              <a:ea typeface="Arial"/>
              <a:cs typeface="Arial"/>
              <a:sym typeface="Arial"/>
            </a:endParaRPr>
          </a:p>
          <a:p>
            <a:pPr indent="-330200" lvl="0" marL="457200" rtl="0" algn="l">
              <a:lnSpc>
                <a:spcPct val="100000"/>
              </a:lnSpc>
              <a:spcBef>
                <a:spcPts val="1200"/>
              </a:spcBef>
              <a:spcAft>
                <a:spcPts val="0"/>
              </a:spcAft>
              <a:buSzPts val="1600"/>
              <a:buFont typeface="Arial"/>
              <a:buChar char="●"/>
            </a:pPr>
            <a:r>
              <a:rPr lang="en-US" sz="1600">
                <a:latin typeface="Arial"/>
                <a:ea typeface="Arial"/>
                <a:cs typeface="Arial"/>
                <a:sym typeface="Arial"/>
              </a:rPr>
              <a:t>“Greening” of sports and entertainment</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Gender equality in sports and entertainment</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Racial equality in sports and entertainment</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Social justice</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Attention to mental health</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Sportsmanship</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Sexual Assault and Harassment </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Compensation for college athletes</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“Sportswashing”</a:t>
            </a:r>
            <a:endParaRPr sz="1600">
              <a:latin typeface="Arial"/>
              <a:ea typeface="Arial"/>
              <a:cs typeface="Arial"/>
              <a:sym typeface="Arial"/>
            </a:endParaRPr>
          </a:p>
          <a:p>
            <a:pPr indent="-463550" lvl="0" marL="463550" rtl="0" algn="l">
              <a:lnSpc>
                <a:spcPct val="100000"/>
              </a:lnSpc>
              <a:spcBef>
                <a:spcPts val="1200"/>
              </a:spcBef>
              <a:spcAft>
                <a:spcPts val="0"/>
              </a:spcAft>
              <a:buSzPts val="1150"/>
              <a:buNone/>
            </a:pPr>
            <a:r>
              <a:t/>
            </a:r>
            <a:endParaRPr sz="1600">
              <a:latin typeface="Arial"/>
              <a:ea typeface="Arial"/>
              <a:cs typeface="Arial"/>
              <a:sym typeface="Arial"/>
            </a:endParaRPr>
          </a:p>
          <a:p>
            <a:pPr indent="-463550" lvl="0" marL="463550" rtl="0" algn="l">
              <a:lnSpc>
                <a:spcPct val="100000"/>
              </a:lnSpc>
              <a:spcBef>
                <a:spcPts val="1200"/>
              </a:spcBef>
              <a:spcAft>
                <a:spcPts val="0"/>
              </a:spcAft>
              <a:buSzPts val="1150"/>
              <a:buNone/>
            </a:pPr>
            <a:r>
              <a:t/>
            </a:r>
            <a:endParaRPr sz="1600">
              <a:latin typeface="Arial"/>
              <a:ea typeface="Arial"/>
              <a:cs typeface="Arial"/>
              <a:sym typeface="Arial"/>
            </a:endParaRPr>
          </a:p>
        </p:txBody>
      </p:sp>
      <p:cxnSp>
        <p:nvCxnSpPr>
          <p:cNvPr id="56" name="Google Shape;56;p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57" name="Google Shape;57;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58" name="Google Shape;58;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5"/>
          <p:cNvSpPr txBox="1"/>
          <p:nvPr>
            <p:ph type="title"/>
          </p:nvPr>
        </p:nvSpPr>
        <p:spPr>
          <a:xfrm>
            <a:off x="938499" y="445025"/>
            <a:ext cx="7381411" cy="645968"/>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sz="2000">
                <a:latin typeface="Arial"/>
                <a:ea typeface="Arial"/>
                <a:cs typeface="Arial"/>
                <a:sym typeface="Arial"/>
              </a:rPr>
              <a:t>“GREENING” OF SPORTS AND ENTERTAINMENT</a:t>
            </a:r>
            <a:endParaRPr/>
          </a:p>
        </p:txBody>
      </p:sp>
      <p:sp>
        <p:nvSpPr>
          <p:cNvPr id="64" name="Google Shape;64;p5"/>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US" sz="1400">
                <a:latin typeface="Arial"/>
                <a:ea typeface="Arial"/>
                <a:cs typeface="Arial"/>
                <a:sym typeface="Arial"/>
              </a:rPr>
              <a:t>Today’s consumer is more aware of how their buying decisions affect society and the environment around them, and are willing to make choices in their product purchases to have an impact on the world around them. </a:t>
            </a:r>
            <a:endParaRPr sz="1400">
              <a:latin typeface="Arial"/>
              <a:ea typeface="Arial"/>
              <a:cs typeface="Arial"/>
              <a:sym typeface="Arial"/>
            </a:endParaRPr>
          </a:p>
          <a:p>
            <a:pPr indent="0" lvl="0" marL="0" rtl="0" algn="l">
              <a:lnSpc>
                <a:spcPct val="100000"/>
              </a:lnSpc>
              <a:spcBef>
                <a:spcPts val="1000"/>
              </a:spcBef>
              <a:spcAft>
                <a:spcPts val="0"/>
              </a:spcAft>
              <a:buNone/>
            </a:pPr>
            <a:r>
              <a:rPr lang="en-US" sz="1400">
                <a:latin typeface="Arial"/>
                <a:ea typeface="Arial"/>
                <a:cs typeface="Arial"/>
                <a:sym typeface="Arial"/>
              </a:rPr>
              <a:t>A recent market research study concluded that environmentally-friendly packaging plays a vital role in consumer purchase decisions and helps greener companies gain a competitive advantage over non eco-friendly competitors.</a:t>
            </a:r>
            <a:endParaRPr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lang="en-US" sz="1400">
                <a:latin typeface="Arial"/>
                <a:ea typeface="Arial"/>
                <a:cs typeface="Arial"/>
                <a:sym typeface="Arial"/>
              </a:rPr>
              <a:t>Adidas partnered with Parley on an initiative that would take ocean waste and transform it into clothing and sneakers and recently launched a sneaker made entirely of yarns and filaments reclaimed and recycled from ocean waste and illegal deep-sea gillnets</a:t>
            </a:r>
            <a:endParaRPr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lang="en-US" sz="1400">
                <a:latin typeface="Arial"/>
                <a:ea typeface="Arial"/>
                <a:cs typeface="Arial"/>
                <a:sym typeface="Arial"/>
              </a:rPr>
              <a:t>Puma announced plans to launch a greener packaging initiative by phasing out the traditional cardboard shoe box and replacing it with a new package that includes a bag, ultimately using 65% less cardboard. </a:t>
            </a:r>
            <a:endParaRPr sz="1400">
              <a:latin typeface="Arial"/>
              <a:ea typeface="Arial"/>
              <a:cs typeface="Arial"/>
              <a:sym typeface="Arial"/>
            </a:endParaRPr>
          </a:p>
        </p:txBody>
      </p:sp>
      <p:cxnSp>
        <p:nvCxnSpPr>
          <p:cNvPr id="65" name="Google Shape;65;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66" name="Google Shape;66;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67" name="Google Shape;67;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6"/>
          <p:cNvSpPr txBox="1"/>
          <p:nvPr>
            <p:ph type="title"/>
          </p:nvPr>
        </p:nvSpPr>
        <p:spPr>
          <a:xfrm>
            <a:off x="938499" y="445025"/>
            <a:ext cx="7851900" cy="64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GENDER EQUALITY IN SPORTS &amp; ENTERTAINMENT</a:t>
            </a:r>
            <a:endParaRPr/>
          </a:p>
        </p:txBody>
      </p:sp>
      <p:sp>
        <p:nvSpPr>
          <p:cNvPr id="73" name="Google Shape;73;p6"/>
          <p:cNvSpPr txBox="1"/>
          <p:nvPr>
            <p:ph idx="1" type="body"/>
          </p:nvPr>
        </p:nvSpPr>
        <p:spPr>
          <a:xfrm>
            <a:off x="938499" y="994255"/>
            <a:ext cx="71793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600">
                <a:solidFill>
                  <a:schemeClr val="dk2"/>
                </a:solidFill>
                <a:latin typeface="Arial"/>
                <a:ea typeface="Arial"/>
                <a:cs typeface="Arial"/>
                <a:sym typeface="Arial"/>
              </a:rPr>
              <a:t>Title IX</a:t>
            </a:r>
            <a:r>
              <a:rPr b="1" lang="en-US" sz="1600">
                <a:solidFill>
                  <a:schemeClr val="lt2"/>
                </a:solidFill>
                <a:latin typeface="Arial"/>
                <a:ea typeface="Arial"/>
                <a:cs typeface="Arial"/>
                <a:sym typeface="Arial"/>
              </a:rPr>
              <a:t> </a:t>
            </a:r>
            <a:r>
              <a:rPr lang="en-US" sz="1600">
                <a:latin typeface="Arial"/>
                <a:ea typeface="Arial"/>
                <a:cs typeface="Arial"/>
                <a:sym typeface="Arial"/>
              </a:rPr>
              <a:t>is a federal law enacted in the United States in 1972 that mandates equal educational and athletic opportunities for students of both genders. </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According to the Women’s Sports Foundation, one in thirty-five high school girls played sports forty years ago; one in three do today. Before Title IX, fewer than 16,000 women participated in college sports; today that number exceeds 200,000.</a:t>
            </a:r>
            <a:endParaRPr sz="1600">
              <a:latin typeface="Arial"/>
              <a:ea typeface="Arial"/>
              <a:cs typeface="Arial"/>
              <a:sym typeface="Arial"/>
            </a:endParaRPr>
          </a:p>
          <a:p>
            <a:pPr indent="-330200" lvl="0" marL="457200" rtl="0" algn="l">
              <a:lnSpc>
                <a:spcPct val="100000"/>
              </a:lnSpc>
              <a:spcBef>
                <a:spcPts val="1000"/>
              </a:spcBef>
              <a:spcAft>
                <a:spcPts val="1000"/>
              </a:spcAft>
              <a:buSzPts val="1600"/>
              <a:buFont typeface="Arial"/>
              <a:buChar char="●"/>
            </a:pPr>
            <a:r>
              <a:rPr lang="en-US" sz="1600">
                <a:latin typeface="Arial"/>
                <a:ea typeface="Arial"/>
                <a:cs typeface="Arial"/>
                <a:sym typeface="Arial"/>
              </a:rPr>
              <a:t>In 2022, EA Sports announced that the cover of its popular NHL video game franchise would feature a woman for the first time, with Canada’s Women’s National Team member Sarah Nurse gracing the cover of NHL 23 along with Travor Zegras of the Anaheim Ducks.</a:t>
            </a:r>
            <a:endParaRPr sz="1600">
              <a:latin typeface="Arial"/>
              <a:ea typeface="Arial"/>
              <a:cs typeface="Arial"/>
              <a:sym typeface="Arial"/>
            </a:endParaRPr>
          </a:p>
        </p:txBody>
      </p:sp>
      <p:cxnSp>
        <p:nvCxnSpPr>
          <p:cNvPr id="74" name="Google Shape;74;p6"/>
          <p:cNvCxnSpPr/>
          <p:nvPr/>
        </p:nvCxnSpPr>
        <p:spPr>
          <a:xfrm>
            <a:off x="938499"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75" name="Google Shape;75;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76" name="Google Shape;76;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7"/>
          <p:cNvSpPr txBox="1"/>
          <p:nvPr>
            <p:ph type="title"/>
          </p:nvPr>
        </p:nvSpPr>
        <p:spPr>
          <a:xfrm>
            <a:off x="938500" y="445025"/>
            <a:ext cx="8018100" cy="64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GENDER EQUALITY IN SPORTS &amp; ENTERTAINMENT</a:t>
            </a:r>
            <a:endParaRPr>
              <a:latin typeface="Arial"/>
              <a:ea typeface="Arial"/>
              <a:cs typeface="Arial"/>
              <a:sym typeface="Arial"/>
            </a:endParaRPr>
          </a:p>
        </p:txBody>
      </p:sp>
      <p:sp>
        <p:nvSpPr>
          <p:cNvPr id="82" name="Google Shape;82;p7"/>
          <p:cNvSpPr txBox="1"/>
          <p:nvPr>
            <p:ph idx="1" type="body"/>
          </p:nvPr>
        </p:nvSpPr>
        <p:spPr>
          <a:xfrm>
            <a:off x="938500" y="1000125"/>
            <a:ext cx="7556100" cy="3285900"/>
          </a:xfrm>
          <a:prstGeom prst="rect">
            <a:avLst/>
          </a:prstGeom>
          <a:noFill/>
          <a:ln>
            <a:noFill/>
          </a:ln>
        </p:spPr>
        <p:txBody>
          <a:bodyPr anchorCtr="0" anchor="t" bIns="91425" lIns="91425" spcFirstLastPara="1" rIns="91425" wrap="square" tIns="91425">
            <a:noAutofit/>
          </a:bodyPr>
          <a:lstStyle/>
          <a:p>
            <a:pPr indent="-323850" lvl="0" marL="457200" rtl="0" algn="l">
              <a:lnSpc>
                <a:spcPct val="100000"/>
              </a:lnSpc>
              <a:spcBef>
                <a:spcPts val="500"/>
              </a:spcBef>
              <a:spcAft>
                <a:spcPts val="0"/>
              </a:spcAft>
              <a:buSzPts val="1500"/>
              <a:buFont typeface="Arial"/>
              <a:buChar char="●"/>
            </a:pPr>
            <a:r>
              <a:rPr lang="en-US" sz="1500">
                <a:latin typeface="Arial"/>
                <a:ea typeface="Arial"/>
                <a:cs typeface="Arial"/>
                <a:sym typeface="Arial"/>
              </a:rPr>
              <a:t>The pay gap was still a major storyline for the 2023 Women’s World Cup in Australia and New Zealand.</a:t>
            </a:r>
            <a:endParaRPr sz="1500">
              <a:latin typeface="Arial"/>
              <a:ea typeface="Arial"/>
              <a:cs typeface="Arial"/>
              <a:sym typeface="Arial"/>
            </a:endParaRPr>
          </a:p>
          <a:p>
            <a:pPr indent="-323850" lvl="0" marL="457200" rtl="0" algn="l">
              <a:lnSpc>
                <a:spcPct val="100000"/>
              </a:lnSpc>
              <a:spcBef>
                <a:spcPts val="500"/>
              </a:spcBef>
              <a:spcAft>
                <a:spcPts val="0"/>
              </a:spcAft>
              <a:buSzPts val="1500"/>
              <a:buFont typeface="Arial"/>
              <a:buChar char="●"/>
            </a:pPr>
            <a:r>
              <a:rPr lang="en-US" sz="1500">
                <a:latin typeface="Arial"/>
                <a:ea typeface="Arial"/>
                <a:cs typeface="Arial"/>
                <a:sym typeface="Arial"/>
              </a:rPr>
              <a:t>Prior to the event, FIFA announced that, for the first time, about $49 million of the record $110 million Women’s World Cup prize money would go directly to individual players — at least $30,000 each for participating and $270,000 to each player on the winning squad.</a:t>
            </a:r>
            <a:endParaRPr sz="1500">
              <a:latin typeface="Arial"/>
              <a:ea typeface="Arial"/>
              <a:cs typeface="Arial"/>
              <a:sym typeface="Arial"/>
            </a:endParaRPr>
          </a:p>
          <a:p>
            <a:pPr indent="-323850" lvl="0" marL="457200" rtl="0" algn="l">
              <a:lnSpc>
                <a:spcPct val="100000"/>
              </a:lnSpc>
              <a:spcBef>
                <a:spcPts val="500"/>
              </a:spcBef>
              <a:spcAft>
                <a:spcPts val="0"/>
              </a:spcAft>
              <a:buSzPts val="1500"/>
              <a:buFont typeface="Arial"/>
              <a:buChar char="●"/>
            </a:pPr>
            <a:r>
              <a:rPr lang="en-US" sz="1500">
                <a:latin typeface="Arial"/>
                <a:ea typeface="Arial"/>
                <a:cs typeface="Arial"/>
                <a:sym typeface="Arial"/>
              </a:rPr>
              <a:t>However, despite the progress, players at the 2023 Women’s World Cup earned on average just 25 cents for every dollar earned by men at the 2022 World Cup in Qatar, according to a CNN report.</a:t>
            </a:r>
            <a:endParaRPr sz="1500">
              <a:latin typeface="Arial"/>
              <a:ea typeface="Arial"/>
              <a:cs typeface="Arial"/>
              <a:sym typeface="Arial"/>
            </a:endParaRPr>
          </a:p>
          <a:p>
            <a:pPr indent="-323850" lvl="0" marL="457200" rtl="0" algn="l">
              <a:lnSpc>
                <a:spcPct val="100000"/>
              </a:lnSpc>
              <a:spcBef>
                <a:spcPts val="500"/>
              </a:spcBef>
              <a:spcAft>
                <a:spcPts val="500"/>
              </a:spcAft>
              <a:buSzPts val="1500"/>
              <a:buFont typeface="Arial"/>
              <a:buChar char="●"/>
            </a:pPr>
            <a:r>
              <a:rPr lang="en-US" sz="1500">
                <a:latin typeface="Arial"/>
                <a:ea typeface="Arial"/>
                <a:cs typeface="Arial"/>
                <a:sym typeface="Arial"/>
              </a:rPr>
              <a:t>Sadly, that was still an improvement: At the 2019 World Cup, women made eight cents on the dollar, comparatively, according to data provided by world governing body FIFA and global players’ union FIFPRO</a:t>
            </a:r>
            <a:endParaRPr sz="1500">
              <a:latin typeface="Arial"/>
              <a:ea typeface="Arial"/>
              <a:cs typeface="Arial"/>
              <a:sym typeface="Arial"/>
            </a:endParaRPr>
          </a:p>
        </p:txBody>
      </p:sp>
      <p:cxnSp>
        <p:nvCxnSpPr>
          <p:cNvPr id="83" name="Google Shape;83;p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84" name="Google Shape;84;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85" name="Google Shape;85;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pic>
        <p:nvPicPr>
          <p:cNvPr id="90" name="Google Shape;90;g25fe93f997a_1_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91" name="Google Shape;91;g25fe93f997a_1_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92" name="Google Shape;92;g25fe93f997a_1_2"/>
          <p:cNvPicPr preferRelativeResize="0"/>
          <p:nvPr/>
        </p:nvPicPr>
        <p:blipFill>
          <a:blip r:embed="rId4">
            <a:alphaModFix/>
          </a:blip>
          <a:stretch>
            <a:fillRect/>
          </a:stretch>
        </p:blipFill>
        <p:spPr>
          <a:xfrm>
            <a:off x="1681163" y="247425"/>
            <a:ext cx="5781675" cy="4343400"/>
          </a:xfrm>
          <a:prstGeom prst="rect">
            <a:avLst/>
          </a:prstGeom>
          <a:noFill/>
          <a:ln cap="flat" cmpd="sng" w="12700">
            <a:solidFill>
              <a:srgbClr val="D9D9D9"/>
            </a:solidFill>
            <a:prstDash val="solid"/>
            <a:miter lim="8000"/>
            <a:headEnd len="sm" w="sm" type="none"/>
            <a:tailEnd len="sm" w="sm" type="none"/>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g25fe93f997a_1_12"/>
          <p:cNvSpPr txBox="1"/>
          <p:nvPr>
            <p:ph type="title"/>
          </p:nvPr>
        </p:nvSpPr>
        <p:spPr>
          <a:xfrm>
            <a:off x="938500" y="445025"/>
            <a:ext cx="8018100" cy="64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GENDER EQUALITY IN SPORTS &amp; ENTERTAINMENT</a:t>
            </a:r>
            <a:endParaRPr>
              <a:latin typeface="Arial"/>
              <a:ea typeface="Arial"/>
              <a:cs typeface="Arial"/>
              <a:sym typeface="Arial"/>
            </a:endParaRPr>
          </a:p>
        </p:txBody>
      </p:sp>
      <p:sp>
        <p:nvSpPr>
          <p:cNvPr id="98" name="Google Shape;98;g25fe93f997a_1_12"/>
          <p:cNvSpPr txBox="1"/>
          <p:nvPr>
            <p:ph idx="1" type="body"/>
          </p:nvPr>
        </p:nvSpPr>
        <p:spPr>
          <a:xfrm>
            <a:off x="938500" y="1000125"/>
            <a:ext cx="7556100" cy="328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500"/>
              </a:spcBef>
              <a:spcAft>
                <a:spcPts val="0"/>
              </a:spcAft>
              <a:buNone/>
            </a:pPr>
            <a:r>
              <a:rPr b="1" lang="en-US" sz="1350">
                <a:latin typeface="Arial"/>
                <a:ea typeface="Arial"/>
                <a:cs typeface="Arial"/>
                <a:sym typeface="Arial"/>
              </a:rPr>
              <a:t>The gender wage gap in basketball is bigger than ever, despite an explosion in popularity. </a:t>
            </a:r>
            <a:r>
              <a:rPr lang="en-US" sz="1350">
                <a:latin typeface="Arial"/>
                <a:ea typeface="Arial"/>
                <a:cs typeface="Arial"/>
                <a:sym typeface="Arial"/>
              </a:rPr>
              <a:t> </a:t>
            </a:r>
            <a:endParaRPr sz="1350">
              <a:latin typeface="Arial"/>
              <a:ea typeface="Arial"/>
              <a:cs typeface="Arial"/>
              <a:sym typeface="Arial"/>
            </a:endParaRPr>
          </a:p>
          <a:p>
            <a:pPr indent="-314325" lvl="0" marL="457200" rtl="0" algn="l">
              <a:lnSpc>
                <a:spcPct val="100000"/>
              </a:lnSpc>
              <a:spcBef>
                <a:spcPts val="500"/>
              </a:spcBef>
              <a:spcAft>
                <a:spcPts val="0"/>
              </a:spcAft>
              <a:buSzPts val="1350"/>
              <a:buFont typeface="Arial"/>
              <a:buChar char="●"/>
            </a:pPr>
            <a:r>
              <a:rPr lang="en-US" sz="1350">
                <a:latin typeface="Arial"/>
                <a:ea typeface="Arial"/>
                <a:cs typeface="Arial"/>
                <a:sym typeface="Arial"/>
              </a:rPr>
              <a:t>Despite increases in viewership, attendance, partnership revenue, merchandise sales and gains on exposure/following on social media and through the WNBA app, a huge disparity in player pay exists.</a:t>
            </a:r>
            <a:endParaRPr sz="1350">
              <a:latin typeface="Arial"/>
              <a:ea typeface="Arial"/>
              <a:cs typeface="Arial"/>
              <a:sym typeface="Arial"/>
            </a:endParaRPr>
          </a:p>
          <a:p>
            <a:pPr indent="-314325" lvl="0" marL="457200" rtl="0" algn="l">
              <a:lnSpc>
                <a:spcPct val="100000"/>
              </a:lnSpc>
              <a:spcBef>
                <a:spcPts val="500"/>
              </a:spcBef>
              <a:spcAft>
                <a:spcPts val="0"/>
              </a:spcAft>
              <a:buSzPts val="1350"/>
              <a:buFont typeface="Arial"/>
              <a:buChar char="●"/>
            </a:pPr>
            <a:r>
              <a:rPr lang="en-US" sz="1350">
                <a:latin typeface="Arial"/>
                <a:ea typeface="Arial"/>
                <a:cs typeface="Arial"/>
                <a:sym typeface="Arial"/>
              </a:rPr>
              <a:t>The largest annual contract currently in the WNBA is held by Jackie Young, who earns $252,450 each year, followed by Arike Ogunbowale, who earns $241,984 annually, Diana Taurasi ($234,936) and Jewell Loyd ($231,515). </a:t>
            </a:r>
            <a:endParaRPr sz="1350">
              <a:latin typeface="Arial"/>
              <a:ea typeface="Arial"/>
              <a:cs typeface="Arial"/>
              <a:sym typeface="Arial"/>
            </a:endParaRPr>
          </a:p>
          <a:p>
            <a:pPr indent="-314325" lvl="0" marL="457200" rtl="0" algn="l">
              <a:lnSpc>
                <a:spcPct val="100000"/>
              </a:lnSpc>
              <a:spcBef>
                <a:spcPts val="500"/>
              </a:spcBef>
              <a:spcAft>
                <a:spcPts val="0"/>
              </a:spcAft>
              <a:buSzPts val="1350"/>
              <a:buFont typeface="Arial"/>
              <a:buChar char="●"/>
            </a:pPr>
            <a:r>
              <a:rPr lang="en-US" sz="1350">
                <a:latin typeface="Arial"/>
                <a:ea typeface="Arial"/>
                <a:cs typeface="Arial"/>
                <a:sym typeface="Arial"/>
              </a:rPr>
              <a:t>The minimum pay for an NBA player in their first year is $953,000, while the highest-paid player, Steph Curry, will earn nearly $52 million in salary for the 2023-24 season.  Jalen Green earned a reported $500,000 for one season in the NBA’s developmental league, G League Ignite, before being drafted by the Houston Rockets. </a:t>
            </a:r>
            <a:endParaRPr sz="1350">
              <a:latin typeface="Arial"/>
              <a:ea typeface="Arial"/>
              <a:cs typeface="Arial"/>
              <a:sym typeface="Arial"/>
            </a:endParaRPr>
          </a:p>
          <a:p>
            <a:pPr indent="0" lvl="0" marL="0" rtl="0" algn="l">
              <a:lnSpc>
                <a:spcPct val="100000"/>
              </a:lnSpc>
              <a:spcBef>
                <a:spcPts val="500"/>
              </a:spcBef>
              <a:spcAft>
                <a:spcPts val="500"/>
              </a:spcAft>
              <a:buNone/>
            </a:pPr>
            <a:r>
              <a:rPr lang="en-US" sz="1350">
                <a:latin typeface="Arial"/>
                <a:ea typeface="Arial"/>
                <a:cs typeface="Arial"/>
                <a:sym typeface="Arial"/>
              </a:rPr>
              <a:t>In Forbes’ annual ranking of highest-paid athletes in 2023, Serena Williams was the only woman to find herself in the top 50, and she came in at 49th.  Not only that, the majority of those earnings came from endorsements. Now that Serena has retired, this could be her last appearance on the list.</a:t>
            </a:r>
            <a:endParaRPr sz="1350">
              <a:latin typeface="Arial"/>
              <a:ea typeface="Arial"/>
              <a:cs typeface="Arial"/>
              <a:sym typeface="Arial"/>
            </a:endParaRPr>
          </a:p>
        </p:txBody>
      </p:sp>
      <p:cxnSp>
        <p:nvCxnSpPr>
          <p:cNvPr id="99" name="Google Shape;99;g25fe93f997a_1_1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0"/>
              </a:srgbClr>
            </a:outerShdw>
          </a:effectLst>
        </p:spPr>
      </p:cxnSp>
      <p:pic>
        <p:nvPicPr>
          <p:cNvPr id="100" name="Google Shape;100;g25fe93f997a_1_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01" name="Google Shape;101;g25fe93f997a_1_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Kelly, Bob</dc:creator>
</cp:coreProperties>
</file>