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Montserrat"/>
      <p:regular r:id="rId16"/>
      <p:bold r:id="rId17"/>
      <p:italic r:id="rId18"/>
      <p:boldItalic r:id="rId19"/>
    </p:embeddedFont>
    <p:embeddedFont>
      <p:font typeface="Oswald"/>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2" roundtripDataSignature="AMtx7mgyEdX0cCxsjmuWHhFuJthCAYRXC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swald-regular.fntdata"/><Relationship Id="rId11" Type="http://schemas.openxmlformats.org/officeDocument/2006/relationships/slide" Target="slides/slide7.xml"/><Relationship Id="rId22" Type="http://customschemas.google.com/relationships/presentationmetadata" Target="metadata"/><Relationship Id="rId10" Type="http://schemas.openxmlformats.org/officeDocument/2006/relationships/slide" Target="slides/slide6.xml"/><Relationship Id="rId21" Type="http://schemas.openxmlformats.org/officeDocument/2006/relationships/font" Target="fonts/Oswald-bold.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bold.fntdata"/><Relationship Id="rId16" Type="http://schemas.openxmlformats.org/officeDocument/2006/relationships/font" Target="fonts/Montserrat-regular.fntdata"/><Relationship Id="rId5" Type="http://schemas.openxmlformats.org/officeDocument/2006/relationships/slide" Target="slides/slide1.xml"/><Relationship Id="rId19" Type="http://schemas.openxmlformats.org/officeDocument/2006/relationships/font" Target="fonts/Montserrat-boldItalic.fntdata"/><Relationship Id="rId6" Type="http://schemas.openxmlformats.org/officeDocument/2006/relationships/slide" Target="slides/slide2.xml"/><Relationship Id="rId18" Type="http://schemas.openxmlformats.org/officeDocument/2006/relationships/font" Target="fonts/Montserrat-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 name="Google Shape;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 name="Google Shape;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 name="Google Shape;5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 name="Google Shape;7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3"/>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3"/>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 name="Shape 14"/>
        <p:cNvGrpSpPr/>
        <p:nvPr/>
      </p:nvGrpSpPr>
      <p:grpSpPr>
        <a:xfrm>
          <a:off x="0" y="0"/>
          <a:ext cx="0" cy="0"/>
          <a:chOff x="0" y="0"/>
          <a:chExt cx="0" cy="0"/>
        </a:xfrm>
      </p:grpSpPr>
      <p:sp>
        <p:nvSpPr>
          <p:cNvPr id="15" name="Google Shape;15;p15"/>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15"/>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17"/>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17"/>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sp>
        <p:nvSpPr>
          <p:cNvPr id="26" name="Google Shape;26;p1"/>
          <p:cNvSpPr txBox="1"/>
          <p:nvPr>
            <p:ph type="ctrTitle"/>
          </p:nvPr>
        </p:nvSpPr>
        <p:spPr>
          <a:xfrm>
            <a:off x="1653822" y="1950074"/>
            <a:ext cx="5836355"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GENERATING PUBLICITY</a:t>
            </a:r>
            <a:endParaRPr/>
          </a:p>
        </p:txBody>
      </p:sp>
      <p:sp>
        <p:nvSpPr>
          <p:cNvPr id="27" name="Google Shape;27;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11.5</a:t>
            </a:r>
            <a:endParaRPr b="0" sz="220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 name="Google Shape;29;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0"/>
          <p:cNvSpPr txBox="1"/>
          <p:nvPr>
            <p:ph type="title"/>
          </p:nvPr>
        </p:nvSpPr>
        <p:spPr>
          <a:xfrm>
            <a:off x="938499" y="445025"/>
            <a:ext cx="7403990" cy="49194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PUBLICITY “STUNTS”</a:t>
            </a:r>
            <a:endParaRPr/>
          </a:p>
        </p:txBody>
      </p:sp>
      <p:sp>
        <p:nvSpPr>
          <p:cNvPr id="115" name="Google Shape;115;p10"/>
          <p:cNvSpPr txBox="1"/>
          <p:nvPr>
            <p:ph idx="1" type="body"/>
          </p:nvPr>
        </p:nvSpPr>
        <p:spPr>
          <a:xfrm>
            <a:off x="938500" y="936978"/>
            <a:ext cx="7172100" cy="372994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In some instances, an event takes place where the public is not sure whether the activity was a publicity stunt or not:</a:t>
            </a:r>
            <a:endParaRPr b="1" sz="1600">
              <a:latin typeface="Arial"/>
              <a:ea typeface="Arial"/>
              <a:cs typeface="Arial"/>
              <a:sym typeface="Arial"/>
            </a:endParaRPr>
          </a:p>
          <a:p>
            <a:pPr indent="-330200" lvl="0" marL="457200" rtl="0" algn="l">
              <a:lnSpc>
                <a:spcPct val="100000"/>
              </a:lnSpc>
              <a:spcBef>
                <a:spcPts val="1200"/>
              </a:spcBef>
              <a:spcAft>
                <a:spcPts val="0"/>
              </a:spcAft>
              <a:buSzPts val="1600"/>
              <a:buFont typeface="Arial"/>
              <a:buChar char="●"/>
            </a:pPr>
            <a:r>
              <a:rPr lang="en-US" sz="1600">
                <a:latin typeface="Arial"/>
                <a:ea typeface="Arial"/>
                <a:cs typeface="Arial"/>
                <a:sym typeface="Arial"/>
              </a:rPr>
              <a:t>Pepsi’s “Uncle Drew” videos (starring Kyrie Irving playing pickup basketball as an old man) have generated millions of views over the past several years.</a:t>
            </a:r>
            <a:endParaRPr sz="1600">
              <a:latin typeface="Arial"/>
              <a:ea typeface="Arial"/>
              <a:cs typeface="Arial"/>
              <a:sym typeface="Arial"/>
            </a:endParaRPr>
          </a:p>
          <a:p>
            <a:pPr indent="-330200" lvl="0" marL="457200" rtl="0" algn="l">
              <a:lnSpc>
                <a:spcPct val="100000"/>
              </a:lnSpc>
              <a:spcBef>
                <a:spcPts val="1800"/>
              </a:spcBef>
              <a:spcAft>
                <a:spcPts val="1000"/>
              </a:spcAft>
              <a:buSzPts val="1600"/>
              <a:buFont typeface="Arial"/>
              <a:buChar char="●"/>
            </a:pPr>
            <a:r>
              <a:rPr lang="en-US" sz="1600">
                <a:latin typeface="Arial"/>
                <a:ea typeface="Arial"/>
                <a:cs typeface="Arial"/>
                <a:sym typeface="Arial"/>
              </a:rPr>
              <a:t>In 2018, the NHL’s Phoenix Coyotes issued a press release suggesting the franchise had just hired NBA legend and TNT analyst Charles Barkley as a “special advisor” with the bottom of the release reading, “Also, Happy April Fool’s Day!”</a:t>
            </a:r>
            <a:endParaRPr sz="1600">
              <a:latin typeface="Arial"/>
              <a:ea typeface="Arial"/>
              <a:cs typeface="Arial"/>
              <a:sym typeface="Arial"/>
            </a:endParaRPr>
          </a:p>
        </p:txBody>
      </p:sp>
      <p:cxnSp>
        <p:nvCxnSpPr>
          <p:cNvPr id="116" name="Google Shape;116;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17" name="Google Shape;117;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8" name="Google Shape;118;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id="123" name="Google Shape;123;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4" name="Google Shape;124;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25" name="Google Shape;125;p11"/>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2"/>
          <p:cNvSpPr txBox="1"/>
          <p:nvPr>
            <p:ph type="title"/>
          </p:nvPr>
        </p:nvSpPr>
        <p:spPr>
          <a:xfrm>
            <a:off x="938499" y="445025"/>
            <a:ext cx="7426567"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HOW DO ORGANIZATIONS GENERATE AND MANAGE PUBLICITY?</a:t>
            </a:r>
            <a:endParaRPr b="1">
              <a:latin typeface="Arial"/>
              <a:ea typeface="Arial"/>
              <a:cs typeface="Arial"/>
              <a:sym typeface="Arial"/>
            </a:endParaRPr>
          </a:p>
        </p:txBody>
      </p:sp>
      <p:sp>
        <p:nvSpPr>
          <p:cNvPr id="36" name="Google Shape;36;p2"/>
          <p:cNvSpPr txBox="1"/>
          <p:nvPr>
            <p:ph idx="1" type="body"/>
          </p:nvPr>
        </p:nvSpPr>
        <p:spPr>
          <a:xfrm>
            <a:off x="910950" y="13864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Sports and entertainment organizations generate publicity through a variety of platforms, all designed to increase visibility.  </a:t>
            </a:r>
            <a:endParaRPr sz="1600">
              <a:latin typeface="Arial"/>
              <a:ea typeface="Arial"/>
              <a:cs typeface="Arial"/>
              <a:sym typeface="Arial"/>
            </a:endParaRPr>
          </a:p>
          <a:p>
            <a:pPr indent="0" lvl="0" marL="0" rtl="0" algn="l">
              <a:lnSpc>
                <a:spcPct val="100000"/>
              </a:lnSpc>
              <a:spcBef>
                <a:spcPts val="1000"/>
              </a:spcBef>
              <a:spcAft>
                <a:spcPts val="1000"/>
              </a:spcAft>
              <a:buSzPts val="1150"/>
              <a:buNone/>
            </a:pPr>
            <a:r>
              <a:rPr lang="en-US" sz="1600">
                <a:latin typeface="Arial"/>
                <a:ea typeface="Arial"/>
                <a:cs typeface="Arial"/>
                <a:sym typeface="Arial"/>
              </a:rPr>
              <a:t>These initiatives are also intended to help to craft a positive perception of the entire organization.</a:t>
            </a:r>
            <a:endParaRPr sz="1600">
              <a:latin typeface="Arial"/>
              <a:ea typeface="Arial"/>
              <a:cs typeface="Arial"/>
              <a:sym typeface="Arial"/>
            </a:endParaRPr>
          </a:p>
        </p:txBody>
      </p:sp>
      <p:cxnSp>
        <p:nvCxnSpPr>
          <p:cNvPr id="37" name="Google Shape;37;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8" name="Google Shape;38;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3"/>
          <p:cNvSpPr txBox="1"/>
          <p:nvPr>
            <p:ph type="title"/>
          </p:nvPr>
        </p:nvSpPr>
        <p:spPr>
          <a:xfrm>
            <a:off x="51085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PUBLICITY PLAN</a:t>
            </a:r>
            <a:endParaRPr/>
          </a:p>
        </p:txBody>
      </p:sp>
      <p:sp>
        <p:nvSpPr>
          <p:cNvPr id="45" name="Google Shape;45;p3"/>
          <p:cNvSpPr txBox="1"/>
          <p:nvPr>
            <p:ph idx="1" type="body"/>
          </p:nvPr>
        </p:nvSpPr>
        <p:spPr>
          <a:xfrm>
            <a:off x="510850" y="1092283"/>
            <a:ext cx="7172100" cy="400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Common components of a publicity plan include:</a:t>
            </a:r>
            <a:endParaRPr b="1"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46" name="Google Shape;46;p3"/>
          <p:cNvCxnSpPr/>
          <p:nvPr/>
        </p:nvCxnSpPr>
        <p:spPr>
          <a:xfrm>
            <a:off x="5985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7" name="Google Shape;47;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8" name="Google Shape;48;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49" name="Google Shape;49;p3"/>
          <p:cNvSpPr txBox="1"/>
          <p:nvPr/>
        </p:nvSpPr>
        <p:spPr>
          <a:xfrm>
            <a:off x="598550" y="1703634"/>
            <a:ext cx="3385200" cy="20484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Press conferences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Press kits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Press (news) releases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Public speaking engagements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Clinics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Player appearances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Community involvemen</a:t>
            </a:r>
            <a:r>
              <a:rPr lang="en-US" sz="1600">
                <a:solidFill>
                  <a:schemeClr val="lt1"/>
                </a:solidFill>
              </a:rPr>
              <a:t>t</a:t>
            </a:r>
            <a:endParaRPr b="0" i="0" sz="1150" u="none" cap="none" strike="noStrike">
              <a:solidFill>
                <a:schemeClr val="lt1"/>
              </a:solidFill>
              <a:latin typeface="Arial"/>
              <a:ea typeface="Arial"/>
              <a:cs typeface="Arial"/>
              <a:sym typeface="Arial"/>
            </a:endParaRPr>
          </a:p>
        </p:txBody>
      </p:sp>
      <p:sp>
        <p:nvSpPr>
          <p:cNvPr id="50" name="Google Shape;50;p3"/>
          <p:cNvSpPr txBox="1"/>
          <p:nvPr/>
        </p:nvSpPr>
        <p:spPr>
          <a:xfrm>
            <a:off x="4062525" y="1703625"/>
            <a:ext cx="4739700" cy="20484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Mascot, cheer team and band appearances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Social media</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Fan correspondence</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Publicity stunts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Media interviews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“Private screenings” prior to a film release</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“Sneak previews” of a product prior to launch</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Media blitz</a:t>
            </a:r>
            <a:endParaRPr b="0" i="0" sz="115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4"/>
          <p:cNvSpPr txBox="1"/>
          <p:nvPr>
            <p:ph type="title"/>
          </p:nvPr>
        </p:nvSpPr>
        <p:spPr>
          <a:xfrm>
            <a:off x="4873100" y="1002950"/>
            <a:ext cx="3316500" cy="806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PRESS CONFERENCE</a:t>
            </a:r>
            <a:endParaRPr b="1">
              <a:latin typeface="Arial"/>
              <a:ea typeface="Arial"/>
              <a:cs typeface="Arial"/>
              <a:sym typeface="Arial"/>
            </a:endParaRPr>
          </a:p>
        </p:txBody>
      </p:sp>
      <p:sp>
        <p:nvSpPr>
          <p:cNvPr id="56" name="Google Shape;56;p4"/>
          <p:cNvSpPr txBox="1"/>
          <p:nvPr>
            <p:ph idx="1" type="body"/>
          </p:nvPr>
        </p:nvSpPr>
        <p:spPr>
          <a:xfrm>
            <a:off x="4873100" y="1808950"/>
            <a:ext cx="3531600" cy="233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US" sz="1500">
                <a:solidFill>
                  <a:schemeClr val="dk2"/>
                </a:solidFill>
                <a:latin typeface="Arial"/>
                <a:ea typeface="Arial"/>
                <a:cs typeface="Arial"/>
                <a:sym typeface="Arial"/>
              </a:rPr>
              <a:t>Press conferences</a:t>
            </a:r>
            <a:r>
              <a:rPr b="1" lang="en-US" sz="1500">
                <a:solidFill>
                  <a:schemeClr val="lt2"/>
                </a:solidFill>
                <a:latin typeface="Arial"/>
                <a:ea typeface="Arial"/>
                <a:cs typeface="Arial"/>
                <a:sym typeface="Arial"/>
              </a:rPr>
              <a:t> </a:t>
            </a:r>
            <a:r>
              <a:rPr lang="en-US" sz="1500">
                <a:latin typeface="Arial"/>
                <a:ea typeface="Arial"/>
                <a:cs typeface="Arial"/>
                <a:sym typeface="Arial"/>
              </a:rPr>
              <a:t>take place when an organization spokesperson or the athlete/entertainer addresses the media to answer questions or make announcements. </a:t>
            </a:r>
            <a:endParaRPr sz="1500">
              <a:latin typeface="Arial"/>
              <a:ea typeface="Arial"/>
              <a:cs typeface="Arial"/>
              <a:sym typeface="Arial"/>
            </a:endParaRPr>
          </a:p>
          <a:p>
            <a:pPr indent="0" lvl="0" marL="0" rtl="0" algn="l">
              <a:lnSpc>
                <a:spcPct val="100000"/>
              </a:lnSpc>
              <a:spcBef>
                <a:spcPts val="1000"/>
              </a:spcBef>
              <a:spcAft>
                <a:spcPts val="0"/>
              </a:spcAft>
              <a:buSzPts val="1600"/>
              <a:buNone/>
            </a:pPr>
            <a:r>
              <a:rPr lang="en-US" sz="1500">
                <a:latin typeface="Arial"/>
                <a:ea typeface="Arial"/>
                <a:cs typeface="Arial"/>
                <a:sym typeface="Arial"/>
              </a:rPr>
              <a:t>Press conferences generally imply that the organization has a newsworthy announcement featuring information of significant importance.</a:t>
            </a:r>
            <a:endParaRPr sz="1500">
              <a:latin typeface="Arial"/>
              <a:ea typeface="Arial"/>
              <a:cs typeface="Arial"/>
              <a:sym typeface="Arial"/>
            </a:endParaRPr>
          </a:p>
          <a:p>
            <a:pPr indent="0" lvl="0" marL="0" rtl="0" algn="l">
              <a:lnSpc>
                <a:spcPct val="100000"/>
              </a:lnSpc>
              <a:spcBef>
                <a:spcPts val="0"/>
              </a:spcBef>
              <a:spcAft>
                <a:spcPts val="0"/>
              </a:spcAft>
              <a:buSzPts val="1600"/>
              <a:buNone/>
            </a:pPr>
            <a:r>
              <a:t/>
            </a:r>
            <a:endParaRPr sz="1500">
              <a:latin typeface="Arial"/>
              <a:ea typeface="Arial"/>
              <a:cs typeface="Arial"/>
              <a:sym typeface="Arial"/>
            </a:endParaRPr>
          </a:p>
        </p:txBody>
      </p:sp>
      <p:cxnSp>
        <p:nvCxnSpPr>
          <p:cNvPr id="57" name="Google Shape;57;p4"/>
          <p:cNvCxnSpPr/>
          <p:nvPr/>
        </p:nvCxnSpPr>
        <p:spPr>
          <a:xfrm>
            <a:off x="4548929" y="1476896"/>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8" name="Google Shape;58;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9" name="Google Shape;59;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A picture containing text, toy, LEGO&#10;&#10;Description automatically generated" id="60" name="Google Shape;60;p4"/>
          <p:cNvPicPr preferRelativeResize="0"/>
          <p:nvPr/>
        </p:nvPicPr>
        <p:blipFill rotWithShape="1">
          <a:blip r:embed="rId4">
            <a:alphaModFix/>
          </a:blip>
          <a:srcRect b="0" l="0" r="0" t="0"/>
          <a:stretch/>
        </p:blipFill>
        <p:spPr>
          <a:xfrm>
            <a:off x="509431" y="806016"/>
            <a:ext cx="3531470" cy="35314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PRESS KIT</a:t>
            </a:r>
            <a:endParaRPr/>
          </a:p>
        </p:txBody>
      </p:sp>
      <p:sp>
        <p:nvSpPr>
          <p:cNvPr id="66" name="Google Shape;66;p5"/>
          <p:cNvSpPr txBox="1"/>
          <p:nvPr>
            <p:ph idx="1" type="body"/>
          </p:nvPr>
        </p:nvSpPr>
        <p:spPr>
          <a:xfrm>
            <a:off x="938500" y="925688"/>
            <a:ext cx="7172100" cy="122165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400">
                <a:latin typeface="Arial"/>
                <a:ea typeface="Arial"/>
                <a:cs typeface="Arial"/>
                <a:sym typeface="Arial"/>
              </a:rPr>
              <a:t>Press kits are important as they provide much information regarding an organization or event to the media in a variety of ways.  It is a package of information distributed to the media to assist them in reporting.</a:t>
            </a:r>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Press kits include:</a:t>
            </a:r>
            <a:endParaRPr/>
          </a:p>
          <a:p>
            <a:pPr indent="0" lvl="0" marL="0" rtl="0" algn="l">
              <a:lnSpc>
                <a:spcPct val="100000"/>
              </a:lnSpc>
              <a:spcBef>
                <a:spcPts val="1600"/>
              </a:spcBef>
              <a:spcAft>
                <a:spcPts val="1600"/>
              </a:spcAft>
              <a:buSzPts val="1150"/>
              <a:buNone/>
            </a:pPr>
            <a:r>
              <a:t/>
            </a:r>
            <a:endParaRPr>
              <a:latin typeface="Arial"/>
              <a:ea typeface="Arial"/>
              <a:cs typeface="Arial"/>
              <a:sym typeface="Arial"/>
            </a:endParaRPr>
          </a:p>
        </p:txBody>
      </p:sp>
      <p:cxnSp>
        <p:nvCxnSpPr>
          <p:cNvPr id="67" name="Google Shape;67;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8" name="Google Shape;68;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9" name="Google Shape;69;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70" name="Google Shape;70;p5"/>
          <p:cNvSpPr txBox="1"/>
          <p:nvPr/>
        </p:nvSpPr>
        <p:spPr>
          <a:xfrm>
            <a:off x="938500" y="2169450"/>
            <a:ext cx="3670500" cy="20484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Athlete, entertainer, organization, or event background</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Fact sheets</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Biographies</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Photographs</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Statistical information </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Contact information</a:t>
            </a:r>
            <a:endParaRPr b="0" i="0" u="none" cap="none" strike="noStrike">
              <a:solidFill>
                <a:schemeClr val="lt1"/>
              </a:solidFill>
              <a:latin typeface="Arial"/>
              <a:ea typeface="Arial"/>
              <a:cs typeface="Arial"/>
              <a:sym typeface="Arial"/>
            </a:endParaRPr>
          </a:p>
        </p:txBody>
      </p:sp>
      <p:sp>
        <p:nvSpPr>
          <p:cNvPr id="71" name="Google Shape;71;p5"/>
          <p:cNvSpPr txBox="1"/>
          <p:nvPr/>
        </p:nvSpPr>
        <p:spPr>
          <a:xfrm>
            <a:off x="4430000" y="2169450"/>
            <a:ext cx="4015800" cy="20484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Current press releases </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Related press clippings </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Historical chronologies </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Organizational newsletters </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Testimonials from key </a:t>
            </a:r>
            <a:r>
              <a:rPr b="0" i="0" lang="en-US" u="none" cap="none" strike="noStrike">
                <a:solidFill>
                  <a:schemeClr val="lt1"/>
                </a:solidFill>
                <a:latin typeface="Arial"/>
                <a:ea typeface="Arial"/>
                <a:cs typeface="Arial"/>
                <a:sym typeface="Arial"/>
              </a:rPr>
              <a:t>personnel</a:t>
            </a:r>
            <a:endParaRPr/>
          </a:p>
          <a:p>
            <a:pPr indent="-317500" lvl="0" marL="457200" marR="0" rtl="0" algn="l">
              <a:lnSpc>
                <a:spcPct val="100000"/>
              </a:lnSpc>
              <a:spcBef>
                <a:spcPts val="0"/>
              </a:spcBef>
              <a:spcAft>
                <a:spcPts val="0"/>
              </a:spcAft>
              <a:buClr>
                <a:schemeClr val="lt1"/>
              </a:buClr>
              <a:buSzPts val="1400"/>
              <a:buFont typeface="Arial"/>
              <a:buChar char="●"/>
            </a:pPr>
            <a:r>
              <a:rPr b="0" i="0" lang="en-US" u="none" cap="none" strike="noStrike">
                <a:solidFill>
                  <a:schemeClr val="lt1"/>
                </a:solidFill>
                <a:latin typeface="Arial"/>
                <a:ea typeface="Arial"/>
                <a:cs typeface="Arial"/>
                <a:sym typeface="Arial"/>
              </a:rPr>
              <a:t>Recommendations for features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6"/>
          <p:cNvSpPr txBox="1"/>
          <p:nvPr>
            <p:ph type="title"/>
          </p:nvPr>
        </p:nvSpPr>
        <p:spPr>
          <a:xfrm>
            <a:off x="5185783" y="1498318"/>
            <a:ext cx="2837400" cy="573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PRESS RELEASE</a:t>
            </a:r>
            <a:endParaRPr b="1">
              <a:latin typeface="Arial"/>
              <a:ea typeface="Arial"/>
              <a:cs typeface="Arial"/>
              <a:sym typeface="Arial"/>
            </a:endParaRPr>
          </a:p>
        </p:txBody>
      </p:sp>
      <p:sp>
        <p:nvSpPr>
          <p:cNvPr id="77" name="Google Shape;77;p6"/>
          <p:cNvSpPr txBox="1"/>
          <p:nvPr>
            <p:ph idx="1" type="body"/>
          </p:nvPr>
        </p:nvSpPr>
        <p:spPr>
          <a:xfrm>
            <a:off x="5185775" y="2071688"/>
            <a:ext cx="3398700" cy="1573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US">
                <a:solidFill>
                  <a:schemeClr val="lt1"/>
                </a:solidFill>
                <a:latin typeface="Arial"/>
                <a:ea typeface="Arial"/>
                <a:cs typeface="Arial"/>
                <a:sym typeface="Arial"/>
              </a:rPr>
              <a:t>A </a:t>
            </a:r>
            <a:r>
              <a:rPr b="1" lang="en-US">
                <a:solidFill>
                  <a:schemeClr val="dk2"/>
                </a:solidFill>
                <a:latin typeface="Arial"/>
                <a:ea typeface="Arial"/>
                <a:cs typeface="Arial"/>
                <a:sym typeface="Arial"/>
              </a:rPr>
              <a:t>press release</a:t>
            </a:r>
            <a:r>
              <a:rPr b="1" lang="en-US">
                <a:solidFill>
                  <a:schemeClr val="lt2"/>
                </a:solidFill>
                <a:latin typeface="Arial"/>
                <a:ea typeface="Arial"/>
                <a:cs typeface="Arial"/>
                <a:sym typeface="Arial"/>
              </a:rPr>
              <a:t> </a:t>
            </a:r>
            <a:r>
              <a:rPr lang="en-US">
                <a:solidFill>
                  <a:schemeClr val="lt1"/>
                </a:solidFill>
                <a:latin typeface="Arial"/>
                <a:ea typeface="Arial"/>
                <a:cs typeface="Arial"/>
                <a:sym typeface="Arial"/>
              </a:rPr>
              <a:t>is a prewritten story about an organization or athlete/entertainer that is disseminated to various media.  These are often referred to as news or media releases.</a:t>
            </a:r>
            <a:endParaRPr>
              <a:latin typeface="Arial"/>
              <a:ea typeface="Arial"/>
              <a:cs typeface="Arial"/>
              <a:sym typeface="Arial"/>
            </a:endParaRPr>
          </a:p>
        </p:txBody>
      </p:sp>
      <p:cxnSp>
        <p:nvCxnSpPr>
          <p:cNvPr id="78" name="Google Shape;78;p6"/>
          <p:cNvCxnSpPr/>
          <p:nvPr/>
        </p:nvCxnSpPr>
        <p:spPr>
          <a:xfrm>
            <a:off x="4774604" y="1549446"/>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79" name="Google Shape;79;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0" name="Google Shape;80;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81" name="Google Shape;81;p6"/>
          <p:cNvPicPr preferRelativeResize="0"/>
          <p:nvPr/>
        </p:nvPicPr>
        <p:blipFill rotWithShape="1">
          <a:blip r:embed="rId4">
            <a:alphaModFix/>
          </a:blip>
          <a:srcRect b="0" l="0" r="0" t="0"/>
          <a:stretch/>
        </p:blipFill>
        <p:spPr>
          <a:xfrm>
            <a:off x="747006" y="1214338"/>
            <a:ext cx="3531470" cy="271481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7"/>
          <p:cNvSpPr txBox="1"/>
          <p:nvPr>
            <p:ph type="title"/>
          </p:nvPr>
        </p:nvSpPr>
        <p:spPr>
          <a:xfrm>
            <a:off x="938499" y="445025"/>
            <a:ext cx="7403990" cy="49194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WHAT IS THE PURPOSE OF A PRESS RELEASE?</a:t>
            </a:r>
            <a:endParaRPr/>
          </a:p>
        </p:txBody>
      </p:sp>
      <p:sp>
        <p:nvSpPr>
          <p:cNvPr id="87" name="Google Shape;87;p7"/>
          <p:cNvSpPr txBox="1"/>
          <p:nvPr>
            <p:ph idx="1" type="body"/>
          </p:nvPr>
        </p:nvSpPr>
        <p:spPr>
          <a:xfrm>
            <a:off x="938500" y="1245828"/>
            <a:ext cx="7172100" cy="372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Information an organization may distribute via a press release include:</a:t>
            </a:r>
            <a:endParaRPr b="1" sz="1600">
              <a:latin typeface="Arial"/>
              <a:ea typeface="Arial"/>
              <a:cs typeface="Arial"/>
              <a:sym typeface="Arial"/>
            </a:endParaRPr>
          </a:p>
          <a:p>
            <a:pPr indent="-330200" lvl="0" marL="457200" rtl="0" algn="l">
              <a:lnSpc>
                <a:spcPct val="100000"/>
              </a:lnSpc>
              <a:spcBef>
                <a:spcPts val="1200"/>
              </a:spcBef>
              <a:spcAft>
                <a:spcPts val="0"/>
              </a:spcAft>
              <a:buSzPts val="1600"/>
              <a:buFont typeface="Arial"/>
              <a:buChar char="●"/>
            </a:pPr>
            <a:r>
              <a:rPr lang="en-US" sz="1600">
                <a:latin typeface="Arial"/>
                <a:ea typeface="Arial"/>
                <a:cs typeface="Arial"/>
                <a:sym typeface="Arial"/>
              </a:rPr>
              <a:t>Announcement of a team’s key free agent acquisition</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Release of game schedules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Highlights of a new blockbuster film to be released</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Announcement of an upcoming promotion</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Description of an upcoming community relations event</a:t>
            </a:r>
            <a:endParaRPr sz="1600">
              <a:latin typeface="Arial"/>
              <a:ea typeface="Arial"/>
              <a:cs typeface="Arial"/>
              <a:sym typeface="Arial"/>
            </a:endParaRPr>
          </a:p>
          <a:p>
            <a:pPr indent="0" lvl="0" marL="0" rtl="0" algn="l">
              <a:lnSpc>
                <a:spcPct val="100000"/>
              </a:lnSpc>
              <a:spcBef>
                <a:spcPts val="1200"/>
              </a:spcBef>
              <a:spcAft>
                <a:spcPts val="1600"/>
              </a:spcAft>
              <a:buSzPts val="1150"/>
              <a:buNone/>
            </a:pPr>
            <a:r>
              <a:t/>
            </a:r>
            <a:endParaRPr sz="1600">
              <a:latin typeface="Arial"/>
              <a:ea typeface="Arial"/>
              <a:cs typeface="Arial"/>
              <a:sym typeface="Arial"/>
            </a:endParaRPr>
          </a:p>
        </p:txBody>
      </p:sp>
      <p:cxnSp>
        <p:nvCxnSpPr>
          <p:cNvPr id="88" name="Google Shape;88;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9" name="Google Shape;89;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0" name="Google Shape;90;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8"/>
          <p:cNvSpPr txBox="1"/>
          <p:nvPr>
            <p:ph type="title"/>
          </p:nvPr>
        </p:nvSpPr>
        <p:spPr>
          <a:xfrm>
            <a:off x="938499" y="445025"/>
            <a:ext cx="7403990" cy="49194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PUBLICITY “STUNTS” </a:t>
            </a:r>
            <a:endParaRPr/>
          </a:p>
        </p:txBody>
      </p:sp>
      <p:sp>
        <p:nvSpPr>
          <p:cNvPr id="96" name="Google Shape;96;p8"/>
          <p:cNvSpPr txBox="1"/>
          <p:nvPr>
            <p:ph idx="1" type="body"/>
          </p:nvPr>
        </p:nvSpPr>
        <p:spPr>
          <a:xfrm>
            <a:off x="938500" y="936978"/>
            <a:ext cx="7172100" cy="372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solidFill>
                  <a:schemeClr val="dk2"/>
                </a:solidFill>
                <a:latin typeface="Arial"/>
                <a:ea typeface="Arial"/>
                <a:cs typeface="Arial"/>
                <a:sym typeface="Arial"/>
              </a:rPr>
              <a:t>Publicity stunts</a:t>
            </a:r>
            <a:r>
              <a:rPr b="1" lang="en-US" sz="1500">
                <a:solidFill>
                  <a:schemeClr val="lt2"/>
                </a:solidFill>
                <a:latin typeface="Arial"/>
                <a:ea typeface="Arial"/>
                <a:cs typeface="Arial"/>
                <a:sym typeface="Arial"/>
              </a:rPr>
              <a:t> </a:t>
            </a:r>
            <a:r>
              <a:rPr lang="en-US" sz="1500">
                <a:latin typeface="Arial"/>
                <a:ea typeface="Arial"/>
                <a:cs typeface="Arial"/>
                <a:sym typeface="Arial"/>
              </a:rPr>
              <a:t>are marketing efforts that are activated by </a:t>
            </a:r>
            <a:r>
              <a:rPr lang="en-US" sz="1500">
                <a:latin typeface="Arial"/>
                <a:ea typeface="Arial"/>
                <a:cs typeface="Arial"/>
                <a:sym typeface="Arial"/>
              </a:rPr>
              <a:t>with the sole purpose of achieving a high level of media coverage and public awareness. </a:t>
            </a:r>
            <a:endParaRPr sz="1500">
              <a:latin typeface="Arial"/>
              <a:ea typeface="Arial"/>
              <a:cs typeface="Arial"/>
              <a:sym typeface="Arial"/>
            </a:endParaRPr>
          </a:p>
          <a:p>
            <a:pPr indent="0" lvl="0" marL="0" rtl="0" algn="l">
              <a:lnSpc>
                <a:spcPct val="100000"/>
              </a:lnSpc>
              <a:spcBef>
                <a:spcPts val="1200"/>
              </a:spcBef>
              <a:spcAft>
                <a:spcPts val="0"/>
              </a:spcAft>
              <a:buSzPts val="1150"/>
              <a:buNone/>
            </a:pPr>
            <a:r>
              <a:rPr b="1" lang="en-US" sz="1500">
                <a:latin typeface="Arial"/>
                <a:ea typeface="Arial"/>
                <a:cs typeface="Arial"/>
                <a:sym typeface="Arial"/>
              </a:rPr>
              <a:t>Examples of Publicity Stunts:</a:t>
            </a:r>
            <a:endParaRPr b="1" sz="1500">
              <a:latin typeface="Arial"/>
              <a:ea typeface="Arial"/>
              <a:cs typeface="Arial"/>
              <a:sym typeface="Arial"/>
            </a:endParaRPr>
          </a:p>
          <a:p>
            <a:pPr indent="-323850" lvl="0" marL="457200" rtl="0" algn="l">
              <a:lnSpc>
                <a:spcPct val="100000"/>
              </a:lnSpc>
              <a:spcBef>
                <a:spcPts val="1600"/>
              </a:spcBef>
              <a:spcAft>
                <a:spcPts val="0"/>
              </a:spcAft>
              <a:buSzPts val="1500"/>
              <a:buFont typeface="Arial"/>
              <a:buChar char="●"/>
            </a:pPr>
            <a:r>
              <a:rPr lang="en-US" sz="1500">
                <a:latin typeface="Arial"/>
                <a:ea typeface="Arial"/>
                <a:cs typeface="Arial"/>
                <a:sym typeface="Arial"/>
              </a:rPr>
              <a:t>In 2023, the iconic character “Ghostface” from the ‘Scream’ film franchise was spotted in cities throughout the United States, prompting multiple 911 calls from concerned bystanders.  However, the sightings were nothing more than a publicity stunt from Paramount and Spyglass promoting the upcoming release of ‘Scream VI’.</a:t>
            </a:r>
            <a:endParaRPr sz="1500">
              <a:latin typeface="Arial"/>
              <a:ea typeface="Arial"/>
              <a:cs typeface="Arial"/>
              <a:sym typeface="Arial"/>
            </a:endParaRPr>
          </a:p>
          <a:p>
            <a:pPr indent="-323850" lvl="0" marL="457200" rtl="0" algn="l">
              <a:lnSpc>
                <a:spcPct val="100000"/>
              </a:lnSpc>
              <a:spcBef>
                <a:spcPts val="1600"/>
              </a:spcBef>
              <a:spcAft>
                <a:spcPts val="1000"/>
              </a:spcAft>
              <a:buSzPts val="1500"/>
              <a:buFont typeface="Arial"/>
              <a:buChar char="●"/>
            </a:pPr>
            <a:r>
              <a:rPr lang="en-US" sz="1500">
                <a:latin typeface="Arial"/>
                <a:ea typeface="Arial"/>
                <a:cs typeface="Arial"/>
                <a:sym typeface="Arial"/>
              </a:rPr>
              <a:t>Will Ferrell teamed up for a publicity stunt with Major League Baseball by playing for 10 different positions on 10 different teams in one day during Spring Training (in addition to generating tons of attention for the league and raising nearly $1 million for charity).</a:t>
            </a:r>
            <a:endParaRPr sz="1500">
              <a:latin typeface="Arial"/>
              <a:ea typeface="Arial"/>
              <a:cs typeface="Arial"/>
              <a:sym typeface="Arial"/>
            </a:endParaRPr>
          </a:p>
        </p:txBody>
      </p:sp>
      <p:cxnSp>
        <p:nvCxnSpPr>
          <p:cNvPr id="97" name="Google Shape;97;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98" name="Google Shape;98;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9" name="Google Shape;99;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9"/>
          <p:cNvSpPr txBox="1"/>
          <p:nvPr>
            <p:ph type="title"/>
          </p:nvPr>
        </p:nvSpPr>
        <p:spPr>
          <a:xfrm>
            <a:off x="938499" y="445025"/>
            <a:ext cx="7403990" cy="49194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PUBLICITY “STUNTS”</a:t>
            </a:r>
            <a:endParaRPr/>
          </a:p>
        </p:txBody>
      </p:sp>
      <p:sp>
        <p:nvSpPr>
          <p:cNvPr id="105" name="Google Shape;105;p9"/>
          <p:cNvSpPr txBox="1"/>
          <p:nvPr>
            <p:ph idx="1" type="body"/>
          </p:nvPr>
        </p:nvSpPr>
        <p:spPr>
          <a:xfrm>
            <a:off x="938500" y="1221500"/>
            <a:ext cx="3943800" cy="372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When spontaneous, publicity stunts pose a risk and could yield undesired results.</a:t>
            </a:r>
            <a:endParaRPr sz="1600">
              <a:latin typeface="Arial"/>
              <a:ea typeface="Arial"/>
              <a:cs typeface="Arial"/>
              <a:sym typeface="Arial"/>
            </a:endParaRPr>
          </a:p>
          <a:p>
            <a:pPr indent="-285750" lvl="0" marL="285750" rtl="0" algn="l">
              <a:lnSpc>
                <a:spcPct val="100000"/>
              </a:lnSpc>
              <a:spcBef>
                <a:spcPts val="1200"/>
              </a:spcBef>
              <a:spcAft>
                <a:spcPts val="1200"/>
              </a:spcAft>
              <a:buSzPts val="1150"/>
              <a:buNone/>
            </a:pPr>
            <a:r>
              <a:rPr lang="en-US" sz="1600">
                <a:latin typeface="Arial"/>
                <a:ea typeface="Arial"/>
                <a:cs typeface="Arial"/>
                <a:sym typeface="Arial"/>
              </a:rPr>
              <a:t>●	In 2022, to promote a new sci-fi series on Prime Video called ‘Night Sky’, Amazon beamed the first episode from outer space</a:t>
            </a:r>
            <a:endParaRPr sz="1600">
              <a:latin typeface="Arial"/>
              <a:ea typeface="Arial"/>
              <a:cs typeface="Arial"/>
              <a:sym typeface="Arial"/>
            </a:endParaRPr>
          </a:p>
        </p:txBody>
      </p:sp>
      <p:cxnSp>
        <p:nvCxnSpPr>
          <p:cNvPr id="106" name="Google Shape;106;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07" name="Google Shape;107;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8" name="Google Shape;108;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Night Sky (TV series) - Wikipedia" id="109" name="Google Shape;109;p9"/>
          <p:cNvPicPr preferRelativeResize="0"/>
          <p:nvPr/>
        </p:nvPicPr>
        <p:blipFill rotWithShape="1">
          <a:blip r:embed="rId4">
            <a:alphaModFix/>
          </a:blip>
          <a:srcRect b="0" l="0" r="0" t="0"/>
          <a:stretch/>
        </p:blipFill>
        <p:spPr>
          <a:xfrm>
            <a:off x="5577161" y="1221511"/>
            <a:ext cx="2700478" cy="270047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