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embeddedFontLst>
    <p:embeddedFont>
      <p:font typeface="Montserrat"/>
      <p:regular r:id="rId18"/>
      <p:bold r:id="rId19"/>
      <p:italic r:id="rId20"/>
      <p:boldItalic r:id="rId21"/>
    </p:embeddedFont>
    <p:embeddedFont>
      <p:font typeface="Oswald"/>
      <p:regular r:id="rId22"/>
      <p:bold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g2NhlNbvqOpZ3M85k59EhUSobj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11" Type="http://schemas.openxmlformats.org/officeDocument/2006/relationships/slide" Target="slides/slide7.xml"/><Relationship Id="rId22" Type="http://schemas.openxmlformats.org/officeDocument/2006/relationships/font" Target="fonts/Oswald-regular.fntdata"/><Relationship Id="rId10" Type="http://schemas.openxmlformats.org/officeDocument/2006/relationships/slide" Target="slides/slide6.xml"/><Relationship Id="rId21" Type="http://schemas.openxmlformats.org/officeDocument/2006/relationships/font" Target="fonts/Montserrat-boldItalic.fntdata"/><Relationship Id="rId13" Type="http://schemas.openxmlformats.org/officeDocument/2006/relationships/slide" Target="slides/slide9.xml"/><Relationship Id="rId24" Type="http://customschemas.google.com/relationships/presentationmetadata" Target="metadata"/><Relationship Id="rId12" Type="http://schemas.openxmlformats.org/officeDocument/2006/relationships/slide" Target="slides/slide8.xml"/><Relationship Id="rId23" Type="http://schemas.openxmlformats.org/officeDocument/2006/relationships/font" Target="fonts/Oswald-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Montserrat-bold.fntdata"/><Relationship Id="rId6" Type="http://schemas.openxmlformats.org/officeDocument/2006/relationships/slide" Target="slides/slide2.xml"/><Relationship Id="rId18" Type="http://schemas.openxmlformats.org/officeDocument/2006/relationships/font" Target="fonts/Montserrat-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 name="Shape 25"/>
        <p:cNvGrpSpPr/>
        <p:nvPr/>
      </p:nvGrpSpPr>
      <p:grpSpPr>
        <a:xfrm>
          <a:off x="0" y="0"/>
          <a:ext cx="0" cy="0"/>
          <a:chOff x="0" y="0"/>
          <a:chExt cx="0" cy="0"/>
        </a:xfrm>
      </p:grpSpPr>
      <p:sp>
        <p:nvSpPr>
          <p:cNvPr id="26" name="Google Shape;2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 name="Google Shape;2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 name="Google Shape;3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 name="Google Shape;4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 name="Google Shape;5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39f2ba05af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g239f2ba05af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4"/>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4"/>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5"/>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6"/>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6"/>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 + Text 1">
    <p:spTree>
      <p:nvGrpSpPr>
        <p:cNvPr id="17" name="Shape 17"/>
        <p:cNvGrpSpPr/>
        <p:nvPr/>
      </p:nvGrpSpPr>
      <p:grpSpPr>
        <a:xfrm>
          <a:off x="0" y="0"/>
          <a:ext cx="0" cy="0"/>
          <a:chOff x="0" y="0"/>
          <a:chExt cx="0" cy="0"/>
        </a:xfrm>
      </p:grpSpPr>
      <p:sp>
        <p:nvSpPr>
          <p:cNvPr id="18" name="Google Shape;18;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9" name="Google Shape;19;p17"/>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 name="Shape 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1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3" name="Google Shape;23;p19"/>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4" name="Google Shape;24;p19"/>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 name="Shape 28"/>
        <p:cNvGrpSpPr/>
        <p:nvPr/>
      </p:nvGrpSpPr>
      <p:grpSpPr>
        <a:xfrm>
          <a:off x="0" y="0"/>
          <a:ext cx="0" cy="0"/>
          <a:chOff x="0" y="0"/>
          <a:chExt cx="0" cy="0"/>
        </a:xfrm>
      </p:grpSpPr>
      <p:sp>
        <p:nvSpPr>
          <p:cNvPr id="29" name="Google Shape;29;p1"/>
          <p:cNvSpPr txBox="1"/>
          <p:nvPr>
            <p:ph type="ctrTitle"/>
          </p:nvPr>
        </p:nvSpPr>
        <p:spPr>
          <a:xfrm>
            <a:off x="2175900" y="1960939"/>
            <a:ext cx="4792200"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FUNCTIONS OF SEM COMMUNICATIONS</a:t>
            </a:r>
            <a:endParaRPr/>
          </a:p>
        </p:txBody>
      </p:sp>
      <p:sp>
        <p:nvSpPr>
          <p:cNvPr id="30" name="Google Shape;30;p1"/>
          <p:cNvSpPr txBox="1"/>
          <p:nvPr>
            <p:ph type="ctrTitle"/>
          </p:nvPr>
        </p:nvSpPr>
        <p:spPr>
          <a:xfrm>
            <a:off x="2941650" y="2842327"/>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11.3</a:t>
            </a:r>
            <a:endParaRPr b="0" sz="2200">
              <a:latin typeface="Arial"/>
              <a:ea typeface="Arial"/>
              <a:cs typeface="Arial"/>
              <a:sym typeface="Arial"/>
            </a:endParaRPr>
          </a:p>
        </p:txBody>
      </p:sp>
      <p:cxnSp>
        <p:nvCxnSpPr>
          <p:cNvPr id="31" name="Google Shape;31;p1"/>
          <p:cNvCxnSpPr/>
          <p:nvPr/>
        </p:nvCxnSpPr>
        <p:spPr>
          <a:xfrm>
            <a:off x="3190500" y="2678418"/>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2" name="Google Shape;32;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 name="Google Shape;33;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5323750" y="1544176"/>
            <a:ext cx="2893800" cy="8109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CRISIS MANAGEMENT</a:t>
            </a:r>
            <a:endParaRPr b="1">
              <a:latin typeface="Arial"/>
              <a:ea typeface="Arial"/>
              <a:cs typeface="Arial"/>
              <a:sym typeface="Arial"/>
            </a:endParaRPr>
          </a:p>
        </p:txBody>
      </p:sp>
      <p:sp>
        <p:nvSpPr>
          <p:cNvPr id="112" name="Google Shape;112;p9"/>
          <p:cNvSpPr txBox="1"/>
          <p:nvPr>
            <p:ph idx="1" type="body"/>
          </p:nvPr>
        </p:nvSpPr>
        <p:spPr>
          <a:xfrm>
            <a:off x="5323750" y="2257124"/>
            <a:ext cx="3012600" cy="1342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US">
                <a:solidFill>
                  <a:schemeClr val="dk2"/>
                </a:solidFill>
                <a:latin typeface="Arial"/>
                <a:ea typeface="Arial"/>
                <a:cs typeface="Arial"/>
                <a:sym typeface="Arial"/>
              </a:rPr>
              <a:t>Crisis management</a:t>
            </a:r>
            <a:r>
              <a:rPr b="1" lang="en-US">
                <a:solidFill>
                  <a:srgbClr val="EF8600"/>
                </a:solidFill>
                <a:latin typeface="Arial"/>
                <a:ea typeface="Arial"/>
                <a:cs typeface="Arial"/>
                <a:sym typeface="Arial"/>
              </a:rPr>
              <a:t> </a:t>
            </a:r>
            <a:r>
              <a:rPr lang="en-US">
                <a:latin typeface="Arial"/>
                <a:ea typeface="Arial"/>
                <a:cs typeface="Arial"/>
                <a:sym typeface="Arial"/>
              </a:rPr>
              <a:t>refers to a coordinated effort to handle the effects of unfavorable publicity or of an unfavorable event.</a:t>
            </a:r>
            <a:endParaRPr/>
          </a:p>
          <a:p>
            <a:pPr indent="0" lvl="0" marL="0" rtl="0" algn="l">
              <a:lnSpc>
                <a:spcPct val="100000"/>
              </a:lnSpc>
              <a:spcBef>
                <a:spcPts val="1600"/>
              </a:spcBef>
              <a:spcAft>
                <a:spcPts val="0"/>
              </a:spcAft>
              <a:buSzPts val="1600"/>
              <a:buNone/>
            </a:pPr>
            <a:r>
              <a:t/>
            </a:r>
            <a:endParaRPr>
              <a:latin typeface="Arial"/>
              <a:ea typeface="Arial"/>
              <a:cs typeface="Arial"/>
              <a:sym typeface="Arial"/>
            </a:endParaRPr>
          </a:p>
        </p:txBody>
      </p:sp>
      <p:cxnSp>
        <p:nvCxnSpPr>
          <p:cNvPr id="113" name="Google Shape;113;p9"/>
          <p:cNvCxnSpPr/>
          <p:nvPr/>
        </p:nvCxnSpPr>
        <p:spPr>
          <a:xfrm>
            <a:off x="5142854" y="1476896"/>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14" name="Google Shape;114;p9"/>
          <p:cNvPicPr preferRelativeResize="0"/>
          <p:nvPr/>
        </p:nvPicPr>
        <p:blipFill rotWithShape="1">
          <a:blip r:embed="rId3">
            <a:alphaModFix/>
          </a:blip>
          <a:srcRect b="0" l="26392" r="26392" t="0"/>
          <a:stretch/>
        </p:blipFill>
        <p:spPr>
          <a:xfrm>
            <a:off x="-422250" y="-236700"/>
            <a:ext cx="4714800" cy="5616900"/>
          </a:xfrm>
          <a:prstGeom prst="flowChartDelay">
            <a:avLst/>
          </a:prstGeom>
          <a:noFill/>
          <a:ln>
            <a:noFill/>
          </a:ln>
        </p:spPr>
      </p:pic>
      <p:pic>
        <p:nvPicPr>
          <p:cNvPr id="115" name="Google Shape;115;p9"/>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116" name="Google Shape;116;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0"/>
          <p:cNvSpPr txBox="1"/>
          <p:nvPr>
            <p:ph type="title"/>
          </p:nvPr>
        </p:nvSpPr>
        <p:spPr>
          <a:xfrm>
            <a:off x="938500" y="445025"/>
            <a:ext cx="7415278"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CRISIS MANAGEMENT </a:t>
            </a:r>
            <a:endParaRPr/>
          </a:p>
        </p:txBody>
      </p:sp>
      <p:sp>
        <p:nvSpPr>
          <p:cNvPr id="122" name="Google Shape;122;p10"/>
          <p:cNvSpPr txBox="1"/>
          <p:nvPr>
            <p:ph idx="1" type="body"/>
          </p:nvPr>
        </p:nvSpPr>
        <p:spPr>
          <a:xfrm>
            <a:off x="938500" y="1182017"/>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Example:</a:t>
            </a:r>
            <a:endParaRPr b="1" sz="1600">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US" sz="1600">
                <a:latin typeface="Arial"/>
                <a:ea typeface="Arial"/>
                <a:cs typeface="Arial"/>
                <a:sym typeface="Arial"/>
              </a:rPr>
              <a:t>2019:  In a game watched by millions of sports fans around the country, Nike was forced to react to a crisis when Duke’s Zion Williamson, the most recognizable athlete in college basketball, was injured wearing a Nike sneaker when it “malfunctioned” on national TV.</a:t>
            </a:r>
            <a:endParaRPr sz="1600">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US" sz="1600">
                <a:latin typeface="Arial"/>
                <a:ea typeface="Arial"/>
                <a:cs typeface="Arial"/>
                <a:sym typeface="Arial"/>
              </a:rPr>
              <a:t>Within 24 hours, Nike executives met with Zion and his family and began working on a custom-designed shoe to better support his foot</a:t>
            </a:r>
            <a:endParaRPr sz="1600">
              <a:latin typeface="Arial"/>
              <a:ea typeface="Arial"/>
              <a:cs typeface="Arial"/>
              <a:sym typeface="Arial"/>
            </a:endParaRPr>
          </a:p>
          <a:p>
            <a:pPr indent="-463550" lvl="0" marL="463550" rtl="0" algn="l">
              <a:lnSpc>
                <a:spcPct val="100000"/>
              </a:lnSpc>
              <a:spcBef>
                <a:spcPts val="1600"/>
              </a:spcBef>
              <a:spcAft>
                <a:spcPts val="1600"/>
              </a:spcAft>
              <a:buSzPts val="1150"/>
              <a:buNone/>
            </a:pPr>
            <a:r>
              <a:t/>
            </a:r>
            <a:endParaRPr sz="1600">
              <a:latin typeface="Arial"/>
              <a:ea typeface="Arial"/>
              <a:cs typeface="Arial"/>
              <a:sym typeface="Arial"/>
            </a:endParaRPr>
          </a:p>
        </p:txBody>
      </p:sp>
      <p:cxnSp>
        <p:nvCxnSpPr>
          <p:cNvPr id="123" name="Google Shape;123;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24" name="Google Shape;124;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5" name="Google Shape;125;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1"/>
          <p:cNvSpPr txBox="1"/>
          <p:nvPr>
            <p:ph type="title"/>
          </p:nvPr>
        </p:nvSpPr>
        <p:spPr>
          <a:xfrm>
            <a:off x="1805525" y="402175"/>
            <a:ext cx="54435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pic>
        <p:nvPicPr>
          <p:cNvPr id="131" name="Google Shape;131;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2" name="Google Shape;132;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pic>
        <p:nvPicPr>
          <p:cNvPr id="133" name="Google Shape;133;p11"/>
          <p:cNvPicPr preferRelativeResize="0"/>
          <p:nvPr/>
        </p:nvPicPr>
        <p:blipFill rotWithShape="1">
          <a:blip r:embed="rId4">
            <a:alphaModFix/>
          </a:blip>
          <a:srcRect b="0" l="0" r="0" t="0"/>
          <a:stretch/>
        </p:blipFill>
        <p:spPr>
          <a:xfrm>
            <a:off x="572425" y="128150"/>
            <a:ext cx="1145575" cy="1160955"/>
          </a:xfrm>
          <a:prstGeom prst="rect">
            <a:avLst/>
          </a:prstGeom>
          <a:noFill/>
          <a:ln>
            <a:noFill/>
          </a:ln>
        </p:spPr>
      </p:pic>
      <p:sp>
        <p:nvSpPr>
          <p:cNvPr id="134" name="Google Shape;134;p11"/>
          <p:cNvSpPr/>
          <p:nvPr/>
        </p:nvSpPr>
        <p:spPr>
          <a:xfrm>
            <a:off x="1717998" y="1216550"/>
            <a:ext cx="6529800" cy="3293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Several sports and entertainment organizations made headlines in the last year for transgressions that necessitated a crisis management strategy.  Select one of the stories below and discuss the organization’s response </a:t>
            </a:r>
            <a:r>
              <a:rPr b="0" i="0" lang="en-US" sz="1400" u="sng" cap="none" strike="noStrike">
                <a:solidFill>
                  <a:schemeClr val="lt1"/>
                </a:solidFill>
                <a:latin typeface="Arial"/>
                <a:ea typeface="Arial"/>
                <a:cs typeface="Arial"/>
                <a:sym typeface="Arial"/>
              </a:rPr>
              <a:t>and</a:t>
            </a:r>
            <a:r>
              <a:rPr b="0" i="0" lang="en-US" sz="1400" u="none" cap="none" strike="noStrike">
                <a:solidFill>
                  <a:schemeClr val="lt1"/>
                </a:solidFill>
                <a:latin typeface="Arial"/>
                <a:ea typeface="Arial"/>
                <a:cs typeface="Arial"/>
                <a:sym typeface="Arial"/>
              </a:rPr>
              <a:t> how you think they should have responded.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273050" lvl="0" marL="285750" marR="0" rtl="0" algn="l">
              <a:lnSpc>
                <a:spcPct val="100000"/>
              </a:lnSpc>
              <a:spcBef>
                <a:spcPts val="0"/>
              </a:spcBef>
              <a:spcAft>
                <a:spcPts val="0"/>
              </a:spcAft>
              <a:buClr>
                <a:schemeClr val="lt1"/>
              </a:buClr>
              <a:buSzPts val="1400"/>
              <a:buFont typeface="Arial"/>
              <a:buChar char="•"/>
            </a:pPr>
            <a:r>
              <a:rPr b="1" i="0" lang="en-US" sz="1400" u="none" cap="none" strike="noStrike">
                <a:solidFill>
                  <a:schemeClr val="lt1"/>
                </a:solidFill>
                <a:latin typeface="Arial"/>
                <a:ea typeface="Arial"/>
                <a:cs typeface="Arial"/>
                <a:sym typeface="Arial"/>
              </a:rPr>
              <a:t>FIFA </a:t>
            </a:r>
            <a:r>
              <a:rPr b="0" i="0" lang="en-US" sz="1400" u="none" cap="none" strike="noStrike">
                <a:solidFill>
                  <a:schemeClr val="lt1"/>
                </a:solidFill>
                <a:latin typeface="Arial"/>
                <a:ea typeface="Arial"/>
                <a:cs typeface="Arial"/>
                <a:sym typeface="Arial"/>
              </a:rPr>
              <a:t>– The 2022 FIFA World Cup has been plagued by widespread negative publicity, ever since Qatar was announced as the host nation in 2010.  </a:t>
            </a:r>
            <a:endParaRPr b="0" i="0" sz="1400" u="none" cap="none" strike="noStrike">
              <a:solidFill>
                <a:schemeClr val="lt1"/>
              </a:solidFill>
              <a:latin typeface="Arial"/>
              <a:ea typeface="Arial"/>
              <a:cs typeface="Arial"/>
              <a:sym typeface="Arial"/>
            </a:endParaRPr>
          </a:p>
          <a:p>
            <a:pPr indent="-273050" lvl="0" marL="285750" marR="0" rtl="0" algn="l">
              <a:lnSpc>
                <a:spcPct val="100000"/>
              </a:lnSpc>
              <a:spcBef>
                <a:spcPts val="1000"/>
              </a:spcBef>
              <a:spcAft>
                <a:spcPts val="0"/>
              </a:spcAft>
              <a:buClr>
                <a:schemeClr val="lt1"/>
              </a:buClr>
              <a:buSzPts val="1400"/>
              <a:buFont typeface="Arial"/>
              <a:buChar char="•"/>
            </a:pPr>
            <a:r>
              <a:rPr b="1" i="0" lang="en-US" sz="1400" u="none" cap="none" strike="noStrike">
                <a:solidFill>
                  <a:schemeClr val="lt1"/>
                </a:solidFill>
                <a:latin typeface="Arial"/>
                <a:ea typeface="Arial"/>
                <a:cs typeface="Arial"/>
                <a:sym typeface="Arial"/>
              </a:rPr>
              <a:t>MLB</a:t>
            </a:r>
            <a:r>
              <a:rPr b="0" i="0" lang="en-US" sz="1400" u="none" cap="none" strike="noStrike">
                <a:solidFill>
                  <a:schemeClr val="lt1"/>
                </a:solidFill>
                <a:latin typeface="Arial"/>
                <a:ea typeface="Arial"/>
                <a:cs typeface="Arial"/>
                <a:sym typeface="Arial"/>
              </a:rPr>
              <a:t> – On March 1st, 2022, after MLB players agreed unanimously not to accept MLB's proposal that would have put an end to the lockout.</a:t>
            </a:r>
            <a:endParaRPr b="0" i="0" sz="1400" u="none" cap="none" strike="noStrike">
              <a:solidFill>
                <a:schemeClr val="lt1"/>
              </a:solidFill>
              <a:latin typeface="Arial"/>
              <a:ea typeface="Arial"/>
              <a:cs typeface="Arial"/>
              <a:sym typeface="Arial"/>
            </a:endParaRPr>
          </a:p>
          <a:p>
            <a:pPr indent="-273050" lvl="0" marL="285750" marR="0" rtl="0" algn="l">
              <a:lnSpc>
                <a:spcPct val="100000"/>
              </a:lnSpc>
              <a:spcBef>
                <a:spcPts val="1000"/>
              </a:spcBef>
              <a:spcAft>
                <a:spcPts val="0"/>
              </a:spcAft>
              <a:buClr>
                <a:schemeClr val="lt1"/>
              </a:buClr>
              <a:buSzPts val="1400"/>
              <a:buFont typeface="Arial"/>
              <a:buChar char="•"/>
            </a:pPr>
            <a:r>
              <a:rPr b="1" i="0" lang="en-US" sz="1400" u="none" cap="none" strike="noStrike">
                <a:solidFill>
                  <a:schemeClr val="lt1"/>
                </a:solidFill>
                <a:latin typeface="Arial"/>
                <a:ea typeface="Arial"/>
                <a:cs typeface="Arial"/>
                <a:sym typeface="Arial"/>
              </a:rPr>
              <a:t>Sponsors of the 2022 Beijing Games </a:t>
            </a:r>
            <a:r>
              <a:rPr b="0" i="0" lang="en-US" sz="1400" u="none" cap="none" strike="noStrike">
                <a:solidFill>
                  <a:schemeClr val="lt1"/>
                </a:solidFill>
                <a:latin typeface="Arial"/>
                <a:ea typeface="Arial"/>
                <a:cs typeface="Arial"/>
                <a:sym typeface="Arial"/>
              </a:rPr>
              <a:t>– Despite investing millions in sponsoring the 2022 Beijing Games, many Olympic sponsors chose to largely sit on the sidelines rather than promote their position as official partners of the Winter Games because of political tensions between China and the United States. </a:t>
            </a:r>
            <a:br>
              <a:rPr b="0" i="0" lang="en-US" sz="1400" u="none" cap="none" strike="noStrike">
                <a:solidFill>
                  <a:schemeClr val="lt1"/>
                </a:solidFill>
                <a:latin typeface="Arial"/>
                <a:ea typeface="Arial"/>
                <a:cs typeface="Arial"/>
                <a:sym typeface="Arial"/>
              </a:rPr>
            </a:br>
            <a:br>
              <a:rPr b="0" i="0" lang="en-US" sz="1400" u="none" cap="none" strike="noStrike">
                <a:solidFill>
                  <a:schemeClr val="lt1"/>
                </a:solidFill>
                <a:latin typeface="Arial"/>
                <a:ea typeface="Arial"/>
                <a:cs typeface="Arial"/>
                <a:sym typeface="Arial"/>
              </a:rPr>
            </a:b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pic>
        <p:nvPicPr>
          <p:cNvPr id="139" name="Google Shape;139;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0" name="Google Shape;140;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41" name="Google Shape;141;p12"/>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 name="Shape 37"/>
        <p:cNvGrpSpPr/>
        <p:nvPr/>
      </p:nvGrpSpPr>
      <p:grpSpPr>
        <a:xfrm>
          <a:off x="0" y="0"/>
          <a:ext cx="0" cy="0"/>
          <a:chOff x="0" y="0"/>
          <a:chExt cx="0" cy="0"/>
        </a:xfrm>
      </p:grpSpPr>
      <p:sp>
        <p:nvSpPr>
          <p:cNvPr id="38" name="Google Shape;38;p2"/>
          <p:cNvSpPr txBox="1"/>
          <p:nvPr>
            <p:ph type="title"/>
          </p:nvPr>
        </p:nvSpPr>
        <p:spPr>
          <a:xfrm>
            <a:off x="938500" y="445025"/>
            <a:ext cx="68202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FUNCTIONS OF SEM COMMUNICATIONS</a:t>
            </a:r>
            <a:endParaRPr b="1">
              <a:latin typeface="Arial"/>
              <a:ea typeface="Arial"/>
              <a:cs typeface="Arial"/>
              <a:sym typeface="Arial"/>
            </a:endParaRPr>
          </a:p>
        </p:txBody>
      </p:sp>
      <p:sp>
        <p:nvSpPr>
          <p:cNvPr id="39" name="Google Shape;39;p2"/>
          <p:cNvSpPr txBox="1"/>
          <p:nvPr>
            <p:ph idx="1" type="body"/>
          </p:nvPr>
        </p:nvSpPr>
        <p:spPr>
          <a:xfrm>
            <a:off x="938500" y="105180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There are </a:t>
            </a:r>
            <a:r>
              <a:rPr b="1" lang="en-US" sz="1600">
                <a:solidFill>
                  <a:schemeClr val="dk2"/>
                </a:solidFill>
                <a:latin typeface="Arial"/>
                <a:ea typeface="Arial"/>
                <a:cs typeface="Arial"/>
                <a:sym typeface="Arial"/>
              </a:rPr>
              <a:t>seven</a:t>
            </a:r>
            <a:r>
              <a:rPr b="1" lang="en-US" sz="1600">
                <a:solidFill>
                  <a:schemeClr val="dk2"/>
                </a:solidFill>
                <a:latin typeface="Arial"/>
                <a:ea typeface="Arial"/>
                <a:cs typeface="Arial"/>
                <a:sym typeface="Arial"/>
              </a:rPr>
              <a:t> primary functions</a:t>
            </a:r>
            <a:r>
              <a:rPr b="1" lang="en-US" sz="1600">
                <a:solidFill>
                  <a:schemeClr val="lt2"/>
                </a:solidFill>
                <a:latin typeface="Arial"/>
                <a:ea typeface="Arial"/>
                <a:cs typeface="Arial"/>
                <a:sym typeface="Arial"/>
              </a:rPr>
              <a:t> </a:t>
            </a:r>
            <a:r>
              <a:rPr lang="en-US" sz="1600">
                <a:latin typeface="Arial"/>
                <a:ea typeface="Arial"/>
                <a:cs typeface="Arial"/>
                <a:sym typeface="Arial"/>
              </a:rPr>
              <a:t>of sports and entertainment communications:  </a:t>
            </a:r>
            <a:endParaRPr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AutoNum type="arabicPeriod"/>
            </a:pPr>
            <a:r>
              <a:rPr lang="en-US" sz="1600">
                <a:latin typeface="Arial"/>
                <a:ea typeface="Arial"/>
                <a:cs typeface="Arial"/>
                <a:sym typeface="Arial"/>
              </a:rPr>
              <a:t>Inform and communicate</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Create interest and excitement</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Shape and enhance organization or brand image</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Recruiting tool</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Introduce new products or innovations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Generate and/or collect feedback</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Crisis management</a:t>
            </a:r>
            <a:endParaRPr sz="1600">
              <a:latin typeface="Arial"/>
              <a:ea typeface="Arial"/>
              <a:cs typeface="Arial"/>
              <a:sym typeface="Arial"/>
            </a:endParaRPr>
          </a:p>
          <a:p>
            <a:pPr indent="0" lvl="0" marL="0" rtl="0" algn="l">
              <a:lnSpc>
                <a:spcPct val="100000"/>
              </a:lnSpc>
              <a:spcBef>
                <a:spcPts val="1200"/>
              </a:spcBef>
              <a:spcAft>
                <a:spcPts val="1600"/>
              </a:spcAft>
              <a:buSzPts val="1150"/>
              <a:buNone/>
            </a:pPr>
            <a:r>
              <a:t/>
            </a:r>
            <a:endParaRPr sz="1600">
              <a:latin typeface="Arial"/>
              <a:ea typeface="Arial"/>
              <a:cs typeface="Arial"/>
              <a:sym typeface="Arial"/>
            </a:endParaRPr>
          </a:p>
        </p:txBody>
      </p:sp>
      <p:cxnSp>
        <p:nvCxnSpPr>
          <p:cNvPr id="40" name="Google Shape;40;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41" name="Google Shape;41;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2" name="Google Shape;42;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INFORM AND COMMUNICATE</a:t>
            </a:r>
            <a:endParaRPr/>
          </a:p>
        </p:txBody>
      </p:sp>
      <p:sp>
        <p:nvSpPr>
          <p:cNvPr id="48" name="Google Shape;48;p3"/>
          <p:cNvSpPr txBox="1"/>
          <p:nvPr>
            <p:ph idx="1" type="body"/>
          </p:nvPr>
        </p:nvSpPr>
        <p:spPr>
          <a:xfrm>
            <a:off x="910950" y="105180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What does it mean to inform and communicate?</a:t>
            </a:r>
            <a:endParaRPr sz="1800">
              <a:latin typeface="Arial"/>
              <a:ea typeface="Arial"/>
              <a:cs typeface="Arial"/>
              <a:sym typeface="Arial"/>
            </a:endParaRPr>
          </a:p>
          <a:p>
            <a:pPr indent="-330200" lvl="0" marL="685800" rtl="0" algn="l">
              <a:lnSpc>
                <a:spcPct val="100000"/>
              </a:lnSpc>
              <a:spcBef>
                <a:spcPts val="1600"/>
              </a:spcBef>
              <a:spcAft>
                <a:spcPts val="0"/>
              </a:spcAft>
              <a:buSzPts val="1600"/>
              <a:buFont typeface="Arial"/>
              <a:buAutoNum type="arabicPeriod"/>
            </a:pPr>
            <a:r>
              <a:rPr lang="en-US" sz="1600">
                <a:latin typeface="Arial"/>
                <a:ea typeface="Arial"/>
                <a:cs typeface="Arial"/>
                <a:sym typeface="Arial"/>
              </a:rPr>
              <a:t>Communicate information to consumers</a:t>
            </a:r>
            <a:endParaRPr sz="1600">
              <a:latin typeface="Arial"/>
              <a:ea typeface="Arial"/>
              <a:cs typeface="Arial"/>
              <a:sym typeface="Arial"/>
            </a:endParaRPr>
          </a:p>
          <a:p>
            <a:pPr indent="-330200" lvl="0" marL="685800" rtl="0" algn="l">
              <a:lnSpc>
                <a:spcPct val="100000"/>
              </a:lnSpc>
              <a:spcBef>
                <a:spcPts val="1600"/>
              </a:spcBef>
              <a:spcAft>
                <a:spcPts val="0"/>
              </a:spcAft>
              <a:buSzPts val="1600"/>
              <a:buFont typeface="Arial"/>
              <a:buAutoNum type="arabicPeriod"/>
            </a:pPr>
            <a:r>
              <a:rPr lang="en-US" sz="1600">
                <a:latin typeface="Arial"/>
                <a:ea typeface="Arial"/>
                <a:cs typeface="Arial"/>
                <a:sym typeface="Arial"/>
              </a:rPr>
              <a:t>Gather, present, and distribute information about the organization or product</a:t>
            </a:r>
            <a:endParaRPr sz="1600">
              <a:latin typeface="Arial"/>
              <a:ea typeface="Arial"/>
              <a:cs typeface="Arial"/>
              <a:sym typeface="Arial"/>
            </a:endParaRPr>
          </a:p>
          <a:p>
            <a:pPr indent="-330200" lvl="0" marL="685800" rtl="0" algn="l">
              <a:lnSpc>
                <a:spcPct val="100000"/>
              </a:lnSpc>
              <a:spcBef>
                <a:spcPts val="1600"/>
              </a:spcBef>
              <a:spcAft>
                <a:spcPts val="1600"/>
              </a:spcAft>
              <a:buSzPts val="1600"/>
              <a:buFont typeface="Arial"/>
              <a:buAutoNum type="arabicPeriod"/>
            </a:pPr>
            <a:r>
              <a:rPr lang="en-US" sz="1600">
                <a:latin typeface="Arial"/>
                <a:ea typeface="Arial"/>
                <a:cs typeface="Arial"/>
                <a:sym typeface="Arial"/>
              </a:rPr>
              <a:t>Involves publishing programs, brochures, updating websites, social media feeds etc. </a:t>
            </a:r>
            <a:endParaRPr sz="1600">
              <a:latin typeface="Arial"/>
              <a:ea typeface="Arial"/>
              <a:cs typeface="Arial"/>
              <a:sym typeface="Arial"/>
            </a:endParaRPr>
          </a:p>
        </p:txBody>
      </p:sp>
      <p:cxnSp>
        <p:nvCxnSpPr>
          <p:cNvPr id="49" name="Google Shape;49;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0" name="Google Shape;50;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1" name="Google Shape;51;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4"/>
          <p:cNvSpPr txBox="1"/>
          <p:nvPr>
            <p:ph type="title"/>
          </p:nvPr>
        </p:nvSpPr>
        <p:spPr>
          <a:xfrm>
            <a:off x="938500" y="445025"/>
            <a:ext cx="70850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CREATE INTEREST AND EXCITEMENT</a:t>
            </a:r>
            <a:endParaRPr/>
          </a:p>
        </p:txBody>
      </p:sp>
      <p:cxnSp>
        <p:nvCxnSpPr>
          <p:cNvPr id="57" name="Google Shape;57;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8" name="Google Shape;58;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9" name="Google Shape;59;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60" name="Google Shape;60;p4"/>
          <p:cNvSpPr txBox="1"/>
          <p:nvPr/>
        </p:nvSpPr>
        <p:spPr>
          <a:xfrm>
            <a:off x="938500" y="1051800"/>
            <a:ext cx="7144550" cy="3039900"/>
          </a:xfrm>
          <a:prstGeom prst="rect">
            <a:avLst/>
          </a:prstGeom>
          <a:noFill/>
          <a:ln>
            <a:noFill/>
          </a:ln>
        </p:spPr>
        <p:txBody>
          <a:bodyPr anchorCtr="0" anchor="t" bIns="91425" lIns="91425" spcFirstLastPara="1" rIns="91425" wrap="square" tIns="91425">
            <a:noAutofit/>
          </a:bodyPr>
          <a:lstStyle/>
          <a:p>
            <a:pPr indent="-238125" lvl="0" marL="228600" marR="0" rtl="0" algn="l">
              <a:lnSpc>
                <a:spcPct val="100000"/>
              </a:lnSpc>
              <a:spcBef>
                <a:spcPts val="1600"/>
              </a:spcBef>
              <a:spcAft>
                <a:spcPts val="0"/>
              </a:spcAft>
              <a:buClr>
                <a:schemeClr val="lt1"/>
              </a:buClr>
              <a:buSzPts val="1300"/>
              <a:buFont typeface="Montserrat"/>
              <a:buChar char="●"/>
            </a:pPr>
            <a:r>
              <a:rPr lang="en-US" sz="1500">
                <a:solidFill>
                  <a:schemeClr val="lt1"/>
                </a:solidFill>
              </a:rPr>
              <a:t>With a sound communications plan, organizations can create interest and build excitement for sports or entertainment property or brand</a:t>
            </a:r>
            <a:endParaRPr sz="1500">
              <a:solidFill>
                <a:schemeClr val="lt1"/>
              </a:solidFill>
            </a:endParaRPr>
          </a:p>
          <a:p>
            <a:pPr indent="-238125" lvl="0" marL="228600" marR="0" rtl="0" algn="l">
              <a:lnSpc>
                <a:spcPct val="100000"/>
              </a:lnSpc>
              <a:spcBef>
                <a:spcPts val="1600"/>
              </a:spcBef>
              <a:spcAft>
                <a:spcPts val="0"/>
              </a:spcAft>
              <a:buClr>
                <a:schemeClr val="lt1"/>
              </a:buClr>
              <a:buSzPts val="1300"/>
              <a:buFont typeface="Montserrat"/>
              <a:buChar char="●"/>
            </a:pPr>
            <a:r>
              <a:rPr lang="en-US" sz="1500">
                <a:solidFill>
                  <a:schemeClr val="lt1"/>
                </a:solidFill>
              </a:rPr>
              <a:t>For example, sports teams often post creative content online and on social media platforms to reveal the schedule for an upcoming season.  </a:t>
            </a:r>
            <a:endParaRPr sz="1500">
              <a:solidFill>
                <a:schemeClr val="lt1"/>
              </a:solidFill>
            </a:endParaRPr>
          </a:p>
          <a:p>
            <a:pPr indent="-238125" lvl="0" marL="228600" marR="0" rtl="0" algn="l">
              <a:lnSpc>
                <a:spcPct val="100000"/>
              </a:lnSpc>
              <a:spcBef>
                <a:spcPts val="1600"/>
              </a:spcBef>
              <a:spcAft>
                <a:spcPts val="0"/>
              </a:spcAft>
              <a:buClr>
                <a:schemeClr val="lt1"/>
              </a:buClr>
              <a:buSzPts val="1300"/>
              <a:buFont typeface="Montserrat"/>
              <a:buChar char="●"/>
            </a:pPr>
            <a:r>
              <a:rPr lang="en-US" sz="1500">
                <a:solidFill>
                  <a:schemeClr val="lt1"/>
                </a:solidFill>
              </a:rPr>
              <a:t>The publicity helps to get fans excited about the franchise, and can even result in an uptick in merchandise and ticket sales.  </a:t>
            </a:r>
            <a:endParaRPr sz="1500">
              <a:solidFill>
                <a:schemeClr val="lt1"/>
              </a:solidFill>
            </a:endParaRPr>
          </a:p>
          <a:p>
            <a:pPr indent="-311150" lvl="1" marL="914400" marR="0" rtl="0" algn="l">
              <a:lnSpc>
                <a:spcPct val="100000"/>
              </a:lnSpc>
              <a:spcBef>
                <a:spcPts val="1600"/>
              </a:spcBef>
              <a:spcAft>
                <a:spcPts val="1600"/>
              </a:spcAft>
              <a:buClr>
                <a:schemeClr val="lt1"/>
              </a:buClr>
              <a:buSzPts val="1300"/>
              <a:buFont typeface="Montserrat"/>
              <a:buChar char="○"/>
            </a:pPr>
            <a:r>
              <a:rPr lang="en-US" sz="1500">
                <a:solidFill>
                  <a:schemeClr val="lt1"/>
                </a:solidFill>
              </a:rPr>
              <a:t>To introduce the team’s 2022-23 schedule, the Atlanta Hawks posted on Twitter (“X”), “Smile, the schedule is here.  Delivered by @PapaJohns.”</a:t>
            </a:r>
            <a:endParaRPr sz="150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39f2ba05af_0_1"/>
          <p:cNvSpPr txBox="1"/>
          <p:nvPr>
            <p:ph type="title"/>
          </p:nvPr>
        </p:nvSpPr>
        <p:spPr>
          <a:xfrm>
            <a:off x="938500" y="445025"/>
            <a:ext cx="70851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SHAPE AND ENHANCE IMAGE</a:t>
            </a:r>
            <a:endParaRPr/>
          </a:p>
        </p:txBody>
      </p:sp>
      <p:cxnSp>
        <p:nvCxnSpPr>
          <p:cNvPr id="66" name="Google Shape;66;g239f2ba05af_0_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67" name="Google Shape;67;g239f2ba05af_0_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8" name="Google Shape;68;g239f2ba05af_0_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69" name="Google Shape;69;g239f2ba05af_0_1"/>
          <p:cNvSpPr txBox="1"/>
          <p:nvPr/>
        </p:nvSpPr>
        <p:spPr>
          <a:xfrm>
            <a:off x="938500" y="1051800"/>
            <a:ext cx="7144500" cy="303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1150"/>
              <a:buFont typeface="Montserrat"/>
              <a:buNone/>
            </a:pPr>
            <a:r>
              <a:rPr b="1" i="0" lang="en-US" sz="1800" u="none" cap="none" strike="noStrike">
                <a:solidFill>
                  <a:schemeClr val="lt1"/>
                </a:solidFill>
                <a:latin typeface="Arial"/>
                <a:ea typeface="Arial"/>
                <a:cs typeface="Arial"/>
                <a:sym typeface="Arial"/>
              </a:rPr>
              <a:t>What does it mean to shape and enhance the organization or brand image?</a:t>
            </a:r>
            <a:endParaRPr b="0" i="0" sz="1400" u="none" cap="none" strike="noStrike">
              <a:solidFill>
                <a:schemeClr val="lt1"/>
              </a:solidFill>
              <a:latin typeface="Arial"/>
              <a:ea typeface="Arial"/>
              <a:cs typeface="Arial"/>
              <a:sym typeface="Arial"/>
            </a:endParaRPr>
          </a:p>
          <a:p>
            <a:pPr indent="-257175" lvl="0" marL="228600" marR="0" rtl="0" algn="l">
              <a:lnSpc>
                <a:spcPct val="100000"/>
              </a:lnSpc>
              <a:spcBef>
                <a:spcPts val="1600"/>
              </a:spcBef>
              <a:spcAft>
                <a:spcPts val="0"/>
              </a:spcAft>
              <a:buClr>
                <a:schemeClr val="lt1"/>
              </a:buClr>
              <a:buSzPts val="1600"/>
              <a:buFont typeface="Montserrat"/>
              <a:buAutoNum type="arabicPeriod"/>
            </a:pPr>
            <a:r>
              <a:rPr b="0" i="0" lang="en-US" sz="1600" u="none" cap="none" strike="noStrike">
                <a:solidFill>
                  <a:schemeClr val="lt1"/>
                </a:solidFill>
                <a:latin typeface="Arial"/>
                <a:ea typeface="Arial"/>
                <a:cs typeface="Arial"/>
                <a:sym typeface="Arial"/>
              </a:rPr>
              <a:t>Work with “cause” programs</a:t>
            </a:r>
            <a:endParaRPr b="0" i="0" sz="1600" u="none" cap="none" strike="noStrike">
              <a:solidFill>
                <a:srgbClr val="000000"/>
              </a:solidFill>
              <a:latin typeface="Arial"/>
              <a:ea typeface="Arial"/>
              <a:cs typeface="Arial"/>
              <a:sym typeface="Arial"/>
            </a:endParaRPr>
          </a:p>
          <a:p>
            <a:pPr indent="-257175" lvl="0" marL="228600" marR="0" rtl="0" algn="l">
              <a:lnSpc>
                <a:spcPct val="100000"/>
              </a:lnSpc>
              <a:spcBef>
                <a:spcPts val="1600"/>
              </a:spcBef>
              <a:spcAft>
                <a:spcPts val="0"/>
              </a:spcAft>
              <a:buClr>
                <a:schemeClr val="lt1"/>
              </a:buClr>
              <a:buSzPts val="1600"/>
              <a:buFont typeface="Montserrat"/>
              <a:buAutoNum type="arabicPeriod"/>
            </a:pPr>
            <a:r>
              <a:rPr b="0" i="0" lang="en-US" sz="1600" u="none" cap="none" strike="noStrike">
                <a:solidFill>
                  <a:schemeClr val="lt1"/>
                </a:solidFill>
                <a:latin typeface="Arial"/>
                <a:ea typeface="Arial"/>
                <a:cs typeface="Arial"/>
                <a:sym typeface="Arial"/>
              </a:rPr>
              <a:t>Image is important to all facets of sports and entertainment marketing, including corporations, teams, leagues, and individuals</a:t>
            </a:r>
            <a:endParaRPr b="0" i="0" sz="1600" u="none" cap="none" strike="noStrike">
              <a:solidFill>
                <a:srgbClr val="000000"/>
              </a:solidFill>
              <a:latin typeface="Arial"/>
              <a:ea typeface="Arial"/>
              <a:cs typeface="Arial"/>
              <a:sym typeface="Arial"/>
            </a:endParaRPr>
          </a:p>
          <a:p>
            <a:pPr indent="-257175" lvl="0" marL="228600" marR="0" rtl="0" algn="l">
              <a:lnSpc>
                <a:spcPct val="100000"/>
              </a:lnSpc>
              <a:spcBef>
                <a:spcPts val="1600"/>
              </a:spcBef>
              <a:spcAft>
                <a:spcPts val="0"/>
              </a:spcAft>
              <a:buClr>
                <a:schemeClr val="lt1"/>
              </a:buClr>
              <a:buSzPts val="1600"/>
              <a:buFont typeface="Montserrat"/>
              <a:buAutoNum type="arabicPeriod"/>
            </a:pPr>
            <a:r>
              <a:rPr b="0" i="0" lang="en-US" sz="1600" u="none" cap="none" strike="noStrike">
                <a:solidFill>
                  <a:schemeClr val="lt1"/>
                </a:solidFill>
                <a:latin typeface="Arial"/>
                <a:ea typeface="Arial"/>
                <a:cs typeface="Arial"/>
                <a:sym typeface="Arial"/>
              </a:rPr>
              <a:t>The “shape and enhance image” function mirrors the similar function of marketing.</a:t>
            </a:r>
            <a:endParaRPr b="0" i="0" sz="1600" u="none" cap="none" strike="noStrike">
              <a:solidFill>
                <a:srgbClr val="000000"/>
              </a:solidFill>
              <a:latin typeface="Arial"/>
              <a:ea typeface="Arial"/>
              <a:cs typeface="Arial"/>
              <a:sym typeface="Arial"/>
            </a:endParaRPr>
          </a:p>
          <a:p>
            <a:pPr indent="-257175" lvl="0" marL="228600" marR="0" rtl="0" algn="l">
              <a:lnSpc>
                <a:spcPct val="100000"/>
              </a:lnSpc>
              <a:spcBef>
                <a:spcPts val="1600"/>
              </a:spcBef>
              <a:spcAft>
                <a:spcPts val="1600"/>
              </a:spcAft>
              <a:buClr>
                <a:schemeClr val="lt1"/>
              </a:buClr>
              <a:buSzPts val="1600"/>
              <a:buFont typeface="Montserrat"/>
              <a:buAutoNum type="arabicPeriod"/>
            </a:pPr>
            <a:r>
              <a:rPr b="0" i="0" lang="en-US" sz="1600" u="none" cap="none" strike="noStrike">
                <a:solidFill>
                  <a:schemeClr val="lt1"/>
                </a:solidFill>
                <a:latin typeface="Arial"/>
                <a:ea typeface="Arial"/>
                <a:cs typeface="Arial"/>
                <a:sym typeface="Arial"/>
              </a:rPr>
              <a:t>Generate </a:t>
            </a:r>
            <a:r>
              <a:rPr b="1" i="0" lang="en-US" sz="1600" u="none" cap="none" strike="noStrike">
                <a:solidFill>
                  <a:schemeClr val="dk2"/>
                </a:solidFill>
                <a:latin typeface="Arial"/>
                <a:ea typeface="Arial"/>
                <a:cs typeface="Arial"/>
                <a:sym typeface="Arial"/>
              </a:rPr>
              <a:t>goodwill</a:t>
            </a:r>
            <a:endParaRPr b="0" i="0" sz="1600" u="none" cap="none" strike="noStrike">
              <a:solidFill>
                <a:schemeClr val="dk2"/>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5"/>
          <p:cNvSpPr txBox="1"/>
          <p:nvPr>
            <p:ph type="title"/>
          </p:nvPr>
        </p:nvSpPr>
        <p:spPr>
          <a:xfrm>
            <a:off x="5323759" y="1106574"/>
            <a:ext cx="2893800" cy="573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GOODWILL</a:t>
            </a:r>
            <a:endParaRPr b="1">
              <a:latin typeface="Arial"/>
              <a:ea typeface="Arial"/>
              <a:cs typeface="Arial"/>
              <a:sym typeface="Arial"/>
            </a:endParaRPr>
          </a:p>
        </p:txBody>
      </p:sp>
      <p:sp>
        <p:nvSpPr>
          <p:cNvPr id="75" name="Google Shape;75;p5"/>
          <p:cNvSpPr txBox="1"/>
          <p:nvPr>
            <p:ph idx="1" type="body"/>
          </p:nvPr>
        </p:nvSpPr>
        <p:spPr>
          <a:xfrm>
            <a:off x="5323750" y="1633038"/>
            <a:ext cx="3324000" cy="240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US">
                <a:solidFill>
                  <a:schemeClr val="dk2"/>
                </a:solidFill>
                <a:latin typeface="Arial"/>
                <a:ea typeface="Arial"/>
                <a:cs typeface="Arial"/>
                <a:sym typeface="Arial"/>
              </a:rPr>
              <a:t>Goodwill </a:t>
            </a:r>
            <a:r>
              <a:rPr lang="en-US">
                <a:latin typeface="Arial"/>
                <a:ea typeface="Arial"/>
                <a:cs typeface="Arial"/>
                <a:sym typeface="Arial"/>
              </a:rPr>
              <a:t>is a general willingness to work with a person or organization based on a positive reputation or relationship. </a:t>
            </a:r>
            <a:endParaRPr>
              <a:latin typeface="Arial"/>
              <a:ea typeface="Arial"/>
              <a:cs typeface="Arial"/>
              <a:sym typeface="Arial"/>
            </a:endParaRPr>
          </a:p>
          <a:p>
            <a:pPr indent="0" lvl="0" marL="0" rtl="0" algn="l">
              <a:lnSpc>
                <a:spcPct val="100000"/>
              </a:lnSpc>
              <a:spcBef>
                <a:spcPts val="1000"/>
              </a:spcBef>
              <a:spcAft>
                <a:spcPts val="0"/>
              </a:spcAft>
              <a:buSzPts val="1600"/>
              <a:buNone/>
            </a:pPr>
            <a:r>
              <a:rPr lang="en-US">
                <a:latin typeface="Arial"/>
                <a:ea typeface="Arial"/>
                <a:cs typeface="Arial"/>
                <a:sym typeface="Arial"/>
              </a:rPr>
              <a:t>Companies can generate goodwill in several ways, oftentimes through an affiliation with a particular sport, team, league or event.</a:t>
            </a:r>
            <a:endParaRPr>
              <a:latin typeface="Arial"/>
              <a:ea typeface="Arial"/>
              <a:cs typeface="Arial"/>
              <a:sym typeface="Arial"/>
            </a:endParaRPr>
          </a:p>
          <a:p>
            <a:pPr indent="0" lvl="0" marL="0" rtl="0" algn="l">
              <a:lnSpc>
                <a:spcPct val="100000"/>
              </a:lnSpc>
              <a:spcBef>
                <a:spcPts val="0"/>
              </a:spcBef>
              <a:spcAft>
                <a:spcPts val="0"/>
              </a:spcAft>
              <a:buSzPts val="1600"/>
              <a:buNone/>
            </a:pPr>
            <a:r>
              <a:t/>
            </a:r>
            <a:endParaRPr>
              <a:latin typeface="Arial"/>
              <a:ea typeface="Arial"/>
              <a:cs typeface="Arial"/>
              <a:sym typeface="Arial"/>
            </a:endParaRPr>
          </a:p>
        </p:txBody>
      </p:sp>
      <p:cxnSp>
        <p:nvCxnSpPr>
          <p:cNvPr id="76" name="Google Shape;76;p5"/>
          <p:cNvCxnSpPr/>
          <p:nvPr/>
        </p:nvCxnSpPr>
        <p:spPr>
          <a:xfrm>
            <a:off x="5142854" y="1476896"/>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77" name="Google Shape;77;p5"/>
          <p:cNvPicPr preferRelativeResize="0"/>
          <p:nvPr/>
        </p:nvPicPr>
        <p:blipFill rotWithShape="1">
          <a:blip r:embed="rId3">
            <a:alphaModFix/>
          </a:blip>
          <a:srcRect b="0" l="23769" r="23767" t="0"/>
          <a:stretch/>
        </p:blipFill>
        <p:spPr>
          <a:xfrm>
            <a:off x="-422250" y="-236700"/>
            <a:ext cx="4714800" cy="5616900"/>
          </a:xfrm>
          <a:prstGeom prst="flowChartDelay">
            <a:avLst/>
          </a:prstGeom>
          <a:noFill/>
          <a:ln>
            <a:noFill/>
          </a:ln>
        </p:spPr>
      </p:pic>
      <p:pic>
        <p:nvPicPr>
          <p:cNvPr id="78" name="Google Shape;78;p5"/>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79" name="Google Shape;79;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RECRUITING TOOL</a:t>
            </a:r>
            <a:endParaRPr/>
          </a:p>
        </p:txBody>
      </p:sp>
      <p:sp>
        <p:nvSpPr>
          <p:cNvPr id="85" name="Google Shape;85;p6"/>
          <p:cNvSpPr txBox="1"/>
          <p:nvPr>
            <p:ph idx="1" type="body"/>
          </p:nvPr>
        </p:nvSpPr>
        <p:spPr>
          <a:xfrm>
            <a:off x="938500" y="105180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Publicity can give collegiate athletic programs a leg up when recruiting student athletes:</a:t>
            </a:r>
            <a:endParaRPr b="1" sz="1600">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US" sz="1600">
                <a:latin typeface="Arial"/>
                <a:ea typeface="Arial"/>
                <a:cs typeface="Arial"/>
                <a:sym typeface="Arial"/>
              </a:rPr>
              <a:t>The University of Texas generated a lot of publicity with the installation of new, cutting-edge lockers and other upgrades for their locker room.</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Each locker featured a 43-inch flat screen (which reportedly showed each player’s highlights on a loop) with glowing locker doors at an estimated cost of $10,500 per locker.</a:t>
            </a:r>
            <a:endParaRPr sz="1600">
              <a:latin typeface="Arial"/>
              <a:ea typeface="Arial"/>
              <a:cs typeface="Arial"/>
              <a:sym typeface="Arial"/>
            </a:endParaRPr>
          </a:p>
          <a:p>
            <a:pPr indent="-330200" lvl="0" marL="457200" rtl="0" algn="l">
              <a:lnSpc>
                <a:spcPct val="100000"/>
              </a:lnSpc>
              <a:spcBef>
                <a:spcPts val="1600"/>
              </a:spcBef>
              <a:spcAft>
                <a:spcPts val="0"/>
              </a:spcAft>
              <a:buSzPts val="1600"/>
              <a:buFont typeface="Arial"/>
              <a:buChar char="●"/>
            </a:pPr>
            <a:r>
              <a:rPr lang="en-US" sz="1600">
                <a:latin typeface="Arial"/>
                <a:ea typeface="Arial"/>
                <a:cs typeface="Arial"/>
                <a:sym typeface="Arial"/>
              </a:rPr>
              <a:t>The Longhorns published player responses to seeing the new locker room through various social media channels, no doubt taking advantage of their reaction for future leverage on the recruiting trail.</a:t>
            </a:r>
            <a:endParaRPr sz="1600">
              <a:latin typeface="Arial"/>
              <a:ea typeface="Arial"/>
              <a:cs typeface="Arial"/>
              <a:sym typeface="Arial"/>
            </a:endParaRPr>
          </a:p>
          <a:p>
            <a:pPr indent="-463550" lvl="1" marL="920750" rtl="0" algn="l">
              <a:lnSpc>
                <a:spcPct val="100000"/>
              </a:lnSpc>
              <a:spcBef>
                <a:spcPts val="1600"/>
              </a:spcBef>
              <a:spcAft>
                <a:spcPts val="0"/>
              </a:spcAft>
              <a:buSzPts val="1150"/>
              <a:buNone/>
            </a:pPr>
            <a:r>
              <a:t/>
            </a:r>
            <a:endParaRPr sz="16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600">
              <a:latin typeface="Arial"/>
              <a:ea typeface="Arial"/>
              <a:cs typeface="Arial"/>
              <a:sym typeface="Arial"/>
            </a:endParaRPr>
          </a:p>
        </p:txBody>
      </p:sp>
      <p:cxnSp>
        <p:nvCxnSpPr>
          <p:cNvPr id="86" name="Google Shape;86;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87" name="Google Shape;87;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8" name="Google Shape;88;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7"/>
          <p:cNvSpPr txBox="1"/>
          <p:nvPr>
            <p:ph type="title"/>
          </p:nvPr>
        </p:nvSpPr>
        <p:spPr>
          <a:xfrm>
            <a:off x="851400" y="445025"/>
            <a:ext cx="6579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RECRUITING TOOL</a:t>
            </a:r>
            <a:endParaRPr/>
          </a:p>
        </p:txBody>
      </p:sp>
      <p:sp>
        <p:nvSpPr>
          <p:cNvPr id="94" name="Google Shape;94;p7"/>
          <p:cNvSpPr txBox="1"/>
          <p:nvPr>
            <p:ph idx="1" type="body"/>
          </p:nvPr>
        </p:nvSpPr>
        <p:spPr>
          <a:xfrm>
            <a:off x="851400" y="1036543"/>
            <a:ext cx="7172100" cy="3314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1600">
                <a:latin typeface="Arial"/>
                <a:ea typeface="Arial"/>
                <a:cs typeface="Arial"/>
                <a:sym typeface="Arial"/>
              </a:rPr>
              <a:t>Recruiting can also take place when communities want to attract events or expansion teams in pro sports:</a:t>
            </a:r>
            <a:endParaRPr b="1" sz="1600">
              <a:latin typeface="Arial"/>
              <a:ea typeface="Arial"/>
              <a:cs typeface="Arial"/>
              <a:sym typeface="Arial"/>
            </a:endParaRPr>
          </a:p>
          <a:p>
            <a:pPr indent="-463550" lvl="0" marL="463550" rtl="0" algn="l">
              <a:lnSpc>
                <a:spcPct val="100000"/>
              </a:lnSpc>
              <a:spcBef>
                <a:spcPts val="600"/>
              </a:spcBef>
              <a:spcAft>
                <a:spcPts val="0"/>
              </a:spcAft>
              <a:buSzPts val="1150"/>
              <a:buChar char="●"/>
            </a:pPr>
            <a:r>
              <a:rPr lang="en-US" sz="1600">
                <a:latin typeface="Arial"/>
                <a:ea typeface="Arial"/>
                <a:cs typeface="Arial"/>
                <a:sym typeface="Arial"/>
              </a:rPr>
              <a:t>In 2016, Las Vegas managed to lure a new NHL team to the city (along with a $500 million franchise fee price tag) with its recruiting efforts. </a:t>
            </a:r>
            <a:endParaRPr/>
          </a:p>
          <a:p>
            <a:pPr indent="-463550" lvl="0" marL="463550" rtl="0" algn="l">
              <a:lnSpc>
                <a:spcPct val="100000"/>
              </a:lnSpc>
              <a:spcBef>
                <a:spcPts val="600"/>
              </a:spcBef>
              <a:spcAft>
                <a:spcPts val="0"/>
              </a:spcAft>
              <a:buSzPts val="1150"/>
              <a:buChar char="●"/>
            </a:pPr>
            <a:r>
              <a:rPr lang="en-US" sz="1600">
                <a:latin typeface="Arial"/>
                <a:ea typeface="Arial"/>
                <a:cs typeface="Arial"/>
                <a:sym typeface="Arial"/>
              </a:rPr>
              <a:t>The organization was aggressive and persistent in their efforts to attract a franchise while demonstrating to the NHL that the city could support a hockey team by gathering 14,000 fan deposits for season tickets. </a:t>
            </a:r>
            <a:endParaRPr/>
          </a:p>
          <a:p>
            <a:pPr indent="-463550" lvl="0" marL="463550" rtl="0" algn="l">
              <a:lnSpc>
                <a:spcPct val="100000"/>
              </a:lnSpc>
              <a:spcBef>
                <a:spcPts val="600"/>
              </a:spcBef>
              <a:spcAft>
                <a:spcPts val="0"/>
              </a:spcAft>
              <a:buSzPts val="1150"/>
              <a:buChar char="●"/>
            </a:pPr>
            <a:r>
              <a:rPr lang="en-US" sz="1600">
                <a:latin typeface="Arial"/>
                <a:ea typeface="Arial"/>
                <a:cs typeface="Arial"/>
                <a:sym typeface="Arial"/>
              </a:rPr>
              <a:t>As part of their recruiting effort, the hopeful franchise owners launched a “Vegas Wants Hockey” website to help maintain momentum with fans and to stay on the NHL’s radar. </a:t>
            </a:r>
            <a:endParaRPr/>
          </a:p>
          <a:p>
            <a:pPr indent="-212725" lvl="0" marL="285750" rtl="0" algn="l">
              <a:lnSpc>
                <a:spcPct val="100000"/>
              </a:lnSpc>
              <a:spcBef>
                <a:spcPts val="600"/>
              </a:spcBef>
              <a:spcAft>
                <a:spcPts val="1600"/>
              </a:spcAft>
              <a:buSzPts val="1150"/>
              <a:buNone/>
            </a:pPr>
            <a:r>
              <a:t/>
            </a:r>
            <a:endParaRPr sz="1600">
              <a:latin typeface="Arial"/>
              <a:ea typeface="Arial"/>
              <a:cs typeface="Arial"/>
              <a:sym typeface="Arial"/>
            </a:endParaRPr>
          </a:p>
        </p:txBody>
      </p:sp>
      <p:cxnSp>
        <p:nvCxnSpPr>
          <p:cNvPr id="95" name="Google Shape;95;p7"/>
          <p:cNvCxnSpPr/>
          <p:nvPr/>
        </p:nvCxnSpPr>
        <p:spPr>
          <a:xfrm>
            <a:off x="8514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96" name="Google Shape;96;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7" name="Google Shape;97;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8"/>
          <p:cNvSpPr txBox="1"/>
          <p:nvPr>
            <p:ph type="title"/>
          </p:nvPr>
        </p:nvSpPr>
        <p:spPr>
          <a:xfrm>
            <a:off x="938500" y="445025"/>
            <a:ext cx="6579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FUNCTIONS OF SEM COMMUNICATIONS</a:t>
            </a:r>
            <a:endParaRPr/>
          </a:p>
        </p:txBody>
      </p:sp>
      <p:sp>
        <p:nvSpPr>
          <p:cNvPr id="103" name="Google Shape;103;p8"/>
          <p:cNvSpPr txBox="1"/>
          <p:nvPr>
            <p:ph idx="1" type="body"/>
          </p:nvPr>
        </p:nvSpPr>
        <p:spPr>
          <a:xfrm>
            <a:off x="938500" y="1078618"/>
            <a:ext cx="7506300" cy="3314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1600">
                <a:latin typeface="Arial"/>
                <a:ea typeface="Arial"/>
                <a:cs typeface="Arial"/>
                <a:sym typeface="Arial"/>
              </a:rPr>
              <a:t>Other key functions of sports and entertainment communications:</a:t>
            </a:r>
            <a:endParaRPr b="1" sz="1600">
              <a:latin typeface="Arial"/>
              <a:ea typeface="Arial"/>
              <a:cs typeface="Arial"/>
              <a:sym typeface="Arial"/>
            </a:endParaRPr>
          </a:p>
          <a:p>
            <a:pPr indent="0" lvl="0" marL="0" rtl="0" algn="l">
              <a:lnSpc>
                <a:spcPct val="100000"/>
              </a:lnSpc>
              <a:spcBef>
                <a:spcPts val="0"/>
              </a:spcBef>
              <a:spcAft>
                <a:spcPts val="0"/>
              </a:spcAft>
              <a:buNone/>
            </a:pPr>
            <a:r>
              <a:t/>
            </a:r>
            <a:endParaRPr b="1" sz="1600">
              <a:solidFill>
                <a:schemeClr val="lt2"/>
              </a:solidFill>
              <a:latin typeface="Arial"/>
              <a:ea typeface="Arial"/>
              <a:cs typeface="Arial"/>
              <a:sym typeface="Arial"/>
            </a:endParaRPr>
          </a:p>
          <a:p>
            <a:pPr indent="0" lvl="0" marL="0" rtl="0" algn="l">
              <a:lnSpc>
                <a:spcPct val="100000"/>
              </a:lnSpc>
              <a:spcBef>
                <a:spcPts val="0"/>
              </a:spcBef>
              <a:spcAft>
                <a:spcPts val="0"/>
              </a:spcAft>
              <a:buSzPts val="1150"/>
              <a:buNone/>
            </a:pPr>
            <a:r>
              <a:rPr b="1" lang="en-US" sz="1600">
                <a:latin typeface="Arial"/>
                <a:ea typeface="Arial"/>
                <a:cs typeface="Arial"/>
                <a:sym typeface="Arial"/>
              </a:rPr>
              <a:t>Introduce new products or innovations</a:t>
            </a:r>
            <a:endParaRPr sz="1600">
              <a:latin typeface="Arial"/>
              <a:ea typeface="Arial"/>
              <a:cs typeface="Arial"/>
              <a:sym typeface="Arial"/>
            </a:endParaRPr>
          </a:p>
          <a:p>
            <a:pPr indent="-314325" lvl="1" marL="742950" rtl="0" algn="l">
              <a:lnSpc>
                <a:spcPct val="100000"/>
              </a:lnSpc>
              <a:spcBef>
                <a:spcPts val="0"/>
              </a:spcBef>
              <a:spcAft>
                <a:spcPts val="0"/>
              </a:spcAft>
              <a:buSzPts val="1600"/>
              <a:buFont typeface="Arial"/>
              <a:buChar char="○"/>
            </a:pPr>
            <a:r>
              <a:rPr lang="en-US" sz="1600">
                <a:latin typeface="Arial"/>
                <a:ea typeface="Arial"/>
                <a:cs typeface="Arial"/>
                <a:sym typeface="Arial"/>
              </a:rPr>
              <a:t>Build new product awareness and interest</a:t>
            </a:r>
            <a:endParaRPr sz="1600">
              <a:latin typeface="Arial"/>
              <a:ea typeface="Arial"/>
              <a:cs typeface="Arial"/>
              <a:sym typeface="Arial"/>
            </a:endParaRPr>
          </a:p>
          <a:p>
            <a:pPr indent="-314325" lvl="1" marL="742950" rtl="0" algn="l">
              <a:lnSpc>
                <a:spcPct val="100000"/>
              </a:lnSpc>
              <a:spcBef>
                <a:spcPts val="0"/>
              </a:spcBef>
              <a:spcAft>
                <a:spcPts val="0"/>
              </a:spcAft>
              <a:buSzPts val="1600"/>
              <a:buFont typeface="Arial"/>
              <a:buChar char="○"/>
            </a:pPr>
            <a:r>
              <a:rPr lang="en-US" sz="1600">
                <a:latin typeface="Arial"/>
                <a:ea typeface="Arial"/>
                <a:cs typeface="Arial"/>
                <a:sym typeface="Arial"/>
              </a:rPr>
              <a:t>Position new product</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rPr b="1" lang="en-US" sz="1600">
                <a:latin typeface="Arial"/>
                <a:ea typeface="Arial"/>
                <a:cs typeface="Arial"/>
                <a:sym typeface="Arial"/>
              </a:rPr>
              <a:t>Generate and collect feedback</a:t>
            </a:r>
            <a:endParaRPr sz="1600">
              <a:latin typeface="Arial"/>
              <a:ea typeface="Arial"/>
              <a:cs typeface="Arial"/>
              <a:sym typeface="Arial"/>
            </a:endParaRPr>
          </a:p>
          <a:p>
            <a:pPr indent="-314325" lvl="1" marL="742950" rtl="0" algn="l">
              <a:lnSpc>
                <a:spcPct val="100000"/>
              </a:lnSpc>
              <a:spcBef>
                <a:spcPts val="0"/>
              </a:spcBef>
              <a:spcAft>
                <a:spcPts val="0"/>
              </a:spcAft>
              <a:buSzPts val="1600"/>
              <a:buFont typeface="Arial"/>
              <a:buChar char="○"/>
            </a:pPr>
            <a:r>
              <a:rPr lang="en-US" sz="1600">
                <a:latin typeface="Arial"/>
                <a:ea typeface="Arial"/>
                <a:cs typeface="Arial"/>
                <a:sym typeface="Arial"/>
              </a:rPr>
              <a:t>Determine acceptance and effectiveness of organizational policies</a:t>
            </a:r>
            <a:endParaRPr sz="1600">
              <a:latin typeface="Arial"/>
              <a:ea typeface="Arial"/>
              <a:cs typeface="Arial"/>
              <a:sym typeface="Arial"/>
            </a:endParaRPr>
          </a:p>
          <a:p>
            <a:pPr indent="-314325" lvl="1" marL="742950" rtl="0" algn="l">
              <a:lnSpc>
                <a:spcPct val="100000"/>
              </a:lnSpc>
              <a:spcBef>
                <a:spcPts val="0"/>
              </a:spcBef>
              <a:spcAft>
                <a:spcPts val="0"/>
              </a:spcAft>
              <a:buSzPts val="1600"/>
              <a:buFont typeface="Arial"/>
              <a:buChar char="○"/>
            </a:pPr>
            <a:r>
              <a:rPr lang="en-US" sz="1600">
                <a:latin typeface="Arial"/>
                <a:ea typeface="Arial"/>
                <a:cs typeface="Arial"/>
                <a:sym typeface="Arial"/>
              </a:rPr>
              <a:t>Gather specific consumer data about attitudes, preferences &amp; behaviors</a:t>
            </a:r>
            <a:endParaRPr sz="1600">
              <a:latin typeface="Arial"/>
              <a:ea typeface="Arial"/>
              <a:cs typeface="Arial"/>
              <a:sym typeface="Arial"/>
            </a:endParaRPr>
          </a:p>
          <a:p>
            <a:pPr indent="-212725" lvl="0" marL="285750" rtl="0" algn="l">
              <a:lnSpc>
                <a:spcPct val="100000"/>
              </a:lnSpc>
              <a:spcBef>
                <a:spcPts val="0"/>
              </a:spcBef>
              <a:spcAft>
                <a:spcPts val="0"/>
              </a:spcAft>
              <a:buSzPts val="1150"/>
              <a:buNone/>
            </a:pPr>
            <a:r>
              <a:t/>
            </a:r>
            <a:endParaRPr sz="1600">
              <a:latin typeface="Arial"/>
              <a:ea typeface="Arial"/>
              <a:cs typeface="Arial"/>
              <a:sym typeface="Arial"/>
            </a:endParaRPr>
          </a:p>
        </p:txBody>
      </p:sp>
      <p:cxnSp>
        <p:nvCxnSpPr>
          <p:cNvPr id="104" name="Google Shape;104;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05" name="Google Shape;105;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6" name="Google Shape;106;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