
<file path=[Content_Types].xml><?xml version="1.0" encoding="utf-8"?>
<Types xmlns="http://schemas.openxmlformats.org/package/2006/content-types">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Lst>
  <p:notesMasterIdLst>
    <p:notesMasterId r:id="rId65"/>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 id="295" r:id="rId41"/>
    <p:sldId id="296" r:id="rId42"/>
    <p:sldId id="297" r:id="rId43"/>
    <p:sldId id="298" r:id="rId44"/>
    <p:sldId id="299" r:id="rId45"/>
    <p:sldId id="300" r:id="rId46"/>
    <p:sldId id="301" r:id="rId47"/>
    <p:sldId id="302" r:id="rId48"/>
    <p:sldId id="303" r:id="rId49"/>
    <p:sldId id="304" r:id="rId50"/>
    <p:sldId id="305" r:id="rId51"/>
    <p:sldId id="306" r:id="rId52"/>
    <p:sldId id="307" r:id="rId53"/>
    <p:sldId id="308" r:id="rId54"/>
    <p:sldId id="309" r:id="rId55"/>
    <p:sldId id="310" r:id="rId56"/>
    <p:sldId id="311" r:id="rId57"/>
    <p:sldId id="312" r:id="rId58"/>
    <p:sldId id="313" r:id="rId59"/>
    <p:sldId id="314" r:id="rId60"/>
    <p:sldId id="315" r:id="rId61"/>
    <p:sldId id="316" r:id="rId62"/>
    <p:sldId id="317" r:id="rId63"/>
    <p:sldId id="318" r:id="rId64"/>
  </p:sldIdLst>
  <p:sldSz cx="18288000" cy="10287000"/>
  <p:notesSz cx="6858000" cy="9144000"/>
  <p:embeddedFontLst>
    <p:embeddedFont>
      <p:font typeface="Arimo" panose="020B0604020202020204" pitchFamily="34" charset="0"/>
      <p:bold r:id="rId66"/>
      <p:italic r:id="rId67"/>
      <p:boldItalic r:id="rId68"/>
    </p:embeddedFont>
    <p:embeddedFont>
      <p:font typeface="Calibri" panose="020F0502020204030204" pitchFamily="34" charset="0"/>
      <p:regular r:id="rId69"/>
      <p:bold r:id="rId70"/>
      <p:italic r:id="rId71"/>
      <p:boldItalic r:id="rId72"/>
    </p:embeddedFont>
    <p:embeddedFont>
      <p:font typeface="Montserrat" pitchFamily="2" charset="77"/>
      <p:regular r:id="rId73"/>
      <p:bold r:id="rId74"/>
      <p:boldItalic r:id="rId75"/>
    </p:embeddedFont>
    <p:embeddedFont>
      <p:font typeface="Montserrat Light" panose="020F0302020204030204" pitchFamily="34" charset="0"/>
      <p:regular r:id="rId76"/>
      <p:bold r:id="rId77"/>
      <p:italic r:id="rId78"/>
      <p:boldItalic r:id="rId79"/>
    </p:embeddedFont>
    <p:embeddedFont>
      <p:font typeface="Raleway" pitchFamily="2" charset="77"/>
      <p:regular r:id="rId80"/>
      <p:bold r:id="rId81"/>
      <p:italic r:id="rId82"/>
      <p:boldItalic r:id="rId83"/>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GoogleSlidesCustomDataVersion2">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84" roundtripDataSignature="AMtx7mi0XnbVFQZDFgI930S8tP+UjiwUtw=="/>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72"/>
  </p:normalViewPr>
  <p:slideViewPr>
    <p:cSldViewPr snapToGrid="0">
      <p:cViewPr varScale="1">
        <p:scale>
          <a:sx n="51" d="100"/>
          <a:sy n="51" d="100"/>
        </p:scale>
        <p:origin x="216" y="688"/>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font" Target="fonts/font3.fntdata"/><Relationship Id="rId84" Type="http://customschemas.google.com/relationships/presentationmetadata" Target="metadata"/><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font" Target="fonts/font9.fntdata"/><Relationship Id="rId79" Type="http://schemas.openxmlformats.org/officeDocument/2006/relationships/font" Target="fonts/font14.fntdata"/><Relationship Id="rId5" Type="http://schemas.openxmlformats.org/officeDocument/2006/relationships/slide" Target="slides/slide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font" Target="fonts/font4.fntdata"/><Relationship Id="rId77" Type="http://schemas.openxmlformats.org/officeDocument/2006/relationships/font" Target="fonts/font12.fntdata"/><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font" Target="fonts/font7.fntdata"/><Relationship Id="rId80" Type="http://schemas.openxmlformats.org/officeDocument/2006/relationships/font" Target="fonts/font15.fntdata"/><Relationship Id="rId85" Type="http://schemas.openxmlformats.org/officeDocument/2006/relationships/presProps" Target="pres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font" Target="fonts/font2.fntdata"/><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font" Target="fonts/font5.fntdata"/><Relationship Id="rId75" Type="http://schemas.openxmlformats.org/officeDocument/2006/relationships/font" Target="fonts/font10.fntdata"/><Relationship Id="rId83" Type="http://schemas.openxmlformats.org/officeDocument/2006/relationships/font" Target="fonts/font18.fntdata"/><Relationship Id="rId88"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notesMaster" Target="notesMasters/notesMaster1.xml"/><Relationship Id="rId73" Type="http://schemas.openxmlformats.org/officeDocument/2006/relationships/font" Target="fonts/font8.fntdata"/><Relationship Id="rId78" Type="http://schemas.openxmlformats.org/officeDocument/2006/relationships/font" Target="fonts/font13.fntdata"/><Relationship Id="rId81" Type="http://schemas.openxmlformats.org/officeDocument/2006/relationships/font" Target="fonts/font16.fntdata"/><Relationship Id="rId86"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font" Target="fonts/font11.fntdata"/><Relationship Id="rId7" Type="http://schemas.openxmlformats.org/officeDocument/2006/relationships/slide" Target="slides/slide6.xml"/><Relationship Id="rId71" Type="http://schemas.openxmlformats.org/officeDocument/2006/relationships/font" Target="fonts/font6.fntdata"/><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font" Target="fonts/font1.fntdata"/><Relationship Id="rId87" Type="http://schemas.openxmlformats.org/officeDocument/2006/relationships/theme" Target="theme/theme1.xml"/><Relationship Id="rId61" Type="http://schemas.openxmlformats.org/officeDocument/2006/relationships/slide" Target="slides/slide60.xml"/><Relationship Id="rId82" Type="http://schemas.openxmlformats.org/officeDocument/2006/relationships/font" Target="fonts/font17.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
        <p:cNvGrpSpPr/>
        <p:nvPr/>
      </p:nvGrpSpPr>
      <p:grpSpPr>
        <a:xfrm>
          <a:off x="0" y="0"/>
          <a:ext cx="0" cy="0"/>
          <a:chOff x="0" y="0"/>
          <a:chExt cx="0" cy="0"/>
        </a:xfrm>
      </p:grpSpPr>
      <p:sp>
        <p:nvSpPr>
          <p:cNvPr id="81" name="Google Shape;81;p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82" name="Google Shape;82;p1: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1"/>
        <p:cNvGrpSpPr/>
        <p:nvPr/>
      </p:nvGrpSpPr>
      <p:grpSpPr>
        <a:xfrm>
          <a:off x="0" y="0"/>
          <a:ext cx="0" cy="0"/>
          <a:chOff x="0" y="0"/>
          <a:chExt cx="0" cy="0"/>
        </a:xfrm>
      </p:grpSpPr>
      <p:sp>
        <p:nvSpPr>
          <p:cNvPr id="222" name="Google Shape;222;p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23" name="Google Shape;223;p10: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1"/>
        <p:cNvGrpSpPr/>
        <p:nvPr/>
      </p:nvGrpSpPr>
      <p:grpSpPr>
        <a:xfrm>
          <a:off x="0" y="0"/>
          <a:ext cx="0" cy="0"/>
          <a:chOff x="0" y="0"/>
          <a:chExt cx="0" cy="0"/>
        </a:xfrm>
      </p:grpSpPr>
      <p:sp>
        <p:nvSpPr>
          <p:cNvPr id="232" name="Google Shape;232;p1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33" name="Google Shape;233;p11: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4"/>
        <p:cNvGrpSpPr/>
        <p:nvPr/>
      </p:nvGrpSpPr>
      <p:grpSpPr>
        <a:xfrm>
          <a:off x="0" y="0"/>
          <a:ext cx="0" cy="0"/>
          <a:chOff x="0" y="0"/>
          <a:chExt cx="0" cy="0"/>
        </a:xfrm>
      </p:grpSpPr>
      <p:sp>
        <p:nvSpPr>
          <p:cNvPr id="245" name="Google Shape;245;p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46" name="Google Shape;246;p12: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7"/>
        <p:cNvGrpSpPr/>
        <p:nvPr/>
      </p:nvGrpSpPr>
      <p:grpSpPr>
        <a:xfrm>
          <a:off x="0" y="0"/>
          <a:ext cx="0" cy="0"/>
          <a:chOff x="0" y="0"/>
          <a:chExt cx="0" cy="0"/>
        </a:xfrm>
      </p:grpSpPr>
      <p:sp>
        <p:nvSpPr>
          <p:cNvPr id="258" name="Google Shape;258;p1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59" name="Google Shape;259;p13: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0"/>
        <p:cNvGrpSpPr/>
        <p:nvPr/>
      </p:nvGrpSpPr>
      <p:grpSpPr>
        <a:xfrm>
          <a:off x="0" y="0"/>
          <a:ext cx="0" cy="0"/>
          <a:chOff x="0" y="0"/>
          <a:chExt cx="0" cy="0"/>
        </a:xfrm>
      </p:grpSpPr>
      <p:sp>
        <p:nvSpPr>
          <p:cNvPr id="271" name="Google Shape;271;p1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72" name="Google Shape;272;p14: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8"/>
        <p:cNvGrpSpPr/>
        <p:nvPr/>
      </p:nvGrpSpPr>
      <p:grpSpPr>
        <a:xfrm>
          <a:off x="0" y="0"/>
          <a:ext cx="0" cy="0"/>
          <a:chOff x="0" y="0"/>
          <a:chExt cx="0" cy="0"/>
        </a:xfrm>
      </p:grpSpPr>
      <p:sp>
        <p:nvSpPr>
          <p:cNvPr id="279" name="Google Shape;279;p1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80" name="Google Shape;280;p15: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2"/>
        <p:cNvGrpSpPr/>
        <p:nvPr/>
      </p:nvGrpSpPr>
      <p:grpSpPr>
        <a:xfrm>
          <a:off x="0" y="0"/>
          <a:ext cx="0" cy="0"/>
          <a:chOff x="0" y="0"/>
          <a:chExt cx="0" cy="0"/>
        </a:xfrm>
      </p:grpSpPr>
      <p:sp>
        <p:nvSpPr>
          <p:cNvPr id="293" name="Google Shape;293;p1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94" name="Google Shape;294;p16: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2"/>
        <p:cNvGrpSpPr/>
        <p:nvPr/>
      </p:nvGrpSpPr>
      <p:grpSpPr>
        <a:xfrm>
          <a:off x="0" y="0"/>
          <a:ext cx="0" cy="0"/>
          <a:chOff x="0" y="0"/>
          <a:chExt cx="0" cy="0"/>
        </a:xfrm>
      </p:grpSpPr>
      <p:sp>
        <p:nvSpPr>
          <p:cNvPr id="303" name="Google Shape;303;p1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304" name="Google Shape;304;p17: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2"/>
        <p:cNvGrpSpPr/>
        <p:nvPr/>
      </p:nvGrpSpPr>
      <p:grpSpPr>
        <a:xfrm>
          <a:off x="0" y="0"/>
          <a:ext cx="0" cy="0"/>
          <a:chOff x="0" y="0"/>
          <a:chExt cx="0" cy="0"/>
        </a:xfrm>
      </p:grpSpPr>
      <p:sp>
        <p:nvSpPr>
          <p:cNvPr id="313" name="Google Shape;313;p1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314" name="Google Shape;314;p18: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2"/>
        <p:cNvGrpSpPr/>
        <p:nvPr/>
      </p:nvGrpSpPr>
      <p:grpSpPr>
        <a:xfrm>
          <a:off x="0" y="0"/>
          <a:ext cx="0" cy="0"/>
          <a:chOff x="0" y="0"/>
          <a:chExt cx="0" cy="0"/>
        </a:xfrm>
      </p:grpSpPr>
      <p:sp>
        <p:nvSpPr>
          <p:cNvPr id="323" name="Google Shape;323;p1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324" name="Google Shape;324;p19: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3"/>
        <p:cNvGrpSpPr/>
        <p:nvPr/>
      </p:nvGrpSpPr>
      <p:grpSpPr>
        <a:xfrm>
          <a:off x="0" y="0"/>
          <a:ext cx="0" cy="0"/>
          <a:chOff x="0" y="0"/>
          <a:chExt cx="0" cy="0"/>
        </a:xfrm>
      </p:grpSpPr>
      <p:sp>
        <p:nvSpPr>
          <p:cNvPr id="94" name="Google Shape;94;p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95" name="Google Shape;95;p2: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6"/>
        <p:cNvGrpSpPr/>
        <p:nvPr/>
      </p:nvGrpSpPr>
      <p:grpSpPr>
        <a:xfrm>
          <a:off x="0" y="0"/>
          <a:ext cx="0" cy="0"/>
          <a:chOff x="0" y="0"/>
          <a:chExt cx="0" cy="0"/>
        </a:xfrm>
      </p:grpSpPr>
      <p:sp>
        <p:nvSpPr>
          <p:cNvPr id="347" name="Google Shape;347;p2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348" name="Google Shape;348;p20: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4"/>
        <p:cNvGrpSpPr/>
        <p:nvPr/>
      </p:nvGrpSpPr>
      <p:grpSpPr>
        <a:xfrm>
          <a:off x="0" y="0"/>
          <a:ext cx="0" cy="0"/>
          <a:chOff x="0" y="0"/>
          <a:chExt cx="0" cy="0"/>
        </a:xfrm>
      </p:grpSpPr>
      <p:sp>
        <p:nvSpPr>
          <p:cNvPr id="355" name="Google Shape;355;p2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356" name="Google Shape;356;p21: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8"/>
        <p:cNvGrpSpPr/>
        <p:nvPr/>
      </p:nvGrpSpPr>
      <p:grpSpPr>
        <a:xfrm>
          <a:off x="0" y="0"/>
          <a:ext cx="0" cy="0"/>
          <a:chOff x="0" y="0"/>
          <a:chExt cx="0" cy="0"/>
        </a:xfrm>
      </p:grpSpPr>
      <p:sp>
        <p:nvSpPr>
          <p:cNvPr id="369" name="Google Shape;369;p2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370" name="Google Shape;370;p22: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1"/>
        <p:cNvGrpSpPr/>
        <p:nvPr/>
      </p:nvGrpSpPr>
      <p:grpSpPr>
        <a:xfrm>
          <a:off x="0" y="0"/>
          <a:ext cx="0" cy="0"/>
          <a:chOff x="0" y="0"/>
          <a:chExt cx="0" cy="0"/>
        </a:xfrm>
      </p:grpSpPr>
      <p:sp>
        <p:nvSpPr>
          <p:cNvPr id="382" name="Google Shape;382;p2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383" name="Google Shape;383;p23: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5"/>
        <p:cNvGrpSpPr/>
        <p:nvPr/>
      </p:nvGrpSpPr>
      <p:grpSpPr>
        <a:xfrm>
          <a:off x="0" y="0"/>
          <a:ext cx="0" cy="0"/>
          <a:chOff x="0" y="0"/>
          <a:chExt cx="0" cy="0"/>
        </a:xfrm>
      </p:grpSpPr>
      <p:sp>
        <p:nvSpPr>
          <p:cNvPr id="396" name="Google Shape;396;p2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397" name="Google Shape;397;p24: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8"/>
        <p:cNvGrpSpPr/>
        <p:nvPr/>
      </p:nvGrpSpPr>
      <p:grpSpPr>
        <a:xfrm>
          <a:off x="0" y="0"/>
          <a:ext cx="0" cy="0"/>
          <a:chOff x="0" y="0"/>
          <a:chExt cx="0" cy="0"/>
        </a:xfrm>
      </p:grpSpPr>
      <p:sp>
        <p:nvSpPr>
          <p:cNvPr id="409" name="Google Shape;409;p2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410" name="Google Shape;410;p25: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6"/>
        <p:cNvGrpSpPr/>
        <p:nvPr/>
      </p:nvGrpSpPr>
      <p:grpSpPr>
        <a:xfrm>
          <a:off x="0" y="0"/>
          <a:ext cx="0" cy="0"/>
          <a:chOff x="0" y="0"/>
          <a:chExt cx="0" cy="0"/>
        </a:xfrm>
      </p:grpSpPr>
      <p:sp>
        <p:nvSpPr>
          <p:cNvPr id="417" name="Google Shape;417;p2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418" name="Google Shape;418;p26: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0"/>
        <p:cNvGrpSpPr/>
        <p:nvPr/>
      </p:nvGrpSpPr>
      <p:grpSpPr>
        <a:xfrm>
          <a:off x="0" y="0"/>
          <a:ext cx="0" cy="0"/>
          <a:chOff x="0" y="0"/>
          <a:chExt cx="0" cy="0"/>
        </a:xfrm>
      </p:grpSpPr>
      <p:sp>
        <p:nvSpPr>
          <p:cNvPr id="431" name="Google Shape;431;p2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432" name="Google Shape;432;p27: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9"/>
        <p:cNvGrpSpPr/>
        <p:nvPr/>
      </p:nvGrpSpPr>
      <p:grpSpPr>
        <a:xfrm>
          <a:off x="0" y="0"/>
          <a:ext cx="0" cy="0"/>
          <a:chOff x="0" y="0"/>
          <a:chExt cx="0" cy="0"/>
        </a:xfrm>
      </p:grpSpPr>
      <p:sp>
        <p:nvSpPr>
          <p:cNvPr id="440" name="Google Shape;440;p2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441" name="Google Shape;441;p28: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0"/>
        <p:cNvGrpSpPr/>
        <p:nvPr/>
      </p:nvGrpSpPr>
      <p:grpSpPr>
        <a:xfrm>
          <a:off x="0" y="0"/>
          <a:ext cx="0" cy="0"/>
          <a:chOff x="0" y="0"/>
          <a:chExt cx="0" cy="0"/>
        </a:xfrm>
      </p:grpSpPr>
      <p:sp>
        <p:nvSpPr>
          <p:cNvPr id="451" name="Google Shape;451;p2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452" name="Google Shape;452;p2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
        <p:cNvGrpSpPr/>
        <p:nvPr/>
      </p:nvGrpSpPr>
      <p:grpSpPr>
        <a:xfrm>
          <a:off x="0" y="0"/>
          <a:ext cx="0" cy="0"/>
          <a:chOff x="0" y="0"/>
          <a:chExt cx="0" cy="0"/>
        </a:xfrm>
      </p:grpSpPr>
      <p:sp>
        <p:nvSpPr>
          <p:cNvPr id="106" name="Google Shape;106;p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07" name="Google Shape;107;p3: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1"/>
        <p:cNvGrpSpPr/>
        <p:nvPr/>
      </p:nvGrpSpPr>
      <p:grpSpPr>
        <a:xfrm>
          <a:off x="0" y="0"/>
          <a:ext cx="0" cy="0"/>
          <a:chOff x="0" y="0"/>
          <a:chExt cx="0" cy="0"/>
        </a:xfrm>
      </p:grpSpPr>
      <p:sp>
        <p:nvSpPr>
          <p:cNvPr id="462" name="Google Shape;462;p3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463" name="Google Shape;463;p30: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3"/>
        <p:cNvGrpSpPr/>
        <p:nvPr/>
      </p:nvGrpSpPr>
      <p:grpSpPr>
        <a:xfrm>
          <a:off x="0" y="0"/>
          <a:ext cx="0" cy="0"/>
          <a:chOff x="0" y="0"/>
          <a:chExt cx="0" cy="0"/>
        </a:xfrm>
      </p:grpSpPr>
      <p:sp>
        <p:nvSpPr>
          <p:cNvPr id="474" name="Google Shape;474;p3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475" name="Google Shape;475;p3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84"/>
        <p:cNvGrpSpPr/>
        <p:nvPr/>
      </p:nvGrpSpPr>
      <p:grpSpPr>
        <a:xfrm>
          <a:off x="0" y="0"/>
          <a:ext cx="0" cy="0"/>
          <a:chOff x="0" y="0"/>
          <a:chExt cx="0" cy="0"/>
        </a:xfrm>
      </p:grpSpPr>
      <p:sp>
        <p:nvSpPr>
          <p:cNvPr id="485" name="Google Shape;485;p3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486" name="Google Shape;486;p32: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95"/>
        <p:cNvGrpSpPr/>
        <p:nvPr/>
      </p:nvGrpSpPr>
      <p:grpSpPr>
        <a:xfrm>
          <a:off x="0" y="0"/>
          <a:ext cx="0" cy="0"/>
          <a:chOff x="0" y="0"/>
          <a:chExt cx="0" cy="0"/>
        </a:xfrm>
      </p:grpSpPr>
      <p:sp>
        <p:nvSpPr>
          <p:cNvPr id="496" name="Google Shape;496;p3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497" name="Google Shape;497;p33: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3"/>
        <p:cNvGrpSpPr/>
        <p:nvPr/>
      </p:nvGrpSpPr>
      <p:grpSpPr>
        <a:xfrm>
          <a:off x="0" y="0"/>
          <a:ext cx="0" cy="0"/>
          <a:chOff x="0" y="0"/>
          <a:chExt cx="0" cy="0"/>
        </a:xfrm>
      </p:grpSpPr>
      <p:sp>
        <p:nvSpPr>
          <p:cNvPr id="504" name="Google Shape;504;p3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505" name="Google Shape;505;p34: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17"/>
        <p:cNvGrpSpPr/>
        <p:nvPr/>
      </p:nvGrpSpPr>
      <p:grpSpPr>
        <a:xfrm>
          <a:off x="0" y="0"/>
          <a:ext cx="0" cy="0"/>
          <a:chOff x="0" y="0"/>
          <a:chExt cx="0" cy="0"/>
        </a:xfrm>
      </p:grpSpPr>
      <p:sp>
        <p:nvSpPr>
          <p:cNvPr id="518" name="Google Shape;518;p3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519" name="Google Shape;519;p35: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9"/>
        <p:cNvGrpSpPr/>
        <p:nvPr/>
      </p:nvGrpSpPr>
      <p:grpSpPr>
        <a:xfrm>
          <a:off x="0" y="0"/>
          <a:ext cx="0" cy="0"/>
          <a:chOff x="0" y="0"/>
          <a:chExt cx="0" cy="0"/>
        </a:xfrm>
      </p:grpSpPr>
      <p:sp>
        <p:nvSpPr>
          <p:cNvPr id="530" name="Google Shape;530;p3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531" name="Google Shape;531;p36: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38"/>
        <p:cNvGrpSpPr/>
        <p:nvPr/>
      </p:nvGrpSpPr>
      <p:grpSpPr>
        <a:xfrm>
          <a:off x="0" y="0"/>
          <a:ext cx="0" cy="0"/>
          <a:chOff x="0" y="0"/>
          <a:chExt cx="0" cy="0"/>
        </a:xfrm>
      </p:grpSpPr>
      <p:sp>
        <p:nvSpPr>
          <p:cNvPr id="539" name="Google Shape;539;p3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540" name="Google Shape;540;p37: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51"/>
        <p:cNvGrpSpPr/>
        <p:nvPr/>
      </p:nvGrpSpPr>
      <p:grpSpPr>
        <a:xfrm>
          <a:off x="0" y="0"/>
          <a:ext cx="0" cy="0"/>
          <a:chOff x="0" y="0"/>
          <a:chExt cx="0" cy="0"/>
        </a:xfrm>
      </p:grpSpPr>
      <p:sp>
        <p:nvSpPr>
          <p:cNvPr id="552" name="Google Shape;552;p3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553" name="Google Shape;553;p38: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64"/>
        <p:cNvGrpSpPr/>
        <p:nvPr/>
      </p:nvGrpSpPr>
      <p:grpSpPr>
        <a:xfrm>
          <a:off x="0" y="0"/>
          <a:ext cx="0" cy="0"/>
          <a:chOff x="0" y="0"/>
          <a:chExt cx="0" cy="0"/>
        </a:xfrm>
      </p:grpSpPr>
      <p:sp>
        <p:nvSpPr>
          <p:cNvPr id="565" name="Google Shape;565;p3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566" name="Google Shape;566;p39: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3"/>
        <p:cNvGrpSpPr/>
        <p:nvPr/>
      </p:nvGrpSpPr>
      <p:grpSpPr>
        <a:xfrm>
          <a:off x="0" y="0"/>
          <a:ext cx="0" cy="0"/>
          <a:chOff x="0" y="0"/>
          <a:chExt cx="0" cy="0"/>
        </a:xfrm>
      </p:grpSpPr>
      <p:sp>
        <p:nvSpPr>
          <p:cNvPr id="114" name="Google Shape;114;p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15" name="Google Shape;115;p4: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77"/>
        <p:cNvGrpSpPr/>
        <p:nvPr/>
      </p:nvGrpSpPr>
      <p:grpSpPr>
        <a:xfrm>
          <a:off x="0" y="0"/>
          <a:ext cx="0" cy="0"/>
          <a:chOff x="0" y="0"/>
          <a:chExt cx="0" cy="0"/>
        </a:xfrm>
      </p:grpSpPr>
      <p:sp>
        <p:nvSpPr>
          <p:cNvPr id="578" name="Google Shape;578;p4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579" name="Google Shape;579;p40: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0"/>
        <p:cNvGrpSpPr/>
        <p:nvPr/>
      </p:nvGrpSpPr>
      <p:grpSpPr>
        <a:xfrm>
          <a:off x="0" y="0"/>
          <a:ext cx="0" cy="0"/>
          <a:chOff x="0" y="0"/>
          <a:chExt cx="0" cy="0"/>
        </a:xfrm>
      </p:grpSpPr>
      <p:sp>
        <p:nvSpPr>
          <p:cNvPr id="591" name="Google Shape;591;p4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592" name="Google Shape;592;p41: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8"/>
        <p:cNvGrpSpPr/>
        <p:nvPr/>
      </p:nvGrpSpPr>
      <p:grpSpPr>
        <a:xfrm>
          <a:off x="0" y="0"/>
          <a:ext cx="0" cy="0"/>
          <a:chOff x="0" y="0"/>
          <a:chExt cx="0" cy="0"/>
        </a:xfrm>
      </p:grpSpPr>
      <p:sp>
        <p:nvSpPr>
          <p:cNvPr id="599" name="Google Shape;599;p4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600" name="Google Shape;600;p42: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12"/>
        <p:cNvGrpSpPr/>
        <p:nvPr/>
      </p:nvGrpSpPr>
      <p:grpSpPr>
        <a:xfrm>
          <a:off x="0" y="0"/>
          <a:ext cx="0" cy="0"/>
          <a:chOff x="0" y="0"/>
          <a:chExt cx="0" cy="0"/>
        </a:xfrm>
      </p:grpSpPr>
      <p:sp>
        <p:nvSpPr>
          <p:cNvPr id="613" name="Google Shape;613;p4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614" name="Google Shape;614;p43: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23"/>
        <p:cNvGrpSpPr/>
        <p:nvPr/>
      </p:nvGrpSpPr>
      <p:grpSpPr>
        <a:xfrm>
          <a:off x="0" y="0"/>
          <a:ext cx="0" cy="0"/>
          <a:chOff x="0" y="0"/>
          <a:chExt cx="0" cy="0"/>
        </a:xfrm>
      </p:grpSpPr>
      <p:sp>
        <p:nvSpPr>
          <p:cNvPr id="624" name="Google Shape;624;p4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625" name="Google Shape;625;p44: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5"/>
        <p:cNvGrpSpPr/>
        <p:nvPr/>
      </p:nvGrpSpPr>
      <p:grpSpPr>
        <a:xfrm>
          <a:off x="0" y="0"/>
          <a:ext cx="0" cy="0"/>
          <a:chOff x="0" y="0"/>
          <a:chExt cx="0" cy="0"/>
        </a:xfrm>
      </p:grpSpPr>
      <p:sp>
        <p:nvSpPr>
          <p:cNvPr id="636" name="Google Shape;636;p4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637" name="Google Shape;637;p45: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46"/>
        <p:cNvGrpSpPr/>
        <p:nvPr/>
      </p:nvGrpSpPr>
      <p:grpSpPr>
        <a:xfrm>
          <a:off x="0" y="0"/>
          <a:ext cx="0" cy="0"/>
          <a:chOff x="0" y="0"/>
          <a:chExt cx="0" cy="0"/>
        </a:xfrm>
      </p:grpSpPr>
      <p:sp>
        <p:nvSpPr>
          <p:cNvPr id="647" name="Google Shape;647;p4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648" name="Google Shape;648;p46: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58"/>
        <p:cNvGrpSpPr/>
        <p:nvPr/>
      </p:nvGrpSpPr>
      <p:grpSpPr>
        <a:xfrm>
          <a:off x="0" y="0"/>
          <a:ext cx="0" cy="0"/>
          <a:chOff x="0" y="0"/>
          <a:chExt cx="0" cy="0"/>
        </a:xfrm>
      </p:grpSpPr>
      <p:sp>
        <p:nvSpPr>
          <p:cNvPr id="659" name="Google Shape;659;p4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660" name="Google Shape;660;p4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69"/>
        <p:cNvGrpSpPr/>
        <p:nvPr/>
      </p:nvGrpSpPr>
      <p:grpSpPr>
        <a:xfrm>
          <a:off x="0" y="0"/>
          <a:ext cx="0" cy="0"/>
          <a:chOff x="0" y="0"/>
          <a:chExt cx="0" cy="0"/>
        </a:xfrm>
      </p:grpSpPr>
      <p:sp>
        <p:nvSpPr>
          <p:cNvPr id="670" name="Google Shape;670;p4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671" name="Google Shape;671;p48: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77"/>
        <p:cNvGrpSpPr/>
        <p:nvPr/>
      </p:nvGrpSpPr>
      <p:grpSpPr>
        <a:xfrm>
          <a:off x="0" y="0"/>
          <a:ext cx="0" cy="0"/>
          <a:chOff x="0" y="0"/>
          <a:chExt cx="0" cy="0"/>
        </a:xfrm>
      </p:grpSpPr>
      <p:sp>
        <p:nvSpPr>
          <p:cNvPr id="678" name="Google Shape;678;p4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679" name="Google Shape;679;p49: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7"/>
        <p:cNvGrpSpPr/>
        <p:nvPr/>
      </p:nvGrpSpPr>
      <p:grpSpPr>
        <a:xfrm>
          <a:off x="0" y="0"/>
          <a:ext cx="0" cy="0"/>
          <a:chOff x="0" y="0"/>
          <a:chExt cx="0" cy="0"/>
        </a:xfrm>
      </p:grpSpPr>
      <p:sp>
        <p:nvSpPr>
          <p:cNvPr id="128" name="Google Shape;128;p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29" name="Google Shape;129;p5: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91"/>
        <p:cNvGrpSpPr/>
        <p:nvPr/>
      </p:nvGrpSpPr>
      <p:grpSpPr>
        <a:xfrm>
          <a:off x="0" y="0"/>
          <a:ext cx="0" cy="0"/>
          <a:chOff x="0" y="0"/>
          <a:chExt cx="0" cy="0"/>
        </a:xfrm>
      </p:grpSpPr>
      <p:sp>
        <p:nvSpPr>
          <p:cNvPr id="692" name="Google Shape;692;p5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693" name="Google Shape;693;p50: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02"/>
        <p:cNvGrpSpPr/>
        <p:nvPr/>
      </p:nvGrpSpPr>
      <p:grpSpPr>
        <a:xfrm>
          <a:off x="0" y="0"/>
          <a:ext cx="0" cy="0"/>
          <a:chOff x="0" y="0"/>
          <a:chExt cx="0" cy="0"/>
        </a:xfrm>
      </p:grpSpPr>
      <p:sp>
        <p:nvSpPr>
          <p:cNvPr id="703" name="Google Shape;703;p5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704" name="Google Shape;704;p51: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13"/>
        <p:cNvGrpSpPr/>
        <p:nvPr/>
      </p:nvGrpSpPr>
      <p:grpSpPr>
        <a:xfrm>
          <a:off x="0" y="0"/>
          <a:ext cx="0" cy="0"/>
          <a:chOff x="0" y="0"/>
          <a:chExt cx="0" cy="0"/>
        </a:xfrm>
      </p:grpSpPr>
      <p:sp>
        <p:nvSpPr>
          <p:cNvPr id="714" name="Google Shape;714;p5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715" name="Google Shape;715;p52: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23"/>
        <p:cNvGrpSpPr/>
        <p:nvPr/>
      </p:nvGrpSpPr>
      <p:grpSpPr>
        <a:xfrm>
          <a:off x="0" y="0"/>
          <a:ext cx="0" cy="0"/>
          <a:chOff x="0" y="0"/>
          <a:chExt cx="0" cy="0"/>
        </a:xfrm>
      </p:grpSpPr>
      <p:sp>
        <p:nvSpPr>
          <p:cNvPr id="724" name="Google Shape;724;p5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725" name="Google Shape;725;p53: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39"/>
        <p:cNvGrpSpPr/>
        <p:nvPr/>
      </p:nvGrpSpPr>
      <p:grpSpPr>
        <a:xfrm>
          <a:off x="0" y="0"/>
          <a:ext cx="0" cy="0"/>
          <a:chOff x="0" y="0"/>
          <a:chExt cx="0" cy="0"/>
        </a:xfrm>
      </p:grpSpPr>
      <p:sp>
        <p:nvSpPr>
          <p:cNvPr id="740" name="Google Shape;740;p5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741" name="Google Shape;741;p54: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55"/>
        <p:cNvGrpSpPr/>
        <p:nvPr/>
      </p:nvGrpSpPr>
      <p:grpSpPr>
        <a:xfrm>
          <a:off x="0" y="0"/>
          <a:ext cx="0" cy="0"/>
          <a:chOff x="0" y="0"/>
          <a:chExt cx="0" cy="0"/>
        </a:xfrm>
      </p:grpSpPr>
      <p:sp>
        <p:nvSpPr>
          <p:cNvPr id="756" name="Google Shape;756;p5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757" name="Google Shape;757;p55: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71"/>
        <p:cNvGrpSpPr/>
        <p:nvPr/>
      </p:nvGrpSpPr>
      <p:grpSpPr>
        <a:xfrm>
          <a:off x="0" y="0"/>
          <a:ext cx="0" cy="0"/>
          <a:chOff x="0" y="0"/>
          <a:chExt cx="0" cy="0"/>
        </a:xfrm>
      </p:grpSpPr>
      <p:sp>
        <p:nvSpPr>
          <p:cNvPr id="772" name="Google Shape;772;p5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773" name="Google Shape;773;p56: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85"/>
        <p:cNvGrpSpPr/>
        <p:nvPr/>
      </p:nvGrpSpPr>
      <p:grpSpPr>
        <a:xfrm>
          <a:off x="0" y="0"/>
          <a:ext cx="0" cy="0"/>
          <a:chOff x="0" y="0"/>
          <a:chExt cx="0" cy="0"/>
        </a:xfrm>
      </p:grpSpPr>
      <p:sp>
        <p:nvSpPr>
          <p:cNvPr id="786" name="Google Shape;786;p5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787" name="Google Shape;787;p57: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1"/>
        <p:cNvGrpSpPr/>
        <p:nvPr/>
      </p:nvGrpSpPr>
      <p:grpSpPr>
        <a:xfrm>
          <a:off x="0" y="0"/>
          <a:ext cx="0" cy="0"/>
          <a:chOff x="0" y="0"/>
          <a:chExt cx="0" cy="0"/>
        </a:xfrm>
      </p:grpSpPr>
      <p:sp>
        <p:nvSpPr>
          <p:cNvPr id="802" name="Google Shape;802;p5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803" name="Google Shape;803;p58: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15"/>
        <p:cNvGrpSpPr/>
        <p:nvPr/>
      </p:nvGrpSpPr>
      <p:grpSpPr>
        <a:xfrm>
          <a:off x="0" y="0"/>
          <a:ext cx="0" cy="0"/>
          <a:chOff x="0" y="0"/>
          <a:chExt cx="0" cy="0"/>
        </a:xfrm>
      </p:grpSpPr>
      <p:sp>
        <p:nvSpPr>
          <p:cNvPr id="816" name="Google Shape;816;p5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817" name="Google Shape;817;p59: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8"/>
        <p:cNvGrpSpPr/>
        <p:nvPr/>
      </p:nvGrpSpPr>
      <p:grpSpPr>
        <a:xfrm>
          <a:off x="0" y="0"/>
          <a:ext cx="0" cy="0"/>
          <a:chOff x="0" y="0"/>
          <a:chExt cx="0" cy="0"/>
        </a:xfrm>
      </p:grpSpPr>
      <p:sp>
        <p:nvSpPr>
          <p:cNvPr id="139" name="Google Shape;139;p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40" name="Google Shape;140;p6: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31"/>
        <p:cNvGrpSpPr/>
        <p:nvPr/>
      </p:nvGrpSpPr>
      <p:grpSpPr>
        <a:xfrm>
          <a:off x="0" y="0"/>
          <a:ext cx="0" cy="0"/>
          <a:chOff x="0" y="0"/>
          <a:chExt cx="0" cy="0"/>
        </a:xfrm>
      </p:grpSpPr>
      <p:sp>
        <p:nvSpPr>
          <p:cNvPr id="832" name="Google Shape;832;p6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833" name="Google Shape;833;p60: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9"/>
        <p:cNvGrpSpPr/>
        <p:nvPr/>
      </p:nvGrpSpPr>
      <p:grpSpPr>
        <a:xfrm>
          <a:off x="0" y="0"/>
          <a:ext cx="0" cy="0"/>
          <a:chOff x="0" y="0"/>
          <a:chExt cx="0" cy="0"/>
        </a:xfrm>
      </p:grpSpPr>
      <p:sp>
        <p:nvSpPr>
          <p:cNvPr id="850" name="Google Shape;850;p6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851" name="Google Shape;851;p61: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67"/>
        <p:cNvGrpSpPr/>
        <p:nvPr/>
      </p:nvGrpSpPr>
      <p:grpSpPr>
        <a:xfrm>
          <a:off x="0" y="0"/>
          <a:ext cx="0" cy="0"/>
          <a:chOff x="0" y="0"/>
          <a:chExt cx="0" cy="0"/>
        </a:xfrm>
      </p:grpSpPr>
      <p:sp>
        <p:nvSpPr>
          <p:cNvPr id="868" name="Google Shape;868;p6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869" name="Google Shape;869;p62: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83"/>
        <p:cNvGrpSpPr/>
        <p:nvPr/>
      </p:nvGrpSpPr>
      <p:grpSpPr>
        <a:xfrm>
          <a:off x="0" y="0"/>
          <a:ext cx="0" cy="0"/>
          <a:chOff x="0" y="0"/>
          <a:chExt cx="0" cy="0"/>
        </a:xfrm>
      </p:grpSpPr>
      <p:sp>
        <p:nvSpPr>
          <p:cNvPr id="884" name="Google Shape;884;p6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885" name="Google Shape;885;p63: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8"/>
        <p:cNvGrpSpPr/>
        <p:nvPr/>
      </p:nvGrpSpPr>
      <p:grpSpPr>
        <a:xfrm>
          <a:off x="0" y="0"/>
          <a:ext cx="0" cy="0"/>
          <a:chOff x="0" y="0"/>
          <a:chExt cx="0" cy="0"/>
        </a:xfrm>
      </p:grpSpPr>
      <p:sp>
        <p:nvSpPr>
          <p:cNvPr id="149" name="Google Shape;149;p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50" name="Google Shape;150;p7: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8"/>
        <p:cNvGrpSpPr/>
        <p:nvPr/>
      </p:nvGrpSpPr>
      <p:grpSpPr>
        <a:xfrm>
          <a:off x="0" y="0"/>
          <a:ext cx="0" cy="0"/>
          <a:chOff x="0" y="0"/>
          <a:chExt cx="0" cy="0"/>
        </a:xfrm>
      </p:grpSpPr>
      <p:sp>
        <p:nvSpPr>
          <p:cNvPr id="159" name="Google Shape;159;p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60" name="Google Shape;160;p8: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5"/>
        <p:cNvGrpSpPr/>
        <p:nvPr/>
      </p:nvGrpSpPr>
      <p:grpSpPr>
        <a:xfrm>
          <a:off x="0" y="0"/>
          <a:ext cx="0" cy="0"/>
          <a:chOff x="0" y="0"/>
          <a:chExt cx="0" cy="0"/>
        </a:xfrm>
      </p:grpSpPr>
      <p:sp>
        <p:nvSpPr>
          <p:cNvPr id="186" name="Google Shape;186;p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87" name="Google Shape;187;p9: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1"/>
        <p:cNvGrpSpPr/>
        <p:nvPr/>
      </p:nvGrpSpPr>
      <p:grpSpPr>
        <a:xfrm>
          <a:off x="0" y="0"/>
          <a:ext cx="0" cy="0"/>
          <a:chOff x="0" y="0"/>
          <a:chExt cx="0" cy="0"/>
        </a:xfrm>
      </p:grpSpPr>
      <p:sp>
        <p:nvSpPr>
          <p:cNvPr id="12" name="Google Shape;12;p65"/>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3" name="Google Shape;13;p65"/>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4" name="Google Shape;14;p65"/>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68"/>
        <p:cNvGrpSpPr/>
        <p:nvPr/>
      </p:nvGrpSpPr>
      <p:grpSpPr>
        <a:xfrm>
          <a:off x="0" y="0"/>
          <a:ext cx="0" cy="0"/>
          <a:chOff x="0" y="0"/>
          <a:chExt cx="0" cy="0"/>
        </a:xfrm>
      </p:grpSpPr>
      <p:sp>
        <p:nvSpPr>
          <p:cNvPr id="69" name="Google Shape;69;p74"/>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70" name="Google Shape;70;p74"/>
          <p:cNvSpPr txBox="1">
            <a:spLocks noGrp="1"/>
          </p:cNvSpPr>
          <p:nvPr>
            <p:ph type="body" idx="1"/>
          </p:nvPr>
        </p:nvSpPr>
        <p:spPr>
          <a:xfrm rot="5400000">
            <a:off x="2309019" y="-251618"/>
            <a:ext cx="4525963" cy="8229600"/>
          </a:xfrm>
          <a:prstGeom prst="rect">
            <a:avLst/>
          </a:prstGeom>
          <a:noFill/>
          <a:ln>
            <a:noFill/>
          </a:ln>
        </p:spPr>
        <p:txBody>
          <a:bodyPr spcFirstLastPara="1" wrap="square" lIns="91425" tIns="45700" rIns="91425" bIns="45700" anchor="t" anchorCtr="0">
            <a:normAutofit/>
          </a:bodyPr>
          <a:lstStyle>
            <a:lvl1pPr marL="457200" lvl="0" indent="-342900" algn="l">
              <a:spcBef>
                <a:spcPts val="360"/>
              </a:spcBef>
              <a:spcAft>
                <a:spcPts val="0"/>
              </a:spcAft>
              <a:buClr>
                <a:schemeClr val="dk1"/>
              </a:buClr>
              <a:buSzPts val="1800"/>
              <a:buChar char="•"/>
              <a:defRPr/>
            </a:lvl1pPr>
            <a:lvl2pPr marL="914400" lvl="1" indent="-342900" algn="l">
              <a:spcBef>
                <a:spcPts val="360"/>
              </a:spcBef>
              <a:spcAft>
                <a:spcPts val="0"/>
              </a:spcAft>
              <a:buClr>
                <a:schemeClr val="dk1"/>
              </a:buClr>
              <a:buSzPts val="1800"/>
              <a:buChar char="–"/>
              <a:defRPr/>
            </a:lvl2pPr>
            <a:lvl3pPr marL="1371600" lvl="2" indent="-342900" algn="l">
              <a:spcBef>
                <a:spcPts val="360"/>
              </a:spcBef>
              <a:spcAft>
                <a:spcPts val="0"/>
              </a:spcAft>
              <a:buClr>
                <a:schemeClr val="dk1"/>
              </a:buClr>
              <a:buSzPts val="1800"/>
              <a:buChar char="•"/>
              <a:defRPr/>
            </a:lvl3pPr>
            <a:lvl4pPr marL="1828800" lvl="3" indent="-342900" algn="l">
              <a:spcBef>
                <a:spcPts val="360"/>
              </a:spcBef>
              <a:spcAft>
                <a:spcPts val="0"/>
              </a:spcAft>
              <a:buClr>
                <a:schemeClr val="dk1"/>
              </a:buClr>
              <a:buSzPts val="1800"/>
              <a:buChar char="–"/>
              <a:defRPr/>
            </a:lvl4pPr>
            <a:lvl5pPr marL="2286000" lvl="4" indent="-342900" algn="l">
              <a:spcBef>
                <a:spcPts val="360"/>
              </a:spcBef>
              <a:spcAft>
                <a:spcPts val="0"/>
              </a:spcAft>
              <a:buClr>
                <a:schemeClr val="dk1"/>
              </a:buClr>
              <a:buSzPts val="1800"/>
              <a:buChar char="»"/>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71" name="Google Shape;71;p74"/>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2" name="Google Shape;72;p74"/>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3" name="Google Shape;73;p74"/>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74"/>
        <p:cNvGrpSpPr/>
        <p:nvPr/>
      </p:nvGrpSpPr>
      <p:grpSpPr>
        <a:xfrm>
          <a:off x="0" y="0"/>
          <a:ext cx="0" cy="0"/>
          <a:chOff x="0" y="0"/>
          <a:chExt cx="0" cy="0"/>
        </a:xfrm>
      </p:grpSpPr>
      <p:sp>
        <p:nvSpPr>
          <p:cNvPr id="75" name="Google Shape;75;p75"/>
          <p:cNvSpPr txBox="1">
            <a:spLocks noGrp="1"/>
          </p:cNvSpPr>
          <p:nvPr>
            <p:ph type="title"/>
          </p:nvPr>
        </p:nvSpPr>
        <p:spPr>
          <a:xfrm rot="5400000">
            <a:off x="4732338" y="2171701"/>
            <a:ext cx="5851525" cy="2057400"/>
          </a:xfrm>
          <a:prstGeom prst="rect">
            <a:avLst/>
          </a:prstGeom>
          <a:noFill/>
          <a:ln>
            <a:noFill/>
          </a:ln>
        </p:spPr>
        <p:txBody>
          <a:bodyPr spcFirstLastPara="1" wrap="square" lIns="91425" tIns="45700" rIns="91425" bIns="45700" anchor="ctr" anchorCtr="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76" name="Google Shape;76;p75"/>
          <p:cNvSpPr txBox="1">
            <a:spLocks noGrp="1"/>
          </p:cNvSpPr>
          <p:nvPr>
            <p:ph type="body" idx="1"/>
          </p:nvPr>
        </p:nvSpPr>
        <p:spPr>
          <a:xfrm rot="5400000">
            <a:off x="541338" y="190500"/>
            <a:ext cx="5851525" cy="6019800"/>
          </a:xfrm>
          <a:prstGeom prst="rect">
            <a:avLst/>
          </a:prstGeom>
          <a:noFill/>
          <a:ln>
            <a:noFill/>
          </a:ln>
        </p:spPr>
        <p:txBody>
          <a:bodyPr spcFirstLastPara="1" wrap="square" lIns="91425" tIns="45700" rIns="91425" bIns="45700" anchor="t" anchorCtr="0">
            <a:normAutofit/>
          </a:bodyPr>
          <a:lstStyle>
            <a:lvl1pPr marL="457200" lvl="0" indent="-342900" algn="l">
              <a:spcBef>
                <a:spcPts val="360"/>
              </a:spcBef>
              <a:spcAft>
                <a:spcPts val="0"/>
              </a:spcAft>
              <a:buClr>
                <a:schemeClr val="dk1"/>
              </a:buClr>
              <a:buSzPts val="1800"/>
              <a:buChar char="•"/>
              <a:defRPr/>
            </a:lvl1pPr>
            <a:lvl2pPr marL="914400" lvl="1" indent="-342900" algn="l">
              <a:spcBef>
                <a:spcPts val="360"/>
              </a:spcBef>
              <a:spcAft>
                <a:spcPts val="0"/>
              </a:spcAft>
              <a:buClr>
                <a:schemeClr val="dk1"/>
              </a:buClr>
              <a:buSzPts val="1800"/>
              <a:buChar char="–"/>
              <a:defRPr/>
            </a:lvl2pPr>
            <a:lvl3pPr marL="1371600" lvl="2" indent="-342900" algn="l">
              <a:spcBef>
                <a:spcPts val="360"/>
              </a:spcBef>
              <a:spcAft>
                <a:spcPts val="0"/>
              </a:spcAft>
              <a:buClr>
                <a:schemeClr val="dk1"/>
              </a:buClr>
              <a:buSzPts val="1800"/>
              <a:buChar char="•"/>
              <a:defRPr/>
            </a:lvl3pPr>
            <a:lvl4pPr marL="1828800" lvl="3" indent="-342900" algn="l">
              <a:spcBef>
                <a:spcPts val="360"/>
              </a:spcBef>
              <a:spcAft>
                <a:spcPts val="0"/>
              </a:spcAft>
              <a:buClr>
                <a:schemeClr val="dk1"/>
              </a:buClr>
              <a:buSzPts val="1800"/>
              <a:buChar char="–"/>
              <a:defRPr/>
            </a:lvl4pPr>
            <a:lvl5pPr marL="2286000" lvl="4" indent="-342900" algn="l">
              <a:spcBef>
                <a:spcPts val="360"/>
              </a:spcBef>
              <a:spcAft>
                <a:spcPts val="0"/>
              </a:spcAft>
              <a:buClr>
                <a:schemeClr val="dk1"/>
              </a:buClr>
              <a:buSzPts val="1800"/>
              <a:buChar char="»"/>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77" name="Google Shape;77;p75"/>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8" name="Google Shape;78;p75"/>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9" name="Google Shape;79;p75"/>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5"/>
        <p:cNvGrpSpPr/>
        <p:nvPr/>
      </p:nvGrpSpPr>
      <p:grpSpPr>
        <a:xfrm>
          <a:off x="0" y="0"/>
          <a:ext cx="0" cy="0"/>
          <a:chOff x="0" y="0"/>
          <a:chExt cx="0" cy="0"/>
        </a:xfrm>
      </p:grpSpPr>
      <p:sp>
        <p:nvSpPr>
          <p:cNvPr id="16" name="Google Shape;16;p66"/>
          <p:cNvSpPr txBox="1">
            <a:spLocks noGrp="1"/>
          </p:cNvSpPr>
          <p:nvPr>
            <p:ph type="ctrTitle"/>
          </p:nvPr>
        </p:nvSpPr>
        <p:spPr>
          <a:xfrm>
            <a:off x="685800" y="2130425"/>
            <a:ext cx="7772400" cy="1470025"/>
          </a:xfrm>
          <a:prstGeom prst="rect">
            <a:avLst/>
          </a:prstGeom>
          <a:noFill/>
          <a:ln>
            <a:noFill/>
          </a:ln>
        </p:spPr>
        <p:txBody>
          <a:bodyPr spcFirstLastPara="1" wrap="square" lIns="91425" tIns="45700" rIns="91425" bIns="45700" anchor="ctr" anchorCtr="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7" name="Google Shape;17;p66"/>
          <p:cNvSpPr txBox="1">
            <a:spLocks noGrp="1"/>
          </p:cNvSpPr>
          <p:nvPr>
            <p:ph type="subTitle" idx="1"/>
          </p:nvPr>
        </p:nvSpPr>
        <p:spPr>
          <a:xfrm>
            <a:off x="1371600" y="3886200"/>
            <a:ext cx="6400800" cy="1752600"/>
          </a:xfrm>
          <a:prstGeom prst="rect">
            <a:avLst/>
          </a:prstGeom>
          <a:noFill/>
          <a:ln>
            <a:noFill/>
          </a:ln>
        </p:spPr>
        <p:txBody>
          <a:bodyPr spcFirstLastPara="1" wrap="square" lIns="91425" tIns="45700" rIns="91425" bIns="45700" anchor="t" anchorCtr="0">
            <a:normAutofit/>
          </a:bodyPr>
          <a:lstStyle>
            <a:lvl1pPr lvl="0" algn="ctr">
              <a:spcBef>
                <a:spcPts val="640"/>
              </a:spcBef>
              <a:spcAft>
                <a:spcPts val="0"/>
              </a:spcAft>
              <a:buClr>
                <a:srgbClr val="888888"/>
              </a:buClr>
              <a:buSzPts val="3200"/>
              <a:buNone/>
              <a:defRPr>
                <a:solidFill>
                  <a:srgbClr val="888888"/>
                </a:solidFil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a:endParaRPr/>
          </a:p>
        </p:txBody>
      </p:sp>
      <p:sp>
        <p:nvSpPr>
          <p:cNvPr id="18" name="Google Shape;18;p66"/>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9" name="Google Shape;19;p66"/>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0" name="Google Shape;20;p66"/>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1"/>
        <p:cNvGrpSpPr/>
        <p:nvPr/>
      </p:nvGrpSpPr>
      <p:grpSpPr>
        <a:xfrm>
          <a:off x="0" y="0"/>
          <a:ext cx="0" cy="0"/>
          <a:chOff x="0" y="0"/>
          <a:chExt cx="0" cy="0"/>
        </a:xfrm>
      </p:grpSpPr>
      <p:sp>
        <p:nvSpPr>
          <p:cNvPr id="22" name="Google Shape;22;p67"/>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3" name="Google Shape;23;p67"/>
          <p:cNvSpPr txBox="1">
            <a:spLocks noGrp="1"/>
          </p:cNvSpPr>
          <p:nvPr>
            <p:ph type="body" idx="1"/>
          </p:nvPr>
        </p:nvSpPr>
        <p:spPr>
          <a:xfrm>
            <a:off x="457200" y="1600200"/>
            <a:ext cx="8229600" cy="4525963"/>
          </a:xfrm>
          <a:prstGeom prst="rect">
            <a:avLst/>
          </a:prstGeom>
          <a:noFill/>
          <a:ln>
            <a:noFill/>
          </a:ln>
        </p:spPr>
        <p:txBody>
          <a:bodyPr spcFirstLastPara="1" wrap="square" lIns="91425" tIns="45700" rIns="91425" bIns="45700" anchor="t" anchorCtr="0">
            <a:normAutofit/>
          </a:bodyPr>
          <a:lstStyle>
            <a:lvl1pPr marL="457200" lvl="0" indent="-342900" algn="l">
              <a:spcBef>
                <a:spcPts val="360"/>
              </a:spcBef>
              <a:spcAft>
                <a:spcPts val="0"/>
              </a:spcAft>
              <a:buClr>
                <a:schemeClr val="dk1"/>
              </a:buClr>
              <a:buSzPts val="1800"/>
              <a:buChar char="•"/>
              <a:defRPr/>
            </a:lvl1pPr>
            <a:lvl2pPr marL="914400" lvl="1" indent="-342900" algn="l">
              <a:spcBef>
                <a:spcPts val="360"/>
              </a:spcBef>
              <a:spcAft>
                <a:spcPts val="0"/>
              </a:spcAft>
              <a:buClr>
                <a:schemeClr val="dk1"/>
              </a:buClr>
              <a:buSzPts val="1800"/>
              <a:buChar char="–"/>
              <a:defRPr/>
            </a:lvl2pPr>
            <a:lvl3pPr marL="1371600" lvl="2" indent="-342900" algn="l">
              <a:spcBef>
                <a:spcPts val="360"/>
              </a:spcBef>
              <a:spcAft>
                <a:spcPts val="0"/>
              </a:spcAft>
              <a:buClr>
                <a:schemeClr val="dk1"/>
              </a:buClr>
              <a:buSzPts val="1800"/>
              <a:buChar char="•"/>
              <a:defRPr/>
            </a:lvl3pPr>
            <a:lvl4pPr marL="1828800" lvl="3" indent="-342900" algn="l">
              <a:spcBef>
                <a:spcPts val="360"/>
              </a:spcBef>
              <a:spcAft>
                <a:spcPts val="0"/>
              </a:spcAft>
              <a:buClr>
                <a:schemeClr val="dk1"/>
              </a:buClr>
              <a:buSzPts val="1800"/>
              <a:buChar char="–"/>
              <a:defRPr/>
            </a:lvl4pPr>
            <a:lvl5pPr marL="2286000" lvl="4" indent="-342900" algn="l">
              <a:spcBef>
                <a:spcPts val="360"/>
              </a:spcBef>
              <a:spcAft>
                <a:spcPts val="0"/>
              </a:spcAft>
              <a:buClr>
                <a:schemeClr val="dk1"/>
              </a:buClr>
              <a:buSzPts val="1800"/>
              <a:buChar char="»"/>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24" name="Google Shape;24;p67"/>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5" name="Google Shape;25;p67"/>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6" name="Google Shape;26;p67"/>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7"/>
        <p:cNvGrpSpPr/>
        <p:nvPr/>
      </p:nvGrpSpPr>
      <p:grpSpPr>
        <a:xfrm>
          <a:off x="0" y="0"/>
          <a:ext cx="0" cy="0"/>
          <a:chOff x="0" y="0"/>
          <a:chExt cx="0" cy="0"/>
        </a:xfrm>
      </p:grpSpPr>
      <p:sp>
        <p:nvSpPr>
          <p:cNvPr id="28" name="Google Shape;28;p68"/>
          <p:cNvSpPr txBox="1">
            <a:spLocks noGrp="1"/>
          </p:cNvSpPr>
          <p:nvPr>
            <p:ph type="title"/>
          </p:nvPr>
        </p:nvSpPr>
        <p:spPr>
          <a:xfrm>
            <a:off x="722313" y="4406900"/>
            <a:ext cx="7772400" cy="1362075"/>
          </a:xfrm>
          <a:prstGeom prst="rect">
            <a:avLst/>
          </a:prstGeom>
          <a:noFill/>
          <a:ln>
            <a:noFill/>
          </a:ln>
        </p:spPr>
        <p:txBody>
          <a:bodyPr spcFirstLastPara="1" wrap="square" lIns="91425" tIns="45700" rIns="91425" bIns="45700" anchor="t" anchorCtr="0">
            <a:normAutofit/>
          </a:bodyPr>
          <a:lstStyle>
            <a:lvl1pPr lvl="0" algn="l">
              <a:spcBef>
                <a:spcPts val="0"/>
              </a:spcBef>
              <a:spcAft>
                <a:spcPts val="0"/>
              </a:spcAft>
              <a:buClr>
                <a:schemeClr val="dk1"/>
              </a:buClr>
              <a:buSzPts val="4000"/>
              <a:buFont typeface="Calibri"/>
              <a:buNone/>
              <a:defRPr sz="4000" b="1" cap="none"/>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9" name="Google Shape;29;p68"/>
          <p:cNvSpPr txBox="1">
            <a:spLocks noGrp="1"/>
          </p:cNvSpPr>
          <p:nvPr>
            <p:ph type="body" idx="1"/>
          </p:nvPr>
        </p:nvSpPr>
        <p:spPr>
          <a:xfrm>
            <a:off x="722313" y="2906713"/>
            <a:ext cx="7772400" cy="1500187"/>
          </a:xfrm>
          <a:prstGeom prst="rect">
            <a:avLst/>
          </a:prstGeom>
          <a:noFill/>
          <a:ln>
            <a:noFill/>
          </a:ln>
        </p:spPr>
        <p:txBody>
          <a:bodyPr spcFirstLastPara="1" wrap="square" lIns="91425" tIns="45700" rIns="91425" bIns="45700" anchor="b" anchorCtr="0">
            <a:normAutofit/>
          </a:bodyPr>
          <a:lstStyle>
            <a:lvl1pPr marL="457200" lvl="0" indent="-228600" algn="l">
              <a:spcBef>
                <a:spcPts val="400"/>
              </a:spcBef>
              <a:spcAft>
                <a:spcPts val="0"/>
              </a:spcAft>
              <a:buClr>
                <a:srgbClr val="888888"/>
              </a:buClr>
              <a:buSzPts val="2000"/>
              <a:buNone/>
              <a:defRPr sz="2000">
                <a:solidFill>
                  <a:srgbClr val="888888"/>
                </a:solidFill>
              </a:defRPr>
            </a:lvl1pPr>
            <a:lvl2pPr marL="914400" lvl="1" indent="-228600" algn="l">
              <a:spcBef>
                <a:spcPts val="360"/>
              </a:spcBef>
              <a:spcAft>
                <a:spcPts val="0"/>
              </a:spcAft>
              <a:buClr>
                <a:srgbClr val="888888"/>
              </a:buClr>
              <a:buSzPts val="1800"/>
              <a:buNone/>
              <a:defRPr sz="1800">
                <a:solidFill>
                  <a:srgbClr val="888888"/>
                </a:solidFill>
              </a:defRPr>
            </a:lvl2pPr>
            <a:lvl3pPr marL="1371600" lvl="2" indent="-228600" algn="l">
              <a:spcBef>
                <a:spcPts val="320"/>
              </a:spcBef>
              <a:spcAft>
                <a:spcPts val="0"/>
              </a:spcAft>
              <a:buClr>
                <a:srgbClr val="888888"/>
              </a:buClr>
              <a:buSzPts val="1600"/>
              <a:buNone/>
              <a:defRPr sz="1600">
                <a:solidFill>
                  <a:srgbClr val="888888"/>
                </a:solidFill>
              </a:defRPr>
            </a:lvl3pPr>
            <a:lvl4pPr marL="1828800" lvl="3" indent="-228600" algn="l">
              <a:spcBef>
                <a:spcPts val="280"/>
              </a:spcBef>
              <a:spcAft>
                <a:spcPts val="0"/>
              </a:spcAft>
              <a:buClr>
                <a:srgbClr val="888888"/>
              </a:buClr>
              <a:buSzPts val="1400"/>
              <a:buNone/>
              <a:defRPr sz="1400">
                <a:solidFill>
                  <a:srgbClr val="888888"/>
                </a:solidFill>
              </a:defRPr>
            </a:lvl4pPr>
            <a:lvl5pPr marL="2286000" lvl="4" indent="-228600" algn="l">
              <a:spcBef>
                <a:spcPts val="280"/>
              </a:spcBef>
              <a:spcAft>
                <a:spcPts val="0"/>
              </a:spcAft>
              <a:buClr>
                <a:srgbClr val="888888"/>
              </a:buClr>
              <a:buSzPts val="1400"/>
              <a:buNone/>
              <a:defRPr sz="1400">
                <a:solidFill>
                  <a:srgbClr val="888888"/>
                </a:solidFill>
              </a:defRPr>
            </a:lvl5pPr>
            <a:lvl6pPr marL="2743200" lvl="5" indent="-228600" algn="l">
              <a:spcBef>
                <a:spcPts val="280"/>
              </a:spcBef>
              <a:spcAft>
                <a:spcPts val="0"/>
              </a:spcAft>
              <a:buClr>
                <a:srgbClr val="888888"/>
              </a:buClr>
              <a:buSzPts val="1400"/>
              <a:buNone/>
              <a:defRPr sz="1400">
                <a:solidFill>
                  <a:srgbClr val="888888"/>
                </a:solidFill>
              </a:defRPr>
            </a:lvl6pPr>
            <a:lvl7pPr marL="3200400" lvl="6" indent="-228600" algn="l">
              <a:spcBef>
                <a:spcPts val="280"/>
              </a:spcBef>
              <a:spcAft>
                <a:spcPts val="0"/>
              </a:spcAft>
              <a:buClr>
                <a:srgbClr val="888888"/>
              </a:buClr>
              <a:buSzPts val="1400"/>
              <a:buNone/>
              <a:defRPr sz="1400">
                <a:solidFill>
                  <a:srgbClr val="888888"/>
                </a:solidFill>
              </a:defRPr>
            </a:lvl7pPr>
            <a:lvl8pPr marL="3657600" lvl="7" indent="-228600" algn="l">
              <a:spcBef>
                <a:spcPts val="280"/>
              </a:spcBef>
              <a:spcAft>
                <a:spcPts val="0"/>
              </a:spcAft>
              <a:buClr>
                <a:srgbClr val="888888"/>
              </a:buClr>
              <a:buSzPts val="1400"/>
              <a:buNone/>
              <a:defRPr sz="1400">
                <a:solidFill>
                  <a:srgbClr val="888888"/>
                </a:solidFill>
              </a:defRPr>
            </a:lvl8pPr>
            <a:lvl9pPr marL="4114800" lvl="8" indent="-228600" algn="l">
              <a:spcBef>
                <a:spcPts val="280"/>
              </a:spcBef>
              <a:spcAft>
                <a:spcPts val="0"/>
              </a:spcAft>
              <a:buClr>
                <a:srgbClr val="888888"/>
              </a:buClr>
              <a:buSzPts val="1400"/>
              <a:buNone/>
              <a:defRPr sz="1400">
                <a:solidFill>
                  <a:srgbClr val="888888"/>
                </a:solidFill>
              </a:defRPr>
            </a:lvl9pPr>
          </a:lstStyle>
          <a:p>
            <a:endParaRPr/>
          </a:p>
        </p:txBody>
      </p:sp>
      <p:sp>
        <p:nvSpPr>
          <p:cNvPr id="30" name="Google Shape;30;p68"/>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1" name="Google Shape;31;p68"/>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2" name="Google Shape;32;p68"/>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3"/>
        <p:cNvGrpSpPr/>
        <p:nvPr/>
      </p:nvGrpSpPr>
      <p:grpSpPr>
        <a:xfrm>
          <a:off x="0" y="0"/>
          <a:ext cx="0" cy="0"/>
          <a:chOff x="0" y="0"/>
          <a:chExt cx="0" cy="0"/>
        </a:xfrm>
      </p:grpSpPr>
      <p:sp>
        <p:nvSpPr>
          <p:cNvPr id="34" name="Google Shape;34;p69"/>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5" name="Google Shape;35;p69"/>
          <p:cNvSpPr txBox="1">
            <a:spLocks noGrp="1"/>
          </p:cNvSpPr>
          <p:nvPr>
            <p:ph type="body" idx="1"/>
          </p:nvPr>
        </p:nvSpPr>
        <p:spPr>
          <a:xfrm>
            <a:off x="457200" y="1600200"/>
            <a:ext cx="4038600" cy="4525963"/>
          </a:xfrm>
          <a:prstGeom prst="rect">
            <a:avLst/>
          </a:prstGeom>
          <a:noFill/>
          <a:ln>
            <a:noFill/>
          </a:ln>
        </p:spPr>
        <p:txBody>
          <a:bodyPr spcFirstLastPara="1" wrap="square" lIns="91425" tIns="45700" rIns="91425" bIns="45700" anchor="t" anchorCtr="0">
            <a:normAutofit/>
          </a:bodyPr>
          <a:lstStyle>
            <a:lvl1pPr marL="457200" lvl="0" indent="-406400" algn="l">
              <a:spcBef>
                <a:spcPts val="560"/>
              </a:spcBef>
              <a:spcAft>
                <a:spcPts val="0"/>
              </a:spcAft>
              <a:buClr>
                <a:schemeClr val="dk1"/>
              </a:buClr>
              <a:buSzPts val="2800"/>
              <a:buChar char="•"/>
              <a:defRPr sz="2800"/>
            </a:lvl1pPr>
            <a:lvl2pPr marL="914400" lvl="1" indent="-381000" algn="l">
              <a:spcBef>
                <a:spcPts val="480"/>
              </a:spcBef>
              <a:spcAft>
                <a:spcPts val="0"/>
              </a:spcAft>
              <a:buClr>
                <a:schemeClr val="dk1"/>
              </a:buClr>
              <a:buSzPts val="2400"/>
              <a:buChar char="–"/>
              <a:defRPr sz="2400"/>
            </a:lvl2pPr>
            <a:lvl3pPr marL="1371600" lvl="2" indent="-355600" algn="l">
              <a:spcBef>
                <a:spcPts val="400"/>
              </a:spcBef>
              <a:spcAft>
                <a:spcPts val="0"/>
              </a:spcAft>
              <a:buClr>
                <a:schemeClr val="dk1"/>
              </a:buClr>
              <a:buSzPts val="2000"/>
              <a:buChar char="•"/>
              <a:defRPr sz="2000"/>
            </a:lvl3pPr>
            <a:lvl4pPr marL="1828800" lvl="3" indent="-342900" algn="l">
              <a:spcBef>
                <a:spcPts val="360"/>
              </a:spcBef>
              <a:spcAft>
                <a:spcPts val="0"/>
              </a:spcAft>
              <a:buClr>
                <a:schemeClr val="dk1"/>
              </a:buClr>
              <a:buSzPts val="1800"/>
              <a:buChar char="–"/>
              <a:defRPr sz="1800"/>
            </a:lvl4pPr>
            <a:lvl5pPr marL="2286000" lvl="4" indent="-342900" algn="l">
              <a:spcBef>
                <a:spcPts val="360"/>
              </a:spcBef>
              <a:spcAft>
                <a:spcPts val="0"/>
              </a:spcAft>
              <a:buClr>
                <a:schemeClr val="dk1"/>
              </a:buClr>
              <a:buSzPts val="1800"/>
              <a:buChar char="»"/>
              <a:defRPr sz="1800"/>
            </a:lvl5pPr>
            <a:lvl6pPr marL="2743200" lvl="5" indent="-342900" algn="l">
              <a:spcBef>
                <a:spcPts val="360"/>
              </a:spcBef>
              <a:spcAft>
                <a:spcPts val="0"/>
              </a:spcAft>
              <a:buClr>
                <a:schemeClr val="dk1"/>
              </a:buClr>
              <a:buSzPts val="1800"/>
              <a:buChar char="•"/>
              <a:defRPr sz="1800"/>
            </a:lvl6pPr>
            <a:lvl7pPr marL="3200400" lvl="6" indent="-342900" algn="l">
              <a:spcBef>
                <a:spcPts val="360"/>
              </a:spcBef>
              <a:spcAft>
                <a:spcPts val="0"/>
              </a:spcAft>
              <a:buClr>
                <a:schemeClr val="dk1"/>
              </a:buClr>
              <a:buSzPts val="1800"/>
              <a:buChar char="•"/>
              <a:defRPr sz="1800"/>
            </a:lvl7pPr>
            <a:lvl8pPr marL="3657600" lvl="7" indent="-342900" algn="l">
              <a:spcBef>
                <a:spcPts val="360"/>
              </a:spcBef>
              <a:spcAft>
                <a:spcPts val="0"/>
              </a:spcAft>
              <a:buClr>
                <a:schemeClr val="dk1"/>
              </a:buClr>
              <a:buSzPts val="1800"/>
              <a:buChar char="•"/>
              <a:defRPr sz="1800"/>
            </a:lvl8pPr>
            <a:lvl9pPr marL="4114800" lvl="8" indent="-342900" algn="l">
              <a:spcBef>
                <a:spcPts val="360"/>
              </a:spcBef>
              <a:spcAft>
                <a:spcPts val="0"/>
              </a:spcAft>
              <a:buClr>
                <a:schemeClr val="dk1"/>
              </a:buClr>
              <a:buSzPts val="1800"/>
              <a:buChar char="•"/>
              <a:defRPr sz="1800"/>
            </a:lvl9pPr>
          </a:lstStyle>
          <a:p>
            <a:endParaRPr/>
          </a:p>
        </p:txBody>
      </p:sp>
      <p:sp>
        <p:nvSpPr>
          <p:cNvPr id="36" name="Google Shape;36;p69"/>
          <p:cNvSpPr txBox="1">
            <a:spLocks noGrp="1"/>
          </p:cNvSpPr>
          <p:nvPr>
            <p:ph type="body" idx="2"/>
          </p:nvPr>
        </p:nvSpPr>
        <p:spPr>
          <a:xfrm>
            <a:off x="4648200" y="1600200"/>
            <a:ext cx="4038600" cy="4525963"/>
          </a:xfrm>
          <a:prstGeom prst="rect">
            <a:avLst/>
          </a:prstGeom>
          <a:noFill/>
          <a:ln>
            <a:noFill/>
          </a:ln>
        </p:spPr>
        <p:txBody>
          <a:bodyPr spcFirstLastPara="1" wrap="square" lIns="91425" tIns="45700" rIns="91425" bIns="45700" anchor="t" anchorCtr="0">
            <a:normAutofit/>
          </a:bodyPr>
          <a:lstStyle>
            <a:lvl1pPr marL="457200" lvl="0" indent="-406400" algn="l">
              <a:spcBef>
                <a:spcPts val="560"/>
              </a:spcBef>
              <a:spcAft>
                <a:spcPts val="0"/>
              </a:spcAft>
              <a:buClr>
                <a:schemeClr val="dk1"/>
              </a:buClr>
              <a:buSzPts val="2800"/>
              <a:buChar char="•"/>
              <a:defRPr sz="2800"/>
            </a:lvl1pPr>
            <a:lvl2pPr marL="914400" lvl="1" indent="-381000" algn="l">
              <a:spcBef>
                <a:spcPts val="480"/>
              </a:spcBef>
              <a:spcAft>
                <a:spcPts val="0"/>
              </a:spcAft>
              <a:buClr>
                <a:schemeClr val="dk1"/>
              </a:buClr>
              <a:buSzPts val="2400"/>
              <a:buChar char="–"/>
              <a:defRPr sz="2400"/>
            </a:lvl2pPr>
            <a:lvl3pPr marL="1371600" lvl="2" indent="-355600" algn="l">
              <a:spcBef>
                <a:spcPts val="400"/>
              </a:spcBef>
              <a:spcAft>
                <a:spcPts val="0"/>
              </a:spcAft>
              <a:buClr>
                <a:schemeClr val="dk1"/>
              </a:buClr>
              <a:buSzPts val="2000"/>
              <a:buChar char="•"/>
              <a:defRPr sz="2000"/>
            </a:lvl3pPr>
            <a:lvl4pPr marL="1828800" lvl="3" indent="-342900" algn="l">
              <a:spcBef>
                <a:spcPts val="360"/>
              </a:spcBef>
              <a:spcAft>
                <a:spcPts val="0"/>
              </a:spcAft>
              <a:buClr>
                <a:schemeClr val="dk1"/>
              </a:buClr>
              <a:buSzPts val="1800"/>
              <a:buChar char="–"/>
              <a:defRPr sz="1800"/>
            </a:lvl4pPr>
            <a:lvl5pPr marL="2286000" lvl="4" indent="-342900" algn="l">
              <a:spcBef>
                <a:spcPts val="360"/>
              </a:spcBef>
              <a:spcAft>
                <a:spcPts val="0"/>
              </a:spcAft>
              <a:buClr>
                <a:schemeClr val="dk1"/>
              </a:buClr>
              <a:buSzPts val="1800"/>
              <a:buChar char="»"/>
              <a:defRPr sz="1800"/>
            </a:lvl5pPr>
            <a:lvl6pPr marL="2743200" lvl="5" indent="-342900" algn="l">
              <a:spcBef>
                <a:spcPts val="360"/>
              </a:spcBef>
              <a:spcAft>
                <a:spcPts val="0"/>
              </a:spcAft>
              <a:buClr>
                <a:schemeClr val="dk1"/>
              </a:buClr>
              <a:buSzPts val="1800"/>
              <a:buChar char="•"/>
              <a:defRPr sz="1800"/>
            </a:lvl6pPr>
            <a:lvl7pPr marL="3200400" lvl="6" indent="-342900" algn="l">
              <a:spcBef>
                <a:spcPts val="360"/>
              </a:spcBef>
              <a:spcAft>
                <a:spcPts val="0"/>
              </a:spcAft>
              <a:buClr>
                <a:schemeClr val="dk1"/>
              </a:buClr>
              <a:buSzPts val="1800"/>
              <a:buChar char="•"/>
              <a:defRPr sz="1800"/>
            </a:lvl7pPr>
            <a:lvl8pPr marL="3657600" lvl="7" indent="-342900" algn="l">
              <a:spcBef>
                <a:spcPts val="360"/>
              </a:spcBef>
              <a:spcAft>
                <a:spcPts val="0"/>
              </a:spcAft>
              <a:buClr>
                <a:schemeClr val="dk1"/>
              </a:buClr>
              <a:buSzPts val="1800"/>
              <a:buChar char="•"/>
              <a:defRPr sz="1800"/>
            </a:lvl8pPr>
            <a:lvl9pPr marL="4114800" lvl="8" indent="-342900" algn="l">
              <a:spcBef>
                <a:spcPts val="360"/>
              </a:spcBef>
              <a:spcAft>
                <a:spcPts val="0"/>
              </a:spcAft>
              <a:buClr>
                <a:schemeClr val="dk1"/>
              </a:buClr>
              <a:buSzPts val="1800"/>
              <a:buChar char="•"/>
              <a:defRPr sz="1800"/>
            </a:lvl9pPr>
          </a:lstStyle>
          <a:p>
            <a:endParaRPr/>
          </a:p>
        </p:txBody>
      </p:sp>
      <p:sp>
        <p:nvSpPr>
          <p:cNvPr id="37" name="Google Shape;37;p69"/>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8" name="Google Shape;38;p69"/>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9" name="Google Shape;39;p69"/>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0"/>
        <p:cNvGrpSpPr/>
        <p:nvPr/>
      </p:nvGrpSpPr>
      <p:grpSpPr>
        <a:xfrm>
          <a:off x="0" y="0"/>
          <a:ext cx="0" cy="0"/>
          <a:chOff x="0" y="0"/>
          <a:chExt cx="0" cy="0"/>
        </a:xfrm>
      </p:grpSpPr>
      <p:sp>
        <p:nvSpPr>
          <p:cNvPr id="41" name="Google Shape;41;p70"/>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rmAutofit/>
          </a:bodyPr>
          <a:lstStyle>
            <a:lvl1pPr lvl="0" algn="ctr">
              <a:spcBef>
                <a:spcPts val="0"/>
              </a:spcBef>
              <a:spcAft>
                <a:spcPts val="0"/>
              </a:spcAft>
              <a:buClr>
                <a:schemeClr val="dk1"/>
              </a:buClr>
              <a:buSzPts val="4400"/>
              <a:buFont typeface="Calibri"/>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2" name="Google Shape;42;p70"/>
          <p:cNvSpPr txBox="1">
            <a:spLocks noGrp="1"/>
          </p:cNvSpPr>
          <p:nvPr>
            <p:ph type="body" idx="1"/>
          </p:nvPr>
        </p:nvSpPr>
        <p:spPr>
          <a:xfrm>
            <a:off x="457200" y="1535113"/>
            <a:ext cx="4040188" cy="639762"/>
          </a:xfrm>
          <a:prstGeom prst="rect">
            <a:avLst/>
          </a:prstGeom>
          <a:noFill/>
          <a:ln>
            <a:noFill/>
          </a:ln>
        </p:spPr>
        <p:txBody>
          <a:bodyPr spcFirstLastPara="1" wrap="square" lIns="91425" tIns="45700" rIns="91425" bIns="45700" anchor="b" anchorCtr="0">
            <a:normAutofit/>
          </a:bodyPr>
          <a:lstStyle>
            <a:lvl1pPr marL="457200" lvl="0" indent="-228600" algn="l">
              <a:spcBef>
                <a:spcPts val="480"/>
              </a:spcBef>
              <a:spcAft>
                <a:spcPts val="0"/>
              </a:spcAft>
              <a:buClr>
                <a:schemeClr val="dk1"/>
              </a:buClr>
              <a:buSzPts val="2400"/>
              <a:buNone/>
              <a:defRPr sz="2400" b="1"/>
            </a:lvl1pPr>
            <a:lvl2pPr marL="914400" lvl="1" indent="-228600" algn="l">
              <a:spcBef>
                <a:spcPts val="400"/>
              </a:spcBef>
              <a:spcAft>
                <a:spcPts val="0"/>
              </a:spcAft>
              <a:buClr>
                <a:schemeClr val="dk1"/>
              </a:buClr>
              <a:buSzPts val="2000"/>
              <a:buNone/>
              <a:defRPr sz="2000" b="1"/>
            </a:lvl2pPr>
            <a:lvl3pPr marL="1371600" lvl="2" indent="-228600" algn="l">
              <a:spcBef>
                <a:spcPts val="360"/>
              </a:spcBef>
              <a:spcAft>
                <a:spcPts val="0"/>
              </a:spcAft>
              <a:buClr>
                <a:schemeClr val="dk1"/>
              </a:buClr>
              <a:buSzPts val="1800"/>
              <a:buNone/>
              <a:defRPr sz="1800" b="1"/>
            </a:lvl3pPr>
            <a:lvl4pPr marL="1828800" lvl="3" indent="-228600" algn="l">
              <a:spcBef>
                <a:spcPts val="320"/>
              </a:spcBef>
              <a:spcAft>
                <a:spcPts val="0"/>
              </a:spcAft>
              <a:buClr>
                <a:schemeClr val="dk1"/>
              </a:buClr>
              <a:buSzPts val="1600"/>
              <a:buNone/>
              <a:defRPr sz="1600" b="1"/>
            </a:lvl4pPr>
            <a:lvl5pPr marL="2286000" lvl="4" indent="-228600" algn="l">
              <a:spcBef>
                <a:spcPts val="320"/>
              </a:spcBef>
              <a:spcAft>
                <a:spcPts val="0"/>
              </a:spcAft>
              <a:buClr>
                <a:schemeClr val="dk1"/>
              </a:buClr>
              <a:buSzPts val="1600"/>
              <a:buNone/>
              <a:defRPr sz="1600" b="1"/>
            </a:lvl5pPr>
            <a:lvl6pPr marL="2743200" lvl="5" indent="-228600" algn="l">
              <a:spcBef>
                <a:spcPts val="320"/>
              </a:spcBef>
              <a:spcAft>
                <a:spcPts val="0"/>
              </a:spcAft>
              <a:buClr>
                <a:schemeClr val="dk1"/>
              </a:buClr>
              <a:buSzPts val="1600"/>
              <a:buNone/>
              <a:defRPr sz="1600" b="1"/>
            </a:lvl6pPr>
            <a:lvl7pPr marL="3200400" lvl="6" indent="-228600" algn="l">
              <a:spcBef>
                <a:spcPts val="320"/>
              </a:spcBef>
              <a:spcAft>
                <a:spcPts val="0"/>
              </a:spcAft>
              <a:buClr>
                <a:schemeClr val="dk1"/>
              </a:buClr>
              <a:buSzPts val="1600"/>
              <a:buNone/>
              <a:defRPr sz="1600" b="1"/>
            </a:lvl7pPr>
            <a:lvl8pPr marL="3657600" lvl="7" indent="-228600" algn="l">
              <a:spcBef>
                <a:spcPts val="320"/>
              </a:spcBef>
              <a:spcAft>
                <a:spcPts val="0"/>
              </a:spcAft>
              <a:buClr>
                <a:schemeClr val="dk1"/>
              </a:buClr>
              <a:buSzPts val="1600"/>
              <a:buNone/>
              <a:defRPr sz="1600" b="1"/>
            </a:lvl8pPr>
            <a:lvl9pPr marL="4114800" lvl="8" indent="-228600" algn="l">
              <a:spcBef>
                <a:spcPts val="320"/>
              </a:spcBef>
              <a:spcAft>
                <a:spcPts val="0"/>
              </a:spcAft>
              <a:buClr>
                <a:schemeClr val="dk1"/>
              </a:buClr>
              <a:buSzPts val="1600"/>
              <a:buNone/>
              <a:defRPr sz="1600" b="1"/>
            </a:lvl9pPr>
          </a:lstStyle>
          <a:p>
            <a:endParaRPr/>
          </a:p>
        </p:txBody>
      </p:sp>
      <p:sp>
        <p:nvSpPr>
          <p:cNvPr id="43" name="Google Shape;43;p70"/>
          <p:cNvSpPr txBox="1">
            <a:spLocks noGrp="1"/>
          </p:cNvSpPr>
          <p:nvPr>
            <p:ph type="body" idx="2"/>
          </p:nvPr>
        </p:nvSpPr>
        <p:spPr>
          <a:xfrm>
            <a:off x="457200" y="2174875"/>
            <a:ext cx="4040188" cy="3951288"/>
          </a:xfrm>
          <a:prstGeom prst="rect">
            <a:avLst/>
          </a:prstGeom>
          <a:noFill/>
          <a:ln>
            <a:noFill/>
          </a:ln>
        </p:spPr>
        <p:txBody>
          <a:bodyPr spcFirstLastPara="1" wrap="square" lIns="91425" tIns="45700" rIns="91425" bIns="45700" anchor="t" anchorCtr="0">
            <a:normAutofit/>
          </a:bodyPr>
          <a:lstStyle>
            <a:lvl1pPr marL="457200" lvl="0" indent="-381000" algn="l">
              <a:spcBef>
                <a:spcPts val="480"/>
              </a:spcBef>
              <a:spcAft>
                <a:spcPts val="0"/>
              </a:spcAft>
              <a:buClr>
                <a:schemeClr val="dk1"/>
              </a:buClr>
              <a:buSzPts val="2400"/>
              <a:buChar char="•"/>
              <a:defRPr sz="2400"/>
            </a:lvl1pPr>
            <a:lvl2pPr marL="914400" lvl="1" indent="-355600" algn="l">
              <a:spcBef>
                <a:spcPts val="400"/>
              </a:spcBef>
              <a:spcAft>
                <a:spcPts val="0"/>
              </a:spcAft>
              <a:buClr>
                <a:schemeClr val="dk1"/>
              </a:buClr>
              <a:buSzPts val="2000"/>
              <a:buChar char="–"/>
              <a:defRPr sz="2000"/>
            </a:lvl2pPr>
            <a:lvl3pPr marL="1371600" lvl="2" indent="-342900" algn="l">
              <a:spcBef>
                <a:spcPts val="360"/>
              </a:spcBef>
              <a:spcAft>
                <a:spcPts val="0"/>
              </a:spcAft>
              <a:buClr>
                <a:schemeClr val="dk1"/>
              </a:buClr>
              <a:buSzPts val="1800"/>
              <a:buChar char="•"/>
              <a:defRPr sz="1800"/>
            </a:lvl3pPr>
            <a:lvl4pPr marL="1828800" lvl="3" indent="-330200" algn="l">
              <a:spcBef>
                <a:spcPts val="320"/>
              </a:spcBef>
              <a:spcAft>
                <a:spcPts val="0"/>
              </a:spcAft>
              <a:buClr>
                <a:schemeClr val="dk1"/>
              </a:buClr>
              <a:buSzPts val="1600"/>
              <a:buChar char="–"/>
              <a:defRPr sz="1600"/>
            </a:lvl4pPr>
            <a:lvl5pPr marL="2286000" lvl="4" indent="-330200" algn="l">
              <a:spcBef>
                <a:spcPts val="320"/>
              </a:spcBef>
              <a:spcAft>
                <a:spcPts val="0"/>
              </a:spcAft>
              <a:buClr>
                <a:schemeClr val="dk1"/>
              </a:buClr>
              <a:buSzPts val="1600"/>
              <a:buChar char="»"/>
              <a:defRPr sz="1600"/>
            </a:lvl5pPr>
            <a:lvl6pPr marL="2743200" lvl="5" indent="-330200" algn="l">
              <a:spcBef>
                <a:spcPts val="320"/>
              </a:spcBef>
              <a:spcAft>
                <a:spcPts val="0"/>
              </a:spcAft>
              <a:buClr>
                <a:schemeClr val="dk1"/>
              </a:buClr>
              <a:buSzPts val="1600"/>
              <a:buChar char="•"/>
              <a:defRPr sz="1600"/>
            </a:lvl6pPr>
            <a:lvl7pPr marL="3200400" lvl="6" indent="-330200" algn="l">
              <a:spcBef>
                <a:spcPts val="320"/>
              </a:spcBef>
              <a:spcAft>
                <a:spcPts val="0"/>
              </a:spcAft>
              <a:buClr>
                <a:schemeClr val="dk1"/>
              </a:buClr>
              <a:buSzPts val="1600"/>
              <a:buChar char="•"/>
              <a:defRPr sz="1600"/>
            </a:lvl7pPr>
            <a:lvl8pPr marL="3657600" lvl="7" indent="-330200" algn="l">
              <a:spcBef>
                <a:spcPts val="320"/>
              </a:spcBef>
              <a:spcAft>
                <a:spcPts val="0"/>
              </a:spcAft>
              <a:buClr>
                <a:schemeClr val="dk1"/>
              </a:buClr>
              <a:buSzPts val="1600"/>
              <a:buChar char="•"/>
              <a:defRPr sz="1600"/>
            </a:lvl8pPr>
            <a:lvl9pPr marL="4114800" lvl="8" indent="-330200" algn="l">
              <a:spcBef>
                <a:spcPts val="320"/>
              </a:spcBef>
              <a:spcAft>
                <a:spcPts val="0"/>
              </a:spcAft>
              <a:buClr>
                <a:schemeClr val="dk1"/>
              </a:buClr>
              <a:buSzPts val="1600"/>
              <a:buChar char="•"/>
              <a:defRPr sz="1600"/>
            </a:lvl9pPr>
          </a:lstStyle>
          <a:p>
            <a:endParaRPr/>
          </a:p>
        </p:txBody>
      </p:sp>
      <p:sp>
        <p:nvSpPr>
          <p:cNvPr id="44" name="Google Shape;44;p70"/>
          <p:cNvSpPr txBox="1">
            <a:spLocks noGrp="1"/>
          </p:cNvSpPr>
          <p:nvPr>
            <p:ph type="body" idx="3"/>
          </p:nvPr>
        </p:nvSpPr>
        <p:spPr>
          <a:xfrm>
            <a:off x="4645025" y="1535113"/>
            <a:ext cx="4041775" cy="639762"/>
          </a:xfrm>
          <a:prstGeom prst="rect">
            <a:avLst/>
          </a:prstGeom>
          <a:noFill/>
          <a:ln>
            <a:noFill/>
          </a:ln>
        </p:spPr>
        <p:txBody>
          <a:bodyPr spcFirstLastPara="1" wrap="square" lIns="91425" tIns="45700" rIns="91425" bIns="45700" anchor="b" anchorCtr="0">
            <a:normAutofit/>
          </a:bodyPr>
          <a:lstStyle>
            <a:lvl1pPr marL="457200" lvl="0" indent="-228600" algn="l">
              <a:spcBef>
                <a:spcPts val="480"/>
              </a:spcBef>
              <a:spcAft>
                <a:spcPts val="0"/>
              </a:spcAft>
              <a:buClr>
                <a:schemeClr val="dk1"/>
              </a:buClr>
              <a:buSzPts val="2400"/>
              <a:buNone/>
              <a:defRPr sz="2400" b="1"/>
            </a:lvl1pPr>
            <a:lvl2pPr marL="914400" lvl="1" indent="-228600" algn="l">
              <a:spcBef>
                <a:spcPts val="400"/>
              </a:spcBef>
              <a:spcAft>
                <a:spcPts val="0"/>
              </a:spcAft>
              <a:buClr>
                <a:schemeClr val="dk1"/>
              </a:buClr>
              <a:buSzPts val="2000"/>
              <a:buNone/>
              <a:defRPr sz="2000" b="1"/>
            </a:lvl2pPr>
            <a:lvl3pPr marL="1371600" lvl="2" indent="-228600" algn="l">
              <a:spcBef>
                <a:spcPts val="360"/>
              </a:spcBef>
              <a:spcAft>
                <a:spcPts val="0"/>
              </a:spcAft>
              <a:buClr>
                <a:schemeClr val="dk1"/>
              </a:buClr>
              <a:buSzPts val="1800"/>
              <a:buNone/>
              <a:defRPr sz="1800" b="1"/>
            </a:lvl3pPr>
            <a:lvl4pPr marL="1828800" lvl="3" indent="-228600" algn="l">
              <a:spcBef>
                <a:spcPts val="320"/>
              </a:spcBef>
              <a:spcAft>
                <a:spcPts val="0"/>
              </a:spcAft>
              <a:buClr>
                <a:schemeClr val="dk1"/>
              </a:buClr>
              <a:buSzPts val="1600"/>
              <a:buNone/>
              <a:defRPr sz="1600" b="1"/>
            </a:lvl4pPr>
            <a:lvl5pPr marL="2286000" lvl="4" indent="-228600" algn="l">
              <a:spcBef>
                <a:spcPts val="320"/>
              </a:spcBef>
              <a:spcAft>
                <a:spcPts val="0"/>
              </a:spcAft>
              <a:buClr>
                <a:schemeClr val="dk1"/>
              </a:buClr>
              <a:buSzPts val="1600"/>
              <a:buNone/>
              <a:defRPr sz="1600" b="1"/>
            </a:lvl5pPr>
            <a:lvl6pPr marL="2743200" lvl="5" indent="-228600" algn="l">
              <a:spcBef>
                <a:spcPts val="320"/>
              </a:spcBef>
              <a:spcAft>
                <a:spcPts val="0"/>
              </a:spcAft>
              <a:buClr>
                <a:schemeClr val="dk1"/>
              </a:buClr>
              <a:buSzPts val="1600"/>
              <a:buNone/>
              <a:defRPr sz="1600" b="1"/>
            </a:lvl6pPr>
            <a:lvl7pPr marL="3200400" lvl="6" indent="-228600" algn="l">
              <a:spcBef>
                <a:spcPts val="320"/>
              </a:spcBef>
              <a:spcAft>
                <a:spcPts val="0"/>
              </a:spcAft>
              <a:buClr>
                <a:schemeClr val="dk1"/>
              </a:buClr>
              <a:buSzPts val="1600"/>
              <a:buNone/>
              <a:defRPr sz="1600" b="1"/>
            </a:lvl7pPr>
            <a:lvl8pPr marL="3657600" lvl="7" indent="-228600" algn="l">
              <a:spcBef>
                <a:spcPts val="320"/>
              </a:spcBef>
              <a:spcAft>
                <a:spcPts val="0"/>
              </a:spcAft>
              <a:buClr>
                <a:schemeClr val="dk1"/>
              </a:buClr>
              <a:buSzPts val="1600"/>
              <a:buNone/>
              <a:defRPr sz="1600" b="1"/>
            </a:lvl8pPr>
            <a:lvl9pPr marL="4114800" lvl="8" indent="-228600" algn="l">
              <a:spcBef>
                <a:spcPts val="320"/>
              </a:spcBef>
              <a:spcAft>
                <a:spcPts val="0"/>
              </a:spcAft>
              <a:buClr>
                <a:schemeClr val="dk1"/>
              </a:buClr>
              <a:buSzPts val="1600"/>
              <a:buNone/>
              <a:defRPr sz="1600" b="1"/>
            </a:lvl9pPr>
          </a:lstStyle>
          <a:p>
            <a:endParaRPr/>
          </a:p>
        </p:txBody>
      </p:sp>
      <p:sp>
        <p:nvSpPr>
          <p:cNvPr id="45" name="Google Shape;45;p70"/>
          <p:cNvSpPr txBox="1">
            <a:spLocks noGrp="1"/>
          </p:cNvSpPr>
          <p:nvPr>
            <p:ph type="body" idx="4"/>
          </p:nvPr>
        </p:nvSpPr>
        <p:spPr>
          <a:xfrm>
            <a:off x="4645025" y="2174875"/>
            <a:ext cx="4041775" cy="3951288"/>
          </a:xfrm>
          <a:prstGeom prst="rect">
            <a:avLst/>
          </a:prstGeom>
          <a:noFill/>
          <a:ln>
            <a:noFill/>
          </a:ln>
        </p:spPr>
        <p:txBody>
          <a:bodyPr spcFirstLastPara="1" wrap="square" lIns="91425" tIns="45700" rIns="91425" bIns="45700" anchor="t" anchorCtr="0">
            <a:normAutofit/>
          </a:bodyPr>
          <a:lstStyle>
            <a:lvl1pPr marL="457200" lvl="0" indent="-381000" algn="l">
              <a:spcBef>
                <a:spcPts val="480"/>
              </a:spcBef>
              <a:spcAft>
                <a:spcPts val="0"/>
              </a:spcAft>
              <a:buClr>
                <a:schemeClr val="dk1"/>
              </a:buClr>
              <a:buSzPts val="2400"/>
              <a:buChar char="•"/>
              <a:defRPr sz="2400"/>
            </a:lvl1pPr>
            <a:lvl2pPr marL="914400" lvl="1" indent="-355600" algn="l">
              <a:spcBef>
                <a:spcPts val="400"/>
              </a:spcBef>
              <a:spcAft>
                <a:spcPts val="0"/>
              </a:spcAft>
              <a:buClr>
                <a:schemeClr val="dk1"/>
              </a:buClr>
              <a:buSzPts val="2000"/>
              <a:buChar char="–"/>
              <a:defRPr sz="2000"/>
            </a:lvl2pPr>
            <a:lvl3pPr marL="1371600" lvl="2" indent="-342900" algn="l">
              <a:spcBef>
                <a:spcPts val="360"/>
              </a:spcBef>
              <a:spcAft>
                <a:spcPts val="0"/>
              </a:spcAft>
              <a:buClr>
                <a:schemeClr val="dk1"/>
              </a:buClr>
              <a:buSzPts val="1800"/>
              <a:buChar char="•"/>
              <a:defRPr sz="1800"/>
            </a:lvl3pPr>
            <a:lvl4pPr marL="1828800" lvl="3" indent="-330200" algn="l">
              <a:spcBef>
                <a:spcPts val="320"/>
              </a:spcBef>
              <a:spcAft>
                <a:spcPts val="0"/>
              </a:spcAft>
              <a:buClr>
                <a:schemeClr val="dk1"/>
              </a:buClr>
              <a:buSzPts val="1600"/>
              <a:buChar char="–"/>
              <a:defRPr sz="1600"/>
            </a:lvl4pPr>
            <a:lvl5pPr marL="2286000" lvl="4" indent="-330200" algn="l">
              <a:spcBef>
                <a:spcPts val="320"/>
              </a:spcBef>
              <a:spcAft>
                <a:spcPts val="0"/>
              </a:spcAft>
              <a:buClr>
                <a:schemeClr val="dk1"/>
              </a:buClr>
              <a:buSzPts val="1600"/>
              <a:buChar char="»"/>
              <a:defRPr sz="1600"/>
            </a:lvl5pPr>
            <a:lvl6pPr marL="2743200" lvl="5" indent="-330200" algn="l">
              <a:spcBef>
                <a:spcPts val="320"/>
              </a:spcBef>
              <a:spcAft>
                <a:spcPts val="0"/>
              </a:spcAft>
              <a:buClr>
                <a:schemeClr val="dk1"/>
              </a:buClr>
              <a:buSzPts val="1600"/>
              <a:buChar char="•"/>
              <a:defRPr sz="1600"/>
            </a:lvl6pPr>
            <a:lvl7pPr marL="3200400" lvl="6" indent="-330200" algn="l">
              <a:spcBef>
                <a:spcPts val="320"/>
              </a:spcBef>
              <a:spcAft>
                <a:spcPts val="0"/>
              </a:spcAft>
              <a:buClr>
                <a:schemeClr val="dk1"/>
              </a:buClr>
              <a:buSzPts val="1600"/>
              <a:buChar char="•"/>
              <a:defRPr sz="1600"/>
            </a:lvl7pPr>
            <a:lvl8pPr marL="3657600" lvl="7" indent="-330200" algn="l">
              <a:spcBef>
                <a:spcPts val="320"/>
              </a:spcBef>
              <a:spcAft>
                <a:spcPts val="0"/>
              </a:spcAft>
              <a:buClr>
                <a:schemeClr val="dk1"/>
              </a:buClr>
              <a:buSzPts val="1600"/>
              <a:buChar char="•"/>
              <a:defRPr sz="1600"/>
            </a:lvl8pPr>
            <a:lvl9pPr marL="4114800" lvl="8" indent="-330200" algn="l">
              <a:spcBef>
                <a:spcPts val="320"/>
              </a:spcBef>
              <a:spcAft>
                <a:spcPts val="0"/>
              </a:spcAft>
              <a:buClr>
                <a:schemeClr val="dk1"/>
              </a:buClr>
              <a:buSzPts val="1600"/>
              <a:buChar char="•"/>
              <a:defRPr sz="1600"/>
            </a:lvl9pPr>
          </a:lstStyle>
          <a:p>
            <a:endParaRPr/>
          </a:p>
        </p:txBody>
      </p:sp>
      <p:sp>
        <p:nvSpPr>
          <p:cNvPr id="46" name="Google Shape;46;p70"/>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7" name="Google Shape;47;p70"/>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8" name="Google Shape;48;p70"/>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49"/>
        <p:cNvGrpSpPr/>
        <p:nvPr/>
      </p:nvGrpSpPr>
      <p:grpSpPr>
        <a:xfrm>
          <a:off x="0" y="0"/>
          <a:ext cx="0" cy="0"/>
          <a:chOff x="0" y="0"/>
          <a:chExt cx="0" cy="0"/>
        </a:xfrm>
      </p:grpSpPr>
      <p:sp>
        <p:nvSpPr>
          <p:cNvPr id="50" name="Google Shape;50;p71"/>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51" name="Google Shape;51;p71"/>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2" name="Google Shape;52;p71"/>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3" name="Google Shape;53;p71"/>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54"/>
        <p:cNvGrpSpPr/>
        <p:nvPr/>
      </p:nvGrpSpPr>
      <p:grpSpPr>
        <a:xfrm>
          <a:off x="0" y="0"/>
          <a:ext cx="0" cy="0"/>
          <a:chOff x="0" y="0"/>
          <a:chExt cx="0" cy="0"/>
        </a:xfrm>
      </p:grpSpPr>
      <p:sp>
        <p:nvSpPr>
          <p:cNvPr id="55" name="Google Shape;55;p72"/>
          <p:cNvSpPr txBox="1">
            <a:spLocks noGrp="1"/>
          </p:cNvSpPr>
          <p:nvPr>
            <p:ph type="title"/>
          </p:nvPr>
        </p:nvSpPr>
        <p:spPr>
          <a:xfrm>
            <a:off x="457200" y="273050"/>
            <a:ext cx="3008313" cy="1162050"/>
          </a:xfrm>
          <a:prstGeom prst="rect">
            <a:avLst/>
          </a:prstGeom>
          <a:noFill/>
          <a:ln>
            <a:noFill/>
          </a:ln>
        </p:spPr>
        <p:txBody>
          <a:bodyPr spcFirstLastPara="1" wrap="square" lIns="91425" tIns="45700" rIns="91425" bIns="45700" anchor="b" anchorCtr="0">
            <a:normAutofit/>
          </a:bodyPr>
          <a:lstStyle>
            <a:lvl1pPr lvl="0" algn="l">
              <a:spcBef>
                <a:spcPts val="0"/>
              </a:spcBef>
              <a:spcAft>
                <a:spcPts val="0"/>
              </a:spcAft>
              <a:buClr>
                <a:schemeClr val="dk1"/>
              </a:buClr>
              <a:buSzPts val="2000"/>
              <a:buFont typeface="Calibri"/>
              <a:buNone/>
              <a:defRPr sz="2000" b="1"/>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56" name="Google Shape;56;p72"/>
          <p:cNvSpPr txBox="1">
            <a:spLocks noGrp="1"/>
          </p:cNvSpPr>
          <p:nvPr>
            <p:ph type="body" idx="1"/>
          </p:nvPr>
        </p:nvSpPr>
        <p:spPr>
          <a:xfrm>
            <a:off x="3575050" y="273050"/>
            <a:ext cx="5111750" cy="5853113"/>
          </a:xfrm>
          <a:prstGeom prst="rect">
            <a:avLst/>
          </a:prstGeom>
          <a:noFill/>
          <a:ln>
            <a:noFill/>
          </a:ln>
        </p:spPr>
        <p:txBody>
          <a:bodyPr spcFirstLastPara="1" wrap="square" lIns="91425" tIns="45700" rIns="91425" bIns="45700" anchor="t" anchorCtr="0">
            <a:normAutofit/>
          </a:bodyPr>
          <a:lstStyle>
            <a:lvl1pPr marL="457200" lvl="0" indent="-431800" algn="l">
              <a:spcBef>
                <a:spcPts val="640"/>
              </a:spcBef>
              <a:spcAft>
                <a:spcPts val="0"/>
              </a:spcAft>
              <a:buClr>
                <a:schemeClr val="dk1"/>
              </a:buClr>
              <a:buSzPts val="3200"/>
              <a:buChar char="•"/>
              <a:defRPr sz="3200"/>
            </a:lvl1pPr>
            <a:lvl2pPr marL="914400" lvl="1" indent="-406400" algn="l">
              <a:spcBef>
                <a:spcPts val="560"/>
              </a:spcBef>
              <a:spcAft>
                <a:spcPts val="0"/>
              </a:spcAft>
              <a:buClr>
                <a:schemeClr val="dk1"/>
              </a:buClr>
              <a:buSzPts val="2800"/>
              <a:buChar char="–"/>
              <a:defRPr sz="2800"/>
            </a:lvl2pPr>
            <a:lvl3pPr marL="1371600" lvl="2" indent="-381000" algn="l">
              <a:spcBef>
                <a:spcPts val="480"/>
              </a:spcBef>
              <a:spcAft>
                <a:spcPts val="0"/>
              </a:spcAft>
              <a:buClr>
                <a:schemeClr val="dk1"/>
              </a:buClr>
              <a:buSzPts val="2400"/>
              <a:buChar char="•"/>
              <a:defRPr sz="2400"/>
            </a:lvl3pPr>
            <a:lvl4pPr marL="1828800" lvl="3" indent="-355600" algn="l">
              <a:spcBef>
                <a:spcPts val="400"/>
              </a:spcBef>
              <a:spcAft>
                <a:spcPts val="0"/>
              </a:spcAft>
              <a:buClr>
                <a:schemeClr val="dk1"/>
              </a:buClr>
              <a:buSzPts val="2000"/>
              <a:buChar char="–"/>
              <a:defRPr sz="2000"/>
            </a:lvl4pPr>
            <a:lvl5pPr marL="2286000" lvl="4" indent="-355600" algn="l">
              <a:spcBef>
                <a:spcPts val="400"/>
              </a:spcBef>
              <a:spcAft>
                <a:spcPts val="0"/>
              </a:spcAft>
              <a:buClr>
                <a:schemeClr val="dk1"/>
              </a:buClr>
              <a:buSzPts val="2000"/>
              <a:buChar char="»"/>
              <a:defRPr sz="2000"/>
            </a:lvl5pPr>
            <a:lvl6pPr marL="2743200" lvl="5" indent="-355600" algn="l">
              <a:spcBef>
                <a:spcPts val="400"/>
              </a:spcBef>
              <a:spcAft>
                <a:spcPts val="0"/>
              </a:spcAft>
              <a:buClr>
                <a:schemeClr val="dk1"/>
              </a:buClr>
              <a:buSzPts val="2000"/>
              <a:buChar char="•"/>
              <a:defRPr sz="2000"/>
            </a:lvl6pPr>
            <a:lvl7pPr marL="3200400" lvl="6" indent="-355600" algn="l">
              <a:spcBef>
                <a:spcPts val="400"/>
              </a:spcBef>
              <a:spcAft>
                <a:spcPts val="0"/>
              </a:spcAft>
              <a:buClr>
                <a:schemeClr val="dk1"/>
              </a:buClr>
              <a:buSzPts val="2000"/>
              <a:buChar char="•"/>
              <a:defRPr sz="2000"/>
            </a:lvl7pPr>
            <a:lvl8pPr marL="3657600" lvl="7" indent="-355600" algn="l">
              <a:spcBef>
                <a:spcPts val="400"/>
              </a:spcBef>
              <a:spcAft>
                <a:spcPts val="0"/>
              </a:spcAft>
              <a:buClr>
                <a:schemeClr val="dk1"/>
              </a:buClr>
              <a:buSzPts val="2000"/>
              <a:buChar char="•"/>
              <a:defRPr sz="2000"/>
            </a:lvl8pPr>
            <a:lvl9pPr marL="4114800" lvl="8" indent="-355600" algn="l">
              <a:spcBef>
                <a:spcPts val="400"/>
              </a:spcBef>
              <a:spcAft>
                <a:spcPts val="0"/>
              </a:spcAft>
              <a:buClr>
                <a:schemeClr val="dk1"/>
              </a:buClr>
              <a:buSzPts val="2000"/>
              <a:buChar char="•"/>
              <a:defRPr sz="2000"/>
            </a:lvl9pPr>
          </a:lstStyle>
          <a:p>
            <a:endParaRPr/>
          </a:p>
        </p:txBody>
      </p:sp>
      <p:sp>
        <p:nvSpPr>
          <p:cNvPr id="57" name="Google Shape;57;p72"/>
          <p:cNvSpPr txBox="1">
            <a:spLocks noGrp="1"/>
          </p:cNvSpPr>
          <p:nvPr>
            <p:ph type="body" idx="2"/>
          </p:nvPr>
        </p:nvSpPr>
        <p:spPr>
          <a:xfrm>
            <a:off x="457200" y="1435100"/>
            <a:ext cx="3008313" cy="4691063"/>
          </a:xfrm>
          <a:prstGeom prst="rect">
            <a:avLst/>
          </a:prstGeom>
          <a:noFill/>
          <a:ln>
            <a:noFill/>
          </a:ln>
        </p:spPr>
        <p:txBody>
          <a:bodyPr spcFirstLastPara="1" wrap="square" lIns="91425" tIns="45700" rIns="91425" bIns="45700" anchor="t" anchorCtr="0">
            <a:normAutofit/>
          </a:bodyPr>
          <a:lstStyle>
            <a:lvl1pPr marL="457200" lvl="0" indent="-228600" algn="l">
              <a:spcBef>
                <a:spcPts val="280"/>
              </a:spcBef>
              <a:spcAft>
                <a:spcPts val="0"/>
              </a:spcAft>
              <a:buClr>
                <a:schemeClr val="dk1"/>
              </a:buClr>
              <a:buSzPts val="1400"/>
              <a:buNone/>
              <a:defRPr sz="1400"/>
            </a:lvl1pPr>
            <a:lvl2pPr marL="914400" lvl="1" indent="-228600" algn="l">
              <a:spcBef>
                <a:spcPts val="240"/>
              </a:spcBef>
              <a:spcAft>
                <a:spcPts val="0"/>
              </a:spcAft>
              <a:buClr>
                <a:schemeClr val="dk1"/>
              </a:buClr>
              <a:buSzPts val="1200"/>
              <a:buNone/>
              <a:defRPr sz="1200"/>
            </a:lvl2pPr>
            <a:lvl3pPr marL="1371600" lvl="2" indent="-228600" algn="l">
              <a:spcBef>
                <a:spcPts val="200"/>
              </a:spcBef>
              <a:spcAft>
                <a:spcPts val="0"/>
              </a:spcAft>
              <a:buClr>
                <a:schemeClr val="dk1"/>
              </a:buClr>
              <a:buSzPts val="1000"/>
              <a:buNone/>
              <a:defRPr sz="1000"/>
            </a:lvl3pPr>
            <a:lvl4pPr marL="1828800" lvl="3" indent="-228600" algn="l">
              <a:spcBef>
                <a:spcPts val="180"/>
              </a:spcBef>
              <a:spcAft>
                <a:spcPts val="0"/>
              </a:spcAft>
              <a:buClr>
                <a:schemeClr val="dk1"/>
              </a:buClr>
              <a:buSzPts val="900"/>
              <a:buNone/>
              <a:defRPr sz="900"/>
            </a:lvl4pPr>
            <a:lvl5pPr marL="2286000" lvl="4" indent="-228600" algn="l">
              <a:spcBef>
                <a:spcPts val="180"/>
              </a:spcBef>
              <a:spcAft>
                <a:spcPts val="0"/>
              </a:spcAft>
              <a:buClr>
                <a:schemeClr val="dk1"/>
              </a:buClr>
              <a:buSzPts val="900"/>
              <a:buNone/>
              <a:defRPr sz="900"/>
            </a:lvl5pPr>
            <a:lvl6pPr marL="2743200" lvl="5" indent="-228600" algn="l">
              <a:spcBef>
                <a:spcPts val="180"/>
              </a:spcBef>
              <a:spcAft>
                <a:spcPts val="0"/>
              </a:spcAft>
              <a:buClr>
                <a:schemeClr val="dk1"/>
              </a:buClr>
              <a:buSzPts val="900"/>
              <a:buNone/>
              <a:defRPr sz="900"/>
            </a:lvl6pPr>
            <a:lvl7pPr marL="3200400" lvl="6" indent="-228600" algn="l">
              <a:spcBef>
                <a:spcPts val="180"/>
              </a:spcBef>
              <a:spcAft>
                <a:spcPts val="0"/>
              </a:spcAft>
              <a:buClr>
                <a:schemeClr val="dk1"/>
              </a:buClr>
              <a:buSzPts val="900"/>
              <a:buNone/>
              <a:defRPr sz="900"/>
            </a:lvl7pPr>
            <a:lvl8pPr marL="3657600" lvl="7" indent="-228600" algn="l">
              <a:spcBef>
                <a:spcPts val="180"/>
              </a:spcBef>
              <a:spcAft>
                <a:spcPts val="0"/>
              </a:spcAft>
              <a:buClr>
                <a:schemeClr val="dk1"/>
              </a:buClr>
              <a:buSzPts val="900"/>
              <a:buNone/>
              <a:defRPr sz="900"/>
            </a:lvl8pPr>
            <a:lvl9pPr marL="4114800" lvl="8" indent="-228600" algn="l">
              <a:spcBef>
                <a:spcPts val="180"/>
              </a:spcBef>
              <a:spcAft>
                <a:spcPts val="0"/>
              </a:spcAft>
              <a:buClr>
                <a:schemeClr val="dk1"/>
              </a:buClr>
              <a:buSzPts val="900"/>
              <a:buNone/>
              <a:defRPr sz="900"/>
            </a:lvl9pPr>
          </a:lstStyle>
          <a:p>
            <a:endParaRPr/>
          </a:p>
        </p:txBody>
      </p:sp>
      <p:sp>
        <p:nvSpPr>
          <p:cNvPr id="58" name="Google Shape;58;p72"/>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9" name="Google Shape;59;p72"/>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0" name="Google Shape;60;p72"/>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61"/>
        <p:cNvGrpSpPr/>
        <p:nvPr/>
      </p:nvGrpSpPr>
      <p:grpSpPr>
        <a:xfrm>
          <a:off x="0" y="0"/>
          <a:ext cx="0" cy="0"/>
          <a:chOff x="0" y="0"/>
          <a:chExt cx="0" cy="0"/>
        </a:xfrm>
      </p:grpSpPr>
      <p:sp>
        <p:nvSpPr>
          <p:cNvPr id="62" name="Google Shape;62;p73"/>
          <p:cNvSpPr txBox="1">
            <a:spLocks noGrp="1"/>
          </p:cNvSpPr>
          <p:nvPr>
            <p:ph type="title"/>
          </p:nvPr>
        </p:nvSpPr>
        <p:spPr>
          <a:xfrm>
            <a:off x="1792288" y="4800600"/>
            <a:ext cx="5486400" cy="566738"/>
          </a:xfrm>
          <a:prstGeom prst="rect">
            <a:avLst/>
          </a:prstGeom>
          <a:noFill/>
          <a:ln>
            <a:noFill/>
          </a:ln>
        </p:spPr>
        <p:txBody>
          <a:bodyPr spcFirstLastPara="1" wrap="square" lIns="91425" tIns="45700" rIns="91425" bIns="45700" anchor="b" anchorCtr="0">
            <a:normAutofit/>
          </a:bodyPr>
          <a:lstStyle>
            <a:lvl1pPr lvl="0" algn="l">
              <a:spcBef>
                <a:spcPts val="0"/>
              </a:spcBef>
              <a:spcAft>
                <a:spcPts val="0"/>
              </a:spcAft>
              <a:buClr>
                <a:schemeClr val="dk1"/>
              </a:buClr>
              <a:buSzPts val="2000"/>
              <a:buFont typeface="Calibri"/>
              <a:buNone/>
              <a:defRPr sz="2000" b="1"/>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63" name="Google Shape;63;p73"/>
          <p:cNvSpPr>
            <a:spLocks noGrp="1"/>
          </p:cNvSpPr>
          <p:nvPr>
            <p:ph type="pic" idx="2"/>
          </p:nvPr>
        </p:nvSpPr>
        <p:spPr>
          <a:xfrm>
            <a:off x="1792288" y="612775"/>
            <a:ext cx="5486400" cy="4114800"/>
          </a:xfrm>
          <a:prstGeom prst="rect">
            <a:avLst/>
          </a:prstGeom>
          <a:noFill/>
          <a:ln>
            <a:noFill/>
          </a:ln>
        </p:spPr>
      </p:sp>
      <p:sp>
        <p:nvSpPr>
          <p:cNvPr id="64" name="Google Shape;64;p73"/>
          <p:cNvSpPr txBox="1">
            <a:spLocks noGrp="1"/>
          </p:cNvSpPr>
          <p:nvPr>
            <p:ph type="body" idx="1"/>
          </p:nvPr>
        </p:nvSpPr>
        <p:spPr>
          <a:xfrm>
            <a:off x="1792288" y="5367338"/>
            <a:ext cx="5486400" cy="804862"/>
          </a:xfrm>
          <a:prstGeom prst="rect">
            <a:avLst/>
          </a:prstGeom>
          <a:noFill/>
          <a:ln>
            <a:noFill/>
          </a:ln>
        </p:spPr>
        <p:txBody>
          <a:bodyPr spcFirstLastPara="1" wrap="square" lIns="91425" tIns="45700" rIns="91425" bIns="45700" anchor="t" anchorCtr="0">
            <a:normAutofit/>
          </a:bodyPr>
          <a:lstStyle>
            <a:lvl1pPr marL="457200" lvl="0" indent="-228600" algn="l">
              <a:spcBef>
                <a:spcPts val="280"/>
              </a:spcBef>
              <a:spcAft>
                <a:spcPts val="0"/>
              </a:spcAft>
              <a:buClr>
                <a:schemeClr val="dk1"/>
              </a:buClr>
              <a:buSzPts val="1400"/>
              <a:buNone/>
              <a:defRPr sz="1400"/>
            </a:lvl1pPr>
            <a:lvl2pPr marL="914400" lvl="1" indent="-228600" algn="l">
              <a:spcBef>
                <a:spcPts val="240"/>
              </a:spcBef>
              <a:spcAft>
                <a:spcPts val="0"/>
              </a:spcAft>
              <a:buClr>
                <a:schemeClr val="dk1"/>
              </a:buClr>
              <a:buSzPts val="1200"/>
              <a:buNone/>
              <a:defRPr sz="1200"/>
            </a:lvl2pPr>
            <a:lvl3pPr marL="1371600" lvl="2" indent="-228600" algn="l">
              <a:spcBef>
                <a:spcPts val="200"/>
              </a:spcBef>
              <a:spcAft>
                <a:spcPts val="0"/>
              </a:spcAft>
              <a:buClr>
                <a:schemeClr val="dk1"/>
              </a:buClr>
              <a:buSzPts val="1000"/>
              <a:buNone/>
              <a:defRPr sz="1000"/>
            </a:lvl3pPr>
            <a:lvl4pPr marL="1828800" lvl="3" indent="-228600" algn="l">
              <a:spcBef>
                <a:spcPts val="180"/>
              </a:spcBef>
              <a:spcAft>
                <a:spcPts val="0"/>
              </a:spcAft>
              <a:buClr>
                <a:schemeClr val="dk1"/>
              </a:buClr>
              <a:buSzPts val="900"/>
              <a:buNone/>
              <a:defRPr sz="900"/>
            </a:lvl4pPr>
            <a:lvl5pPr marL="2286000" lvl="4" indent="-228600" algn="l">
              <a:spcBef>
                <a:spcPts val="180"/>
              </a:spcBef>
              <a:spcAft>
                <a:spcPts val="0"/>
              </a:spcAft>
              <a:buClr>
                <a:schemeClr val="dk1"/>
              </a:buClr>
              <a:buSzPts val="900"/>
              <a:buNone/>
              <a:defRPr sz="900"/>
            </a:lvl5pPr>
            <a:lvl6pPr marL="2743200" lvl="5" indent="-228600" algn="l">
              <a:spcBef>
                <a:spcPts val="180"/>
              </a:spcBef>
              <a:spcAft>
                <a:spcPts val="0"/>
              </a:spcAft>
              <a:buClr>
                <a:schemeClr val="dk1"/>
              </a:buClr>
              <a:buSzPts val="900"/>
              <a:buNone/>
              <a:defRPr sz="900"/>
            </a:lvl6pPr>
            <a:lvl7pPr marL="3200400" lvl="6" indent="-228600" algn="l">
              <a:spcBef>
                <a:spcPts val="180"/>
              </a:spcBef>
              <a:spcAft>
                <a:spcPts val="0"/>
              </a:spcAft>
              <a:buClr>
                <a:schemeClr val="dk1"/>
              </a:buClr>
              <a:buSzPts val="900"/>
              <a:buNone/>
              <a:defRPr sz="900"/>
            </a:lvl7pPr>
            <a:lvl8pPr marL="3657600" lvl="7" indent="-228600" algn="l">
              <a:spcBef>
                <a:spcPts val="180"/>
              </a:spcBef>
              <a:spcAft>
                <a:spcPts val="0"/>
              </a:spcAft>
              <a:buClr>
                <a:schemeClr val="dk1"/>
              </a:buClr>
              <a:buSzPts val="900"/>
              <a:buNone/>
              <a:defRPr sz="900"/>
            </a:lvl8pPr>
            <a:lvl9pPr marL="4114800" lvl="8" indent="-228600" algn="l">
              <a:spcBef>
                <a:spcPts val="180"/>
              </a:spcBef>
              <a:spcAft>
                <a:spcPts val="0"/>
              </a:spcAft>
              <a:buClr>
                <a:schemeClr val="dk1"/>
              </a:buClr>
              <a:buSzPts val="900"/>
              <a:buNone/>
              <a:defRPr sz="900"/>
            </a:lvl9pPr>
          </a:lstStyle>
          <a:p>
            <a:endParaRPr/>
          </a:p>
        </p:txBody>
      </p:sp>
      <p:sp>
        <p:nvSpPr>
          <p:cNvPr id="65" name="Google Shape;65;p73"/>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6" name="Google Shape;66;p73"/>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7" name="Google Shape;67;p73"/>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64"/>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rmAutofit/>
          </a:bodyPr>
          <a:lstStyle>
            <a:lvl1pPr marR="0" lvl="0" algn="ctr" rtl="0">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7" name="Google Shape;7;p64"/>
          <p:cNvSpPr txBox="1">
            <a:spLocks noGrp="1"/>
          </p:cNvSpPr>
          <p:nvPr>
            <p:ph type="body" idx="1"/>
          </p:nvPr>
        </p:nvSpPr>
        <p:spPr>
          <a:xfrm>
            <a:off x="457200" y="1600200"/>
            <a:ext cx="8229600" cy="4525963"/>
          </a:xfrm>
          <a:prstGeom prst="rect">
            <a:avLst/>
          </a:prstGeom>
          <a:noFill/>
          <a:ln>
            <a:noFill/>
          </a:ln>
        </p:spPr>
        <p:txBody>
          <a:bodyPr spcFirstLastPara="1" wrap="square" lIns="91425" tIns="45700" rIns="91425" bIns="45700" anchor="t" anchorCtr="0">
            <a:normAutofit/>
          </a:bodyPr>
          <a:lstStyle>
            <a:lvl1pPr marL="457200" marR="0" lvl="0" indent="-431800" algn="l" rtl="0">
              <a:spcBef>
                <a:spcPts val="640"/>
              </a:spcBef>
              <a:spcAft>
                <a:spcPts val="0"/>
              </a:spcAft>
              <a:buClr>
                <a:schemeClr val="dk1"/>
              </a:buClr>
              <a:buSzPts val="3200"/>
              <a:buFont typeface="Arial"/>
              <a:buChar char="•"/>
              <a:defRPr sz="3200" b="0" i="0" u="none" strike="noStrike" cap="none">
                <a:solidFill>
                  <a:schemeClr val="dk1"/>
                </a:solidFill>
                <a:latin typeface="Calibri"/>
                <a:ea typeface="Calibri"/>
                <a:cs typeface="Calibri"/>
                <a:sym typeface="Calibri"/>
              </a:defRPr>
            </a:lvl1pPr>
            <a:lvl2pPr marL="914400" marR="0" lvl="1" indent="-406400" algn="l" rtl="0">
              <a:spcBef>
                <a:spcPts val="56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2pPr>
            <a:lvl3pPr marL="1371600" marR="0" lvl="2" indent="-381000" algn="l" rtl="0">
              <a:spcBef>
                <a:spcPts val="48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3pPr>
            <a:lvl4pPr marL="1828800" marR="0" lvl="3"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4pPr>
            <a:lvl5pPr marL="2286000" marR="0" lvl="4"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5pPr>
            <a:lvl6pPr marL="2743200" marR="0" lvl="5"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6pPr>
            <a:lvl7pPr marL="3200400" marR="0" lvl="6"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L="3657600" marR="0" lvl="7"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L="4114800" marR="0" lvl="8"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8" name="Google Shape;8;p64"/>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9" name="Google Shape;9;p64"/>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0" name="Google Shape;10;p64"/>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1.xml"/><Relationship Id="rId1" Type="http://schemas.openxmlformats.org/officeDocument/2006/relationships/slideLayout" Target="../slideLayouts/slideLayout1.xml"/><Relationship Id="rId4" Type="http://schemas.openxmlformats.org/officeDocument/2006/relationships/image" Target="../media/image16.png"/></Relationships>
</file>

<file path=ppt/slides/_rels/slide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2.xml"/><Relationship Id="rId1" Type="http://schemas.openxmlformats.org/officeDocument/2006/relationships/slideLayout" Target="../slideLayouts/slideLayout1.xml"/><Relationship Id="rId4" Type="http://schemas.openxmlformats.org/officeDocument/2006/relationships/image" Target="../media/image17.png"/></Relationships>
</file>

<file path=ppt/slides/_rels/slide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3.xml"/><Relationship Id="rId1" Type="http://schemas.openxmlformats.org/officeDocument/2006/relationships/slideLayout" Target="../slideLayouts/slideLayout1.xml"/><Relationship Id="rId4" Type="http://schemas.openxmlformats.org/officeDocument/2006/relationships/image" Target="../media/image18.png"/></Relationships>
</file>

<file path=ppt/slides/_rels/slide1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5.jpg"/><Relationship Id="rId7" Type="http://schemas.openxmlformats.org/officeDocument/2006/relationships/image" Target="../media/image9.png"/><Relationship Id="rId2" Type="http://schemas.openxmlformats.org/officeDocument/2006/relationships/notesSlide" Target="../notesSlides/notesSlide15.xml"/><Relationship Id="rId1" Type="http://schemas.openxmlformats.org/officeDocument/2006/relationships/slideLayout" Target="../slideLayouts/slideLayout1.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_rels/slide16.xml.rels><?xml version="1.0" encoding="UTF-8" standalone="yes"?>
<Relationships xmlns="http://schemas.openxmlformats.org/package/2006/relationships"><Relationship Id="rId3" Type="http://schemas.openxmlformats.org/officeDocument/2006/relationships/hyperlink" Target="https://youtu.be/gsJbihQZEy4" TargetMode="External"/><Relationship Id="rId2" Type="http://schemas.openxmlformats.org/officeDocument/2006/relationships/notesSlide" Target="../notesSlides/notesSlide16.xml"/><Relationship Id="rId1" Type="http://schemas.openxmlformats.org/officeDocument/2006/relationships/slideLayout" Target="../slideLayouts/slideLayout1.xml"/><Relationship Id="rId5" Type="http://schemas.openxmlformats.org/officeDocument/2006/relationships/image" Target="../media/image19.jpg"/><Relationship Id="rId4" Type="http://schemas.openxmlformats.org/officeDocument/2006/relationships/hyperlink" Target="http://www.youtube.com/watch?v=gsJbihQZEy4" TargetMode="External"/></Relationships>
</file>

<file path=ppt/slides/_rels/slide17.xml.rels><?xml version="1.0" encoding="UTF-8" standalone="yes"?>
<Relationships xmlns="http://schemas.openxmlformats.org/package/2006/relationships"><Relationship Id="rId3" Type="http://schemas.openxmlformats.org/officeDocument/2006/relationships/hyperlink" Target="https://twitter.com/SInow/status/1527123238869880833" TargetMode="External"/><Relationship Id="rId2" Type="http://schemas.openxmlformats.org/officeDocument/2006/relationships/notesSlide" Target="../notesSlides/notesSlide17.xml"/><Relationship Id="rId1" Type="http://schemas.openxmlformats.org/officeDocument/2006/relationships/slideLayout" Target="../slideLayouts/slideLayout1.xml"/><Relationship Id="rId4" Type="http://schemas.openxmlformats.org/officeDocument/2006/relationships/image" Target="../media/image20.png"/></Relationships>
</file>

<file path=ppt/slides/_rels/slide18.xml.rels><?xml version="1.0" encoding="UTF-8" standalone="yes"?>
<Relationships xmlns="http://schemas.openxmlformats.org/package/2006/relationships"><Relationship Id="rId3" Type="http://schemas.openxmlformats.org/officeDocument/2006/relationships/hyperlink" Target="https://www.youtube.com/watch?v=4YBRn9Smw8g" TargetMode="External"/><Relationship Id="rId7" Type="http://schemas.openxmlformats.org/officeDocument/2006/relationships/image" Target="../media/image22.jpg"/><Relationship Id="rId2" Type="http://schemas.openxmlformats.org/officeDocument/2006/relationships/notesSlide" Target="../notesSlides/notesSlide18.xml"/><Relationship Id="rId1" Type="http://schemas.openxmlformats.org/officeDocument/2006/relationships/slideLayout" Target="../slideLayouts/slideLayout1.xml"/><Relationship Id="rId6" Type="http://schemas.openxmlformats.org/officeDocument/2006/relationships/hyperlink" Target="http://www.youtube.com/watch?v=4YBRn9Smw8g" TargetMode="External"/><Relationship Id="rId5" Type="http://schemas.openxmlformats.org/officeDocument/2006/relationships/image" Target="../media/image21.png"/><Relationship Id="rId4" Type="http://schemas.openxmlformats.org/officeDocument/2006/relationships/hyperlink" Target="https://twitter.com/BrentZwerneman/status/1527306322860879873" TargetMode="External"/></Relationships>
</file>

<file path=ppt/slides/_rels/slide1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5.jpg"/><Relationship Id="rId7" Type="http://schemas.openxmlformats.org/officeDocument/2006/relationships/image" Target="../media/image9.png"/><Relationship Id="rId2" Type="http://schemas.openxmlformats.org/officeDocument/2006/relationships/notesSlide" Target="../notesSlides/notesSlide21.xml"/><Relationship Id="rId1" Type="http://schemas.openxmlformats.org/officeDocument/2006/relationships/slideLayout" Target="../slideLayouts/slideLayout1.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_rels/slide2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2.xml"/><Relationship Id="rId1" Type="http://schemas.openxmlformats.org/officeDocument/2006/relationships/slideLayout" Target="../slideLayouts/slideLayout1.xml"/><Relationship Id="rId4" Type="http://schemas.openxmlformats.org/officeDocument/2006/relationships/image" Target="../media/image23.png"/></Relationships>
</file>

<file path=ppt/slides/_rels/slide2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3.xml"/><Relationship Id="rId1" Type="http://schemas.openxmlformats.org/officeDocument/2006/relationships/slideLayout" Target="../slideLayouts/slideLayout1.xml"/><Relationship Id="rId5" Type="http://schemas.openxmlformats.org/officeDocument/2006/relationships/image" Target="../media/image25.png"/><Relationship Id="rId4" Type="http://schemas.openxmlformats.org/officeDocument/2006/relationships/image" Target="../media/image24.png"/></Relationships>
</file>

<file path=ppt/slides/_rels/slide2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4.xml"/><Relationship Id="rId1" Type="http://schemas.openxmlformats.org/officeDocument/2006/relationships/slideLayout" Target="../slideLayouts/slideLayout1.xml"/><Relationship Id="rId4" Type="http://schemas.openxmlformats.org/officeDocument/2006/relationships/image" Target="../media/image26.png"/></Relationships>
</file>

<file path=ppt/slides/_rels/slide25.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5.jpg"/><Relationship Id="rId7" Type="http://schemas.openxmlformats.org/officeDocument/2006/relationships/image" Target="../media/image9.png"/><Relationship Id="rId2" Type="http://schemas.openxmlformats.org/officeDocument/2006/relationships/notesSlide" Target="../notesSlides/notesSlide26.xml"/><Relationship Id="rId1" Type="http://schemas.openxmlformats.org/officeDocument/2006/relationships/slideLayout" Target="../slideLayouts/slideLayout1.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8.xml"/><Relationship Id="rId1" Type="http://schemas.openxmlformats.org/officeDocument/2006/relationships/slideLayout" Target="../slideLayouts/slideLayout1.xml"/><Relationship Id="rId5" Type="http://schemas.openxmlformats.org/officeDocument/2006/relationships/image" Target="../media/image27.png"/><Relationship Id="rId4" Type="http://schemas.openxmlformats.org/officeDocument/2006/relationships/hyperlink" Target="https://twitter.com/bijanmustardson/status/1567639098331889667" TargetMode="External"/></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1.xml"/><Relationship Id="rId1" Type="http://schemas.openxmlformats.org/officeDocument/2006/relationships/video" Target="https://www.youtube.com/embed/FbhthgpG898?feature=oembed" TargetMode="External"/><Relationship Id="rId6" Type="http://schemas.openxmlformats.org/officeDocument/2006/relationships/image" Target="../media/image28.jpeg"/><Relationship Id="rId5" Type="http://schemas.openxmlformats.org/officeDocument/2006/relationships/image" Target="../media/image2.png"/><Relationship Id="rId4" Type="http://schemas.openxmlformats.org/officeDocument/2006/relationships/hyperlink" Target="https://youtu.be/FbhthgpG898"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0.xml"/><Relationship Id="rId1" Type="http://schemas.openxmlformats.org/officeDocument/2006/relationships/slideLayout" Target="../slideLayouts/slideLayout1.xml"/><Relationship Id="rId5" Type="http://schemas.openxmlformats.org/officeDocument/2006/relationships/image" Target="../media/image29.png"/><Relationship Id="rId4" Type="http://schemas.openxmlformats.org/officeDocument/2006/relationships/hyperlink" Target="https://www.instagram.com/p/CW3pS3rpT4U/?utm_source=ig_web_copy_link" TargetMode="External"/></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1.xml"/><Relationship Id="rId1" Type="http://schemas.openxmlformats.org/officeDocument/2006/relationships/video" Target="https://www.youtube.com/embed/lBarhe44aOc?feature=oembed" TargetMode="External"/><Relationship Id="rId6" Type="http://schemas.openxmlformats.org/officeDocument/2006/relationships/image" Target="../media/image30.jpeg"/><Relationship Id="rId5" Type="http://schemas.openxmlformats.org/officeDocument/2006/relationships/image" Target="../media/image2.png"/><Relationship Id="rId4" Type="http://schemas.openxmlformats.org/officeDocument/2006/relationships/hyperlink" Target="https://youtu.be/lBarhe44aOc" TargetMode="External"/></Relationships>
</file>

<file path=ppt/slides/_rels/slide3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2.xml"/><Relationship Id="rId1" Type="http://schemas.openxmlformats.org/officeDocument/2006/relationships/slideLayout" Target="../slideLayouts/slideLayout1.xml"/><Relationship Id="rId5" Type="http://schemas.openxmlformats.org/officeDocument/2006/relationships/image" Target="../media/image31.png"/><Relationship Id="rId4" Type="http://schemas.openxmlformats.org/officeDocument/2006/relationships/hyperlink" Target="https://twitter.com/TheNILDeal/status/1577454909674647552" TargetMode="External"/></Relationships>
</file>

<file path=ppt/slides/_rels/slide3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3" Type="http://schemas.openxmlformats.org/officeDocument/2006/relationships/image" Target="../media/image5.jpg"/><Relationship Id="rId7" Type="http://schemas.openxmlformats.org/officeDocument/2006/relationships/image" Target="../media/image9.png"/><Relationship Id="rId2" Type="http://schemas.openxmlformats.org/officeDocument/2006/relationships/notesSlide" Target="../notesSlides/notesSlide34.xml"/><Relationship Id="rId1" Type="http://schemas.openxmlformats.org/officeDocument/2006/relationships/slideLayout" Target="../slideLayouts/slideLayout1.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_rels/slide35.xml.rels><?xml version="1.0" encoding="UTF-8" standalone="yes"?>
<Relationships xmlns="http://schemas.openxmlformats.org/package/2006/relationships"><Relationship Id="rId3" Type="http://schemas.openxmlformats.org/officeDocument/2006/relationships/image" Target="../media/image32.jpg"/><Relationship Id="rId2" Type="http://schemas.openxmlformats.org/officeDocument/2006/relationships/notesSlide" Target="../notesSlides/notesSlide35.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7.xml"/><Relationship Id="rId1" Type="http://schemas.openxmlformats.org/officeDocument/2006/relationships/slideLayout" Target="../slideLayouts/slideLayout1.xml"/><Relationship Id="rId4" Type="http://schemas.openxmlformats.org/officeDocument/2006/relationships/image" Target="../media/image33.png"/></Relationships>
</file>

<file path=ppt/slides/_rels/slide3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8.xml"/><Relationship Id="rId1" Type="http://schemas.openxmlformats.org/officeDocument/2006/relationships/slideLayout" Target="../slideLayouts/slideLayout1.xml"/><Relationship Id="rId4" Type="http://schemas.openxmlformats.org/officeDocument/2006/relationships/image" Target="../media/image16.png"/></Relationships>
</file>

<file path=ppt/slides/_rels/slide3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9.xml"/><Relationship Id="rId1" Type="http://schemas.openxmlformats.org/officeDocument/2006/relationships/slideLayout" Target="../slideLayouts/slideLayout1.xml"/><Relationship Id="rId4" Type="http://schemas.openxmlformats.org/officeDocument/2006/relationships/image" Target="../media/image34.png"/></Relationships>
</file>

<file path=ppt/slides/_rels/slide4.xml.rels><?xml version="1.0" encoding="UTF-8" standalone="yes"?>
<Relationships xmlns="http://schemas.openxmlformats.org/package/2006/relationships"><Relationship Id="rId3" Type="http://schemas.openxmlformats.org/officeDocument/2006/relationships/image" Target="../media/image5.jpg"/><Relationship Id="rId7" Type="http://schemas.openxmlformats.org/officeDocument/2006/relationships/image" Target="../media/image9.png"/><Relationship Id="rId2" Type="http://schemas.openxmlformats.org/officeDocument/2006/relationships/notesSlide" Target="../notesSlides/notesSlide4.xml"/><Relationship Id="rId1" Type="http://schemas.openxmlformats.org/officeDocument/2006/relationships/slideLayout" Target="../slideLayouts/slideLayout1.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_rels/slide4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0.xml"/><Relationship Id="rId1" Type="http://schemas.openxmlformats.org/officeDocument/2006/relationships/slideLayout" Target="../slideLayouts/slideLayout1.xml"/><Relationship Id="rId4" Type="http://schemas.openxmlformats.org/officeDocument/2006/relationships/image" Target="../media/image35.png"/></Relationships>
</file>

<file path=ppt/slides/_rels/slide41.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41.xml"/><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3" Type="http://schemas.openxmlformats.org/officeDocument/2006/relationships/image" Target="../media/image5.jpg"/><Relationship Id="rId7" Type="http://schemas.openxmlformats.org/officeDocument/2006/relationships/image" Target="../media/image9.png"/><Relationship Id="rId2" Type="http://schemas.openxmlformats.org/officeDocument/2006/relationships/notesSlide" Target="../notesSlides/notesSlide42.xml"/><Relationship Id="rId1" Type="http://schemas.openxmlformats.org/officeDocument/2006/relationships/slideLayout" Target="../slideLayouts/slideLayout1.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_rels/slide4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3.xml"/><Relationship Id="rId1" Type="http://schemas.openxmlformats.org/officeDocument/2006/relationships/slideLayout" Target="../slideLayouts/slideLayout1.xml"/><Relationship Id="rId5" Type="http://schemas.openxmlformats.org/officeDocument/2006/relationships/image" Target="../media/image36.png"/><Relationship Id="rId4" Type="http://schemas.openxmlformats.org/officeDocument/2006/relationships/hyperlink" Target="about:blank" TargetMode="External"/></Relationships>
</file>

<file path=ppt/slides/_rels/slide4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4.xml"/><Relationship Id="rId1" Type="http://schemas.openxmlformats.org/officeDocument/2006/relationships/slideLayout" Target="../slideLayouts/slideLayout1.xml"/><Relationship Id="rId6" Type="http://schemas.openxmlformats.org/officeDocument/2006/relationships/image" Target="../media/image38.png"/><Relationship Id="rId5" Type="http://schemas.openxmlformats.org/officeDocument/2006/relationships/image" Target="../media/image37.png"/><Relationship Id="rId4" Type="http://schemas.openxmlformats.org/officeDocument/2006/relationships/hyperlink" Target="https://www.instagram.com/p/Cgm-6KgJV1o/?utm_source=ig_web_copy_link" TargetMode="External"/></Relationships>
</file>

<file path=ppt/slides/_rels/slide4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5.xml"/><Relationship Id="rId1" Type="http://schemas.openxmlformats.org/officeDocument/2006/relationships/slideLayout" Target="../slideLayouts/slideLayout1.xml"/><Relationship Id="rId5" Type="http://schemas.openxmlformats.org/officeDocument/2006/relationships/image" Target="../media/image39.png"/><Relationship Id="rId4" Type="http://schemas.openxmlformats.org/officeDocument/2006/relationships/hyperlink" Target="https://twitter.com/drpepper/status/1425266893825347587" TargetMode="External"/></Relationships>
</file>

<file path=ppt/slides/_rels/slide46.xml.rels><?xml version="1.0" encoding="UTF-8" standalone="yes"?>
<Relationships xmlns="http://schemas.openxmlformats.org/package/2006/relationships"><Relationship Id="rId3" Type="http://schemas.openxmlformats.org/officeDocument/2006/relationships/hyperlink" Target="https://www.thehersheycompany.com/en_us/home/newsroom/blog/introducing-reeses-university-where-the-cups-are-overflowing-with-potential.html" TargetMode="External"/><Relationship Id="rId2" Type="http://schemas.openxmlformats.org/officeDocument/2006/relationships/notesSlide" Target="../notesSlides/notesSlide46.xml"/><Relationship Id="rId1" Type="http://schemas.openxmlformats.org/officeDocument/2006/relationships/slideLayout" Target="../slideLayouts/slideLayout1.xml"/><Relationship Id="rId6" Type="http://schemas.openxmlformats.org/officeDocument/2006/relationships/image" Target="../media/image41.jpg"/><Relationship Id="rId5" Type="http://schemas.openxmlformats.org/officeDocument/2006/relationships/image" Target="../media/image40.jpg"/><Relationship Id="rId4" Type="http://schemas.openxmlformats.org/officeDocument/2006/relationships/image" Target="../media/image2.png"/></Relationships>
</file>

<file path=ppt/slides/_rels/slide47.xml.rels><?xml version="1.0" encoding="UTF-8" standalone="yes"?>
<Relationships xmlns="http://schemas.openxmlformats.org/package/2006/relationships"><Relationship Id="rId3" Type="http://schemas.openxmlformats.org/officeDocument/2006/relationships/notesSlide" Target="../notesSlides/notesSlide47.xml"/><Relationship Id="rId2" Type="http://schemas.openxmlformats.org/officeDocument/2006/relationships/slideLayout" Target="../slideLayouts/slideLayout1.xml"/><Relationship Id="rId1" Type="http://schemas.openxmlformats.org/officeDocument/2006/relationships/video" Target="https://www.youtube.com/embed/5zCOFY-fWrs?feature=oembed" TargetMode="External"/><Relationship Id="rId6" Type="http://schemas.openxmlformats.org/officeDocument/2006/relationships/image" Target="../media/image42.jpeg"/><Relationship Id="rId5" Type="http://schemas.openxmlformats.org/officeDocument/2006/relationships/image" Target="../media/image2.png"/><Relationship Id="rId4" Type="http://schemas.openxmlformats.org/officeDocument/2006/relationships/hyperlink" Target="https://youtu.be/5zCOFY-fWrs" TargetMode="External"/></Relationships>
</file>

<file path=ppt/slides/_rels/slide48.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48.xml"/><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3" Type="http://schemas.openxmlformats.org/officeDocument/2006/relationships/image" Target="../media/image5.jpg"/><Relationship Id="rId7" Type="http://schemas.openxmlformats.org/officeDocument/2006/relationships/image" Target="../media/image9.png"/><Relationship Id="rId2" Type="http://schemas.openxmlformats.org/officeDocument/2006/relationships/notesSlide" Target="../notesSlides/notesSlide49.xml"/><Relationship Id="rId1" Type="http://schemas.openxmlformats.org/officeDocument/2006/relationships/slideLayout" Target="../slideLayouts/slideLayout1.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0.xml"/><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1.xml"/><Relationship Id="rId1" Type="http://schemas.openxmlformats.org/officeDocument/2006/relationships/slideLayout" Target="../slideLayouts/slideLayout1.xml"/><Relationship Id="rId5" Type="http://schemas.openxmlformats.org/officeDocument/2006/relationships/image" Target="../media/image43.png"/><Relationship Id="rId4" Type="http://schemas.openxmlformats.org/officeDocument/2006/relationships/hyperlink" Target="https://twitter.com/MylesBrennan/status/1559271383275868161" TargetMode="External"/></Relationships>
</file>

<file path=ppt/slides/_rels/slide5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2.xml"/><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8" Type="http://schemas.openxmlformats.org/officeDocument/2006/relationships/image" Target="../media/image44.png"/><Relationship Id="rId3" Type="http://schemas.openxmlformats.org/officeDocument/2006/relationships/image" Target="../media/image5.jpg"/><Relationship Id="rId7" Type="http://schemas.openxmlformats.org/officeDocument/2006/relationships/image" Target="../media/image9.png"/><Relationship Id="rId2" Type="http://schemas.openxmlformats.org/officeDocument/2006/relationships/notesSlide" Target="../notesSlides/notesSlide53.xml"/><Relationship Id="rId1" Type="http://schemas.openxmlformats.org/officeDocument/2006/relationships/slideLayout" Target="../slideLayouts/slideLayout1.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 Id="rId9" Type="http://schemas.openxmlformats.org/officeDocument/2006/relationships/image" Target="../media/image45.png"/></Relationships>
</file>

<file path=ppt/slides/_rels/slide54.xml.rels><?xml version="1.0" encoding="UTF-8" standalone="yes"?>
<Relationships xmlns="http://schemas.openxmlformats.org/package/2006/relationships"><Relationship Id="rId8" Type="http://schemas.openxmlformats.org/officeDocument/2006/relationships/image" Target="../media/image44.png"/><Relationship Id="rId3" Type="http://schemas.openxmlformats.org/officeDocument/2006/relationships/image" Target="../media/image5.jpg"/><Relationship Id="rId7" Type="http://schemas.openxmlformats.org/officeDocument/2006/relationships/image" Target="../media/image9.png"/><Relationship Id="rId2" Type="http://schemas.openxmlformats.org/officeDocument/2006/relationships/notesSlide" Target="../notesSlides/notesSlide54.xml"/><Relationship Id="rId1" Type="http://schemas.openxmlformats.org/officeDocument/2006/relationships/slideLayout" Target="../slideLayouts/slideLayout1.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 Id="rId9" Type="http://schemas.openxmlformats.org/officeDocument/2006/relationships/image" Target="../media/image45.png"/></Relationships>
</file>

<file path=ppt/slides/_rels/slide55.xml.rels><?xml version="1.0" encoding="UTF-8" standalone="yes"?>
<Relationships xmlns="http://schemas.openxmlformats.org/package/2006/relationships"><Relationship Id="rId8" Type="http://schemas.openxmlformats.org/officeDocument/2006/relationships/image" Target="../media/image44.png"/><Relationship Id="rId3" Type="http://schemas.openxmlformats.org/officeDocument/2006/relationships/image" Target="../media/image5.jpg"/><Relationship Id="rId7" Type="http://schemas.openxmlformats.org/officeDocument/2006/relationships/image" Target="../media/image9.png"/><Relationship Id="rId2" Type="http://schemas.openxmlformats.org/officeDocument/2006/relationships/notesSlide" Target="../notesSlides/notesSlide55.xml"/><Relationship Id="rId1" Type="http://schemas.openxmlformats.org/officeDocument/2006/relationships/slideLayout" Target="../slideLayouts/slideLayout1.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 Id="rId9" Type="http://schemas.openxmlformats.org/officeDocument/2006/relationships/image" Target="../media/image45.png"/></Relationships>
</file>

<file path=ppt/slides/_rels/slide56.xml.rels><?xml version="1.0" encoding="UTF-8" standalone="yes"?>
<Relationships xmlns="http://schemas.openxmlformats.org/package/2006/relationships"><Relationship Id="rId3" Type="http://schemas.openxmlformats.org/officeDocument/2006/relationships/image" Target="../media/image5.jpg"/><Relationship Id="rId7" Type="http://schemas.openxmlformats.org/officeDocument/2006/relationships/image" Target="../media/image9.png"/><Relationship Id="rId2" Type="http://schemas.openxmlformats.org/officeDocument/2006/relationships/notesSlide" Target="../notesSlides/notesSlide56.xml"/><Relationship Id="rId1" Type="http://schemas.openxmlformats.org/officeDocument/2006/relationships/slideLayout" Target="../slideLayouts/slideLayout1.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_rels/slide57.xml.rels><?xml version="1.0" encoding="UTF-8" standalone="yes"?>
<Relationships xmlns="http://schemas.openxmlformats.org/package/2006/relationships"><Relationship Id="rId8" Type="http://schemas.openxmlformats.org/officeDocument/2006/relationships/image" Target="../media/image44.png"/><Relationship Id="rId3" Type="http://schemas.openxmlformats.org/officeDocument/2006/relationships/image" Target="../media/image5.jpg"/><Relationship Id="rId7" Type="http://schemas.openxmlformats.org/officeDocument/2006/relationships/image" Target="../media/image9.png"/><Relationship Id="rId2" Type="http://schemas.openxmlformats.org/officeDocument/2006/relationships/notesSlide" Target="../notesSlides/notesSlide57.xml"/><Relationship Id="rId1" Type="http://schemas.openxmlformats.org/officeDocument/2006/relationships/slideLayout" Target="../slideLayouts/slideLayout1.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 Id="rId9" Type="http://schemas.openxmlformats.org/officeDocument/2006/relationships/image" Target="../media/image45.png"/></Relationships>
</file>

<file path=ppt/slides/_rels/slide58.xml.rels><?xml version="1.0" encoding="UTF-8" standalone="yes"?>
<Relationships xmlns="http://schemas.openxmlformats.org/package/2006/relationships"><Relationship Id="rId3" Type="http://schemas.openxmlformats.org/officeDocument/2006/relationships/image" Target="../media/image5.jpg"/><Relationship Id="rId7" Type="http://schemas.openxmlformats.org/officeDocument/2006/relationships/image" Target="../media/image9.png"/><Relationship Id="rId2" Type="http://schemas.openxmlformats.org/officeDocument/2006/relationships/notesSlide" Target="../notesSlides/notesSlide58.xml"/><Relationship Id="rId1" Type="http://schemas.openxmlformats.org/officeDocument/2006/relationships/slideLayout" Target="../slideLayouts/slideLayout1.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_rels/slide59.xml.rels><?xml version="1.0" encoding="UTF-8" standalone="yes"?>
<Relationships xmlns="http://schemas.openxmlformats.org/package/2006/relationships"><Relationship Id="rId8" Type="http://schemas.openxmlformats.org/officeDocument/2006/relationships/image" Target="../media/image44.png"/><Relationship Id="rId3" Type="http://schemas.openxmlformats.org/officeDocument/2006/relationships/image" Target="../media/image5.jpg"/><Relationship Id="rId7" Type="http://schemas.openxmlformats.org/officeDocument/2006/relationships/image" Target="../media/image9.png"/><Relationship Id="rId2" Type="http://schemas.openxmlformats.org/officeDocument/2006/relationships/notesSlide" Target="../notesSlides/notesSlide59.xml"/><Relationship Id="rId1" Type="http://schemas.openxmlformats.org/officeDocument/2006/relationships/slideLayout" Target="../slideLayouts/slideLayout1.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 Id="rId9" Type="http://schemas.openxmlformats.org/officeDocument/2006/relationships/image" Target="../media/image45.png"/></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60.xml.rels><?xml version="1.0" encoding="UTF-8" standalone="yes"?>
<Relationships xmlns="http://schemas.openxmlformats.org/package/2006/relationships"><Relationship Id="rId8" Type="http://schemas.openxmlformats.org/officeDocument/2006/relationships/image" Target="../media/image44.png"/><Relationship Id="rId3" Type="http://schemas.openxmlformats.org/officeDocument/2006/relationships/image" Target="../media/image5.jpg"/><Relationship Id="rId7" Type="http://schemas.openxmlformats.org/officeDocument/2006/relationships/image" Target="../media/image9.png"/><Relationship Id="rId2" Type="http://schemas.openxmlformats.org/officeDocument/2006/relationships/notesSlide" Target="../notesSlides/notesSlide60.xml"/><Relationship Id="rId1" Type="http://schemas.openxmlformats.org/officeDocument/2006/relationships/slideLayout" Target="../slideLayouts/slideLayout1.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 Id="rId9" Type="http://schemas.openxmlformats.org/officeDocument/2006/relationships/image" Target="../media/image45.png"/></Relationships>
</file>

<file path=ppt/slides/_rels/slide61.xml.rels><?xml version="1.0" encoding="UTF-8" standalone="yes"?>
<Relationships xmlns="http://schemas.openxmlformats.org/package/2006/relationships"><Relationship Id="rId8" Type="http://schemas.openxmlformats.org/officeDocument/2006/relationships/image" Target="../media/image44.png"/><Relationship Id="rId3" Type="http://schemas.openxmlformats.org/officeDocument/2006/relationships/image" Target="../media/image5.jpg"/><Relationship Id="rId7" Type="http://schemas.openxmlformats.org/officeDocument/2006/relationships/image" Target="../media/image9.png"/><Relationship Id="rId2" Type="http://schemas.openxmlformats.org/officeDocument/2006/relationships/notesSlide" Target="../notesSlides/notesSlide61.xml"/><Relationship Id="rId1" Type="http://schemas.openxmlformats.org/officeDocument/2006/relationships/slideLayout" Target="../slideLayouts/slideLayout1.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 Id="rId9" Type="http://schemas.openxmlformats.org/officeDocument/2006/relationships/image" Target="../media/image45.png"/></Relationships>
</file>

<file path=ppt/slides/_rels/slide62.xml.rels><?xml version="1.0" encoding="UTF-8" standalone="yes"?>
<Relationships xmlns="http://schemas.openxmlformats.org/package/2006/relationships"><Relationship Id="rId8" Type="http://schemas.openxmlformats.org/officeDocument/2006/relationships/image" Target="../media/image44.png"/><Relationship Id="rId3" Type="http://schemas.openxmlformats.org/officeDocument/2006/relationships/image" Target="../media/image5.jpg"/><Relationship Id="rId7" Type="http://schemas.openxmlformats.org/officeDocument/2006/relationships/image" Target="../media/image9.png"/><Relationship Id="rId2" Type="http://schemas.openxmlformats.org/officeDocument/2006/relationships/notesSlide" Target="../notesSlides/notesSlide62.xml"/><Relationship Id="rId1" Type="http://schemas.openxmlformats.org/officeDocument/2006/relationships/slideLayout" Target="../slideLayouts/slideLayout1.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 Id="rId9" Type="http://schemas.openxmlformats.org/officeDocument/2006/relationships/image" Target="../media/image45.png"/></Relationships>
</file>

<file path=ppt/slides/_rels/slide6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3.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2.png"/><Relationship Id="rId7" Type="http://schemas.openxmlformats.org/officeDocument/2006/relationships/image" Target="../media/image13.png"/><Relationship Id="rId2" Type="http://schemas.openxmlformats.org/officeDocument/2006/relationships/notesSlide" Target="../notesSlides/notesSlide8.xml"/><Relationship Id="rId1" Type="http://schemas.openxmlformats.org/officeDocument/2006/relationships/slideLayout" Target="../slideLayouts/slideLayout1.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s>
</file>

<file path=ppt/slides/_rels/slide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83"/>
        <p:cNvGrpSpPr/>
        <p:nvPr/>
      </p:nvGrpSpPr>
      <p:grpSpPr>
        <a:xfrm>
          <a:off x="0" y="0"/>
          <a:ext cx="0" cy="0"/>
          <a:chOff x="0" y="0"/>
          <a:chExt cx="0" cy="0"/>
        </a:xfrm>
      </p:grpSpPr>
      <p:pic>
        <p:nvPicPr>
          <p:cNvPr id="84" name="Google Shape;84;p1"/>
          <p:cNvPicPr preferRelativeResize="0"/>
          <p:nvPr/>
        </p:nvPicPr>
        <p:blipFill rotWithShape="1">
          <a:blip r:embed="rId3">
            <a:alphaModFix/>
          </a:blip>
          <a:srcRect t="22003" b="22003"/>
          <a:stretch/>
        </p:blipFill>
        <p:spPr>
          <a:xfrm>
            <a:off x="-673747" y="-395617"/>
            <a:ext cx="19635494" cy="8988104"/>
          </a:xfrm>
          <a:prstGeom prst="rect">
            <a:avLst/>
          </a:prstGeom>
          <a:noFill/>
          <a:ln>
            <a:noFill/>
          </a:ln>
        </p:spPr>
      </p:pic>
      <p:grpSp>
        <p:nvGrpSpPr>
          <p:cNvPr id="85" name="Google Shape;85;p1"/>
          <p:cNvGrpSpPr/>
          <p:nvPr/>
        </p:nvGrpSpPr>
        <p:grpSpPr>
          <a:xfrm>
            <a:off x="-925401" y="6649614"/>
            <a:ext cx="19796449" cy="4253336"/>
            <a:chOff x="0" y="0"/>
            <a:chExt cx="26395265" cy="5671114"/>
          </a:xfrm>
        </p:grpSpPr>
        <p:sp>
          <p:nvSpPr>
            <p:cNvPr id="86" name="Google Shape;86;p1"/>
            <p:cNvSpPr/>
            <p:nvPr/>
          </p:nvSpPr>
          <p:spPr>
            <a:xfrm>
              <a:off x="0" y="0"/>
              <a:ext cx="26395265" cy="5671114"/>
            </a:xfrm>
            <a:prstGeom prst="rect">
              <a:avLst/>
            </a:prstGeom>
            <a:solidFill>
              <a:srgbClr val="1E314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 name="Google Shape;87;p1"/>
            <p:cNvSpPr txBox="1"/>
            <p:nvPr/>
          </p:nvSpPr>
          <p:spPr>
            <a:xfrm>
              <a:off x="2771442" y="883511"/>
              <a:ext cx="21802266" cy="1658197"/>
            </a:xfrm>
            <a:prstGeom prst="rect">
              <a:avLst/>
            </a:prstGeom>
            <a:noFill/>
            <a:ln>
              <a:noFill/>
            </a:ln>
          </p:spPr>
          <p:txBody>
            <a:bodyPr spcFirstLastPara="1" wrap="square" lIns="0" tIns="0" rIns="0" bIns="0" anchor="t" anchorCtr="0">
              <a:spAutoFit/>
            </a:bodyPr>
            <a:lstStyle/>
            <a:p>
              <a:pPr marL="0" marR="0" lvl="0" indent="0" algn="r" rtl="0">
                <a:lnSpc>
                  <a:spcPct val="112000"/>
                </a:lnSpc>
                <a:spcBef>
                  <a:spcPts val="0"/>
                </a:spcBef>
                <a:spcAft>
                  <a:spcPts val="0"/>
                </a:spcAft>
                <a:buNone/>
              </a:pPr>
              <a:r>
                <a:rPr lang="en-US" sz="8500" b="1" i="0" u="none" strike="noStrike" cap="none">
                  <a:solidFill>
                    <a:srgbClr val="FFFFFF"/>
                  </a:solidFill>
                  <a:latin typeface="Montserrat"/>
                  <a:ea typeface="Montserrat"/>
                  <a:cs typeface="Montserrat"/>
                  <a:sym typeface="Montserrat"/>
                </a:rPr>
                <a:t>NAME, IMAGE, LIKENESS</a:t>
              </a:r>
              <a:endParaRPr/>
            </a:p>
          </p:txBody>
        </p:sp>
        <p:sp>
          <p:nvSpPr>
            <p:cNvPr id="88" name="Google Shape;88;p1"/>
            <p:cNvSpPr txBox="1"/>
            <p:nvPr/>
          </p:nvSpPr>
          <p:spPr>
            <a:xfrm>
              <a:off x="10484142" y="3036311"/>
              <a:ext cx="14089565" cy="569172"/>
            </a:xfrm>
            <a:prstGeom prst="rect">
              <a:avLst/>
            </a:prstGeom>
            <a:noFill/>
            <a:ln>
              <a:noFill/>
            </a:ln>
          </p:spPr>
          <p:txBody>
            <a:bodyPr spcFirstLastPara="1" wrap="square" lIns="0" tIns="0" rIns="0" bIns="0" anchor="t" anchorCtr="0">
              <a:spAutoFit/>
            </a:bodyPr>
            <a:lstStyle/>
            <a:p>
              <a:pPr marL="0" marR="0" lvl="0" indent="0" algn="r" rtl="0">
                <a:lnSpc>
                  <a:spcPct val="140000"/>
                </a:lnSpc>
                <a:spcBef>
                  <a:spcPts val="0"/>
                </a:spcBef>
                <a:spcAft>
                  <a:spcPts val="0"/>
                </a:spcAft>
                <a:buNone/>
              </a:pPr>
              <a:r>
                <a:rPr lang="en-US" sz="2600" b="0" i="0" u="none" strike="noStrike" cap="none">
                  <a:solidFill>
                    <a:srgbClr val="FFFFFF"/>
                  </a:solidFill>
                  <a:latin typeface="Montserrat"/>
                  <a:ea typeface="Montserrat"/>
                  <a:cs typeface="Montserrat"/>
                  <a:sym typeface="Montserrat"/>
                </a:rPr>
                <a:t>NIL ARRIVES IN COLLEGE SPORTS</a:t>
              </a:r>
              <a:endParaRPr/>
            </a:p>
          </p:txBody>
        </p:sp>
      </p:grpSp>
      <p:grpSp>
        <p:nvGrpSpPr>
          <p:cNvPr id="89" name="Google Shape;89;p1"/>
          <p:cNvGrpSpPr/>
          <p:nvPr/>
        </p:nvGrpSpPr>
        <p:grpSpPr>
          <a:xfrm>
            <a:off x="837696" y="-767913"/>
            <a:ext cx="6716664" cy="3364138"/>
            <a:chOff x="0" y="0"/>
            <a:chExt cx="8955552" cy="4485518"/>
          </a:xfrm>
        </p:grpSpPr>
        <p:sp>
          <p:nvSpPr>
            <p:cNvPr id="90" name="Google Shape;90;p1"/>
            <p:cNvSpPr/>
            <p:nvPr/>
          </p:nvSpPr>
          <p:spPr>
            <a:xfrm>
              <a:off x="0" y="0"/>
              <a:ext cx="8955552" cy="4485518"/>
            </a:xfrm>
            <a:prstGeom prst="rect">
              <a:avLst/>
            </a:prstGeom>
            <a:solidFill>
              <a:srgbClr val="1E314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 name="Google Shape;91;p1"/>
            <p:cNvSpPr txBox="1"/>
            <p:nvPr/>
          </p:nvSpPr>
          <p:spPr>
            <a:xfrm>
              <a:off x="775231" y="1647484"/>
              <a:ext cx="7289100" cy="1379100"/>
            </a:xfrm>
            <a:prstGeom prst="rect">
              <a:avLst/>
            </a:prstGeom>
            <a:noFill/>
            <a:ln>
              <a:noFill/>
            </a:ln>
          </p:spPr>
          <p:txBody>
            <a:bodyPr spcFirstLastPara="1" wrap="square" lIns="0" tIns="0" rIns="0" bIns="0" anchor="t" anchorCtr="0">
              <a:spAutoFit/>
            </a:bodyPr>
            <a:lstStyle/>
            <a:p>
              <a:pPr marL="0" marR="0" lvl="0" indent="0" algn="l" rtl="0">
                <a:lnSpc>
                  <a:spcPct val="140000"/>
                </a:lnSpc>
                <a:spcBef>
                  <a:spcPts val="0"/>
                </a:spcBef>
                <a:spcAft>
                  <a:spcPts val="0"/>
                </a:spcAft>
                <a:buNone/>
              </a:pPr>
              <a:r>
                <a:rPr lang="en-US" sz="2800" b="0" i="0" u="none" strike="noStrike" cap="none">
                  <a:solidFill>
                    <a:srgbClr val="FFFFFF"/>
                  </a:solidFill>
                  <a:latin typeface="Montserrat"/>
                  <a:ea typeface="Montserrat"/>
                  <a:cs typeface="Montserrat"/>
                  <a:sym typeface="Montserrat"/>
                </a:rPr>
                <a:t>THE BUSINESS OF SPORTS AND ENTERTAINMENT</a:t>
              </a:r>
              <a:endParaRPr sz="1200"/>
            </a:p>
          </p:txBody>
        </p:sp>
      </p:grpSp>
      <p:pic>
        <p:nvPicPr>
          <p:cNvPr id="92" name="Google Shape;92;p1"/>
          <p:cNvPicPr preferRelativeResize="0"/>
          <p:nvPr/>
        </p:nvPicPr>
        <p:blipFill rotWithShape="1">
          <a:blip r:embed="rId4">
            <a:alphaModFix/>
          </a:blip>
          <a:srcRect/>
          <a:stretch/>
        </p:blipFill>
        <p:spPr>
          <a:xfrm>
            <a:off x="5815676" y="844426"/>
            <a:ext cx="1495700" cy="1577275"/>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24"/>
        <p:cNvGrpSpPr/>
        <p:nvPr/>
      </p:nvGrpSpPr>
      <p:grpSpPr>
        <a:xfrm>
          <a:off x="0" y="0"/>
          <a:ext cx="0" cy="0"/>
          <a:chOff x="0" y="0"/>
          <a:chExt cx="0" cy="0"/>
        </a:xfrm>
      </p:grpSpPr>
      <p:pic>
        <p:nvPicPr>
          <p:cNvPr id="225" name="Google Shape;225;p10"/>
          <p:cNvPicPr preferRelativeResize="0"/>
          <p:nvPr/>
        </p:nvPicPr>
        <p:blipFill rotWithShape="1">
          <a:blip r:embed="rId3">
            <a:alphaModFix/>
          </a:blip>
          <a:srcRect t="7786" b="7786"/>
          <a:stretch/>
        </p:blipFill>
        <p:spPr>
          <a:xfrm>
            <a:off x="0" y="0"/>
            <a:ext cx="18288000" cy="10287000"/>
          </a:xfrm>
          <a:prstGeom prst="rect">
            <a:avLst/>
          </a:prstGeom>
          <a:noFill/>
          <a:ln>
            <a:noFill/>
          </a:ln>
        </p:spPr>
      </p:pic>
      <p:grpSp>
        <p:nvGrpSpPr>
          <p:cNvPr id="226" name="Google Shape;226;p10"/>
          <p:cNvGrpSpPr/>
          <p:nvPr/>
        </p:nvGrpSpPr>
        <p:grpSpPr>
          <a:xfrm>
            <a:off x="3752850" y="1734327"/>
            <a:ext cx="10782300" cy="6818347"/>
            <a:chOff x="0" y="0"/>
            <a:chExt cx="14376400" cy="9091129"/>
          </a:xfrm>
        </p:grpSpPr>
        <p:sp>
          <p:nvSpPr>
            <p:cNvPr id="227" name="Google Shape;227;p10"/>
            <p:cNvSpPr/>
            <p:nvPr/>
          </p:nvSpPr>
          <p:spPr>
            <a:xfrm>
              <a:off x="0" y="0"/>
              <a:ext cx="14376400" cy="9091129"/>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8" name="Google Shape;228;p10"/>
            <p:cNvSpPr txBox="1"/>
            <p:nvPr/>
          </p:nvSpPr>
          <p:spPr>
            <a:xfrm>
              <a:off x="992459" y="1321274"/>
              <a:ext cx="12391482" cy="1668992"/>
            </a:xfrm>
            <a:prstGeom prst="rect">
              <a:avLst/>
            </a:prstGeom>
            <a:noFill/>
            <a:ln>
              <a:noFill/>
            </a:ln>
          </p:spPr>
          <p:txBody>
            <a:bodyPr spcFirstLastPara="1" wrap="square" lIns="0" tIns="0" rIns="0" bIns="0" anchor="t" anchorCtr="0">
              <a:spAutoFit/>
            </a:bodyPr>
            <a:lstStyle/>
            <a:p>
              <a:pPr marL="0" marR="0" lvl="0" indent="0" algn="ctr" rtl="0">
                <a:lnSpc>
                  <a:spcPct val="125000"/>
                </a:lnSpc>
                <a:spcBef>
                  <a:spcPts val="0"/>
                </a:spcBef>
                <a:spcAft>
                  <a:spcPts val="0"/>
                </a:spcAft>
                <a:buNone/>
              </a:pPr>
              <a:r>
                <a:rPr lang="en-US" sz="8000" b="1" i="0" u="none" strike="noStrike" cap="none">
                  <a:solidFill>
                    <a:srgbClr val="1E3148"/>
                  </a:solidFill>
                  <a:latin typeface="Montserrat"/>
                  <a:ea typeface="Montserrat"/>
                  <a:cs typeface="Montserrat"/>
                  <a:sym typeface="Montserrat"/>
                </a:rPr>
                <a:t>30%</a:t>
              </a:r>
              <a:endParaRPr/>
            </a:p>
          </p:txBody>
        </p:sp>
        <p:sp>
          <p:nvSpPr>
            <p:cNvPr id="229" name="Google Shape;229;p10"/>
            <p:cNvSpPr txBox="1"/>
            <p:nvPr/>
          </p:nvSpPr>
          <p:spPr>
            <a:xfrm>
              <a:off x="2479519" y="3400897"/>
              <a:ext cx="9417362" cy="578697"/>
            </a:xfrm>
            <a:prstGeom prst="rect">
              <a:avLst/>
            </a:prstGeom>
            <a:noFill/>
            <a:ln>
              <a:noFill/>
            </a:ln>
          </p:spPr>
          <p:txBody>
            <a:bodyPr spcFirstLastPara="1" wrap="square" lIns="0" tIns="0" rIns="0" bIns="0" anchor="t" anchorCtr="0">
              <a:spAutoFit/>
            </a:bodyPr>
            <a:lstStyle/>
            <a:p>
              <a:pPr marL="0" marR="0" lvl="0" indent="0" algn="ctr" rtl="0">
                <a:lnSpc>
                  <a:spcPct val="140000"/>
                </a:lnSpc>
                <a:spcBef>
                  <a:spcPts val="0"/>
                </a:spcBef>
                <a:spcAft>
                  <a:spcPts val="0"/>
                </a:spcAft>
                <a:buNone/>
              </a:pPr>
              <a:r>
                <a:rPr lang="en-US" sz="2600" b="0" i="0" u="none" strike="noStrike" cap="none">
                  <a:solidFill>
                    <a:srgbClr val="1E3148"/>
                  </a:solidFill>
                  <a:latin typeface="Raleway"/>
                  <a:ea typeface="Raleway"/>
                  <a:cs typeface="Raleway"/>
                  <a:sym typeface="Raleway"/>
                </a:rPr>
                <a:t>WOMEN'S SPORTS</a:t>
              </a:r>
              <a:endParaRPr/>
            </a:p>
          </p:txBody>
        </p:sp>
        <p:sp>
          <p:nvSpPr>
            <p:cNvPr id="230" name="Google Shape;230;p10"/>
            <p:cNvSpPr txBox="1"/>
            <p:nvPr/>
          </p:nvSpPr>
          <p:spPr>
            <a:xfrm>
              <a:off x="946121" y="4438456"/>
              <a:ext cx="12484158" cy="3221990"/>
            </a:xfrm>
            <a:prstGeom prst="rect">
              <a:avLst/>
            </a:prstGeom>
            <a:noFill/>
            <a:ln>
              <a:noFill/>
            </a:ln>
          </p:spPr>
          <p:txBody>
            <a:bodyPr spcFirstLastPara="1" wrap="square" lIns="0" tIns="0" rIns="0" bIns="0" anchor="t" anchorCtr="0">
              <a:spAutoFit/>
            </a:bodyPr>
            <a:lstStyle/>
            <a:p>
              <a:pPr marL="0" marR="0" lvl="0" indent="0" algn="ctr" rtl="0">
                <a:lnSpc>
                  <a:spcPct val="150022"/>
                </a:lnSpc>
                <a:spcBef>
                  <a:spcPts val="0"/>
                </a:spcBef>
                <a:spcAft>
                  <a:spcPts val="0"/>
                </a:spcAft>
                <a:buNone/>
              </a:pPr>
              <a:r>
                <a:rPr lang="en-US" sz="2199" b="0" i="0" u="none" strike="noStrike" cap="none">
                  <a:solidFill>
                    <a:srgbClr val="1E3148"/>
                  </a:solidFill>
                  <a:latin typeface="Montserrat Light"/>
                  <a:ea typeface="Montserrat Light"/>
                  <a:cs typeface="Montserrat Light"/>
                  <a:sym typeface="Montserrat Light"/>
                </a:rPr>
                <a:t>Female student-athletes, as women’s sports, made up approximately 30% of NIL revenue in year one, according to a study from Opendorse/Front Office Sports. </a:t>
              </a:r>
              <a:endParaRPr/>
            </a:p>
            <a:p>
              <a:pPr marL="0" marR="0" lvl="0" indent="0" algn="ctr" rtl="0">
                <a:lnSpc>
                  <a:spcPct val="150022"/>
                </a:lnSpc>
                <a:spcBef>
                  <a:spcPts val="0"/>
                </a:spcBef>
                <a:spcAft>
                  <a:spcPts val="0"/>
                </a:spcAft>
                <a:buNone/>
              </a:pPr>
              <a:endParaRPr sz="2199" b="0" i="0" u="none" strike="noStrike" cap="none">
                <a:solidFill>
                  <a:srgbClr val="1E3148"/>
                </a:solidFill>
                <a:latin typeface="Montserrat Light"/>
                <a:ea typeface="Montserrat Light"/>
                <a:cs typeface="Montserrat Light"/>
                <a:sym typeface="Montserrat Light"/>
              </a:endParaRPr>
            </a:p>
            <a:p>
              <a:pPr marL="0" marR="0" lvl="0" indent="0" algn="ctr" rtl="0">
                <a:lnSpc>
                  <a:spcPct val="150022"/>
                </a:lnSpc>
                <a:spcBef>
                  <a:spcPts val="0"/>
                </a:spcBef>
                <a:spcAft>
                  <a:spcPts val="0"/>
                </a:spcAft>
                <a:buNone/>
              </a:pPr>
              <a:r>
                <a:rPr lang="en-US" sz="2199" b="0" i="0" u="none" strike="noStrike" cap="none">
                  <a:solidFill>
                    <a:srgbClr val="1E3148"/>
                  </a:solidFill>
                  <a:latin typeface="Montserrat Light"/>
                  <a:ea typeface="Montserrat Light"/>
                  <a:cs typeface="Montserrat Light"/>
                  <a:sym typeface="Montserrat Light"/>
                </a:rPr>
                <a:t>The study also suggested that Olympic sports could see a boost in engagement and visibility in the future thanks to NIL.</a:t>
              </a:r>
              <a:endParaRPr/>
            </a:p>
          </p:txBody>
        </p:sp>
      </p:gr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34"/>
        <p:cNvGrpSpPr/>
        <p:nvPr/>
      </p:nvGrpSpPr>
      <p:grpSpPr>
        <a:xfrm>
          <a:off x="0" y="0"/>
          <a:ext cx="0" cy="0"/>
          <a:chOff x="0" y="0"/>
          <a:chExt cx="0" cy="0"/>
        </a:xfrm>
      </p:grpSpPr>
      <p:grpSp>
        <p:nvGrpSpPr>
          <p:cNvPr id="235" name="Google Shape;235;p11"/>
          <p:cNvGrpSpPr/>
          <p:nvPr/>
        </p:nvGrpSpPr>
        <p:grpSpPr>
          <a:xfrm>
            <a:off x="3752850" y="3987540"/>
            <a:ext cx="10782300" cy="3593406"/>
            <a:chOff x="0" y="0"/>
            <a:chExt cx="14376400" cy="4791208"/>
          </a:xfrm>
        </p:grpSpPr>
        <p:sp>
          <p:nvSpPr>
            <p:cNvPr id="236" name="Google Shape;236;p11"/>
            <p:cNvSpPr/>
            <p:nvPr/>
          </p:nvSpPr>
          <p:spPr>
            <a:xfrm>
              <a:off x="0" y="0"/>
              <a:ext cx="14376400" cy="4791208"/>
            </a:xfrm>
            <a:prstGeom prst="rect">
              <a:avLst/>
            </a:prstGeom>
            <a:solidFill>
              <a:srgbClr val="1E314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7" name="Google Shape;237;p11"/>
            <p:cNvSpPr txBox="1"/>
            <p:nvPr/>
          </p:nvSpPr>
          <p:spPr>
            <a:xfrm>
              <a:off x="1023351" y="1261613"/>
              <a:ext cx="12329697" cy="1020445"/>
            </a:xfrm>
            <a:prstGeom prst="rect">
              <a:avLst/>
            </a:prstGeom>
            <a:noFill/>
            <a:ln>
              <a:noFill/>
            </a:ln>
          </p:spPr>
          <p:txBody>
            <a:bodyPr spcFirstLastPara="1" wrap="square" lIns="0" tIns="0" rIns="0" bIns="0" anchor="t" anchorCtr="0">
              <a:spAutoFit/>
            </a:bodyPr>
            <a:lstStyle/>
            <a:p>
              <a:pPr marL="0" marR="0" lvl="0" indent="0" algn="ctr" rtl="0">
                <a:lnSpc>
                  <a:spcPct val="346666"/>
                </a:lnSpc>
                <a:spcBef>
                  <a:spcPts val="0"/>
                </a:spcBef>
                <a:spcAft>
                  <a:spcPts val="0"/>
                </a:spcAft>
                <a:buNone/>
              </a:pPr>
              <a:endParaRPr sz="1800" b="0" i="0" u="none" strike="noStrike" cap="none">
                <a:solidFill>
                  <a:schemeClr val="dk1"/>
                </a:solidFill>
                <a:latin typeface="Calibri"/>
                <a:ea typeface="Calibri"/>
                <a:cs typeface="Calibri"/>
                <a:sym typeface="Calibri"/>
              </a:endParaRPr>
            </a:p>
          </p:txBody>
        </p:sp>
        <p:sp>
          <p:nvSpPr>
            <p:cNvPr id="238" name="Google Shape;238;p11"/>
            <p:cNvSpPr txBox="1"/>
            <p:nvPr/>
          </p:nvSpPr>
          <p:spPr>
            <a:xfrm>
              <a:off x="2514188" y="3312583"/>
              <a:ext cx="9348024" cy="578697"/>
            </a:xfrm>
            <a:prstGeom prst="rect">
              <a:avLst/>
            </a:prstGeom>
            <a:noFill/>
            <a:ln>
              <a:noFill/>
            </a:ln>
          </p:spPr>
          <p:txBody>
            <a:bodyPr spcFirstLastPara="1" wrap="square" lIns="0" tIns="0" rIns="0" bIns="0" anchor="t" anchorCtr="0">
              <a:spAutoFit/>
            </a:bodyPr>
            <a:lstStyle/>
            <a:p>
              <a:pPr marL="0" marR="0" lvl="0" indent="0" algn="ctr" rtl="0">
                <a:lnSpc>
                  <a:spcPct val="140000"/>
                </a:lnSpc>
                <a:spcBef>
                  <a:spcPts val="0"/>
                </a:spcBef>
                <a:spcAft>
                  <a:spcPts val="0"/>
                </a:spcAft>
                <a:buNone/>
              </a:pPr>
              <a:r>
                <a:rPr lang="en-US" sz="2600" b="0" i="0" u="none" strike="noStrike" cap="none">
                  <a:solidFill>
                    <a:srgbClr val="FFFFFF"/>
                  </a:solidFill>
                  <a:latin typeface="Raleway"/>
                  <a:ea typeface="Raleway"/>
                  <a:cs typeface="Raleway"/>
                  <a:sym typeface="Raleway"/>
                </a:rPr>
                <a:t> </a:t>
              </a:r>
              <a:endParaRPr/>
            </a:p>
          </p:txBody>
        </p:sp>
      </p:grpSp>
      <p:pic>
        <p:nvPicPr>
          <p:cNvPr id="239" name="Google Shape;239;p11"/>
          <p:cNvPicPr preferRelativeResize="0"/>
          <p:nvPr/>
        </p:nvPicPr>
        <p:blipFill rotWithShape="1">
          <a:blip r:embed="rId3">
            <a:alphaModFix/>
          </a:blip>
          <a:srcRect/>
          <a:stretch/>
        </p:blipFill>
        <p:spPr>
          <a:xfrm>
            <a:off x="434632" y="9369167"/>
            <a:ext cx="594068" cy="626472"/>
          </a:xfrm>
          <a:prstGeom prst="rect">
            <a:avLst/>
          </a:prstGeom>
          <a:noFill/>
          <a:ln>
            <a:noFill/>
          </a:ln>
        </p:spPr>
      </p:pic>
      <p:pic>
        <p:nvPicPr>
          <p:cNvPr id="240" name="Google Shape;240;p11"/>
          <p:cNvPicPr preferRelativeResize="0"/>
          <p:nvPr/>
        </p:nvPicPr>
        <p:blipFill rotWithShape="1">
          <a:blip r:embed="rId4">
            <a:alphaModFix/>
          </a:blip>
          <a:srcRect/>
          <a:stretch/>
        </p:blipFill>
        <p:spPr>
          <a:xfrm>
            <a:off x="8151758" y="1472665"/>
            <a:ext cx="1984484" cy="1953063"/>
          </a:xfrm>
          <a:prstGeom prst="rect">
            <a:avLst/>
          </a:prstGeom>
          <a:noFill/>
          <a:ln>
            <a:noFill/>
          </a:ln>
        </p:spPr>
      </p:pic>
      <p:sp>
        <p:nvSpPr>
          <p:cNvPr id="241" name="Google Shape;241;p11"/>
          <p:cNvSpPr txBox="1"/>
          <p:nvPr/>
        </p:nvSpPr>
        <p:spPr>
          <a:xfrm>
            <a:off x="-3610316" y="9547783"/>
            <a:ext cx="9278031" cy="240665"/>
          </a:xfrm>
          <a:prstGeom prst="rect">
            <a:avLst/>
          </a:prstGeom>
          <a:noFill/>
          <a:ln>
            <a:noFill/>
          </a:ln>
        </p:spPr>
        <p:txBody>
          <a:bodyPr spcFirstLastPara="1" wrap="square" lIns="0" tIns="0" rIns="0" bIns="0" anchor="t" anchorCtr="0">
            <a:spAutoFit/>
          </a:bodyPr>
          <a:lstStyle/>
          <a:p>
            <a:pPr marL="0" marR="0" lvl="0" indent="0" algn="r" rtl="0">
              <a:lnSpc>
                <a:spcPct val="139928"/>
              </a:lnSpc>
              <a:spcBef>
                <a:spcPts val="0"/>
              </a:spcBef>
              <a:spcAft>
                <a:spcPts val="0"/>
              </a:spcAft>
              <a:buNone/>
            </a:pPr>
            <a:r>
              <a:rPr lang="en-US" sz="1400" b="0" i="0" u="none" strike="noStrike" cap="none">
                <a:solidFill>
                  <a:srgbClr val="1E3148"/>
                </a:solidFill>
                <a:latin typeface="Montserrat"/>
                <a:ea typeface="Montserrat"/>
                <a:cs typeface="Montserrat"/>
                <a:sym typeface="Montserrat"/>
              </a:rPr>
              <a:t>WWW.SPORTSCAREERCONSULTING.COM </a:t>
            </a:r>
            <a:endParaRPr/>
          </a:p>
        </p:txBody>
      </p:sp>
      <p:sp>
        <p:nvSpPr>
          <p:cNvPr id="242" name="Google Shape;242;p11"/>
          <p:cNvSpPr txBox="1"/>
          <p:nvPr/>
        </p:nvSpPr>
        <p:spPr>
          <a:xfrm>
            <a:off x="5463411" y="5781059"/>
            <a:ext cx="7568700" cy="1520700"/>
          </a:xfrm>
          <a:prstGeom prst="rect">
            <a:avLst/>
          </a:prstGeom>
          <a:noFill/>
          <a:ln>
            <a:noFill/>
          </a:ln>
        </p:spPr>
        <p:txBody>
          <a:bodyPr spcFirstLastPara="1" wrap="square" lIns="0" tIns="0" rIns="0" bIns="0" anchor="t" anchorCtr="0">
            <a:spAutoFit/>
          </a:bodyPr>
          <a:lstStyle/>
          <a:p>
            <a:pPr marL="0" marR="0" lvl="0" indent="0" algn="ctr" rtl="0">
              <a:lnSpc>
                <a:spcPct val="140000"/>
              </a:lnSpc>
              <a:spcBef>
                <a:spcPts val="0"/>
              </a:spcBef>
              <a:spcAft>
                <a:spcPts val="0"/>
              </a:spcAft>
              <a:buNone/>
            </a:pPr>
            <a:r>
              <a:rPr lang="en-US" sz="2600" b="0" i="0" u="none" strike="noStrike" cap="none">
                <a:solidFill>
                  <a:srgbClr val="FFFFFF"/>
                </a:solidFill>
                <a:latin typeface="Raleway"/>
                <a:ea typeface="Raleway"/>
                <a:cs typeface="Raleway"/>
                <a:sym typeface="Raleway"/>
              </a:rPr>
              <a:t>IN YEAR ONE, MORE THAN 1,000 NIL DEALS WERE MADE WITH OHIO STATE UNIVERSITY STUDENT ATHLETES</a:t>
            </a:r>
            <a:endParaRPr/>
          </a:p>
        </p:txBody>
      </p:sp>
      <p:sp>
        <p:nvSpPr>
          <p:cNvPr id="243" name="Google Shape;243;p11"/>
          <p:cNvSpPr txBox="1"/>
          <p:nvPr/>
        </p:nvSpPr>
        <p:spPr>
          <a:xfrm>
            <a:off x="7811392" y="4424727"/>
            <a:ext cx="2665200" cy="984900"/>
          </a:xfrm>
          <a:prstGeom prst="rect">
            <a:avLst/>
          </a:prstGeom>
          <a:noFill/>
          <a:ln>
            <a:noFill/>
          </a:ln>
        </p:spPr>
        <p:txBody>
          <a:bodyPr spcFirstLastPara="1" wrap="square" lIns="0" tIns="0" rIns="0" bIns="0" anchor="t" anchorCtr="0">
            <a:spAutoFit/>
          </a:bodyPr>
          <a:lstStyle/>
          <a:p>
            <a:pPr marL="0" marR="0" lvl="0" indent="0" algn="ctr" rtl="0">
              <a:lnSpc>
                <a:spcPct val="140006"/>
              </a:lnSpc>
              <a:spcBef>
                <a:spcPts val="0"/>
              </a:spcBef>
              <a:spcAft>
                <a:spcPts val="0"/>
              </a:spcAft>
              <a:buNone/>
            </a:pPr>
            <a:r>
              <a:rPr lang="en-US" sz="6399" b="1" i="0" u="none" strike="noStrike" cap="none">
                <a:solidFill>
                  <a:srgbClr val="FFFFFF"/>
                </a:solidFill>
                <a:latin typeface="Raleway"/>
                <a:ea typeface="Raleway"/>
                <a:cs typeface="Raleway"/>
                <a:sym typeface="Raleway"/>
              </a:rPr>
              <a:t>1,000</a:t>
            </a:r>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47"/>
        <p:cNvGrpSpPr/>
        <p:nvPr/>
      </p:nvGrpSpPr>
      <p:grpSpPr>
        <a:xfrm>
          <a:off x="0" y="0"/>
          <a:ext cx="0" cy="0"/>
          <a:chOff x="0" y="0"/>
          <a:chExt cx="0" cy="0"/>
        </a:xfrm>
      </p:grpSpPr>
      <p:grpSp>
        <p:nvGrpSpPr>
          <p:cNvPr id="248" name="Google Shape;248;p12"/>
          <p:cNvGrpSpPr/>
          <p:nvPr/>
        </p:nvGrpSpPr>
        <p:grpSpPr>
          <a:xfrm>
            <a:off x="2959995" y="3526363"/>
            <a:ext cx="12043426" cy="4013700"/>
            <a:chOff x="0" y="0"/>
            <a:chExt cx="16057901" cy="5351600"/>
          </a:xfrm>
        </p:grpSpPr>
        <p:sp>
          <p:nvSpPr>
            <p:cNvPr id="249" name="Google Shape;249;p12"/>
            <p:cNvSpPr/>
            <p:nvPr/>
          </p:nvSpPr>
          <p:spPr>
            <a:xfrm>
              <a:off x="0" y="0"/>
              <a:ext cx="16057901" cy="5351600"/>
            </a:xfrm>
            <a:prstGeom prst="rect">
              <a:avLst/>
            </a:prstGeom>
            <a:solidFill>
              <a:srgbClr val="1E314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0" name="Google Shape;250;p12"/>
            <p:cNvSpPr txBox="1"/>
            <p:nvPr/>
          </p:nvSpPr>
          <p:spPr>
            <a:xfrm>
              <a:off x="1143045" y="1405220"/>
              <a:ext cx="13771811" cy="1143754"/>
            </a:xfrm>
            <a:prstGeom prst="rect">
              <a:avLst/>
            </a:prstGeom>
            <a:noFill/>
            <a:ln>
              <a:noFill/>
            </a:ln>
          </p:spPr>
          <p:txBody>
            <a:bodyPr spcFirstLastPara="1" wrap="square" lIns="0" tIns="0" rIns="0" bIns="0" anchor="t" anchorCtr="0">
              <a:spAutoFit/>
            </a:bodyPr>
            <a:lstStyle/>
            <a:p>
              <a:pPr marL="0" marR="0" lvl="0" indent="0" algn="ctr" rtl="0">
                <a:lnSpc>
                  <a:spcPct val="387166"/>
                </a:lnSpc>
                <a:spcBef>
                  <a:spcPts val="0"/>
                </a:spcBef>
                <a:spcAft>
                  <a:spcPts val="0"/>
                </a:spcAft>
                <a:buNone/>
              </a:pPr>
              <a:endParaRPr sz="1800" b="0" i="0" u="none" strike="noStrike" cap="none">
                <a:solidFill>
                  <a:schemeClr val="dk1"/>
                </a:solidFill>
                <a:latin typeface="Calibri"/>
                <a:ea typeface="Calibri"/>
                <a:cs typeface="Calibri"/>
                <a:sym typeface="Calibri"/>
              </a:endParaRPr>
            </a:p>
          </p:txBody>
        </p:sp>
        <p:sp>
          <p:nvSpPr>
            <p:cNvPr id="251" name="Google Shape;251;p12"/>
            <p:cNvSpPr txBox="1"/>
            <p:nvPr/>
          </p:nvSpPr>
          <p:spPr>
            <a:xfrm>
              <a:off x="2808254" y="3697191"/>
              <a:ext cx="10441394" cy="649223"/>
            </a:xfrm>
            <a:prstGeom prst="rect">
              <a:avLst/>
            </a:prstGeom>
            <a:noFill/>
            <a:ln>
              <a:noFill/>
            </a:ln>
          </p:spPr>
          <p:txBody>
            <a:bodyPr spcFirstLastPara="1" wrap="square" lIns="0" tIns="0" rIns="0" bIns="0" anchor="t" anchorCtr="0">
              <a:spAutoFit/>
            </a:bodyPr>
            <a:lstStyle/>
            <a:p>
              <a:pPr marL="0" marR="0" lvl="0" indent="0" algn="ctr" rtl="0">
                <a:lnSpc>
                  <a:spcPct val="139979"/>
                </a:lnSpc>
                <a:spcBef>
                  <a:spcPts val="0"/>
                </a:spcBef>
                <a:spcAft>
                  <a:spcPts val="0"/>
                </a:spcAft>
                <a:buNone/>
              </a:pPr>
              <a:r>
                <a:rPr lang="en-US" sz="2904" b="0" i="0" u="none" strike="noStrike" cap="none">
                  <a:solidFill>
                    <a:srgbClr val="FFFFFF"/>
                  </a:solidFill>
                  <a:latin typeface="Raleway"/>
                  <a:ea typeface="Raleway"/>
                  <a:cs typeface="Raleway"/>
                  <a:sym typeface="Raleway"/>
                </a:rPr>
                <a:t> </a:t>
              </a:r>
              <a:endParaRPr/>
            </a:p>
          </p:txBody>
        </p:sp>
      </p:grpSp>
      <p:pic>
        <p:nvPicPr>
          <p:cNvPr id="252" name="Google Shape;252;p12"/>
          <p:cNvPicPr preferRelativeResize="0"/>
          <p:nvPr/>
        </p:nvPicPr>
        <p:blipFill rotWithShape="1">
          <a:blip r:embed="rId3">
            <a:alphaModFix/>
          </a:blip>
          <a:srcRect/>
          <a:stretch/>
        </p:blipFill>
        <p:spPr>
          <a:xfrm>
            <a:off x="434632" y="9369167"/>
            <a:ext cx="594068" cy="626472"/>
          </a:xfrm>
          <a:prstGeom prst="rect">
            <a:avLst/>
          </a:prstGeom>
          <a:noFill/>
          <a:ln>
            <a:noFill/>
          </a:ln>
        </p:spPr>
      </p:pic>
      <p:pic>
        <p:nvPicPr>
          <p:cNvPr id="253" name="Google Shape;253;p12"/>
          <p:cNvPicPr preferRelativeResize="0"/>
          <p:nvPr/>
        </p:nvPicPr>
        <p:blipFill rotWithShape="1">
          <a:blip r:embed="rId4">
            <a:alphaModFix/>
          </a:blip>
          <a:srcRect/>
          <a:stretch/>
        </p:blipFill>
        <p:spPr>
          <a:xfrm>
            <a:off x="7355538" y="1028700"/>
            <a:ext cx="3252340" cy="1646754"/>
          </a:xfrm>
          <a:prstGeom prst="rect">
            <a:avLst/>
          </a:prstGeom>
          <a:noFill/>
          <a:ln>
            <a:noFill/>
          </a:ln>
        </p:spPr>
      </p:pic>
      <p:sp>
        <p:nvSpPr>
          <p:cNvPr id="254" name="Google Shape;254;p12"/>
          <p:cNvSpPr txBox="1"/>
          <p:nvPr/>
        </p:nvSpPr>
        <p:spPr>
          <a:xfrm>
            <a:off x="-3610316" y="9547783"/>
            <a:ext cx="9278031" cy="240665"/>
          </a:xfrm>
          <a:prstGeom prst="rect">
            <a:avLst/>
          </a:prstGeom>
          <a:noFill/>
          <a:ln>
            <a:noFill/>
          </a:ln>
        </p:spPr>
        <p:txBody>
          <a:bodyPr spcFirstLastPara="1" wrap="square" lIns="0" tIns="0" rIns="0" bIns="0" anchor="t" anchorCtr="0">
            <a:spAutoFit/>
          </a:bodyPr>
          <a:lstStyle/>
          <a:p>
            <a:pPr marL="0" marR="0" lvl="0" indent="0" algn="r" rtl="0">
              <a:lnSpc>
                <a:spcPct val="139928"/>
              </a:lnSpc>
              <a:spcBef>
                <a:spcPts val="0"/>
              </a:spcBef>
              <a:spcAft>
                <a:spcPts val="0"/>
              </a:spcAft>
              <a:buNone/>
            </a:pPr>
            <a:r>
              <a:rPr lang="en-US" sz="1400" b="0" i="0" u="none" strike="noStrike" cap="none">
                <a:solidFill>
                  <a:srgbClr val="1E3148"/>
                </a:solidFill>
                <a:latin typeface="Montserrat"/>
                <a:ea typeface="Montserrat"/>
                <a:cs typeface="Montserrat"/>
                <a:sym typeface="Montserrat"/>
              </a:rPr>
              <a:t>WWW.SPORTSCAREERCONSULTING.COM </a:t>
            </a:r>
            <a:endParaRPr/>
          </a:p>
        </p:txBody>
      </p:sp>
      <p:sp>
        <p:nvSpPr>
          <p:cNvPr id="255" name="Google Shape;255;p12"/>
          <p:cNvSpPr txBox="1"/>
          <p:nvPr/>
        </p:nvSpPr>
        <p:spPr>
          <a:xfrm>
            <a:off x="3219642" y="5217963"/>
            <a:ext cx="11524130" cy="1755775"/>
          </a:xfrm>
          <a:prstGeom prst="rect">
            <a:avLst/>
          </a:prstGeom>
          <a:noFill/>
          <a:ln>
            <a:noFill/>
          </a:ln>
        </p:spPr>
        <p:txBody>
          <a:bodyPr spcFirstLastPara="1" wrap="square" lIns="0" tIns="0" rIns="0" bIns="0" anchor="t" anchorCtr="0">
            <a:spAutoFit/>
          </a:bodyPr>
          <a:lstStyle/>
          <a:p>
            <a:pPr marL="0" marR="0" lvl="0" indent="0" algn="ctr" rtl="0">
              <a:lnSpc>
                <a:spcPct val="140000"/>
              </a:lnSpc>
              <a:spcBef>
                <a:spcPts val="0"/>
              </a:spcBef>
              <a:spcAft>
                <a:spcPts val="0"/>
              </a:spcAft>
              <a:buNone/>
            </a:pPr>
            <a:r>
              <a:rPr lang="en-US" sz="2500" b="0" i="0" u="none" strike="noStrike" cap="none">
                <a:solidFill>
                  <a:srgbClr val="FFFFFF"/>
                </a:solidFill>
                <a:latin typeface="Raleway"/>
                <a:ea typeface="Raleway"/>
                <a:cs typeface="Raleway"/>
                <a:sym typeface="Raleway"/>
              </a:rPr>
              <a:t>PER a report in the </a:t>
            </a:r>
            <a:r>
              <a:rPr lang="en-US" sz="2500" b="0" i="0" u="sng" strike="noStrike" cap="none">
                <a:solidFill>
                  <a:srgbClr val="FFFFFF"/>
                </a:solidFill>
                <a:latin typeface="Raleway"/>
                <a:ea typeface="Raleway"/>
                <a:cs typeface="Raleway"/>
                <a:sym typeface="Raleway"/>
              </a:rPr>
              <a:t>Austin American-Statesman</a:t>
            </a:r>
            <a:r>
              <a:rPr lang="en-US" sz="2500" b="0" i="0" u="none" strike="noStrike" cap="none">
                <a:solidFill>
                  <a:srgbClr val="FFFFFF"/>
                </a:solidFill>
                <a:latin typeface="Raleway"/>
                <a:ea typeface="Raleway"/>
                <a:cs typeface="Raleway"/>
                <a:sym typeface="Raleway"/>
              </a:rPr>
              <a:t>, University of Texas student-Athletes earned more than $2 million in year 1.  there were a total of 418 NIL deals in place for 154 different athletes, 94 of which were football players. </a:t>
            </a:r>
            <a:endParaRPr/>
          </a:p>
        </p:txBody>
      </p:sp>
      <p:sp>
        <p:nvSpPr>
          <p:cNvPr id="256" name="Google Shape;256;p12"/>
          <p:cNvSpPr txBox="1"/>
          <p:nvPr/>
        </p:nvSpPr>
        <p:spPr>
          <a:xfrm>
            <a:off x="6192221" y="3836107"/>
            <a:ext cx="5578971" cy="1061894"/>
          </a:xfrm>
          <a:prstGeom prst="rect">
            <a:avLst/>
          </a:prstGeom>
          <a:noFill/>
          <a:ln>
            <a:noFill/>
          </a:ln>
        </p:spPr>
        <p:txBody>
          <a:bodyPr spcFirstLastPara="1" wrap="square" lIns="0" tIns="0" rIns="0" bIns="0" anchor="t" anchorCtr="0">
            <a:spAutoFit/>
          </a:bodyPr>
          <a:lstStyle/>
          <a:p>
            <a:pPr marL="0" marR="0" lvl="0" indent="0" algn="ctr" rtl="0">
              <a:lnSpc>
                <a:spcPct val="140006"/>
              </a:lnSpc>
              <a:spcBef>
                <a:spcPts val="0"/>
              </a:spcBef>
              <a:spcAft>
                <a:spcPts val="0"/>
              </a:spcAft>
              <a:buNone/>
            </a:pPr>
            <a:r>
              <a:rPr lang="en-US" sz="6399" b="1" i="0" u="none" strike="noStrike" cap="none">
                <a:solidFill>
                  <a:srgbClr val="FFFFFF"/>
                </a:solidFill>
                <a:latin typeface="Raleway"/>
                <a:ea typeface="Raleway"/>
                <a:cs typeface="Raleway"/>
                <a:sym typeface="Raleway"/>
              </a:rPr>
              <a:t>$2 MILLION</a:t>
            </a:r>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60"/>
        <p:cNvGrpSpPr/>
        <p:nvPr/>
      </p:nvGrpSpPr>
      <p:grpSpPr>
        <a:xfrm>
          <a:off x="0" y="0"/>
          <a:ext cx="0" cy="0"/>
          <a:chOff x="0" y="0"/>
          <a:chExt cx="0" cy="0"/>
        </a:xfrm>
      </p:grpSpPr>
      <p:grpSp>
        <p:nvGrpSpPr>
          <p:cNvPr id="261" name="Google Shape;261;p13"/>
          <p:cNvGrpSpPr/>
          <p:nvPr/>
        </p:nvGrpSpPr>
        <p:grpSpPr>
          <a:xfrm>
            <a:off x="2959995" y="3526363"/>
            <a:ext cx="12043426" cy="4013700"/>
            <a:chOff x="0" y="0"/>
            <a:chExt cx="16057901" cy="5351600"/>
          </a:xfrm>
        </p:grpSpPr>
        <p:sp>
          <p:nvSpPr>
            <p:cNvPr id="262" name="Google Shape;262;p13"/>
            <p:cNvSpPr/>
            <p:nvPr/>
          </p:nvSpPr>
          <p:spPr>
            <a:xfrm>
              <a:off x="0" y="0"/>
              <a:ext cx="16057901" cy="5351600"/>
            </a:xfrm>
            <a:prstGeom prst="rect">
              <a:avLst/>
            </a:prstGeom>
            <a:solidFill>
              <a:srgbClr val="1E314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3" name="Google Shape;263;p13"/>
            <p:cNvSpPr txBox="1"/>
            <p:nvPr/>
          </p:nvSpPr>
          <p:spPr>
            <a:xfrm>
              <a:off x="1143045" y="1405220"/>
              <a:ext cx="13771811" cy="1143754"/>
            </a:xfrm>
            <a:prstGeom prst="rect">
              <a:avLst/>
            </a:prstGeom>
            <a:noFill/>
            <a:ln>
              <a:noFill/>
            </a:ln>
          </p:spPr>
          <p:txBody>
            <a:bodyPr spcFirstLastPara="1" wrap="square" lIns="0" tIns="0" rIns="0" bIns="0" anchor="t" anchorCtr="0">
              <a:spAutoFit/>
            </a:bodyPr>
            <a:lstStyle/>
            <a:p>
              <a:pPr marL="0" marR="0" lvl="0" indent="0" algn="ctr" rtl="0">
                <a:lnSpc>
                  <a:spcPct val="387166"/>
                </a:lnSpc>
                <a:spcBef>
                  <a:spcPts val="0"/>
                </a:spcBef>
                <a:spcAft>
                  <a:spcPts val="0"/>
                </a:spcAft>
                <a:buNone/>
              </a:pPr>
              <a:endParaRPr sz="1800" b="0" i="0" u="none" strike="noStrike" cap="none">
                <a:solidFill>
                  <a:schemeClr val="dk1"/>
                </a:solidFill>
                <a:latin typeface="Calibri"/>
                <a:ea typeface="Calibri"/>
                <a:cs typeface="Calibri"/>
                <a:sym typeface="Calibri"/>
              </a:endParaRPr>
            </a:p>
          </p:txBody>
        </p:sp>
        <p:sp>
          <p:nvSpPr>
            <p:cNvPr id="264" name="Google Shape;264;p13"/>
            <p:cNvSpPr txBox="1"/>
            <p:nvPr/>
          </p:nvSpPr>
          <p:spPr>
            <a:xfrm>
              <a:off x="2808254" y="3697191"/>
              <a:ext cx="10441394" cy="649223"/>
            </a:xfrm>
            <a:prstGeom prst="rect">
              <a:avLst/>
            </a:prstGeom>
            <a:noFill/>
            <a:ln>
              <a:noFill/>
            </a:ln>
          </p:spPr>
          <p:txBody>
            <a:bodyPr spcFirstLastPara="1" wrap="square" lIns="0" tIns="0" rIns="0" bIns="0" anchor="t" anchorCtr="0">
              <a:spAutoFit/>
            </a:bodyPr>
            <a:lstStyle/>
            <a:p>
              <a:pPr marL="0" marR="0" lvl="0" indent="0" algn="ctr" rtl="0">
                <a:lnSpc>
                  <a:spcPct val="139979"/>
                </a:lnSpc>
                <a:spcBef>
                  <a:spcPts val="0"/>
                </a:spcBef>
                <a:spcAft>
                  <a:spcPts val="0"/>
                </a:spcAft>
                <a:buNone/>
              </a:pPr>
              <a:r>
                <a:rPr lang="en-US" sz="2904" b="0" i="0" u="none" strike="noStrike" cap="none">
                  <a:solidFill>
                    <a:srgbClr val="FFFFFF"/>
                  </a:solidFill>
                  <a:latin typeface="Raleway"/>
                  <a:ea typeface="Raleway"/>
                  <a:cs typeface="Raleway"/>
                  <a:sym typeface="Raleway"/>
                </a:rPr>
                <a:t> </a:t>
              </a:r>
              <a:endParaRPr/>
            </a:p>
          </p:txBody>
        </p:sp>
      </p:grpSp>
      <p:pic>
        <p:nvPicPr>
          <p:cNvPr id="265" name="Google Shape;265;p13"/>
          <p:cNvPicPr preferRelativeResize="0"/>
          <p:nvPr/>
        </p:nvPicPr>
        <p:blipFill rotWithShape="1">
          <a:blip r:embed="rId3">
            <a:alphaModFix/>
          </a:blip>
          <a:srcRect/>
          <a:stretch/>
        </p:blipFill>
        <p:spPr>
          <a:xfrm>
            <a:off x="434632" y="9369167"/>
            <a:ext cx="594068" cy="626472"/>
          </a:xfrm>
          <a:prstGeom prst="rect">
            <a:avLst/>
          </a:prstGeom>
          <a:noFill/>
          <a:ln>
            <a:noFill/>
          </a:ln>
        </p:spPr>
      </p:pic>
      <p:pic>
        <p:nvPicPr>
          <p:cNvPr id="266" name="Google Shape;266;p13"/>
          <p:cNvPicPr preferRelativeResize="0"/>
          <p:nvPr/>
        </p:nvPicPr>
        <p:blipFill rotWithShape="1">
          <a:blip r:embed="rId4">
            <a:alphaModFix/>
          </a:blip>
          <a:srcRect/>
          <a:stretch/>
        </p:blipFill>
        <p:spPr>
          <a:xfrm>
            <a:off x="7809595" y="851324"/>
            <a:ext cx="2344225" cy="2187508"/>
          </a:xfrm>
          <a:prstGeom prst="rect">
            <a:avLst/>
          </a:prstGeom>
          <a:noFill/>
          <a:ln>
            <a:noFill/>
          </a:ln>
        </p:spPr>
      </p:pic>
      <p:sp>
        <p:nvSpPr>
          <p:cNvPr id="267" name="Google Shape;267;p13"/>
          <p:cNvSpPr txBox="1"/>
          <p:nvPr/>
        </p:nvSpPr>
        <p:spPr>
          <a:xfrm>
            <a:off x="-3610316" y="9547783"/>
            <a:ext cx="9278031" cy="240665"/>
          </a:xfrm>
          <a:prstGeom prst="rect">
            <a:avLst/>
          </a:prstGeom>
          <a:noFill/>
          <a:ln>
            <a:noFill/>
          </a:ln>
        </p:spPr>
        <p:txBody>
          <a:bodyPr spcFirstLastPara="1" wrap="square" lIns="0" tIns="0" rIns="0" bIns="0" anchor="t" anchorCtr="0">
            <a:spAutoFit/>
          </a:bodyPr>
          <a:lstStyle/>
          <a:p>
            <a:pPr marL="0" marR="0" lvl="0" indent="0" algn="r" rtl="0">
              <a:lnSpc>
                <a:spcPct val="139928"/>
              </a:lnSpc>
              <a:spcBef>
                <a:spcPts val="0"/>
              </a:spcBef>
              <a:spcAft>
                <a:spcPts val="0"/>
              </a:spcAft>
              <a:buNone/>
            </a:pPr>
            <a:r>
              <a:rPr lang="en-US" sz="1400" b="0" i="0" u="none" strike="noStrike" cap="none">
                <a:solidFill>
                  <a:srgbClr val="1E3148"/>
                </a:solidFill>
                <a:latin typeface="Montserrat"/>
                <a:ea typeface="Montserrat"/>
                <a:cs typeface="Montserrat"/>
                <a:sym typeface="Montserrat"/>
              </a:rPr>
              <a:t>WWW.SPORTSCAREERCONSULTING.COM </a:t>
            </a:r>
            <a:endParaRPr/>
          </a:p>
        </p:txBody>
      </p:sp>
      <p:sp>
        <p:nvSpPr>
          <p:cNvPr id="268" name="Google Shape;268;p13"/>
          <p:cNvSpPr txBox="1"/>
          <p:nvPr/>
        </p:nvSpPr>
        <p:spPr>
          <a:xfrm>
            <a:off x="3219642" y="5227488"/>
            <a:ext cx="11524130" cy="1819910"/>
          </a:xfrm>
          <a:prstGeom prst="rect">
            <a:avLst/>
          </a:prstGeom>
          <a:noFill/>
          <a:ln>
            <a:noFill/>
          </a:ln>
        </p:spPr>
        <p:txBody>
          <a:bodyPr spcFirstLastPara="1" wrap="square" lIns="0" tIns="0" rIns="0" bIns="0" anchor="t" anchorCtr="0">
            <a:spAutoFit/>
          </a:bodyPr>
          <a:lstStyle/>
          <a:p>
            <a:pPr marL="0" marR="0" lvl="0" indent="0" algn="ctr" rtl="0">
              <a:lnSpc>
                <a:spcPct val="140000"/>
              </a:lnSpc>
              <a:spcBef>
                <a:spcPts val="0"/>
              </a:spcBef>
              <a:spcAft>
                <a:spcPts val="0"/>
              </a:spcAft>
              <a:buNone/>
            </a:pPr>
            <a:r>
              <a:rPr lang="en-US" sz="2600" b="0" i="0" u="none" strike="noStrike" cap="none">
                <a:solidFill>
                  <a:srgbClr val="FFFFFF"/>
                </a:solidFill>
                <a:latin typeface="Raleway"/>
                <a:ea typeface="Raleway"/>
                <a:cs typeface="Raleway"/>
                <a:sym typeface="Raleway"/>
              </a:rPr>
              <a:t>ACCORDING TO BUSINESS OF COLLEGE SPORTS'S KRISTI DOSH, BYU ATHLETES EARNED MORE THAN $2.4 MILLION IN YEAR ONE, INCLUDING MORE THAN 460 ATHLETES, WITH 300 FEAMALE ATHELTES ACCCOUNTING FOR $1.7 MILLION OF THAT TOTAL. </a:t>
            </a:r>
            <a:endParaRPr/>
          </a:p>
        </p:txBody>
      </p:sp>
      <p:sp>
        <p:nvSpPr>
          <p:cNvPr id="269" name="Google Shape;269;p13"/>
          <p:cNvSpPr txBox="1"/>
          <p:nvPr/>
        </p:nvSpPr>
        <p:spPr>
          <a:xfrm>
            <a:off x="6003134" y="3835379"/>
            <a:ext cx="6293974" cy="1061894"/>
          </a:xfrm>
          <a:prstGeom prst="rect">
            <a:avLst/>
          </a:prstGeom>
          <a:noFill/>
          <a:ln>
            <a:noFill/>
          </a:ln>
        </p:spPr>
        <p:txBody>
          <a:bodyPr spcFirstLastPara="1" wrap="square" lIns="0" tIns="0" rIns="0" bIns="0" anchor="t" anchorCtr="0">
            <a:spAutoFit/>
          </a:bodyPr>
          <a:lstStyle/>
          <a:p>
            <a:pPr marL="0" marR="0" lvl="0" indent="0" algn="ctr" rtl="0">
              <a:lnSpc>
                <a:spcPct val="140006"/>
              </a:lnSpc>
              <a:spcBef>
                <a:spcPts val="0"/>
              </a:spcBef>
              <a:spcAft>
                <a:spcPts val="0"/>
              </a:spcAft>
              <a:buNone/>
            </a:pPr>
            <a:r>
              <a:rPr lang="en-US" sz="6399" b="1" i="0" u="none" strike="noStrike" cap="none">
                <a:solidFill>
                  <a:srgbClr val="FFFFFF"/>
                </a:solidFill>
                <a:latin typeface="Raleway"/>
                <a:ea typeface="Raleway"/>
                <a:cs typeface="Raleway"/>
                <a:sym typeface="Raleway"/>
              </a:rPr>
              <a:t>$2.4 MILLION</a:t>
            </a:r>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73"/>
        <p:cNvGrpSpPr/>
        <p:nvPr/>
      </p:nvGrpSpPr>
      <p:grpSpPr>
        <a:xfrm>
          <a:off x="0" y="0"/>
          <a:ext cx="0" cy="0"/>
          <a:chOff x="0" y="0"/>
          <a:chExt cx="0" cy="0"/>
        </a:xfrm>
      </p:grpSpPr>
      <p:pic>
        <p:nvPicPr>
          <p:cNvPr id="274" name="Google Shape;274;p14"/>
          <p:cNvPicPr preferRelativeResize="0"/>
          <p:nvPr/>
        </p:nvPicPr>
        <p:blipFill rotWithShape="1">
          <a:blip r:embed="rId3">
            <a:alphaModFix/>
          </a:blip>
          <a:srcRect t="6225" b="6225"/>
          <a:stretch/>
        </p:blipFill>
        <p:spPr>
          <a:xfrm>
            <a:off x="0" y="0"/>
            <a:ext cx="18288000" cy="10287000"/>
          </a:xfrm>
          <a:prstGeom prst="rect">
            <a:avLst/>
          </a:prstGeom>
          <a:noFill/>
          <a:ln>
            <a:noFill/>
          </a:ln>
        </p:spPr>
      </p:pic>
      <p:grpSp>
        <p:nvGrpSpPr>
          <p:cNvPr id="275" name="Google Shape;275;p14"/>
          <p:cNvGrpSpPr/>
          <p:nvPr/>
        </p:nvGrpSpPr>
        <p:grpSpPr>
          <a:xfrm>
            <a:off x="3752850" y="3841583"/>
            <a:ext cx="10782300" cy="2603833"/>
            <a:chOff x="0" y="0"/>
            <a:chExt cx="14376400" cy="3471778"/>
          </a:xfrm>
        </p:grpSpPr>
        <p:sp>
          <p:nvSpPr>
            <p:cNvPr id="276" name="Google Shape;276;p14"/>
            <p:cNvSpPr/>
            <p:nvPr/>
          </p:nvSpPr>
          <p:spPr>
            <a:xfrm>
              <a:off x="0" y="0"/>
              <a:ext cx="14376400" cy="3471778"/>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7" name="Google Shape;277;p14"/>
            <p:cNvSpPr txBox="1"/>
            <p:nvPr/>
          </p:nvSpPr>
          <p:spPr>
            <a:xfrm>
              <a:off x="1239597" y="1105334"/>
              <a:ext cx="11897206" cy="1118235"/>
            </a:xfrm>
            <a:prstGeom prst="rect">
              <a:avLst/>
            </a:prstGeom>
            <a:noFill/>
            <a:ln>
              <a:noFill/>
            </a:ln>
          </p:spPr>
          <p:txBody>
            <a:bodyPr spcFirstLastPara="1" wrap="square" lIns="0" tIns="0" rIns="0" bIns="0" anchor="t" anchorCtr="0">
              <a:spAutoFit/>
            </a:bodyPr>
            <a:lstStyle/>
            <a:p>
              <a:pPr marL="0" marR="0" lvl="0" indent="0" algn="ctr" rtl="0">
                <a:lnSpc>
                  <a:spcPct val="150000"/>
                </a:lnSpc>
                <a:spcBef>
                  <a:spcPts val="0"/>
                </a:spcBef>
                <a:spcAft>
                  <a:spcPts val="0"/>
                </a:spcAft>
                <a:buNone/>
              </a:pPr>
              <a:r>
                <a:rPr lang="en-US" sz="4800" b="1" i="0" u="none" strike="noStrike" cap="none">
                  <a:solidFill>
                    <a:srgbClr val="1E3148"/>
                  </a:solidFill>
                  <a:latin typeface="Montserrat"/>
                  <a:ea typeface="Montserrat"/>
                  <a:cs typeface="Montserrat"/>
                  <a:sym typeface="Montserrat"/>
                </a:rPr>
                <a:t>ISSUES / IMPLICATIONS</a:t>
              </a:r>
              <a:endParaRPr/>
            </a:p>
          </p:txBody>
        </p:sp>
      </p:gr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81"/>
        <p:cNvGrpSpPr/>
        <p:nvPr/>
      </p:nvGrpSpPr>
      <p:grpSpPr>
        <a:xfrm>
          <a:off x="0" y="0"/>
          <a:ext cx="0" cy="0"/>
          <a:chOff x="0" y="0"/>
          <a:chExt cx="0" cy="0"/>
        </a:xfrm>
      </p:grpSpPr>
      <p:pic>
        <p:nvPicPr>
          <p:cNvPr id="282" name="Google Shape;282;p15"/>
          <p:cNvPicPr preferRelativeResize="0"/>
          <p:nvPr/>
        </p:nvPicPr>
        <p:blipFill rotWithShape="1">
          <a:blip r:embed="rId3">
            <a:alphaModFix/>
          </a:blip>
          <a:srcRect t="12500" b="12500"/>
          <a:stretch/>
        </p:blipFill>
        <p:spPr>
          <a:xfrm>
            <a:off x="0" y="0"/>
            <a:ext cx="18288000" cy="10287000"/>
          </a:xfrm>
          <a:prstGeom prst="rect">
            <a:avLst/>
          </a:prstGeom>
          <a:noFill/>
          <a:ln>
            <a:noFill/>
          </a:ln>
        </p:spPr>
      </p:pic>
      <p:grpSp>
        <p:nvGrpSpPr>
          <p:cNvPr id="283" name="Google Shape;283;p15"/>
          <p:cNvGrpSpPr/>
          <p:nvPr/>
        </p:nvGrpSpPr>
        <p:grpSpPr>
          <a:xfrm>
            <a:off x="2777288" y="489649"/>
            <a:ext cx="12733425" cy="9307702"/>
            <a:chOff x="0" y="0"/>
            <a:chExt cx="16977900" cy="12410269"/>
          </a:xfrm>
        </p:grpSpPr>
        <p:sp>
          <p:nvSpPr>
            <p:cNvPr id="284" name="Google Shape;284;p15"/>
            <p:cNvSpPr/>
            <p:nvPr/>
          </p:nvSpPr>
          <p:spPr>
            <a:xfrm>
              <a:off x="0" y="0"/>
              <a:ext cx="16977900" cy="12410269"/>
            </a:xfrm>
            <a:prstGeom prst="rect">
              <a:avLst/>
            </a:prstGeom>
            <a:solidFill>
              <a:srgbClr val="1E314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5" name="Google Shape;285;p15"/>
            <p:cNvSpPr txBox="1"/>
            <p:nvPr/>
          </p:nvSpPr>
          <p:spPr>
            <a:xfrm>
              <a:off x="1026121" y="1185471"/>
              <a:ext cx="14925657" cy="1134782"/>
            </a:xfrm>
            <a:prstGeom prst="rect">
              <a:avLst/>
            </a:prstGeom>
            <a:noFill/>
            <a:ln>
              <a:noFill/>
            </a:ln>
          </p:spPr>
          <p:txBody>
            <a:bodyPr spcFirstLastPara="1" wrap="square" lIns="0" tIns="0" rIns="0" bIns="0" anchor="t" anchorCtr="0">
              <a:spAutoFit/>
            </a:bodyPr>
            <a:lstStyle/>
            <a:p>
              <a:pPr marL="0" marR="0" lvl="0" indent="0" algn="ctr" rtl="0">
                <a:lnSpc>
                  <a:spcPct val="130000"/>
                </a:lnSpc>
                <a:spcBef>
                  <a:spcPts val="0"/>
                </a:spcBef>
                <a:spcAft>
                  <a:spcPts val="0"/>
                </a:spcAft>
                <a:buNone/>
              </a:pPr>
              <a:r>
                <a:rPr lang="en-US" sz="5360" b="1" i="0" u="none" strike="noStrike" cap="none">
                  <a:solidFill>
                    <a:srgbClr val="FFFFFF"/>
                  </a:solidFill>
                  <a:latin typeface="Montserrat"/>
                  <a:ea typeface="Montserrat"/>
                  <a:cs typeface="Montserrat"/>
                  <a:sym typeface="Montserrat"/>
                </a:rPr>
                <a:t>NIL ISSUES &amp; CONCERNS </a:t>
              </a:r>
              <a:endParaRPr/>
            </a:p>
          </p:txBody>
        </p:sp>
        <p:sp>
          <p:nvSpPr>
            <p:cNvPr id="286" name="Google Shape;286;p15"/>
            <p:cNvSpPr txBox="1"/>
            <p:nvPr/>
          </p:nvSpPr>
          <p:spPr>
            <a:xfrm>
              <a:off x="1026121" y="3510578"/>
              <a:ext cx="12982093" cy="1402510"/>
            </a:xfrm>
            <a:prstGeom prst="rect">
              <a:avLst/>
            </a:prstGeom>
            <a:noFill/>
            <a:ln>
              <a:noFill/>
            </a:ln>
          </p:spPr>
          <p:txBody>
            <a:bodyPr spcFirstLastPara="1" wrap="square" lIns="0" tIns="0" rIns="0" bIns="0" anchor="t" anchorCtr="0">
              <a:spAutoFit/>
            </a:bodyPr>
            <a:lstStyle/>
            <a:p>
              <a:pPr marL="0" marR="0" lvl="0" indent="0" algn="l" rtl="0">
                <a:lnSpc>
                  <a:spcPct val="238777"/>
                </a:lnSpc>
                <a:spcBef>
                  <a:spcPts val="0"/>
                </a:spcBef>
                <a:spcAft>
                  <a:spcPts val="0"/>
                </a:spcAft>
                <a:buNone/>
              </a:pPr>
              <a:endParaRPr sz="1800" b="0" i="0" u="none" strike="noStrike" cap="none">
                <a:solidFill>
                  <a:schemeClr val="dk1"/>
                </a:solidFill>
                <a:latin typeface="Calibri"/>
                <a:ea typeface="Calibri"/>
                <a:cs typeface="Calibri"/>
                <a:sym typeface="Calibri"/>
              </a:endParaRPr>
            </a:p>
            <a:p>
              <a:pPr marL="0" marR="0" lvl="0" indent="0" algn="l" rtl="0">
                <a:lnSpc>
                  <a:spcPct val="140000"/>
                </a:lnSpc>
                <a:spcBef>
                  <a:spcPts val="0"/>
                </a:spcBef>
                <a:spcAft>
                  <a:spcPts val="0"/>
                </a:spcAft>
                <a:buNone/>
              </a:pPr>
              <a:r>
                <a:rPr lang="en-US" sz="3070" b="0" i="0" u="none" strike="noStrike" cap="none">
                  <a:solidFill>
                    <a:srgbClr val="FFFFFF"/>
                  </a:solidFill>
                  <a:latin typeface="Raleway"/>
                  <a:ea typeface="Raleway"/>
                  <a:cs typeface="Raleway"/>
                  <a:sym typeface="Raleway"/>
                </a:rPr>
                <a:t> </a:t>
              </a:r>
              <a:endParaRPr/>
            </a:p>
          </p:txBody>
        </p:sp>
      </p:grpSp>
      <p:pic>
        <p:nvPicPr>
          <p:cNvPr id="287" name="Google Shape;287;p15"/>
          <p:cNvPicPr preferRelativeResize="0"/>
          <p:nvPr/>
        </p:nvPicPr>
        <p:blipFill rotWithShape="1">
          <a:blip r:embed="rId4">
            <a:alphaModFix/>
          </a:blip>
          <a:srcRect/>
          <a:stretch/>
        </p:blipFill>
        <p:spPr>
          <a:xfrm>
            <a:off x="3556547" y="5899179"/>
            <a:ext cx="1957770" cy="2077000"/>
          </a:xfrm>
          <a:prstGeom prst="rect">
            <a:avLst/>
          </a:prstGeom>
          <a:noFill/>
          <a:ln>
            <a:noFill/>
          </a:ln>
        </p:spPr>
      </p:pic>
      <p:pic>
        <p:nvPicPr>
          <p:cNvPr id="288" name="Google Shape;288;p15"/>
          <p:cNvPicPr preferRelativeResize="0"/>
          <p:nvPr/>
        </p:nvPicPr>
        <p:blipFill rotWithShape="1">
          <a:blip r:embed="rId5">
            <a:alphaModFix/>
          </a:blip>
          <a:srcRect/>
          <a:stretch/>
        </p:blipFill>
        <p:spPr>
          <a:xfrm>
            <a:off x="6913931" y="5705439"/>
            <a:ext cx="1796829" cy="2464479"/>
          </a:xfrm>
          <a:prstGeom prst="rect">
            <a:avLst/>
          </a:prstGeom>
          <a:noFill/>
          <a:ln>
            <a:noFill/>
          </a:ln>
        </p:spPr>
      </p:pic>
      <p:pic>
        <p:nvPicPr>
          <p:cNvPr id="289" name="Google Shape;289;p15"/>
          <p:cNvPicPr preferRelativeResize="0"/>
          <p:nvPr/>
        </p:nvPicPr>
        <p:blipFill rotWithShape="1">
          <a:blip r:embed="rId6">
            <a:alphaModFix/>
          </a:blip>
          <a:srcRect/>
          <a:stretch/>
        </p:blipFill>
        <p:spPr>
          <a:xfrm>
            <a:off x="10110935" y="5438181"/>
            <a:ext cx="1559477" cy="2998995"/>
          </a:xfrm>
          <a:prstGeom prst="rect">
            <a:avLst/>
          </a:prstGeom>
          <a:noFill/>
          <a:ln>
            <a:noFill/>
          </a:ln>
        </p:spPr>
      </p:pic>
      <p:pic>
        <p:nvPicPr>
          <p:cNvPr id="290" name="Google Shape;290;p15"/>
          <p:cNvPicPr preferRelativeResize="0"/>
          <p:nvPr/>
        </p:nvPicPr>
        <p:blipFill rotWithShape="1">
          <a:blip r:embed="rId7">
            <a:alphaModFix/>
          </a:blip>
          <a:srcRect/>
          <a:stretch/>
        </p:blipFill>
        <p:spPr>
          <a:xfrm>
            <a:off x="13070587" y="5705439"/>
            <a:ext cx="1701953" cy="2583610"/>
          </a:xfrm>
          <a:prstGeom prst="rect">
            <a:avLst/>
          </a:prstGeom>
          <a:noFill/>
          <a:ln>
            <a:noFill/>
          </a:ln>
        </p:spPr>
      </p:pic>
      <p:sp>
        <p:nvSpPr>
          <p:cNvPr id="291" name="Google Shape;291;p15"/>
          <p:cNvSpPr txBox="1"/>
          <p:nvPr/>
        </p:nvSpPr>
        <p:spPr>
          <a:xfrm>
            <a:off x="3556547" y="3193379"/>
            <a:ext cx="10837982" cy="1109019"/>
          </a:xfrm>
          <a:prstGeom prst="rect">
            <a:avLst/>
          </a:prstGeom>
          <a:noFill/>
          <a:ln>
            <a:noFill/>
          </a:ln>
        </p:spPr>
        <p:txBody>
          <a:bodyPr spcFirstLastPara="1" wrap="square" lIns="0" tIns="0" rIns="0" bIns="0" anchor="t" anchorCtr="0">
            <a:spAutoFit/>
          </a:bodyPr>
          <a:lstStyle/>
          <a:p>
            <a:pPr marL="0" marR="0" lvl="0" indent="0" algn="ctr" rtl="0">
              <a:lnSpc>
                <a:spcPct val="140006"/>
              </a:lnSpc>
              <a:spcBef>
                <a:spcPts val="0"/>
              </a:spcBef>
              <a:spcAft>
                <a:spcPts val="0"/>
              </a:spcAft>
              <a:buNone/>
            </a:pPr>
            <a:r>
              <a:rPr lang="en-US" sz="3212" b="0" i="0" u="none" strike="noStrike" cap="none">
                <a:solidFill>
                  <a:srgbClr val="FFFFFF"/>
                </a:solidFill>
                <a:latin typeface="Raleway"/>
                <a:ea typeface="Raleway"/>
                <a:cs typeface="Raleway"/>
                <a:sym typeface="Raleway"/>
              </a:rPr>
              <a:t>WHAT ARE THE ISSUES AND CONCERNS WITH NAME, IMAGE, LIKENESS MOVING FORWARD? </a:t>
            </a:r>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1E3148"/>
        </a:solidFill>
        <a:effectLst/>
      </p:bgPr>
    </p:bg>
    <p:spTree>
      <p:nvGrpSpPr>
        <p:cNvPr id="1" name="Shape 295"/>
        <p:cNvGrpSpPr/>
        <p:nvPr/>
      </p:nvGrpSpPr>
      <p:grpSpPr>
        <a:xfrm>
          <a:off x="0" y="0"/>
          <a:ext cx="0" cy="0"/>
          <a:chOff x="0" y="0"/>
          <a:chExt cx="0" cy="0"/>
        </a:xfrm>
      </p:grpSpPr>
      <p:sp>
        <p:nvSpPr>
          <p:cNvPr id="296" name="Google Shape;296;p16"/>
          <p:cNvSpPr/>
          <p:nvPr/>
        </p:nvSpPr>
        <p:spPr>
          <a:xfrm>
            <a:off x="1028700" y="1028700"/>
            <a:ext cx="16245464" cy="8214600"/>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297" name="Google Shape;297;p16"/>
          <p:cNvGrpSpPr/>
          <p:nvPr/>
        </p:nvGrpSpPr>
        <p:grpSpPr>
          <a:xfrm>
            <a:off x="1830386" y="1659731"/>
            <a:ext cx="5887799" cy="5354103"/>
            <a:chOff x="0" y="-47625"/>
            <a:chExt cx="7850400" cy="7138804"/>
          </a:xfrm>
        </p:grpSpPr>
        <p:sp>
          <p:nvSpPr>
            <p:cNvPr id="298" name="Google Shape;298;p16"/>
            <p:cNvSpPr txBox="1"/>
            <p:nvPr/>
          </p:nvSpPr>
          <p:spPr>
            <a:xfrm>
              <a:off x="0" y="-47625"/>
              <a:ext cx="7850400" cy="3324900"/>
            </a:xfrm>
            <a:prstGeom prst="rect">
              <a:avLst/>
            </a:prstGeom>
            <a:noFill/>
            <a:ln>
              <a:noFill/>
            </a:ln>
          </p:spPr>
          <p:txBody>
            <a:bodyPr spcFirstLastPara="1" wrap="square" lIns="0" tIns="0" rIns="0" bIns="0" anchor="t" anchorCtr="0">
              <a:spAutoFit/>
            </a:bodyPr>
            <a:lstStyle/>
            <a:p>
              <a:pPr marL="0" marR="0" lvl="0" indent="0" algn="l" rtl="0">
                <a:lnSpc>
                  <a:spcPct val="130000"/>
                </a:lnSpc>
                <a:spcBef>
                  <a:spcPts val="0"/>
                </a:spcBef>
                <a:spcAft>
                  <a:spcPts val="0"/>
                </a:spcAft>
                <a:buNone/>
              </a:pPr>
              <a:r>
                <a:rPr lang="en-US" sz="4500" b="1" i="0" u="none" strike="noStrike" cap="none">
                  <a:solidFill>
                    <a:srgbClr val="1E3148"/>
                  </a:solidFill>
                  <a:latin typeface="Montserrat"/>
                  <a:ea typeface="Montserrat"/>
                  <a:cs typeface="Montserrat"/>
                  <a:sym typeface="Montserrat"/>
                </a:rPr>
                <a:t>"AT THIS POINT, ITS JUST THE WILD WILD WEST."</a:t>
              </a:r>
              <a:endParaRPr sz="1100"/>
            </a:p>
          </p:txBody>
        </p:sp>
        <p:sp>
          <p:nvSpPr>
            <p:cNvPr id="299" name="Google Shape;299;p16"/>
            <p:cNvSpPr txBox="1"/>
            <p:nvPr/>
          </p:nvSpPr>
          <p:spPr>
            <a:xfrm>
              <a:off x="0" y="4322791"/>
              <a:ext cx="7819433" cy="2768388"/>
            </a:xfrm>
            <a:prstGeom prst="rect">
              <a:avLst/>
            </a:prstGeom>
            <a:noFill/>
            <a:ln>
              <a:noFill/>
            </a:ln>
          </p:spPr>
          <p:txBody>
            <a:bodyPr spcFirstLastPara="1" wrap="square" lIns="0" tIns="0" rIns="0" bIns="0" anchor="t" anchorCtr="0">
              <a:spAutoFit/>
            </a:bodyPr>
            <a:lstStyle/>
            <a:p>
              <a:pPr marL="0" marR="0" lvl="0" indent="0" algn="l" rtl="0">
                <a:lnSpc>
                  <a:spcPct val="130000"/>
                </a:lnSpc>
                <a:spcBef>
                  <a:spcPts val="0"/>
                </a:spcBef>
                <a:spcAft>
                  <a:spcPts val="0"/>
                </a:spcAft>
                <a:buNone/>
              </a:pPr>
              <a:r>
                <a:rPr lang="en-US" sz="3200" b="0" i="0" u="none" strike="noStrike" cap="none">
                  <a:solidFill>
                    <a:srgbClr val="1E3148"/>
                  </a:solidFill>
                  <a:latin typeface="Montserrat"/>
                  <a:ea typeface="Montserrat"/>
                  <a:cs typeface="Montserrat"/>
                  <a:sym typeface="Montserrat"/>
                </a:rPr>
                <a:t>- Former Heisman Trophy Winner and Michigan legend, Desmond Howard on the current state of NIL</a:t>
              </a:r>
              <a:endParaRPr/>
            </a:p>
          </p:txBody>
        </p:sp>
      </p:grpSp>
      <p:sp>
        <p:nvSpPr>
          <p:cNvPr id="300" name="Google Shape;300;p16"/>
          <p:cNvSpPr txBox="1"/>
          <p:nvPr/>
        </p:nvSpPr>
        <p:spPr>
          <a:xfrm>
            <a:off x="8750299" y="1638300"/>
            <a:ext cx="7671900" cy="2616600"/>
          </a:xfrm>
          <a:prstGeom prst="rect">
            <a:avLst/>
          </a:prstGeom>
          <a:noFill/>
          <a:ln>
            <a:noFill/>
          </a:ln>
        </p:spPr>
        <p:txBody>
          <a:bodyPr spcFirstLastPara="1" wrap="square" lIns="0" tIns="0" rIns="0" bIns="0" anchor="t" anchorCtr="0">
            <a:spAutoFit/>
          </a:bodyPr>
          <a:lstStyle/>
          <a:p>
            <a:pPr marL="0" marR="0" lvl="0" indent="0" algn="l" rtl="0">
              <a:lnSpc>
                <a:spcPct val="150000"/>
              </a:lnSpc>
              <a:spcBef>
                <a:spcPts val="0"/>
              </a:spcBef>
              <a:spcAft>
                <a:spcPts val="0"/>
              </a:spcAft>
              <a:buNone/>
            </a:pPr>
            <a:r>
              <a:rPr lang="en-US" sz="2000" b="0" i="0" u="none" strike="noStrike" cap="none">
                <a:solidFill>
                  <a:srgbClr val="1E3148"/>
                </a:solidFill>
                <a:latin typeface="Montserrat Light"/>
                <a:ea typeface="Montserrat Light"/>
                <a:cs typeface="Montserrat Light"/>
                <a:sym typeface="Montserrat Light"/>
              </a:rPr>
              <a:t>Former Michigan great Desmond Howard </a:t>
            </a:r>
            <a:r>
              <a:rPr lang="en-US" sz="2000" b="0" i="0" u="sng" strike="noStrike" cap="none">
                <a:solidFill>
                  <a:schemeClr val="hlink"/>
                </a:solidFill>
                <a:latin typeface="Montserrat Light"/>
                <a:ea typeface="Montserrat Light"/>
                <a:cs typeface="Montserrat Light"/>
                <a:sym typeface="Montserrat Light"/>
                <a:hlinkClick r:id="rId3"/>
              </a:rPr>
              <a:t>shared his thoughts</a:t>
            </a:r>
            <a:r>
              <a:rPr lang="en-US" sz="2000" b="0" i="0" u="none" strike="noStrike" cap="none">
                <a:solidFill>
                  <a:srgbClr val="1E3148"/>
                </a:solidFill>
                <a:latin typeface="Montserrat Light"/>
                <a:ea typeface="Montserrat Light"/>
                <a:cs typeface="Montserrat Light"/>
                <a:sym typeface="Montserrat Light"/>
              </a:rPr>
              <a:t> on the current state of the NIL as the 2022-23 college football season kicked off. Long an advocate for increased player compensation, Howard believes NIL is the right concept, but believes the NCAA’s lack of guidance leaves NIL with room for improvement.</a:t>
            </a:r>
            <a:endParaRPr/>
          </a:p>
        </p:txBody>
      </p:sp>
      <p:pic>
        <p:nvPicPr>
          <p:cNvPr id="301" name="Google Shape;301;p16" descr="Former Michigan great Desmond Howard shared his thoughts on NIL while back in Ann Arbor recently. Long an advocate for increased player compensation, Howard believes NIL is the right concept, but believes the NCAA's rudderless rollout left much to be desired." title="Desmond Howard on NIL: &quot;It's the wild wild west&quot;">
            <a:hlinkClick r:id="rId4"/>
          </p:cNvPr>
          <p:cNvPicPr preferRelativeResize="0"/>
          <p:nvPr/>
        </p:nvPicPr>
        <p:blipFill>
          <a:blip r:embed="rId5">
            <a:alphaModFix/>
          </a:blip>
          <a:stretch>
            <a:fillRect/>
          </a:stretch>
        </p:blipFill>
        <p:spPr>
          <a:xfrm>
            <a:off x="8750300" y="4603650"/>
            <a:ext cx="7497775" cy="4217500"/>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01"/>
                                        </p:tgtEl>
                                        <p:attrNameLst>
                                          <p:attrName>style.visibility</p:attrName>
                                        </p:attrNameLst>
                                      </p:cBhvr>
                                      <p:to>
                                        <p:strVal val="visible"/>
                                      </p:to>
                                    </p:set>
                                    <p:animEffect transition="in" filter="fade">
                                      <p:cBhvr>
                                        <p:cTn id="7" dur="1000"/>
                                        <p:tgtEl>
                                          <p:spTgt spid="30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1E3148"/>
        </a:solidFill>
        <a:effectLst/>
      </p:bgPr>
    </p:bg>
    <p:spTree>
      <p:nvGrpSpPr>
        <p:cNvPr id="1" name="Shape 305"/>
        <p:cNvGrpSpPr/>
        <p:nvPr/>
      </p:nvGrpSpPr>
      <p:grpSpPr>
        <a:xfrm>
          <a:off x="0" y="0"/>
          <a:ext cx="0" cy="0"/>
          <a:chOff x="0" y="0"/>
          <a:chExt cx="0" cy="0"/>
        </a:xfrm>
      </p:grpSpPr>
      <p:sp>
        <p:nvSpPr>
          <p:cNvPr id="306" name="Google Shape;306;p17"/>
          <p:cNvSpPr/>
          <p:nvPr/>
        </p:nvSpPr>
        <p:spPr>
          <a:xfrm>
            <a:off x="1028700" y="1028700"/>
            <a:ext cx="16245464" cy="8214600"/>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7" name="Google Shape;307;p17"/>
          <p:cNvSpPr txBox="1"/>
          <p:nvPr/>
        </p:nvSpPr>
        <p:spPr>
          <a:xfrm>
            <a:off x="8750299" y="1638300"/>
            <a:ext cx="7671770" cy="1506053"/>
          </a:xfrm>
          <a:prstGeom prst="rect">
            <a:avLst/>
          </a:prstGeom>
          <a:noFill/>
          <a:ln>
            <a:noFill/>
          </a:ln>
        </p:spPr>
        <p:txBody>
          <a:bodyPr spcFirstLastPara="1" wrap="square" lIns="0" tIns="0" rIns="0" bIns="0" anchor="t" anchorCtr="0">
            <a:spAutoFit/>
          </a:bodyPr>
          <a:lstStyle/>
          <a:p>
            <a:pPr marL="0" marR="0" lvl="0" indent="0" algn="l" rtl="0">
              <a:lnSpc>
                <a:spcPct val="150000"/>
              </a:lnSpc>
              <a:spcBef>
                <a:spcPts val="0"/>
              </a:spcBef>
              <a:spcAft>
                <a:spcPts val="0"/>
              </a:spcAft>
              <a:buNone/>
            </a:pPr>
            <a:r>
              <a:rPr lang="en-US" sz="2000" b="0" i="0" u="none" strike="noStrike" cap="none">
                <a:solidFill>
                  <a:srgbClr val="1E3148"/>
                </a:solidFill>
                <a:latin typeface="Montserrat Light"/>
                <a:ea typeface="Montserrat Light"/>
                <a:cs typeface="Montserrat Light"/>
                <a:sym typeface="Montserrat Light"/>
              </a:rPr>
              <a:t>In the spring, Alabama head coach Nick Saban and Texas A&amp;M’s Jimbo Fisher had a very public war of words after Saban suggested A&amp;M “bought every player on their team” with NIL deals.</a:t>
            </a:r>
            <a:endParaRPr/>
          </a:p>
        </p:txBody>
      </p:sp>
      <p:grpSp>
        <p:nvGrpSpPr>
          <p:cNvPr id="308" name="Google Shape;308;p17"/>
          <p:cNvGrpSpPr/>
          <p:nvPr/>
        </p:nvGrpSpPr>
        <p:grpSpPr>
          <a:xfrm>
            <a:off x="1830386" y="1659731"/>
            <a:ext cx="5887799" cy="6678078"/>
            <a:chOff x="0" y="-47625"/>
            <a:chExt cx="7850400" cy="8904104"/>
          </a:xfrm>
        </p:grpSpPr>
        <p:sp>
          <p:nvSpPr>
            <p:cNvPr id="309" name="Google Shape;309;p17"/>
            <p:cNvSpPr txBox="1"/>
            <p:nvPr/>
          </p:nvSpPr>
          <p:spPr>
            <a:xfrm>
              <a:off x="0" y="-47625"/>
              <a:ext cx="7850400" cy="6926700"/>
            </a:xfrm>
            <a:prstGeom prst="rect">
              <a:avLst/>
            </a:prstGeom>
            <a:noFill/>
            <a:ln>
              <a:noFill/>
            </a:ln>
          </p:spPr>
          <p:txBody>
            <a:bodyPr spcFirstLastPara="1" wrap="square" lIns="0" tIns="0" rIns="0" bIns="0" anchor="t" anchorCtr="0">
              <a:spAutoFit/>
            </a:bodyPr>
            <a:lstStyle/>
            <a:p>
              <a:pPr marL="0" marR="0" lvl="0" indent="0" algn="l" rtl="0">
                <a:lnSpc>
                  <a:spcPct val="130000"/>
                </a:lnSpc>
                <a:spcBef>
                  <a:spcPts val="0"/>
                </a:spcBef>
                <a:spcAft>
                  <a:spcPts val="0"/>
                </a:spcAft>
                <a:buNone/>
              </a:pPr>
              <a:r>
                <a:rPr lang="en-US" sz="4500" b="1" i="0" u="none" strike="noStrike" cap="none">
                  <a:solidFill>
                    <a:srgbClr val="1E3148"/>
                  </a:solidFill>
                  <a:latin typeface="Montserrat"/>
                  <a:ea typeface="Montserrat"/>
                  <a:cs typeface="Montserrat"/>
                  <a:sym typeface="Montserrat"/>
                </a:rPr>
                <a:t>"A&amp;M BOUGHT EVERY PLAYER ON THEIR TEAM.  MADE A DEAL FOR NAME, IMAGE, LIKENESS."</a:t>
              </a:r>
              <a:endParaRPr sz="4500"/>
            </a:p>
          </p:txBody>
        </p:sp>
        <p:sp>
          <p:nvSpPr>
            <p:cNvPr id="310" name="Google Shape;310;p17"/>
            <p:cNvSpPr txBox="1"/>
            <p:nvPr/>
          </p:nvSpPr>
          <p:spPr>
            <a:xfrm>
              <a:off x="0" y="7485091"/>
              <a:ext cx="7819433" cy="1371388"/>
            </a:xfrm>
            <a:prstGeom prst="rect">
              <a:avLst/>
            </a:prstGeom>
            <a:noFill/>
            <a:ln>
              <a:noFill/>
            </a:ln>
          </p:spPr>
          <p:txBody>
            <a:bodyPr spcFirstLastPara="1" wrap="square" lIns="0" tIns="0" rIns="0" bIns="0" anchor="t" anchorCtr="0">
              <a:spAutoFit/>
            </a:bodyPr>
            <a:lstStyle/>
            <a:p>
              <a:pPr marL="0" marR="0" lvl="0" indent="0" algn="l" rtl="0">
                <a:lnSpc>
                  <a:spcPct val="130000"/>
                </a:lnSpc>
                <a:spcBef>
                  <a:spcPts val="0"/>
                </a:spcBef>
                <a:spcAft>
                  <a:spcPts val="0"/>
                </a:spcAft>
                <a:buNone/>
              </a:pPr>
              <a:r>
                <a:rPr lang="en-US" sz="3200" b="0" i="0" u="none" strike="noStrike" cap="none">
                  <a:solidFill>
                    <a:srgbClr val="1E3148"/>
                  </a:solidFill>
                  <a:latin typeface="Montserrat"/>
                  <a:ea typeface="Montserrat"/>
                  <a:cs typeface="Montserrat"/>
                  <a:sym typeface="Montserrat"/>
                </a:rPr>
                <a:t>- Alabama Head Coach, Nick Saban</a:t>
              </a:r>
              <a:endParaRPr/>
            </a:p>
          </p:txBody>
        </p:sp>
      </p:grpSp>
      <p:pic>
        <p:nvPicPr>
          <p:cNvPr id="311" name="Google Shape;311;p17" descr="Graphical user interface&#10;&#10;Description automatically generated">
            <a:hlinkClick r:id="rId3"/>
          </p:cNvPr>
          <p:cNvPicPr preferRelativeResize="0"/>
          <p:nvPr/>
        </p:nvPicPr>
        <p:blipFill rotWithShape="1">
          <a:blip r:embed="rId4">
            <a:alphaModFix/>
          </a:blip>
          <a:srcRect/>
          <a:stretch/>
        </p:blipFill>
        <p:spPr>
          <a:xfrm>
            <a:off x="9349924" y="3355815"/>
            <a:ext cx="5654639" cy="5508785"/>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1E3148"/>
        </a:solidFill>
        <a:effectLst/>
      </p:bgPr>
    </p:bg>
    <p:spTree>
      <p:nvGrpSpPr>
        <p:cNvPr id="1" name="Shape 315"/>
        <p:cNvGrpSpPr/>
        <p:nvPr/>
      </p:nvGrpSpPr>
      <p:grpSpPr>
        <a:xfrm>
          <a:off x="0" y="0"/>
          <a:ext cx="0" cy="0"/>
          <a:chOff x="0" y="0"/>
          <a:chExt cx="0" cy="0"/>
        </a:xfrm>
      </p:grpSpPr>
      <p:sp>
        <p:nvSpPr>
          <p:cNvPr id="316" name="Google Shape;316;p18"/>
          <p:cNvSpPr/>
          <p:nvPr/>
        </p:nvSpPr>
        <p:spPr>
          <a:xfrm>
            <a:off x="1028700" y="1028700"/>
            <a:ext cx="16245464" cy="8214600"/>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317" name="Google Shape;317;p18"/>
          <p:cNvGrpSpPr/>
          <p:nvPr/>
        </p:nvGrpSpPr>
        <p:grpSpPr>
          <a:xfrm>
            <a:off x="1830386" y="1298256"/>
            <a:ext cx="14225768" cy="2003187"/>
            <a:chOff x="0" y="-47625"/>
            <a:chExt cx="18967691" cy="2670916"/>
          </a:xfrm>
        </p:grpSpPr>
        <p:sp>
          <p:nvSpPr>
            <p:cNvPr id="318" name="Google Shape;318;p18"/>
            <p:cNvSpPr txBox="1"/>
            <p:nvPr/>
          </p:nvSpPr>
          <p:spPr>
            <a:xfrm>
              <a:off x="0" y="-47625"/>
              <a:ext cx="18967691" cy="1020445"/>
            </a:xfrm>
            <a:prstGeom prst="rect">
              <a:avLst/>
            </a:prstGeom>
            <a:noFill/>
            <a:ln>
              <a:noFill/>
            </a:ln>
          </p:spPr>
          <p:txBody>
            <a:bodyPr spcFirstLastPara="1" wrap="square" lIns="0" tIns="0" rIns="0" bIns="0" anchor="t" anchorCtr="0">
              <a:spAutoFit/>
            </a:bodyPr>
            <a:lstStyle/>
            <a:p>
              <a:pPr marL="0" marR="0" lvl="0" indent="0" algn="l" rtl="0">
                <a:lnSpc>
                  <a:spcPct val="130000"/>
                </a:lnSpc>
                <a:spcBef>
                  <a:spcPts val="0"/>
                </a:spcBef>
                <a:spcAft>
                  <a:spcPts val="0"/>
                </a:spcAft>
                <a:buNone/>
              </a:pPr>
              <a:r>
                <a:rPr lang="en-US" sz="4800" b="1" i="0" u="none" strike="noStrike" cap="none">
                  <a:solidFill>
                    <a:srgbClr val="1E3148"/>
                  </a:solidFill>
                  <a:latin typeface="Montserrat"/>
                  <a:ea typeface="Montserrat"/>
                  <a:cs typeface="Montserrat"/>
                  <a:sym typeface="Montserrat"/>
                </a:rPr>
                <a:t>RECRUITING CONCERNS</a:t>
              </a:r>
              <a:endParaRPr/>
            </a:p>
          </p:txBody>
        </p:sp>
        <p:sp>
          <p:nvSpPr>
            <p:cNvPr id="319" name="Google Shape;319;p18"/>
            <p:cNvSpPr txBox="1"/>
            <p:nvPr/>
          </p:nvSpPr>
          <p:spPr>
            <a:xfrm>
              <a:off x="0" y="1160491"/>
              <a:ext cx="18893100" cy="1462800"/>
            </a:xfrm>
            <a:prstGeom prst="rect">
              <a:avLst/>
            </a:prstGeom>
            <a:noFill/>
            <a:ln>
              <a:noFill/>
            </a:ln>
          </p:spPr>
          <p:txBody>
            <a:bodyPr spcFirstLastPara="1" wrap="square" lIns="0" tIns="0" rIns="0" bIns="0" anchor="t" anchorCtr="0">
              <a:spAutoFit/>
            </a:bodyPr>
            <a:lstStyle/>
            <a:p>
              <a:pPr marL="0" marR="0" lvl="0" indent="0" algn="l" rtl="0">
                <a:lnSpc>
                  <a:spcPct val="130009"/>
                </a:lnSpc>
                <a:spcBef>
                  <a:spcPts val="0"/>
                </a:spcBef>
                <a:spcAft>
                  <a:spcPts val="0"/>
                </a:spcAft>
                <a:buNone/>
              </a:pPr>
              <a:r>
                <a:rPr lang="en-US" sz="3099" b="0" i="0" u="none" strike="noStrike" cap="none">
                  <a:solidFill>
                    <a:srgbClr val="1E3148"/>
                  </a:solidFill>
                  <a:latin typeface="Montserrat"/>
                  <a:ea typeface="Montserrat"/>
                  <a:cs typeface="Montserrat"/>
                  <a:sym typeface="Montserrat"/>
                </a:rPr>
                <a:t>- Jimbo Fisher </a:t>
              </a:r>
              <a:r>
                <a:rPr lang="en-US" sz="3099" b="0" i="0" u="sng" strike="noStrike" cap="none">
                  <a:solidFill>
                    <a:schemeClr val="hlink"/>
                  </a:solidFill>
                  <a:latin typeface="Montserrat"/>
                  <a:ea typeface="Montserrat"/>
                  <a:cs typeface="Montserrat"/>
                  <a:sym typeface="Montserrat"/>
                  <a:hlinkClick r:id="rId3"/>
                </a:rPr>
                <a:t>responded to the Saban’s comments</a:t>
              </a:r>
              <a:r>
                <a:rPr lang="en-US" sz="3099" b="0" i="0" u="none" strike="noStrike" cap="none">
                  <a:solidFill>
                    <a:srgbClr val="1E3148"/>
                  </a:solidFill>
                  <a:latin typeface="Montserrat"/>
                  <a:ea typeface="Montserrat"/>
                  <a:cs typeface="Montserrat"/>
                  <a:sym typeface="Montserrat"/>
                </a:rPr>
                <a:t>, which the Alabama head coach would address again during SEC media day </a:t>
              </a:r>
              <a:endParaRPr/>
            </a:p>
          </p:txBody>
        </p:sp>
      </p:grpSp>
      <p:pic>
        <p:nvPicPr>
          <p:cNvPr id="320" name="Google Shape;320;p18" descr="Graphical user interface&#10;&#10;Description automatically generated">
            <a:hlinkClick r:id="rId4"/>
          </p:cNvPr>
          <p:cNvPicPr preferRelativeResize="0"/>
          <p:nvPr/>
        </p:nvPicPr>
        <p:blipFill rotWithShape="1">
          <a:blip r:embed="rId5">
            <a:alphaModFix/>
          </a:blip>
          <a:srcRect/>
          <a:stretch/>
        </p:blipFill>
        <p:spPr>
          <a:xfrm>
            <a:off x="1560904" y="3485633"/>
            <a:ext cx="6337300" cy="5537200"/>
          </a:xfrm>
          <a:prstGeom prst="rect">
            <a:avLst/>
          </a:prstGeom>
          <a:noFill/>
          <a:ln>
            <a:noFill/>
          </a:ln>
        </p:spPr>
      </p:pic>
      <p:pic>
        <p:nvPicPr>
          <p:cNvPr id="321" name="Google Shape;321;p18" descr="Watch Jimbo Fisher call Nick Saban a Narcissist.&#10;#collegefootball #secfootball" title="Watch Jimbo Fisher call Nick Saban a Narcissist.">
            <a:hlinkClick r:id="rId6"/>
          </p:cNvPr>
          <p:cNvPicPr preferRelativeResize="0"/>
          <p:nvPr/>
        </p:nvPicPr>
        <p:blipFill>
          <a:blip r:embed="rId7">
            <a:alphaModFix/>
          </a:blip>
          <a:stretch>
            <a:fillRect/>
          </a:stretch>
        </p:blipFill>
        <p:spPr>
          <a:xfrm>
            <a:off x="9290900" y="4724050"/>
            <a:ext cx="6765250" cy="3805450"/>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21"/>
                                        </p:tgtEl>
                                        <p:attrNameLst>
                                          <p:attrName>style.visibility</p:attrName>
                                        </p:attrNameLst>
                                      </p:cBhvr>
                                      <p:to>
                                        <p:strVal val="visible"/>
                                      </p:to>
                                    </p:set>
                                    <p:animEffect transition="in" filter="fade">
                                      <p:cBhvr>
                                        <p:cTn id="7" dur="1000"/>
                                        <p:tgtEl>
                                          <p:spTgt spid="3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325"/>
        <p:cNvGrpSpPr/>
        <p:nvPr/>
      </p:nvGrpSpPr>
      <p:grpSpPr>
        <a:xfrm>
          <a:off x="0" y="0"/>
          <a:ext cx="0" cy="0"/>
          <a:chOff x="0" y="0"/>
          <a:chExt cx="0" cy="0"/>
        </a:xfrm>
      </p:grpSpPr>
      <p:sp>
        <p:nvSpPr>
          <p:cNvPr id="326" name="Google Shape;326;p19"/>
          <p:cNvSpPr txBox="1"/>
          <p:nvPr/>
        </p:nvSpPr>
        <p:spPr>
          <a:xfrm>
            <a:off x="3477751" y="992505"/>
            <a:ext cx="11332498" cy="582930"/>
          </a:xfrm>
          <a:prstGeom prst="rect">
            <a:avLst/>
          </a:prstGeom>
          <a:noFill/>
          <a:ln>
            <a:noFill/>
          </a:ln>
        </p:spPr>
        <p:txBody>
          <a:bodyPr spcFirstLastPara="1" wrap="square" lIns="0" tIns="0" rIns="0" bIns="0" anchor="t" anchorCtr="0">
            <a:spAutoFit/>
          </a:bodyPr>
          <a:lstStyle/>
          <a:p>
            <a:pPr marL="0" marR="0" lvl="0" indent="0" algn="ctr" rtl="0">
              <a:lnSpc>
                <a:spcPct val="130000"/>
              </a:lnSpc>
              <a:spcBef>
                <a:spcPts val="0"/>
              </a:spcBef>
              <a:spcAft>
                <a:spcPts val="0"/>
              </a:spcAft>
              <a:buNone/>
            </a:pPr>
            <a:r>
              <a:rPr lang="en-US" sz="3600" b="1" i="0" u="none" strike="noStrike" cap="none">
                <a:solidFill>
                  <a:srgbClr val="1E3148"/>
                </a:solidFill>
                <a:latin typeface="Montserrat"/>
                <a:ea typeface="Montserrat"/>
                <a:cs typeface="Montserrat"/>
                <a:sym typeface="Montserrat"/>
              </a:rPr>
              <a:t>CURRENT NIL ISSUES</a:t>
            </a:r>
            <a:endParaRPr/>
          </a:p>
        </p:txBody>
      </p:sp>
      <p:grpSp>
        <p:nvGrpSpPr>
          <p:cNvPr id="327" name="Google Shape;327;p19"/>
          <p:cNvGrpSpPr/>
          <p:nvPr/>
        </p:nvGrpSpPr>
        <p:grpSpPr>
          <a:xfrm>
            <a:off x="1109791" y="2491103"/>
            <a:ext cx="16068418" cy="6465998"/>
            <a:chOff x="0" y="0"/>
            <a:chExt cx="21424557" cy="8621331"/>
          </a:xfrm>
        </p:grpSpPr>
        <p:sp>
          <p:nvSpPr>
            <p:cNvPr id="328" name="Google Shape;328;p19"/>
            <p:cNvSpPr/>
            <p:nvPr/>
          </p:nvSpPr>
          <p:spPr>
            <a:xfrm>
              <a:off x="0" y="0"/>
              <a:ext cx="5434073" cy="8621331"/>
            </a:xfrm>
            <a:custGeom>
              <a:avLst/>
              <a:gdLst/>
              <a:ahLst/>
              <a:cxnLst/>
              <a:rect l="l" t="t" r="r" b="b"/>
              <a:pathLst>
                <a:path w="3474165" h="5511874" extrusionOk="0">
                  <a:moveTo>
                    <a:pt x="0" y="0"/>
                  </a:moveTo>
                  <a:lnTo>
                    <a:pt x="0" y="5511874"/>
                  </a:lnTo>
                  <a:lnTo>
                    <a:pt x="3474165" y="5511874"/>
                  </a:lnTo>
                  <a:lnTo>
                    <a:pt x="3474165" y="0"/>
                  </a:lnTo>
                  <a:lnTo>
                    <a:pt x="0" y="0"/>
                  </a:lnTo>
                  <a:close/>
                  <a:moveTo>
                    <a:pt x="3413205" y="5450913"/>
                  </a:moveTo>
                  <a:lnTo>
                    <a:pt x="59690" y="5450913"/>
                  </a:lnTo>
                  <a:lnTo>
                    <a:pt x="59690" y="59690"/>
                  </a:lnTo>
                  <a:lnTo>
                    <a:pt x="3413205" y="59690"/>
                  </a:lnTo>
                  <a:lnTo>
                    <a:pt x="3413205" y="5450913"/>
                  </a:lnTo>
                  <a:close/>
                </a:path>
              </a:pathLst>
            </a:custGeom>
            <a:solidFill>
              <a:srgbClr val="1E3148"/>
            </a:solidFill>
            <a:ln>
              <a:noFill/>
            </a:ln>
          </p:spPr>
        </p:sp>
        <p:sp>
          <p:nvSpPr>
            <p:cNvPr id="329" name="Google Shape;329;p19"/>
            <p:cNvSpPr/>
            <p:nvPr/>
          </p:nvSpPr>
          <p:spPr>
            <a:xfrm>
              <a:off x="10665941" y="0"/>
              <a:ext cx="5434073" cy="8621331"/>
            </a:xfrm>
            <a:custGeom>
              <a:avLst/>
              <a:gdLst/>
              <a:ahLst/>
              <a:cxnLst/>
              <a:rect l="l" t="t" r="r" b="b"/>
              <a:pathLst>
                <a:path w="3474165" h="5511874" extrusionOk="0">
                  <a:moveTo>
                    <a:pt x="0" y="0"/>
                  </a:moveTo>
                  <a:lnTo>
                    <a:pt x="0" y="5511874"/>
                  </a:lnTo>
                  <a:lnTo>
                    <a:pt x="3474165" y="5511874"/>
                  </a:lnTo>
                  <a:lnTo>
                    <a:pt x="3474165" y="0"/>
                  </a:lnTo>
                  <a:lnTo>
                    <a:pt x="0" y="0"/>
                  </a:lnTo>
                  <a:close/>
                  <a:moveTo>
                    <a:pt x="3413205" y="5450913"/>
                  </a:moveTo>
                  <a:lnTo>
                    <a:pt x="59690" y="5450913"/>
                  </a:lnTo>
                  <a:lnTo>
                    <a:pt x="59690" y="59690"/>
                  </a:lnTo>
                  <a:lnTo>
                    <a:pt x="3413205" y="59690"/>
                  </a:lnTo>
                  <a:lnTo>
                    <a:pt x="3413205" y="5450913"/>
                  </a:lnTo>
                  <a:close/>
                </a:path>
              </a:pathLst>
            </a:custGeom>
            <a:solidFill>
              <a:srgbClr val="1E3148"/>
            </a:solidFill>
            <a:ln>
              <a:noFill/>
            </a:ln>
          </p:spPr>
        </p:sp>
        <p:sp>
          <p:nvSpPr>
            <p:cNvPr id="330" name="Google Shape;330;p19"/>
            <p:cNvSpPr/>
            <p:nvPr/>
          </p:nvSpPr>
          <p:spPr>
            <a:xfrm>
              <a:off x="5324543" y="0"/>
              <a:ext cx="5434073" cy="8621331"/>
            </a:xfrm>
            <a:custGeom>
              <a:avLst/>
              <a:gdLst/>
              <a:ahLst/>
              <a:cxnLst/>
              <a:rect l="l" t="t" r="r" b="b"/>
              <a:pathLst>
                <a:path w="3474165" h="5511874" extrusionOk="0">
                  <a:moveTo>
                    <a:pt x="0" y="0"/>
                  </a:moveTo>
                  <a:lnTo>
                    <a:pt x="0" y="5511874"/>
                  </a:lnTo>
                  <a:lnTo>
                    <a:pt x="3474165" y="5511874"/>
                  </a:lnTo>
                  <a:lnTo>
                    <a:pt x="3474165" y="0"/>
                  </a:lnTo>
                  <a:lnTo>
                    <a:pt x="0" y="0"/>
                  </a:lnTo>
                  <a:close/>
                  <a:moveTo>
                    <a:pt x="3413205" y="5450913"/>
                  </a:moveTo>
                  <a:lnTo>
                    <a:pt x="59690" y="5450913"/>
                  </a:lnTo>
                  <a:lnTo>
                    <a:pt x="59690" y="59690"/>
                  </a:lnTo>
                  <a:lnTo>
                    <a:pt x="3413205" y="59690"/>
                  </a:lnTo>
                  <a:lnTo>
                    <a:pt x="3413205" y="5450913"/>
                  </a:lnTo>
                  <a:close/>
                </a:path>
              </a:pathLst>
            </a:custGeom>
            <a:solidFill>
              <a:srgbClr val="1E3148"/>
            </a:solidFill>
            <a:ln>
              <a:noFill/>
            </a:ln>
          </p:spPr>
        </p:sp>
        <p:sp>
          <p:nvSpPr>
            <p:cNvPr id="331" name="Google Shape;331;p19"/>
            <p:cNvSpPr/>
            <p:nvPr/>
          </p:nvSpPr>
          <p:spPr>
            <a:xfrm>
              <a:off x="15990484" y="0"/>
              <a:ext cx="5434073" cy="8621331"/>
            </a:xfrm>
            <a:custGeom>
              <a:avLst/>
              <a:gdLst/>
              <a:ahLst/>
              <a:cxnLst/>
              <a:rect l="l" t="t" r="r" b="b"/>
              <a:pathLst>
                <a:path w="3474165" h="5511874" extrusionOk="0">
                  <a:moveTo>
                    <a:pt x="0" y="0"/>
                  </a:moveTo>
                  <a:lnTo>
                    <a:pt x="0" y="5511874"/>
                  </a:lnTo>
                  <a:lnTo>
                    <a:pt x="3474165" y="5511874"/>
                  </a:lnTo>
                  <a:lnTo>
                    <a:pt x="3474165" y="0"/>
                  </a:lnTo>
                  <a:lnTo>
                    <a:pt x="0" y="0"/>
                  </a:lnTo>
                  <a:close/>
                  <a:moveTo>
                    <a:pt x="3413205" y="5450913"/>
                  </a:moveTo>
                  <a:lnTo>
                    <a:pt x="59690" y="5450913"/>
                  </a:lnTo>
                  <a:lnTo>
                    <a:pt x="59690" y="59690"/>
                  </a:lnTo>
                  <a:lnTo>
                    <a:pt x="3413205" y="59690"/>
                  </a:lnTo>
                  <a:lnTo>
                    <a:pt x="3413205" y="5450913"/>
                  </a:lnTo>
                  <a:close/>
                </a:path>
              </a:pathLst>
            </a:custGeom>
            <a:solidFill>
              <a:srgbClr val="1E3148"/>
            </a:solidFill>
            <a:ln>
              <a:noFill/>
            </a:ln>
          </p:spPr>
        </p:sp>
      </p:grpSp>
      <p:grpSp>
        <p:nvGrpSpPr>
          <p:cNvPr id="332" name="Google Shape;332;p19"/>
          <p:cNvGrpSpPr/>
          <p:nvPr/>
        </p:nvGrpSpPr>
        <p:grpSpPr>
          <a:xfrm>
            <a:off x="1601579" y="3054105"/>
            <a:ext cx="2991599" cy="5539027"/>
            <a:chOff x="0" y="-57150"/>
            <a:chExt cx="3988798" cy="7385368"/>
          </a:xfrm>
        </p:grpSpPr>
        <p:sp>
          <p:nvSpPr>
            <p:cNvPr id="333" name="Google Shape;333;p19"/>
            <p:cNvSpPr txBox="1"/>
            <p:nvPr/>
          </p:nvSpPr>
          <p:spPr>
            <a:xfrm>
              <a:off x="0" y="-57150"/>
              <a:ext cx="3949440" cy="1188297"/>
            </a:xfrm>
            <a:prstGeom prst="rect">
              <a:avLst/>
            </a:prstGeom>
            <a:noFill/>
            <a:ln>
              <a:noFill/>
            </a:ln>
          </p:spPr>
          <p:txBody>
            <a:bodyPr spcFirstLastPara="1" wrap="square" lIns="0" tIns="0" rIns="0" bIns="0" anchor="t" anchorCtr="0">
              <a:spAutoFit/>
            </a:bodyPr>
            <a:lstStyle/>
            <a:p>
              <a:pPr marL="0" marR="0" lvl="0" indent="0" algn="l" rtl="0">
                <a:lnSpc>
                  <a:spcPct val="140000"/>
                </a:lnSpc>
                <a:spcBef>
                  <a:spcPts val="0"/>
                </a:spcBef>
                <a:spcAft>
                  <a:spcPts val="0"/>
                </a:spcAft>
                <a:buNone/>
              </a:pPr>
              <a:r>
                <a:rPr lang="en-US" sz="2600" b="1" i="0" u="none" strike="noStrike" cap="none">
                  <a:solidFill>
                    <a:srgbClr val="1E3148"/>
                  </a:solidFill>
                  <a:latin typeface="Raleway"/>
                  <a:ea typeface="Raleway"/>
                  <a:cs typeface="Raleway"/>
                  <a:sym typeface="Raleway"/>
                </a:rPr>
                <a:t>LACK OF REGULATION</a:t>
              </a:r>
              <a:endParaRPr/>
            </a:p>
          </p:txBody>
        </p:sp>
        <p:sp>
          <p:nvSpPr>
            <p:cNvPr id="334" name="Google Shape;334;p19"/>
            <p:cNvSpPr txBox="1"/>
            <p:nvPr/>
          </p:nvSpPr>
          <p:spPr>
            <a:xfrm>
              <a:off x="0" y="1728788"/>
              <a:ext cx="3988798" cy="5599430"/>
            </a:xfrm>
            <a:prstGeom prst="rect">
              <a:avLst/>
            </a:prstGeom>
            <a:noFill/>
            <a:ln>
              <a:noFill/>
            </a:ln>
          </p:spPr>
          <p:txBody>
            <a:bodyPr spcFirstLastPara="1" wrap="square" lIns="0" tIns="0" rIns="0" bIns="0" anchor="t" anchorCtr="0">
              <a:spAutoFit/>
            </a:bodyPr>
            <a:lstStyle/>
            <a:p>
              <a:pPr marL="0" marR="0" lvl="0" indent="0" algn="l" rtl="0">
                <a:lnSpc>
                  <a:spcPct val="150026"/>
                </a:lnSpc>
                <a:spcBef>
                  <a:spcPts val="0"/>
                </a:spcBef>
                <a:spcAft>
                  <a:spcPts val="0"/>
                </a:spcAft>
                <a:buNone/>
              </a:pPr>
              <a:r>
                <a:rPr lang="en-US" sz="1899" b="0" i="0" u="none" strike="noStrike" cap="none">
                  <a:solidFill>
                    <a:srgbClr val="1E3148"/>
                  </a:solidFill>
                  <a:latin typeface="Montserrat Light"/>
                  <a:ea typeface="Montserrat Light"/>
                  <a:cs typeface="Montserrat Light"/>
                  <a:sym typeface="Montserrat Light"/>
                </a:rPr>
                <a:t>With a lack of regulation, many have compared the beginning of the NIL era to the "Wild Wild West."  In other words, there are no rules, and that presents challenges for the NCAA, individual institutions, businesses and brands, and the athletes. </a:t>
              </a:r>
              <a:endParaRPr/>
            </a:p>
          </p:txBody>
        </p:sp>
      </p:grpSp>
      <p:grpSp>
        <p:nvGrpSpPr>
          <p:cNvPr id="335" name="Google Shape;335;p19"/>
          <p:cNvGrpSpPr/>
          <p:nvPr/>
        </p:nvGrpSpPr>
        <p:grpSpPr>
          <a:xfrm>
            <a:off x="5633013" y="3054105"/>
            <a:ext cx="2991599" cy="4834177"/>
            <a:chOff x="0" y="-57150"/>
            <a:chExt cx="3988798" cy="6445568"/>
          </a:xfrm>
        </p:grpSpPr>
        <p:sp>
          <p:nvSpPr>
            <p:cNvPr id="336" name="Google Shape;336;p19"/>
            <p:cNvSpPr txBox="1"/>
            <p:nvPr/>
          </p:nvSpPr>
          <p:spPr>
            <a:xfrm>
              <a:off x="0" y="-57150"/>
              <a:ext cx="3949440" cy="1188297"/>
            </a:xfrm>
            <a:prstGeom prst="rect">
              <a:avLst/>
            </a:prstGeom>
            <a:noFill/>
            <a:ln>
              <a:noFill/>
            </a:ln>
          </p:spPr>
          <p:txBody>
            <a:bodyPr spcFirstLastPara="1" wrap="square" lIns="0" tIns="0" rIns="0" bIns="0" anchor="t" anchorCtr="0">
              <a:spAutoFit/>
            </a:bodyPr>
            <a:lstStyle/>
            <a:p>
              <a:pPr marL="0" marR="0" lvl="0" indent="0" algn="l" rtl="0">
                <a:lnSpc>
                  <a:spcPct val="140000"/>
                </a:lnSpc>
                <a:spcBef>
                  <a:spcPts val="0"/>
                </a:spcBef>
                <a:spcAft>
                  <a:spcPts val="0"/>
                </a:spcAft>
                <a:buNone/>
              </a:pPr>
              <a:r>
                <a:rPr lang="en-US" sz="2600" b="1" i="0" u="none" strike="noStrike" cap="none">
                  <a:solidFill>
                    <a:srgbClr val="1E3148"/>
                  </a:solidFill>
                  <a:latin typeface="Raleway"/>
                  <a:ea typeface="Raleway"/>
                  <a:cs typeface="Raleway"/>
                  <a:sym typeface="Raleway"/>
                </a:rPr>
                <a:t>RECRUITING</a:t>
              </a:r>
              <a:endParaRPr/>
            </a:p>
            <a:p>
              <a:pPr marL="0" marR="0" lvl="0" indent="0" algn="l" rtl="0">
                <a:lnSpc>
                  <a:spcPct val="140000"/>
                </a:lnSpc>
                <a:spcBef>
                  <a:spcPts val="0"/>
                </a:spcBef>
                <a:spcAft>
                  <a:spcPts val="0"/>
                </a:spcAft>
                <a:buNone/>
              </a:pPr>
              <a:r>
                <a:rPr lang="en-US" sz="2600" b="1" i="0" u="none" strike="noStrike" cap="none">
                  <a:solidFill>
                    <a:srgbClr val="1E3148"/>
                  </a:solidFill>
                  <a:latin typeface="Raleway"/>
                  <a:ea typeface="Raleway"/>
                  <a:cs typeface="Raleway"/>
                  <a:sym typeface="Raleway"/>
                </a:rPr>
                <a:t> </a:t>
              </a:r>
              <a:endParaRPr/>
            </a:p>
          </p:txBody>
        </p:sp>
        <p:sp>
          <p:nvSpPr>
            <p:cNvPr id="337" name="Google Shape;337;p19"/>
            <p:cNvSpPr txBox="1"/>
            <p:nvPr/>
          </p:nvSpPr>
          <p:spPr>
            <a:xfrm>
              <a:off x="0" y="1728788"/>
              <a:ext cx="3988798" cy="4659630"/>
            </a:xfrm>
            <a:prstGeom prst="rect">
              <a:avLst/>
            </a:prstGeom>
            <a:noFill/>
            <a:ln>
              <a:noFill/>
            </a:ln>
          </p:spPr>
          <p:txBody>
            <a:bodyPr spcFirstLastPara="1" wrap="square" lIns="0" tIns="0" rIns="0" bIns="0" anchor="t" anchorCtr="0">
              <a:spAutoFit/>
            </a:bodyPr>
            <a:lstStyle/>
            <a:p>
              <a:pPr marL="0" marR="0" lvl="0" indent="0" algn="l" rtl="0">
                <a:lnSpc>
                  <a:spcPct val="150026"/>
                </a:lnSpc>
                <a:spcBef>
                  <a:spcPts val="0"/>
                </a:spcBef>
                <a:spcAft>
                  <a:spcPts val="0"/>
                </a:spcAft>
                <a:buNone/>
              </a:pPr>
              <a:r>
                <a:rPr lang="en-US" sz="1899" b="0" i="0" u="none" strike="noStrike" cap="none">
                  <a:solidFill>
                    <a:srgbClr val="1E3148"/>
                  </a:solidFill>
                  <a:latin typeface="Montserrat Light"/>
                  <a:ea typeface="Montserrat Light"/>
                  <a:cs typeface="Montserrat Light"/>
                  <a:sym typeface="Montserrat Light"/>
                </a:rPr>
                <a:t>Some believe that NIL creates a competitive advantage for a certain percentage of schools, resulting in an environment where the "rich get richer" because donors with big pockets provide them with an edge in recruiting.  </a:t>
              </a:r>
              <a:endParaRPr/>
            </a:p>
          </p:txBody>
        </p:sp>
      </p:grpSp>
      <p:grpSp>
        <p:nvGrpSpPr>
          <p:cNvPr id="338" name="Google Shape;338;p19"/>
          <p:cNvGrpSpPr/>
          <p:nvPr/>
        </p:nvGrpSpPr>
        <p:grpSpPr>
          <a:xfrm>
            <a:off x="9641278" y="3054105"/>
            <a:ext cx="2991599" cy="4834177"/>
            <a:chOff x="0" y="-57150"/>
            <a:chExt cx="3988798" cy="6445568"/>
          </a:xfrm>
        </p:grpSpPr>
        <p:sp>
          <p:nvSpPr>
            <p:cNvPr id="339" name="Google Shape;339;p19"/>
            <p:cNvSpPr txBox="1"/>
            <p:nvPr/>
          </p:nvSpPr>
          <p:spPr>
            <a:xfrm>
              <a:off x="0" y="-57150"/>
              <a:ext cx="3949440" cy="1188297"/>
            </a:xfrm>
            <a:prstGeom prst="rect">
              <a:avLst/>
            </a:prstGeom>
            <a:noFill/>
            <a:ln>
              <a:noFill/>
            </a:ln>
          </p:spPr>
          <p:txBody>
            <a:bodyPr spcFirstLastPara="1" wrap="square" lIns="0" tIns="0" rIns="0" bIns="0" anchor="t" anchorCtr="0">
              <a:spAutoFit/>
            </a:bodyPr>
            <a:lstStyle/>
            <a:p>
              <a:pPr marL="0" marR="0" lvl="0" indent="0" algn="l" rtl="0">
                <a:lnSpc>
                  <a:spcPct val="140000"/>
                </a:lnSpc>
                <a:spcBef>
                  <a:spcPts val="0"/>
                </a:spcBef>
                <a:spcAft>
                  <a:spcPts val="0"/>
                </a:spcAft>
                <a:buNone/>
              </a:pPr>
              <a:r>
                <a:rPr lang="en-US" sz="2600" b="1" i="0" u="none" strike="noStrike" cap="none">
                  <a:solidFill>
                    <a:srgbClr val="1E3148"/>
                  </a:solidFill>
                  <a:latin typeface="Raleway"/>
                  <a:ea typeface="Raleway"/>
                  <a:cs typeface="Raleway"/>
                  <a:sym typeface="Raleway"/>
                </a:rPr>
                <a:t>CONFERENCE REALIGNMENT </a:t>
              </a:r>
              <a:endParaRPr/>
            </a:p>
          </p:txBody>
        </p:sp>
        <p:sp>
          <p:nvSpPr>
            <p:cNvPr id="340" name="Google Shape;340;p19"/>
            <p:cNvSpPr txBox="1"/>
            <p:nvPr/>
          </p:nvSpPr>
          <p:spPr>
            <a:xfrm>
              <a:off x="0" y="1728788"/>
              <a:ext cx="3988798" cy="4659630"/>
            </a:xfrm>
            <a:prstGeom prst="rect">
              <a:avLst/>
            </a:prstGeom>
            <a:noFill/>
            <a:ln>
              <a:noFill/>
            </a:ln>
          </p:spPr>
          <p:txBody>
            <a:bodyPr spcFirstLastPara="1" wrap="square" lIns="0" tIns="0" rIns="0" bIns="0" anchor="t" anchorCtr="0">
              <a:spAutoFit/>
            </a:bodyPr>
            <a:lstStyle/>
            <a:p>
              <a:pPr marL="0" marR="0" lvl="0" indent="0" algn="l" rtl="0">
                <a:lnSpc>
                  <a:spcPct val="150026"/>
                </a:lnSpc>
                <a:spcBef>
                  <a:spcPts val="0"/>
                </a:spcBef>
                <a:spcAft>
                  <a:spcPts val="0"/>
                </a:spcAft>
                <a:buNone/>
              </a:pPr>
              <a:r>
                <a:rPr lang="en-US" sz="1899" b="0" i="0" u="none" strike="noStrike" cap="none">
                  <a:solidFill>
                    <a:srgbClr val="1E3148"/>
                  </a:solidFill>
                  <a:latin typeface="Montserrat Light"/>
                  <a:ea typeface="Montserrat Light"/>
                  <a:cs typeface="Montserrat Light"/>
                  <a:sym typeface="Montserrat Light"/>
                </a:rPr>
                <a:t>While primarily the result of massive television broadcast deals, the future earning potential for athletes in several conferences has shifted the landscape in terms of conference realignment. </a:t>
              </a:r>
              <a:endParaRPr/>
            </a:p>
          </p:txBody>
        </p:sp>
      </p:grpSp>
      <p:grpSp>
        <p:nvGrpSpPr>
          <p:cNvPr id="341" name="Google Shape;341;p19"/>
          <p:cNvGrpSpPr/>
          <p:nvPr/>
        </p:nvGrpSpPr>
        <p:grpSpPr>
          <a:xfrm>
            <a:off x="13672713" y="3054105"/>
            <a:ext cx="2991599" cy="5186602"/>
            <a:chOff x="0" y="-57150"/>
            <a:chExt cx="3988798" cy="6915468"/>
          </a:xfrm>
        </p:grpSpPr>
        <p:sp>
          <p:nvSpPr>
            <p:cNvPr id="342" name="Google Shape;342;p19"/>
            <p:cNvSpPr txBox="1"/>
            <p:nvPr/>
          </p:nvSpPr>
          <p:spPr>
            <a:xfrm>
              <a:off x="0" y="-57150"/>
              <a:ext cx="3949440" cy="1188297"/>
            </a:xfrm>
            <a:prstGeom prst="rect">
              <a:avLst/>
            </a:prstGeom>
            <a:noFill/>
            <a:ln>
              <a:noFill/>
            </a:ln>
          </p:spPr>
          <p:txBody>
            <a:bodyPr spcFirstLastPara="1" wrap="square" lIns="0" tIns="0" rIns="0" bIns="0" anchor="t" anchorCtr="0">
              <a:spAutoFit/>
            </a:bodyPr>
            <a:lstStyle/>
            <a:p>
              <a:pPr marL="0" marR="0" lvl="0" indent="0" algn="l" rtl="0">
                <a:lnSpc>
                  <a:spcPct val="140000"/>
                </a:lnSpc>
                <a:spcBef>
                  <a:spcPts val="0"/>
                </a:spcBef>
                <a:spcAft>
                  <a:spcPts val="0"/>
                </a:spcAft>
                <a:buNone/>
              </a:pPr>
              <a:r>
                <a:rPr lang="en-US" sz="2600" b="1" i="0" u="none" strike="noStrike" cap="none">
                  <a:solidFill>
                    <a:srgbClr val="1E3148"/>
                  </a:solidFill>
                  <a:latin typeface="Raleway"/>
                  <a:ea typeface="Raleway"/>
                  <a:cs typeface="Raleway"/>
                  <a:sym typeface="Raleway"/>
                </a:rPr>
                <a:t>CONFUSION</a:t>
              </a:r>
              <a:endParaRPr/>
            </a:p>
            <a:p>
              <a:pPr marL="0" marR="0" lvl="0" indent="0" algn="l" rtl="0">
                <a:lnSpc>
                  <a:spcPct val="140000"/>
                </a:lnSpc>
                <a:spcBef>
                  <a:spcPts val="0"/>
                </a:spcBef>
                <a:spcAft>
                  <a:spcPts val="0"/>
                </a:spcAft>
                <a:buNone/>
              </a:pPr>
              <a:endParaRPr sz="2600" b="1" i="0" u="none" strike="noStrike" cap="none">
                <a:solidFill>
                  <a:srgbClr val="1E3148"/>
                </a:solidFill>
                <a:latin typeface="Raleway"/>
                <a:ea typeface="Raleway"/>
                <a:cs typeface="Raleway"/>
                <a:sym typeface="Raleway"/>
              </a:endParaRPr>
            </a:p>
          </p:txBody>
        </p:sp>
        <p:sp>
          <p:nvSpPr>
            <p:cNvPr id="343" name="Google Shape;343;p19"/>
            <p:cNvSpPr txBox="1"/>
            <p:nvPr/>
          </p:nvSpPr>
          <p:spPr>
            <a:xfrm>
              <a:off x="0" y="1728788"/>
              <a:ext cx="3988798" cy="5129530"/>
            </a:xfrm>
            <a:prstGeom prst="rect">
              <a:avLst/>
            </a:prstGeom>
            <a:noFill/>
            <a:ln>
              <a:noFill/>
            </a:ln>
          </p:spPr>
          <p:txBody>
            <a:bodyPr spcFirstLastPara="1" wrap="square" lIns="0" tIns="0" rIns="0" bIns="0" anchor="t" anchorCtr="0">
              <a:spAutoFit/>
            </a:bodyPr>
            <a:lstStyle/>
            <a:p>
              <a:pPr marL="0" marR="0" lvl="0" indent="0" algn="l" rtl="0">
                <a:lnSpc>
                  <a:spcPct val="150026"/>
                </a:lnSpc>
                <a:spcBef>
                  <a:spcPts val="0"/>
                </a:spcBef>
                <a:spcAft>
                  <a:spcPts val="0"/>
                </a:spcAft>
                <a:buNone/>
              </a:pPr>
              <a:r>
                <a:rPr lang="en-US" sz="1899" b="0" i="0" u="none" strike="noStrike" cap="none">
                  <a:solidFill>
                    <a:srgbClr val="1E3148"/>
                  </a:solidFill>
                  <a:latin typeface="Montserrat Light"/>
                  <a:ea typeface="Montserrat Light"/>
                  <a:cs typeface="Montserrat Light"/>
                  <a:sym typeface="Montserrat Light"/>
                </a:rPr>
                <a:t>Perhaps the biggest challenge after year one of NIL is a general sense of confusion about what is allowed, what the NCAA will enforce, and how athletes and business/brands can proceed with developing partnerships. </a:t>
              </a:r>
              <a:endParaRPr/>
            </a:p>
          </p:txBody>
        </p:sp>
      </p:grpSp>
      <p:pic>
        <p:nvPicPr>
          <p:cNvPr id="344" name="Google Shape;344;p19"/>
          <p:cNvPicPr preferRelativeResize="0"/>
          <p:nvPr/>
        </p:nvPicPr>
        <p:blipFill rotWithShape="1">
          <a:blip r:embed="rId3">
            <a:alphaModFix/>
          </a:blip>
          <a:srcRect/>
          <a:stretch/>
        </p:blipFill>
        <p:spPr>
          <a:xfrm>
            <a:off x="12488180" y="9453337"/>
            <a:ext cx="594068" cy="626472"/>
          </a:xfrm>
          <a:prstGeom prst="rect">
            <a:avLst/>
          </a:prstGeom>
          <a:noFill/>
          <a:ln>
            <a:noFill/>
          </a:ln>
        </p:spPr>
      </p:pic>
      <p:sp>
        <p:nvSpPr>
          <p:cNvPr id="345" name="Google Shape;345;p19"/>
          <p:cNvSpPr txBox="1"/>
          <p:nvPr/>
        </p:nvSpPr>
        <p:spPr>
          <a:xfrm>
            <a:off x="8443233" y="9631953"/>
            <a:ext cx="9278031" cy="240665"/>
          </a:xfrm>
          <a:prstGeom prst="rect">
            <a:avLst/>
          </a:prstGeom>
          <a:noFill/>
          <a:ln>
            <a:noFill/>
          </a:ln>
        </p:spPr>
        <p:txBody>
          <a:bodyPr spcFirstLastPara="1" wrap="square" lIns="0" tIns="0" rIns="0" bIns="0" anchor="t" anchorCtr="0">
            <a:spAutoFit/>
          </a:bodyPr>
          <a:lstStyle/>
          <a:p>
            <a:pPr marL="0" marR="0" lvl="0" indent="0" algn="r" rtl="0">
              <a:lnSpc>
                <a:spcPct val="139928"/>
              </a:lnSpc>
              <a:spcBef>
                <a:spcPts val="0"/>
              </a:spcBef>
              <a:spcAft>
                <a:spcPts val="0"/>
              </a:spcAft>
              <a:buNone/>
            </a:pPr>
            <a:r>
              <a:rPr lang="en-US" sz="1400" b="0" i="0" u="none" strike="noStrike" cap="none">
                <a:solidFill>
                  <a:srgbClr val="1E3148"/>
                </a:solidFill>
                <a:latin typeface="Montserrat"/>
                <a:ea typeface="Montserrat"/>
                <a:cs typeface="Montserrat"/>
                <a:sym typeface="Montserrat"/>
              </a:rPr>
              <a:t>WWW.SPORTSCAREERCONSULTING.COM </a:t>
            </a:r>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1E3148"/>
        </a:solidFill>
        <a:effectLst/>
      </p:bgPr>
    </p:bg>
    <p:spTree>
      <p:nvGrpSpPr>
        <p:cNvPr id="1" name="Shape 96"/>
        <p:cNvGrpSpPr/>
        <p:nvPr/>
      </p:nvGrpSpPr>
      <p:grpSpPr>
        <a:xfrm>
          <a:off x="0" y="0"/>
          <a:ext cx="0" cy="0"/>
          <a:chOff x="0" y="0"/>
          <a:chExt cx="0" cy="0"/>
        </a:xfrm>
      </p:grpSpPr>
      <p:sp>
        <p:nvSpPr>
          <p:cNvPr id="97" name="Google Shape;97;p2"/>
          <p:cNvSpPr/>
          <p:nvPr/>
        </p:nvSpPr>
        <p:spPr>
          <a:xfrm>
            <a:off x="1028700" y="1028700"/>
            <a:ext cx="16245464" cy="8214600"/>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98" name="Google Shape;98;p2"/>
          <p:cNvGrpSpPr/>
          <p:nvPr/>
        </p:nvGrpSpPr>
        <p:grpSpPr>
          <a:xfrm>
            <a:off x="8518433" y="1659731"/>
            <a:ext cx="7949800" cy="6560526"/>
            <a:chOff x="0" y="-47625"/>
            <a:chExt cx="10599733" cy="8747369"/>
          </a:xfrm>
        </p:grpSpPr>
        <p:sp>
          <p:nvSpPr>
            <p:cNvPr id="99" name="Google Shape;99;p2"/>
            <p:cNvSpPr txBox="1"/>
            <p:nvPr/>
          </p:nvSpPr>
          <p:spPr>
            <a:xfrm>
              <a:off x="61784" y="-47625"/>
              <a:ext cx="10537949" cy="1020445"/>
            </a:xfrm>
            <a:prstGeom prst="rect">
              <a:avLst/>
            </a:prstGeom>
            <a:noFill/>
            <a:ln>
              <a:noFill/>
            </a:ln>
          </p:spPr>
          <p:txBody>
            <a:bodyPr spcFirstLastPara="1" wrap="square" lIns="0" tIns="0" rIns="0" bIns="0" anchor="t" anchorCtr="0">
              <a:spAutoFit/>
            </a:bodyPr>
            <a:lstStyle/>
            <a:p>
              <a:pPr marL="0" marR="0" lvl="0" indent="0" algn="r" rtl="0">
                <a:lnSpc>
                  <a:spcPct val="130000"/>
                </a:lnSpc>
                <a:spcBef>
                  <a:spcPts val="0"/>
                </a:spcBef>
                <a:spcAft>
                  <a:spcPts val="0"/>
                </a:spcAft>
                <a:buNone/>
              </a:pPr>
              <a:r>
                <a:rPr lang="en-US" sz="4800" b="1" i="0" u="none" strike="noStrike" cap="none">
                  <a:solidFill>
                    <a:srgbClr val="1E3148"/>
                  </a:solidFill>
                  <a:latin typeface="Montserrat"/>
                  <a:ea typeface="Montserrat"/>
                  <a:cs typeface="Montserrat"/>
                  <a:sym typeface="Montserrat"/>
                </a:rPr>
                <a:t>WHAT IS NIL?</a:t>
              </a:r>
              <a:endParaRPr/>
            </a:p>
          </p:txBody>
        </p:sp>
        <p:sp>
          <p:nvSpPr>
            <p:cNvPr id="100" name="Google Shape;100;p2"/>
            <p:cNvSpPr txBox="1"/>
            <p:nvPr/>
          </p:nvSpPr>
          <p:spPr>
            <a:xfrm>
              <a:off x="2224240" y="1160491"/>
              <a:ext cx="8375493" cy="672888"/>
            </a:xfrm>
            <a:prstGeom prst="rect">
              <a:avLst/>
            </a:prstGeom>
            <a:noFill/>
            <a:ln>
              <a:noFill/>
            </a:ln>
          </p:spPr>
          <p:txBody>
            <a:bodyPr spcFirstLastPara="1" wrap="square" lIns="0" tIns="0" rIns="0" bIns="0" anchor="t" anchorCtr="0">
              <a:spAutoFit/>
            </a:bodyPr>
            <a:lstStyle/>
            <a:p>
              <a:pPr marL="0" marR="0" lvl="0" indent="0" algn="r" rtl="0">
                <a:lnSpc>
                  <a:spcPct val="130000"/>
                </a:lnSpc>
                <a:spcBef>
                  <a:spcPts val="0"/>
                </a:spcBef>
                <a:spcAft>
                  <a:spcPts val="0"/>
                </a:spcAft>
                <a:buNone/>
              </a:pPr>
              <a:r>
                <a:rPr lang="en-US" sz="3200" b="1" i="0" u="none" strike="noStrike" cap="none">
                  <a:solidFill>
                    <a:srgbClr val="1E3148"/>
                  </a:solidFill>
                  <a:latin typeface="Montserrat"/>
                  <a:ea typeface="Montserrat"/>
                  <a:cs typeface="Montserrat"/>
                  <a:sym typeface="Montserrat"/>
                </a:rPr>
                <a:t>Name, Image, Likeness</a:t>
              </a:r>
              <a:endParaRPr/>
            </a:p>
          </p:txBody>
        </p:sp>
        <p:sp>
          <p:nvSpPr>
            <p:cNvPr id="101" name="Google Shape;101;p2"/>
            <p:cNvSpPr txBox="1"/>
            <p:nvPr/>
          </p:nvSpPr>
          <p:spPr>
            <a:xfrm>
              <a:off x="0" y="2537068"/>
              <a:ext cx="10599733" cy="6162676"/>
            </a:xfrm>
            <a:prstGeom prst="rect">
              <a:avLst/>
            </a:prstGeom>
            <a:noFill/>
            <a:ln>
              <a:noFill/>
            </a:ln>
          </p:spPr>
          <p:txBody>
            <a:bodyPr spcFirstLastPara="1" wrap="square" lIns="0" tIns="0" rIns="0" bIns="0" anchor="t" anchorCtr="0">
              <a:spAutoFit/>
            </a:bodyPr>
            <a:lstStyle/>
            <a:p>
              <a:pPr marL="0" marR="0" lvl="0" indent="0" algn="r" rtl="0">
                <a:lnSpc>
                  <a:spcPct val="150020"/>
                </a:lnSpc>
                <a:spcBef>
                  <a:spcPts val="0"/>
                </a:spcBef>
                <a:spcAft>
                  <a:spcPts val="0"/>
                </a:spcAft>
                <a:buNone/>
              </a:pPr>
              <a:r>
                <a:rPr lang="en-US" sz="2499" b="0" i="0" u="none" strike="noStrike" cap="none">
                  <a:solidFill>
                    <a:srgbClr val="1E3148"/>
                  </a:solidFill>
                  <a:latin typeface="Montserrat Light"/>
                  <a:ea typeface="Montserrat Light"/>
                  <a:cs typeface="Montserrat Light"/>
                  <a:sym typeface="Montserrat Light"/>
                </a:rPr>
                <a:t>Beginning in the 2021-22 season, the NCAA allowed its athletes to monetize their name, image, and likeness.  Prior to the new rule, athletes were not allowed to cash in on their own name, image or likeness.  </a:t>
              </a:r>
              <a:endParaRPr/>
            </a:p>
            <a:p>
              <a:pPr marL="0" marR="0" lvl="0" indent="0" algn="r" rtl="0">
                <a:lnSpc>
                  <a:spcPct val="150020"/>
                </a:lnSpc>
                <a:spcBef>
                  <a:spcPts val="0"/>
                </a:spcBef>
                <a:spcAft>
                  <a:spcPts val="0"/>
                </a:spcAft>
                <a:buNone/>
              </a:pPr>
              <a:endParaRPr sz="2499" b="0" i="0" u="none" strike="noStrike" cap="none">
                <a:solidFill>
                  <a:srgbClr val="1E3148"/>
                </a:solidFill>
                <a:latin typeface="Montserrat Light"/>
                <a:ea typeface="Montserrat Light"/>
                <a:cs typeface="Montserrat Light"/>
                <a:sym typeface="Montserrat Light"/>
              </a:endParaRPr>
            </a:p>
            <a:p>
              <a:pPr marL="0" marR="0" lvl="0" indent="0" algn="r" rtl="0">
                <a:lnSpc>
                  <a:spcPct val="150020"/>
                </a:lnSpc>
                <a:spcBef>
                  <a:spcPts val="0"/>
                </a:spcBef>
                <a:spcAft>
                  <a:spcPts val="0"/>
                </a:spcAft>
                <a:buNone/>
              </a:pPr>
              <a:r>
                <a:rPr lang="en-US" sz="2499" b="0" i="0" u="none" strike="noStrike" cap="none">
                  <a:solidFill>
                    <a:srgbClr val="1E3148"/>
                  </a:solidFill>
                  <a:latin typeface="Montserrat Light"/>
                  <a:ea typeface="Montserrat Light"/>
                  <a:cs typeface="Montserrat Light"/>
                  <a:sym typeface="Montserrat Light"/>
                </a:rPr>
                <a:t>Now, they have the opportunity to partner with brands or create their own branded product or service and be compensated for their efforts. </a:t>
              </a:r>
              <a:endParaRPr/>
            </a:p>
            <a:p>
              <a:pPr marL="0" marR="0" lvl="0" indent="0" algn="r" rtl="0">
                <a:lnSpc>
                  <a:spcPct val="150020"/>
                </a:lnSpc>
                <a:spcBef>
                  <a:spcPts val="0"/>
                </a:spcBef>
                <a:spcAft>
                  <a:spcPts val="0"/>
                </a:spcAft>
                <a:buNone/>
              </a:pPr>
              <a:endParaRPr sz="2499" b="0" i="0" u="none" strike="noStrike" cap="none">
                <a:solidFill>
                  <a:srgbClr val="1E3148"/>
                </a:solidFill>
                <a:latin typeface="Montserrat Light"/>
                <a:ea typeface="Montserrat Light"/>
                <a:cs typeface="Montserrat Light"/>
                <a:sym typeface="Montserrat Light"/>
              </a:endParaRPr>
            </a:p>
          </p:txBody>
        </p:sp>
      </p:grpSp>
      <p:pic>
        <p:nvPicPr>
          <p:cNvPr id="102" name="Google Shape;102;p2"/>
          <p:cNvPicPr preferRelativeResize="0"/>
          <p:nvPr/>
        </p:nvPicPr>
        <p:blipFill rotWithShape="1">
          <a:blip r:embed="rId3">
            <a:alphaModFix/>
          </a:blip>
          <a:srcRect l="22140" r="22140"/>
          <a:stretch/>
        </p:blipFill>
        <p:spPr>
          <a:xfrm>
            <a:off x="1028700" y="1028700"/>
            <a:ext cx="6882384" cy="8229600"/>
          </a:xfrm>
          <a:prstGeom prst="rect">
            <a:avLst/>
          </a:prstGeom>
          <a:noFill/>
          <a:ln>
            <a:noFill/>
          </a:ln>
        </p:spPr>
      </p:pic>
      <p:pic>
        <p:nvPicPr>
          <p:cNvPr id="103" name="Google Shape;103;p2"/>
          <p:cNvPicPr preferRelativeResize="0"/>
          <p:nvPr/>
        </p:nvPicPr>
        <p:blipFill rotWithShape="1">
          <a:blip r:embed="rId4">
            <a:alphaModFix/>
          </a:blip>
          <a:srcRect/>
          <a:stretch/>
        </p:blipFill>
        <p:spPr>
          <a:xfrm>
            <a:off x="12488180" y="9453337"/>
            <a:ext cx="594068" cy="626472"/>
          </a:xfrm>
          <a:prstGeom prst="rect">
            <a:avLst/>
          </a:prstGeom>
          <a:noFill/>
          <a:ln>
            <a:noFill/>
          </a:ln>
        </p:spPr>
      </p:pic>
      <p:sp>
        <p:nvSpPr>
          <p:cNvPr id="104" name="Google Shape;104;p2"/>
          <p:cNvSpPr txBox="1"/>
          <p:nvPr/>
        </p:nvSpPr>
        <p:spPr>
          <a:xfrm>
            <a:off x="8443233" y="9631953"/>
            <a:ext cx="9278031" cy="240665"/>
          </a:xfrm>
          <a:prstGeom prst="rect">
            <a:avLst/>
          </a:prstGeom>
          <a:noFill/>
          <a:ln>
            <a:noFill/>
          </a:ln>
        </p:spPr>
        <p:txBody>
          <a:bodyPr spcFirstLastPara="1" wrap="square" lIns="0" tIns="0" rIns="0" bIns="0" anchor="t" anchorCtr="0">
            <a:spAutoFit/>
          </a:bodyPr>
          <a:lstStyle/>
          <a:p>
            <a:pPr marL="0" marR="0" lvl="0" indent="0" algn="r" rtl="0">
              <a:lnSpc>
                <a:spcPct val="139928"/>
              </a:lnSpc>
              <a:spcBef>
                <a:spcPts val="0"/>
              </a:spcBef>
              <a:spcAft>
                <a:spcPts val="0"/>
              </a:spcAft>
              <a:buNone/>
            </a:pPr>
            <a:r>
              <a:rPr lang="en-US" sz="1400" b="0" i="0" u="none" strike="noStrike" cap="none">
                <a:solidFill>
                  <a:srgbClr val="FFFFFF"/>
                </a:solidFill>
                <a:latin typeface="Montserrat"/>
                <a:ea typeface="Montserrat"/>
                <a:cs typeface="Montserrat"/>
                <a:sym typeface="Montserrat"/>
              </a:rPr>
              <a:t>WWW.SPORTSCAREERCONSULTING.COM </a:t>
            </a:r>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349"/>
        <p:cNvGrpSpPr/>
        <p:nvPr/>
      </p:nvGrpSpPr>
      <p:grpSpPr>
        <a:xfrm>
          <a:off x="0" y="0"/>
          <a:ext cx="0" cy="0"/>
          <a:chOff x="0" y="0"/>
          <a:chExt cx="0" cy="0"/>
        </a:xfrm>
      </p:grpSpPr>
      <p:pic>
        <p:nvPicPr>
          <p:cNvPr id="350" name="Google Shape;350;p20"/>
          <p:cNvPicPr preferRelativeResize="0"/>
          <p:nvPr/>
        </p:nvPicPr>
        <p:blipFill rotWithShape="1">
          <a:blip r:embed="rId3">
            <a:alphaModFix/>
          </a:blip>
          <a:srcRect t="6225" b="6225"/>
          <a:stretch/>
        </p:blipFill>
        <p:spPr>
          <a:xfrm>
            <a:off x="0" y="0"/>
            <a:ext cx="18288000" cy="10287000"/>
          </a:xfrm>
          <a:prstGeom prst="rect">
            <a:avLst/>
          </a:prstGeom>
          <a:noFill/>
          <a:ln>
            <a:noFill/>
          </a:ln>
        </p:spPr>
      </p:pic>
      <p:grpSp>
        <p:nvGrpSpPr>
          <p:cNvPr id="351" name="Google Shape;351;p20"/>
          <p:cNvGrpSpPr/>
          <p:nvPr/>
        </p:nvGrpSpPr>
        <p:grpSpPr>
          <a:xfrm>
            <a:off x="3752850" y="3841583"/>
            <a:ext cx="10782300" cy="2603833"/>
            <a:chOff x="0" y="0"/>
            <a:chExt cx="14376400" cy="3471778"/>
          </a:xfrm>
        </p:grpSpPr>
        <p:sp>
          <p:nvSpPr>
            <p:cNvPr id="352" name="Google Shape;352;p20"/>
            <p:cNvSpPr/>
            <p:nvPr/>
          </p:nvSpPr>
          <p:spPr>
            <a:xfrm>
              <a:off x="0" y="0"/>
              <a:ext cx="14376400" cy="3471778"/>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3" name="Google Shape;353;p20"/>
            <p:cNvSpPr txBox="1"/>
            <p:nvPr/>
          </p:nvSpPr>
          <p:spPr>
            <a:xfrm>
              <a:off x="1239597" y="1105334"/>
              <a:ext cx="11897206" cy="1118235"/>
            </a:xfrm>
            <a:prstGeom prst="rect">
              <a:avLst/>
            </a:prstGeom>
            <a:noFill/>
            <a:ln>
              <a:noFill/>
            </a:ln>
          </p:spPr>
          <p:txBody>
            <a:bodyPr spcFirstLastPara="1" wrap="square" lIns="0" tIns="0" rIns="0" bIns="0" anchor="t" anchorCtr="0">
              <a:spAutoFit/>
            </a:bodyPr>
            <a:lstStyle/>
            <a:p>
              <a:pPr marL="0" marR="0" lvl="0" indent="0" algn="ctr" rtl="0">
                <a:lnSpc>
                  <a:spcPct val="150000"/>
                </a:lnSpc>
                <a:spcBef>
                  <a:spcPts val="0"/>
                </a:spcBef>
                <a:spcAft>
                  <a:spcPts val="0"/>
                </a:spcAft>
                <a:buNone/>
              </a:pPr>
              <a:r>
                <a:rPr lang="en-US" sz="4800" b="1" i="0" u="none" strike="noStrike" cap="none">
                  <a:solidFill>
                    <a:srgbClr val="1E3148"/>
                  </a:solidFill>
                  <a:latin typeface="Montserrat"/>
                  <a:ea typeface="Montserrat"/>
                  <a:cs typeface="Montserrat"/>
                  <a:sym typeface="Montserrat"/>
                </a:rPr>
                <a:t>SCHOOLS</a:t>
              </a:r>
              <a:endParaRPr/>
            </a:p>
          </p:txBody>
        </p:sp>
      </p:gr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357"/>
        <p:cNvGrpSpPr/>
        <p:nvPr/>
      </p:nvGrpSpPr>
      <p:grpSpPr>
        <a:xfrm>
          <a:off x="0" y="0"/>
          <a:ext cx="0" cy="0"/>
          <a:chOff x="0" y="0"/>
          <a:chExt cx="0" cy="0"/>
        </a:xfrm>
      </p:grpSpPr>
      <p:pic>
        <p:nvPicPr>
          <p:cNvPr id="358" name="Google Shape;358;p21"/>
          <p:cNvPicPr preferRelativeResize="0"/>
          <p:nvPr/>
        </p:nvPicPr>
        <p:blipFill rotWithShape="1">
          <a:blip r:embed="rId3">
            <a:alphaModFix/>
          </a:blip>
          <a:srcRect t="12500" b="12500"/>
          <a:stretch/>
        </p:blipFill>
        <p:spPr>
          <a:xfrm>
            <a:off x="0" y="0"/>
            <a:ext cx="18288000" cy="10287000"/>
          </a:xfrm>
          <a:prstGeom prst="rect">
            <a:avLst/>
          </a:prstGeom>
          <a:noFill/>
          <a:ln>
            <a:noFill/>
          </a:ln>
        </p:spPr>
      </p:pic>
      <p:grpSp>
        <p:nvGrpSpPr>
          <p:cNvPr id="359" name="Google Shape;359;p21"/>
          <p:cNvGrpSpPr/>
          <p:nvPr/>
        </p:nvGrpSpPr>
        <p:grpSpPr>
          <a:xfrm>
            <a:off x="2777288" y="487358"/>
            <a:ext cx="12733425" cy="9312285"/>
            <a:chOff x="0" y="0"/>
            <a:chExt cx="16977900" cy="12416380"/>
          </a:xfrm>
        </p:grpSpPr>
        <p:sp>
          <p:nvSpPr>
            <p:cNvPr id="360" name="Google Shape;360;p21"/>
            <p:cNvSpPr/>
            <p:nvPr/>
          </p:nvSpPr>
          <p:spPr>
            <a:xfrm>
              <a:off x="0" y="0"/>
              <a:ext cx="16977900" cy="12416380"/>
            </a:xfrm>
            <a:prstGeom prst="rect">
              <a:avLst/>
            </a:prstGeom>
            <a:solidFill>
              <a:srgbClr val="1E314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1" name="Google Shape;361;p21"/>
            <p:cNvSpPr txBox="1"/>
            <p:nvPr/>
          </p:nvSpPr>
          <p:spPr>
            <a:xfrm>
              <a:off x="1026121" y="1185471"/>
              <a:ext cx="14925657" cy="1140892"/>
            </a:xfrm>
            <a:prstGeom prst="rect">
              <a:avLst/>
            </a:prstGeom>
            <a:noFill/>
            <a:ln>
              <a:noFill/>
            </a:ln>
          </p:spPr>
          <p:txBody>
            <a:bodyPr spcFirstLastPara="1" wrap="square" lIns="0" tIns="0" rIns="0" bIns="0" anchor="t" anchorCtr="0">
              <a:spAutoFit/>
            </a:bodyPr>
            <a:lstStyle/>
            <a:p>
              <a:pPr marL="0" marR="0" lvl="0" indent="0" algn="l" rtl="0">
                <a:lnSpc>
                  <a:spcPct val="130000"/>
                </a:lnSpc>
                <a:spcBef>
                  <a:spcPts val="0"/>
                </a:spcBef>
                <a:spcAft>
                  <a:spcPts val="0"/>
                </a:spcAft>
                <a:buNone/>
              </a:pPr>
              <a:r>
                <a:rPr lang="en-US" sz="5360" b="1" i="0" u="none" strike="noStrike" cap="none">
                  <a:solidFill>
                    <a:srgbClr val="FFFFFF"/>
                  </a:solidFill>
                  <a:latin typeface="Montserrat"/>
                  <a:ea typeface="Montserrat"/>
                  <a:cs typeface="Montserrat"/>
                  <a:sym typeface="Montserrat"/>
                </a:rPr>
                <a:t>COLLEGES &amp; UNIVERSITIES</a:t>
              </a:r>
              <a:endParaRPr/>
            </a:p>
          </p:txBody>
        </p:sp>
        <p:sp>
          <p:nvSpPr>
            <p:cNvPr id="362" name="Google Shape;362;p21"/>
            <p:cNvSpPr txBox="1"/>
            <p:nvPr/>
          </p:nvSpPr>
          <p:spPr>
            <a:xfrm>
              <a:off x="1026121" y="3516688"/>
              <a:ext cx="12982093" cy="1402510"/>
            </a:xfrm>
            <a:prstGeom prst="rect">
              <a:avLst/>
            </a:prstGeom>
            <a:noFill/>
            <a:ln>
              <a:noFill/>
            </a:ln>
          </p:spPr>
          <p:txBody>
            <a:bodyPr spcFirstLastPara="1" wrap="square" lIns="0" tIns="0" rIns="0" bIns="0" anchor="t" anchorCtr="0">
              <a:spAutoFit/>
            </a:bodyPr>
            <a:lstStyle/>
            <a:p>
              <a:pPr marL="0" marR="0" lvl="0" indent="0" algn="l" rtl="0">
                <a:lnSpc>
                  <a:spcPct val="238777"/>
                </a:lnSpc>
                <a:spcBef>
                  <a:spcPts val="0"/>
                </a:spcBef>
                <a:spcAft>
                  <a:spcPts val="0"/>
                </a:spcAft>
                <a:buNone/>
              </a:pPr>
              <a:endParaRPr sz="1800" b="0" i="0" u="none" strike="noStrike" cap="none">
                <a:solidFill>
                  <a:schemeClr val="dk1"/>
                </a:solidFill>
                <a:latin typeface="Calibri"/>
                <a:ea typeface="Calibri"/>
                <a:cs typeface="Calibri"/>
                <a:sym typeface="Calibri"/>
              </a:endParaRPr>
            </a:p>
            <a:p>
              <a:pPr marL="0" marR="0" lvl="0" indent="0" algn="l" rtl="0">
                <a:lnSpc>
                  <a:spcPct val="140000"/>
                </a:lnSpc>
                <a:spcBef>
                  <a:spcPts val="0"/>
                </a:spcBef>
                <a:spcAft>
                  <a:spcPts val="0"/>
                </a:spcAft>
                <a:buNone/>
              </a:pPr>
              <a:r>
                <a:rPr lang="en-US" sz="3070" b="0" i="0" u="none" strike="noStrike" cap="none">
                  <a:solidFill>
                    <a:srgbClr val="FFFFFF"/>
                  </a:solidFill>
                  <a:latin typeface="Raleway"/>
                  <a:ea typeface="Raleway"/>
                  <a:cs typeface="Raleway"/>
                  <a:sym typeface="Raleway"/>
                </a:rPr>
                <a:t> </a:t>
              </a:r>
              <a:endParaRPr/>
            </a:p>
          </p:txBody>
        </p:sp>
      </p:grpSp>
      <p:pic>
        <p:nvPicPr>
          <p:cNvPr id="363" name="Google Shape;363;p21"/>
          <p:cNvPicPr preferRelativeResize="0"/>
          <p:nvPr/>
        </p:nvPicPr>
        <p:blipFill rotWithShape="1">
          <a:blip r:embed="rId4">
            <a:alphaModFix/>
          </a:blip>
          <a:srcRect/>
          <a:stretch/>
        </p:blipFill>
        <p:spPr>
          <a:xfrm>
            <a:off x="3556547" y="5899179"/>
            <a:ext cx="1957770" cy="2077000"/>
          </a:xfrm>
          <a:prstGeom prst="rect">
            <a:avLst/>
          </a:prstGeom>
          <a:noFill/>
          <a:ln>
            <a:noFill/>
          </a:ln>
        </p:spPr>
      </p:pic>
      <p:pic>
        <p:nvPicPr>
          <p:cNvPr id="364" name="Google Shape;364;p21"/>
          <p:cNvPicPr preferRelativeResize="0"/>
          <p:nvPr/>
        </p:nvPicPr>
        <p:blipFill rotWithShape="1">
          <a:blip r:embed="rId5">
            <a:alphaModFix/>
          </a:blip>
          <a:srcRect/>
          <a:stretch/>
        </p:blipFill>
        <p:spPr>
          <a:xfrm>
            <a:off x="6913931" y="5705439"/>
            <a:ext cx="1796829" cy="2464479"/>
          </a:xfrm>
          <a:prstGeom prst="rect">
            <a:avLst/>
          </a:prstGeom>
          <a:noFill/>
          <a:ln>
            <a:noFill/>
          </a:ln>
        </p:spPr>
      </p:pic>
      <p:pic>
        <p:nvPicPr>
          <p:cNvPr id="365" name="Google Shape;365;p21"/>
          <p:cNvPicPr preferRelativeResize="0"/>
          <p:nvPr/>
        </p:nvPicPr>
        <p:blipFill rotWithShape="1">
          <a:blip r:embed="rId6">
            <a:alphaModFix/>
          </a:blip>
          <a:srcRect/>
          <a:stretch/>
        </p:blipFill>
        <p:spPr>
          <a:xfrm>
            <a:off x="10110935" y="5438181"/>
            <a:ext cx="1559477" cy="2998995"/>
          </a:xfrm>
          <a:prstGeom prst="rect">
            <a:avLst/>
          </a:prstGeom>
          <a:noFill/>
          <a:ln>
            <a:noFill/>
          </a:ln>
        </p:spPr>
      </p:pic>
      <p:pic>
        <p:nvPicPr>
          <p:cNvPr id="366" name="Google Shape;366;p21"/>
          <p:cNvPicPr preferRelativeResize="0"/>
          <p:nvPr/>
        </p:nvPicPr>
        <p:blipFill rotWithShape="1">
          <a:blip r:embed="rId7">
            <a:alphaModFix/>
          </a:blip>
          <a:srcRect/>
          <a:stretch/>
        </p:blipFill>
        <p:spPr>
          <a:xfrm>
            <a:off x="13070587" y="5705439"/>
            <a:ext cx="1701953" cy="2583610"/>
          </a:xfrm>
          <a:prstGeom prst="rect">
            <a:avLst/>
          </a:prstGeom>
          <a:noFill/>
          <a:ln>
            <a:noFill/>
          </a:ln>
        </p:spPr>
      </p:pic>
      <p:sp>
        <p:nvSpPr>
          <p:cNvPr id="367" name="Google Shape;367;p21"/>
          <p:cNvSpPr txBox="1"/>
          <p:nvPr/>
        </p:nvSpPr>
        <p:spPr>
          <a:xfrm>
            <a:off x="3556547" y="3193379"/>
            <a:ext cx="10837982" cy="1109019"/>
          </a:xfrm>
          <a:prstGeom prst="rect">
            <a:avLst/>
          </a:prstGeom>
          <a:noFill/>
          <a:ln>
            <a:noFill/>
          </a:ln>
        </p:spPr>
        <p:txBody>
          <a:bodyPr spcFirstLastPara="1" wrap="square" lIns="0" tIns="0" rIns="0" bIns="0" anchor="t" anchorCtr="0">
            <a:spAutoFit/>
          </a:bodyPr>
          <a:lstStyle/>
          <a:p>
            <a:pPr marL="0" marR="0" lvl="0" indent="0" algn="ctr" rtl="0">
              <a:lnSpc>
                <a:spcPct val="140006"/>
              </a:lnSpc>
              <a:spcBef>
                <a:spcPts val="0"/>
              </a:spcBef>
              <a:spcAft>
                <a:spcPts val="0"/>
              </a:spcAft>
              <a:buNone/>
            </a:pPr>
            <a:r>
              <a:rPr lang="en-US" sz="3212" b="0" i="0" u="none" strike="noStrike" cap="none">
                <a:solidFill>
                  <a:srgbClr val="FFFFFF"/>
                </a:solidFill>
                <a:latin typeface="Raleway"/>
                <a:ea typeface="Raleway"/>
                <a:cs typeface="Raleway"/>
                <a:sym typeface="Raleway"/>
              </a:rPr>
              <a:t>WHAT ARE SCHOOLS DOING TO SUPPORT NIL OPPORTUNITIES FOR THEIR STUDENT ATHLETES?</a:t>
            </a:r>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371"/>
        <p:cNvGrpSpPr/>
        <p:nvPr/>
      </p:nvGrpSpPr>
      <p:grpSpPr>
        <a:xfrm>
          <a:off x="0" y="0"/>
          <a:ext cx="0" cy="0"/>
          <a:chOff x="0" y="0"/>
          <a:chExt cx="0" cy="0"/>
        </a:xfrm>
      </p:grpSpPr>
      <p:grpSp>
        <p:nvGrpSpPr>
          <p:cNvPr id="372" name="Google Shape;372;p22"/>
          <p:cNvGrpSpPr/>
          <p:nvPr/>
        </p:nvGrpSpPr>
        <p:grpSpPr>
          <a:xfrm>
            <a:off x="1994490" y="3425729"/>
            <a:ext cx="14299020" cy="4765420"/>
            <a:chOff x="0" y="0"/>
            <a:chExt cx="19065360" cy="6353893"/>
          </a:xfrm>
        </p:grpSpPr>
        <p:sp>
          <p:nvSpPr>
            <p:cNvPr id="373" name="Google Shape;373;p22"/>
            <p:cNvSpPr/>
            <p:nvPr/>
          </p:nvSpPr>
          <p:spPr>
            <a:xfrm>
              <a:off x="0" y="0"/>
              <a:ext cx="19065360" cy="6353893"/>
            </a:xfrm>
            <a:prstGeom prst="rect">
              <a:avLst/>
            </a:prstGeom>
            <a:solidFill>
              <a:srgbClr val="1E314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4" name="Google Shape;374;p22"/>
            <p:cNvSpPr txBox="1"/>
            <p:nvPr/>
          </p:nvSpPr>
          <p:spPr>
            <a:xfrm>
              <a:off x="1357124" y="1679105"/>
              <a:ext cx="16351111" cy="1347262"/>
            </a:xfrm>
            <a:prstGeom prst="rect">
              <a:avLst/>
            </a:prstGeom>
            <a:noFill/>
            <a:ln>
              <a:noFill/>
            </a:ln>
          </p:spPr>
          <p:txBody>
            <a:bodyPr spcFirstLastPara="1" wrap="square" lIns="0" tIns="0" rIns="0" bIns="0" anchor="t" anchorCtr="0">
              <a:spAutoFit/>
            </a:bodyPr>
            <a:lstStyle/>
            <a:p>
              <a:pPr marL="0" marR="0" lvl="0" indent="0" algn="ctr" rtl="0">
                <a:lnSpc>
                  <a:spcPct val="459722"/>
                </a:lnSpc>
                <a:spcBef>
                  <a:spcPts val="0"/>
                </a:spcBef>
                <a:spcAft>
                  <a:spcPts val="0"/>
                </a:spcAft>
                <a:buNone/>
              </a:pPr>
              <a:endParaRPr sz="1800" b="0" i="0" u="none" strike="noStrike" cap="none">
                <a:solidFill>
                  <a:schemeClr val="dk1"/>
                </a:solidFill>
                <a:latin typeface="Calibri"/>
                <a:ea typeface="Calibri"/>
                <a:cs typeface="Calibri"/>
                <a:sym typeface="Calibri"/>
              </a:endParaRPr>
            </a:p>
          </p:txBody>
        </p:sp>
        <p:sp>
          <p:nvSpPr>
            <p:cNvPr id="375" name="Google Shape;375;p22"/>
            <p:cNvSpPr txBox="1"/>
            <p:nvPr/>
          </p:nvSpPr>
          <p:spPr>
            <a:xfrm>
              <a:off x="3334207" y="4392595"/>
              <a:ext cx="12396946" cy="767853"/>
            </a:xfrm>
            <a:prstGeom prst="rect">
              <a:avLst/>
            </a:prstGeom>
            <a:noFill/>
            <a:ln>
              <a:noFill/>
            </a:ln>
          </p:spPr>
          <p:txBody>
            <a:bodyPr spcFirstLastPara="1" wrap="square" lIns="0" tIns="0" rIns="0" bIns="0" anchor="t" anchorCtr="0">
              <a:spAutoFit/>
            </a:bodyPr>
            <a:lstStyle/>
            <a:p>
              <a:pPr marL="0" marR="0" lvl="0" indent="0" algn="ctr" rtl="0">
                <a:lnSpc>
                  <a:spcPct val="139994"/>
                </a:lnSpc>
                <a:spcBef>
                  <a:spcPts val="0"/>
                </a:spcBef>
                <a:spcAft>
                  <a:spcPts val="0"/>
                </a:spcAft>
                <a:buNone/>
              </a:pPr>
              <a:r>
                <a:rPr lang="en-US" sz="3448" b="0" i="0" u="none" strike="noStrike" cap="none">
                  <a:solidFill>
                    <a:srgbClr val="FFFFFF"/>
                  </a:solidFill>
                  <a:latin typeface="Raleway"/>
                  <a:ea typeface="Raleway"/>
                  <a:cs typeface="Raleway"/>
                  <a:sym typeface="Raleway"/>
                </a:rPr>
                <a:t> </a:t>
              </a:r>
              <a:endParaRPr/>
            </a:p>
          </p:txBody>
        </p:sp>
      </p:grpSp>
      <p:pic>
        <p:nvPicPr>
          <p:cNvPr id="376" name="Google Shape;376;p22"/>
          <p:cNvPicPr preferRelativeResize="0"/>
          <p:nvPr/>
        </p:nvPicPr>
        <p:blipFill rotWithShape="1">
          <a:blip r:embed="rId3">
            <a:alphaModFix/>
          </a:blip>
          <a:srcRect/>
          <a:stretch/>
        </p:blipFill>
        <p:spPr>
          <a:xfrm>
            <a:off x="434632" y="9369167"/>
            <a:ext cx="594068" cy="626472"/>
          </a:xfrm>
          <a:prstGeom prst="rect">
            <a:avLst/>
          </a:prstGeom>
          <a:noFill/>
          <a:ln>
            <a:noFill/>
          </a:ln>
        </p:spPr>
      </p:pic>
      <p:pic>
        <p:nvPicPr>
          <p:cNvPr id="377" name="Google Shape;377;p22"/>
          <p:cNvPicPr preferRelativeResize="0"/>
          <p:nvPr/>
        </p:nvPicPr>
        <p:blipFill rotWithShape="1">
          <a:blip r:embed="rId4">
            <a:alphaModFix/>
          </a:blip>
          <a:srcRect/>
          <a:stretch/>
        </p:blipFill>
        <p:spPr>
          <a:xfrm>
            <a:off x="7286345" y="627404"/>
            <a:ext cx="3715309" cy="2600716"/>
          </a:xfrm>
          <a:prstGeom prst="rect">
            <a:avLst/>
          </a:prstGeom>
          <a:noFill/>
          <a:ln>
            <a:noFill/>
          </a:ln>
        </p:spPr>
      </p:pic>
      <p:sp>
        <p:nvSpPr>
          <p:cNvPr id="378" name="Google Shape;378;p22"/>
          <p:cNvSpPr txBox="1"/>
          <p:nvPr/>
        </p:nvSpPr>
        <p:spPr>
          <a:xfrm>
            <a:off x="-3610316" y="9547783"/>
            <a:ext cx="9278031" cy="240665"/>
          </a:xfrm>
          <a:prstGeom prst="rect">
            <a:avLst/>
          </a:prstGeom>
          <a:noFill/>
          <a:ln>
            <a:noFill/>
          </a:ln>
        </p:spPr>
        <p:txBody>
          <a:bodyPr spcFirstLastPara="1" wrap="square" lIns="0" tIns="0" rIns="0" bIns="0" anchor="t" anchorCtr="0">
            <a:spAutoFit/>
          </a:bodyPr>
          <a:lstStyle/>
          <a:p>
            <a:pPr marL="0" marR="0" lvl="0" indent="0" algn="r" rtl="0">
              <a:lnSpc>
                <a:spcPct val="139928"/>
              </a:lnSpc>
              <a:spcBef>
                <a:spcPts val="0"/>
              </a:spcBef>
              <a:spcAft>
                <a:spcPts val="0"/>
              </a:spcAft>
              <a:buNone/>
            </a:pPr>
            <a:r>
              <a:rPr lang="en-US" sz="1400" b="0" i="0" u="none" strike="noStrike" cap="none">
                <a:solidFill>
                  <a:srgbClr val="1E3148"/>
                </a:solidFill>
                <a:latin typeface="Montserrat"/>
                <a:ea typeface="Montserrat"/>
                <a:cs typeface="Montserrat"/>
                <a:sym typeface="Montserrat"/>
              </a:rPr>
              <a:t>WWW.SPORTSCAREERCONSULTING.COM </a:t>
            </a:r>
            <a:endParaRPr/>
          </a:p>
        </p:txBody>
      </p:sp>
      <p:sp>
        <p:nvSpPr>
          <p:cNvPr id="379" name="Google Shape;379;p22"/>
          <p:cNvSpPr txBox="1"/>
          <p:nvPr/>
        </p:nvSpPr>
        <p:spPr>
          <a:xfrm>
            <a:off x="3651361" y="5235109"/>
            <a:ext cx="10985279" cy="2277110"/>
          </a:xfrm>
          <a:prstGeom prst="rect">
            <a:avLst/>
          </a:prstGeom>
          <a:noFill/>
          <a:ln>
            <a:noFill/>
          </a:ln>
        </p:spPr>
        <p:txBody>
          <a:bodyPr spcFirstLastPara="1" wrap="square" lIns="0" tIns="0" rIns="0" bIns="0" anchor="t" anchorCtr="0">
            <a:spAutoFit/>
          </a:bodyPr>
          <a:lstStyle/>
          <a:p>
            <a:pPr marL="0" marR="0" lvl="0" indent="0" algn="ctr" rtl="0">
              <a:lnSpc>
                <a:spcPct val="140000"/>
              </a:lnSpc>
              <a:spcBef>
                <a:spcPts val="0"/>
              </a:spcBef>
              <a:spcAft>
                <a:spcPts val="0"/>
              </a:spcAft>
              <a:buNone/>
            </a:pPr>
            <a:r>
              <a:rPr lang="en-US" sz="2600" b="0" i="0" u="none" strike="noStrike" cap="none">
                <a:solidFill>
                  <a:srgbClr val="FFFFFF"/>
                </a:solidFill>
                <a:latin typeface="Raleway"/>
                <a:ea typeface="Raleway"/>
                <a:cs typeface="Raleway"/>
                <a:sym typeface="Raleway"/>
              </a:rPr>
              <a:t>ASU HAS ESTABLISHED A GROUP LICENSING PROGRAM THAT COVERS ALL 26 OF ITS VARSITY SPORTS. THE NEW PROGRAM WILL SUPPORT THE POOLED USE OF STUDENT-ATHLETES’ NIL IN LICENSING AND MARKETING, CREATING OPPORTUNITIES WITHOUT LIMITING THEIR INDIVIDUAL NIL RIGHTS. </a:t>
            </a:r>
            <a:endParaRPr/>
          </a:p>
        </p:txBody>
      </p:sp>
      <p:sp>
        <p:nvSpPr>
          <p:cNvPr id="380" name="Google Shape;380;p22"/>
          <p:cNvSpPr txBox="1"/>
          <p:nvPr/>
        </p:nvSpPr>
        <p:spPr>
          <a:xfrm>
            <a:off x="4827798" y="3778171"/>
            <a:ext cx="8632401" cy="1061894"/>
          </a:xfrm>
          <a:prstGeom prst="rect">
            <a:avLst/>
          </a:prstGeom>
          <a:noFill/>
          <a:ln>
            <a:noFill/>
          </a:ln>
        </p:spPr>
        <p:txBody>
          <a:bodyPr spcFirstLastPara="1" wrap="square" lIns="0" tIns="0" rIns="0" bIns="0" anchor="t" anchorCtr="0">
            <a:spAutoFit/>
          </a:bodyPr>
          <a:lstStyle/>
          <a:p>
            <a:pPr marL="0" marR="0" lvl="0" indent="0" algn="ctr" rtl="0">
              <a:lnSpc>
                <a:spcPct val="140006"/>
              </a:lnSpc>
              <a:spcBef>
                <a:spcPts val="0"/>
              </a:spcBef>
              <a:spcAft>
                <a:spcPts val="0"/>
              </a:spcAft>
              <a:buNone/>
            </a:pPr>
            <a:r>
              <a:rPr lang="en-US" sz="6399" b="1" i="0" u="none" strike="noStrike" cap="none">
                <a:solidFill>
                  <a:srgbClr val="FFFFFF"/>
                </a:solidFill>
                <a:latin typeface="Raleway"/>
                <a:ea typeface="Raleway"/>
                <a:cs typeface="Raleway"/>
                <a:sym typeface="Raleway"/>
              </a:rPr>
              <a:t>GROUP LICENSING</a:t>
            </a:r>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384"/>
        <p:cNvGrpSpPr/>
        <p:nvPr/>
      </p:nvGrpSpPr>
      <p:grpSpPr>
        <a:xfrm>
          <a:off x="0" y="0"/>
          <a:ext cx="0" cy="0"/>
          <a:chOff x="0" y="0"/>
          <a:chExt cx="0" cy="0"/>
        </a:xfrm>
      </p:grpSpPr>
      <p:grpSp>
        <p:nvGrpSpPr>
          <p:cNvPr id="385" name="Google Shape;385;p23"/>
          <p:cNvGrpSpPr/>
          <p:nvPr/>
        </p:nvGrpSpPr>
        <p:grpSpPr>
          <a:xfrm>
            <a:off x="1994490" y="3425729"/>
            <a:ext cx="14299020" cy="4765420"/>
            <a:chOff x="0" y="0"/>
            <a:chExt cx="19065360" cy="6353893"/>
          </a:xfrm>
        </p:grpSpPr>
        <p:sp>
          <p:nvSpPr>
            <p:cNvPr id="386" name="Google Shape;386;p23"/>
            <p:cNvSpPr/>
            <p:nvPr/>
          </p:nvSpPr>
          <p:spPr>
            <a:xfrm>
              <a:off x="0" y="0"/>
              <a:ext cx="19065360" cy="6353893"/>
            </a:xfrm>
            <a:prstGeom prst="rect">
              <a:avLst/>
            </a:prstGeom>
            <a:solidFill>
              <a:srgbClr val="1E314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7" name="Google Shape;387;p23"/>
            <p:cNvSpPr txBox="1"/>
            <p:nvPr/>
          </p:nvSpPr>
          <p:spPr>
            <a:xfrm>
              <a:off x="1357124" y="1679105"/>
              <a:ext cx="16351111" cy="1347262"/>
            </a:xfrm>
            <a:prstGeom prst="rect">
              <a:avLst/>
            </a:prstGeom>
            <a:noFill/>
            <a:ln>
              <a:noFill/>
            </a:ln>
          </p:spPr>
          <p:txBody>
            <a:bodyPr spcFirstLastPara="1" wrap="square" lIns="0" tIns="0" rIns="0" bIns="0" anchor="t" anchorCtr="0">
              <a:spAutoFit/>
            </a:bodyPr>
            <a:lstStyle/>
            <a:p>
              <a:pPr marL="0" marR="0" lvl="0" indent="0" algn="ctr" rtl="0">
                <a:lnSpc>
                  <a:spcPct val="459722"/>
                </a:lnSpc>
                <a:spcBef>
                  <a:spcPts val="0"/>
                </a:spcBef>
                <a:spcAft>
                  <a:spcPts val="0"/>
                </a:spcAft>
                <a:buNone/>
              </a:pPr>
              <a:endParaRPr sz="1800" b="0" i="0" u="none" strike="noStrike" cap="none">
                <a:solidFill>
                  <a:schemeClr val="dk1"/>
                </a:solidFill>
                <a:latin typeface="Calibri"/>
                <a:ea typeface="Calibri"/>
                <a:cs typeface="Calibri"/>
                <a:sym typeface="Calibri"/>
              </a:endParaRPr>
            </a:p>
          </p:txBody>
        </p:sp>
        <p:sp>
          <p:nvSpPr>
            <p:cNvPr id="388" name="Google Shape;388;p23"/>
            <p:cNvSpPr txBox="1"/>
            <p:nvPr/>
          </p:nvSpPr>
          <p:spPr>
            <a:xfrm>
              <a:off x="3334207" y="4392595"/>
              <a:ext cx="12396946" cy="767853"/>
            </a:xfrm>
            <a:prstGeom prst="rect">
              <a:avLst/>
            </a:prstGeom>
            <a:noFill/>
            <a:ln>
              <a:noFill/>
            </a:ln>
          </p:spPr>
          <p:txBody>
            <a:bodyPr spcFirstLastPara="1" wrap="square" lIns="0" tIns="0" rIns="0" bIns="0" anchor="t" anchorCtr="0">
              <a:spAutoFit/>
            </a:bodyPr>
            <a:lstStyle/>
            <a:p>
              <a:pPr marL="0" marR="0" lvl="0" indent="0" algn="ctr" rtl="0">
                <a:lnSpc>
                  <a:spcPct val="139994"/>
                </a:lnSpc>
                <a:spcBef>
                  <a:spcPts val="0"/>
                </a:spcBef>
                <a:spcAft>
                  <a:spcPts val="0"/>
                </a:spcAft>
                <a:buNone/>
              </a:pPr>
              <a:r>
                <a:rPr lang="en-US" sz="3448" b="0" i="0" u="none" strike="noStrike" cap="none">
                  <a:solidFill>
                    <a:srgbClr val="FFFFFF"/>
                  </a:solidFill>
                  <a:latin typeface="Raleway"/>
                  <a:ea typeface="Raleway"/>
                  <a:cs typeface="Raleway"/>
                  <a:sym typeface="Raleway"/>
                </a:rPr>
                <a:t> </a:t>
              </a:r>
              <a:endParaRPr/>
            </a:p>
          </p:txBody>
        </p:sp>
      </p:grpSp>
      <p:pic>
        <p:nvPicPr>
          <p:cNvPr id="389" name="Google Shape;389;p23"/>
          <p:cNvPicPr preferRelativeResize="0"/>
          <p:nvPr/>
        </p:nvPicPr>
        <p:blipFill rotWithShape="1">
          <a:blip r:embed="rId3">
            <a:alphaModFix/>
          </a:blip>
          <a:srcRect/>
          <a:stretch/>
        </p:blipFill>
        <p:spPr>
          <a:xfrm>
            <a:off x="434632" y="9369167"/>
            <a:ext cx="594068" cy="626472"/>
          </a:xfrm>
          <a:prstGeom prst="rect">
            <a:avLst/>
          </a:prstGeom>
          <a:noFill/>
          <a:ln>
            <a:noFill/>
          </a:ln>
        </p:spPr>
      </p:pic>
      <p:pic>
        <p:nvPicPr>
          <p:cNvPr id="390" name="Google Shape;390;p23"/>
          <p:cNvPicPr preferRelativeResize="0"/>
          <p:nvPr/>
        </p:nvPicPr>
        <p:blipFill rotWithShape="1">
          <a:blip r:embed="rId4">
            <a:alphaModFix/>
          </a:blip>
          <a:srcRect/>
          <a:stretch/>
        </p:blipFill>
        <p:spPr>
          <a:xfrm>
            <a:off x="6598732" y="695622"/>
            <a:ext cx="1852455" cy="2339582"/>
          </a:xfrm>
          <a:prstGeom prst="rect">
            <a:avLst/>
          </a:prstGeom>
          <a:noFill/>
          <a:ln>
            <a:noFill/>
          </a:ln>
        </p:spPr>
      </p:pic>
      <p:pic>
        <p:nvPicPr>
          <p:cNvPr id="391" name="Google Shape;391;p23"/>
          <p:cNvPicPr preferRelativeResize="0"/>
          <p:nvPr/>
        </p:nvPicPr>
        <p:blipFill rotWithShape="1">
          <a:blip r:embed="rId5">
            <a:alphaModFix/>
          </a:blip>
          <a:srcRect/>
          <a:stretch/>
        </p:blipFill>
        <p:spPr>
          <a:xfrm>
            <a:off x="9641878" y="670054"/>
            <a:ext cx="2532094" cy="2390719"/>
          </a:xfrm>
          <a:prstGeom prst="rect">
            <a:avLst/>
          </a:prstGeom>
          <a:noFill/>
          <a:ln>
            <a:noFill/>
          </a:ln>
        </p:spPr>
      </p:pic>
      <p:sp>
        <p:nvSpPr>
          <p:cNvPr id="392" name="Google Shape;392;p23"/>
          <p:cNvSpPr txBox="1"/>
          <p:nvPr/>
        </p:nvSpPr>
        <p:spPr>
          <a:xfrm>
            <a:off x="-3610316" y="9547783"/>
            <a:ext cx="9278031" cy="240665"/>
          </a:xfrm>
          <a:prstGeom prst="rect">
            <a:avLst/>
          </a:prstGeom>
          <a:noFill/>
          <a:ln>
            <a:noFill/>
          </a:ln>
        </p:spPr>
        <p:txBody>
          <a:bodyPr spcFirstLastPara="1" wrap="square" lIns="0" tIns="0" rIns="0" bIns="0" anchor="t" anchorCtr="0">
            <a:spAutoFit/>
          </a:bodyPr>
          <a:lstStyle/>
          <a:p>
            <a:pPr marL="0" marR="0" lvl="0" indent="0" algn="r" rtl="0">
              <a:lnSpc>
                <a:spcPct val="139928"/>
              </a:lnSpc>
              <a:spcBef>
                <a:spcPts val="0"/>
              </a:spcBef>
              <a:spcAft>
                <a:spcPts val="0"/>
              </a:spcAft>
              <a:buNone/>
            </a:pPr>
            <a:r>
              <a:rPr lang="en-US" sz="1400" b="0" i="0" u="none" strike="noStrike" cap="none">
                <a:solidFill>
                  <a:srgbClr val="1E3148"/>
                </a:solidFill>
                <a:latin typeface="Montserrat"/>
                <a:ea typeface="Montserrat"/>
                <a:cs typeface="Montserrat"/>
                <a:sym typeface="Montserrat"/>
              </a:rPr>
              <a:t>WWW.SPORTSCAREERCONSULTING.COM </a:t>
            </a:r>
            <a:endParaRPr/>
          </a:p>
        </p:txBody>
      </p:sp>
      <p:sp>
        <p:nvSpPr>
          <p:cNvPr id="393" name="Google Shape;393;p23"/>
          <p:cNvSpPr txBox="1"/>
          <p:nvPr/>
        </p:nvSpPr>
        <p:spPr>
          <a:xfrm>
            <a:off x="3651361" y="5235109"/>
            <a:ext cx="10985279" cy="2277110"/>
          </a:xfrm>
          <a:prstGeom prst="rect">
            <a:avLst/>
          </a:prstGeom>
          <a:noFill/>
          <a:ln>
            <a:noFill/>
          </a:ln>
        </p:spPr>
        <p:txBody>
          <a:bodyPr spcFirstLastPara="1" wrap="square" lIns="0" tIns="0" rIns="0" bIns="0" anchor="t" anchorCtr="0">
            <a:spAutoFit/>
          </a:bodyPr>
          <a:lstStyle/>
          <a:p>
            <a:pPr marL="0" marR="0" lvl="0" indent="0" algn="ctr" rtl="0">
              <a:lnSpc>
                <a:spcPct val="140000"/>
              </a:lnSpc>
              <a:spcBef>
                <a:spcPts val="0"/>
              </a:spcBef>
              <a:spcAft>
                <a:spcPts val="0"/>
              </a:spcAft>
              <a:buNone/>
            </a:pPr>
            <a:r>
              <a:rPr lang="en-US" sz="2600" b="0" i="0" u="none" strike="noStrike" cap="none">
                <a:solidFill>
                  <a:srgbClr val="FFFFFF"/>
                </a:solidFill>
                <a:latin typeface="Raleway"/>
                <a:ea typeface="Raleway"/>
                <a:cs typeface="Raleway"/>
                <a:sym typeface="Raleway"/>
              </a:rPr>
              <a:t>INDIANA UNIVERSITY AND THE UNIVERSITY OF WISCONSIN HAVE HOSTED EVENTS WITH LOCAL BUSINESSES PROVIDING THEIR "NON-REVENUE" STUDENT ATHLETES WITH NETWORKING OPPORTUNITIES IN HOPES OF OPENING THE DOOR TO NAME, IMAGE, LIKENESS DEALS.  </a:t>
            </a:r>
            <a:endParaRPr/>
          </a:p>
        </p:txBody>
      </p:sp>
      <p:sp>
        <p:nvSpPr>
          <p:cNvPr id="394" name="Google Shape;394;p23"/>
          <p:cNvSpPr txBox="1"/>
          <p:nvPr/>
        </p:nvSpPr>
        <p:spPr>
          <a:xfrm>
            <a:off x="3343491" y="3826707"/>
            <a:ext cx="11601016" cy="1061894"/>
          </a:xfrm>
          <a:prstGeom prst="rect">
            <a:avLst/>
          </a:prstGeom>
          <a:noFill/>
          <a:ln>
            <a:noFill/>
          </a:ln>
        </p:spPr>
        <p:txBody>
          <a:bodyPr spcFirstLastPara="1" wrap="square" lIns="0" tIns="0" rIns="0" bIns="0" anchor="t" anchorCtr="0">
            <a:spAutoFit/>
          </a:bodyPr>
          <a:lstStyle/>
          <a:p>
            <a:pPr marL="0" marR="0" lvl="0" indent="0" algn="ctr" rtl="0">
              <a:lnSpc>
                <a:spcPct val="140006"/>
              </a:lnSpc>
              <a:spcBef>
                <a:spcPts val="0"/>
              </a:spcBef>
              <a:spcAft>
                <a:spcPts val="0"/>
              </a:spcAft>
              <a:buNone/>
            </a:pPr>
            <a:r>
              <a:rPr lang="en-US" sz="6399" b="1" i="0" u="none" strike="noStrike" cap="none">
                <a:solidFill>
                  <a:srgbClr val="FFFFFF"/>
                </a:solidFill>
                <a:latin typeface="Raleway"/>
                <a:ea typeface="Raleway"/>
                <a:cs typeface="Raleway"/>
                <a:sym typeface="Raleway"/>
              </a:rPr>
              <a:t>BUSINESS NETWORKING</a:t>
            </a:r>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398"/>
        <p:cNvGrpSpPr/>
        <p:nvPr/>
      </p:nvGrpSpPr>
      <p:grpSpPr>
        <a:xfrm>
          <a:off x="0" y="0"/>
          <a:ext cx="0" cy="0"/>
          <a:chOff x="0" y="0"/>
          <a:chExt cx="0" cy="0"/>
        </a:xfrm>
      </p:grpSpPr>
      <p:grpSp>
        <p:nvGrpSpPr>
          <p:cNvPr id="399" name="Google Shape;399;p24"/>
          <p:cNvGrpSpPr/>
          <p:nvPr/>
        </p:nvGrpSpPr>
        <p:grpSpPr>
          <a:xfrm>
            <a:off x="1994490" y="3425729"/>
            <a:ext cx="14299020" cy="4765420"/>
            <a:chOff x="0" y="0"/>
            <a:chExt cx="19065360" cy="6353893"/>
          </a:xfrm>
        </p:grpSpPr>
        <p:sp>
          <p:nvSpPr>
            <p:cNvPr id="400" name="Google Shape;400;p24"/>
            <p:cNvSpPr/>
            <p:nvPr/>
          </p:nvSpPr>
          <p:spPr>
            <a:xfrm>
              <a:off x="0" y="0"/>
              <a:ext cx="19065360" cy="6353893"/>
            </a:xfrm>
            <a:prstGeom prst="rect">
              <a:avLst/>
            </a:prstGeom>
            <a:solidFill>
              <a:srgbClr val="1E314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1" name="Google Shape;401;p24"/>
            <p:cNvSpPr txBox="1"/>
            <p:nvPr/>
          </p:nvSpPr>
          <p:spPr>
            <a:xfrm>
              <a:off x="1357124" y="1679105"/>
              <a:ext cx="16351111" cy="1347262"/>
            </a:xfrm>
            <a:prstGeom prst="rect">
              <a:avLst/>
            </a:prstGeom>
            <a:noFill/>
            <a:ln>
              <a:noFill/>
            </a:ln>
          </p:spPr>
          <p:txBody>
            <a:bodyPr spcFirstLastPara="1" wrap="square" lIns="0" tIns="0" rIns="0" bIns="0" anchor="t" anchorCtr="0">
              <a:spAutoFit/>
            </a:bodyPr>
            <a:lstStyle/>
            <a:p>
              <a:pPr marL="0" marR="0" lvl="0" indent="0" algn="ctr" rtl="0">
                <a:lnSpc>
                  <a:spcPct val="459722"/>
                </a:lnSpc>
                <a:spcBef>
                  <a:spcPts val="0"/>
                </a:spcBef>
                <a:spcAft>
                  <a:spcPts val="0"/>
                </a:spcAft>
                <a:buNone/>
              </a:pPr>
              <a:endParaRPr sz="1800" b="0" i="0" u="none" strike="noStrike" cap="none">
                <a:solidFill>
                  <a:schemeClr val="dk1"/>
                </a:solidFill>
                <a:latin typeface="Calibri"/>
                <a:ea typeface="Calibri"/>
                <a:cs typeface="Calibri"/>
                <a:sym typeface="Calibri"/>
              </a:endParaRPr>
            </a:p>
          </p:txBody>
        </p:sp>
        <p:sp>
          <p:nvSpPr>
            <p:cNvPr id="402" name="Google Shape;402;p24"/>
            <p:cNvSpPr txBox="1"/>
            <p:nvPr/>
          </p:nvSpPr>
          <p:spPr>
            <a:xfrm>
              <a:off x="3334207" y="4392595"/>
              <a:ext cx="12396946" cy="767853"/>
            </a:xfrm>
            <a:prstGeom prst="rect">
              <a:avLst/>
            </a:prstGeom>
            <a:noFill/>
            <a:ln>
              <a:noFill/>
            </a:ln>
          </p:spPr>
          <p:txBody>
            <a:bodyPr spcFirstLastPara="1" wrap="square" lIns="0" tIns="0" rIns="0" bIns="0" anchor="t" anchorCtr="0">
              <a:spAutoFit/>
            </a:bodyPr>
            <a:lstStyle/>
            <a:p>
              <a:pPr marL="0" marR="0" lvl="0" indent="0" algn="ctr" rtl="0">
                <a:lnSpc>
                  <a:spcPct val="139994"/>
                </a:lnSpc>
                <a:spcBef>
                  <a:spcPts val="0"/>
                </a:spcBef>
                <a:spcAft>
                  <a:spcPts val="0"/>
                </a:spcAft>
                <a:buNone/>
              </a:pPr>
              <a:r>
                <a:rPr lang="en-US" sz="3448" b="0" i="0" u="none" strike="noStrike" cap="none">
                  <a:solidFill>
                    <a:srgbClr val="FFFFFF"/>
                  </a:solidFill>
                  <a:latin typeface="Raleway"/>
                  <a:ea typeface="Raleway"/>
                  <a:cs typeface="Raleway"/>
                  <a:sym typeface="Raleway"/>
                </a:rPr>
                <a:t> </a:t>
              </a:r>
              <a:endParaRPr/>
            </a:p>
          </p:txBody>
        </p:sp>
      </p:grpSp>
      <p:pic>
        <p:nvPicPr>
          <p:cNvPr id="403" name="Google Shape;403;p24"/>
          <p:cNvPicPr preferRelativeResize="0"/>
          <p:nvPr/>
        </p:nvPicPr>
        <p:blipFill rotWithShape="1">
          <a:blip r:embed="rId3">
            <a:alphaModFix/>
          </a:blip>
          <a:srcRect/>
          <a:stretch/>
        </p:blipFill>
        <p:spPr>
          <a:xfrm>
            <a:off x="434632" y="9369167"/>
            <a:ext cx="594068" cy="626472"/>
          </a:xfrm>
          <a:prstGeom prst="rect">
            <a:avLst/>
          </a:prstGeom>
          <a:noFill/>
          <a:ln>
            <a:noFill/>
          </a:ln>
        </p:spPr>
      </p:pic>
      <p:pic>
        <p:nvPicPr>
          <p:cNvPr id="404" name="Google Shape;404;p24"/>
          <p:cNvPicPr preferRelativeResize="0"/>
          <p:nvPr/>
        </p:nvPicPr>
        <p:blipFill rotWithShape="1">
          <a:blip r:embed="rId4">
            <a:alphaModFix/>
          </a:blip>
          <a:srcRect/>
          <a:stretch/>
        </p:blipFill>
        <p:spPr>
          <a:xfrm>
            <a:off x="7946367" y="830797"/>
            <a:ext cx="2395265" cy="2047952"/>
          </a:xfrm>
          <a:prstGeom prst="rect">
            <a:avLst/>
          </a:prstGeom>
          <a:noFill/>
          <a:ln>
            <a:noFill/>
          </a:ln>
        </p:spPr>
      </p:pic>
      <p:sp>
        <p:nvSpPr>
          <p:cNvPr id="405" name="Google Shape;405;p24"/>
          <p:cNvSpPr txBox="1"/>
          <p:nvPr/>
        </p:nvSpPr>
        <p:spPr>
          <a:xfrm>
            <a:off x="-3610316" y="9547783"/>
            <a:ext cx="9278031" cy="240665"/>
          </a:xfrm>
          <a:prstGeom prst="rect">
            <a:avLst/>
          </a:prstGeom>
          <a:noFill/>
          <a:ln>
            <a:noFill/>
          </a:ln>
        </p:spPr>
        <p:txBody>
          <a:bodyPr spcFirstLastPara="1" wrap="square" lIns="0" tIns="0" rIns="0" bIns="0" anchor="t" anchorCtr="0">
            <a:spAutoFit/>
          </a:bodyPr>
          <a:lstStyle/>
          <a:p>
            <a:pPr marL="0" marR="0" lvl="0" indent="0" algn="r" rtl="0">
              <a:lnSpc>
                <a:spcPct val="139928"/>
              </a:lnSpc>
              <a:spcBef>
                <a:spcPts val="0"/>
              </a:spcBef>
              <a:spcAft>
                <a:spcPts val="0"/>
              </a:spcAft>
              <a:buNone/>
            </a:pPr>
            <a:r>
              <a:rPr lang="en-US" sz="1400" b="0" i="0" u="none" strike="noStrike" cap="none">
                <a:solidFill>
                  <a:srgbClr val="1E3148"/>
                </a:solidFill>
                <a:latin typeface="Montserrat"/>
                <a:ea typeface="Montserrat"/>
                <a:cs typeface="Montserrat"/>
                <a:sym typeface="Montserrat"/>
              </a:rPr>
              <a:t>WWW.SPORTSCAREERCONSULTING.COM </a:t>
            </a:r>
            <a:endParaRPr/>
          </a:p>
        </p:txBody>
      </p:sp>
      <p:sp>
        <p:nvSpPr>
          <p:cNvPr id="406" name="Google Shape;406;p24"/>
          <p:cNvSpPr txBox="1"/>
          <p:nvPr/>
        </p:nvSpPr>
        <p:spPr>
          <a:xfrm>
            <a:off x="3651361" y="5235109"/>
            <a:ext cx="10985279" cy="1819910"/>
          </a:xfrm>
          <a:prstGeom prst="rect">
            <a:avLst/>
          </a:prstGeom>
          <a:noFill/>
          <a:ln>
            <a:noFill/>
          </a:ln>
        </p:spPr>
        <p:txBody>
          <a:bodyPr spcFirstLastPara="1" wrap="square" lIns="0" tIns="0" rIns="0" bIns="0" anchor="t" anchorCtr="0">
            <a:spAutoFit/>
          </a:bodyPr>
          <a:lstStyle/>
          <a:p>
            <a:pPr marL="0" marR="0" lvl="0" indent="0" algn="ctr" rtl="0">
              <a:lnSpc>
                <a:spcPct val="140000"/>
              </a:lnSpc>
              <a:spcBef>
                <a:spcPts val="0"/>
              </a:spcBef>
              <a:spcAft>
                <a:spcPts val="0"/>
              </a:spcAft>
              <a:buNone/>
            </a:pPr>
            <a:r>
              <a:rPr lang="en-US" sz="2600" b="0" i="0" u="none" strike="noStrike" cap="none">
                <a:solidFill>
                  <a:srgbClr val="FFFFFF"/>
                </a:solidFill>
                <a:latin typeface="Raleway"/>
                <a:ea typeface="Raleway"/>
                <a:cs typeface="Raleway"/>
                <a:sym typeface="Raleway"/>
              </a:rPr>
              <a:t>THE UNIVERSITY OF DUKE MEN'S BASKETBALL PROGRAM CREATED A NEW GENERAL MANAGER POSITION TO HELP ITS PLAYERS “ENHANCE THEIR PERSONAL AND PROFESSIONAL SKILLSETS,” INCLUDING OVERSEEING NIL PARTNERSHIPS.</a:t>
            </a:r>
            <a:endParaRPr/>
          </a:p>
        </p:txBody>
      </p:sp>
      <p:sp>
        <p:nvSpPr>
          <p:cNvPr id="407" name="Google Shape;407;p24"/>
          <p:cNvSpPr txBox="1"/>
          <p:nvPr/>
        </p:nvSpPr>
        <p:spPr>
          <a:xfrm>
            <a:off x="6125758" y="3809078"/>
            <a:ext cx="6036481" cy="1061894"/>
          </a:xfrm>
          <a:prstGeom prst="rect">
            <a:avLst/>
          </a:prstGeom>
          <a:noFill/>
          <a:ln>
            <a:noFill/>
          </a:ln>
        </p:spPr>
        <p:txBody>
          <a:bodyPr spcFirstLastPara="1" wrap="square" lIns="0" tIns="0" rIns="0" bIns="0" anchor="t" anchorCtr="0">
            <a:spAutoFit/>
          </a:bodyPr>
          <a:lstStyle/>
          <a:p>
            <a:pPr marL="0" marR="0" lvl="0" indent="0" algn="ctr" rtl="0">
              <a:lnSpc>
                <a:spcPct val="140006"/>
              </a:lnSpc>
              <a:spcBef>
                <a:spcPts val="0"/>
              </a:spcBef>
              <a:spcAft>
                <a:spcPts val="0"/>
              </a:spcAft>
              <a:buNone/>
            </a:pPr>
            <a:r>
              <a:rPr lang="en-US" sz="6399" b="1" i="0" u="none" strike="noStrike" cap="none">
                <a:solidFill>
                  <a:srgbClr val="FFFFFF"/>
                </a:solidFill>
                <a:latin typeface="Raleway"/>
                <a:ea typeface="Raleway"/>
                <a:cs typeface="Raleway"/>
                <a:sym typeface="Raleway"/>
              </a:rPr>
              <a:t>LEADERSHIP</a:t>
            </a:r>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411"/>
        <p:cNvGrpSpPr/>
        <p:nvPr/>
      </p:nvGrpSpPr>
      <p:grpSpPr>
        <a:xfrm>
          <a:off x="0" y="0"/>
          <a:ext cx="0" cy="0"/>
          <a:chOff x="0" y="0"/>
          <a:chExt cx="0" cy="0"/>
        </a:xfrm>
      </p:grpSpPr>
      <p:pic>
        <p:nvPicPr>
          <p:cNvPr id="412" name="Google Shape;412;p25"/>
          <p:cNvPicPr preferRelativeResize="0"/>
          <p:nvPr/>
        </p:nvPicPr>
        <p:blipFill rotWithShape="1">
          <a:blip r:embed="rId3">
            <a:alphaModFix/>
          </a:blip>
          <a:srcRect t="6225" b="6225"/>
          <a:stretch/>
        </p:blipFill>
        <p:spPr>
          <a:xfrm>
            <a:off x="0" y="0"/>
            <a:ext cx="18288000" cy="10287000"/>
          </a:xfrm>
          <a:prstGeom prst="rect">
            <a:avLst/>
          </a:prstGeom>
          <a:noFill/>
          <a:ln>
            <a:noFill/>
          </a:ln>
        </p:spPr>
      </p:pic>
      <p:grpSp>
        <p:nvGrpSpPr>
          <p:cNvPr id="413" name="Google Shape;413;p25"/>
          <p:cNvGrpSpPr/>
          <p:nvPr/>
        </p:nvGrpSpPr>
        <p:grpSpPr>
          <a:xfrm>
            <a:off x="3752850" y="3841583"/>
            <a:ext cx="10782300" cy="2603833"/>
            <a:chOff x="0" y="0"/>
            <a:chExt cx="14376400" cy="3471778"/>
          </a:xfrm>
        </p:grpSpPr>
        <p:sp>
          <p:nvSpPr>
            <p:cNvPr id="414" name="Google Shape;414;p25"/>
            <p:cNvSpPr/>
            <p:nvPr/>
          </p:nvSpPr>
          <p:spPr>
            <a:xfrm>
              <a:off x="0" y="0"/>
              <a:ext cx="14376400" cy="3471778"/>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5" name="Google Shape;415;p25"/>
            <p:cNvSpPr txBox="1"/>
            <p:nvPr/>
          </p:nvSpPr>
          <p:spPr>
            <a:xfrm>
              <a:off x="1239597" y="1105334"/>
              <a:ext cx="11897206" cy="1118235"/>
            </a:xfrm>
            <a:prstGeom prst="rect">
              <a:avLst/>
            </a:prstGeom>
            <a:noFill/>
            <a:ln>
              <a:noFill/>
            </a:ln>
          </p:spPr>
          <p:txBody>
            <a:bodyPr spcFirstLastPara="1" wrap="square" lIns="0" tIns="0" rIns="0" bIns="0" anchor="t" anchorCtr="0">
              <a:spAutoFit/>
            </a:bodyPr>
            <a:lstStyle/>
            <a:p>
              <a:pPr marL="0" marR="0" lvl="0" indent="0" algn="ctr" rtl="0">
                <a:lnSpc>
                  <a:spcPct val="150000"/>
                </a:lnSpc>
                <a:spcBef>
                  <a:spcPts val="0"/>
                </a:spcBef>
                <a:spcAft>
                  <a:spcPts val="0"/>
                </a:spcAft>
                <a:buNone/>
              </a:pPr>
              <a:r>
                <a:rPr lang="en-US" sz="4800" b="1" i="0" u="none" strike="noStrike" cap="none">
                  <a:solidFill>
                    <a:srgbClr val="1E3148"/>
                  </a:solidFill>
                  <a:latin typeface="Montserrat"/>
                  <a:ea typeface="Montserrat"/>
                  <a:cs typeface="Montserrat"/>
                  <a:sym typeface="Montserrat"/>
                </a:rPr>
                <a:t>ATHLETES</a:t>
              </a:r>
              <a:endParaRPr/>
            </a:p>
          </p:txBody>
        </p:sp>
      </p:gr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419"/>
        <p:cNvGrpSpPr/>
        <p:nvPr/>
      </p:nvGrpSpPr>
      <p:grpSpPr>
        <a:xfrm>
          <a:off x="0" y="0"/>
          <a:ext cx="0" cy="0"/>
          <a:chOff x="0" y="0"/>
          <a:chExt cx="0" cy="0"/>
        </a:xfrm>
      </p:grpSpPr>
      <p:pic>
        <p:nvPicPr>
          <p:cNvPr id="420" name="Google Shape;420;p26"/>
          <p:cNvPicPr preferRelativeResize="0"/>
          <p:nvPr/>
        </p:nvPicPr>
        <p:blipFill rotWithShape="1">
          <a:blip r:embed="rId3">
            <a:alphaModFix/>
          </a:blip>
          <a:srcRect t="12500" b="12500"/>
          <a:stretch/>
        </p:blipFill>
        <p:spPr>
          <a:xfrm>
            <a:off x="0" y="0"/>
            <a:ext cx="18288000" cy="10287000"/>
          </a:xfrm>
          <a:prstGeom prst="rect">
            <a:avLst/>
          </a:prstGeom>
          <a:noFill/>
          <a:ln>
            <a:noFill/>
          </a:ln>
        </p:spPr>
      </p:pic>
      <p:grpSp>
        <p:nvGrpSpPr>
          <p:cNvPr id="421" name="Google Shape;421;p26"/>
          <p:cNvGrpSpPr/>
          <p:nvPr/>
        </p:nvGrpSpPr>
        <p:grpSpPr>
          <a:xfrm>
            <a:off x="2777288" y="489649"/>
            <a:ext cx="12733425" cy="9307702"/>
            <a:chOff x="0" y="0"/>
            <a:chExt cx="16977900" cy="12410269"/>
          </a:xfrm>
        </p:grpSpPr>
        <p:sp>
          <p:nvSpPr>
            <p:cNvPr id="422" name="Google Shape;422;p26"/>
            <p:cNvSpPr/>
            <p:nvPr/>
          </p:nvSpPr>
          <p:spPr>
            <a:xfrm>
              <a:off x="0" y="0"/>
              <a:ext cx="16977900" cy="12410269"/>
            </a:xfrm>
            <a:prstGeom prst="rect">
              <a:avLst/>
            </a:prstGeom>
            <a:solidFill>
              <a:srgbClr val="1E314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3" name="Google Shape;423;p26"/>
            <p:cNvSpPr txBox="1"/>
            <p:nvPr/>
          </p:nvSpPr>
          <p:spPr>
            <a:xfrm>
              <a:off x="1026121" y="1185471"/>
              <a:ext cx="14925657" cy="1134782"/>
            </a:xfrm>
            <a:prstGeom prst="rect">
              <a:avLst/>
            </a:prstGeom>
            <a:noFill/>
            <a:ln>
              <a:noFill/>
            </a:ln>
          </p:spPr>
          <p:txBody>
            <a:bodyPr spcFirstLastPara="1" wrap="square" lIns="0" tIns="0" rIns="0" bIns="0" anchor="t" anchorCtr="0">
              <a:spAutoFit/>
            </a:bodyPr>
            <a:lstStyle/>
            <a:p>
              <a:pPr marL="0" marR="0" lvl="0" indent="0" algn="ctr" rtl="0">
                <a:lnSpc>
                  <a:spcPct val="130000"/>
                </a:lnSpc>
                <a:spcBef>
                  <a:spcPts val="0"/>
                </a:spcBef>
                <a:spcAft>
                  <a:spcPts val="0"/>
                </a:spcAft>
                <a:buNone/>
              </a:pPr>
              <a:r>
                <a:rPr lang="en-US" sz="5360" b="1" i="0" u="none" strike="noStrike" cap="none">
                  <a:solidFill>
                    <a:srgbClr val="FFFFFF"/>
                  </a:solidFill>
                  <a:latin typeface="Montserrat"/>
                  <a:ea typeface="Montserrat"/>
                  <a:cs typeface="Montserrat"/>
                  <a:sym typeface="Montserrat"/>
                </a:rPr>
                <a:t>INDIVIDUAL ATHLETES</a:t>
              </a:r>
              <a:endParaRPr/>
            </a:p>
          </p:txBody>
        </p:sp>
        <p:sp>
          <p:nvSpPr>
            <p:cNvPr id="424" name="Google Shape;424;p26"/>
            <p:cNvSpPr txBox="1"/>
            <p:nvPr/>
          </p:nvSpPr>
          <p:spPr>
            <a:xfrm>
              <a:off x="1026121" y="3510578"/>
              <a:ext cx="12982093" cy="1402510"/>
            </a:xfrm>
            <a:prstGeom prst="rect">
              <a:avLst/>
            </a:prstGeom>
            <a:noFill/>
            <a:ln>
              <a:noFill/>
            </a:ln>
          </p:spPr>
          <p:txBody>
            <a:bodyPr spcFirstLastPara="1" wrap="square" lIns="0" tIns="0" rIns="0" bIns="0" anchor="t" anchorCtr="0">
              <a:spAutoFit/>
            </a:bodyPr>
            <a:lstStyle/>
            <a:p>
              <a:pPr marL="0" marR="0" lvl="0" indent="0" algn="l" rtl="0">
                <a:lnSpc>
                  <a:spcPct val="238777"/>
                </a:lnSpc>
                <a:spcBef>
                  <a:spcPts val="0"/>
                </a:spcBef>
                <a:spcAft>
                  <a:spcPts val="0"/>
                </a:spcAft>
                <a:buNone/>
              </a:pPr>
              <a:endParaRPr sz="1800" b="0" i="0" u="none" strike="noStrike" cap="none">
                <a:solidFill>
                  <a:schemeClr val="dk1"/>
                </a:solidFill>
                <a:latin typeface="Calibri"/>
                <a:ea typeface="Calibri"/>
                <a:cs typeface="Calibri"/>
                <a:sym typeface="Calibri"/>
              </a:endParaRPr>
            </a:p>
            <a:p>
              <a:pPr marL="0" marR="0" lvl="0" indent="0" algn="l" rtl="0">
                <a:lnSpc>
                  <a:spcPct val="140000"/>
                </a:lnSpc>
                <a:spcBef>
                  <a:spcPts val="0"/>
                </a:spcBef>
                <a:spcAft>
                  <a:spcPts val="0"/>
                </a:spcAft>
                <a:buNone/>
              </a:pPr>
              <a:r>
                <a:rPr lang="en-US" sz="3070" b="0" i="0" u="none" strike="noStrike" cap="none">
                  <a:solidFill>
                    <a:srgbClr val="FFFFFF"/>
                  </a:solidFill>
                  <a:latin typeface="Raleway"/>
                  <a:ea typeface="Raleway"/>
                  <a:cs typeface="Raleway"/>
                  <a:sym typeface="Raleway"/>
                </a:rPr>
                <a:t> </a:t>
              </a:r>
              <a:endParaRPr/>
            </a:p>
          </p:txBody>
        </p:sp>
      </p:grpSp>
      <p:pic>
        <p:nvPicPr>
          <p:cNvPr id="425" name="Google Shape;425;p26"/>
          <p:cNvPicPr preferRelativeResize="0"/>
          <p:nvPr/>
        </p:nvPicPr>
        <p:blipFill rotWithShape="1">
          <a:blip r:embed="rId4">
            <a:alphaModFix/>
          </a:blip>
          <a:srcRect/>
          <a:stretch/>
        </p:blipFill>
        <p:spPr>
          <a:xfrm>
            <a:off x="3556547" y="5899179"/>
            <a:ext cx="1957770" cy="2077000"/>
          </a:xfrm>
          <a:prstGeom prst="rect">
            <a:avLst/>
          </a:prstGeom>
          <a:noFill/>
          <a:ln>
            <a:noFill/>
          </a:ln>
        </p:spPr>
      </p:pic>
      <p:pic>
        <p:nvPicPr>
          <p:cNvPr id="426" name="Google Shape;426;p26"/>
          <p:cNvPicPr preferRelativeResize="0"/>
          <p:nvPr/>
        </p:nvPicPr>
        <p:blipFill rotWithShape="1">
          <a:blip r:embed="rId5">
            <a:alphaModFix/>
          </a:blip>
          <a:srcRect/>
          <a:stretch/>
        </p:blipFill>
        <p:spPr>
          <a:xfrm>
            <a:off x="6913931" y="5705439"/>
            <a:ext cx="1796829" cy="2464479"/>
          </a:xfrm>
          <a:prstGeom prst="rect">
            <a:avLst/>
          </a:prstGeom>
          <a:noFill/>
          <a:ln>
            <a:noFill/>
          </a:ln>
        </p:spPr>
      </p:pic>
      <p:pic>
        <p:nvPicPr>
          <p:cNvPr id="427" name="Google Shape;427;p26"/>
          <p:cNvPicPr preferRelativeResize="0"/>
          <p:nvPr/>
        </p:nvPicPr>
        <p:blipFill rotWithShape="1">
          <a:blip r:embed="rId6">
            <a:alphaModFix/>
          </a:blip>
          <a:srcRect/>
          <a:stretch/>
        </p:blipFill>
        <p:spPr>
          <a:xfrm>
            <a:off x="10110935" y="5438181"/>
            <a:ext cx="1559477" cy="2998995"/>
          </a:xfrm>
          <a:prstGeom prst="rect">
            <a:avLst/>
          </a:prstGeom>
          <a:noFill/>
          <a:ln>
            <a:noFill/>
          </a:ln>
        </p:spPr>
      </p:pic>
      <p:pic>
        <p:nvPicPr>
          <p:cNvPr id="428" name="Google Shape;428;p26"/>
          <p:cNvPicPr preferRelativeResize="0"/>
          <p:nvPr/>
        </p:nvPicPr>
        <p:blipFill rotWithShape="1">
          <a:blip r:embed="rId7">
            <a:alphaModFix/>
          </a:blip>
          <a:srcRect/>
          <a:stretch/>
        </p:blipFill>
        <p:spPr>
          <a:xfrm>
            <a:off x="13070587" y="5705439"/>
            <a:ext cx="1701953" cy="2583610"/>
          </a:xfrm>
          <a:prstGeom prst="rect">
            <a:avLst/>
          </a:prstGeom>
          <a:noFill/>
          <a:ln>
            <a:noFill/>
          </a:ln>
        </p:spPr>
      </p:pic>
      <p:sp>
        <p:nvSpPr>
          <p:cNvPr id="429" name="Google Shape;429;p26"/>
          <p:cNvSpPr txBox="1"/>
          <p:nvPr/>
        </p:nvSpPr>
        <p:spPr>
          <a:xfrm>
            <a:off x="3556547" y="3193379"/>
            <a:ext cx="10837982" cy="1109019"/>
          </a:xfrm>
          <a:prstGeom prst="rect">
            <a:avLst/>
          </a:prstGeom>
          <a:noFill/>
          <a:ln>
            <a:noFill/>
          </a:ln>
        </p:spPr>
        <p:txBody>
          <a:bodyPr spcFirstLastPara="1" wrap="square" lIns="0" tIns="0" rIns="0" bIns="0" anchor="t" anchorCtr="0">
            <a:spAutoFit/>
          </a:bodyPr>
          <a:lstStyle/>
          <a:p>
            <a:pPr marL="0" marR="0" lvl="0" indent="0" algn="ctr" rtl="0">
              <a:lnSpc>
                <a:spcPct val="140006"/>
              </a:lnSpc>
              <a:spcBef>
                <a:spcPts val="0"/>
              </a:spcBef>
              <a:spcAft>
                <a:spcPts val="0"/>
              </a:spcAft>
              <a:buNone/>
            </a:pPr>
            <a:r>
              <a:rPr lang="en-US" sz="3212" b="0" i="0" u="none" strike="noStrike" cap="none">
                <a:solidFill>
                  <a:srgbClr val="FFFFFF"/>
                </a:solidFill>
                <a:latin typeface="Raleway"/>
                <a:ea typeface="Raleway"/>
                <a:cs typeface="Raleway"/>
                <a:sym typeface="Raleway"/>
              </a:rPr>
              <a:t>WHAT ARE SOME EXAMPLES OF HOW INDIVIDUAL STUDENT-ATHLETES ARE BENEFITING FROM NIL? </a:t>
            </a:r>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solidFill>
          <a:srgbClr val="1E3148"/>
        </a:solidFill>
        <a:effectLst/>
      </p:bgPr>
    </p:bg>
    <p:spTree>
      <p:nvGrpSpPr>
        <p:cNvPr id="1" name="Shape 433"/>
        <p:cNvGrpSpPr/>
        <p:nvPr/>
      </p:nvGrpSpPr>
      <p:grpSpPr>
        <a:xfrm>
          <a:off x="0" y="0"/>
          <a:ext cx="0" cy="0"/>
          <a:chOff x="0" y="0"/>
          <a:chExt cx="0" cy="0"/>
        </a:xfrm>
      </p:grpSpPr>
      <p:grpSp>
        <p:nvGrpSpPr>
          <p:cNvPr id="434" name="Google Shape;434;p27"/>
          <p:cNvGrpSpPr/>
          <p:nvPr/>
        </p:nvGrpSpPr>
        <p:grpSpPr>
          <a:xfrm>
            <a:off x="3752850" y="2205813"/>
            <a:ext cx="10782300" cy="5875373"/>
            <a:chOff x="0" y="0"/>
            <a:chExt cx="14376400" cy="7833831"/>
          </a:xfrm>
        </p:grpSpPr>
        <p:sp>
          <p:nvSpPr>
            <p:cNvPr id="435" name="Google Shape;435;p27"/>
            <p:cNvSpPr/>
            <p:nvPr/>
          </p:nvSpPr>
          <p:spPr>
            <a:xfrm>
              <a:off x="0" y="0"/>
              <a:ext cx="14376400" cy="7833831"/>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6" name="Google Shape;436;p27"/>
            <p:cNvSpPr txBox="1"/>
            <p:nvPr/>
          </p:nvSpPr>
          <p:spPr>
            <a:xfrm>
              <a:off x="992459" y="1321274"/>
              <a:ext cx="12391482" cy="1863727"/>
            </a:xfrm>
            <a:prstGeom prst="rect">
              <a:avLst/>
            </a:prstGeom>
            <a:noFill/>
            <a:ln>
              <a:noFill/>
            </a:ln>
          </p:spPr>
          <p:txBody>
            <a:bodyPr spcFirstLastPara="1" wrap="square" lIns="0" tIns="0" rIns="0" bIns="0" anchor="t" anchorCtr="0">
              <a:spAutoFit/>
            </a:bodyPr>
            <a:lstStyle/>
            <a:p>
              <a:pPr marL="0" marR="0" lvl="0" indent="0" algn="ctr" rtl="0">
                <a:lnSpc>
                  <a:spcPct val="125002"/>
                </a:lnSpc>
                <a:spcBef>
                  <a:spcPts val="0"/>
                </a:spcBef>
                <a:spcAft>
                  <a:spcPts val="0"/>
                </a:spcAft>
                <a:buNone/>
              </a:pPr>
              <a:r>
                <a:rPr lang="en-US" sz="8999" b="1" i="0" u="none" strike="noStrike" cap="none">
                  <a:solidFill>
                    <a:srgbClr val="1E3148"/>
                  </a:solidFill>
                  <a:latin typeface="Montserrat"/>
                  <a:ea typeface="Montserrat"/>
                  <a:cs typeface="Montserrat"/>
                  <a:sym typeface="Montserrat"/>
                </a:rPr>
                <a:t>12</a:t>
              </a:r>
              <a:endParaRPr/>
            </a:p>
          </p:txBody>
        </p:sp>
        <p:sp>
          <p:nvSpPr>
            <p:cNvPr id="437" name="Google Shape;437;p27"/>
            <p:cNvSpPr txBox="1"/>
            <p:nvPr/>
          </p:nvSpPr>
          <p:spPr>
            <a:xfrm>
              <a:off x="2479519" y="3586107"/>
              <a:ext cx="9417362" cy="632248"/>
            </a:xfrm>
            <a:prstGeom prst="rect">
              <a:avLst/>
            </a:prstGeom>
            <a:noFill/>
            <a:ln>
              <a:noFill/>
            </a:ln>
          </p:spPr>
          <p:txBody>
            <a:bodyPr spcFirstLastPara="1" wrap="square" lIns="0" tIns="0" rIns="0" bIns="0" anchor="t" anchorCtr="0">
              <a:spAutoFit/>
            </a:bodyPr>
            <a:lstStyle/>
            <a:p>
              <a:pPr marL="0" marR="0" lvl="0" indent="0" algn="ctr" rtl="0">
                <a:lnSpc>
                  <a:spcPct val="140014"/>
                </a:lnSpc>
                <a:spcBef>
                  <a:spcPts val="0"/>
                </a:spcBef>
                <a:spcAft>
                  <a:spcPts val="0"/>
                </a:spcAft>
                <a:buNone/>
              </a:pPr>
              <a:r>
                <a:rPr lang="en-US" sz="2799" b="1" i="0" u="none" strike="noStrike" cap="none">
                  <a:solidFill>
                    <a:srgbClr val="1E3148"/>
                  </a:solidFill>
                  <a:latin typeface="Raleway"/>
                  <a:ea typeface="Raleway"/>
                  <a:cs typeface="Raleway"/>
                  <a:sym typeface="Raleway"/>
                </a:rPr>
                <a:t>MILLIONAIRES</a:t>
              </a:r>
              <a:endParaRPr/>
            </a:p>
          </p:txBody>
        </p:sp>
        <p:sp>
          <p:nvSpPr>
            <p:cNvPr id="438" name="Google Shape;438;p27"/>
            <p:cNvSpPr txBox="1"/>
            <p:nvPr/>
          </p:nvSpPr>
          <p:spPr>
            <a:xfrm>
              <a:off x="946121" y="4677218"/>
              <a:ext cx="12484158" cy="1725930"/>
            </a:xfrm>
            <a:prstGeom prst="rect">
              <a:avLst/>
            </a:prstGeom>
            <a:noFill/>
            <a:ln>
              <a:noFill/>
            </a:ln>
          </p:spPr>
          <p:txBody>
            <a:bodyPr spcFirstLastPara="1" wrap="square" lIns="0" tIns="0" rIns="0" bIns="0" anchor="t" anchorCtr="0">
              <a:spAutoFit/>
            </a:bodyPr>
            <a:lstStyle/>
            <a:p>
              <a:pPr marL="0" marR="0" lvl="0" indent="0" algn="ctr" rtl="0">
                <a:lnSpc>
                  <a:spcPct val="150020"/>
                </a:lnSpc>
                <a:spcBef>
                  <a:spcPts val="0"/>
                </a:spcBef>
                <a:spcAft>
                  <a:spcPts val="0"/>
                </a:spcAft>
                <a:buNone/>
              </a:pPr>
              <a:r>
                <a:rPr lang="en-US" sz="2399" b="0" i="0" u="none" strike="noStrike" cap="none">
                  <a:solidFill>
                    <a:srgbClr val="1E3148"/>
                  </a:solidFill>
                  <a:latin typeface="Montserrat Light"/>
                  <a:ea typeface="Montserrat Light"/>
                  <a:cs typeface="Montserrat Light"/>
                  <a:sym typeface="Montserrat Light"/>
                </a:rPr>
                <a:t>Entering year two of NIL in the lead-up to the 2022-23 college football season, 12 football players had earned $1+ million, according to data from NIL platform On3. </a:t>
              </a:r>
              <a:endParaRPr/>
            </a:p>
          </p:txBody>
        </p:sp>
      </p:gr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442"/>
        <p:cNvGrpSpPr/>
        <p:nvPr/>
      </p:nvGrpSpPr>
      <p:grpSpPr>
        <a:xfrm>
          <a:off x="0" y="0"/>
          <a:ext cx="0" cy="0"/>
          <a:chOff x="0" y="0"/>
          <a:chExt cx="0" cy="0"/>
        </a:xfrm>
      </p:grpSpPr>
      <p:grpSp>
        <p:nvGrpSpPr>
          <p:cNvPr id="443" name="Google Shape;443;p28"/>
          <p:cNvGrpSpPr/>
          <p:nvPr/>
        </p:nvGrpSpPr>
        <p:grpSpPr>
          <a:xfrm>
            <a:off x="7780336" y="248897"/>
            <a:ext cx="9479025" cy="8972919"/>
            <a:chOff x="0" y="-47625"/>
            <a:chExt cx="12638700" cy="11963893"/>
          </a:xfrm>
        </p:grpSpPr>
        <p:sp>
          <p:nvSpPr>
            <p:cNvPr id="444" name="Google Shape;444;p28"/>
            <p:cNvSpPr txBox="1"/>
            <p:nvPr/>
          </p:nvSpPr>
          <p:spPr>
            <a:xfrm>
              <a:off x="0" y="-47625"/>
              <a:ext cx="12638619" cy="1020445"/>
            </a:xfrm>
            <a:prstGeom prst="rect">
              <a:avLst/>
            </a:prstGeom>
            <a:noFill/>
            <a:ln>
              <a:noFill/>
            </a:ln>
          </p:spPr>
          <p:txBody>
            <a:bodyPr spcFirstLastPara="1" wrap="square" lIns="0" tIns="0" rIns="0" bIns="0" anchor="t" anchorCtr="0">
              <a:spAutoFit/>
            </a:bodyPr>
            <a:lstStyle/>
            <a:p>
              <a:pPr marL="0" marR="0" lvl="0" indent="0" algn="l" rtl="0">
                <a:lnSpc>
                  <a:spcPct val="130000"/>
                </a:lnSpc>
                <a:spcBef>
                  <a:spcPts val="0"/>
                </a:spcBef>
                <a:spcAft>
                  <a:spcPts val="0"/>
                </a:spcAft>
                <a:buNone/>
              </a:pPr>
              <a:r>
                <a:rPr lang="en-US" sz="4800" b="1" i="0" u="none" strike="noStrike" cap="none">
                  <a:solidFill>
                    <a:srgbClr val="1E3148"/>
                  </a:solidFill>
                  <a:latin typeface="Montserrat"/>
                  <a:ea typeface="Montserrat"/>
                  <a:cs typeface="Montserrat"/>
                  <a:sym typeface="Montserrat"/>
                </a:rPr>
                <a:t>BIJAN ROBINSON</a:t>
              </a:r>
              <a:endParaRPr/>
            </a:p>
          </p:txBody>
        </p:sp>
        <p:sp>
          <p:nvSpPr>
            <p:cNvPr id="445" name="Google Shape;445;p28"/>
            <p:cNvSpPr txBox="1"/>
            <p:nvPr/>
          </p:nvSpPr>
          <p:spPr>
            <a:xfrm>
              <a:off x="0" y="1160491"/>
              <a:ext cx="10414380" cy="672888"/>
            </a:xfrm>
            <a:prstGeom prst="rect">
              <a:avLst/>
            </a:prstGeom>
            <a:noFill/>
            <a:ln>
              <a:noFill/>
            </a:ln>
          </p:spPr>
          <p:txBody>
            <a:bodyPr spcFirstLastPara="1" wrap="square" lIns="0" tIns="0" rIns="0" bIns="0" anchor="t" anchorCtr="0">
              <a:spAutoFit/>
            </a:bodyPr>
            <a:lstStyle/>
            <a:p>
              <a:pPr marL="0" marR="0" lvl="0" indent="0" algn="l" rtl="0">
                <a:lnSpc>
                  <a:spcPct val="130000"/>
                </a:lnSpc>
                <a:spcBef>
                  <a:spcPts val="0"/>
                </a:spcBef>
                <a:spcAft>
                  <a:spcPts val="0"/>
                </a:spcAft>
                <a:buNone/>
              </a:pPr>
              <a:r>
                <a:rPr lang="en-US" sz="3200" b="0" i="0" u="none" strike="noStrike" cap="none">
                  <a:solidFill>
                    <a:srgbClr val="1E3148"/>
                  </a:solidFill>
                  <a:latin typeface="Montserrat"/>
                  <a:ea typeface="Montserrat"/>
                  <a:cs typeface="Montserrat"/>
                  <a:sym typeface="Montserrat"/>
                </a:rPr>
                <a:t>University of Texas, Running Back</a:t>
              </a:r>
              <a:endParaRPr/>
            </a:p>
          </p:txBody>
        </p:sp>
        <p:sp>
          <p:nvSpPr>
            <p:cNvPr id="446" name="Google Shape;446;p28"/>
            <p:cNvSpPr txBox="1"/>
            <p:nvPr/>
          </p:nvSpPr>
          <p:spPr>
            <a:xfrm>
              <a:off x="0" y="2537068"/>
              <a:ext cx="12638700" cy="9379200"/>
            </a:xfrm>
            <a:prstGeom prst="rect">
              <a:avLst/>
            </a:prstGeom>
            <a:noFill/>
            <a:ln>
              <a:noFill/>
            </a:ln>
          </p:spPr>
          <p:txBody>
            <a:bodyPr spcFirstLastPara="1" wrap="square" lIns="0" tIns="0" rIns="0" bIns="0" anchor="t" anchorCtr="0">
              <a:spAutoFit/>
            </a:bodyPr>
            <a:lstStyle/>
            <a:p>
              <a:pPr marL="0" marR="0" lvl="0" indent="0" algn="l" rtl="0">
                <a:lnSpc>
                  <a:spcPct val="150000"/>
                </a:lnSpc>
                <a:spcBef>
                  <a:spcPts val="0"/>
                </a:spcBef>
                <a:spcAft>
                  <a:spcPts val="0"/>
                </a:spcAft>
                <a:buNone/>
              </a:pPr>
              <a:r>
                <a:rPr lang="en-US" sz="1850" b="0" i="0" u="none" strike="noStrike" cap="none">
                  <a:solidFill>
                    <a:srgbClr val="1E3148"/>
                  </a:solidFill>
                  <a:latin typeface="Montserrat Light"/>
                  <a:ea typeface="Montserrat Light"/>
                  <a:cs typeface="Montserrat Light"/>
                  <a:sym typeface="Montserrat Light"/>
                </a:rPr>
                <a:t>In addition to signing a deal with a local Lamborghini dealership, star Texas running back Bijan Robinson launched his own line of </a:t>
              </a:r>
              <a:r>
                <a:rPr lang="en-US" sz="1850">
                  <a:solidFill>
                    <a:srgbClr val="1E3148"/>
                  </a:solidFill>
                  <a:latin typeface="Montserrat Light"/>
                  <a:ea typeface="Montserrat Light"/>
                  <a:cs typeface="Montserrat Light"/>
                  <a:sym typeface="Montserrat Light"/>
                </a:rPr>
                <a:t>gourmet</a:t>
              </a:r>
              <a:r>
                <a:rPr lang="en-US" sz="1850" b="0" i="0" u="none" strike="noStrike" cap="none">
                  <a:solidFill>
                    <a:srgbClr val="1E3148"/>
                  </a:solidFill>
                  <a:latin typeface="Montserrat Light"/>
                  <a:ea typeface="Montserrat Light"/>
                  <a:cs typeface="Montserrat Light"/>
                  <a:sym typeface="Montserrat Light"/>
                </a:rPr>
                <a:t> mustard called "Bijan Mustardson."  The condiment's website describes the new product:</a:t>
              </a:r>
              <a:endParaRPr sz="1850" b="0" i="0" u="none" strike="noStrike" cap="none">
                <a:solidFill>
                  <a:srgbClr val="1E3148"/>
                </a:solidFill>
                <a:latin typeface="Montserrat Light"/>
                <a:ea typeface="Montserrat Light"/>
                <a:cs typeface="Montserrat Light"/>
                <a:sym typeface="Montserrat Light"/>
              </a:endParaRPr>
            </a:p>
            <a:p>
              <a:pPr marL="0" marR="0" lvl="0" indent="0" algn="l" rtl="0">
                <a:lnSpc>
                  <a:spcPct val="150000"/>
                </a:lnSpc>
                <a:spcBef>
                  <a:spcPts val="2000"/>
                </a:spcBef>
                <a:spcAft>
                  <a:spcPts val="0"/>
                </a:spcAft>
                <a:buNone/>
              </a:pPr>
              <a:r>
                <a:rPr lang="en-US" sz="1850" b="0" i="0" u="none" strike="noStrike" cap="none">
                  <a:solidFill>
                    <a:srgbClr val="1E3148"/>
                  </a:solidFill>
                  <a:latin typeface="Montserrat Light"/>
                  <a:ea typeface="Montserrat Light"/>
                  <a:cs typeface="Montserrat Light"/>
                  <a:sym typeface="Montserrat Light"/>
                </a:rPr>
                <a:t>"Throughout his formative years, Bijan scored touchdowns everywhere, mostly on the football field via football. By 2022, Bijan had scored touchdowns in every way, shape, and form. Running and receiving. Stiff arming and juking. Even occasionally passing. The only place he hadn't scored a touchdown was his taste buds.</a:t>
              </a:r>
              <a:endParaRPr sz="1300"/>
            </a:p>
            <a:p>
              <a:pPr marL="0" marR="0" lvl="0" indent="0" algn="l" rtl="0">
                <a:lnSpc>
                  <a:spcPct val="150000"/>
                </a:lnSpc>
                <a:spcBef>
                  <a:spcPts val="2000"/>
                </a:spcBef>
                <a:spcAft>
                  <a:spcPts val="0"/>
                </a:spcAft>
                <a:buNone/>
              </a:pPr>
              <a:r>
                <a:rPr lang="en-US" sz="1850" b="0" i="0" u="none" strike="noStrike" cap="none">
                  <a:solidFill>
                    <a:srgbClr val="1E3148"/>
                  </a:solidFill>
                  <a:latin typeface="Montserrat Light"/>
                  <a:ea typeface="Montserrat Light"/>
                  <a:cs typeface="Montserrat Light"/>
                  <a:sym typeface="Montserrat Light"/>
                </a:rPr>
                <a:t>"So Bijan did what everyone expected Bijan to do: Create his own gourmet Dijon mustard and call it Bijan Mustardson. With the help of top-quality chefs, Bijan made a mustard that was so good, it tasted like a touchdown. It was then he knew, pending production timelines, mouth touchdowns for everyone would be a mustard-purchase away."</a:t>
              </a:r>
              <a:endParaRPr sz="1300"/>
            </a:p>
            <a:p>
              <a:pPr marL="0" marR="0" lvl="0" indent="0" algn="l" rtl="0">
                <a:lnSpc>
                  <a:spcPct val="150000"/>
                </a:lnSpc>
                <a:spcBef>
                  <a:spcPts val="2000"/>
                </a:spcBef>
                <a:spcAft>
                  <a:spcPts val="2000"/>
                </a:spcAft>
                <a:buNone/>
              </a:pPr>
              <a:r>
                <a:rPr lang="en-US" sz="1850" b="0" i="0" u="none" strike="noStrike" cap="none">
                  <a:solidFill>
                    <a:srgbClr val="1E3148"/>
                  </a:solidFill>
                  <a:latin typeface="Montserrat Light"/>
                  <a:ea typeface="Montserrat Light"/>
                  <a:cs typeface="Montserrat Light"/>
                  <a:sym typeface="Montserrat Light"/>
                </a:rPr>
                <a:t>It's the only item available on the website and has three purchase options: one jar for $7.95, two jars for $15.90 or four jars for $31.50.</a:t>
              </a:r>
              <a:endParaRPr sz="1850" b="0" i="0" u="none" strike="noStrike" cap="none">
                <a:solidFill>
                  <a:srgbClr val="1E3148"/>
                </a:solidFill>
                <a:latin typeface="Montserrat Light"/>
                <a:ea typeface="Montserrat Light"/>
                <a:cs typeface="Montserrat Light"/>
                <a:sym typeface="Montserrat Light"/>
              </a:endParaRPr>
            </a:p>
          </p:txBody>
        </p:sp>
      </p:grpSp>
      <p:pic>
        <p:nvPicPr>
          <p:cNvPr id="447" name="Google Shape;447;p28"/>
          <p:cNvPicPr preferRelativeResize="0"/>
          <p:nvPr/>
        </p:nvPicPr>
        <p:blipFill rotWithShape="1">
          <a:blip r:embed="rId3">
            <a:alphaModFix/>
          </a:blip>
          <a:srcRect/>
          <a:stretch/>
        </p:blipFill>
        <p:spPr>
          <a:xfrm>
            <a:off x="12488180" y="9453337"/>
            <a:ext cx="594068" cy="626472"/>
          </a:xfrm>
          <a:prstGeom prst="rect">
            <a:avLst/>
          </a:prstGeom>
          <a:noFill/>
          <a:ln>
            <a:noFill/>
          </a:ln>
        </p:spPr>
      </p:pic>
      <p:sp>
        <p:nvSpPr>
          <p:cNvPr id="448" name="Google Shape;448;p28"/>
          <p:cNvSpPr txBox="1"/>
          <p:nvPr/>
        </p:nvSpPr>
        <p:spPr>
          <a:xfrm>
            <a:off x="8443233" y="9631953"/>
            <a:ext cx="9278031" cy="240665"/>
          </a:xfrm>
          <a:prstGeom prst="rect">
            <a:avLst/>
          </a:prstGeom>
          <a:noFill/>
          <a:ln>
            <a:noFill/>
          </a:ln>
        </p:spPr>
        <p:txBody>
          <a:bodyPr spcFirstLastPara="1" wrap="square" lIns="0" tIns="0" rIns="0" bIns="0" anchor="t" anchorCtr="0">
            <a:spAutoFit/>
          </a:bodyPr>
          <a:lstStyle/>
          <a:p>
            <a:pPr marL="0" marR="0" lvl="0" indent="0" algn="r" rtl="0">
              <a:lnSpc>
                <a:spcPct val="139928"/>
              </a:lnSpc>
              <a:spcBef>
                <a:spcPts val="0"/>
              </a:spcBef>
              <a:spcAft>
                <a:spcPts val="0"/>
              </a:spcAft>
              <a:buNone/>
            </a:pPr>
            <a:r>
              <a:rPr lang="en-US" sz="1400" b="0" i="0" u="none" strike="noStrike" cap="none">
                <a:solidFill>
                  <a:srgbClr val="1E3148"/>
                </a:solidFill>
                <a:latin typeface="Montserrat"/>
                <a:ea typeface="Montserrat"/>
                <a:cs typeface="Montserrat"/>
                <a:sym typeface="Montserrat"/>
              </a:rPr>
              <a:t>WWW.SPORTSCAREERCONSULTING.COM </a:t>
            </a:r>
            <a:endParaRPr/>
          </a:p>
        </p:txBody>
      </p:sp>
      <p:pic>
        <p:nvPicPr>
          <p:cNvPr id="449" name="Google Shape;449;p28" descr="A picture containing text, newspaper&#10;&#10;Description automatically generated">
            <a:hlinkClick r:id="rId4"/>
          </p:cNvPr>
          <p:cNvPicPr preferRelativeResize="0"/>
          <p:nvPr/>
        </p:nvPicPr>
        <p:blipFill rotWithShape="1">
          <a:blip r:embed="rId5">
            <a:alphaModFix/>
          </a:blip>
          <a:srcRect/>
          <a:stretch/>
        </p:blipFill>
        <p:spPr>
          <a:xfrm>
            <a:off x="603242" y="402395"/>
            <a:ext cx="6375400" cy="9207500"/>
          </a:xfrm>
          <a:prstGeom prst="rect">
            <a:avLst/>
          </a:prstGeom>
          <a:noFill/>
          <a:ln>
            <a:noFill/>
          </a:ln>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453"/>
        <p:cNvGrpSpPr/>
        <p:nvPr/>
      </p:nvGrpSpPr>
      <p:grpSpPr>
        <a:xfrm>
          <a:off x="0" y="0"/>
          <a:ext cx="0" cy="0"/>
          <a:chOff x="0" y="0"/>
          <a:chExt cx="0" cy="0"/>
        </a:xfrm>
      </p:grpSpPr>
      <p:grpSp>
        <p:nvGrpSpPr>
          <p:cNvPr id="454" name="Google Shape;454;p29"/>
          <p:cNvGrpSpPr/>
          <p:nvPr/>
        </p:nvGrpSpPr>
        <p:grpSpPr>
          <a:xfrm>
            <a:off x="419343" y="560628"/>
            <a:ext cx="5634225" cy="8849862"/>
            <a:chOff x="0" y="-47625"/>
            <a:chExt cx="7512300" cy="11799817"/>
          </a:xfrm>
        </p:grpSpPr>
        <p:sp>
          <p:nvSpPr>
            <p:cNvPr id="455" name="Google Shape;455;p29"/>
            <p:cNvSpPr txBox="1"/>
            <p:nvPr/>
          </p:nvSpPr>
          <p:spPr>
            <a:xfrm>
              <a:off x="0" y="-47625"/>
              <a:ext cx="7512252" cy="1020445"/>
            </a:xfrm>
            <a:prstGeom prst="rect">
              <a:avLst/>
            </a:prstGeom>
            <a:noFill/>
            <a:ln>
              <a:noFill/>
            </a:ln>
          </p:spPr>
          <p:txBody>
            <a:bodyPr spcFirstLastPara="1" wrap="square" lIns="0" tIns="0" rIns="0" bIns="0" anchor="t" anchorCtr="0">
              <a:spAutoFit/>
            </a:bodyPr>
            <a:lstStyle/>
            <a:p>
              <a:pPr marL="0" marR="0" lvl="0" indent="0" algn="l" rtl="0">
                <a:lnSpc>
                  <a:spcPct val="130000"/>
                </a:lnSpc>
                <a:spcBef>
                  <a:spcPts val="0"/>
                </a:spcBef>
                <a:spcAft>
                  <a:spcPts val="0"/>
                </a:spcAft>
                <a:buNone/>
              </a:pPr>
              <a:r>
                <a:rPr lang="en-US" sz="4800" b="1" i="0" u="none" strike="noStrike" cap="none">
                  <a:solidFill>
                    <a:srgbClr val="1E3148"/>
                  </a:solidFill>
                  <a:latin typeface="Montserrat"/>
                  <a:ea typeface="Montserrat"/>
                  <a:cs typeface="Montserrat"/>
                  <a:sym typeface="Montserrat"/>
                </a:rPr>
                <a:t>BRYCE YOUNG</a:t>
              </a:r>
              <a:endParaRPr/>
            </a:p>
          </p:txBody>
        </p:sp>
        <p:sp>
          <p:nvSpPr>
            <p:cNvPr id="456" name="Google Shape;456;p29"/>
            <p:cNvSpPr txBox="1"/>
            <p:nvPr/>
          </p:nvSpPr>
          <p:spPr>
            <a:xfrm>
              <a:off x="0" y="1160491"/>
              <a:ext cx="6190189" cy="2069888"/>
            </a:xfrm>
            <a:prstGeom prst="rect">
              <a:avLst/>
            </a:prstGeom>
            <a:noFill/>
            <a:ln>
              <a:noFill/>
            </a:ln>
          </p:spPr>
          <p:txBody>
            <a:bodyPr spcFirstLastPara="1" wrap="square" lIns="0" tIns="0" rIns="0" bIns="0" anchor="t" anchorCtr="0">
              <a:spAutoFit/>
            </a:bodyPr>
            <a:lstStyle/>
            <a:p>
              <a:pPr marL="0" marR="0" lvl="0" indent="0" algn="l" rtl="0">
                <a:lnSpc>
                  <a:spcPct val="130000"/>
                </a:lnSpc>
                <a:spcBef>
                  <a:spcPts val="0"/>
                </a:spcBef>
                <a:spcAft>
                  <a:spcPts val="0"/>
                </a:spcAft>
                <a:buNone/>
              </a:pPr>
              <a:r>
                <a:rPr lang="en-US" sz="3200" b="0" i="0" u="none" strike="noStrike" cap="none">
                  <a:solidFill>
                    <a:srgbClr val="1E3148"/>
                  </a:solidFill>
                  <a:latin typeface="Montserrat"/>
                  <a:ea typeface="Montserrat"/>
                  <a:cs typeface="Montserrat"/>
                  <a:sym typeface="Montserrat"/>
                </a:rPr>
                <a:t>University of Alabama, Quarterback</a:t>
              </a:r>
              <a:endParaRPr/>
            </a:p>
          </p:txBody>
        </p:sp>
        <p:sp>
          <p:nvSpPr>
            <p:cNvPr id="457" name="Google Shape;457;p29"/>
            <p:cNvSpPr txBox="1"/>
            <p:nvPr/>
          </p:nvSpPr>
          <p:spPr>
            <a:xfrm>
              <a:off x="0" y="3934067"/>
              <a:ext cx="7512300" cy="7818125"/>
            </a:xfrm>
            <a:prstGeom prst="rect">
              <a:avLst/>
            </a:prstGeom>
            <a:noFill/>
            <a:ln>
              <a:noFill/>
            </a:ln>
          </p:spPr>
          <p:txBody>
            <a:bodyPr spcFirstLastPara="1" wrap="square" lIns="0" tIns="0" rIns="0" bIns="0" anchor="t" anchorCtr="0">
              <a:spAutoFit/>
            </a:bodyPr>
            <a:lstStyle/>
            <a:p>
              <a:pPr marL="0" marR="0" lvl="0" indent="0" algn="l" rtl="0">
                <a:lnSpc>
                  <a:spcPct val="150000"/>
                </a:lnSpc>
                <a:spcBef>
                  <a:spcPts val="0"/>
                </a:spcBef>
                <a:spcAft>
                  <a:spcPts val="0"/>
                </a:spcAft>
                <a:buNone/>
              </a:pPr>
              <a:r>
                <a:rPr lang="en-US" sz="1950" b="0" i="0" u="none" strike="noStrike" cap="none" dirty="0">
                  <a:solidFill>
                    <a:srgbClr val="1E3148"/>
                  </a:solidFill>
                  <a:latin typeface="Montserrat Light"/>
                  <a:ea typeface="Montserrat Light"/>
                  <a:cs typeface="Montserrat Light"/>
                  <a:sym typeface="Montserrat Light"/>
                </a:rPr>
                <a:t>Bryce Young, reportedly inked nearly $1 million in NIL deals before he ever started a game for Crimson Tide.  Then, he led Alabama to a 13-2 record and an appearance in the NCAA national championship game.  Young capped off a phenomenal season by winning the Heisman Trophy. </a:t>
              </a:r>
              <a:endParaRPr dirty="0"/>
            </a:p>
            <a:p>
              <a:pPr marL="0" marR="0" lvl="0" indent="0" algn="l" rtl="0">
                <a:lnSpc>
                  <a:spcPct val="150000"/>
                </a:lnSpc>
                <a:spcBef>
                  <a:spcPts val="0"/>
                </a:spcBef>
                <a:spcAft>
                  <a:spcPts val="0"/>
                </a:spcAft>
                <a:buNone/>
              </a:pPr>
              <a:endParaRPr sz="1950" b="0" i="0" u="none" strike="noStrike" cap="none" dirty="0">
                <a:solidFill>
                  <a:srgbClr val="1E3148"/>
                </a:solidFill>
                <a:latin typeface="Montserrat Light"/>
                <a:ea typeface="Montserrat Light"/>
                <a:cs typeface="Montserrat Light"/>
                <a:sym typeface="Montserrat Light"/>
              </a:endParaRPr>
            </a:p>
            <a:p>
              <a:pPr marL="0" marR="0" lvl="0" indent="0" algn="l" rtl="0">
                <a:lnSpc>
                  <a:spcPct val="150000"/>
                </a:lnSpc>
                <a:spcBef>
                  <a:spcPts val="0"/>
                </a:spcBef>
                <a:spcAft>
                  <a:spcPts val="0"/>
                </a:spcAft>
                <a:buNone/>
              </a:pPr>
              <a:r>
                <a:rPr lang="en-US" sz="1950" b="0" i="0" u="none" strike="noStrike" cap="none" dirty="0">
                  <a:solidFill>
                    <a:srgbClr val="1E3148"/>
                  </a:solidFill>
                  <a:latin typeface="Montserrat Light"/>
                  <a:ea typeface="Montserrat Light"/>
                  <a:cs typeface="Montserrat Light"/>
                  <a:sym typeface="Montserrat Light"/>
                </a:rPr>
                <a:t>By 2022, even more deals continued to pour in, and Dr. Pepper featured him in the brand's annual </a:t>
              </a:r>
              <a:r>
                <a:rPr lang="en-US" sz="1950" b="1" i="0" u="sng" strike="noStrike" cap="none" dirty="0">
                  <a:solidFill>
                    <a:schemeClr val="bg2"/>
                  </a:solidFill>
                  <a:latin typeface="Montserrat Light"/>
                  <a:ea typeface="Montserrat Light"/>
                  <a:cs typeface="Montserrat Light"/>
                  <a:sym typeface="Montserrat Light"/>
                  <a:hlinkClick r:id="rId4">
                    <a:extLst>
                      <a:ext uri="{A12FA001-AC4F-418D-AE19-62706E023703}">
                        <ahyp:hlinkClr xmlns:ahyp="http://schemas.microsoft.com/office/drawing/2018/hyperlinkcolor" val="tx"/>
                      </a:ext>
                    </a:extLst>
                  </a:hlinkClick>
                </a:rPr>
                <a:t>"Heisman House" college football marketing campaign</a:t>
              </a:r>
              <a:r>
                <a:rPr lang="en-US" sz="1950" b="0" i="0" u="none" strike="noStrike" cap="none" dirty="0">
                  <a:solidFill>
                    <a:srgbClr val="1E3148"/>
                  </a:solidFill>
                  <a:latin typeface="Montserrat Light"/>
                  <a:ea typeface="Montserrat Light"/>
                  <a:cs typeface="Montserrat Light"/>
                  <a:sym typeface="Montserrat Light"/>
                </a:rPr>
                <a:t>.  </a:t>
              </a:r>
              <a:endParaRPr dirty="0"/>
            </a:p>
            <a:p>
              <a:pPr marL="0" marR="0" lvl="0" indent="0" algn="l" rtl="0">
                <a:lnSpc>
                  <a:spcPct val="153846"/>
                </a:lnSpc>
                <a:spcBef>
                  <a:spcPts val="0"/>
                </a:spcBef>
                <a:spcAft>
                  <a:spcPts val="0"/>
                </a:spcAft>
                <a:buNone/>
              </a:pPr>
              <a:endParaRPr sz="1950" b="0" i="0" u="none" strike="noStrike" cap="none" dirty="0">
                <a:solidFill>
                  <a:srgbClr val="1E3148"/>
                </a:solidFill>
                <a:latin typeface="Montserrat Light"/>
                <a:ea typeface="Montserrat Light"/>
                <a:cs typeface="Montserrat Light"/>
                <a:sym typeface="Montserrat Light"/>
              </a:endParaRPr>
            </a:p>
          </p:txBody>
        </p:sp>
      </p:grpSp>
      <p:pic>
        <p:nvPicPr>
          <p:cNvPr id="458" name="Google Shape;458;p29"/>
          <p:cNvPicPr preferRelativeResize="0"/>
          <p:nvPr/>
        </p:nvPicPr>
        <p:blipFill rotWithShape="1">
          <a:blip r:embed="rId5">
            <a:alphaModFix/>
          </a:blip>
          <a:srcRect/>
          <a:stretch/>
        </p:blipFill>
        <p:spPr>
          <a:xfrm>
            <a:off x="12488180" y="9453337"/>
            <a:ext cx="594068" cy="626472"/>
          </a:xfrm>
          <a:prstGeom prst="rect">
            <a:avLst/>
          </a:prstGeom>
          <a:noFill/>
          <a:ln>
            <a:noFill/>
          </a:ln>
        </p:spPr>
      </p:pic>
      <p:sp>
        <p:nvSpPr>
          <p:cNvPr id="459" name="Google Shape;459;p29"/>
          <p:cNvSpPr txBox="1"/>
          <p:nvPr/>
        </p:nvSpPr>
        <p:spPr>
          <a:xfrm>
            <a:off x="8443233" y="9631953"/>
            <a:ext cx="9278031" cy="240665"/>
          </a:xfrm>
          <a:prstGeom prst="rect">
            <a:avLst/>
          </a:prstGeom>
          <a:noFill/>
          <a:ln>
            <a:noFill/>
          </a:ln>
        </p:spPr>
        <p:txBody>
          <a:bodyPr spcFirstLastPara="1" wrap="square" lIns="0" tIns="0" rIns="0" bIns="0" anchor="t" anchorCtr="0">
            <a:spAutoFit/>
          </a:bodyPr>
          <a:lstStyle/>
          <a:p>
            <a:pPr marL="0" marR="0" lvl="0" indent="0" algn="r" rtl="0">
              <a:lnSpc>
                <a:spcPct val="139928"/>
              </a:lnSpc>
              <a:spcBef>
                <a:spcPts val="0"/>
              </a:spcBef>
              <a:spcAft>
                <a:spcPts val="0"/>
              </a:spcAft>
              <a:buNone/>
            </a:pPr>
            <a:r>
              <a:rPr lang="en-US" sz="1400" b="0" i="0" u="none" strike="noStrike" cap="none">
                <a:solidFill>
                  <a:srgbClr val="1E3148"/>
                </a:solidFill>
                <a:latin typeface="Montserrat"/>
                <a:ea typeface="Montserrat"/>
                <a:cs typeface="Montserrat"/>
                <a:sym typeface="Montserrat"/>
              </a:rPr>
              <a:t>WWW.SPORTSCAREERCONSULTING.COM </a:t>
            </a:r>
            <a:endParaRPr/>
          </a:p>
        </p:txBody>
      </p:sp>
      <p:pic>
        <p:nvPicPr>
          <p:cNvPr id="2" name="Online Media 1" descr="Game Day | 2022 Nissan Heisman House">
            <a:hlinkClick r:id="" action="ppaction://media"/>
            <a:extLst>
              <a:ext uri="{FF2B5EF4-FFF2-40B4-BE49-F238E27FC236}">
                <a16:creationId xmlns:a16="http://schemas.microsoft.com/office/drawing/2014/main" id="{85DD4133-5195-5140-D1C1-126F2F566A96}"/>
              </a:ext>
            </a:extLst>
          </p:cNvPr>
          <p:cNvPicPr>
            <a:picLocks noRot="1" noChangeAspect="1"/>
          </p:cNvPicPr>
          <p:nvPr>
            <a:videoFile r:link="rId1"/>
          </p:nvPr>
        </p:nvPicPr>
        <p:blipFill rotWithShape="1">
          <a:blip r:embed="rId6"/>
          <a:srcRect t="-280" b="-280"/>
          <a:stretch/>
        </p:blipFill>
        <p:spPr>
          <a:xfrm>
            <a:off x="7396531" y="3326860"/>
            <a:ext cx="10472126" cy="5609022"/>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08"/>
        <p:cNvGrpSpPr/>
        <p:nvPr/>
      </p:nvGrpSpPr>
      <p:grpSpPr>
        <a:xfrm>
          <a:off x="0" y="0"/>
          <a:ext cx="0" cy="0"/>
          <a:chOff x="0" y="0"/>
          <a:chExt cx="0" cy="0"/>
        </a:xfrm>
      </p:grpSpPr>
      <p:pic>
        <p:nvPicPr>
          <p:cNvPr id="109" name="Google Shape;109;p3"/>
          <p:cNvPicPr preferRelativeResize="0"/>
          <p:nvPr/>
        </p:nvPicPr>
        <p:blipFill rotWithShape="1">
          <a:blip r:embed="rId3">
            <a:alphaModFix/>
          </a:blip>
          <a:srcRect t="6225" b="6225"/>
          <a:stretch/>
        </p:blipFill>
        <p:spPr>
          <a:xfrm>
            <a:off x="0" y="0"/>
            <a:ext cx="18288000" cy="10287000"/>
          </a:xfrm>
          <a:prstGeom prst="rect">
            <a:avLst/>
          </a:prstGeom>
          <a:noFill/>
          <a:ln>
            <a:noFill/>
          </a:ln>
        </p:spPr>
      </p:pic>
      <p:grpSp>
        <p:nvGrpSpPr>
          <p:cNvPr id="110" name="Google Shape;110;p3"/>
          <p:cNvGrpSpPr/>
          <p:nvPr/>
        </p:nvGrpSpPr>
        <p:grpSpPr>
          <a:xfrm>
            <a:off x="3752850" y="3841583"/>
            <a:ext cx="10782300" cy="2603833"/>
            <a:chOff x="0" y="0"/>
            <a:chExt cx="14376400" cy="3471778"/>
          </a:xfrm>
        </p:grpSpPr>
        <p:sp>
          <p:nvSpPr>
            <p:cNvPr id="111" name="Google Shape;111;p3"/>
            <p:cNvSpPr/>
            <p:nvPr/>
          </p:nvSpPr>
          <p:spPr>
            <a:xfrm>
              <a:off x="0" y="0"/>
              <a:ext cx="14376400" cy="3471778"/>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2" name="Google Shape;112;p3"/>
            <p:cNvSpPr txBox="1"/>
            <p:nvPr/>
          </p:nvSpPr>
          <p:spPr>
            <a:xfrm>
              <a:off x="1239597" y="1105334"/>
              <a:ext cx="11897206" cy="1118235"/>
            </a:xfrm>
            <a:prstGeom prst="rect">
              <a:avLst/>
            </a:prstGeom>
            <a:noFill/>
            <a:ln>
              <a:noFill/>
            </a:ln>
          </p:spPr>
          <p:txBody>
            <a:bodyPr spcFirstLastPara="1" wrap="square" lIns="0" tIns="0" rIns="0" bIns="0" anchor="t" anchorCtr="0">
              <a:spAutoFit/>
            </a:bodyPr>
            <a:lstStyle/>
            <a:p>
              <a:pPr marL="0" marR="0" lvl="0" indent="0" algn="ctr" rtl="0">
                <a:lnSpc>
                  <a:spcPct val="150000"/>
                </a:lnSpc>
                <a:spcBef>
                  <a:spcPts val="0"/>
                </a:spcBef>
                <a:spcAft>
                  <a:spcPts val="0"/>
                </a:spcAft>
                <a:buNone/>
              </a:pPr>
              <a:r>
                <a:rPr lang="en-US" sz="4800" b="1" i="0" u="none" strike="noStrike" cap="none">
                  <a:solidFill>
                    <a:srgbClr val="1E3148"/>
                  </a:solidFill>
                  <a:latin typeface="Montserrat"/>
                  <a:ea typeface="Montserrat"/>
                  <a:cs typeface="Montserrat"/>
                  <a:sym typeface="Montserrat"/>
                </a:rPr>
                <a:t>NIL AFTER YEAR ONE </a:t>
              </a:r>
              <a:endParaRPr/>
            </a:p>
          </p:txBody>
        </p:sp>
      </p:gr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464"/>
        <p:cNvGrpSpPr/>
        <p:nvPr/>
      </p:nvGrpSpPr>
      <p:grpSpPr>
        <a:xfrm>
          <a:off x="0" y="0"/>
          <a:ext cx="0" cy="0"/>
          <a:chOff x="0" y="0"/>
          <a:chExt cx="0" cy="0"/>
        </a:xfrm>
      </p:grpSpPr>
      <p:grpSp>
        <p:nvGrpSpPr>
          <p:cNvPr id="465" name="Google Shape;465;p30"/>
          <p:cNvGrpSpPr/>
          <p:nvPr/>
        </p:nvGrpSpPr>
        <p:grpSpPr>
          <a:xfrm>
            <a:off x="7780336" y="248897"/>
            <a:ext cx="9478964" cy="7438078"/>
            <a:chOff x="0" y="-47625"/>
            <a:chExt cx="12638619" cy="9917438"/>
          </a:xfrm>
        </p:grpSpPr>
        <p:sp>
          <p:nvSpPr>
            <p:cNvPr id="466" name="Google Shape;466;p30"/>
            <p:cNvSpPr txBox="1"/>
            <p:nvPr/>
          </p:nvSpPr>
          <p:spPr>
            <a:xfrm>
              <a:off x="0" y="-47625"/>
              <a:ext cx="12638619" cy="1020445"/>
            </a:xfrm>
            <a:prstGeom prst="rect">
              <a:avLst/>
            </a:prstGeom>
            <a:noFill/>
            <a:ln>
              <a:noFill/>
            </a:ln>
          </p:spPr>
          <p:txBody>
            <a:bodyPr spcFirstLastPara="1" wrap="square" lIns="0" tIns="0" rIns="0" bIns="0" anchor="t" anchorCtr="0">
              <a:spAutoFit/>
            </a:bodyPr>
            <a:lstStyle/>
            <a:p>
              <a:pPr marL="0" marR="0" lvl="0" indent="0" algn="l" rtl="0">
                <a:lnSpc>
                  <a:spcPct val="130000"/>
                </a:lnSpc>
                <a:spcBef>
                  <a:spcPts val="0"/>
                </a:spcBef>
                <a:spcAft>
                  <a:spcPts val="0"/>
                </a:spcAft>
                <a:buNone/>
              </a:pPr>
              <a:r>
                <a:rPr lang="en-US" sz="4800" b="1" i="0" u="none" strike="noStrike" cap="none">
                  <a:solidFill>
                    <a:srgbClr val="1E3148"/>
                  </a:solidFill>
                  <a:latin typeface="Montserrat"/>
                  <a:ea typeface="Montserrat"/>
                  <a:cs typeface="Montserrat"/>
                  <a:sym typeface="Montserrat"/>
                </a:rPr>
                <a:t>PAIGE BUECKERS</a:t>
              </a:r>
              <a:endParaRPr/>
            </a:p>
          </p:txBody>
        </p:sp>
        <p:sp>
          <p:nvSpPr>
            <p:cNvPr id="467" name="Google Shape;467;p30"/>
            <p:cNvSpPr txBox="1"/>
            <p:nvPr/>
          </p:nvSpPr>
          <p:spPr>
            <a:xfrm>
              <a:off x="0" y="1160491"/>
              <a:ext cx="10414380" cy="1371388"/>
            </a:xfrm>
            <a:prstGeom prst="rect">
              <a:avLst/>
            </a:prstGeom>
            <a:noFill/>
            <a:ln>
              <a:noFill/>
            </a:ln>
          </p:spPr>
          <p:txBody>
            <a:bodyPr spcFirstLastPara="1" wrap="square" lIns="0" tIns="0" rIns="0" bIns="0" anchor="t" anchorCtr="0">
              <a:spAutoFit/>
            </a:bodyPr>
            <a:lstStyle/>
            <a:p>
              <a:pPr marL="0" marR="0" lvl="0" indent="0" algn="l" rtl="0">
                <a:lnSpc>
                  <a:spcPct val="130000"/>
                </a:lnSpc>
                <a:spcBef>
                  <a:spcPts val="0"/>
                </a:spcBef>
                <a:spcAft>
                  <a:spcPts val="0"/>
                </a:spcAft>
                <a:buNone/>
              </a:pPr>
              <a:r>
                <a:rPr lang="en-US" sz="3200" b="0" i="0" u="none" strike="noStrike" cap="none">
                  <a:solidFill>
                    <a:srgbClr val="1E3148"/>
                  </a:solidFill>
                  <a:latin typeface="Montserrat"/>
                  <a:ea typeface="Montserrat"/>
                  <a:cs typeface="Montserrat"/>
                  <a:sym typeface="Montserrat"/>
                </a:rPr>
                <a:t>University of Connecticut Women's Basketball</a:t>
              </a:r>
              <a:endParaRPr/>
            </a:p>
          </p:txBody>
        </p:sp>
        <p:sp>
          <p:nvSpPr>
            <p:cNvPr id="468" name="Google Shape;468;p30"/>
            <p:cNvSpPr txBox="1"/>
            <p:nvPr/>
          </p:nvSpPr>
          <p:spPr>
            <a:xfrm>
              <a:off x="0" y="3245093"/>
              <a:ext cx="12638619" cy="6624720"/>
            </a:xfrm>
            <a:prstGeom prst="rect">
              <a:avLst/>
            </a:prstGeom>
            <a:noFill/>
            <a:ln>
              <a:noFill/>
            </a:ln>
          </p:spPr>
          <p:txBody>
            <a:bodyPr spcFirstLastPara="1" wrap="square" lIns="0" tIns="0" rIns="0" bIns="0" anchor="t" anchorCtr="0">
              <a:spAutoFit/>
            </a:bodyPr>
            <a:lstStyle/>
            <a:p>
              <a:pPr marL="0" marR="0" lvl="0" indent="0" algn="l" rtl="0">
                <a:lnSpc>
                  <a:spcPct val="150000"/>
                </a:lnSpc>
                <a:spcBef>
                  <a:spcPts val="0"/>
                </a:spcBef>
                <a:spcAft>
                  <a:spcPts val="0"/>
                </a:spcAft>
                <a:buNone/>
              </a:pPr>
              <a:r>
                <a:rPr lang="en-US" sz="2000" b="0" i="0" u="none" strike="noStrike" cap="none">
                  <a:solidFill>
                    <a:srgbClr val="1E3148"/>
                  </a:solidFill>
                  <a:latin typeface="Montserrat Light"/>
                  <a:ea typeface="Montserrat Light"/>
                  <a:cs typeface="Montserrat Light"/>
                  <a:sym typeface="Montserrat Light"/>
                </a:rPr>
                <a:t>Bueckers was Gatorade’s first NIL partner, and deals with several other prominent brands soon followed, including Crocs, Cash App, and StockX.  </a:t>
              </a:r>
              <a:endParaRPr/>
            </a:p>
            <a:p>
              <a:pPr marL="0" marR="0" lvl="0" indent="0" algn="l" rtl="0">
                <a:lnSpc>
                  <a:spcPct val="150000"/>
                </a:lnSpc>
                <a:spcBef>
                  <a:spcPts val="0"/>
                </a:spcBef>
                <a:spcAft>
                  <a:spcPts val="0"/>
                </a:spcAft>
                <a:buNone/>
              </a:pPr>
              <a:endParaRPr sz="2000" b="0" i="0" u="none" strike="noStrike" cap="none">
                <a:solidFill>
                  <a:srgbClr val="1E3148"/>
                </a:solidFill>
                <a:latin typeface="Montserrat Light"/>
                <a:ea typeface="Montserrat Light"/>
                <a:cs typeface="Montserrat Light"/>
                <a:sym typeface="Montserrat Light"/>
              </a:endParaRPr>
            </a:p>
            <a:p>
              <a:pPr marL="0" marR="0" lvl="0" indent="0" algn="l" rtl="0">
                <a:lnSpc>
                  <a:spcPct val="150000"/>
                </a:lnSpc>
                <a:spcBef>
                  <a:spcPts val="0"/>
                </a:spcBef>
                <a:spcAft>
                  <a:spcPts val="0"/>
                </a:spcAft>
                <a:buNone/>
              </a:pPr>
              <a:r>
                <a:rPr lang="en-US" sz="2000" b="0" i="0" u="none" strike="noStrike" cap="none">
                  <a:solidFill>
                    <a:srgbClr val="1E3148"/>
                  </a:solidFill>
                  <a:latin typeface="Montserrat Light"/>
                  <a:ea typeface="Montserrat Light"/>
                  <a:cs typeface="Montserrat Light"/>
                  <a:sym typeface="Montserrat Light"/>
                </a:rPr>
                <a:t>She also filed a trademark for “Paige Buckets" with the intent of introducing her own branded-line of merchandise. Some estimates suggest she earns up to $63,000 for each social media post (reaching her one million+ Instagram followers) and her NIL deals have netted the basketball star over $1 million in earnings.</a:t>
              </a:r>
              <a:endParaRPr/>
            </a:p>
            <a:p>
              <a:pPr marL="0" marR="0" lvl="0" indent="0" algn="l" rtl="0">
                <a:lnSpc>
                  <a:spcPct val="150000"/>
                </a:lnSpc>
                <a:spcBef>
                  <a:spcPts val="0"/>
                </a:spcBef>
                <a:spcAft>
                  <a:spcPts val="0"/>
                </a:spcAft>
                <a:buNone/>
              </a:pPr>
              <a:endParaRPr sz="2000" b="0" i="0" u="none" strike="noStrike" cap="none">
                <a:solidFill>
                  <a:srgbClr val="1E3148"/>
                </a:solidFill>
                <a:latin typeface="Montserrat Light"/>
                <a:ea typeface="Montserrat Light"/>
                <a:cs typeface="Montserrat Light"/>
                <a:sym typeface="Montserrat Light"/>
              </a:endParaRPr>
            </a:p>
            <a:p>
              <a:pPr marL="0" marR="0" lvl="0" indent="0" algn="l" rtl="0">
                <a:lnSpc>
                  <a:spcPct val="150000"/>
                </a:lnSpc>
                <a:spcBef>
                  <a:spcPts val="0"/>
                </a:spcBef>
                <a:spcAft>
                  <a:spcPts val="0"/>
                </a:spcAft>
                <a:buNone/>
              </a:pPr>
              <a:r>
                <a:rPr lang="en-US" sz="2000" b="0" i="0" u="none" strike="noStrike" cap="none">
                  <a:solidFill>
                    <a:srgbClr val="1E3148"/>
                  </a:solidFill>
                  <a:latin typeface="Montserrat Light"/>
                  <a:ea typeface="Montserrat Light"/>
                  <a:cs typeface="Montserrat Light"/>
                  <a:sym typeface="Montserrat Light"/>
                </a:rPr>
                <a:t>Because NIL opportunities can be so lucrative, some industry analysts have suggested she will make more in college than she will as a WNBA player. </a:t>
              </a:r>
              <a:endParaRPr/>
            </a:p>
          </p:txBody>
        </p:sp>
      </p:grpSp>
      <p:pic>
        <p:nvPicPr>
          <p:cNvPr id="469" name="Google Shape;469;p30"/>
          <p:cNvPicPr preferRelativeResize="0"/>
          <p:nvPr/>
        </p:nvPicPr>
        <p:blipFill rotWithShape="1">
          <a:blip r:embed="rId3">
            <a:alphaModFix/>
          </a:blip>
          <a:srcRect/>
          <a:stretch/>
        </p:blipFill>
        <p:spPr>
          <a:xfrm>
            <a:off x="12488180" y="9453337"/>
            <a:ext cx="594068" cy="626472"/>
          </a:xfrm>
          <a:prstGeom prst="rect">
            <a:avLst/>
          </a:prstGeom>
          <a:noFill/>
          <a:ln>
            <a:noFill/>
          </a:ln>
        </p:spPr>
      </p:pic>
      <p:sp>
        <p:nvSpPr>
          <p:cNvPr id="470" name="Google Shape;470;p30"/>
          <p:cNvSpPr txBox="1"/>
          <p:nvPr/>
        </p:nvSpPr>
        <p:spPr>
          <a:xfrm>
            <a:off x="8443233" y="9631953"/>
            <a:ext cx="9278031" cy="240665"/>
          </a:xfrm>
          <a:prstGeom prst="rect">
            <a:avLst/>
          </a:prstGeom>
          <a:noFill/>
          <a:ln>
            <a:noFill/>
          </a:ln>
        </p:spPr>
        <p:txBody>
          <a:bodyPr spcFirstLastPara="1" wrap="square" lIns="0" tIns="0" rIns="0" bIns="0" anchor="t" anchorCtr="0">
            <a:spAutoFit/>
          </a:bodyPr>
          <a:lstStyle/>
          <a:p>
            <a:pPr marL="0" marR="0" lvl="0" indent="0" algn="r" rtl="0">
              <a:lnSpc>
                <a:spcPct val="139928"/>
              </a:lnSpc>
              <a:spcBef>
                <a:spcPts val="0"/>
              </a:spcBef>
              <a:spcAft>
                <a:spcPts val="0"/>
              </a:spcAft>
              <a:buNone/>
            </a:pPr>
            <a:r>
              <a:rPr lang="en-US" sz="1400" b="0" i="0" u="none" strike="noStrike" cap="none">
                <a:solidFill>
                  <a:srgbClr val="1E3148"/>
                </a:solidFill>
                <a:latin typeface="Montserrat"/>
                <a:ea typeface="Montserrat"/>
                <a:cs typeface="Montserrat"/>
                <a:sym typeface="Montserrat"/>
              </a:rPr>
              <a:t>WWW.SPORTSCAREERCONSULTING.COM </a:t>
            </a:r>
            <a:endParaRPr/>
          </a:p>
        </p:txBody>
      </p:sp>
      <p:pic>
        <p:nvPicPr>
          <p:cNvPr id="471" name="Google Shape;471;p30" descr="Graphical user interface, text, application, chat or text message&#10;&#10;Description automatically generated">
            <a:hlinkClick r:id="rId4"/>
          </p:cNvPr>
          <p:cNvPicPr preferRelativeResize="0"/>
          <p:nvPr/>
        </p:nvPicPr>
        <p:blipFill rotWithShape="1">
          <a:blip r:embed="rId5">
            <a:alphaModFix/>
          </a:blip>
          <a:srcRect r="40196"/>
          <a:stretch/>
        </p:blipFill>
        <p:spPr>
          <a:xfrm>
            <a:off x="1028700" y="278976"/>
            <a:ext cx="4914900" cy="5903600"/>
          </a:xfrm>
          <a:prstGeom prst="rect">
            <a:avLst/>
          </a:prstGeom>
          <a:noFill/>
          <a:ln>
            <a:noFill/>
          </a:ln>
        </p:spPr>
      </p:pic>
      <p:pic>
        <p:nvPicPr>
          <p:cNvPr id="472" name="Google Shape;472;p30" descr="Graphical user interface, text, application, chat or text message&#10;&#10;Description automatically generated">
            <a:hlinkClick r:id="rId4"/>
          </p:cNvPr>
          <p:cNvPicPr preferRelativeResize="0"/>
          <p:nvPr/>
        </p:nvPicPr>
        <p:blipFill rotWithShape="1">
          <a:blip r:embed="rId5">
            <a:alphaModFix/>
          </a:blip>
          <a:srcRect l="60020" b="69211"/>
          <a:stretch/>
        </p:blipFill>
        <p:spPr>
          <a:xfrm>
            <a:off x="1028699" y="6180570"/>
            <a:ext cx="5012487" cy="2772929"/>
          </a:xfrm>
          <a:prstGeom prst="rect">
            <a:avLst/>
          </a:prstGeom>
          <a:noFill/>
          <a:ln>
            <a:noFill/>
          </a:ln>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476"/>
        <p:cNvGrpSpPr/>
        <p:nvPr/>
      </p:nvGrpSpPr>
      <p:grpSpPr>
        <a:xfrm>
          <a:off x="0" y="0"/>
          <a:ext cx="0" cy="0"/>
          <a:chOff x="0" y="0"/>
          <a:chExt cx="0" cy="0"/>
        </a:xfrm>
      </p:grpSpPr>
      <p:grpSp>
        <p:nvGrpSpPr>
          <p:cNvPr id="477" name="Google Shape;477;p31"/>
          <p:cNvGrpSpPr/>
          <p:nvPr/>
        </p:nvGrpSpPr>
        <p:grpSpPr>
          <a:xfrm>
            <a:off x="419343" y="560628"/>
            <a:ext cx="5634225" cy="7937623"/>
            <a:chOff x="0" y="-47625"/>
            <a:chExt cx="7512300" cy="10583499"/>
          </a:xfrm>
        </p:grpSpPr>
        <p:sp>
          <p:nvSpPr>
            <p:cNvPr id="478" name="Google Shape;478;p31"/>
            <p:cNvSpPr txBox="1"/>
            <p:nvPr/>
          </p:nvSpPr>
          <p:spPr>
            <a:xfrm>
              <a:off x="0" y="-47625"/>
              <a:ext cx="7512252" cy="1020445"/>
            </a:xfrm>
            <a:prstGeom prst="rect">
              <a:avLst/>
            </a:prstGeom>
            <a:noFill/>
            <a:ln>
              <a:noFill/>
            </a:ln>
          </p:spPr>
          <p:txBody>
            <a:bodyPr spcFirstLastPara="1" wrap="square" lIns="0" tIns="0" rIns="0" bIns="0" anchor="t" anchorCtr="0">
              <a:spAutoFit/>
            </a:bodyPr>
            <a:lstStyle/>
            <a:p>
              <a:pPr marL="0" marR="0" lvl="0" indent="0" algn="l" rtl="0">
                <a:lnSpc>
                  <a:spcPct val="130000"/>
                </a:lnSpc>
                <a:spcBef>
                  <a:spcPts val="0"/>
                </a:spcBef>
                <a:spcAft>
                  <a:spcPts val="0"/>
                </a:spcAft>
                <a:buNone/>
              </a:pPr>
              <a:r>
                <a:rPr lang="en-US" sz="4800" b="1" i="0" u="none" strike="noStrike" cap="none">
                  <a:solidFill>
                    <a:srgbClr val="1E3148"/>
                  </a:solidFill>
                  <a:latin typeface="Montserrat"/>
                  <a:ea typeface="Montserrat"/>
                  <a:cs typeface="Montserrat"/>
                  <a:sym typeface="Montserrat"/>
                </a:rPr>
                <a:t>LEXI SUN</a:t>
              </a:r>
              <a:endParaRPr/>
            </a:p>
          </p:txBody>
        </p:sp>
        <p:sp>
          <p:nvSpPr>
            <p:cNvPr id="479" name="Google Shape;479;p31"/>
            <p:cNvSpPr txBox="1"/>
            <p:nvPr/>
          </p:nvSpPr>
          <p:spPr>
            <a:xfrm>
              <a:off x="0" y="1160491"/>
              <a:ext cx="6190189" cy="2069888"/>
            </a:xfrm>
            <a:prstGeom prst="rect">
              <a:avLst/>
            </a:prstGeom>
            <a:noFill/>
            <a:ln>
              <a:noFill/>
            </a:ln>
          </p:spPr>
          <p:txBody>
            <a:bodyPr spcFirstLastPara="1" wrap="square" lIns="0" tIns="0" rIns="0" bIns="0" anchor="t" anchorCtr="0">
              <a:spAutoFit/>
            </a:bodyPr>
            <a:lstStyle/>
            <a:p>
              <a:pPr marL="0" marR="0" lvl="0" indent="0" algn="l" rtl="0">
                <a:lnSpc>
                  <a:spcPct val="130000"/>
                </a:lnSpc>
                <a:spcBef>
                  <a:spcPts val="0"/>
                </a:spcBef>
                <a:spcAft>
                  <a:spcPts val="0"/>
                </a:spcAft>
                <a:buNone/>
              </a:pPr>
              <a:r>
                <a:rPr lang="en-US" sz="3200" b="0" i="0" u="none" strike="noStrike" cap="none">
                  <a:solidFill>
                    <a:srgbClr val="1E3148"/>
                  </a:solidFill>
                  <a:latin typeface="Montserrat"/>
                  <a:ea typeface="Montserrat"/>
                  <a:cs typeface="Montserrat"/>
                  <a:sym typeface="Montserrat"/>
                </a:rPr>
                <a:t>University of Nebraska Women's Volleyball </a:t>
              </a:r>
              <a:endParaRPr/>
            </a:p>
          </p:txBody>
        </p:sp>
        <p:sp>
          <p:nvSpPr>
            <p:cNvPr id="480" name="Google Shape;480;p31"/>
            <p:cNvSpPr txBox="1"/>
            <p:nvPr/>
          </p:nvSpPr>
          <p:spPr>
            <a:xfrm>
              <a:off x="0" y="3934067"/>
              <a:ext cx="7512300" cy="6601807"/>
            </a:xfrm>
            <a:prstGeom prst="rect">
              <a:avLst/>
            </a:prstGeom>
            <a:noFill/>
            <a:ln>
              <a:noFill/>
            </a:ln>
          </p:spPr>
          <p:txBody>
            <a:bodyPr spcFirstLastPara="1" wrap="square" lIns="0" tIns="0" rIns="0" bIns="0" anchor="t" anchorCtr="0">
              <a:spAutoFit/>
            </a:bodyPr>
            <a:lstStyle/>
            <a:p>
              <a:pPr marL="0" marR="0" lvl="0" indent="0" algn="l" rtl="0">
                <a:lnSpc>
                  <a:spcPct val="150000"/>
                </a:lnSpc>
                <a:spcBef>
                  <a:spcPts val="0"/>
                </a:spcBef>
                <a:spcAft>
                  <a:spcPts val="0"/>
                </a:spcAft>
                <a:buNone/>
              </a:pPr>
              <a:r>
                <a:rPr lang="en-US" sz="1950" b="0" i="0" u="none" strike="noStrike" cap="none" dirty="0">
                  <a:solidFill>
                    <a:srgbClr val="1E3148"/>
                  </a:solidFill>
                  <a:latin typeface="Montserrat Light"/>
                  <a:ea typeface="Montserrat Light"/>
                  <a:cs typeface="Montserrat Light"/>
                  <a:sym typeface="Montserrat Light"/>
                </a:rPr>
                <a:t>Lexi Sun, the popular star of the Cornhusker women's volleyball program, was ready for NIL.  As soon as NIL deals were officially allowed by the NCAA, she launched her online clothing store.  </a:t>
              </a:r>
              <a:endParaRPr dirty="0"/>
            </a:p>
            <a:p>
              <a:pPr marL="0" marR="0" lvl="0" indent="0" algn="l" rtl="0">
                <a:lnSpc>
                  <a:spcPct val="150000"/>
                </a:lnSpc>
                <a:spcBef>
                  <a:spcPts val="0"/>
                </a:spcBef>
                <a:spcAft>
                  <a:spcPts val="0"/>
                </a:spcAft>
                <a:buNone/>
              </a:pPr>
              <a:endParaRPr sz="1950" b="0" i="0" u="none" strike="noStrike" cap="none" dirty="0">
                <a:solidFill>
                  <a:srgbClr val="1E3148"/>
                </a:solidFill>
                <a:latin typeface="Montserrat Light"/>
                <a:ea typeface="Montserrat Light"/>
                <a:cs typeface="Montserrat Light"/>
                <a:sym typeface="Montserrat Light"/>
              </a:endParaRPr>
            </a:p>
            <a:p>
              <a:pPr marL="0" marR="0" lvl="0" indent="0" algn="l" rtl="0">
                <a:lnSpc>
                  <a:spcPct val="150000"/>
                </a:lnSpc>
                <a:spcBef>
                  <a:spcPts val="0"/>
                </a:spcBef>
                <a:spcAft>
                  <a:spcPts val="0"/>
                </a:spcAft>
                <a:buNone/>
              </a:pPr>
              <a:r>
                <a:rPr lang="en-US" sz="1950" b="0" i="0" u="none" strike="noStrike" cap="none" dirty="0">
                  <a:solidFill>
                    <a:srgbClr val="1E3148"/>
                  </a:solidFill>
                  <a:latin typeface="Montserrat Light"/>
                  <a:ea typeface="Montserrat Light"/>
                  <a:cs typeface="Montserrat Light"/>
                  <a:sym typeface="Montserrat Light"/>
                </a:rPr>
                <a:t>She also partnered with a variety of brands, including</a:t>
              </a:r>
              <a:r>
                <a:rPr lang="en-US" sz="1950" b="1" i="0" u="none" strike="noStrike" cap="none" dirty="0">
                  <a:solidFill>
                    <a:srgbClr val="1E3148"/>
                  </a:solidFill>
                  <a:latin typeface="Montserrat Light"/>
                  <a:ea typeface="Montserrat Light"/>
                  <a:cs typeface="Montserrat Light"/>
                  <a:sym typeface="Montserrat Light"/>
                </a:rPr>
                <a:t> </a:t>
              </a:r>
              <a:r>
                <a:rPr lang="en-US" sz="1950" i="0" u="none" strike="noStrike" cap="none" dirty="0">
                  <a:solidFill>
                    <a:srgbClr val="1E3148"/>
                  </a:solidFill>
                  <a:latin typeface="Montserrat Light"/>
                  <a:ea typeface="Montserrat Light"/>
                  <a:cs typeface="Montserrat Light"/>
                  <a:sym typeface="Montserrat Light"/>
                </a:rPr>
                <a:t>a</a:t>
              </a:r>
              <a:r>
                <a:rPr lang="en-US" sz="1950" b="1" i="0" u="none" strike="noStrike" cap="none" dirty="0">
                  <a:solidFill>
                    <a:srgbClr val="1E3148"/>
                  </a:solidFill>
                  <a:latin typeface="Montserrat Light"/>
                  <a:ea typeface="Montserrat Light"/>
                  <a:cs typeface="Montserrat Light"/>
                  <a:sym typeface="Montserrat Light"/>
                </a:rPr>
                <a:t> </a:t>
              </a:r>
              <a:r>
                <a:rPr lang="en-US" sz="1950" i="0" u="sng" strike="noStrike" cap="none" dirty="0">
                  <a:solidFill>
                    <a:schemeClr val="bg2"/>
                  </a:solidFill>
                  <a:latin typeface="Montserrat Light"/>
                  <a:ea typeface="Montserrat Light"/>
                  <a:cs typeface="Montserrat Light"/>
                  <a:sym typeface="Montserrat Light"/>
                  <a:hlinkClick r:id="rId4">
                    <a:extLst>
                      <a:ext uri="{A12FA001-AC4F-418D-AE19-62706E023703}">
                        <ahyp:hlinkClr xmlns:ahyp="http://schemas.microsoft.com/office/drawing/2018/hyperlinkcolor" val="tx"/>
                      </a:ext>
                    </a:extLst>
                  </a:hlinkClick>
                </a:rPr>
                <a:t>lucrative national deal with Borsheims</a:t>
              </a:r>
              <a:r>
                <a:rPr lang="en-US" sz="1950" b="0" i="0" u="none" strike="noStrike" cap="none" dirty="0">
                  <a:solidFill>
                    <a:srgbClr val="1E3148"/>
                  </a:solidFill>
                  <a:latin typeface="Montserrat Light"/>
                  <a:ea typeface="Montserrat Light"/>
                  <a:cs typeface="Montserrat Light"/>
                  <a:sym typeface="Montserrat Light"/>
                </a:rPr>
                <a:t>, one of the largest jewelry stores in the country.</a:t>
              </a:r>
              <a:endParaRPr dirty="0"/>
            </a:p>
            <a:p>
              <a:pPr marL="0" marR="0" lvl="0" indent="0" algn="l" rtl="0">
                <a:lnSpc>
                  <a:spcPct val="150000"/>
                </a:lnSpc>
                <a:spcBef>
                  <a:spcPts val="0"/>
                </a:spcBef>
                <a:spcAft>
                  <a:spcPts val="0"/>
                </a:spcAft>
                <a:buNone/>
              </a:pPr>
              <a:endParaRPr sz="1950" b="0" i="0" u="none" strike="noStrike" cap="none" dirty="0">
                <a:solidFill>
                  <a:srgbClr val="1E3148"/>
                </a:solidFill>
                <a:latin typeface="Montserrat Light"/>
                <a:ea typeface="Montserrat Light"/>
                <a:cs typeface="Montserrat Light"/>
                <a:sym typeface="Montserrat Light"/>
              </a:endParaRPr>
            </a:p>
          </p:txBody>
        </p:sp>
      </p:grpSp>
      <p:pic>
        <p:nvPicPr>
          <p:cNvPr id="481" name="Google Shape;481;p31"/>
          <p:cNvPicPr preferRelativeResize="0"/>
          <p:nvPr/>
        </p:nvPicPr>
        <p:blipFill rotWithShape="1">
          <a:blip r:embed="rId5">
            <a:alphaModFix/>
          </a:blip>
          <a:srcRect/>
          <a:stretch/>
        </p:blipFill>
        <p:spPr>
          <a:xfrm>
            <a:off x="12488180" y="9453337"/>
            <a:ext cx="594068" cy="626472"/>
          </a:xfrm>
          <a:prstGeom prst="rect">
            <a:avLst/>
          </a:prstGeom>
          <a:noFill/>
          <a:ln>
            <a:noFill/>
          </a:ln>
        </p:spPr>
      </p:pic>
      <p:sp>
        <p:nvSpPr>
          <p:cNvPr id="482" name="Google Shape;482;p31"/>
          <p:cNvSpPr txBox="1"/>
          <p:nvPr/>
        </p:nvSpPr>
        <p:spPr>
          <a:xfrm>
            <a:off x="8443233" y="9631953"/>
            <a:ext cx="9278031" cy="240665"/>
          </a:xfrm>
          <a:prstGeom prst="rect">
            <a:avLst/>
          </a:prstGeom>
          <a:noFill/>
          <a:ln>
            <a:noFill/>
          </a:ln>
        </p:spPr>
        <p:txBody>
          <a:bodyPr spcFirstLastPara="1" wrap="square" lIns="0" tIns="0" rIns="0" bIns="0" anchor="t" anchorCtr="0">
            <a:spAutoFit/>
          </a:bodyPr>
          <a:lstStyle/>
          <a:p>
            <a:pPr marL="0" marR="0" lvl="0" indent="0" algn="r" rtl="0">
              <a:lnSpc>
                <a:spcPct val="139928"/>
              </a:lnSpc>
              <a:spcBef>
                <a:spcPts val="0"/>
              </a:spcBef>
              <a:spcAft>
                <a:spcPts val="0"/>
              </a:spcAft>
              <a:buNone/>
            </a:pPr>
            <a:r>
              <a:rPr lang="en-US" sz="1400" b="0" i="0" u="none" strike="noStrike" cap="none">
                <a:solidFill>
                  <a:srgbClr val="1E3148"/>
                </a:solidFill>
                <a:latin typeface="Montserrat"/>
                <a:ea typeface="Montserrat"/>
                <a:cs typeface="Montserrat"/>
                <a:sym typeface="Montserrat"/>
              </a:rPr>
              <a:t>WWW.SPORTSCAREERCONSULTING.COM </a:t>
            </a:r>
            <a:endParaRPr/>
          </a:p>
        </p:txBody>
      </p:sp>
      <p:pic>
        <p:nvPicPr>
          <p:cNvPr id="2" name="Online Media 1" descr="The Lexi Sun Edit for Borsheims">
            <a:hlinkClick r:id="" action="ppaction://media"/>
            <a:extLst>
              <a:ext uri="{FF2B5EF4-FFF2-40B4-BE49-F238E27FC236}">
                <a16:creationId xmlns:a16="http://schemas.microsoft.com/office/drawing/2014/main" id="{50489540-E68A-87D8-23C4-71AD2515B45E}"/>
              </a:ext>
            </a:extLst>
          </p:cNvPr>
          <p:cNvPicPr>
            <a:picLocks noRot="1" noChangeAspect="1"/>
          </p:cNvPicPr>
          <p:nvPr>
            <a:videoFile r:link="rId1"/>
          </p:nvPr>
        </p:nvPicPr>
        <p:blipFill>
          <a:blip r:embed="rId6"/>
          <a:stretch>
            <a:fillRect/>
          </a:stretch>
        </p:blipFill>
        <p:spPr>
          <a:xfrm>
            <a:off x="7874000" y="3219938"/>
            <a:ext cx="9920836" cy="5605272"/>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487"/>
        <p:cNvGrpSpPr/>
        <p:nvPr/>
      </p:nvGrpSpPr>
      <p:grpSpPr>
        <a:xfrm>
          <a:off x="0" y="0"/>
          <a:ext cx="0" cy="0"/>
          <a:chOff x="0" y="0"/>
          <a:chExt cx="0" cy="0"/>
        </a:xfrm>
      </p:grpSpPr>
      <p:grpSp>
        <p:nvGrpSpPr>
          <p:cNvPr id="488" name="Google Shape;488;p32"/>
          <p:cNvGrpSpPr/>
          <p:nvPr/>
        </p:nvGrpSpPr>
        <p:grpSpPr>
          <a:xfrm>
            <a:off x="7780336" y="248897"/>
            <a:ext cx="9478964" cy="8390278"/>
            <a:chOff x="0" y="-47625"/>
            <a:chExt cx="12638619" cy="11187038"/>
          </a:xfrm>
        </p:grpSpPr>
        <p:sp>
          <p:nvSpPr>
            <p:cNvPr id="489" name="Google Shape;489;p32"/>
            <p:cNvSpPr txBox="1"/>
            <p:nvPr/>
          </p:nvSpPr>
          <p:spPr>
            <a:xfrm>
              <a:off x="0" y="-47625"/>
              <a:ext cx="12638619" cy="1020445"/>
            </a:xfrm>
            <a:prstGeom prst="rect">
              <a:avLst/>
            </a:prstGeom>
            <a:noFill/>
            <a:ln>
              <a:noFill/>
            </a:ln>
          </p:spPr>
          <p:txBody>
            <a:bodyPr spcFirstLastPara="1" wrap="square" lIns="0" tIns="0" rIns="0" bIns="0" anchor="t" anchorCtr="0">
              <a:spAutoFit/>
            </a:bodyPr>
            <a:lstStyle/>
            <a:p>
              <a:pPr marL="0" marR="0" lvl="0" indent="0" algn="l" rtl="0">
                <a:lnSpc>
                  <a:spcPct val="130000"/>
                </a:lnSpc>
                <a:spcBef>
                  <a:spcPts val="0"/>
                </a:spcBef>
                <a:spcAft>
                  <a:spcPts val="0"/>
                </a:spcAft>
                <a:buNone/>
              </a:pPr>
              <a:r>
                <a:rPr lang="en-US" sz="4800" b="1" i="0" u="none" strike="noStrike" cap="none">
                  <a:solidFill>
                    <a:srgbClr val="1E3148"/>
                  </a:solidFill>
                  <a:latin typeface="Montserrat"/>
                  <a:ea typeface="Montserrat"/>
                  <a:cs typeface="Montserrat"/>
                  <a:sym typeface="Montserrat"/>
                </a:rPr>
                <a:t>RAYQUAN SMITH</a:t>
              </a:r>
              <a:endParaRPr/>
            </a:p>
          </p:txBody>
        </p:sp>
        <p:sp>
          <p:nvSpPr>
            <p:cNvPr id="490" name="Google Shape;490;p32"/>
            <p:cNvSpPr txBox="1"/>
            <p:nvPr/>
          </p:nvSpPr>
          <p:spPr>
            <a:xfrm>
              <a:off x="0" y="1160491"/>
              <a:ext cx="10414380" cy="1371388"/>
            </a:xfrm>
            <a:prstGeom prst="rect">
              <a:avLst/>
            </a:prstGeom>
            <a:noFill/>
            <a:ln>
              <a:noFill/>
            </a:ln>
          </p:spPr>
          <p:txBody>
            <a:bodyPr spcFirstLastPara="1" wrap="square" lIns="0" tIns="0" rIns="0" bIns="0" anchor="t" anchorCtr="0">
              <a:spAutoFit/>
            </a:bodyPr>
            <a:lstStyle/>
            <a:p>
              <a:pPr marL="0" marR="0" lvl="0" indent="0" algn="l" rtl="0">
                <a:lnSpc>
                  <a:spcPct val="130000"/>
                </a:lnSpc>
                <a:spcBef>
                  <a:spcPts val="0"/>
                </a:spcBef>
                <a:spcAft>
                  <a:spcPts val="0"/>
                </a:spcAft>
                <a:buNone/>
              </a:pPr>
              <a:r>
                <a:rPr lang="en-US" sz="3200" b="0" i="0" u="none" strike="noStrike" cap="none">
                  <a:solidFill>
                    <a:srgbClr val="1E3148"/>
                  </a:solidFill>
                  <a:latin typeface="Montserrat"/>
                  <a:ea typeface="Montserrat"/>
                  <a:cs typeface="Montserrat"/>
                  <a:sym typeface="Montserrat"/>
                </a:rPr>
                <a:t>Norfolk State University, Running Back</a:t>
              </a:r>
              <a:endParaRPr/>
            </a:p>
          </p:txBody>
        </p:sp>
        <p:sp>
          <p:nvSpPr>
            <p:cNvPr id="491" name="Google Shape;491;p32"/>
            <p:cNvSpPr txBox="1"/>
            <p:nvPr/>
          </p:nvSpPr>
          <p:spPr>
            <a:xfrm>
              <a:off x="0" y="3235568"/>
              <a:ext cx="12638619" cy="7903845"/>
            </a:xfrm>
            <a:prstGeom prst="rect">
              <a:avLst/>
            </a:prstGeom>
            <a:noFill/>
            <a:ln>
              <a:noFill/>
            </a:ln>
          </p:spPr>
          <p:txBody>
            <a:bodyPr spcFirstLastPara="1" wrap="square" lIns="0" tIns="0" rIns="0" bIns="0" anchor="t" anchorCtr="0">
              <a:spAutoFit/>
            </a:bodyPr>
            <a:lstStyle/>
            <a:p>
              <a:pPr marL="0" marR="0" lvl="0" indent="0" algn="l" rtl="0">
                <a:lnSpc>
                  <a:spcPct val="150000"/>
                </a:lnSpc>
                <a:spcBef>
                  <a:spcPts val="0"/>
                </a:spcBef>
                <a:spcAft>
                  <a:spcPts val="0"/>
                </a:spcAft>
                <a:buNone/>
              </a:pPr>
              <a:r>
                <a:rPr lang="en-US" sz="1950" b="0" i="0" u="none" strike="noStrike" cap="none">
                  <a:solidFill>
                    <a:srgbClr val="1E3148"/>
                  </a:solidFill>
                  <a:latin typeface="Montserrat Light"/>
                  <a:ea typeface="Montserrat Light"/>
                  <a:cs typeface="Montserrat Light"/>
                  <a:sym typeface="Montserrat Light"/>
                </a:rPr>
                <a:t>Self-proclaimed "NIL King" inked more than 70 NIL deals less than 12 months after deals were allowed by the NCAA.  A hydration company called Smartcups gave Smith his first endorsement deal, then he proactively reached out to companies pitching his services, leading to both local and national partnerships.  </a:t>
              </a:r>
              <a:endParaRPr/>
            </a:p>
            <a:p>
              <a:pPr marL="0" marR="0" lvl="0" indent="0" algn="l" rtl="0">
                <a:lnSpc>
                  <a:spcPct val="150000"/>
                </a:lnSpc>
                <a:spcBef>
                  <a:spcPts val="0"/>
                </a:spcBef>
                <a:spcAft>
                  <a:spcPts val="0"/>
                </a:spcAft>
                <a:buNone/>
              </a:pPr>
              <a:endParaRPr sz="1950" b="0" i="0" u="none" strike="noStrike" cap="none">
                <a:solidFill>
                  <a:srgbClr val="1E3148"/>
                </a:solidFill>
                <a:latin typeface="Montserrat Light"/>
                <a:ea typeface="Montserrat Light"/>
                <a:cs typeface="Montserrat Light"/>
                <a:sym typeface="Montserrat Light"/>
              </a:endParaRPr>
            </a:p>
            <a:p>
              <a:pPr marL="0" marR="0" lvl="0" indent="0" algn="l" rtl="0">
                <a:lnSpc>
                  <a:spcPct val="150000"/>
                </a:lnSpc>
                <a:spcBef>
                  <a:spcPts val="0"/>
                </a:spcBef>
                <a:spcAft>
                  <a:spcPts val="0"/>
                </a:spcAft>
                <a:buNone/>
              </a:pPr>
              <a:r>
                <a:rPr lang="en-US" sz="1950" b="0" i="0" u="none" strike="noStrike" cap="none">
                  <a:solidFill>
                    <a:srgbClr val="1E3148"/>
                  </a:solidFill>
                  <a:latin typeface="Montserrat Light"/>
                  <a:ea typeface="Montserrat Light"/>
                  <a:cs typeface="Montserrat Light"/>
                  <a:sym typeface="Montserrat Light"/>
                </a:rPr>
                <a:t>Deals with national brands include: </a:t>
              </a:r>
              <a:endParaRPr/>
            </a:p>
            <a:p>
              <a:pPr marL="0" marR="0" lvl="0" indent="0" algn="l" rtl="0">
                <a:lnSpc>
                  <a:spcPct val="150000"/>
                </a:lnSpc>
                <a:spcBef>
                  <a:spcPts val="0"/>
                </a:spcBef>
                <a:spcAft>
                  <a:spcPts val="0"/>
                </a:spcAft>
                <a:buNone/>
              </a:pPr>
              <a:endParaRPr sz="1950" b="0" i="0" u="none" strike="noStrike" cap="none">
                <a:solidFill>
                  <a:srgbClr val="1E3148"/>
                </a:solidFill>
                <a:latin typeface="Montserrat Light"/>
                <a:ea typeface="Montserrat Light"/>
                <a:cs typeface="Montserrat Light"/>
                <a:sym typeface="Montserrat Light"/>
              </a:endParaRPr>
            </a:p>
            <a:p>
              <a:pPr marL="421005" marR="0" lvl="1" indent="-210502" algn="l" rtl="0">
                <a:lnSpc>
                  <a:spcPct val="150000"/>
                </a:lnSpc>
                <a:spcBef>
                  <a:spcPts val="0"/>
                </a:spcBef>
                <a:spcAft>
                  <a:spcPts val="0"/>
                </a:spcAft>
                <a:buClr>
                  <a:srgbClr val="1E3148"/>
                </a:buClr>
                <a:buSzPts val="1950"/>
                <a:buFont typeface="Arial"/>
                <a:buChar char="•"/>
              </a:pPr>
              <a:r>
                <a:rPr lang="en-US" sz="1950" b="0" i="0" u="none" strike="noStrike" cap="none">
                  <a:solidFill>
                    <a:srgbClr val="1E3148"/>
                  </a:solidFill>
                  <a:latin typeface="Montserrat Light"/>
                  <a:ea typeface="Montserrat Light"/>
                  <a:cs typeface="Montserrat Light"/>
                  <a:sym typeface="Montserrat Light"/>
                </a:rPr>
                <a:t>BodyArmor</a:t>
              </a:r>
              <a:endParaRPr/>
            </a:p>
            <a:p>
              <a:pPr marL="421005" marR="0" lvl="1" indent="-210502" algn="l" rtl="0">
                <a:lnSpc>
                  <a:spcPct val="150000"/>
                </a:lnSpc>
                <a:spcBef>
                  <a:spcPts val="0"/>
                </a:spcBef>
                <a:spcAft>
                  <a:spcPts val="0"/>
                </a:spcAft>
                <a:buClr>
                  <a:srgbClr val="1E3148"/>
                </a:buClr>
                <a:buSzPts val="1950"/>
                <a:buFont typeface="Arial"/>
                <a:buChar char="•"/>
              </a:pPr>
              <a:r>
                <a:rPr lang="en-US" sz="1950" b="0" i="0" u="none" strike="noStrike" cap="none">
                  <a:solidFill>
                    <a:srgbClr val="1E3148"/>
                  </a:solidFill>
                  <a:latin typeface="Montserrat Light"/>
                  <a:ea typeface="Montserrat Light"/>
                  <a:cs typeface="Montserrat Light"/>
                  <a:sym typeface="Montserrat Light"/>
                </a:rPr>
                <a:t>GOAT Fuel</a:t>
              </a:r>
              <a:endParaRPr/>
            </a:p>
            <a:p>
              <a:pPr marL="421005" marR="0" lvl="1" indent="-210502" algn="l" rtl="0">
                <a:lnSpc>
                  <a:spcPct val="150000"/>
                </a:lnSpc>
                <a:spcBef>
                  <a:spcPts val="0"/>
                </a:spcBef>
                <a:spcAft>
                  <a:spcPts val="0"/>
                </a:spcAft>
                <a:buClr>
                  <a:srgbClr val="1E3148"/>
                </a:buClr>
                <a:buSzPts val="1950"/>
                <a:buFont typeface="Arial"/>
                <a:buChar char="•"/>
              </a:pPr>
              <a:r>
                <a:rPr lang="en-US" sz="1950" b="0" i="0" u="none" strike="noStrike" cap="none">
                  <a:solidFill>
                    <a:srgbClr val="1E3148"/>
                  </a:solidFill>
                  <a:latin typeface="Montserrat Light"/>
                  <a:ea typeface="Montserrat Light"/>
                  <a:cs typeface="Montserrat Light"/>
                  <a:sym typeface="Montserrat Light"/>
                </a:rPr>
                <a:t>Eastbay</a:t>
              </a:r>
              <a:endParaRPr/>
            </a:p>
            <a:p>
              <a:pPr marL="421005" marR="0" lvl="1" indent="-210502" algn="l" rtl="0">
                <a:lnSpc>
                  <a:spcPct val="150000"/>
                </a:lnSpc>
                <a:spcBef>
                  <a:spcPts val="0"/>
                </a:spcBef>
                <a:spcAft>
                  <a:spcPts val="0"/>
                </a:spcAft>
                <a:buClr>
                  <a:srgbClr val="1E3148"/>
                </a:buClr>
                <a:buSzPts val="1950"/>
                <a:buFont typeface="Arial"/>
                <a:buChar char="•"/>
              </a:pPr>
              <a:r>
                <a:rPr lang="en-US" sz="1950" b="0" i="0" u="none" strike="noStrike" cap="none">
                  <a:solidFill>
                    <a:srgbClr val="1E3148"/>
                  </a:solidFill>
                  <a:latin typeface="Montserrat Light"/>
                  <a:ea typeface="Montserrat Light"/>
                  <a:cs typeface="Montserrat Light"/>
                  <a:sym typeface="Montserrat Light"/>
                </a:rPr>
                <a:t>Arby's</a:t>
              </a:r>
              <a:endParaRPr/>
            </a:p>
            <a:p>
              <a:pPr marL="421005" marR="0" lvl="1" indent="-210502" algn="l" rtl="0">
                <a:lnSpc>
                  <a:spcPct val="150000"/>
                </a:lnSpc>
                <a:spcBef>
                  <a:spcPts val="0"/>
                </a:spcBef>
                <a:spcAft>
                  <a:spcPts val="0"/>
                </a:spcAft>
                <a:buClr>
                  <a:srgbClr val="1E3148"/>
                </a:buClr>
                <a:buSzPts val="1950"/>
                <a:buFont typeface="Arial"/>
                <a:buChar char="•"/>
              </a:pPr>
              <a:r>
                <a:rPr lang="en-US" sz="1950" b="0" i="0" u="none" strike="noStrike" cap="none">
                  <a:solidFill>
                    <a:srgbClr val="1E3148"/>
                  </a:solidFill>
                  <a:latin typeface="Montserrat Light"/>
                  <a:ea typeface="Montserrat Light"/>
                  <a:cs typeface="Montserrat Light"/>
                  <a:sym typeface="Montserrat Light"/>
                </a:rPr>
                <a:t>Champs Sports</a:t>
              </a:r>
              <a:endParaRPr/>
            </a:p>
            <a:p>
              <a:pPr marL="0" marR="0" lvl="0" indent="0" algn="l" rtl="0">
                <a:lnSpc>
                  <a:spcPct val="150000"/>
                </a:lnSpc>
                <a:spcBef>
                  <a:spcPts val="0"/>
                </a:spcBef>
                <a:spcAft>
                  <a:spcPts val="0"/>
                </a:spcAft>
                <a:buNone/>
              </a:pPr>
              <a:endParaRPr sz="1950" b="0" i="0" u="none" strike="noStrike" cap="none">
                <a:solidFill>
                  <a:srgbClr val="1E3148"/>
                </a:solidFill>
                <a:latin typeface="Montserrat Light"/>
                <a:ea typeface="Montserrat Light"/>
                <a:cs typeface="Montserrat Light"/>
                <a:sym typeface="Montserrat Light"/>
              </a:endParaRPr>
            </a:p>
            <a:p>
              <a:pPr marL="0" marR="0" lvl="0" indent="0" algn="l" rtl="0">
                <a:lnSpc>
                  <a:spcPct val="150000"/>
                </a:lnSpc>
                <a:spcBef>
                  <a:spcPts val="0"/>
                </a:spcBef>
                <a:spcAft>
                  <a:spcPts val="0"/>
                </a:spcAft>
                <a:buNone/>
              </a:pPr>
              <a:endParaRPr sz="1950" b="0" i="0" u="none" strike="noStrike" cap="none">
                <a:solidFill>
                  <a:srgbClr val="1E3148"/>
                </a:solidFill>
                <a:latin typeface="Montserrat Light"/>
                <a:ea typeface="Montserrat Light"/>
                <a:cs typeface="Montserrat Light"/>
                <a:sym typeface="Montserrat Light"/>
              </a:endParaRPr>
            </a:p>
            <a:p>
              <a:pPr marL="0" marR="0" lvl="0" indent="0" algn="l" rtl="0">
                <a:lnSpc>
                  <a:spcPct val="153846"/>
                </a:lnSpc>
                <a:spcBef>
                  <a:spcPts val="0"/>
                </a:spcBef>
                <a:spcAft>
                  <a:spcPts val="0"/>
                </a:spcAft>
                <a:buNone/>
              </a:pPr>
              <a:endParaRPr sz="1950" b="0" i="0" u="none" strike="noStrike" cap="none">
                <a:solidFill>
                  <a:srgbClr val="1E3148"/>
                </a:solidFill>
                <a:latin typeface="Montserrat Light"/>
                <a:ea typeface="Montserrat Light"/>
                <a:cs typeface="Montserrat Light"/>
                <a:sym typeface="Montserrat Light"/>
              </a:endParaRPr>
            </a:p>
          </p:txBody>
        </p:sp>
      </p:grpSp>
      <p:pic>
        <p:nvPicPr>
          <p:cNvPr id="492" name="Google Shape;492;p32"/>
          <p:cNvPicPr preferRelativeResize="0"/>
          <p:nvPr/>
        </p:nvPicPr>
        <p:blipFill rotWithShape="1">
          <a:blip r:embed="rId3">
            <a:alphaModFix/>
          </a:blip>
          <a:srcRect/>
          <a:stretch/>
        </p:blipFill>
        <p:spPr>
          <a:xfrm>
            <a:off x="12488180" y="9453337"/>
            <a:ext cx="594068" cy="626472"/>
          </a:xfrm>
          <a:prstGeom prst="rect">
            <a:avLst/>
          </a:prstGeom>
          <a:noFill/>
          <a:ln>
            <a:noFill/>
          </a:ln>
        </p:spPr>
      </p:pic>
      <p:sp>
        <p:nvSpPr>
          <p:cNvPr id="493" name="Google Shape;493;p32"/>
          <p:cNvSpPr txBox="1"/>
          <p:nvPr/>
        </p:nvSpPr>
        <p:spPr>
          <a:xfrm>
            <a:off x="8443233" y="9631953"/>
            <a:ext cx="9278031" cy="240665"/>
          </a:xfrm>
          <a:prstGeom prst="rect">
            <a:avLst/>
          </a:prstGeom>
          <a:noFill/>
          <a:ln>
            <a:noFill/>
          </a:ln>
        </p:spPr>
        <p:txBody>
          <a:bodyPr spcFirstLastPara="1" wrap="square" lIns="0" tIns="0" rIns="0" bIns="0" anchor="t" anchorCtr="0">
            <a:spAutoFit/>
          </a:bodyPr>
          <a:lstStyle/>
          <a:p>
            <a:pPr marL="0" marR="0" lvl="0" indent="0" algn="r" rtl="0">
              <a:lnSpc>
                <a:spcPct val="139928"/>
              </a:lnSpc>
              <a:spcBef>
                <a:spcPts val="0"/>
              </a:spcBef>
              <a:spcAft>
                <a:spcPts val="0"/>
              </a:spcAft>
              <a:buNone/>
            </a:pPr>
            <a:r>
              <a:rPr lang="en-US" sz="1400" b="0" i="0" u="none" strike="noStrike" cap="none">
                <a:solidFill>
                  <a:srgbClr val="1E3148"/>
                </a:solidFill>
                <a:latin typeface="Montserrat"/>
                <a:ea typeface="Montserrat"/>
                <a:cs typeface="Montserrat"/>
                <a:sym typeface="Montserrat"/>
              </a:rPr>
              <a:t>WWW.SPORTSCAREERCONSULTING.COM </a:t>
            </a:r>
            <a:endParaRPr/>
          </a:p>
        </p:txBody>
      </p:sp>
      <p:pic>
        <p:nvPicPr>
          <p:cNvPr id="494" name="Google Shape;494;p32" descr="Graphical user interface, text, application&#10;&#10;Description automatically generated">
            <a:hlinkClick r:id="rId4"/>
          </p:cNvPr>
          <p:cNvPicPr preferRelativeResize="0"/>
          <p:nvPr/>
        </p:nvPicPr>
        <p:blipFill rotWithShape="1">
          <a:blip r:embed="rId5">
            <a:alphaModFix/>
          </a:blip>
          <a:srcRect/>
          <a:stretch/>
        </p:blipFill>
        <p:spPr>
          <a:xfrm>
            <a:off x="609600" y="342900"/>
            <a:ext cx="6426200" cy="7747000"/>
          </a:xfrm>
          <a:prstGeom prst="rect">
            <a:avLst/>
          </a:prstGeom>
          <a:noFill/>
          <a:ln>
            <a:noFill/>
          </a:ln>
        </p:spPr>
      </p:pic>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498"/>
        <p:cNvGrpSpPr/>
        <p:nvPr/>
      </p:nvGrpSpPr>
      <p:grpSpPr>
        <a:xfrm>
          <a:off x="0" y="0"/>
          <a:ext cx="0" cy="0"/>
          <a:chOff x="0" y="0"/>
          <a:chExt cx="0" cy="0"/>
        </a:xfrm>
      </p:grpSpPr>
      <p:pic>
        <p:nvPicPr>
          <p:cNvPr id="499" name="Google Shape;499;p33"/>
          <p:cNvPicPr preferRelativeResize="0"/>
          <p:nvPr/>
        </p:nvPicPr>
        <p:blipFill rotWithShape="1">
          <a:blip r:embed="rId3">
            <a:alphaModFix/>
          </a:blip>
          <a:srcRect t="6225" b="6225"/>
          <a:stretch/>
        </p:blipFill>
        <p:spPr>
          <a:xfrm>
            <a:off x="0" y="0"/>
            <a:ext cx="18288000" cy="10287000"/>
          </a:xfrm>
          <a:prstGeom prst="rect">
            <a:avLst/>
          </a:prstGeom>
          <a:noFill/>
          <a:ln>
            <a:noFill/>
          </a:ln>
        </p:spPr>
      </p:pic>
      <p:grpSp>
        <p:nvGrpSpPr>
          <p:cNvPr id="500" name="Google Shape;500;p33"/>
          <p:cNvGrpSpPr/>
          <p:nvPr/>
        </p:nvGrpSpPr>
        <p:grpSpPr>
          <a:xfrm>
            <a:off x="3752850" y="3841583"/>
            <a:ext cx="10782300" cy="2603833"/>
            <a:chOff x="0" y="0"/>
            <a:chExt cx="14376400" cy="3471778"/>
          </a:xfrm>
        </p:grpSpPr>
        <p:sp>
          <p:nvSpPr>
            <p:cNvPr id="501" name="Google Shape;501;p33"/>
            <p:cNvSpPr/>
            <p:nvPr/>
          </p:nvSpPr>
          <p:spPr>
            <a:xfrm>
              <a:off x="0" y="0"/>
              <a:ext cx="14376400" cy="3471778"/>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2" name="Google Shape;502;p33"/>
            <p:cNvSpPr txBox="1"/>
            <p:nvPr/>
          </p:nvSpPr>
          <p:spPr>
            <a:xfrm>
              <a:off x="1239597" y="1105334"/>
              <a:ext cx="11897206" cy="1118235"/>
            </a:xfrm>
            <a:prstGeom prst="rect">
              <a:avLst/>
            </a:prstGeom>
            <a:noFill/>
            <a:ln>
              <a:noFill/>
            </a:ln>
          </p:spPr>
          <p:txBody>
            <a:bodyPr spcFirstLastPara="1" wrap="square" lIns="0" tIns="0" rIns="0" bIns="0" anchor="t" anchorCtr="0">
              <a:spAutoFit/>
            </a:bodyPr>
            <a:lstStyle/>
            <a:p>
              <a:pPr marL="0" marR="0" lvl="0" indent="0" algn="ctr" rtl="0">
                <a:lnSpc>
                  <a:spcPct val="150000"/>
                </a:lnSpc>
                <a:spcBef>
                  <a:spcPts val="0"/>
                </a:spcBef>
                <a:spcAft>
                  <a:spcPts val="0"/>
                </a:spcAft>
                <a:buNone/>
              </a:pPr>
              <a:r>
                <a:rPr lang="en-US" sz="4800" b="1" i="0" u="none" strike="noStrike" cap="none">
                  <a:solidFill>
                    <a:srgbClr val="1E3148"/>
                  </a:solidFill>
                  <a:latin typeface="Montserrat"/>
                  <a:ea typeface="Montserrat"/>
                  <a:cs typeface="Montserrat"/>
                  <a:sym typeface="Montserrat"/>
                </a:rPr>
                <a:t>COLLECTIVES</a:t>
              </a:r>
              <a:endParaRPr/>
            </a:p>
          </p:txBody>
        </p:sp>
      </p:gr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506"/>
        <p:cNvGrpSpPr/>
        <p:nvPr/>
      </p:nvGrpSpPr>
      <p:grpSpPr>
        <a:xfrm>
          <a:off x="0" y="0"/>
          <a:ext cx="0" cy="0"/>
          <a:chOff x="0" y="0"/>
          <a:chExt cx="0" cy="0"/>
        </a:xfrm>
      </p:grpSpPr>
      <p:pic>
        <p:nvPicPr>
          <p:cNvPr id="507" name="Google Shape;507;p34"/>
          <p:cNvPicPr preferRelativeResize="0"/>
          <p:nvPr/>
        </p:nvPicPr>
        <p:blipFill rotWithShape="1">
          <a:blip r:embed="rId3">
            <a:alphaModFix/>
          </a:blip>
          <a:srcRect t="12500" b="12500"/>
          <a:stretch/>
        </p:blipFill>
        <p:spPr>
          <a:xfrm>
            <a:off x="0" y="0"/>
            <a:ext cx="18288000" cy="10287000"/>
          </a:xfrm>
          <a:prstGeom prst="rect">
            <a:avLst/>
          </a:prstGeom>
          <a:noFill/>
          <a:ln>
            <a:noFill/>
          </a:ln>
        </p:spPr>
      </p:pic>
      <p:grpSp>
        <p:nvGrpSpPr>
          <p:cNvPr id="508" name="Google Shape;508;p34"/>
          <p:cNvGrpSpPr/>
          <p:nvPr/>
        </p:nvGrpSpPr>
        <p:grpSpPr>
          <a:xfrm>
            <a:off x="2777288" y="489649"/>
            <a:ext cx="12733425" cy="9307702"/>
            <a:chOff x="0" y="0"/>
            <a:chExt cx="16977900" cy="12410269"/>
          </a:xfrm>
        </p:grpSpPr>
        <p:sp>
          <p:nvSpPr>
            <p:cNvPr id="509" name="Google Shape;509;p34"/>
            <p:cNvSpPr/>
            <p:nvPr/>
          </p:nvSpPr>
          <p:spPr>
            <a:xfrm>
              <a:off x="0" y="0"/>
              <a:ext cx="16977900" cy="12410269"/>
            </a:xfrm>
            <a:prstGeom prst="rect">
              <a:avLst/>
            </a:prstGeom>
            <a:solidFill>
              <a:srgbClr val="1E314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0" name="Google Shape;510;p34"/>
            <p:cNvSpPr txBox="1"/>
            <p:nvPr/>
          </p:nvSpPr>
          <p:spPr>
            <a:xfrm>
              <a:off x="1026121" y="1185471"/>
              <a:ext cx="14925657" cy="1134782"/>
            </a:xfrm>
            <a:prstGeom prst="rect">
              <a:avLst/>
            </a:prstGeom>
            <a:noFill/>
            <a:ln>
              <a:noFill/>
            </a:ln>
          </p:spPr>
          <p:txBody>
            <a:bodyPr spcFirstLastPara="1" wrap="square" lIns="0" tIns="0" rIns="0" bIns="0" anchor="t" anchorCtr="0">
              <a:spAutoFit/>
            </a:bodyPr>
            <a:lstStyle/>
            <a:p>
              <a:pPr marL="0" marR="0" lvl="0" indent="0" algn="ctr" rtl="0">
                <a:lnSpc>
                  <a:spcPct val="130000"/>
                </a:lnSpc>
                <a:spcBef>
                  <a:spcPts val="0"/>
                </a:spcBef>
                <a:spcAft>
                  <a:spcPts val="0"/>
                </a:spcAft>
                <a:buNone/>
              </a:pPr>
              <a:r>
                <a:rPr lang="en-US" sz="5360" b="1" i="0" u="none" strike="noStrike" cap="none">
                  <a:solidFill>
                    <a:srgbClr val="FFFFFF"/>
                  </a:solidFill>
                  <a:latin typeface="Montserrat"/>
                  <a:ea typeface="Montserrat"/>
                  <a:cs typeface="Montserrat"/>
                  <a:sym typeface="Montserrat"/>
                </a:rPr>
                <a:t>COLLECTIVES</a:t>
              </a:r>
              <a:endParaRPr/>
            </a:p>
          </p:txBody>
        </p:sp>
        <p:sp>
          <p:nvSpPr>
            <p:cNvPr id="511" name="Google Shape;511;p34"/>
            <p:cNvSpPr txBox="1"/>
            <p:nvPr/>
          </p:nvSpPr>
          <p:spPr>
            <a:xfrm>
              <a:off x="1026121" y="3510578"/>
              <a:ext cx="12982093" cy="1402510"/>
            </a:xfrm>
            <a:prstGeom prst="rect">
              <a:avLst/>
            </a:prstGeom>
            <a:noFill/>
            <a:ln>
              <a:noFill/>
            </a:ln>
          </p:spPr>
          <p:txBody>
            <a:bodyPr spcFirstLastPara="1" wrap="square" lIns="0" tIns="0" rIns="0" bIns="0" anchor="t" anchorCtr="0">
              <a:spAutoFit/>
            </a:bodyPr>
            <a:lstStyle/>
            <a:p>
              <a:pPr marL="0" marR="0" lvl="0" indent="0" algn="l" rtl="0">
                <a:lnSpc>
                  <a:spcPct val="238777"/>
                </a:lnSpc>
                <a:spcBef>
                  <a:spcPts val="0"/>
                </a:spcBef>
                <a:spcAft>
                  <a:spcPts val="0"/>
                </a:spcAft>
                <a:buNone/>
              </a:pPr>
              <a:endParaRPr sz="1800" b="0" i="0" u="none" strike="noStrike" cap="none">
                <a:solidFill>
                  <a:schemeClr val="dk1"/>
                </a:solidFill>
                <a:latin typeface="Calibri"/>
                <a:ea typeface="Calibri"/>
                <a:cs typeface="Calibri"/>
                <a:sym typeface="Calibri"/>
              </a:endParaRPr>
            </a:p>
            <a:p>
              <a:pPr marL="0" marR="0" lvl="0" indent="0" algn="l" rtl="0">
                <a:lnSpc>
                  <a:spcPct val="140000"/>
                </a:lnSpc>
                <a:spcBef>
                  <a:spcPts val="0"/>
                </a:spcBef>
                <a:spcAft>
                  <a:spcPts val="0"/>
                </a:spcAft>
                <a:buNone/>
              </a:pPr>
              <a:r>
                <a:rPr lang="en-US" sz="3070" b="0" i="0" u="none" strike="noStrike" cap="none">
                  <a:solidFill>
                    <a:srgbClr val="FFFFFF"/>
                  </a:solidFill>
                  <a:latin typeface="Raleway"/>
                  <a:ea typeface="Raleway"/>
                  <a:cs typeface="Raleway"/>
                  <a:sym typeface="Raleway"/>
                </a:rPr>
                <a:t> </a:t>
              </a:r>
              <a:endParaRPr/>
            </a:p>
          </p:txBody>
        </p:sp>
      </p:grpSp>
      <p:pic>
        <p:nvPicPr>
          <p:cNvPr id="512" name="Google Shape;512;p34"/>
          <p:cNvPicPr preferRelativeResize="0"/>
          <p:nvPr/>
        </p:nvPicPr>
        <p:blipFill rotWithShape="1">
          <a:blip r:embed="rId4">
            <a:alphaModFix/>
          </a:blip>
          <a:srcRect/>
          <a:stretch/>
        </p:blipFill>
        <p:spPr>
          <a:xfrm>
            <a:off x="3556547" y="5899179"/>
            <a:ext cx="1957770" cy="2077000"/>
          </a:xfrm>
          <a:prstGeom prst="rect">
            <a:avLst/>
          </a:prstGeom>
          <a:noFill/>
          <a:ln>
            <a:noFill/>
          </a:ln>
        </p:spPr>
      </p:pic>
      <p:pic>
        <p:nvPicPr>
          <p:cNvPr id="513" name="Google Shape;513;p34"/>
          <p:cNvPicPr preferRelativeResize="0"/>
          <p:nvPr/>
        </p:nvPicPr>
        <p:blipFill rotWithShape="1">
          <a:blip r:embed="rId5">
            <a:alphaModFix/>
          </a:blip>
          <a:srcRect/>
          <a:stretch/>
        </p:blipFill>
        <p:spPr>
          <a:xfrm>
            <a:off x="6913931" y="5705439"/>
            <a:ext cx="1796829" cy="2464479"/>
          </a:xfrm>
          <a:prstGeom prst="rect">
            <a:avLst/>
          </a:prstGeom>
          <a:noFill/>
          <a:ln>
            <a:noFill/>
          </a:ln>
        </p:spPr>
      </p:pic>
      <p:pic>
        <p:nvPicPr>
          <p:cNvPr id="514" name="Google Shape;514;p34"/>
          <p:cNvPicPr preferRelativeResize="0"/>
          <p:nvPr/>
        </p:nvPicPr>
        <p:blipFill rotWithShape="1">
          <a:blip r:embed="rId6">
            <a:alphaModFix/>
          </a:blip>
          <a:srcRect/>
          <a:stretch/>
        </p:blipFill>
        <p:spPr>
          <a:xfrm>
            <a:off x="10110935" y="5438181"/>
            <a:ext cx="1559477" cy="2998995"/>
          </a:xfrm>
          <a:prstGeom prst="rect">
            <a:avLst/>
          </a:prstGeom>
          <a:noFill/>
          <a:ln>
            <a:noFill/>
          </a:ln>
        </p:spPr>
      </p:pic>
      <p:pic>
        <p:nvPicPr>
          <p:cNvPr id="515" name="Google Shape;515;p34"/>
          <p:cNvPicPr preferRelativeResize="0"/>
          <p:nvPr/>
        </p:nvPicPr>
        <p:blipFill rotWithShape="1">
          <a:blip r:embed="rId7">
            <a:alphaModFix/>
          </a:blip>
          <a:srcRect/>
          <a:stretch/>
        </p:blipFill>
        <p:spPr>
          <a:xfrm>
            <a:off x="13070587" y="5705439"/>
            <a:ext cx="1701953" cy="2583610"/>
          </a:xfrm>
          <a:prstGeom prst="rect">
            <a:avLst/>
          </a:prstGeom>
          <a:noFill/>
          <a:ln>
            <a:noFill/>
          </a:ln>
        </p:spPr>
      </p:pic>
      <p:sp>
        <p:nvSpPr>
          <p:cNvPr id="516" name="Google Shape;516;p34"/>
          <p:cNvSpPr txBox="1"/>
          <p:nvPr/>
        </p:nvSpPr>
        <p:spPr>
          <a:xfrm>
            <a:off x="3556547" y="3193379"/>
            <a:ext cx="10837982" cy="1109019"/>
          </a:xfrm>
          <a:prstGeom prst="rect">
            <a:avLst/>
          </a:prstGeom>
          <a:noFill/>
          <a:ln>
            <a:noFill/>
          </a:ln>
        </p:spPr>
        <p:txBody>
          <a:bodyPr spcFirstLastPara="1" wrap="square" lIns="0" tIns="0" rIns="0" bIns="0" anchor="t" anchorCtr="0">
            <a:spAutoFit/>
          </a:bodyPr>
          <a:lstStyle/>
          <a:p>
            <a:pPr marL="0" marR="0" lvl="0" indent="0" algn="ctr" rtl="0">
              <a:lnSpc>
                <a:spcPct val="140006"/>
              </a:lnSpc>
              <a:spcBef>
                <a:spcPts val="0"/>
              </a:spcBef>
              <a:spcAft>
                <a:spcPts val="0"/>
              </a:spcAft>
              <a:buNone/>
            </a:pPr>
            <a:r>
              <a:rPr lang="en-US" sz="3212" b="0" i="0" u="none" strike="noStrike" cap="none">
                <a:solidFill>
                  <a:srgbClr val="FFFFFF"/>
                </a:solidFill>
                <a:latin typeface="Raleway"/>
                <a:ea typeface="Raleway"/>
                <a:cs typeface="Raleway"/>
                <a:sym typeface="Raleway"/>
              </a:rPr>
              <a:t>"COLLECTIVES" HAVE BECOME ONE OF THE MAJOR TALKING POINTS IN YEAR 2 OF NIL </a:t>
            </a:r>
            <a:endParaRP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bg>
      <p:bgPr>
        <a:solidFill>
          <a:srgbClr val="1E3148"/>
        </a:solidFill>
        <a:effectLst/>
      </p:bgPr>
    </p:bg>
    <p:spTree>
      <p:nvGrpSpPr>
        <p:cNvPr id="1" name="Shape 520"/>
        <p:cNvGrpSpPr/>
        <p:nvPr/>
      </p:nvGrpSpPr>
      <p:grpSpPr>
        <a:xfrm>
          <a:off x="0" y="0"/>
          <a:ext cx="0" cy="0"/>
          <a:chOff x="0" y="0"/>
          <a:chExt cx="0" cy="0"/>
        </a:xfrm>
      </p:grpSpPr>
      <p:sp>
        <p:nvSpPr>
          <p:cNvPr id="521" name="Google Shape;521;p35"/>
          <p:cNvSpPr/>
          <p:nvPr/>
        </p:nvSpPr>
        <p:spPr>
          <a:xfrm>
            <a:off x="1028700" y="1028700"/>
            <a:ext cx="16245464" cy="8214600"/>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522" name="Google Shape;522;p35"/>
          <p:cNvPicPr preferRelativeResize="0"/>
          <p:nvPr/>
        </p:nvPicPr>
        <p:blipFill rotWithShape="1">
          <a:blip r:embed="rId3">
            <a:alphaModFix/>
          </a:blip>
          <a:srcRect l="22140" r="22140"/>
          <a:stretch/>
        </p:blipFill>
        <p:spPr>
          <a:xfrm>
            <a:off x="1028700" y="1028700"/>
            <a:ext cx="6882384" cy="8229600"/>
          </a:xfrm>
          <a:prstGeom prst="rect">
            <a:avLst/>
          </a:prstGeom>
          <a:noFill/>
          <a:ln>
            <a:noFill/>
          </a:ln>
        </p:spPr>
      </p:pic>
      <p:pic>
        <p:nvPicPr>
          <p:cNvPr id="523" name="Google Shape;523;p35"/>
          <p:cNvPicPr preferRelativeResize="0"/>
          <p:nvPr/>
        </p:nvPicPr>
        <p:blipFill rotWithShape="1">
          <a:blip r:embed="rId4">
            <a:alphaModFix/>
          </a:blip>
          <a:srcRect/>
          <a:stretch/>
        </p:blipFill>
        <p:spPr>
          <a:xfrm>
            <a:off x="12488180" y="9453337"/>
            <a:ext cx="594068" cy="626472"/>
          </a:xfrm>
          <a:prstGeom prst="rect">
            <a:avLst/>
          </a:prstGeom>
          <a:noFill/>
          <a:ln>
            <a:noFill/>
          </a:ln>
        </p:spPr>
      </p:pic>
      <p:grpSp>
        <p:nvGrpSpPr>
          <p:cNvPr id="524" name="Google Shape;524;p35"/>
          <p:cNvGrpSpPr/>
          <p:nvPr/>
        </p:nvGrpSpPr>
        <p:grpSpPr>
          <a:xfrm>
            <a:off x="8518433" y="1659731"/>
            <a:ext cx="7949800" cy="5200095"/>
            <a:chOff x="0" y="-47625"/>
            <a:chExt cx="10599733" cy="6933458"/>
          </a:xfrm>
        </p:grpSpPr>
        <p:sp>
          <p:nvSpPr>
            <p:cNvPr id="525" name="Google Shape;525;p35"/>
            <p:cNvSpPr txBox="1"/>
            <p:nvPr/>
          </p:nvSpPr>
          <p:spPr>
            <a:xfrm>
              <a:off x="61784" y="-47625"/>
              <a:ext cx="10537949" cy="1020445"/>
            </a:xfrm>
            <a:prstGeom prst="rect">
              <a:avLst/>
            </a:prstGeom>
            <a:noFill/>
            <a:ln>
              <a:noFill/>
            </a:ln>
          </p:spPr>
          <p:txBody>
            <a:bodyPr spcFirstLastPara="1" wrap="square" lIns="0" tIns="0" rIns="0" bIns="0" anchor="t" anchorCtr="0">
              <a:spAutoFit/>
            </a:bodyPr>
            <a:lstStyle/>
            <a:p>
              <a:pPr marL="0" marR="0" lvl="0" indent="0" algn="r" rtl="0">
                <a:lnSpc>
                  <a:spcPct val="130000"/>
                </a:lnSpc>
                <a:spcBef>
                  <a:spcPts val="0"/>
                </a:spcBef>
                <a:spcAft>
                  <a:spcPts val="0"/>
                </a:spcAft>
                <a:buNone/>
              </a:pPr>
              <a:r>
                <a:rPr lang="en-US" sz="4800" b="1" i="0" u="none" strike="noStrike" cap="none">
                  <a:solidFill>
                    <a:srgbClr val="1E3148"/>
                  </a:solidFill>
                  <a:latin typeface="Montserrat"/>
                  <a:ea typeface="Montserrat"/>
                  <a:cs typeface="Montserrat"/>
                  <a:sym typeface="Montserrat"/>
                </a:rPr>
                <a:t>"COLLECTIVES"</a:t>
              </a:r>
              <a:endParaRPr/>
            </a:p>
          </p:txBody>
        </p:sp>
        <p:sp>
          <p:nvSpPr>
            <p:cNvPr id="526" name="Google Shape;526;p35"/>
            <p:cNvSpPr txBox="1"/>
            <p:nvPr/>
          </p:nvSpPr>
          <p:spPr>
            <a:xfrm>
              <a:off x="2224240" y="1160491"/>
              <a:ext cx="8375493" cy="1371388"/>
            </a:xfrm>
            <a:prstGeom prst="rect">
              <a:avLst/>
            </a:prstGeom>
            <a:noFill/>
            <a:ln>
              <a:noFill/>
            </a:ln>
          </p:spPr>
          <p:txBody>
            <a:bodyPr spcFirstLastPara="1" wrap="square" lIns="0" tIns="0" rIns="0" bIns="0" anchor="t" anchorCtr="0">
              <a:spAutoFit/>
            </a:bodyPr>
            <a:lstStyle/>
            <a:p>
              <a:pPr marL="0" marR="0" lvl="0" indent="0" algn="r" rtl="0">
                <a:lnSpc>
                  <a:spcPct val="130000"/>
                </a:lnSpc>
                <a:spcBef>
                  <a:spcPts val="0"/>
                </a:spcBef>
                <a:spcAft>
                  <a:spcPts val="0"/>
                </a:spcAft>
                <a:buNone/>
              </a:pPr>
              <a:r>
                <a:rPr lang="en-US" sz="3200" b="1" i="0" u="none" strike="noStrike" cap="none">
                  <a:solidFill>
                    <a:srgbClr val="1E3148"/>
                  </a:solidFill>
                  <a:latin typeface="Montserrat"/>
                  <a:ea typeface="Montserrat"/>
                  <a:cs typeface="Montserrat"/>
                  <a:sym typeface="Montserrat"/>
                </a:rPr>
                <a:t>NIL Collectives in College Sports</a:t>
              </a:r>
              <a:endParaRPr/>
            </a:p>
          </p:txBody>
        </p:sp>
        <p:sp>
          <p:nvSpPr>
            <p:cNvPr id="527" name="Google Shape;527;p35"/>
            <p:cNvSpPr txBox="1"/>
            <p:nvPr/>
          </p:nvSpPr>
          <p:spPr>
            <a:xfrm>
              <a:off x="0" y="3245093"/>
              <a:ext cx="10599733" cy="3640740"/>
            </a:xfrm>
            <a:prstGeom prst="rect">
              <a:avLst/>
            </a:prstGeom>
            <a:noFill/>
            <a:ln>
              <a:noFill/>
            </a:ln>
          </p:spPr>
          <p:txBody>
            <a:bodyPr spcFirstLastPara="1" wrap="square" lIns="0" tIns="0" rIns="0" bIns="0" anchor="t" anchorCtr="0">
              <a:spAutoFit/>
            </a:bodyPr>
            <a:lstStyle/>
            <a:p>
              <a:pPr marL="0" marR="0" lvl="0" indent="0" algn="r" rtl="0">
                <a:lnSpc>
                  <a:spcPct val="150020"/>
                </a:lnSpc>
                <a:spcBef>
                  <a:spcPts val="0"/>
                </a:spcBef>
                <a:spcAft>
                  <a:spcPts val="0"/>
                </a:spcAft>
                <a:buNone/>
              </a:pPr>
              <a:r>
                <a:rPr lang="en-US" sz="2399" b="0" i="0" u="none" strike="noStrike" cap="none">
                  <a:solidFill>
                    <a:srgbClr val="1E3148"/>
                  </a:solidFill>
                  <a:latin typeface="Montserrat Light"/>
                  <a:ea typeface="Montserrat Light"/>
                  <a:cs typeface="Montserrat Light"/>
                  <a:sym typeface="Montserrat Light"/>
                </a:rPr>
                <a:t>NIL “collectives” are designed to create relationships with businesses and brands for college athletes.  These collectives generate funds from boosters and donors, help with legal paperwork and contracts, and engage in other activities to help facilitate NIL deals. </a:t>
              </a:r>
              <a:endParaRPr/>
            </a:p>
          </p:txBody>
        </p:sp>
      </p:grpSp>
      <p:sp>
        <p:nvSpPr>
          <p:cNvPr id="528" name="Google Shape;528;p35"/>
          <p:cNvSpPr txBox="1"/>
          <p:nvPr/>
        </p:nvSpPr>
        <p:spPr>
          <a:xfrm>
            <a:off x="8443233" y="9631953"/>
            <a:ext cx="9278031" cy="240665"/>
          </a:xfrm>
          <a:prstGeom prst="rect">
            <a:avLst/>
          </a:prstGeom>
          <a:noFill/>
          <a:ln>
            <a:noFill/>
          </a:ln>
        </p:spPr>
        <p:txBody>
          <a:bodyPr spcFirstLastPara="1" wrap="square" lIns="0" tIns="0" rIns="0" bIns="0" anchor="t" anchorCtr="0">
            <a:spAutoFit/>
          </a:bodyPr>
          <a:lstStyle/>
          <a:p>
            <a:pPr marL="0" marR="0" lvl="0" indent="0" algn="r" rtl="0">
              <a:lnSpc>
                <a:spcPct val="139928"/>
              </a:lnSpc>
              <a:spcBef>
                <a:spcPts val="0"/>
              </a:spcBef>
              <a:spcAft>
                <a:spcPts val="0"/>
              </a:spcAft>
              <a:buNone/>
            </a:pPr>
            <a:r>
              <a:rPr lang="en-US" sz="1400" b="0" i="0" u="none" strike="noStrike" cap="none">
                <a:solidFill>
                  <a:srgbClr val="FFFFFF"/>
                </a:solidFill>
                <a:latin typeface="Montserrat"/>
                <a:ea typeface="Montserrat"/>
                <a:cs typeface="Montserrat"/>
                <a:sym typeface="Montserrat"/>
              </a:rPr>
              <a:t>WWW.SPORTSCAREERCONSULTING.COM </a:t>
            </a:r>
            <a:endParaRP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bg>
      <p:bgPr>
        <a:solidFill>
          <a:srgbClr val="1E3148"/>
        </a:solidFill>
        <a:effectLst/>
      </p:bgPr>
    </p:bg>
    <p:spTree>
      <p:nvGrpSpPr>
        <p:cNvPr id="1" name="Shape 532"/>
        <p:cNvGrpSpPr/>
        <p:nvPr/>
      </p:nvGrpSpPr>
      <p:grpSpPr>
        <a:xfrm>
          <a:off x="0" y="0"/>
          <a:ext cx="0" cy="0"/>
          <a:chOff x="0" y="0"/>
          <a:chExt cx="0" cy="0"/>
        </a:xfrm>
      </p:grpSpPr>
      <p:grpSp>
        <p:nvGrpSpPr>
          <p:cNvPr id="533" name="Google Shape;533;p36"/>
          <p:cNvGrpSpPr/>
          <p:nvPr/>
        </p:nvGrpSpPr>
        <p:grpSpPr>
          <a:xfrm>
            <a:off x="3752850" y="1462547"/>
            <a:ext cx="10782300" cy="7361906"/>
            <a:chOff x="0" y="0"/>
            <a:chExt cx="14376400" cy="9815875"/>
          </a:xfrm>
        </p:grpSpPr>
        <p:sp>
          <p:nvSpPr>
            <p:cNvPr id="534" name="Google Shape;534;p36"/>
            <p:cNvSpPr/>
            <p:nvPr/>
          </p:nvSpPr>
          <p:spPr>
            <a:xfrm>
              <a:off x="0" y="0"/>
              <a:ext cx="14376400" cy="9815875"/>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5" name="Google Shape;535;p36"/>
            <p:cNvSpPr txBox="1"/>
            <p:nvPr/>
          </p:nvSpPr>
          <p:spPr>
            <a:xfrm>
              <a:off x="992459" y="1321274"/>
              <a:ext cx="12391482" cy="1876424"/>
            </a:xfrm>
            <a:prstGeom prst="rect">
              <a:avLst/>
            </a:prstGeom>
            <a:noFill/>
            <a:ln>
              <a:noFill/>
            </a:ln>
          </p:spPr>
          <p:txBody>
            <a:bodyPr spcFirstLastPara="1" wrap="square" lIns="0" tIns="0" rIns="0" bIns="0" anchor="t" anchorCtr="0">
              <a:spAutoFit/>
            </a:bodyPr>
            <a:lstStyle/>
            <a:p>
              <a:pPr marL="0" marR="0" lvl="0" indent="0" algn="ctr" rtl="0">
                <a:lnSpc>
                  <a:spcPct val="125000"/>
                </a:lnSpc>
                <a:spcBef>
                  <a:spcPts val="0"/>
                </a:spcBef>
                <a:spcAft>
                  <a:spcPts val="0"/>
                </a:spcAft>
                <a:buNone/>
              </a:pPr>
              <a:r>
                <a:rPr lang="en-US" sz="9000" b="1" i="0" u="none" strike="noStrike" cap="none">
                  <a:solidFill>
                    <a:srgbClr val="1E3148"/>
                  </a:solidFill>
                  <a:latin typeface="Montserrat"/>
                  <a:ea typeface="Montserrat"/>
                  <a:cs typeface="Montserrat"/>
                  <a:sym typeface="Montserrat"/>
                </a:rPr>
                <a:t>120</a:t>
              </a:r>
              <a:endParaRPr/>
            </a:p>
          </p:txBody>
        </p:sp>
        <p:sp>
          <p:nvSpPr>
            <p:cNvPr id="536" name="Google Shape;536;p36"/>
            <p:cNvSpPr txBox="1"/>
            <p:nvPr/>
          </p:nvSpPr>
          <p:spPr>
            <a:xfrm>
              <a:off x="2479519" y="3608329"/>
              <a:ext cx="9417362" cy="654050"/>
            </a:xfrm>
            <a:prstGeom prst="rect">
              <a:avLst/>
            </a:prstGeom>
            <a:noFill/>
            <a:ln>
              <a:noFill/>
            </a:ln>
          </p:spPr>
          <p:txBody>
            <a:bodyPr spcFirstLastPara="1" wrap="square" lIns="0" tIns="0" rIns="0" bIns="0" anchor="t" anchorCtr="0">
              <a:spAutoFit/>
            </a:bodyPr>
            <a:lstStyle/>
            <a:p>
              <a:pPr marL="0" marR="0" lvl="0" indent="0" algn="ctr" rtl="0">
                <a:lnSpc>
                  <a:spcPct val="140013"/>
                </a:lnSpc>
                <a:spcBef>
                  <a:spcPts val="0"/>
                </a:spcBef>
                <a:spcAft>
                  <a:spcPts val="0"/>
                </a:spcAft>
                <a:buNone/>
              </a:pPr>
              <a:r>
                <a:rPr lang="en-US" sz="2999" b="1" i="0" u="none" strike="noStrike" cap="none">
                  <a:solidFill>
                    <a:srgbClr val="1E3148"/>
                  </a:solidFill>
                  <a:latin typeface="Raleway"/>
                  <a:ea typeface="Raleway"/>
                  <a:cs typeface="Raleway"/>
                  <a:sym typeface="Raleway"/>
                </a:rPr>
                <a:t>COLLECTIVES</a:t>
              </a:r>
              <a:endParaRPr/>
            </a:p>
          </p:txBody>
        </p:sp>
        <p:sp>
          <p:nvSpPr>
            <p:cNvPr id="537" name="Google Shape;537;p36"/>
            <p:cNvSpPr txBox="1"/>
            <p:nvPr/>
          </p:nvSpPr>
          <p:spPr>
            <a:xfrm>
              <a:off x="946121" y="4711717"/>
              <a:ext cx="12484158" cy="3673476"/>
            </a:xfrm>
            <a:prstGeom prst="rect">
              <a:avLst/>
            </a:prstGeom>
            <a:noFill/>
            <a:ln>
              <a:noFill/>
            </a:ln>
          </p:spPr>
          <p:txBody>
            <a:bodyPr spcFirstLastPara="1" wrap="square" lIns="0" tIns="0" rIns="0" bIns="0" anchor="t" anchorCtr="0">
              <a:spAutoFit/>
            </a:bodyPr>
            <a:lstStyle/>
            <a:p>
              <a:pPr marL="0" marR="0" lvl="0" indent="0" algn="ctr" rtl="0">
                <a:lnSpc>
                  <a:spcPct val="150020"/>
                </a:lnSpc>
                <a:spcBef>
                  <a:spcPts val="0"/>
                </a:spcBef>
                <a:spcAft>
                  <a:spcPts val="0"/>
                </a:spcAft>
                <a:buNone/>
              </a:pPr>
              <a:r>
                <a:rPr lang="en-US" sz="2499" b="0" i="0" u="none" strike="noStrike" cap="none">
                  <a:solidFill>
                    <a:srgbClr val="1E3148"/>
                  </a:solidFill>
                  <a:latin typeface="Montserrat Light"/>
                  <a:ea typeface="Montserrat Light"/>
                  <a:cs typeface="Montserrat Light"/>
                  <a:sym typeface="Montserrat Light"/>
                </a:rPr>
                <a:t>As of July 1, 2022, there are more than 120 collectives either known or in the process of being formed, and that number is only growing. Of the 65 schools that make up the Power Five, 92% have at least one collective or are in the process of forming one. All 14 schools in the SEC have at least one organization. </a:t>
              </a:r>
              <a:endParaRPr/>
            </a:p>
          </p:txBody>
        </p:sp>
      </p:gr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Shape 541"/>
        <p:cNvGrpSpPr/>
        <p:nvPr/>
      </p:nvGrpSpPr>
      <p:grpSpPr>
        <a:xfrm>
          <a:off x="0" y="0"/>
          <a:ext cx="0" cy="0"/>
          <a:chOff x="0" y="0"/>
          <a:chExt cx="0" cy="0"/>
        </a:xfrm>
      </p:grpSpPr>
      <p:grpSp>
        <p:nvGrpSpPr>
          <p:cNvPr id="542" name="Google Shape;542;p37"/>
          <p:cNvGrpSpPr/>
          <p:nvPr/>
        </p:nvGrpSpPr>
        <p:grpSpPr>
          <a:xfrm>
            <a:off x="1994490" y="3425729"/>
            <a:ext cx="14299020" cy="4765420"/>
            <a:chOff x="0" y="0"/>
            <a:chExt cx="19065360" cy="6353893"/>
          </a:xfrm>
        </p:grpSpPr>
        <p:sp>
          <p:nvSpPr>
            <p:cNvPr id="543" name="Google Shape;543;p37"/>
            <p:cNvSpPr/>
            <p:nvPr/>
          </p:nvSpPr>
          <p:spPr>
            <a:xfrm>
              <a:off x="0" y="0"/>
              <a:ext cx="19065360" cy="6353893"/>
            </a:xfrm>
            <a:prstGeom prst="rect">
              <a:avLst/>
            </a:prstGeom>
            <a:solidFill>
              <a:srgbClr val="1E314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4" name="Google Shape;544;p37"/>
            <p:cNvSpPr txBox="1"/>
            <p:nvPr/>
          </p:nvSpPr>
          <p:spPr>
            <a:xfrm>
              <a:off x="1357124" y="1679105"/>
              <a:ext cx="16351111" cy="1347262"/>
            </a:xfrm>
            <a:prstGeom prst="rect">
              <a:avLst/>
            </a:prstGeom>
            <a:noFill/>
            <a:ln>
              <a:noFill/>
            </a:ln>
          </p:spPr>
          <p:txBody>
            <a:bodyPr spcFirstLastPara="1" wrap="square" lIns="0" tIns="0" rIns="0" bIns="0" anchor="t" anchorCtr="0">
              <a:spAutoFit/>
            </a:bodyPr>
            <a:lstStyle/>
            <a:p>
              <a:pPr marL="0" marR="0" lvl="0" indent="0" algn="ctr" rtl="0">
                <a:lnSpc>
                  <a:spcPct val="459722"/>
                </a:lnSpc>
                <a:spcBef>
                  <a:spcPts val="0"/>
                </a:spcBef>
                <a:spcAft>
                  <a:spcPts val="0"/>
                </a:spcAft>
                <a:buNone/>
              </a:pPr>
              <a:endParaRPr sz="1800" b="0" i="0" u="none" strike="noStrike" cap="none">
                <a:solidFill>
                  <a:schemeClr val="dk1"/>
                </a:solidFill>
                <a:latin typeface="Calibri"/>
                <a:ea typeface="Calibri"/>
                <a:cs typeface="Calibri"/>
                <a:sym typeface="Calibri"/>
              </a:endParaRPr>
            </a:p>
          </p:txBody>
        </p:sp>
        <p:sp>
          <p:nvSpPr>
            <p:cNvPr id="545" name="Google Shape;545;p37"/>
            <p:cNvSpPr txBox="1"/>
            <p:nvPr/>
          </p:nvSpPr>
          <p:spPr>
            <a:xfrm>
              <a:off x="3334207" y="4392595"/>
              <a:ext cx="12396946" cy="767853"/>
            </a:xfrm>
            <a:prstGeom prst="rect">
              <a:avLst/>
            </a:prstGeom>
            <a:noFill/>
            <a:ln>
              <a:noFill/>
            </a:ln>
          </p:spPr>
          <p:txBody>
            <a:bodyPr spcFirstLastPara="1" wrap="square" lIns="0" tIns="0" rIns="0" bIns="0" anchor="t" anchorCtr="0">
              <a:spAutoFit/>
            </a:bodyPr>
            <a:lstStyle/>
            <a:p>
              <a:pPr marL="0" marR="0" lvl="0" indent="0" algn="ctr" rtl="0">
                <a:lnSpc>
                  <a:spcPct val="139994"/>
                </a:lnSpc>
                <a:spcBef>
                  <a:spcPts val="0"/>
                </a:spcBef>
                <a:spcAft>
                  <a:spcPts val="0"/>
                </a:spcAft>
                <a:buNone/>
              </a:pPr>
              <a:r>
                <a:rPr lang="en-US" sz="3448" b="0" i="0" u="none" strike="noStrike" cap="none">
                  <a:solidFill>
                    <a:srgbClr val="FFFFFF"/>
                  </a:solidFill>
                  <a:latin typeface="Raleway"/>
                  <a:ea typeface="Raleway"/>
                  <a:cs typeface="Raleway"/>
                  <a:sym typeface="Raleway"/>
                </a:rPr>
                <a:t> </a:t>
              </a:r>
              <a:endParaRPr/>
            </a:p>
          </p:txBody>
        </p:sp>
      </p:grpSp>
      <p:pic>
        <p:nvPicPr>
          <p:cNvPr id="546" name="Google Shape;546;p37"/>
          <p:cNvPicPr preferRelativeResize="0"/>
          <p:nvPr/>
        </p:nvPicPr>
        <p:blipFill rotWithShape="1">
          <a:blip r:embed="rId3">
            <a:alphaModFix/>
          </a:blip>
          <a:srcRect/>
          <a:stretch/>
        </p:blipFill>
        <p:spPr>
          <a:xfrm>
            <a:off x="434632" y="9369167"/>
            <a:ext cx="594068" cy="626472"/>
          </a:xfrm>
          <a:prstGeom prst="rect">
            <a:avLst/>
          </a:prstGeom>
          <a:noFill/>
          <a:ln>
            <a:noFill/>
          </a:ln>
        </p:spPr>
      </p:pic>
      <p:pic>
        <p:nvPicPr>
          <p:cNvPr id="547" name="Google Shape;547;p37"/>
          <p:cNvPicPr preferRelativeResize="0"/>
          <p:nvPr/>
        </p:nvPicPr>
        <p:blipFill rotWithShape="1">
          <a:blip r:embed="rId4">
            <a:alphaModFix/>
          </a:blip>
          <a:srcRect/>
          <a:stretch/>
        </p:blipFill>
        <p:spPr>
          <a:xfrm>
            <a:off x="8263202" y="987552"/>
            <a:ext cx="1761596" cy="1933352"/>
          </a:xfrm>
          <a:prstGeom prst="rect">
            <a:avLst/>
          </a:prstGeom>
          <a:noFill/>
          <a:ln>
            <a:noFill/>
          </a:ln>
        </p:spPr>
      </p:pic>
      <p:sp>
        <p:nvSpPr>
          <p:cNvPr id="548" name="Google Shape;548;p37"/>
          <p:cNvSpPr txBox="1"/>
          <p:nvPr/>
        </p:nvSpPr>
        <p:spPr>
          <a:xfrm>
            <a:off x="-3610316" y="9547783"/>
            <a:ext cx="9278031" cy="240665"/>
          </a:xfrm>
          <a:prstGeom prst="rect">
            <a:avLst/>
          </a:prstGeom>
          <a:noFill/>
          <a:ln>
            <a:noFill/>
          </a:ln>
        </p:spPr>
        <p:txBody>
          <a:bodyPr spcFirstLastPara="1" wrap="square" lIns="0" tIns="0" rIns="0" bIns="0" anchor="t" anchorCtr="0">
            <a:spAutoFit/>
          </a:bodyPr>
          <a:lstStyle/>
          <a:p>
            <a:pPr marL="0" marR="0" lvl="0" indent="0" algn="r" rtl="0">
              <a:lnSpc>
                <a:spcPct val="139928"/>
              </a:lnSpc>
              <a:spcBef>
                <a:spcPts val="0"/>
              </a:spcBef>
              <a:spcAft>
                <a:spcPts val="0"/>
              </a:spcAft>
              <a:buNone/>
            </a:pPr>
            <a:r>
              <a:rPr lang="en-US" sz="1400" b="0" i="0" u="none" strike="noStrike" cap="none">
                <a:solidFill>
                  <a:srgbClr val="1E3148"/>
                </a:solidFill>
                <a:latin typeface="Montserrat"/>
                <a:ea typeface="Montserrat"/>
                <a:cs typeface="Montserrat"/>
                <a:sym typeface="Montserrat"/>
              </a:rPr>
              <a:t>WWW.SPORTSCAREERCONSULTING.COM </a:t>
            </a:r>
            <a:endParaRPr/>
          </a:p>
        </p:txBody>
      </p:sp>
      <p:sp>
        <p:nvSpPr>
          <p:cNvPr id="549" name="Google Shape;549;p37"/>
          <p:cNvSpPr txBox="1"/>
          <p:nvPr/>
        </p:nvSpPr>
        <p:spPr>
          <a:xfrm>
            <a:off x="3916021" y="5350483"/>
            <a:ext cx="10455959" cy="2734310"/>
          </a:xfrm>
          <a:prstGeom prst="rect">
            <a:avLst/>
          </a:prstGeom>
          <a:noFill/>
          <a:ln>
            <a:noFill/>
          </a:ln>
        </p:spPr>
        <p:txBody>
          <a:bodyPr spcFirstLastPara="1" wrap="square" lIns="0" tIns="0" rIns="0" bIns="0" anchor="t" anchorCtr="0">
            <a:spAutoFit/>
          </a:bodyPr>
          <a:lstStyle/>
          <a:p>
            <a:pPr marL="0" marR="0" lvl="0" indent="0" algn="ctr" rtl="0">
              <a:lnSpc>
                <a:spcPct val="140000"/>
              </a:lnSpc>
              <a:spcBef>
                <a:spcPts val="0"/>
              </a:spcBef>
              <a:spcAft>
                <a:spcPts val="0"/>
              </a:spcAft>
              <a:buNone/>
            </a:pPr>
            <a:r>
              <a:rPr lang="en-US" sz="2600" b="0" i="0" u="none" strike="noStrike" cap="none">
                <a:solidFill>
                  <a:srgbClr val="FFFFFF"/>
                </a:solidFill>
                <a:latin typeface="Raleway"/>
                <a:ea typeface="Raleway"/>
                <a:cs typeface="Raleway"/>
                <a:sym typeface="Raleway"/>
              </a:rPr>
              <a:t>UNIVERSITY OF SOUTH CAROLINA WOMEN'S BASKETBALL PLAYERS WILL EACH EARN $25,000 FOR THE 2022-23 SEASON THANKS TO A UNIQUE NIL DEAL WITH THE GAMECOCKS' NIL COLLECTIVE, THE GARNET TRUST, AND SPORTS MARKETING FIRM NOCAP SPORTS.</a:t>
            </a:r>
            <a:endParaRPr/>
          </a:p>
          <a:p>
            <a:pPr marL="0" marR="0" lvl="0" indent="0" algn="ctr" rtl="0">
              <a:lnSpc>
                <a:spcPct val="140000"/>
              </a:lnSpc>
              <a:spcBef>
                <a:spcPts val="0"/>
              </a:spcBef>
              <a:spcAft>
                <a:spcPts val="0"/>
              </a:spcAft>
              <a:buNone/>
            </a:pPr>
            <a:endParaRPr sz="2600" b="0" i="0" u="none" strike="noStrike" cap="none">
              <a:solidFill>
                <a:srgbClr val="FFFFFF"/>
              </a:solidFill>
              <a:latin typeface="Raleway"/>
              <a:ea typeface="Raleway"/>
              <a:cs typeface="Raleway"/>
              <a:sym typeface="Raleway"/>
            </a:endParaRPr>
          </a:p>
        </p:txBody>
      </p:sp>
      <p:sp>
        <p:nvSpPr>
          <p:cNvPr id="550" name="Google Shape;550;p37"/>
          <p:cNvSpPr txBox="1"/>
          <p:nvPr/>
        </p:nvSpPr>
        <p:spPr>
          <a:xfrm>
            <a:off x="7113047" y="3794866"/>
            <a:ext cx="4061904" cy="1061894"/>
          </a:xfrm>
          <a:prstGeom prst="rect">
            <a:avLst/>
          </a:prstGeom>
          <a:noFill/>
          <a:ln>
            <a:noFill/>
          </a:ln>
        </p:spPr>
        <p:txBody>
          <a:bodyPr spcFirstLastPara="1" wrap="square" lIns="0" tIns="0" rIns="0" bIns="0" anchor="t" anchorCtr="0">
            <a:spAutoFit/>
          </a:bodyPr>
          <a:lstStyle/>
          <a:p>
            <a:pPr marL="0" marR="0" lvl="0" indent="0" algn="ctr" rtl="0">
              <a:lnSpc>
                <a:spcPct val="140006"/>
              </a:lnSpc>
              <a:spcBef>
                <a:spcPts val="0"/>
              </a:spcBef>
              <a:spcAft>
                <a:spcPts val="0"/>
              </a:spcAft>
              <a:buNone/>
            </a:pPr>
            <a:r>
              <a:rPr lang="en-US" sz="6399" b="1" i="0" u="none" strike="noStrike" cap="none">
                <a:solidFill>
                  <a:srgbClr val="FFFFFF"/>
                </a:solidFill>
                <a:latin typeface="Raleway"/>
                <a:ea typeface="Raleway"/>
                <a:cs typeface="Raleway"/>
                <a:sym typeface="Raleway"/>
              </a:rPr>
              <a:t>$25,000</a:t>
            </a:r>
            <a:endParaRP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Shape 554"/>
        <p:cNvGrpSpPr/>
        <p:nvPr/>
      </p:nvGrpSpPr>
      <p:grpSpPr>
        <a:xfrm>
          <a:off x="0" y="0"/>
          <a:ext cx="0" cy="0"/>
          <a:chOff x="0" y="0"/>
          <a:chExt cx="0" cy="0"/>
        </a:xfrm>
      </p:grpSpPr>
      <p:grpSp>
        <p:nvGrpSpPr>
          <p:cNvPr id="555" name="Google Shape;555;p38"/>
          <p:cNvGrpSpPr/>
          <p:nvPr/>
        </p:nvGrpSpPr>
        <p:grpSpPr>
          <a:xfrm>
            <a:off x="1994490" y="3425729"/>
            <a:ext cx="14299020" cy="4765420"/>
            <a:chOff x="0" y="0"/>
            <a:chExt cx="19065360" cy="6353893"/>
          </a:xfrm>
        </p:grpSpPr>
        <p:sp>
          <p:nvSpPr>
            <p:cNvPr id="556" name="Google Shape;556;p38"/>
            <p:cNvSpPr/>
            <p:nvPr/>
          </p:nvSpPr>
          <p:spPr>
            <a:xfrm>
              <a:off x="0" y="0"/>
              <a:ext cx="19065360" cy="6353893"/>
            </a:xfrm>
            <a:prstGeom prst="rect">
              <a:avLst/>
            </a:prstGeom>
            <a:solidFill>
              <a:srgbClr val="1E314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7" name="Google Shape;557;p38"/>
            <p:cNvSpPr txBox="1"/>
            <p:nvPr/>
          </p:nvSpPr>
          <p:spPr>
            <a:xfrm>
              <a:off x="1357124" y="1679105"/>
              <a:ext cx="16351111" cy="1347262"/>
            </a:xfrm>
            <a:prstGeom prst="rect">
              <a:avLst/>
            </a:prstGeom>
            <a:noFill/>
            <a:ln>
              <a:noFill/>
            </a:ln>
          </p:spPr>
          <p:txBody>
            <a:bodyPr spcFirstLastPara="1" wrap="square" lIns="0" tIns="0" rIns="0" bIns="0" anchor="t" anchorCtr="0">
              <a:spAutoFit/>
            </a:bodyPr>
            <a:lstStyle/>
            <a:p>
              <a:pPr marL="0" marR="0" lvl="0" indent="0" algn="ctr" rtl="0">
                <a:lnSpc>
                  <a:spcPct val="459722"/>
                </a:lnSpc>
                <a:spcBef>
                  <a:spcPts val="0"/>
                </a:spcBef>
                <a:spcAft>
                  <a:spcPts val="0"/>
                </a:spcAft>
                <a:buNone/>
              </a:pPr>
              <a:endParaRPr sz="1800" b="0" i="0" u="none" strike="noStrike" cap="none">
                <a:solidFill>
                  <a:schemeClr val="dk1"/>
                </a:solidFill>
                <a:latin typeface="Calibri"/>
                <a:ea typeface="Calibri"/>
                <a:cs typeface="Calibri"/>
                <a:sym typeface="Calibri"/>
              </a:endParaRPr>
            </a:p>
          </p:txBody>
        </p:sp>
        <p:sp>
          <p:nvSpPr>
            <p:cNvPr id="558" name="Google Shape;558;p38"/>
            <p:cNvSpPr txBox="1"/>
            <p:nvPr/>
          </p:nvSpPr>
          <p:spPr>
            <a:xfrm>
              <a:off x="3334207" y="4392595"/>
              <a:ext cx="12396946" cy="767853"/>
            </a:xfrm>
            <a:prstGeom prst="rect">
              <a:avLst/>
            </a:prstGeom>
            <a:noFill/>
            <a:ln>
              <a:noFill/>
            </a:ln>
          </p:spPr>
          <p:txBody>
            <a:bodyPr spcFirstLastPara="1" wrap="square" lIns="0" tIns="0" rIns="0" bIns="0" anchor="t" anchorCtr="0">
              <a:spAutoFit/>
            </a:bodyPr>
            <a:lstStyle/>
            <a:p>
              <a:pPr marL="0" marR="0" lvl="0" indent="0" algn="ctr" rtl="0">
                <a:lnSpc>
                  <a:spcPct val="139994"/>
                </a:lnSpc>
                <a:spcBef>
                  <a:spcPts val="0"/>
                </a:spcBef>
                <a:spcAft>
                  <a:spcPts val="0"/>
                </a:spcAft>
                <a:buNone/>
              </a:pPr>
              <a:r>
                <a:rPr lang="en-US" sz="3448" b="0" i="0" u="none" strike="noStrike" cap="none">
                  <a:solidFill>
                    <a:srgbClr val="FFFFFF"/>
                  </a:solidFill>
                  <a:latin typeface="Raleway"/>
                  <a:ea typeface="Raleway"/>
                  <a:cs typeface="Raleway"/>
                  <a:sym typeface="Raleway"/>
                </a:rPr>
                <a:t> </a:t>
              </a:r>
              <a:endParaRPr/>
            </a:p>
          </p:txBody>
        </p:sp>
      </p:grpSp>
      <p:pic>
        <p:nvPicPr>
          <p:cNvPr id="559" name="Google Shape;559;p38"/>
          <p:cNvPicPr preferRelativeResize="0"/>
          <p:nvPr/>
        </p:nvPicPr>
        <p:blipFill rotWithShape="1">
          <a:blip r:embed="rId3">
            <a:alphaModFix/>
          </a:blip>
          <a:srcRect/>
          <a:stretch/>
        </p:blipFill>
        <p:spPr>
          <a:xfrm>
            <a:off x="434632" y="9369167"/>
            <a:ext cx="594068" cy="626472"/>
          </a:xfrm>
          <a:prstGeom prst="rect">
            <a:avLst/>
          </a:prstGeom>
          <a:noFill/>
          <a:ln>
            <a:noFill/>
          </a:ln>
        </p:spPr>
      </p:pic>
      <p:sp>
        <p:nvSpPr>
          <p:cNvPr id="560" name="Google Shape;560;p38"/>
          <p:cNvSpPr txBox="1"/>
          <p:nvPr/>
        </p:nvSpPr>
        <p:spPr>
          <a:xfrm>
            <a:off x="-3610316" y="9547783"/>
            <a:ext cx="9278031" cy="240665"/>
          </a:xfrm>
          <a:prstGeom prst="rect">
            <a:avLst/>
          </a:prstGeom>
          <a:noFill/>
          <a:ln>
            <a:noFill/>
          </a:ln>
        </p:spPr>
        <p:txBody>
          <a:bodyPr spcFirstLastPara="1" wrap="square" lIns="0" tIns="0" rIns="0" bIns="0" anchor="t" anchorCtr="0">
            <a:spAutoFit/>
          </a:bodyPr>
          <a:lstStyle/>
          <a:p>
            <a:pPr marL="0" marR="0" lvl="0" indent="0" algn="r" rtl="0">
              <a:lnSpc>
                <a:spcPct val="139928"/>
              </a:lnSpc>
              <a:spcBef>
                <a:spcPts val="0"/>
              </a:spcBef>
              <a:spcAft>
                <a:spcPts val="0"/>
              </a:spcAft>
              <a:buNone/>
            </a:pPr>
            <a:r>
              <a:rPr lang="en-US" sz="1400" b="0" i="0" u="none" strike="noStrike" cap="none">
                <a:solidFill>
                  <a:srgbClr val="1E3148"/>
                </a:solidFill>
                <a:latin typeface="Montserrat"/>
                <a:ea typeface="Montserrat"/>
                <a:cs typeface="Montserrat"/>
                <a:sym typeface="Montserrat"/>
              </a:rPr>
              <a:t>WWW.SPORTSCAREERCONSULTING.COM </a:t>
            </a:r>
            <a:endParaRPr/>
          </a:p>
        </p:txBody>
      </p:sp>
      <p:sp>
        <p:nvSpPr>
          <p:cNvPr id="561" name="Google Shape;561;p38"/>
          <p:cNvSpPr txBox="1"/>
          <p:nvPr/>
        </p:nvSpPr>
        <p:spPr>
          <a:xfrm>
            <a:off x="3576935" y="5350483"/>
            <a:ext cx="11134131" cy="1362710"/>
          </a:xfrm>
          <a:prstGeom prst="rect">
            <a:avLst/>
          </a:prstGeom>
          <a:noFill/>
          <a:ln>
            <a:noFill/>
          </a:ln>
        </p:spPr>
        <p:txBody>
          <a:bodyPr spcFirstLastPara="1" wrap="square" lIns="0" tIns="0" rIns="0" bIns="0" anchor="t" anchorCtr="0">
            <a:spAutoFit/>
          </a:bodyPr>
          <a:lstStyle/>
          <a:p>
            <a:pPr marL="0" marR="0" lvl="0" indent="0" algn="ctr" rtl="0">
              <a:lnSpc>
                <a:spcPct val="140000"/>
              </a:lnSpc>
              <a:spcBef>
                <a:spcPts val="0"/>
              </a:spcBef>
              <a:spcAft>
                <a:spcPts val="0"/>
              </a:spcAft>
              <a:buNone/>
            </a:pPr>
            <a:r>
              <a:rPr lang="en-US" sz="2600" b="0" i="0" u="none" strike="noStrike" cap="none">
                <a:solidFill>
                  <a:srgbClr val="FFFFFF"/>
                </a:solidFill>
                <a:latin typeface="Raleway"/>
                <a:ea typeface="Raleway"/>
                <a:cs typeface="Raleway"/>
                <a:sym typeface="Raleway"/>
              </a:rPr>
              <a:t>OHIO STATE HEAD COACH RYAN DAY SUGGESTED THE  PROGRAM WOULD NEED TO GENERATE $13 MILLION THROUGH THE SCHOOL’S COLLECTIVE TO FUND HIS ROSTER NEXT YEAR. </a:t>
            </a:r>
            <a:endParaRPr/>
          </a:p>
        </p:txBody>
      </p:sp>
      <p:sp>
        <p:nvSpPr>
          <p:cNvPr id="562" name="Google Shape;562;p38"/>
          <p:cNvSpPr txBox="1"/>
          <p:nvPr/>
        </p:nvSpPr>
        <p:spPr>
          <a:xfrm>
            <a:off x="6165049" y="3833649"/>
            <a:ext cx="5957900" cy="1061894"/>
          </a:xfrm>
          <a:prstGeom prst="rect">
            <a:avLst/>
          </a:prstGeom>
          <a:noFill/>
          <a:ln>
            <a:noFill/>
          </a:ln>
        </p:spPr>
        <p:txBody>
          <a:bodyPr spcFirstLastPara="1" wrap="square" lIns="0" tIns="0" rIns="0" bIns="0" anchor="t" anchorCtr="0">
            <a:spAutoFit/>
          </a:bodyPr>
          <a:lstStyle/>
          <a:p>
            <a:pPr marL="0" marR="0" lvl="0" indent="0" algn="ctr" rtl="0">
              <a:lnSpc>
                <a:spcPct val="140006"/>
              </a:lnSpc>
              <a:spcBef>
                <a:spcPts val="0"/>
              </a:spcBef>
              <a:spcAft>
                <a:spcPts val="0"/>
              </a:spcAft>
              <a:buNone/>
            </a:pPr>
            <a:r>
              <a:rPr lang="en-US" sz="6399" b="1" i="0" u="none" strike="noStrike" cap="none">
                <a:solidFill>
                  <a:srgbClr val="FFFFFF"/>
                </a:solidFill>
                <a:latin typeface="Raleway"/>
                <a:ea typeface="Raleway"/>
                <a:cs typeface="Raleway"/>
                <a:sym typeface="Raleway"/>
              </a:rPr>
              <a:t>$13 MILLION</a:t>
            </a:r>
            <a:endParaRPr/>
          </a:p>
        </p:txBody>
      </p:sp>
      <p:pic>
        <p:nvPicPr>
          <p:cNvPr id="563" name="Google Shape;563;p38"/>
          <p:cNvPicPr preferRelativeResize="0"/>
          <p:nvPr/>
        </p:nvPicPr>
        <p:blipFill rotWithShape="1">
          <a:blip r:embed="rId4">
            <a:alphaModFix/>
          </a:blip>
          <a:srcRect/>
          <a:stretch/>
        </p:blipFill>
        <p:spPr>
          <a:xfrm>
            <a:off x="8151758" y="967840"/>
            <a:ext cx="1984484" cy="1953063"/>
          </a:xfrm>
          <a:prstGeom prst="rect">
            <a:avLst/>
          </a:prstGeom>
          <a:noFill/>
          <a:ln>
            <a:noFill/>
          </a:ln>
        </p:spPr>
      </p:pic>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Shape 567"/>
        <p:cNvGrpSpPr/>
        <p:nvPr/>
      </p:nvGrpSpPr>
      <p:grpSpPr>
        <a:xfrm>
          <a:off x="0" y="0"/>
          <a:ext cx="0" cy="0"/>
          <a:chOff x="0" y="0"/>
          <a:chExt cx="0" cy="0"/>
        </a:xfrm>
      </p:grpSpPr>
      <p:grpSp>
        <p:nvGrpSpPr>
          <p:cNvPr id="568" name="Google Shape;568;p39"/>
          <p:cNvGrpSpPr/>
          <p:nvPr/>
        </p:nvGrpSpPr>
        <p:grpSpPr>
          <a:xfrm>
            <a:off x="1994490" y="3425729"/>
            <a:ext cx="14299020" cy="4765420"/>
            <a:chOff x="0" y="0"/>
            <a:chExt cx="19065360" cy="6353893"/>
          </a:xfrm>
        </p:grpSpPr>
        <p:sp>
          <p:nvSpPr>
            <p:cNvPr id="569" name="Google Shape;569;p39"/>
            <p:cNvSpPr/>
            <p:nvPr/>
          </p:nvSpPr>
          <p:spPr>
            <a:xfrm>
              <a:off x="0" y="0"/>
              <a:ext cx="19065360" cy="6353893"/>
            </a:xfrm>
            <a:prstGeom prst="rect">
              <a:avLst/>
            </a:prstGeom>
            <a:solidFill>
              <a:srgbClr val="1E314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0" name="Google Shape;570;p39"/>
            <p:cNvSpPr txBox="1"/>
            <p:nvPr/>
          </p:nvSpPr>
          <p:spPr>
            <a:xfrm>
              <a:off x="1357124" y="1679105"/>
              <a:ext cx="16351111" cy="1347262"/>
            </a:xfrm>
            <a:prstGeom prst="rect">
              <a:avLst/>
            </a:prstGeom>
            <a:noFill/>
            <a:ln>
              <a:noFill/>
            </a:ln>
          </p:spPr>
          <p:txBody>
            <a:bodyPr spcFirstLastPara="1" wrap="square" lIns="0" tIns="0" rIns="0" bIns="0" anchor="t" anchorCtr="0">
              <a:spAutoFit/>
            </a:bodyPr>
            <a:lstStyle/>
            <a:p>
              <a:pPr marL="0" marR="0" lvl="0" indent="0" algn="ctr" rtl="0">
                <a:lnSpc>
                  <a:spcPct val="459722"/>
                </a:lnSpc>
                <a:spcBef>
                  <a:spcPts val="0"/>
                </a:spcBef>
                <a:spcAft>
                  <a:spcPts val="0"/>
                </a:spcAft>
                <a:buNone/>
              </a:pPr>
              <a:endParaRPr sz="1800" b="0" i="0" u="none" strike="noStrike" cap="none">
                <a:solidFill>
                  <a:schemeClr val="dk1"/>
                </a:solidFill>
                <a:latin typeface="Calibri"/>
                <a:ea typeface="Calibri"/>
                <a:cs typeface="Calibri"/>
                <a:sym typeface="Calibri"/>
              </a:endParaRPr>
            </a:p>
          </p:txBody>
        </p:sp>
        <p:sp>
          <p:nvSpPr>
            <p:cNvPr id="571" name="Google Shape;571;p39"/>
            <p:cNvSpPr txBox="1"/>
            <p:nvPr/>
          </p:nvSpPr>
          <p:spPr>
            <a:xfrm>
              <a:off x="3334207" y="4392595"/>
              <a:ext cx="12396946" cy="767853"/>
            </a:xfrm>
            <a:prstGeom prst="rect">
              <a:avLst/>
            </a:prstGeom>
            <a:noFill/>
            <a:ln>
              <a:noFill/>
            </a:ln>
          </p:spPr>
          <p:txBody>
            <a:bodyPr spcFirstLastPara="1" wrap="square" lIns="0" tIns="0" rIns="0" bIns="0" anchor="t" anchorCtr="0">
              <a:spAutoFit/>
            </a:bodyPr>
            <a:lstStyle/>
            <a:p>
              <a:pPr marL="0" marR="0" lvl="0" indent="0" algn="ctr" rtl="0">
                <a:lnSpc>
                  <a:spcPct val="139994"/>
                </a:lnSpc>
                <a:spcBef>
                  <a:spcPts val="0"/>
                </a:spcBef>
                <a:spcAft>
                  <a:spcPts val="0"/>
                </a:spcAft>
                <a:buNone/>
              </a:pPr>
              <a:r>
                <a:rPr lang="en-US" sz="3448" b="0" i="0" u="none" strike="noStrike" cap="none">
                  <a:solidFill>
                    <a:srgbClr val="FFFFFF"/>
                  </a:solidFill>
                  <a:latin typeface="Raleway"/>
                  <a:ea typeface="Raleway"/>
                  <a:cs typeface="Raleway"/>
                  <a:sym typeface="Raleway"/>
                </a:rPr>
                <a:t> </a:t>
              </a:r>
              <a:endParaRPr/>
            </a:p>
          </p:txBody>
        </p:sp>
      </p:grpSp>
      <p:pic>
        <p:nvPicPr>
          <p:cNvPr id="572" name="Google Shape;572;p39"/>
          <p:cNvPicPr preferRelativeResize="0"/>
          <p:nvPr/>
        </p:nvPicPr>
        <p:blipFill rotWithShape="1">
          <a:blip r:embed="rId3">
            <a:alphaModFix/>
          </a:blip>
          <a:srcRect/>
          <a:stretch/>
        </p:blipFill>
        <p:spPr>
          <a:xfrm>
            <a:off x="434632" y="9369167"/>
            <a:ext cx="594068" cy="626472"/>
          </a:xfrm>
          <a:prstGeom prst="rect">
            <a:avLst/>
          </a:prstGeom>
          <a:noFill/>
          <a:ln>
            <a:noFill/>
          </a:ln>
        </p:spPr>
      </p:pic>
      <p:pic>
        <p:nvPicPr>
          <p:cNvPr id="573" name="Google Shape;573;p39"/>
          <p:cNvPicPr preferRelativeResize="0"/>
          <p:nvPr/>
        </p:nvPicPr>
        <p:blipFill rotWithShape="1">
          <a:blip r:embed="rId4">
            <a:alphaModFix/>
          </a:blip>
          <a:srcRect/>
          <a:stretch/>
        </p:blipFill>
        <p:spPr>
          <a:xfrm>
            <a:off x="6618374" y="840429"/>
            <a:ext cx="4953512" cy="2080475"/>
          </a:xfrm>
          <a:prstGeom prst="rect">
            <a:avLst/>
          </a:prstGeom>
          <a:noFill/>
          <a:ln>
            <a:noFill/>
          </a:ln>
        </p:spPr>
      </p:pic>
      <p:sp>
        <p:nvSpPr>
          <p:cNvPr id="574" name="Google Shape;574;p39"/>
          <p:cNvSpPr txBox="1"/>
          <p:nvPr/>
        </p:nvSpPr>
        <p:spPr>
          <a:xfrm>
            <a:off x="-3610316" y="9547783"/>
            <a:ext cx="9278031" cy="240665"/>
          </a:xfrm>
          <a:prstGeom prst="rect">
            <a:avLst/>
          </a:prstGeom>
          <a:noFill/>
          <a:ln>
            <a:noFill/>
          </a:ln>
        </p:spPr>
        <p:txBody>
          <a:bodyPr spcFirstLastPara="1" wrap="square" lIns="0" tIns="0" rIns="0" bIns="0" anchor="t" anchorCtr="0">
            <a:spAutoFit/>
          </a:bodyPr>
          <a:lstStyle/>
          <a:p>
            <a:pPr marL="0" marR="0" lvl="0" indent="0" algn="r" rtl="0">
              <a:lnSpc>
                <a:spcPct val="139928"/>
              </a:lnSpc>
              <a:spcBef>
                <a:spcPts val="0"/>
              </a:spcBef>
              <a:spcAft>
                <a:spcPts val="0"/>
              </a:spcAft>
              <a:buNone/>
            </a:pPr>
            <a:r>
              <a:rPr lang="en-US" sz="1400" b="0" i="0" u="none" strike="noStrike" cap="none">
                <a:solidFill>
                  <a:srgbClr val="1E3148"/>
                </a:solidFill>
                <a:latin typeface="Montserrat"/>
                <a:ea typeface="Montserrat"/>
                <a:cs typeface="Montserrat"/>
                <a:sym typeface="Montserrat"/>
              </a:rPr>
              <a:t>WWW.SPORTSCAREERCONSULTING.COM </a:t>
            </a:r>
            <a:endParaRPr/>
          </a:p>
        </p:txBody>
      </p:sp>
      <p:sp>
        <p:nvSpPr>
          <p:cNvPr id="575" name="Google Shape;575;p39"/>
          <p:cNvSpPr txBox="1"/>
          <p:nvPr/>
        </p:nvSpPr>
        <p:spPr>
          <a:xfrm>
            <a:off x="2425491" y="5350483"/>
            <a:ext cx="13339278" cy="2277110"/>
          </a:xfrm>
          <a:prstGeom prst="rect">
            <a:avLst/>
          </a:prstGeom>
          <a:noFill/>
          <a:ln>
            <a:noFill/>
          </a:ln>
        </p:spPr>
        <p:txBody>
          <a:bodyPr spcFirstLastPara="1" wrap="square" lIns="0" tIns="0" rIns="0" bIns="0" anchor="t" anchorCtr="0">
            <a:spAutoFit/>
          </a:bodyPr>
          <a:lstStyle/>
          <a:p>
            <a:pPr marL="0" marR="0" lvl="0" indent="0" algn="ctr" rtl="0">
              <a:lnSpc>
                <a:spcPct val="140000"/>
              </a:lnSpc>
              <a:spcBef>
                <a:spcPts val="0"/>
              </a:spcBef>
              <a:spcAft>
                <a:spcPts val="0"/>
              </a:spcAft>
              <a:buNone/>
            </a:pPr>
            <a:r>
              <a:rPr lang="en-US" sz="2600" b="0" i="0" u="none" strike="noStrike" cap="none">
                <a:solidFill>
                  <a:srgbClr val="FFFFFF"/>
                </a:solidFill>
                <a:latin typeface="Raleway"/>
                <a:ea typeface="Raleway"/>
                <a:cs typeface="Raleway"/>
                <a:sym typeface="Raleway"/>
              </a:rPr>
              <a:t>HE VOLUNTEER CLUB—BELIEVED TO BE ONE OF THE LARGEST AND MOST AMBITIOUS COLLECTIVES IN THE COUNTRY. THE CLUB, AT MORE THAN 1,000 MEMBERS, DISTRIBUTED ABOUT $4 MILLION TO 130 TENNESSEE ATHLETES THIS PAST SEASON, MOST COMING SINCE JANUARY. SPYRE’S GOAL IS TO RAISE $25 MILLION, AND OFFICIALS BELIEVE IT IS DOABLE.</a:t>
            </a:r>
            <a:endParaRPr/>
          </a:p>
        </p:txBody>
      </p:sp>
      <p:sp>
        <p:nvSpPr>
          <p:cNvPr id="576" name="Google Shape;576;p39"/>
          <p:cNvSpPr txBox="1"/>
          <p:nvPr/>
        </p:nvSpPr>
        <p:spPr>
          <a:xfrm>
            <a:off x="8299785" y="3798543"/>
            <a:ext cx="1705719" cy="1104265"/>
          </a:xfrm>
          <a:prstGeom prst="rect">
            <a:avLst/>
          </a:prstGeom>
          <a:noFill/>
          <a:ln>
            <a:noFill/>
          </a:ln>
        </p:spPr>
        <p:txBody>
          <a:bodyPr spcFirstLastPara="1" wrap="square" lIns="0" tIns="0" rIns="0" bIns="0" anchor="t" anchorCtr="0">
            <a:spAutoFit/>
          </a:bodyPr>
          <a:lstStyle/>
          <a:p>
            <a:pPr marL="0" marR="0" lvl="0" indent="0" algn="ctr" rtl="0">
              <a:lnSpc>
                <a:spcPct val="140006"/>
              </a:lnSpc>
              <a:spcBef>
                <a:spcPts val="0"/>
              </a:spcBef>
              <a:spcAft>
                <a:spcPts val="0"/>
              </a:spcAft>
              <a:buNone/>
            </a:pPr>
            <a:r>
              <a:rPr lang="en-US" sz="6399" b="1" i="0" u="none" strike="noStrike" cap="none">
                <a:solidFill>
                  <a:srgbClr val="FFFFFF"/>
                </a:solidFill>
                <a:latin typeface="Raleway"/>
                <a:ea typeface="Raleway"/>
                <a:cs typeface="Raleway"/>
                <a:sym typeface="Raleway"/>
              </a:rPr>
              <a:t>130 </a:t>
            </a:r>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16"/>
        <p:cNvGrpSpPr/>
        <p:nvPr/>
      </p:nvGrpSpPr>
      <p:grpSpPr>
        <a:xfrm>
          <a:off x="0" y="0"/>
          <a:ext cx="0" cy="0"/>
          <a:chOff x="0" y="0"/>
          <a:chExt cx="0" cy="0"/>
        </a:xfrm>
      </p:grpSpPr>
      <p:pic>
        <p:nvPicPr>
          <p:cNvPr id="117" name="Google Shape;117;p4"/>
          <p:cNvPicPr preferRelativeResize="0"/>
          <p:nvPr/>
        </p:nvPicPr>
        <p:blipFill rotWithShape="1">
          <a:blip r:embed="rId3">
            <a:alphaModFix/>
          </a:blip>
          <a:srcRect t="12500" b="12500"/>
          <a:stretch/>
        </p:blipFill>
        <p:spPr>
          <a:xfrm>
            <a:off x="0" y="0"/>
            <a:ext cx="18288000" cy="10287000"/>
          </a:xfrm>
          <a:prstGeom prst="rect">
            <a:avLst/>
          </a:prstGeom>
          <a:noFill/>
          <a:ln>
            <a:noFill/>
          </a:ln>
        </p:spPr>
      </p:pic>
      <p:grpSp>
        <p:nvGrpSpPr>
          <p:cNvPr id="118" name="Google Shape;118;p4"/>
          <p:cNvGrpSpPr/>
          <p:nvPr/>
        </p:nvGrpSpPr>
        <p:grpSpPr>
          <a:xfrm>
            <a:off x="2777288" y="489649"/>
            <a:ext cx="12733425" cy="9307702"/>
            <a:chOff x="0" y="0"/>
            <a:chExt cx="16977900" cy="12410269"/>
          </a:xfrm>
        </p:grpSpPr>
        <p:sp>
          <p:nvSpPr>
            <p:cNvPr id="119" name="Google Shape;119;p4"/>
            <p:cNvSpPr/>
            <p:nvPr/>
          </p:nvSpPr>
          <p:spPr>
            <a:xfrm>
              <a:off x="0" y="0"/>
              <a:ext cx="16977900" cy="12410269"/>
            </a:xfrm>
            <a:prstGeom prst="rect">
              <a:avLst/>
            </a:prstGeom>
            <a:solidFill>
              <a:srgbClr val="1E314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0" name="Google Shape;120;p4"/>
            <p:cNvSpPr txBox="1"/>
            <p:nvPr/>
          </p:nvSpPr>
          <p:spPr>
            <a:xfrm>
              <a:off x="1026121" y="1185471"/>
              <a:ext cx="14925657" cy="1134782"/>
            </a:xfrm>
            <a:prstGeom prst="rect">
              <a:avLst/>
            </a:prstGeom>
            <a:noFill/>
            <a:ln>
              <a:noFill/>
            </a:ln>
          </p:spPr>
          <p:txBody>
            <a:bodyPr spcFirstLastPara="1" wrap="square" lIns="0" tIns="0" rIns="0" bIns="0" anchor="t" anchorCtr="0">
              <a:spAutoFit/>
            </a:bodyPr>
            <a:lstStyle/>
            <a:p>
              <a:pPr marL="0" marR="0" lvl="0" indent="0" algn="ctr" rtl="0">
                <a:lnSpc>
                  <a:spcPct val="130000"/>
                </a:lnSpc>
                <a:spcBef>
                  <a:spcPts val="0"/>
                </a:spcBef>
                <a:spcAft>
                  <a:spcPts val="0"/>
                </a:spcAft>
                <a:buNone/>
              </a:pPr>
              <a:r>
                <a:rPr lang="en-US" sz="5360" b="1" i="0" u="none" strike="noStrike" cap="none">
                  <a:solidFill>
                    <a:srgbClr val="FFFFFF"/>
                  </a:solidFill>
                  <a:latin typeface="Montserrat"/>
                  <a:ea typeface="Montserrat"/>
                  <a:cs typeface="Montserrat"/>
                  <a:sym typeface="Montserrat"/>
                </a:rPr>
                <a:t>NIL AFTER YEAR ONE</a:t>
              </a:r>
              <a:endParaRPr/>
            </a:p>
          </p:txBody>
        </p:sp>
        <p:sp>
          <p:nvSpPr>
            <p:cNvPr id="121" name="Google Shape;121;p4"/>
            <p:cNvSpPr txBox="1"/>
            <p:nvPr/>
          </p:nvSpPr>
          <p:spPr>
            <a:xfrm>
              <a:off x="1026121" y="3510578"/>
              <a:ext cx="12982093" cy="1402510"/>
            </a:xfrm>
            <a:prstGeom prst="rect">
              <a:avLst/>
            </a:prstGeom>
            <a:noFill/>
            <a:ln>
              <a:noFill/>
            </a:ln>
          </p:spPr>
          <p:txBody>
            <a:bodyPr spcFirstLastPara="1" wrap="square" lIns="0" tIns="0" rIns="0" bIns="0" anchor="t" anchorCtr="0">
              <a:spAutoFit/>
            </a:bodyPr>
            <a:lstStyle/>
            <a:p>
              <a:pPr marL="0" marR="0" lvl="0" indent="0" algn="l" rtl="0">
                <a:lnSpc>
                  <a:spcPct val="238777"/>
                </a:lnSpc>
                <a:spcBef>
                  <a:spcPts val="0"/>
                </a:spcBef>
                <a:spcAft>
                  <a:spcPts val="0"/>
                </a:spcAft>
                <a:buNone/>
              </a:pPr>
              <a:endParaRPr sz="1800" b="0" i="0" u="none" strike="noStrike" cap="none">
                <a:solidFill>
                  <a:schemeClr val="dk1"/>
                </a:solidFill>
                <a:latin typeface="Calibri"/>
                <a:ea typeface="Calibri"/>
                <a:cs typeface="Calibri"/>
                <a:sym typeface="Calibri"/>
              </a:endParaRPr>
            </a:p>
            <a:p>
              <a:pPr marL="0" marR="0" lvl="0" indent="0" algn="l" rtl="0">
                <a:lnSpc>
                  <a:spcPct val="140000"/>
                </a:lnSpc>
                <a:spcBef>
                  <a:spcPts val="0"/>
                </a:spcBef>
                <a:spcAft>
                  <a:spcPts val="0"/>
                </a:spcAft>
                <a:buNone/>
              </a:pPr>
              <a:r>
                <a:rPr lang="en-US" sz="3070" b="0" i="0" u="none" strike="noStrike" cap="none">
                  <a:solidFill>
                    <a:srgbClr val="FFFFFF"/>
                  </a:solidFill>
                  <a:latin typeface="Raleway"/>
                  <a:ea typeface="Raleway"/>
                  <a:cs typeface="Raleway"/>
                  <a:sym typeface="Raleway"/>
                </a:rPr>
                <a:t> </a:t>
              </a:r>
              <a:endParaRPr/>
            </a:p>
          </p:txBody>
        </p:sp>
      </p:grpSp>
      <p:pic>
        <p:nvPicPr>
          <p:cNvPr id="122" name="Google Shape;122;p4"/>
          <p:cNvPicPr preferRelativeResize="0"/>
          <p:nvPr/>
        </p:nvPicPr>
        <p:blipFill rotWithShape="1">
          <a:blip r:embed="rId4">
            <a:alphaModFix/>
          </a:blip>
          <a:srcRect/>
          <a:stretch/>
        </p:blipFill>
        <p:spPr>
          <a:xfrm>
            <a:off x="3556547" y="5899179"/>
            <a:ext cx="1957770" cy="2077000"/>
          </a:xfrm>
          <a:prstGeom prst="rect">
            <a:avLst/>
          </a:prstGeom>
          <a:noFill/>
          <a:ln>
            <a:noFill/>
          </a:ln>
        </p:spPr>
      </p:pic>
      <p:pic>
        <p:nvPicPr>
          <p:cNvPr id="123" name="Google Shape;123;p4"/>
          <p:cNvPicPr preferRelativeResize="0"/>
          <p:nvPr/>
        </p:nvPicPr>
        <p:blipFill rotWithShape="1">
          <a:blip r:embed="rId5">
            <a:alphaModFix/>
          </a:blip>
          <a:srcRect/>
          <a:stretch/>
        </p:blipFill>
        <p:spPr>
          <a:xfrm>
            <a:off x="6913931" y="5705439"/>
            <a:ext cx="1796829" cy="2464479"/>
          </a:xfrm>
          <a:prstGeom prst="rect">
            <a:avLst/>
          </a:prstGeom>
          <a:noFill/>
          <a:ln>
            <a:noFill/>
          </a:ln>
        </p:spPr>
      </p:pic>
      <p:pic>
        <p:nvPicPr>
          <p:cNvPr id="124" name="Google Shape;124;p4"/>
          <p:cNvPicPr preferRelativeResize="0"/>
          <p:nvPr/>
        </p:nvPicPr>
        <p:blipFill rotWithShape="1">
          <a:blip r:embed="rId6">
            <a:alphaModFix/>
          </a:blip>
          <a:srcRect/>
          <a:stretch/>
        </p:blipFill>
        <p:spPr>
          <a:xfrm>
            <a:off x="10110935" y="5438181"/>
            <a:ext cx="1559477" cy="2998995"/>
          </a:xfrm>
          <a:prstGeom prst="rect">
            <a:avLst/>
          </a:prstGeom>
          <a:noFill/>
          <a:ln>
            <a:noFill/>
          </a:ln>
        </p:spPr>
      </p:pic>
      <p:pic>
        <p:nvPicPr>
          <p:cNvPr id="125" name="Google Shape;125;p4"/>
          <p:cNvPicPr preferRelativeResize="0"/>
          <p:nvPr/>
        </p:nvPicPr>
        <p:blipFill rotWithShape="1">
          <a:blip r:embed="rId7">
            <a:alphaModFix/>
          </a:blip>
          <a:srcRect/>
          <a:stretch/>
        </p:blipFill>
        <p:spPr>
          <a:xfrm>
            <a:off x="13070587" y="5705439"/>
            <a:ext cx="1701953" cy="2583610"/>
          </a:xfrm>
          <a:prstGeom prst="rect">
            <a:avLst/>
          </a:prstGeom>
          <a:noFill/>
          <a:ln>
            <a:noFill/>
          </a:ln>
        </p:spPr>
      </p:pic>
      <p:sp>
        <p:nvSpPr>
          <p:cNvPr id="126" name="Google Shape;126;p4"/>
          <p:cNvSpPr txBox="1"/>
          <p:nvPr/>
        </p:nvSpPr>
        <p:spPr>
          <a:xfrm>
            <a:off x="3556547" y="3193379"/>
            <a:ext cx="10837982" cy="1109019"/>
          </a:xfrm>
          <a:prstGeom prst="rect">
            <a:avLst/>
          </a:prstGeom>
          <a:noFill/>
          <a:ln>
            <a:noFill/>
          </a:ln>
        </p:spPr>
        <p:txBody>
          <a:bodyPr spcFirstLastPara="1" wrap="square" lIns="0" tIns="0" rIns="0" bIns="0" anchor="t" anchorCtr="0">
            <a:spAutoFit/>
          </a:bodyPr>
          <a:lstStyle/>
          <a:p>
            <a:pPr marL="0" marR="0" lvl="0" indent="0" algn="ctr" rtl="0">
              <a:lnSpc>
                <a:spcPct val="140006"/>
              </a:lnSpc>
              <a:spcBef>
                <a:spcPts val="0"/>
              </a:spcBef>
              <a:spcAft>
                <a:spcPts val="0"/>
              </a:spcAft>
              <a:buNone/>
            </a:pPr>
            <a:r>
              <a:rPr lang="en-US" sz="3212" b="0" i="0" u="none" strike="noStrike" cap="none">
                <a:solidFill>
                  <a:srgbClr val="FFFFFF"/>
                </a:solidFill>
                <a:latin typeface="Raleway"/>
                <a:ea typeface="Raleway"/>
                <a:cs typeface="Raleway"/>
                <a:sym typeface="Raleway"/>
              </a:rPr>
              <a:t>WHAT IS THE LANDSCAPE OF COLLEGE SPORTS AFTER THE FIRST YEAR OF NIL? </a:t>
            </a:r>
            <a:endParaRP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Shape 580"/>
        <p:cNvGrpSpPr/>
        <p:nvPr/>
      </p:nvGrpSpPr>
      <p:grpSpPr>
        <a:xfrm>
          <a:off x="0" y="0"/>
          <a:ext cx="0" cy="0"/>
          <a:chOff x="0" y="0"/>
          <a:chExt cx="0" cy="0"/>
        </a:xfrm>
      </p:grpSpPr>
      <p:grpSp>
        <p:nvGrpSpPr>
          <p:cNvPr id="581" name="Google Shape;581;p40"/>
          <p:cNvGrpSpPr/>
          <p:nvPr/>
        </p:nvGrpSpPr>
        <p:grpSpPr>
          <a:xfrm>
            <a:off x="1994490" y="3425729"/>
            <a:ext cx="14299020" cy="4765420"/>
            <a:chOff x="0" y="0"/>
            <a:chExt cx="19065360" cy="6353893"/>
          </a:xfrm>
        </p:grpSpPr>
        <p:sp>
          <p:nvSpPr>
            <p:cNvPr id="582" name="Google Shape;582;p40"/>
            <p:cNvSpPr/>
            <p:nvPr/>
          </p:nvSpPr>
          <p:spPr>
            <a:xfrm>
              <a:off x="0" y="0"/>
              <a:ext cx="19065360" cy="6353893"/>
            </a:xfrm>
            <a:prstGeom prst="rect">
              <a:avLst/>
            </a:prstGeom>
            <a:solidFill>
              <a:srgbClr val="1E314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3" name="Google Shape;583;p40"/>
            <p:cNvSpPr txBox="1"/>
            <p:nvPr/>
          </p:nvSpPr>
          <p:spPr>
            <a:xfrm>
              <a:off x="1357124" y="1679105"/>
              <a:ext cx="16351111" cy="1347262"/>
            </a:xfrm>
            <a:prstGeom prst="rect">
              <a:avLst/>
            </a:prstGeom>
            <a:noFill/>
            <a:ln>
              <a:noFill/>
            </a:ln>
          </p:spPr>
          <p:txBody>
            <a:bodyPr spcFirstLastPara="1" wrap="square" lIns="0" tIns="0" rIns="0" bIns="0" anchor="t" anchorCtr="0">
              <a:spAutoFit/>
            </a:bodyPr>
            <a:lstStyle/>
            <a:p>
              <a:pPr marL="0" marR="0" lvl="0" indent="0" algn="ctr" rtl="0">
                <a:lnSpc>
                  <a:spcPct val="459722"/>
                </a:lnSpc>
                <a:spcBef>
                  <a:spcPts val="0"/>
                </a:spcBef>
                <a:spcAft>
                  <a:spcPts val="0"/>
                </a:spcAft>
                <a:buNone/>
              </a:pPr>
              <a:endParaRPr sz="1800" b="0" i="0" u="none" strike="noStrike" cap="none">
                <a:solidFill>
                  <a:schemeClr val="dk1"/>
                </a:solidFill>
                <a:latin typeface="Calibri"/>
                <a:ea typeface="Calibri"/>
                <a:cs typeface="Calibri"/>
                <a:sym typeface="Calibri"/>
              </a:endParaRPr>
            </a:p>
          </p:txBody>
        </p:sp>
        <p:sp>
          <p:nvSpPr>
            <p:cNvPr id="584" name="Google Shape;584;p40"/>
            <p:cNvSpPr txBox="1"/>
            <p:nvPr/>
          </p:nvSpPr>
          <p:spPr>
            <a:xfrm>
              <a:off x="3334207" y="4392595"/>
              <a:ext cx="12396946" cy="767853"/>
            </a:xfrm>
            <a:prstGeom prst="rect">
              <a:avLst/>
            </a:prstGeom>
            <a:noFill/>
            <a:ln>
              <a:noFill/>
            </a:ln>
          </p:spPr>
          <p:txBody>
            <a:bodyPr spcFirstLastPara="1" wrap="square" lIns="0" tIns="0" rIns="0" bIns="0" anchor="t" anchorCtr="0">
              <a:spAutoFit/>
            </a:bodyPr>
            <a:lstStyle/>
            <a:p>
              <a:pPr marL="0" marR="0" lvl="0" indent="0" algn="ctr" rtl="0">
                <a:lnSpc>
                  <a:spcPct val="139994"/>
                </a:lnSpc>
                <a:spcBef>
                  <a:spcPts val="0"/>
                </a:spcBef>
                <a:spcAft>
                  <a:spcPts val="0"/>
                </a:spcAft>
                <a:buNone/>
              </a:pPr>
              <a:r>
                <a:rPr lang="en-US" sz="3448" b="0" i="0" u="none" strike="noStrike" cap="none">
                  <a:solidFill>
                    <a:srgbClr val="FFFFFF"/>
                  </a:solidFill>
                  <a:latin typeface="Raleway"/>
                  <a:ea typeface="Raleway"/>
                  <a:cs typeface="Raleway"/>
                  <a:sym typeface="Raleway"/>
                </a:rPr>
                <a:t> </a:t>
              </a:r>
              <a:endParaRPr/>
            </a:p>
          </p:txBody>
        </p:sp>
      </p:grpSp>
      <p:pic>
        <p:nvPicPr>
          <p:cNvPr id="585" name="Google Shape;585;p40"/>
          <p:cNvPicPr preferRelativeResize="0"/>
          <p:nvPr/>
        </p:nvPicPr>
        <p:blipFill rotWithShape="1">
          <a:blip r:embed="rId3">
            <a:alphaModFix/>
          </a:blip>
          <a:srcRect/>
          <a:stretch/>
        </p:blipFill>
        <p:spPr>
          <a:xfrm>
            <a:off x="434632" y="9369167"/>
            <a:ext cx="594068" cy="626472"/>
          </a:xfrm>
          <a:prstGeom prst="rect">
            <a:avLst/>
          </a:prstGeom>
          <a:noFill/>
          <a:ln>
            <a:noFill/>
          </a:ln>
        </p:spPr>
      </p:pic>
      <p:pic>
        <p:nvPicPr>
          <p:cNvPr id="586" name="Google Shape;586;p40"/>
          <p:cNvPicPr preferRelativeResize="0"/>
          <p:nvPr/>
        </p:nvPicPr>
        <p:blipFill rotWithShape="1">
          <a:blip r:embed="rId4">
            <a:alphaModFix/>
          </a:blip>
          <a:srcRect/>
          <a:stretch/>
        </p:blipFill>
        <p:spPr>
          <a:xfrm>
            <a:off x="8212465" y="767156"/>
            <a:ext cx="1863071" cy="2191848"/>
          </a:xfrm>
          <a:prstGeom prst="rect">
            <a:avLst/>
          </a:prstGeom>
          <a:noFill/>
          <a:ln>
            <a:noFill/>
          </a:ln>
        </p:spPr>
      </p:pic>
      <p:sp>
        <p:nvSpPr>
          <p:cNvPr id="587" name="Google Shape;587;p40"/>
          <p:cNvSpPr txBox="1"/>
          <p:nvPr/>
        </p:nvSpPr>
        <p:spPr>
          <a:xfrm>
            <a:off x="-3610316" y="9547783"/>
            <a:ext cx="9278031" cy="240665"/>
          </a:xfrm>
          <a:prstGeom prst="rect">
            <a:avLst/>
          </a:prstGeom>
          <a:noFill/>
          <a:ln>
            <a:noFill/>
          </a:ln>
        </p:spPr>
        <p:txBody>
          <a:bodyPr spcFirstLastPara="1" wrap="square" lIns="0" tIns="0" rIns="0" bIns="0" anchor="t" anchorCtr="0">
            <a:spAutoFit/>
          </a:bodyPr>
          <a:lstStyle/>
          <a:p>
            <a:pPr marL="0" marR="0" lvl="0" indent="0" algn="r" rtl="0">
              <a:lnSpc>
                <a:spcPct val="139928"/>
              </a:lnSpc>
              <a:spcBef>
                <a:spcPts val="0"/>
              </a:spcBef>
              <a:spcAft>
                <a:spcPts val="0"/>
              </a:spcAft>
              <a:buNone/>
            </a:pPr>
            <a:r>
              <a:rPr lang="en-US" sz="1400" b="0" i="0" u="none" strike="noStrike" cap="none">
                <a:solidFill>
                  <a:srgbClr val="1E3148"/>
                </a:solidFill>
                <a:latin typeface="Montserrat"/>
                <a:ea typeface="Montserrat"/>
                <a:cs typeface="Montserrat"/>
                <a:sym typeface="Montserrat"/>
              </a:rPr>
              <a:t>WWW.SPORTSCAREERCONSULTING.COM </a:t>
            </a:r>
            <a:endParaRPr/>
          </a:p>
        </p:txBody>
      </p:sp>
      <p:sp>
        <p:nvSpPr>
          <p:cNvPr id="588" name="Google Shape;588;p40"/>
          <p:cNvSpPr txBox="1"/>
          <p:nvPr/>
        </p:nvSpPr>
        <p:spPr>
          <a:xfrm>
            <a:off x="3252538" y="5310101"/>
            <a:ext cx="11782924" cy="1819910"/>
          </a:xfrm>
          <a:prstGeom prst="rect">
            <a:avLst/>
          </a:prstGeom>
          <a:noFill/>
          <a:ln>
            <a:noFill/>
          </a:ln>
        </p:spPr>
        <p:txBody>
          <a:bodyPr spcFirstLastPara="1" wrap="square" lIns="0" tIns="0" rIns="0" bIns="0" anchor="t" anchorCtr="0">
            <a:spAutoFit/>
          </a:bodyPr>
          <a:lstStyle/>
          <a:p>
            <a:pPr marL="0" marR="0" lvl="0" indent="0" algn="ctr" rtl="0">
              <a:lnSpc>
                <a:spcPct val="140000"/>
              </a:lnSpc>
              <a:spcBef>
                <a:spcPts val="0"/>
              </a:spcBef>
              <a:spcAft>
                <a:spcPts val="0"/>
              </a:spcAft>
              <a:buNone/>
            </a:pPr>
            <a:r>
              <a:rPr lang="en-US" sz="2600" b="0" i="0" u="none" strike="noStrike" cap="none">
                <a:solidFill>
                  <a:srgbClr val="FFFFFF"/>
                </a:solidFill>
                <a:latin typeface="Raleway"/>
                <a:ea typeface="Raleway"/>
                <a:cs typeface="Raleway"/>
                <a:sym typeface="Raleway"/>
              </a:rPr>
              <a:t>THIS YEAR, THANKS TO A DEAL WITH THE "MATADOR CLUB' COLLECTIVE, TEXAS TECH UNIVERSITY FOOTBALL AND WOMEN'S BASKETBALL PLAYERS WILL EARN $25,000 PER YEAR IN EXCHANGE FOR EVENT APPEARANCES AND COMMUNITY SERVICE. </a:t>
            </a:r>
            <a:endParaRPr/>
          </a:p>
        </p:txBody>
      </p:sp>
      <p:sp>
        <p:nvSpPr>
          <p:cNvPr id="589" name="Google Shape;589;p40"/>
          <p:cNvSpPr txBox="1"/>
          <p:nvPr/>
        </p:nvSpPr>
        <p:spPr>
          <a:xfrm>
            <a:off x="7265447" y="3789974"/>
            <a:ext cx="3757104" cy="1061894"/>
          </a:xfrm>
          <a:prstGeom prst="rect">
            <a:avLst/>
          </a:prstGeom>
          <a:noFill/>
          <a:ln>
            <a:noFill/>
          </a:ln>
        </p:spPr>
        <p:txBody>
          <a:bodyPr spcFirstLastPara="1" wrap="square" lIns="0" tIns="0" rIns="0" bIns="0" anchor="t" anchorCtr="0">
            <a:spAutoFit/>
          </a:bodyPr>
          <a:lstStyle/>
          <a:p>
            <a:pPr marL="0" marR="0" lvl="0" indent="0" algn="ctr" rtl="0">
              <a:lnSpc>
                <a:spcPct val="140006"/>
              </a:lnSpc>
              <a:spcBef>
                <a:spcPts val="0"/>
              </a:spcBef>
              <a:spcAft>
                <a:spcPts val="0"/>
              </a:spcAft>
              <a:buNone/>
            </a:pPr>
            <a:r>
              <a:rPr lang="en-US" sz="6399" b="1" i="0" u="none" strike="noStrike" cap="none">
                <a:solidFill>
                  <a:srgbClr val="FFFFFF"/>
                </a:solidFill>
                <a:latin typeface="Raleway"/>
                <a:ea typeface="Raleway"/>
                <a:cs typeface="Raleway"/>
                <a:sym typeface="Raleway"/>
              </a:rPr>
              <a:t>$25,000</a:t>
            </a:r>
            <a:endParaRP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Shape 593"/>
        <p:cNvGrpSpPr/>
        <p:nvPr/>
      </p:nvGrpSpPr>
      <p:grpSpPr>
        <a:xfrm>
          <a:off x="0" y="0"/>
          <a:ext cx="0" cy="0"/>
          <a:chOff x="0" y="0"/>
          <a:chExt cx="0" cy="0"/>
        </a:xfrm>
      </p:grpSpPr>
      <p:pic>
        <p:nvPicPr>
          <p:cNvPr id="594" name="Google Shape;594;p41"/>
          <p:cNvPicPr preferRelativeResize="0"/>
          <p:nvPr/>
        </p:nvPicPr>
        <p:blipFill rotWithShape="1">
          <a:blip r:embed="rId3">
            <a:alphaModFix/>
          </a:blip>
          <a:srcRect t="6225" b="6225"/>
          <a:stretch/>
        </p:blipFill>
        <p:spPr>
          <a:xfrm>
            <a:off x="0" y="0"/>
            <a:ext cx="18288000" cy="10287000"/>
          </a:xfrm>
          <a:prstGeom prst="rect">
            <a:avLst/>
          </a:prstGeom>
          <a:noFill/>
          <a:ln>
            <a:noFill/>
          </a:ln>
        </p:spPr>
      </p:pic>
      <p:grpSp>
        <p:nvGrpSpPr>
          <p:cNvPr id="595" name="Google Shape;595;p41"/>
          <p:cNvGrpSpPr/>
          <p:nvPr/>
        </p:nvGrpSpPr>
        <p:grpSpPr>
          <a:xfrm>
            <a:off x="3752850" y="3841583"/>
            <a:ext cx="10782300" cy="2603833"/>
            <a:chOff x="0" y="0"/>
            <a:chExt cx="14376400" cy="3471778"/>
          </a:xfrm>
        </p:grpSpPr>
        <p:sp>
          <p:nvSpPr>
            <p:cNvPr id="596" name="Google Shape;596;p41"/>
            <p:cNvSpPr/>
            <p:nvPr/>
          </p:nvSpPr>
          <p:spPr>
            <a:xfrm>
              <a:off x="0" y="0"/>
              <a:ext cx="14376400" cy="3471778"/>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7" name="Google Shape;597;p41"/>
            <p:cNvSpPr txBox="1"/>
            <p:nvPr/>
          </p:nvSpPr>
          <p:spPr>
            <a:xfrm>
              <a:off x="1239597" y="1105334"/>
              <a:ext cx="11897206" cy="1118235"/>
            </a:xfrm>
            <a:prstGeom prst="rect">
              <a:avLst/>
            </a:prstGeom>
            <a:noFill/>
            <a:ln>
              <a:noFill/>
            </a:ln>
          </p:spPr>
          <p:txBody>
            <a:bodyPr spcFirstLastPara="1" wrap="square" lIns="0" tIns="0" rIns="0" bIns="0" anchor="t" anchorCtr="0">
              <a:spAutoFit/>
            </a:bodyPr>
            <a:lstStyle/>
            <a:p>
              <a:pPr marL="0" marR="0" lvl="0" indent="0" algn="ctr" rtl="0">
                <a:lnSpc>
                  <a:spcPct val="150000"/>
                </a:lnSpc>
                <a:spcBef>
                  <a:spcPts val="0"/>
                </a:spcBef>
                <a:spcAft>
                  <a:spcPts val="0"/>
                </a:spcAft>
                <a:buNone/>
              </a:pPr>
              <a:r>
                <a:rPr lang="en-US" sz="4800" b="1" i="0" u="none" strike="noStrike" cap="none">
                  <a:solidFill>
                    <a:srgbClr val="1E3148"/>
                  </a:solidFill>
                  <a:latin typeface="Montserrat"/>
                  <a:ea typeface="Montserrat"/>
                  <a:cs typeface="Montserrat"/>
                  <a:sym typeface="Montserrat"/>
                </a:rPr>
                <a:t>BRANDS</a:t>
              </a:r>
              <a:endParaRPr/>
            </a:p>
          </p:txBody>
        </p:sp>
      </p:gr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Shape 601"/>
        <p:cNvGrpSpPr/>
        <p:nvPr/>
      </p:nvGrpSpPr>
      <p:grpSpPr>
        <a:xfrm>
          <a:off x="0" y="0"/>
          <a:ext cx="0" cy="0"/>
          <a:chOff x="0" y="0"/>
          <a:chExt cx="0" cy="0"/>
        </a:xfrm>
      </p:grpSpPr>
      <p:pic>
        <p:nvPicPr>
          <p:cNvPr id="602" name="Google Shape;602;p42"/>
          <p:cNvPicPr preferRelativeResize="0"/>
          <p:nvPr/>
        </p:nvPicPr>
        <p:blipFill rotWithShape="1">
          <a:blip r:embed="rId3">
            <a:alphaModFix/>
          </a:blip>
          <a:srcRect t="12500" b="12500"/>
          <a:stretch/>
        </p:blipFill>
        <p:spPr>
          <a:xfrm>
            <a:off x="0" y="0"/>
            <a:ext cx="18288000" cy="10287000"/>
          </a:xfrm>
          <a:prstGeom prst="rect">
            <a:avLst/>
          </a:prstGeom>
          <a:noFill/>
          <a:ln>
            <a:noFill/>
          </a:ln>
        </p:spPr>
      </p:pic>
      <p:grpSp>
        <p:nvGrpSpPr>
          <p:cNvPr id="603" name="Google Shape;603;p42"/>
          <p:cNvGrpSpPr/>
          <p:nvPr/>
        </p:nvGrpSpPr>
        <p:grpSpPr>
          <a:xfrm>
            <a:off x="2777288" y="489649"/>
            <a:ext cx="12733425" cy="9307702"/>
            <a:chOff x="0" y="0"/>
            <a:chExt cx="16977900" cy="12410269"/>
          </a:xfrm>
        </p:grpSpPr>
        <p:sp>
          <p:nvSpPr>
            <p:cNvPr id="604" name="Google Shape;604;p42"/>
            <p:cNvSpPr/>
            <p:nvPr/>
          </p:nvSpPr>
          <p:spPr>
            <a:xfrm>
              <a:off x="0" y="0"/>
              <a:ext cx="16977900" cy="12410269"/>
            </a:xfrm>
            <a:prstGeom prst="rect">
              <a:avLst/>
            </a:prstGeom>
            <a:solidFill>
              <a:srgbClr val="1E314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5" name="Google Shape;605;p42"/>
            <p:cNvSpPr txBox="1"/>
            <p:nvPr/>
          </p:nvSpPr>
          <p:spPr>
            <a:xfrm>
              <a:off x="1026121" y="1185471"/>
              <a:ext cx="14925657" cy="1134782"/>
            </a:xfrm>
            <a:prstGeom prst="rect">
              <a:avLst/>
            </a:prstGeom>
            <a:noFill/>
            <a:ln>
              <a:noFill/>
            </a:ln>
          </p:spPr>
          <p:txBody>
            <a:bodyPr spcFirstLastPara="1" wrap="square" lIns="0" tIns="0" rIns="0" bIns="0" anchor="t" anchorCtr="0">
              <a:spAutoFit/>
            </a:bodyPr>
            <a:lstStyle/>
            <a:p>
              <a:pPr marL="0" marR="0" lvl="0" indent="0" algn="ctr" rtl="0">
                <a:lnSpc>
                  <a:spcPct val="130000"/>
                </a:lnSpc>
                <a:spcBef>
                  <a:spcPts val="0"/>
                </a:spcBef>
                <a:spcAft>
                  <a:spcPts val="0"/>
                </a:spcAft>
                <a:buNone/>
              </a:pPr>
              <a:r>
                <a:rPr lang="en-US" sz="5360" b="1" i="0" u="none" strike="noStrike" cap="none">
                  <a:solidFill>
                    <a:srgbClr val="FFFFFF"/>
                  </a:solidFill>
                  <a:latin typeface="Montserrat"/>
                  <a:ea typeface="Montserrat"/>
                  <a:cs typeface="Montserrat"/>
                  <a:sym typeface="Montserrat"/>
                </a:rPr>
                <a:t>BRANDS</a:t>
              </a:r>
              <a:endParaRPr/>
            </a:p>
          </p:txBody>
        </p:sp>
        <p:sp>
          <p:nvSpPr>
            <p:cNvPr id="606" name="Google Shape;606;p42"/>
            <p:cNvSpPr txBox="1"/>
            <p:nvPr/>
          </p:nvSpPr>
          <p:spPr>
            <a:xfrm>
              <a:off x="1026121" y="3510578"/>
              <a:ext cx="12982093" cy="1402510"/>
            </a:xfrm>
            <a:prstGeom prst="rect">
              <a:avLst/>
            </a:prstGeom>
            <a:noFill/>
            <a:ln>
              <a:noFill/>
            </a:ln>
          </p:spPr>
          <p:txBody>
            <a:bodyPr spcFirstLastPara="1" wrap="square" lIns="0" tIns="0" rIns="0" bIns="0" anchor="t" anchorCtr="0">
              <a:spAutoFit/>
            </a:bodyPr>
            <a:lstStyle/>
            <a:p>
              <a:pPr marL="0" marR="0" lvl="0" indent="0" algn="l" rtl="0">
                <a:lnSpc>
                  <a:spcPct val="238777"/>
                </a:lnSpc>
                <a:spcBef>
                  <a:spcPts val="0"/>
                </a:spcBef>
                <a:spcAft>
                  <a:spcPts val="0"/>
                </a:spcAft>
                <a:buNone/>
              </a:pPr>
              <a:endParaRPr sz="1800" b="0" i="0" u="none" strike="noStrike" cap="none">
                <a:solidFill>
                  <a:schemeClr val="dk1"/>
                </a:solidFill>
                <a:latin typeface="Calibri"/>
                <a:ea typeface="Calibri"/>
                <a:cs typeface="Calibri"/>
                <a:sym typeface="Calibri"/>
              </a:endParaRPr>
            </a:p>
            <a:p>
              <a:pPr marL="0" marR="0" lvl="0" indent="0" algn="l" rtl="0">
                <a:lnSpc>
                  <a:spcPct val="140000"/>
                </a:lnSpc>
                <a:spcBef>
                  <a:spcPts val="0"/>
                </a:spcBef>
                <a:spcAft>
                  <a:spcPts val="0"/>
                </a:spcAft>
                <a:buNone/>
              </a:pPr>
              <a:r>
                <a:rPr lang="en-US" sz="3070" b="0" i="0" u="none" strike="noStrike" cap="none">
                  <a:solidFill>
                    <a:srgbClr val="FFFFFF"/>
                  </a:solidFill>
                  <a:latin typeface="Raleway"/>
                  <a:ea typeface="Raleway"/>
                  <a:cs typeface="Raleway"/>
                  <a:sym typeface="Raleway"/>
                </a:rPr>
                <a:t> </a:t>
              </a:r>
              <a:endParaRPr/>
            </a:p>
          </p:txBody>
        </p:sp>
      </p:grpSp>
      <p:pic>
        <p:nvPicPr>
          <p:cNvPr id="607" name="Google Shape;607;p42"/>
          <p:cNvPicPr preferRelativeResize="0"/>
          <p:nvPr/>
        </p:nvPicPr>
        <p:blipFill rotWithShape="1">
          <a:blip r:embed="rId4">
            <a:alphaModFix/>
          </a:blip>
          <a:srcRect/>
          <a:stretch/>
        </p:blipFill>
        <p:spPr>
          <a:xfrm>
            <a:off x="3556547" y="5899179"/>
            <a:ext cx="1957770" cy="2077000"/>
          </a:xfrm>
          <a:prstGeom prst="rect">
            <a:avLst/>
          </a:prstGeom>
          <a:noFill/>
          <a:ln>
            <a:noFill/>
          </a:ln>
        </p:spPr>
      </p:pic>
      <p:pic>
        <p:nvPicPr>
          <p:cNvPr id="608" name="Google Shape;608;p42"/>
          <p:cNvPicPr preferRelativeResize="0"/>
          <p:nvPr/>
        </p:nvPicPr>
        <p:blipFill rotWithShape="1">
          <a:blip r:embed="rId5">
            <a:alphaModFix/>
          </a:blip>
          <a:srcRect/>
          <a:stretch/>
        </p:blipFill>
        <p:spPr>
          <a:xfrm>
            <a:off x="6913931" y="5705439"/>
            <a:ext cx="1796829" cy="2464479"/>
          </a:xfrm>
          <a:prstGeom prst="rect">
            <a:avLst/>
          </a:prstGeom>
          <a:noFill/>
          <a:ln>
            <a:noFill/>
          </a:ln>
        </p:spPr>
      </p:pic>
      <p:pic>
        <p:nvPicPr>
          <p:cNvPr id="609" name="Google Shape;609;p42"/>
          <p:cNvPicPr preferRelativeResize="0"/>
          <p:nvPr/>
        </p:nvPicPr>
        <p:blipFill rotWithShape="1">
          <a:blip r:embed="rId6">
            <a:alphaModFix/>
          </a:blip>
          <a:srcRect/>
          <a:stretch/>
        </p:blipFill>
        <p:spPr>
          <a:xfrm>
            <a:off x="10110935" y="5438181"/>
            <a:ext cx="1559477" cy="2998995"/>
          </a:xfrm>
          <a:prstGeom prst="rect">
            <a:avLst/>
          </a:prstGeom>
          <a:noFill/>
          <a:ln>
            <a:noFill/>
          </a:ln>
        </p:spPr>
      </p:pic>
      <p:pic>
        <p:nvPicPr>
          <p:cNvPr id="610" name="Google Shape;610;p42"/>
          <p:cNvPicPr preferRelativeResize="0"/>
          <p:nvPr/>
        </p:nvPicPr>
        <p:blipFill rotWithShape="1">
          <a:blip r:embed="rId7">
            <a:alphaModFix/>
          </a:blip>
          <a:srcRect/>
          <a:stretch/>
        </p:blipFill>
        <p:spPr>
          <a:xfrm>
            <a:off x="13070587" y="5705439"/>
            <a:ext cx="1701953" cy="2583610"/>
          </a:xfrm>
          <a:prstGeom prst="rect">
            <a:avLst/>
          </a:prstGeom>
          <a:noFill/>
          <a:ln>
            <a:noFill/>
          </a:ln>
        </p:spPr>
      </p:pic>
      <p:sp>
        <p:nvSpPr>
          <p:cNvPr id="611" name="Google Shape;611;p42"/>
          <p:cNvSpPr txBox="1"/>
          <p:nvPr/>
        </p:nvSpPr>
        <p:spPr>
          <a:xfrm>
            <a:off x="3556547" y="3193379"/>
            <a:ext cx="10837982" cy="1109019"/>
          </a:xfrm>
          <a:prstGeom prst="rect">
            <a:avLst/>
          </a:prstGeom>
          <a:noFill/>
          <a:ln>
            <a:noFill/>
          </a:ln>
        </p:spPr>
        <p:txBody>
          <a:bodyPr spcFirstLastPara="1" wrap="square" lIns="0" tIns="0" rIns="0" bIns="0" anchor="t" anchorCtr="0">
            <a:spAutoFit/>
          </a:bodyPr>
          <a:lstStyle/>
          <a:p>
            <a:pPr marL="0" marR="0" lvl="0" indent="0" algn="ctr" rtl="0">
              <a:lnSpc>
                <a:spcPct val="140006"/>
              </a:lnSpc>
              <a:spcBef>
                <a:spcPts val="0"/>
              </a:spcBef>
              <a:spcAft>
                <a:spcPts val="0"/>
              </a:spcAft>
              <a:buNone/>
            </a:pPr>
            <a:r>
              <a:rPr lang="en-US" sz="3212" b="0" i="0" u="none" strike="noStrike" cap="none">
                <a:solidFill>
                  <a:srgbClr val="FFFFFF"/>
                </a:solidFill>
                <a:latin typeface="Raleway"/>
                <a:ea typeface="Raleway"/>
                <a:cs typeface="Raleway"/>
                <a:sym typeface="Raleway"/>
              </a:rPr>
              <a:t>HOW ARE BRANDS GETTING INTO THE GAME WITH NIL DEALS IN COLLEGE SPORTS? </a:t>
            </a:r>
            <a:endParaRP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Shape 615"/>
        <p:cNvGrpSpPr/>
        <p:nvPr/>
      </p:nvGrpSpPr>
      <p:grpSpPr>
        <a:xfrm>
          <a:off x="0" y="0"/>
          <a:ext cx="0" cy="0"/>
          <a:chOff x="0" y="0"/>
          <a:chExt cx="0" cy="0"/>
        </a:xfrm>
      </p:grpSpPr>
      <p:grpSp>
        <p:nvGrpSpPr>
          <p:cNvPr id="616" name="Google Shape;616;p43"/>
          <p:cNvGrpSpPr/>
          <p:nvPr/>
        </p:nvGrpSpPr>
        <p:grpSpPr>
          <a:xfrm>
            <a:off x="7748698" y="916781"/>
            <a:ext cx="9478964" cy="7063446"/>
            <a:chOff x="0" y="-47625"/>
            <a:chExt cx="12638619" cy="9417929"/>
          </a:xfrm>
        </p:grpSpPr>
        <p:sp>
          <p:nvSpPr>
            <p:cNvPr id="617" name="Google Shape;617;p43"/>
            <p:cNvSpPr txBox="1"/>
            <p:nvPr/>
          </p:nvSpPr>
          <p:spPr>
            <a:xfrm>
              <a:off x="0" y="-47625"/>
              <a:ext cx="12638619" cy="1020445"/>
            </a:xfrm>
            <a:prstGeom prst="rect">
              <a:avLst/>
            </a:prstGeom>
            <a:noFill/>
            <a:ln>
              <a:noFill/>
            </a:ln>
          </p:spPr>
          <p:txBody>
            <a:bodyPr spcFirstLastPara="1" wrap="square" lIns="0" tIns="0" rIns="0" bIns="0" anchor="t" anchorCtr="0">
              <a:spAutoFit/>
            </a:bodyPr>
            <a:lstStyle/>
            <a:p>
              <a:pPr marL="0" marR="0" lvl="0" indent="0" algn="l" rtl="0">
                <a:lnSpc>
                  <a:spcPct val="130000"/>
                </a:lnSpc>
                <a:spcBef>
                  <a:spcPts val="0"/>
                </a:spcBef>
                <a:spcAft>
                  <a:spcPts val="0"/>
                </a:spcAft>
                <a:buNone/>
              </a:pPr>
              <a:r>
                <a:rPr lang="en-US" sz="4800" b="1" i="0" u="none" strike="noStrike" cap="none">
                  <a:solidFill>
                    <a:srgbClr val="1E3148"/>
                  </a:solidFill>
                  <a:latin typeface="Montserrat"/>
                  <a:ea typeface="Montserrat"/>
                  <a:cs typeface="Montserrat"/>
                  <a:sym typeface="Montserrat"/>
                </a:rPr>
                <a:t>KOOL-AID </a:t>
              </a:r>
              <a:endParaRPr/>
            </a:p>
          </p:txBody>
        </p:sp>
        <p:sp>
          <p:nvSpPr>
            <p:cNvPr id="618" name="Google Shape;618;p43"/>
            <p:cNvSpPr txBox="1"/>
            <p:nvPr/>
          </p:nvSpPr>
          <p:spPr>
            <a:xfrm>
              <a:off x="0" y="1160491"/>
              <a:ext cx="10414380" cy="672888"/>
            </a:xfrm>
            <a:prstGeom prst="rect">
              <a:avLst/>
            </a:prstGeom>
            <a:noFill/>
            <a:ln>
              <a:noFill/>
            </a:ln>
          </p:spPr>
          <p:txBody>
            <a:bodyPr spcFirstLastPara="1" wrap="square" lIns="0" tIns="0" rIns="0" bIns="0" anchor="t" anchorCtr="0">
              <a:spAutoFit/>
            </a:bodyPr>
            <a:lstStyle/>
            <a:p>
              <a:pPr marL="0" marR="0" lvl="0" indent="0" algn="l" rtl="0">
                <a:lnSpc>
                  <a:spcPct val="130000"/>
                </a:lnSpc>
                <a:spcBef>
                  <a:spcPts val="0"/>
                </a:spcBef>
                <a:spcAft>
                  <a:spcPts val="0"/>
                </a:spcAft>
                <a:buNone/>
              </a:pPr>
              <a:r>
                <a:rPr lang="en-US" sz="3200" b="0" i="0" u="none" strike="noStrike" cap="none">
                  <a:solidFill>
                    <a:srgbClr val="1E3148"/>
                  </a:solidFill>
                  <a:latin typeface="Montserrat"/>
                  <a:ea typeface="Montserrat"/>
                  <a:cs typeface="Montserrat"/>
                  <a:sym typeface="Montserrat"/>
                </a:rPr>
                <a:t>Ga'Quincy 'Kool-Aid' McKinstry</a:t>
              </a:r>
              <a:endParaRPr/>
            </a:p>
          </p:txBody>
        </p:sp>
        <p:sp>
          <p:nvSpPr>
            <p:cNvPr id="619" name="Google Shape;619;p43"/>
            <p:cNvSpPr txBox="1"/>
            <p:nvPr/>
          </p:nvSpPr>
          <p:spPr>
            <a:xfrm>
              <a:off x="0" y="2537068"/>
              <a:ext cx="12638619" cy="6833236"/>
            </a:xfrm>
            <a:prstGeom prst="rect">
              <a:avLst/>
            </a:prstGeom>
            <a:noFill/>
            <a:ln>
              <a:noFill/>
            </a:ln>
          </p:spPr>
          <p:txBody>
            <a:bodyPr spcFirstLastPara="1" wrap="square" lIns="0" tIns="0" rIns="0" bIns="0" anchor="t" anchorCtr="0">
              <a:spAutoFit/>
            </a:bodyPr>
            <a:lstStyle/>
            <a:p>
              <a:pPr marL="0" marR="0" lvl="0" indent="0" algn="l" rtl="0">
                <a:lnSpc>
                  <a:spcPct val="150017"/>
                </a:lnSpc>
                <a:spcBef>
                  <a:spcPts val="0"/>
                </a:spcBef>
                <a:spcAft>
                  <a:spcPts val="0"/>
                </a:spcAft>
                <a:buNone/>
              </a:pPr>
              <a:r>
                <a:rPr lang="en-US" sz="2799" b="0" i="0" u="none" strike="noStrike" cap="none">
                  <a:solidFill>
                    <a:srgbClr val="1E3148"/>
                  </a:solidFill>
                  <a:latin typeface="Montserrat Light"/>
                  <a:ea typeface="Montserrat Light"/>
                  <a:cs typeface="Montserrat Light"/>
                  <a:sym typeface="Montserrat Light"/>
                </a:rPr>
                <a:t>What makes more sense than a partnership between Alabama Crimson Tide star cornerback Ga'Quincy "Kool-Aid" McKinstry and Kool-Aid?  </a:t>
              </a:r>
              <a:endParaRPr/>
            </a:p>
            <a:p>
              <a:pPr marL="0" marR="0" lvl="0" indent="0" algn="l" rtl="0">
                <a:lnSpc>
                  <a:spcPct val="147338"/>
                </a:lnSpc>
                <a:spcBef>
                  <a:spcPts val="0"/>
                </a:spcBef>
                <a:spcAft>
                  <a:spcPts val="0"/>
                </a:spcAft>
                <a:buNone/>
              </a:pPr>
              <a:endParaRPr sz="2799" b="0" i="0" u="none" strike="noStrike" cap="none">
                <a:solidFill>
                  <a:srgbClr val="1E3148"/>
                </a:solidFill>
                <a:latin typeface="Montserrat Light"/>
                <a:ea typeface="Montserrat Light"/>
                <a:cs typeface="Montserrat Light"/>
                <a:sym typeface="Montserrat Light"/>
              </a:endParaRPr>
            </a:p>
            <a:p>
              <a:pPr marL="0" marR="0" lvl="0" indent="0" algn="l" rtl="0">
                <a:lnSpc>
                  <a:spcPct val="150018"/>
                </a:lnSpc>
                <a:spcBef>
                  <a:spcPts val="0"/>
                </a:spcBef>
                <a:spcAft>
                  <a:spcPts val="0"/>
                </a:spcAft>
                <a:buNone/>
              </a:pPr>
              <a:r>
                <a:rPr lang="en-US" sz="2749" b="0" i="0" u="none" strike="noStrike" cap="none">
                  <a:solidFill>
                    <a:srgbClr val="1E3148"/>
                  </a:solidFill>
                  <a:latin typeface="Montserrat Light"/>
                  <a:ea typeface="Montserrat Light"/>
                  <a:cs typeface="Montserrat Light"/>
                  <a:sym typeface="Montserrat Light"/>
                </a:rPr>
                <a:t>Last year, Kool-Aid teamed up with McKinstry for a unique NIL deal, officially making him a Kool-Aid Man.</a:t>
              </a:r>
              <a:endParaRPr/>
            </a:p>
            <a:p>
              <a:pPr marL="0" marR="0" lvl="0" indent="0" algn="l" rtl="0">
                <a:lnSpc>
                  <a:spcPct val="150018"/>
                </a:lnSpc>
                <a:spcBef>
                  <a:spcPts val="0"/>
                </a:spcBef>
                <a:spcAft>
                  <a:spcPts val="0"/>
                </a:spcAft>
                <a:buNone/>
              </a:pPr>
              <a:endParaRPr sz="2749" b="0" i="0" u="none" strike="noStrike" cap="none">
                <a:solidFill>
                  <a:srgbClr val="1E3148"/>
                </a:solidFill>
                <a:latin typeface="Montserrat Light"/>
                <a:ea typeface="Montserrat Light"/>
                <a:cs typeface="Montserrat Light"/>
                <a:sym typeface="Montserrat Light"/>
              </a:endParaRPr>
            </a:p>
            <a:p>
              <a:pPr marL="0" marR="0" lvl="0" indent="0" algn="l" rtl="0">
                <a:lnSpc>
                  <a:spcPct val="150018"/>
                </a:lnSpc>
                <a:spcBef>
                  <a:spcPts val="0"/>
                </a:spcBef>
                <a:spcAft>
                  <a:spcPts val="0"/>
                </a:spcAft>
                <a:buNone/>
              </a:pPr>
              <a:endParaRPr sz="2749" b="0" i="0" u="none" strike="noStrike" cap="none">
                <a:solidFill>
                  <a:srgbClr val="1E3148"/>
                </a:solidFill>
                <a:latin typeface="Montserrat Light"/>
                <a:ea typeface="Montserrat Light"/>
                <a:cs typeface="Montserrat Light"/>
                <a:sym typeface="Montserrat Light"/>
              </a:endParaRPr>
            </a:p>
            <a:p>
              <a:pPr marL="0" marR="0" lvl="0" indent="0" algn="l" rtl="0">
                <a:lnSpc>
                  <a:spcPct val="152746"/>
                </a:lnSpc>
                <a:spcBef>
                  <a:spcPts val="0"/>
                </a:spcBef>
                <a:spcAft>
                  <a:spcPts val="0"/>
                </a:spcAft>
                <a:buNone/>
              </a:pPr>
              <a:endParaRPr sz="2749" b="0" i="0" u="none" strike="noStrike" cap="none">
                <a:solidFill>
                  <a:srgbClr val="1E3148"/>
                </a:solidFill>
                <a:latin typeface="Montserrat Light"/>
                <a:ea typeface="Montserrat Light"/>
                <a:cs typeface="Montserrat Light"/>
                <a:sym typeface="Montserrat Light"/>
              </a:endParaRPr>
            </a:p>
          </p:txBody>
        </p:sp>
      </p:grpSp>
      <p:pic>
        <p:nvPicPr>
          <p:cNvPr id="620" name="Google Shape;620;p43"/>
          <p:cNvPicPr preferRelativeResize="0"/>
          <p:nvPr/>
        </p:nvPicPr>
        <p:blipFill rotWithShape="1">
          <a:blip r:embed="rId3">
            <a:alphaModFix/>
          </a:blip>
          <a:srcRect/>
          <a:stretch/>
        </p:blipFill>
        <p:spPr>
          <a:xfrm>
            <a:off x="12488180" y="9453337"/>
            <a:ext cx="594068" cy="626472"/>
          </a:xfrm>
          <a:prstGeom prst="rect">
            <a:avLst/>
          </a:prstGeom>
          <a:noFill/>
          <a:ln>
            <a:noFill/>
          </a:ln>
        </p:spPr>
      </p:pic>
      <p:sp>
        <p:nvSpPr>
          <p:cNvPr id="621" name="Google Shape;621;p43"/>
          <p:cNvSpPr txBox="1"/>
          <p:nvPr/>
        </p:nvSpPr>
        <p:spPr>
          <a:xfrm>
            <a:off x="8443233" y="9631953"/>
            <a:ext cx="9278031" cy="240665"/>
          </a:xfrm>
          <a:prstGeom prst="rect">
            <a:avLst/>
          </a:prstGeom>
          <a:noFill/>
          <a:ln>
            <a:noFill/>
          </a:ln>
        </p:spPr>
        <p:txBody>
          <a:bodyPr spcFirstLastPara="1" wrap="square" lIns="0" tIns="0" rIns="0" bIns="0" anchor="t" anchorCtr="0">
            <a:spAutoFit/>
          </a:bodyPr>
          <a:lstStyle/>
          <a:p>
            <a:pPr marL="0" marR="0" lvl="0" indent="0" algn="r" rtl="0">
              <a:lnSpc>
                <a:spcPct val="139928"/>
              </a:lnSpc>
              <a:spcBef>
                <a:spcPts val="0"/>
              </a:spcBef>
              <a:spcAft>
                <a:spcPts val="0"/>
              </a:spcAft>
              <a:buNone/>
            </a:pPr>
            <a:r>
              <a:rPr lang="en-US" sz="1400" b="0" i="0" u="none" strike="noStrike" cap="none">
                <a:solidFill>
                  <a:srgbClr val="1E3148"/>
                </a:solidFill>
                <a:latin typeface="Montserrat"/>
                <a:ea typeface="Montserrat"/>
                <a:cs typeface="Montserrat"/>
                <a:sym typeface="Montserrat"/>
              </a:rPr>
              <a:t>WWW.SPORTSCAREERCONSULTING.COM </a:t>
            </a:r>
            <a:endParaRPr/>
          </a:p>
        </p:txBody>
      </p:sp>
      <p:pic>
        <p:nvPicPr>
          <p:cNvPr id="622" name="Google Shape;622;p43" descr="A picture containing text, screenshot&#10;&#10;Description automatically generated">
            <a:hlinkClick r:id="rId4"/>
          </p:cNvPr>
          <p:cNvPicPr preferRelativeResize="0"/>
          <p:nvPr/>
        </p:nvPicPr>
        <p:blipFill rotWithShape="1">
          <a:blip r:embed="rId5">
            <a:alphaModFix/>
          </a:blip>
          <a:srcRect/>
          <a:stretch/>
        </p:blipFill>
        <p:spPr>
          <a:xfrm>
            <a:off x="533400" y="1154984"/>
            <a:ext cx="6324600" cy="8089900"/>
          </a:xfrm>
          <a:prstGeom prst="rect">
            <a:avLst/>
          </a:prstGeom>
          <a:noFill/>
          <a:ln>
            <a:noFill/>
          </a:ln>
        </p:spPr>
      </p:pic>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Shape 626"/>
        <p:cNvGrpSpPr/>
        <p:nvPr/>
      </p:nvGrpSpPr>
      <p:grpSpPr>
        <a:xfrm>
          <a:off x="0" y="0"/>
          <a:ext cx="0" cy="0"/>
          <a:chOff x="0" y="0"/>
          <a:chExt cx="0" cy="0"/>
        </a:xfrm>
      </p:grpSpPr>
      <p:grpSp>
        <p:nvGrpSpPr>
          <p:cNvPr id="627" name="Google Shape;627;p44"/>
          <p:cNvGrpSpPr/>
          <p:nvPr/>
        </p:nvGrpSpPr>
        <p:grpSpPr>
          <a:xfrm>
            <a:off x="7780336" y="248897"/>
            <a:ext cx="9478964" cy="7120596"/>
            <a:chOff x="0" y="-47625"/>
            <a:chExt cx="12638619" cy="9494128"/>
          </a:xfrm>
        </p:grpSpPr>
        <p:sp>
          <p:nvSpPr>
            <p:cNvPr id="628" name="Google Shape;628;p44"/>
            <p:cNvSpPr txBox="1"/>
            <p:nvPr/>
          </p:nvSpPr>
          <p:spPr>
            <a:xfrm>
              <a:off x="0" y="-47625"/>
              <a:ext cx="12638619" cy="1020445"/>
            </a:xfrm>
            <a:prstGeom prst="rect">
              <a:avLst/>
            </a:prstGeom>
            <a:noFill/>
            <a:ln>
              <a:noFill/>
            </a:ln>
          </p:spPr>
          <p:txBody>
            <a:bodyPr spcFirstLastPara="1" wrap="square" lIns="0" tIns="0" rIns="0" bIns="0" anchor="t" anchorCtr="0">
              <a:spAutoFit/>
            </a:bodyPr>
            <a:lstStyle/>
            <a:p>
              <a:pPr marL="0" marR="0" lvl="0" indent="0" algn="l" rtl="0">
                <a:lnSpc>
                  <a:spcPct val="130000"/>
                </a:lnSpc>
                <a:spcBef>
                  <a:spcPts val="0"/>
                </a:spcBef>
                <a:spcAft>
                  <a:spcPts val="0"/>
                </a:spcAft>
                <a:buNone/>
              </a:pPr>
              <a:r>
                <a:rPr lang="en-US" sz="4800" b="1" i="0" u="none" strike="noStrike" cap="none">
                  <a:solidFill>
                    <a:srgbClr val="1E3148"/>
                  </a:solidFill>
                  <a:latin typeface="Montserrat"/>
                  <a:ea typeface="Montserrat"/>
                  <a:cs typeface="Montserrat"/>
                  <a:sym typeface="Montserrat"/>
                </a:rPr>
                <a:t>AMAZON</a:t>
              </a:r>
              <a:endParaRPr/>
            </a:p>
          </p:txBody>
        </p:sp>
        <p:sp>
          <p:nvSpPr>
            <p:cNvPr id="629" name="Google Shape;629;p44"/>
            <p:cNvSpPr txBox="1"/>
            <p:nvPr/>
          </p:nvSpPr>
          <p:spPr>
            <a:xfrm>
              <a:off x="0" y="1160491"/>
              <a:ext cx="10414380" cy="672888"/>
            </a:xfrm>
            <a:prstGeom prst="rect">
              <a:avLst/>
            </a:prstGeom>
            <a:noFill/>
            <a:ln>
              <a:noFill/>
            </a:ln>
          </p:spPr>
          <p:txBody>
            <a:bodyPr spcFirstLastPara="1" wrap="square" lIns="0" tIns="0" rIns="0" bIns="0" anchor="t" anchorCtr="0">
              <a:spAutoFit/>
            </a:bodyPr>
            <a:lstStyle/>
            <a:p>
              <a:pPr marL="0" marR="0" lvl="0" indent="0" algn="l" rtl="0">
                <a:lnSpc>
                  <a:spcPct val="130000"/>
                </a:lnSpc>
                <a:spcBef>
                  <a:spcPts val="0"/>
                </a:spcBef>
                <a:spcAft>
                  <a:spcPts val="0"/>
                </a:spcAft>
                <a:buNone/>
              </a:pPr>
              <a:r>
                <a:rPr lang="en-US" sz="3200" b="0" i="0" u="none" strike="noStrike" cap="none">
                  <a:solidFill>
                    <a:srgbClr val="1E3148"/>
                  </a:solidFill>
                  <a:latin typeface="Montserrat"/>
                  <a:ea typeface="Montserrat"/>
                  <a:cs typeface="Montserrat"/>
                  <a:sym typeface="Montserrat"/>
                </a:rPr>
                <a:t>T.J. Finley, QB, Auburn University</a:t>
              </a:r>
              <a:endParaRPr/>
            </a:p>
          </p:txBody>
        </p:sp>
        <p:sp>
          <p:nvSpPr>
            <p:cNvPr id="630" name="Google Shape;630;p44"/>
            <p:cNvSpPr txBox="1"/>
            <p:nvPr/>
          </p:nvSpPr>
          <p:spPr>
            <a:xfrm>
              <a:off x="0" y="2537068"/>
              <a:ext cx="12638619" cy="6909435"/>
            </a:xfrm>
            <a:prstGeom prst="rect">
              <a:avLst/>
            </a:prstGeom>
            <a:noFill/>
            <a:ln>
              <a:noFill/>
            </a:ln>
          </p:spPr>
          <p:txBody>
            <a:bodyPr spcFirstLastPara="1" wrap="square" lIns="0" tIns="0" rIns="0" bIns="0" anchor="t" anchorCtr="0">
              <a:spAutoFit/>
            </a:bodyPr>
            <a:lstStyle/>
            <a:p>
              <a:pPr marL="0" marR="0" lvl="0" indent="0" algn="l" rtl="0">
                <a:lnSpc>
                  <a:spcPct val="150017"/>
                </a:lnSpc>
                <a:spcBef>
                  <a:spcPts val="0"/>
                </a:spcBef>
                <a:spcAft>
                  <a:spcPts val="0"/>
                </a:spcAft>
                <a:buNone/>
              </a:pPr>
              <a:r>
                <a:rPr lang="en-US" sz="2799" b="0" i="0" u="none" strike="noStrike" cap="none">
                  <a:solidFill>
                    <a:srgbClr val="1E3148"/>
                  </a:solidFill>
                  <a:latin typeface="Montserrat Light"/>
                  <a:ea typeface="Montserrat Light"/>
                  <a:cs typeface="Montserrat Light"/>
                  <a:sym typeface="Montserrat Light"/>
                </a:rPr>
                <a:t>Amazon made Auburn quarterback T.J. Finley their first college football NIL partner just prior to the 2022-23 season.  As part of the partnership, Amazon opened a Finley-branded store on its website, selling his custom clothing and merchandise. </a:t>
              </a:r>
              <a:endParaRPr/>
            </a:p>
            <a:p>
              <a:pPr marL="0" marR="0" lvl="0" indent="0" algn="l" rtl="0">
                <a:lnSpc>
                  <a:spcPct val="150017"/>
                </a:lnSpc>
                <a:spcBef>
                  <a:spcPts val="0"/>
                </a:spcBef>
                <a:spcAft>
                  <a:spcPts val="0"/>
                </a:spcAft>
                <a:buNone/>
              </a:pPr>
              <a:endParaRPr sz="2799" b="0" i="0" u="none" strike="noStrike" cap="none">
                <a:solidFill>
                  <a:srgbClr val="1E3148"/>
                </a:solidFill>
                <a:latin typeface="Montserrat Light"/>
                <a:ea typeface="Montserrat Light"/>
                <a:cs typeface="Montserrat Light"/>
                <a:sym typeface="Montserrat Light"/>
              </a:endParaRPr>
            </a:p>
            <a:p>
              <a:pPr marL="0" marR="0" lvl="0" indent="0" algn="l" rtl="0">
                <a:lnSpc>
                  <a:spcPct val="150017"/>
                </a:lnSpc>
                <a:spcBef>
                  <a:spcPts val="0"/>
                </a:spcBef>
                <a:spcAft>
                  <a:spcPts val="0"/>
                </a:spcAft>
                <a:buNone/>
              </a:pPr>
              <a:r>
                <a:rPr lang="en-US" sz="2799" b="0" i="0" u="none" strike="noStrike" cap="none">
                  <a:solidFill>
                    <a:srgbClr val="1E3148"/>
                  </a:solidFill>
                  <a:latin typeface="Montserrat Light"/>
                  <a:ea typeface="Montserrat Light"/>
                  <a:cs typeface="Montserrat Light"/>
                  <a:sym typeface="Montserrat Light"/>
                </a:rPr>
                <a:t>Amazon also signed a NIL deal with Clemson basketball player Brevin Galloway.</a:t>
              </a:r>
              <a:endParaRPr/>
            </a:p>
            <a:p>
              <a:pPr marL="0" marR="0" lvl="0" indent="0" algn="l" rtl="0">
                <a:lnSpc>
                  <a:spcPct val="150017"/>
                </a:lnSpc>
                <a:spcBef>
                  <a:spcPts val="0"/>
                </a:spcBef>
                <a:spcAft>
                  <a:spcPts val="0"/>
                </a:spcAft>
                <a:buNone/>
              </a:pPr>
              <a:endParaRPr sz="2799" b="0" i="0" u="none" strike="noStrike" cap="none">
                <a:solidFill>
                  <a:srgbClr val="1E3148"/>
                </a:solidFill>
                <a:latin typeface="Montserrat Light"/>
                <a:ea typeface="Montserrat Light"/>
                <a:cs typeface="Montserrat Light"/>
                <a:sym typeface="Montserrat Light"/>
              </a:endParaRPr>
            </a:p>
            <a:p>
              <a:pPr marL="0" marR="0" lvl="0" indent="0" algn="l" rtl="0">
                <a:lnSpc>
                  <a:spcPct val="150017"/>
                </a:lnSpc>
                <a:spcBef>
                  <a:spcPts val="0"/>
                </a:spcBef>
                <a:spcAft>
                  <a:spcPts val="0"/>
                </a:spcAft>
                <a:buNone/>
              </a:pPr>
              <a:endParaRPr sz="2799" b="0" i="0" u="none" strike="noStrike" cap="none">
                <a:solidFill>
                  <a:srgbClr val="1E3148"/>
                </a:solidFill>
                <a:latin typeface="Montserrat Light"/>
                <a:ea typeface="Montserrat Light"/>
                <a:cs typeface="Montserrat Light"/>
                <a:sym typeface="Montserrat Light"/>
              </a:endParaRPr>
            </a:p>
          </p:txBody>
        </p:sp>
      </p:grpSp>
      <p:pic>
        <p:nvPicPr>
          <p:cNvPr id="631" name="Google Shape;631;p44"/>
          <p:cNvPicPr preferRelativeResize="0"/>
          <p:nvPr/>
        </p:nvPicPr>
        <p:blipFill rotWithShape="1">
          <a:blip r:embed="rId3">
            <a:alphaModFix/>
          </a:blip>
          <a:srcRect/>
          <a:stretch/>
        </p:blipFill>
        <p:spPr>
          <a:xfrm>
            <a:off x="12488180" y="9453337"/>
            <a:ext cx="594068" cy="626472"/>
          </a:xfrm>
          <a:prstGeom prst="rect">
            <a:avLst/>
          </a:prstGeom>
          <a:noFill/>
          <a:ln>
            <a:noFill/>
          </a:ln>
        </p:spPr>
      </p:pic>
      <p:sp>
        <p:nvSpPr>
          <p:cNvPr id="632" name="Google Shape;632;p44"/>
          <p:cNvSpPr txBox="1"/>
          <p:nvPr/>
        </p:nvSpPr>
        <p:spPr>
          <a:xfrm>
            <a:off x="8443233" y="9631953"/>
            <a:ext cx="9278031" cy="240665"/>
          </a:xfrm>
          <a:prstGeom prst="rect">
            <a:avLst/>
          </a:prstGeom>
          <a:noFill/>
          <a:ln>
            <a:noFill/>
          </a:ln>
        </p:spPr>
        <p:txBody>
          <a:bodyPr spcFirstLastPara="1" wrap="square" lIns="0" tIns="0" rIns="0" bIns="0" anchor="t" anchorCtr="0">
            <a:spAutoFit/>
          </a:bodyPr>
          <a:lstStyle/>
          <a:p>
            <a:pPr marL="0" marR="0" lvl="0" indent="0" algn="r" rtl="0">
              <a:lnSpc>
                <a:spcPct val="139928"/>
              </a:lnSpc>
              <a:spcBef>
                <a:spcPts val="0"/>
              </a:spcBef>
              <a:spcAft>
                <a:spcPts val="0"/>
              </a:spcAft>
              <a:buNone/>
            </a:pPr>
            <a:r>
              <a:rPr lang="en-US" sz="1400" b="0" i="0" u="none" strike="noStrike" cap="none">
                <a:solidFill>
                  <a:srgbClr val="1E3148"/>
                </a:solidFill>
                <a:latin typeface="Montserrat"/>
                <a:ea typeface="Montserrat"/>
                <a:cs typeface="Montserrat"/>
                <a:sym typeface="Montserrat"/>
              </a:rPr>
              <a:t>WWW.SPORTSCAREERCONSULTING.COM </a:t>
            </a:r>
            <a:endParaRPr/>
          </a:p>
        </p:txBody>
      </p:sp>
      <p:pic>
        <p:nvPicPr>
          <p:cNvPr id="633" name="Google Shape;633;p44" descr="A person holding a basketball&#10;&#10;Description automatically generated">
            <a:hlinkClick r:id="rId4"/>
          </p:cNvPr>
          <p:cNvPicPr preferRelativeResize="0"/>
          <p:nvPr/>
        </p:nvPicPr>
        <p:blipFill rotWithShape="1">
          <a:blip r:embed="rId5">
            <a:alphaModFix/>
          </a:blip>
          <a:srcRect/>
          <a:stretch/>
        </p:blipFill>
        <p:spPr>
          <a:xfrm>
            <a:off x="1331978" y="248897"/>
            <a:ext cx="4398556" cy="5504203"/>
          </a:xfrm>
          <a:prstGeom prst="rect">
            <a:avLst/>
          </a:prstGeom>
          <a:noFill/>
          <a:ln>
            <a:noFill/>
          </a:ln>
        </p:spPr>
      </p:pic>
      <p:pic>
        <p:nvPicPr>
          <p:cNvPr id="634" name="Google Shape;634;p44" descr="Graphical user interface, text, application, chat or text message&#10;&#10;Description automatically generated">
            <a:hlinkClick r:id="rId4"/>
          </p:cNvPr>
          <p:cNvPicPr preferRelativeResize="0"/>
          <p:nvPr/>
        </p:nvPicPr>
        <p:blipFill rotWithShape="1">
          <a:blip r:embed="rId6">
            <a:alphaModFix/>
          </a:blip>
          <a:srcRect/>
          <a:stretch/>
        </p:blipFill>
        <p:spPr>
          <a:xfrm>
            <a:off x="1359307" y="5753100"/>
            <a:ext cx="4398556" cy="4452034"/>
          </a:xfrm>
          <a:prstGeom prst="rect">
            <a:avLst/>
          </a:prstGeom>
          <a:noFill/>
          <a:ln>
            <a:noFill/>
          </a:ln>
        </p:spPr>
      </p:pic>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Shape 638"/>
        <p:cNvGrpSpPr/>
        <p:nvPr/>
      </p:nvGrpSpPr>
      <p:grpSpPr>
        <a:xfrm>
          <a:off x="0" y="0"/>
          <a:ext cx="0" cy="0"/>
          <a:chOff x="0" y="0"/>
          <a:chExt cx="0" cy="0"/>
        </a:xfrm>
      </p:grpSpPr>
      <p:grpSp>
        <p:nvGrpSpPr>
          <p:cNvPr id="639" name="Google Shape;639;p45"/>
          <p:cNvGrpSpPr/>
          <p:nvPr/>
        </p:nvGrpSpPr>
        <p:grpSpPr>
          <a:xfrm>
            <a:off x="8045732" y="1482002"/>
            <a:ext cx="9478964" cy="5662808"/>
            <a:chOff x="0" y="-47625"/>
            <a:chExt cx="12638619" cy="7550410"/>
          </a:xfrm>
        </p:grpSpPr>
        <p:sp>
          <p:nvSpPr>
            <p:cNvPr id="640" name="Google Shape;640;p45"/>
            <p:cNvSpPr txBox="1"/>
            <p:nvPr/>
          </p:nvSpPr>
          <p:spPr>
            <a:xfrm>
              <a:off x="0" y="-47625"/>
              <a:ext cx="12638619" cy="1020445"/>
            </a:xfrm>
            <a:prstGeom prst="rect">
              <a:avLst/>
            </a:prstGeom>
            <a:noFill/>
            <a:ln>
              <a:noFill/>
            </a:ln>
          </p:spPr>
          <p:txBody>
            <a:bodyPr spcFirstLastPara="1" wrap="square" lIns="0" tIns="0" rIns="0" bIns="0" anchor="t" anchorCtr="0">
              <a:spAutoFit/>
            </a:bodyPr>
            <a:lstStyle/>
            <a:p>
              <a:pPr marL="0" marR="0" lvl="0" indent="0" algn="l" rtl="0">
                <a:lnSpc>
                  <a:spcPct val="130000"/>
                </a:lnSpc>
                <a:spcBef>
                  <a:spcPts val="0"/>
                </a:spcBef>
                <a:spcAft>
                  <a:spcPts val="0"/>
                </a:spcAft>
                <a:buNone/>
              </a:pPr>
              <a:r>
                <a:rPr lang="en-US" sz="4800" b="1" i="0" u="none" strike="noStrike" cap="none">
                  <a:solidFill>
                    <a:srgbClr val="1E3148"/>
                  </a:solidFill>
                  <a:latin typeface="Montserrat"/>
                  <a:ea typeface="Montserrat"/>
                  <a:cs typeface="Montserrat"/>
                  <a:sym typeface="Montserrat"/>
                </a:rPr>
                <a:t>DR. PEPPER</a:t>
              </a:r>
              <a:endParaRPr/>
            </a:p>
          </p:txBody>
        </p:sp>
        <p:sp>
          <p:nvSpPr>
            <p:cNvPr id="641" name="Google Shape;641;p45"/>
            <p:cNvSpPr txBox="1"/>
            <p:nvPr/>
          </p:nvSpPr>
          <p:spPr>
            <a:xfrm>
              <a:off x="0" y="1160491"/>
              <a:ext cx="10414380" cy="672888"/>
            </a:xfrm>
            <a:prstGeom prst="rect">
              <a:avLst/>
            </a:prstGeom>
            <a:noFill/>
            <a:ln>
              <a:noFill/>
            </a:ln>
          </p:spPr>
          <p:txBody>
            <a:bodyPr spcFirstLastPara="1" wrap="square" lIns="0" tIns="0" rIns="0" bIns="0" anchor="t" anchorCtr="0">
              <a:spAutoFit/>
            </a:bodyPr>
            <a:lstStyle/>
            <a:p>
              <a:pPr marL="0" marR="0" lvl="0" indent="0" algn="l" rtl="0">
                <a:lnSpc>
                  <a:spcPct val="130000"/>
                </a:lnSpc>
                <a:spcBef>
                  <a:spcPts val="0"/>
                </a:spcBef>
                <a:spcAft>
                  <a:spcPts val="0"/>
                </a:spcAft>
                <a:buNone/>
              </a:pPr>
              <a:r>
                <a:rPr lang="en-US" sz="3200" b="0" i="0" u="none" strike="noStrike" cap="none">
                  <a:solidFill>
                    <a:srgbClr val="1E3148"/>
                  </a:solidFill>
                  <a:latin typeface="Montserrat"/>
                  <a:ea typeface="Montserrat"/>
                  <a:cs typeface="Montserrat"/>
                  <a:sym typeface="Montserrat"/>
                </a:rPr>
                <a:t>D.J. Uiagalelei, QB, Clemson</a:t>
              </a:r>
              <a:endParaRPr/>
            </a:p>
          </p:txBody>
        </p:sp>
        <p:sp>
          <p:nvSpPr>
            <p:cNvPr id="642" name="Google Shape;642;p45"/>
            <p:cNvSpPr txBox="1"/>
            <p:nvPr/>
          </p:nvSpPr>
          <p:spPr>
            <a:xfrm>
              <a:off x="0" y="2537067"/>
              <a:ext cx="12638619" cy="4965718"/>
            </a:xfrm>
            <a:prstGeom prst="rect">
              <a:avLst/>
            </a:prstGeom>
            <a:noFill/>
            <a:ln>
              <a:noFill/>
            </a:ln>
          </p:spPr>
          <p:txBody>
            <a:bodyPr spcFirstLastPara="1" wrap="square" lIns="0" tIns="0" rIns="0" bIns="0" anchor="t" anchorCtr="0">
              <a:spAutoFit/>
            </a:bodyPr>
            <a:lstStyle/>
            <a:p>
              <a:pPr marL="0" marR="0" lvl="0" indent="0" algn="l" rtl="0">
                <a:lnSpc>
                  <a:spcPct val="150017"/>
                </a:lnSpc>
                <a:spcBef>
                  <a:spcPts val="0"/>
                </a:spcBef>
                <a:spcAft>
                  <a:spcPts val="0"/>
                </a:spcAft>
                <a:buNone/>
              </a:pPr>
              <a:r>
                <a:rPr lang="en-US" sz="2799" b="0" i="0" u="none" strike="noStrike" cap="none">
                  <a:solidFill>
                    <a:srgbClr val="1E3148"/>
                  </a:solidFill>
                  <a:latin typeface="Montserrat Light"/>
                  <a:ea typeface="Montserrat Light"/>
                  <a:cs typeface="Montserrat Light"/>
                  <a:sym typeface="Montserrat Light"/>
                </a:rPr>
                <a:t>Dr. Pepper partnered with Clemson quarterback D.J. Uiagalelei as part of their annual “Heisman House” college football marketing campaign leading up to the 2022-23 season.  The entire theme of the campaign was tied to NIL.</a:t>
              </a:r>
              <a:endParaRPr/>
            </a:p>
            <a:p>
              <a:pPr marL="0" marR="0" lvl="0" indent="0" algn="l" rtl="0">
                <a:lnSpc>
                  <a:spcPct val="150017"/>
                </a:lnSpc>
                <a:spcBef>
                  <a:spcPts val="0"/>
                </a:spcBef>
                <a:spcAft>
                  <a:spcPts val="0"/>
                </a:spcAft>
                <a:buNone/>
              </a:pPr>
              <a:endParaRPr sz="2799" b="0" i="0" u="none" strike="noStrike" cap="none">
                <a:solidFill>
                  <a:srgbClr val="1E3148"/>
                </a:solidFill>
                <a:latin typeface="Montserrat Light"/>
                <a:ea typeface="Montserrat Light"/>
                <a:cs typeface="Montserrat Light"/>
                <a:sym typeface="Montserrat Light"/>
              </a:endParaRPr>
            </a:p>
            <a:p>
              <a:pPr marL="0" marR="0" lvl="0" indent="0" algn="l" rtl="0">
                <a:lnSpc>
                  <a:spcPct val="150017"/>
                </a:lnSpc>
                <a:spcBef>
                  <a:spcPts val="0"/>
                </a:spcBef>
                <a:spcAft>
                  <a:spcPts val="0"/>
                </a:spcAft>
                <a:buNone/>
              </a:pPr>
              <a:endParaRPr sz="2799" b="0" i="0" u="none" strike="noStrike" cap="none">
                <a:solidFill>
                  <a:srgbClr val="1E3148"/>
                </a:solidFill>
                <a:latin typeface="Montserrat Light"/>
                <a:ea typeface="Montserrat Light"/>
                <a:cs typeface="Montserrat Light"/>
                <a:sym typeface="Montserrat Light"/>
              </a:endParaRPr>
            </a:p>
          </p:txBody>
        </p:sp>
      </p:grpSp>
      <p:pic>
        <p:nvPicPr>
          <p:cNvPr id="643" name="Google Shape;643;p45"/>
          <p:cNvPicPr preferRelativeResize="0"/>
          <p:nvPr/>
        </p:nvPicPr>
        <p:blipFill rotWithShape="1">
          <a:blip r:embed="rId3">
            <a:alphaModFix/>
          </a:blip>
          <a:srcRect/>
          <a:stretch/>
        </p:blipFill>
        <p:spPr>
          <a:xfrm>
            <a:off x="12488180" y="9453337"/>
            <a:ext cx="594068" cy="626472"/>
          </a:xfrm>
          <a:prstGeom prst="rect">
            <a:avLst/>
          </a:prstGeom>
          <a:noFill/>
          <a:ln>
            <a:noFill/>
          </a:ln>
        </p:spPr>
      </p:pic>
      <p:sp>
        <p:nvSpPr>
          <p:cNvPr id="644" name="Google Shape;644;p45"/>
          <p:cNvSpPr txBox="1"/>
          <p:nvPr/>
        </p:nvSpPr>
        <p:spPr>
          <a:xfrm>
            <a:off x="8443233" y="9631953"/>
            <a:ext cx="9278031" cy="240665"/>
          </a:xfrm>
          <a:prstGeom prst="rect">
            <a:avLst/>
          </a:prstGeom>
          <a:noFill/>
          <a:ln>
            <a:noFill/>
          </a:ln>
        </p:spPr>
        <p:txBody>
          <a:bodyPr spcFirstLastPara="1" wrap="square" lIns="0" tIns="0" rIns="0" bIns="0" anchor="t" anchorCtr="0">
            <a:spAutoFit/>
          </a:bodyPr>
          <a:lstStyle/>
          <a:p>
            <a:pPr marL="0" marR="0" lvl="0" indent="0" algn="r" rtl="0">
              <a:lnSpc>
                <a:spcPct val="139928"/>
              </a:lnSpc>
              <a:spcBef>
                <a:spcPts val="0"/>
              </a:spcBef>
              <a:spcAft>
                <a:spcPts val="0"/>
              </a:spcAft>
              <a:buNone/>
            </a:pPr>
            <a:r>
              <a:rPr lang="en-US" sz="1400" b="0" i="0" u="none" strike="noStrike" cap="none">
                <a:solidFill>
                  <a:srgbClr val="1E3148"/>
                </a:solidFill>
                <a:latin typeface="Montserrat"/>
                <a:ea typeface="Montserrat"/>
                <a:cs typeface="Montserrat"/>
                <a:sym typeface="Montserrat"/>
              </a:rPr>
              <a:t>WWW.SPORTSCAREERCONSULTING.COM </a:t>
            </a:r>
            <a:endParaRPr/>
          </a:p>
        </p:txBody>
      </p:sp>
      <p:pic>
        <p:nvPicPr>
          <p:cNvPr id="645" name="Google Shape;645;p45" descr="Graphical user interface, website&#10;&#10;Description automatically generated">
            <a:hlinkClick r:id="rId4"/>
          </p:cNvPr>
          <p:cNvPicPr preferRelativeResize="0"/>
          <p:nvPr/>
        </p:nvPicPr>
        <p:blipFill rotWithShape="1">
          <a:blip r:embed="rId5">
            <a:alphaModFix/>
          </a:blip>
          <a:srcRect/>
          <a:stretch/>
        </p:blipFill>
        <p:spPr>
          <a:xfrm>
            <a:off x="763304" y="1482002"/>
            <a:ext cx="6375400" cy="6985000"/>
          </a:xfrm>
          <a:prstGeom prst="rect">
            <a:avLst/>
          </a:prstGeom>
          <a:noFill/>
          <a:ln>
            <a:noFill/>
          </a:ln>
        </p:spPr>
      </p:pic>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Shape 649"/>
        <p:cNvGrpSpPr/>
        <p:nvPr/>
      </p:nvGrpSpPr>
      <p:grpSpPr>
        <a:xfrm>
          <a:off x="0" y="0"/>
          <a:ext cx="0" cy="0"/>
          <a:chOff x="0" y="0"/>
          <a:chExt cx="0" cy="0"/>
        </a:xfrm>
      </p:grpSpPr>
      <p:grpSp>
        <p:nvGrpSpPr>
          <p:cNvPr id="650" name="Google Shape;650;p46"/>
          <p:cNvGrpSpPr/>
          <p:nvPr/>
        </p:nvGrpSpPr>
        <p:grpSpPr>
          <a:xfrm>
            <a:off x="7748698" y="1257300"/>
            <a:ext cx="9478964" cy="6186683"/>
            <a:chOff x="0" y="-47625"/>
            <a:chExt cx="12638619" cy="8248909"/>
          </a:xfrm>
        </p:grpSpPr>
        <p:sp>
          <p:nvSpPr>
            <p:cNvPr id="651" name="Google Shape;651;p46"/>
            <p:cNvSpPr txBox="1"/>
            <p:nvPr/>
          </p:nvSpPr>
          <p:spPr>
            <a:xfrm>
              <a:off x="0" y="-47625"/>
              <a:ext cx="12638619" cy="1020445"/>
            </a:xfrm>
            <a:prstGeom prst="rect">
              <a:avLst/>
            </a:prstGeom>
            <a:noFill/>
            <a:ln>
              <a:noFill/>
            </a:ln>
          </p:spPr>
          <p:txBody>
            <a:bodyPr spcFirstLastPara="1" wrap="square" lIns="0" tIns="0" rIns="0" bIns="0" anchor="t" anchorCtr="0">
              <a:spAutoFit/>
            </a:bodyPr>
            <a:lstStyle/>
            <a:p>
              <a:pPr marL="0" marR="0" lvl="0" indent="0" algn="l" rtl="0">
                <a:lnSpc>
                  <a:spcPct val="130000"/>
                </a:lnSpc>
                <a:spcBef>
                  <a:spcPts val="0"/>
                </a:spcBef>
                <a:spcAft>
                  <a:spcPts val="0"/>
                </a:spcAft>
                <a:buNone/>
              </a:pPr>
              <a:r>
                <a:rPr lang="en-US" sz="4800" b="1" i="0" u="none" strike="noStrike" cap="none">
                  <a:solidFill>
                    <a:srgbClr val="1E3148"/>
                  </a:solidFill>
                  <a:latin typeface="Montserrat"/>
                  <a:ea typeface="Montserrat"/>
                  <a:cs typeface="Montserrat"/>
                  <a:sym typeface="Montserrat"/>
                </a:rPr>
                <a:t>REESE'S</a:t>
              </a:r>
              <a:endParaRPr/>
            </a:p>
          </p:txBody>
        </p:sp>
        <p:sp>
          <p:nvSpPr>
            <p:cNvPr id="652" name="Google Shape;652;p46"/>
            <p:cNvSpPr txBox="1"/>
            <p:nvPr/>
          </p:nvSpPr>
          <p:spPr>
            <a:xfrm>
              <a:off x="0" y="1160491"/>
              <a:ext cx="10414380" cy="1371388"/>
            </a:xfrm>
            <a:prstGeom prst="rect">
              <a:avLst/>
            </a:prstGeom>
            <a:noFill/>
            <a:ln>
              <a:noFill/>
            </a:ln>
          </p:spPr>
          <p:txBody>
            <a:bodyPr spcFirstLastPara="1" wrap="square" lIns="0" tIns="0" rIns="0" bIns="0" anchor="t" anchorCtr="0">
              <a:spAutoFit/>
            </a:bodyPr>
            <a:lstStyle/>
            <a:p>
              <a:pPr marL="0" marR="0" lvl="0" indent="0" algn="l" rtl="0">
                <a:lnSpc>
                  <a:spcPct val="130000"/>
                </a:lnSpc>
                <a:spcBef>
                  <a:spcPts val="0"/>
                </a:spcBef>
                <a:spcAft>
                  <a:spcPts val="0"/>
                </a:spcAft>
                <a:buNone/>
              </a:pPr>
              <a:r>
                <a:rPr lang="en-US" sz="3200" b="0" i="0" u="none" strike="noStrike" cap="none">
                  <a:solidFill>
                    <a:srgbClr val="1E3148"/>
                  </a:solidFill>
                  <a:latin typeface="Montserrat"/>
                  <a:ea typeface="Montserrat"/>
                  <a:cs typeface="Montserrat"/>
                  <a:sym typeface="Montserrat"/>
                </a:rPr>
                <a:t>College football players with the last name "Reese" </a:t>
              </a:r>
              <a:endParaRPr/>
            </a:p>
          </p:txBody>
        </p:sp>
        <p:sp>
          <p:nvSpPr>
            <p:cNvPr id="653" name="Google Shape;653;p46"/>
            <p:cNvSpPr txBox="1"/>
            <p:nvPr/>
          </p:nvSpPr>
          <p:spPr>
            <a:xfrm>
              <a:off x="0" y="3235567"/>
              <a:ext cx="12638619" cy="4965717"/>
            </a:xfrm>
            <a:prstGeom prst="rect">
              <a:avLst/>
            </a:prstGeom>
            <a:noFill/>
            <a:ln>
              <a:noFill/>
            </a:ln>
          </p:spPr>
          <p:txBody>
            <a:bodyPr spcFirstLastPara="1" wrap="square" lIns="0" tIns="0" rIns="0" bIns="0" anchor="t" anchorCtr="0">
              <a:spAutoFit/>
            </a:bodyPr>
            <a:lstStyle/>
            <a:p>
              <a:pPr marL="0" marR="0" lvl="0" indent="0" algn="l" rtl="0">
                <a:lnSpc>
                  <a:spcPct val="150017"/>
                </a:lnSpc>
                <a:spcBef>
                  <a:spcPts val="0"/>
                </a:spcBef>
                <a:spcAft>
                  <a:spcPts val="0"/>
                </a:spcAft>
                <a:buNone/>
              </a:pPr>
              <a:r>
                <a:rPr lang="en-US" sz="2799" b="0" i="0" u="sng" strike="noStrike" cap="none">
                  <a:solidFill>
                    <a:srgbClr val="1E3148"/>
                  </a:solidFill>
                  <a:latin typeface="Montserrat Light"/>
                  <a:ea typeface="Montserrat Light"/>
                  <a:cs typeface="Montserrat Light"/>
                  <a:sym typeface="Montserrat Light"/>
                  <a:hlinkClick r:id="rId3">
                    <a:extLst>
                      <a:ext uri="{A12FA001-AC4F-418D-AE19-62706E023703}">
                        <ahyp:hlinkClr xmlns:ahyp="http://schemas.microsoft.com/office/drawing/2018/hyperlinkcolor" val="tx"/>
                      </a:ext>
                    </a:extLst>
                  </a:hlinkClick>
                </a:rPr>
                <a:t>Reese's University </a:t>
              </a:r>
              <a:r>
                <a:rPr lang="en-US" sz="2799" b="0" i="0" u="none" strike="noStrike" cap="none">
                  <a:solidFill>
                    <a:srgbClr val="1E3148"/>
                  </a:solidFill>
                  <a:latin typeface="Montserrat Light"/>
                  <a:ea typeface="Montserrat Light"/>
                  <a:cs typeface="Montserrat Light"/>
                  <a:sym typeface="Montserrat Light"/>
                </a:rPr>
                <a:t>(A Reese’s marketing campaign tied to college sports fandom) fielded their own football team by </a:t>
              </a:r>
              <a:r>
                <a:rPr lang="en-US" sz="2799" b="0" i="0" u="sng" strike="noStrike" cap="none">
                  <a:solidFill>
                    <a:srgbClr val="1E3148"/>
                  </a:solidFill>
                  <a:latin typeface="Montserrat Light"/>
                  <a:ea typeface="Montserrat Light"/>
                  <a:cs typeface="Montserrat Light"/>
                  <a:sym typeface="Montserrat Light"/>
                  <a:hlinkClick r:id="rId3">
                    <a:extLst>
                      <a:ext uri="{A12FA001-AC4F-418D-AE19-62706E023703}">
                        <ahyp:hlinkClr xmlns:ahyp="http://schemas.microsoft.com/office/drawing/2018/hyperlinkcolor" val="tx"/>
                      </a:ext>
                    </a:extLst>
                  </a:hlinkClick>
                </a:rPr>
                <a:t>signing</a:t>
              </a:r>
              <a:r>
                <a:rPr lang="en-US" sz="2799" b="0" i="0" u="none" strike="noStrike" cap="none">
                  <a:solidFill>
                    <a:srgbClr val="1E3148"/>
                  </a:solidFill>
                  <a:latin typeface="Montserrat Light"/>
                  <a:ea typeface="Montserrat Light"/>
                  <a:cs typeface="Montserrat Light"/>
                  <a:sym typeface="Montserrat Light"/>
                </a:rPr>
                <a:t> NIL deals with 12 college football players, all with the last name Reese.  The deals were part of a promotion in which the brand launched football-shaped Reese’s peanut butter cups with football-themed packaging.</a:t>
              </a:r>
              <a:endParaRPr/>
            </a:p>
          </p:txBody>
        </p:sp>
      </p:grpSp>
      <p:pic>
        <p:nvPicPr>
          <p:cNvPr id="654" name="Google Shape;654;p46"/>
          <p:cNvPicPr preferRelativeResize="0"/>
          <p:nvPr/>
        </p:nvPicPr>
        <p:blipFill rotWithShape="1">
          <a:blip r:embed="rId4">
            <a:alphaModFix/>
          </a:blip>
          <a:srcRect/>
          <a:stretch/>
        </p:blipFill>
        <p:spPr>
          <a:xfrm>
            <a:off x="12488180" y="9453337"/>
            <a:ext cx="594068" cy="626472"/>
          </a:xfrm>
          <a:prstGeom prst="rect">
            <a:avLst/>
          </a:prstGeom>
          <a:noFill/>
          <a:ln>
            <a:noFill/>
          </a:ln>
        </p:spPr>
      </p:pic>
      <p:sp>
        <p:nvSpPr>
          <p:cNvPr id="655" name="Google Shape;655;p46"/>
          <p:cNvSpPr txBox="1"/>
          <p:nvPr/>
        </p:nvSpPr>
        <p:spPr>
          <a:xfrm>
            <a:off x="8443233" y="9631953"/>
            <a:ext cx="9278031" cy="240665"/>
          </a:xfrm>
          <a:prstGeom prst="rect">
            <a:avLst/>
          </a:prstGeom>
          <a:noFill/>
          <a:ln>
            <a:noFill/>
          </a:ln>
        </p:spPr>
        <p:txBody>
          <a:bodyPr spcFirstLastPara="1" wrap="square" lIns="0" tIns="0" rIns="0" bIns="0" anchor="t" anchorCtr="0">
            <a:spAutoFit/>
          </a:bodyPr>
          <a:lstStyle/>
          <a:p>
            <a:pPr marL="0" marR="0" lvl="0" indent="0" algn="r" rtl="0">
              <a:lnSpc>
                <a:spcPct val="139928"/>
              </a:lnSpc>
              <a:spcBef>
                <a:spcPts val="0"/>
              </a:spcBef>
              <a:spcAft>
                <a:spcPts val="0"/>
              </a:spcAft>
              <a:buNone/>
            </a:pPr>
            <a:r>
              <a:rPr lang="en-US" sz="1400" b="0" i="0" u="none" strike="noStrike" cap="none">
                <a:solidFill>
                  <a:srgbClr val="1E3148"/>
                </a:solidFill>
                <a:latin typeface="Montserrat"/>
                <a:ea typeface="Montserrat"/>
                <a:cs typeface="Montserrat"/>
                <a:sym typeface="Montserrat"/>
              </a:rPr>
              <a:t>WWW.SPORTSCAREERCONSULTING.COM </a:t>
            </a:r>
            <a:endParaRPr/>
          </a:p>
        </p:txBody>
      </p:sp>
      <p:pic>
        <p:nvPicPr>
          <p:cNvPr id="656" name="Google Shape;656;p46" descr="Reese's University Logo (PRNewsfoto/Reese’s University)"/>
          <p:cNvPicPr preferRelativeResize="0"/>
          <p:nvPr/>
        </p:nvPicPr>
        <p:blipFill rotWithShape="1">
          <a:blip r:embed="rId5">
            <a:alphaModFix/>
          </a:blip>
          <a:srcRect/>
          <a:stretch/>
        </p:blipFill>
        <p:spPr>
          <a:xfrm>
            <a:off x="1598480" y="986291"/>
            <a:ext cx="3983321" cy="4003238"/>
          </a:xfrm>
          <a:prstGeom prst="rect">
            <a:avLst/>
          </a:prstGeom>
          <a:noFill/>
          <a:ln>
            <a:noFill/>
          </a:ln>
        </p:spPr>
      </p:pic>
      <p:pic>
        <p:nvPicPr>
          <p:cNvPr id="657" name="Google Shape;657;p46" descr=" "/>
          <p:cNvPicPr preferRelativeResize="0"/>
          <p:nvPr/>
        </p:nvPicPr>
        <p:blipFill rotWithShape="1">
          <a:blip r:embed="rId6">
            <a:alphaModFix/>
          </a:blip>
          <a:srcRect t="30000" b="29258"/>
          <a:stretch/>
        </p:blipFill>
        <p:spPr>
          <a:xfrm>
            <a:off x="228598" y="4951429"/>
            <a:ext cx="6723083" cy="2739034"/>
          </a:xfrm>
          <a:prstGeom prst="rect">
            <a:avLst/>
          </a:prstGeom>
          <a:noFill/>
          <a:ln>
            <a:noFill/>
          </a:ln>
        </p:spPr>
      </p:pic>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Shape 661"/>
        <p:cNvGrpSpPr/>
        <p:nvPr/>
      </p:nvGrpSpPr>
      <p:grpSpPr>
        <a:xfrm>
          <a:off x="0" y="0"/>
          <a:ext cx="0" cy="0"/>
          <a:chOff x="0" y="0"/>
          <a:chExt cx="0" cy="0"/>
        </a:xfrm>
      </p:grpSpPr>
      <p:grpSp>
        <p:nvGrpSpPr>
          <p:cNvPr id="662" name="Google Shape;662;p47"/>
          <p:cNvGrpSpPr/>
          <p:nvPr/>
        </p:nvGrpSpPr>
        <p:grpSpPr>
          <a:xfrm>
            <a:off x="1028700" y="348649"/>
            <a:ext cx="12240109" cy="2293326"/>
            <a:chOff x="0" y="-47625"/>
            <a:chExt cx="16320145" cy="3057768"/>
          </a:xfrm>
        </p:grpSpPr>
        <p:sp>
          <p:nvSpPr>
            <p:cNvPr id="663" name="Google Shape;663;p47"/>
            <p:cNvSpPr txBox="1"/>
            <p:nvPr/>
          </p:nvSpPr>
          <p:spPr>
            <a:xfrm>
              <a:off x="0" y="-47625"/>
              <a:ext cx="16320145" cy="1020445"/>
            </a:xfrm>
            <a:prstGeom prst="rect">
              <a:avLst/>
            </a:prstGeom>
            <a:noFill/>
            <a:ln>
              <a:noFill/>
            </a:ln>
          </p:spPr>
          <p:txBody>
            <a:bodyPr spcFirstLastPara="1" wrap="square" lIns="0" tIns="0" rIns="0" bIns="0" anchor="t" anchorCtr="0">
              <a:spAutoFit/>
            </a:bodyPr>
            <a:lstStyle/>
            <a:p>
              <a:pPr marL="0" marR="0" lvl="0" indent="0" algn="l" rtl="0">
                <a:lnSpc>
                  <a:spcPct val="130000"/>
                </a:lnSpc>
                <a:spcBef>
                  <a:spcPts val="0"/>
                </a:spcBef>
                <a:spcAft>
                  <a:spcPts val="0"/>
                </a:spcAft>
                <a:buNone/>
              </a:pPr>
              <a:r>
                <a:rPr lang="en-US" sz="4800" b="1" i="0" u="none" strike="noStrike" cap="none">
                  <a:solidFill>
                    <a:srgbClr val="1E3148"/>
                  </a:solidFill>
                  <a:latin typeface="Montserrat"/>
                  <a:ea typeface="Montserrat"/>
                  <a:cs typeface="Montserrat"/>
                  <a:sym typeface="Montserrat"/>
                </a:rPr>
                <a:t>NIKE</a:t>
              </a:r>
              <a:endParaRPr/>
            </a:p>
          </p:txBody>
        </p:sp>
        <p:sp>
          <p:nvSpPr>
            <p:cNvPr id="664" name="Google Shape;664;p47"/>
            <p:cNvSpPr txBox="1"/>
            <p:nvPr/>
          </p:nvSpPr>
          <p:spPr>
            <a:xfrm>
              <a:off x="0" y="1160491"/>
              <a:ext cx="13448100" cy="853567"/>
            </a:xfrm>
            <a:prstGeom prst="rect">
              <a:avLst/>
            </a:prstGeom>
            <a:noFill/>
            <a:ln>
              <a:noFill/>
            </a:ln>
          </p:spPr>
          <p:txBody>
            <a:bodyPr spcFirstLastPara="1" wrap="square" lIns="0" tIns="0" rIns="0" bIns="0" anchor="t" anchorCtr="0">
              <a:spAutoFit/>
            </a:bodyPr>
            <a:lstStyle/>
            <a:p>
              <a:pPr marL="0" marR="0" lvl="0" indent="0" algn="l" rtl="0">
                <a:lnSpc>
                  <a:spcPct val="130000"/>
                </a:lnSpc>
                <a:spcBef>
                  <a:spcPts val="0"/>
                </a:spcBef>
                <a:spcAft>
                  <a:spcPts val="0"/>
                </a:spcAft>
                <a:buNone/>
              </a:pPr>
              <a:r>
                <a:rPr lang="en-US" sz="3200" b="0" i="0" u="sng" strike="noStrike" cap="none" dirty="0">
                  <a:solidFill>
                    <a:schemeClr val="bg2"/>
                  </a:solidFill>
                  <a:latin typeface="Montserrat"/>
                  <a:ea typeface="Montserrat"/>
                  <a:cs typeface="Montserrat"/>
                  <a:sym typeface="Montserrat"/>
                  <a:hlinkClick r:id="rId4">
                    <a:extLst>
                      <a:ext uri="{A12FA001-AC4F-418D-AE19-62706E023703}">
                        <ahyp:hlinkClr xmlns:ahyp="http://schemas.microsoft.com/office/drawing/2018/hyperlinkcolor" val="tx"/>
                      </a:ext>
                    </a:extLst>
                  </a:hlinkClick>
                </a:rPr>
                <a:t>Reilyn Turner, Women's Soccer, UCLA</a:t>
              </a:r>
              <a:endParaRPr dirty="0">
                <a:solidFill>
                  <a:schemeClr val="bg2"/>
                </a:solidFill>
              </a:endParaRPr>
            </a:p>
          </p:txBody>
        </p:sp>
        <p:sp>
          <p:nvSpPr>
            <p:cNvPr id="665" name="Google Shape;665;p47"/>
            <p:cNvSpPr txBox="1"/>
            <p:nvPr/>
          </p:nvSpPr>
          <p:spPr>
            <a:xfrm>
              <a:off x="0" y="2546593"/>
              <a:ext cx="16320145" cy="463550"/>
            </a:xfrm>
            <a:prstGeom prst="rect">
              <a:avLst/>
            </a:prstGeom>
            <a:noFill/>
            <a:ln>
              <a:noFill/>
            </a:ln>
          </p:spPr>
          <p:txBody>
            <a:bodyPr spcFirstLastPara="1" wrap="square" lIns="0" tIns="0" rIns="0" bIns="0" anchor="t" anchorCtr="0">
              <a:spAutoFit/>
            </a:bodyPr>
            <a:lstStyle/>
            <a:p>
              <a:pPr marL="0" marR="0" lvl="0" indent="0" algn="l" rtl="0">
                <a:lnSpc>
                  <a:spcPct val="166666"/>
                </a:lnSpc>
                <a:spcBef>
                  <a:spcPts val="0"/>
                </a:spcBef>
                <a:spcAft>
                  <a:spcPts val="0"/>
                </a:spcAft>
                <a:buNone/>
              </a:pPr>
              <a:endParaRPr sz="1800" b="0" i="0" u="none" strike="noStrike" cap="none">
                <a:solidFill>
                  <a:schemeClr val="dk1"/>
                </a:solidFill>
                <a:latin typeface="Calibri"/>
                <a:ea typeface="Calibri"/>
                <a:cs typeface="Calibri"/>
                <a:sym typeface="Calibri"/>
              </a:endParaRPr>
            </a:p>
          </p:txBody>
        </p:sp>
      </p:grpSp>
      <p:pic>
        <p:nvPicPr>
          <p:cNvPr id="666" name="Google Shape;666;p47"/>
          <p:cNvPicPr preferRelativeResize="0"/>
          <p:nvPr/>
        </p:nvPicPr>
        <p:blipFill rotWithShape="1">
          <a:blip r:embed="rId5">
            <a:alphaModFix/>
          </a:blip>
          <a:srcRect/>
          <a:stretch/>
        </p:blipFill>
        <p:spPr>
          <a:xfrm>
            <a:off x="12488180" y="9453337"/>
            <a:ext cx="594068" cy="626472"/>
          </a:xfrm>
          <a:prstGeom prst="rect">
            <a:avLst/>
          </a:prstGeom>
          <a:noFill/>
          <a:ln>
            <a:noFill/>
          </a:ln>
        </p:spPr>
      </p:pic>
      <p:sp>
        <p:nvSpPr>
          <p:cNvPr id="667" name="Google Shape;667;p47"/>
          <p:cNvSpPr txBox="1"/>
          <p:nvPr/>
        </p:nvSpPr>
        <p:spPr>
          <a:xfrm>
            <a:off x="8443233" y="9631953"/>
            <a:ext cx="9278031" cy="240665"/>
          </a:xfrm>
          <a:prstGeom prst="rect">
            <a:avLst/>
          </a:prstGeom>
          <a:noFill/>
          <a:ln>
            <a:noFill/>
          </a:ln>
        </p:spPr>
        <p:txBody>
          <a:bodyPr spcFirstLastPara="1" wrap="square" lIns="0" tIns="0" rIns="0" bIns="0" anchor="t" anchorCtr="0">
            <a:spAutoFit/>
          </a:bodyPr>
          <a:lstStyle/>
          <a:p>
            <a:pPr marL="0" marR="0" lvl="0" indent="0" algn="r" rtl="0">
              <a:lnSpc>
                <a:spcPct val="139928"/>
              </a:lnSpc>
              <a:spcBef>
                <a:spcPts val="0"/>
              </a:spcBef>
              <a:spcAft>
                <a:spcPts val="0"/>
              </a:spcAft>
              <a:buNone/>
            </a:pPr>
            <a:r>
              <a:rPr lang="en-US" sz="1400" b="0" i="0" u="none" strike="noStrike" cap="none">
                <a:solidFill>
                  <a:srgbClr val="1E3148"/>
                </a:solidFill>
                <a:latin typeface="Montserrat"/>
                <a:ea typeface="Montserrat"/>
                <a:cs typeface="Montserrat"/>
                <a:sym typeface="Montserrat"/>
              </a:rPr>
              <a:t>WWW.SPORTSCAREERCONSULTING.COM </a:t>
            </a:r>
            <a:endParaRPr/>
          </a:p>
        </p:txBody>
      </p:sp>
      <p:pic>
        <p:nvPicPr>
          <p:cNvPr id="2" name="Online Media 1" descr="NIL Spotlight - Reilyn Turner">
            <a:hlinkClick r:id="" action="ppaction://media"/>
            <a:extLst>
              <a:ext uri="{FF2B5EF4-FFF2-40B4-BE49-F238E27FC236}">
                <a16:creationId xmlns:a16="http://schemas.microsoft.com/office/drawing/2014/main" id="{5C293DBE-24A7-C6DA-C71D-7AB460F139B9}"/>
              </a:ext>
            </a:extLst>
          </p:cNvPr>
          <p:cNvPicPr>
            <a:picLocks noRot="1" noChangeAspect="1"/>
          </p:cNvPicPr>
          <p:nvPr>
            <a:videoFile r:link="rId1"/>
          </p:nvPr>
        </p:nvPicPr>
        <p:blipFill rotWithShape="1">
          <a:blip r:embed="rId6"/>
          <a:srcRect t="1313" b="-1313"/>
          <a:stretch/>
        </p:blipFill>
        <p:spPr>
          <a:xfrm>
            <a:off x="3606800" y="2103120"/>
            <a:ext cx="11658600" cy="658368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Shape 672"/>
        <p:cNvGrpSpPr/>
        <p:nvPr/>
      </p:nvGrpSpPr>
      <p:grpSpPr>
        <a:xfrm>
          <a:off x="0" y="0"/>
          <a:ext cx="0" cy="0"/>
          <a:chOff x="0" y="0"/>
          <a:chExt cx="0" cy="0"/>
        </a:xfrm>
      </p:grpSpPr>
      <p:pic>
        <p:nvPicPr>
          <p:cNvPr id="673" name="Google Shape;673;p48"/>
          <p:cNvPicPr preferRelativeResize="0"/>
          <p:nvPr/>
        </p:nvPicPr>
        <p:blipFill rotWithShape="1">
          <a:blip r:embed="rId3">
            <a:alphaModFix/>
          </a:blip>
          <a:srcRect t="6225" b="6225"/>
          <a:stretch/>
        </p:blipFill>
        <p:spPr>
          <a:xfrm>
            <a:off x="0" y="0"/>
            <a:ext cx="18288000" cy="10287000"/>
          </a:xfrm>
          <a:prstGeom prst="rect">
            <a:avLst/>
          </a:prstGeom>
          <a:noFill/>
          <a:ln>
            <a:noFill/>
          </a:ln>
        </p:spPr>
      </p:pic>
      <p:grpSp>
        <p:nvGrpSpPr>
          <p:cNvPr id="674" name="Google Shape;674;p48"/>
          <p:cNvGrpSpPr/>
          <p:nvPr/>
        </p:nvGrpSpPr>
        <p:grpSpPr>
          <a:xfrm>
            <a:off x="3752850" y="3841583"/>
            <a:ext cx="10782300" cy="2603833"/>
            <a:chOff x="0" y="0"/>
            <a:chExt cx="14376400" cy="3471778"/>
          </a:xfrm>
        </p:grpSpPr>
        <p:sp>
          <p:nvSpPr>
            <p:cNvPr id="675" name="Google Shape;675;p48"/>
            <p:cNvSpPr/>
            <p:nvPr/>
          </p:nvSpPr>
          <p:spPr>
            <a:xfrm>
              <a:off x="0" y="0"/>
              <a:ext cx="14376400" cy="3471778"/>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6" name="Google Shape;676;p48"/>
            <p:cNvSpPr txBox="1"/>
            <p:nvPr/>
          </p:nvSpPr>
          <p:spPr>
            <a:xfrm>
              <a:off x="1239597" y="1105334"/>
              <a:ext cx="11897206" cy="1118235"/>
            </a:xfrm>
            <a:prstGeom prst="rect">
              <a:avLst/>
            </a:prstGeom>
            <a:noFill/>
            <a:ln>
              <a:noFill/>
            </a:ln>
          </p:spPr>
          <p:txBody>
            <a:bodyPr spcFirstLastPara="1" wrap="square" lIns="0" tIns="0" rIns="0" bIns="0" anchor="t" anchorCtr="0">
              <a:spAutoFit/>
            </a:bodyPr>
            <a:lstStyle/>
            <a:p>
              <a:pPr marL="0" marR="0" lvl="0" indent="0" algn="ctr" rtl="0">
                <a:lnSpc>
                  <a:spcPct val="150000"/>
                </a:lnSpc>
                <a:spcBef>
                  <a:spcPts val="0"/>
                </a:spcBef>
                <a:spcAft>
                  <a:spcPts val="0"/>
                </a:spcAft>
                <a:buNone/>
              </a:pPr>
              <a:r>
                <a:rPr lang="en-US" sz="4800" b="1" i="0" u="none" strike="noStrike" cap="none">
                  <a:solidFill>
                    <a:srgbClr val="1E3148"/>
                  </a:solidFill>
                  <a:latin typeface="Montserrat"/>
                  <a:ea typeface="Montserrat"/>
                  <a:cs typeface="Montserrat"/>
                  <a:sym typeface="Montserrat"/>
                </a:rPr>
                <a:t>FUTURE OF NIL</a:t>
              </a:r>
              <a:endParaRPr/>
            </a:p>
          </p:txBody>
        </p:sp>
      </p:gr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Shape 680"/>
        <p:cNvGrpSpPr/>
        <p:nvPr/>
      </p:nvGrpSpPr>
      <p:grpSpPr>
        <a:xfrm>
          <a:off x="0" y="0"/>
          <a:ext cx="0" cy="0"/>
          <a:chOff x="0" y="0"/>
          <a:chExt cx="0" cy="0"/>
        </a:xfrm>
      </p:grpSpPr>
      <p:pic>
        <p:nvPicPr>
          <p:cNvPr id="681" name="Google Shape;681;p49"/>
          <p:cNvPicPr preferRelativeResize="0"/>
          <p:nvPr/>
        </p:nvPicPr>
        <p:blipFill rotWithShape="1">
          <a:blip r:embed="rId3">
            <a:alphaModFix/>
          </a:blip>
          <a:srcRect t="12500" b="12500"/>
          <a:stretch/>
        </p:blipFill>
        <p:spPr>
          <a:xfrm>
            <a:off x="0" y="0"/>
            <a:ext cx="18288000" cy="10287000"/>
          </a:xfrm>
          <a:prstGeom prst="rect">
            <a:avLst/>
          </a:prstGeom>
          <a:noFill/>
          <a:ln>
            <a:noFill/>
          </a:ln>
        </p:spPr>
      </p:pic>
      <p:grpSp>
        <p:nvGrpSpPr>
          <p:cNvPr id="682" name="Google Shape;682;p49"/>
          <p:cNvGrpSpPr/>
          <p:nvPr/>
        </p:nvGrpSpPr>
        <p:grpSpPr>
          <a:xfrm>
            <a:off x="2777288" y="489649"/>
            <a:ext cx="12733425" cy="9307702"/>
            <a:chOff x="0" y="0"/>
            <a:chExt cx="16977900" cy="12410269"/>
          </a:xfrm>
        </p:grpSpPr>
        <p:sp>
          <p:nvSpPr>
            <p:cNvPr id="683" name="Google Shape;683;p49"/>
            <p:cNvSpPr/>
            <p:nvPr/>
          </p:nvSpPr>
          <p:spPr>
            <a:xfrm>
              <a:off x="0" y="0"/>
              <a:ext cx="16977900" cy="12410269"/>
            </a:xfrm>
            <a:prstGeom prst="rect">
              <a:avLst/>
            </a:prstGeom>
            <a:solidFill>
              <a:srgbClr val="1E314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4" name="Google Shape;684;p49"/>
            <p:cNvSpPr txBox="1"/>
            <p:nvPr/>
          </p:nvSpPr>
          <p:spPr>
            <a:xfrm>
              <a:off x="1026121" y="1185471"/>
              <a:ext cx="14925657" cy="1134782"/>
            </a:xfrm>
            <a:prstGeom prst="rect">
              <a:avLst/>
            </a:prstGeom>
            <a:noFill/>
            <a:ln>
              <a:noFill/>
            </a:ln>
          </p:spPr>
          <p:txBody>
            <a:bodyPr spcFirstLastPara="1" wrap="square" lIns="0" tIns="0" rIns="0" bIns="0" anchor="t" anchorCtr="0">
              <a:spAutoFit/>
            </a:bodyPr>
            <a:lstStyle/>
            <a:p>
              <a:pPr marL="0" marR="0" lvl="0" indent="0" algn="ctr" rtl="0">
                <a:lnSpc>
                  <a:spcPct val="130000"/>
                </a:lnSpc>
                <a:spcBef>
                  <a:spcPts val="0"/>
                </a:spcBef>
                <a:spcAft>
                  <a:spcPts val="0"/>
                </a:spcAft>
                <a:buNone/>
              </a:pPr>
              <a:r>
                <a:rPr lang="en-US" sz="5360" b="1" i="0" u="none" strike="noStrike" cap="none">
                  <a:solidFill>
                    <a:srgbClr val="FFFFFF"/>
                  </a:solidFill>
                  <a:latin typeface="Montserrat"/>
                  <a:ea typeface="Montserrat"/>
                  <a:cs typeface="Montserrat"/>
                  <a:sym typeface="Montserrat"/>
                </a:rPr>
                <a:t>FUTURE OF NIL</a:t>
              </a:r>
              <a:endParaRPr/>
            </a:p>
          </p:txBody>
        </p:sp>
        <p:sp>
          <p:nvSpPr>
            <p:cNvPr id="685" name="Google Shape;685;p49"/>
            <p:cNvSpPr txBox="1"/>
            <p:nvPr/>
          </p:nvSpPr>
          <p:spPr>
            <a:xfrm>
              <a:off x="1026121" y="3510578"/>
              <a:ext cx="12982093" cy="1402510"/>
            </a:xfrm>
            <a:prstGeom prst="rect">
              <a:avLst/>
            </a:prstGeom>
            <a:noFill/>
            <a:ln>
              <a:noFill/>
            </a:ln>
          </p:spPr>
          <p:txBody>
            <a:bodyPr spcFirstLastPara="1" wrap="square" lIns="0" tIns="0" rIns="0" bIns="0" anchor="t" anchorCtr="0">
              <a:spAutoFit/>
            </a:bodyPr>
            <a:lstStyle/>
            <a:p>
              <a:pPr marL="0" marR="0" lvl="0" indent="0" algn="l" rtl="0">
                <a:lnSpc>
                  <a:spcPct val="238777"/>
                </a:lnSpc>
                <a:spcBef>
                  <a:spcPts val="0"/>
                </a:spcBef>
                <a:spcAft>
                  <a:spcPts val="0"/>
                </a:spcAft>
                <a:buNone/>
              </a:pPr>
              <a:endParaRPr sz="1800" b="0" i="0" u="none" strike="noStrike" cap="none">
                <a:solidFill>
                  <a:schemeClr val="dk1"/>
                </a:solidFill>
                <a:latin typeface="Calibri"/>
                <a:ea typeface="Calibri"/>
                <a:cs typeface="Calibri"/>
                <a:sym typeface="Calibri"/>
              </a:endParaRPr>
            </a:p>
            <a:p>
              <a:pPr marL="0" marR="0" lvl="0" indent="0" algn="l" rtl="0">
                <a:lnSpc>
                  <a:spcPct val="140000"/>
                </a:lnSpc>
                <a:spcBef>
                  <a:spcPts val="0"/>
                </a:spcBef>
                <a:spcAft>
                  <a:spcPts val="0"/>
                </a:spcAft>
                <a:buNone/>
              </a:pPr>
              <a:r>
                <a:rPr lang="en-US" sz="3070" b="0" i="0" u="none" strike="noStrike" cap="none">
                  <a:solidFill>
                    <a:srgbClr val="FFFFFF"/>
                  </a:solidFill>
                  <a:latin typeface="Raleway"/>
                  <a:ea typeface="Raleway"/>
                  <a:cs typeface="Raleway"/>
                  <a:sym typeface="Raleway"/>
                </a:rPr>
                <a:t> </a:t>
              </a:r>
              <a:endParaRPr/>
            </a:p>
          </p:txBody>
        </p:sp>
      </p:grpSp>
      <p:pic>
        <p:nvPicPr>
          <p:cNvPr id="686" name="Google Shape;686;p49"/>
          <p:cNvPicPr preferRelativeResize="0"/>
          <p:nvPr/>
        </p:nvPicPr>
        <p:blipFill rotWithShape="1">
          <a:blip r:embed="rId4">
            <a:alphaModFix/>
          </a:blip>
          <a:srcRect/>
          <a:stretch/>
        </p:blipFill>
        <p:spPr>
          <a:xfrm>
            <a:off x="3556547" y="5899179"/>
            <a:ext cx="1957770" cy="2077000"/>
          </a:xfrm>
          <a:prstGeom prst="rect">
            <a:avLst/>
          </a:prstGeom>
          <a:noFill/>
          <a:ln>
            <a:noFill/>
          </a:ln>
        </p:spPr>
      </p:pic>
      <p:pic>
        <p:nvPicPr>
          <p:cNvPr id="687" name="Google Shape;687;p49"/>
          <p:cNvPicPr preferRelativeResize="0"/>
          <p:nvPr/>
        </p:nvPicPr>
        <p:blipFill rotWithShape="1">
          <a:blip r:embed="rId5">
            <a:alphaModFix/>
          </a:blip>
          <a:srcRect/>
          <a:stretch/>
        </p:blipFill>
        <p:spPr>
          <a:xfrm>
            <a:off x="6913931" y="5705439"/>
            <a:ext cx="1796829" cy="2464479"/>
          </a:xfrm>
          <a:prstGeom prst="rect">
            <a:avLst/>
          </a:prstGeom>
          <a:noFill/>
          <a:ln>
            <a:noFill/>
          </a:ln>
        </p:spPr>
      </p:pic>
      <p:pic>
        <p:nvPicPr>
          <p:cNvPr id="688" name="Google Shape;688;p49"/>
          <p:cNvPicPr preferRelativeResize="0"/>
          <p:nvPr/>
        </p:nvPicPr>
        <p:blipFill rotWithShape="1">
          <a:blip r:embed="rId6">
            <a:alphaModFix/>
          </a:blip>
          <a:srcRect/>
          <a:stretch/>
        </p:blipFill>
        <p:spPr>
          <a:xfrm>
            <a:off x="10110935" y="5438181"/>
            <a:ext cx="1559477" cy="2998995"/>
          </a:xfrm>
          <a:prstGeom prst="rect">
            <a:avLst/>
          </a:prstGeom>
          <a:noFill/>
          <a:ln>
            <a:noFill/>
          </a:ln>
        </p:spPr>
      </p:pic>
      <p:pic>
        <p:nvPicPr>
          <p:cNvPr id="689" name="Google Shape;689;p49"/>
          <p:cNvPicPr preferRelativeResize="0"/>
          <p:nvPr/>
        </p:nvPicPr>
        <p:blipFill rotWithShape="1">
          <a:blip r:embed="rId7">
            <a:alphaModFix/>
          </a:blip>
          <a:srcRect/>
          <a:stretch/>
        </p:blipFill>
        <p:spPr>
          <a:xfrm>
            <a:off x="13070587" y="5705439"/>
            <a:ext cx="1701953" cy="2583610"/>
          </a:xfrm>
          <a:prstGeom prst="rect">
            <a:avLst/>
          </a:prstGeom>
          <a:noFill/>
          <a:ln>
            <a:noFill/>
          </a:ln>
        </p:spPr>
      </p:pic>
      <p:sp>
        <p:nvSpPr>
          <p:cNvPr id="690" name="Google Shape;690;p49"/>
          <p:cNvSpPr txBox="1"/>
          <p:nvPr/>
        </p:nvSpPr>
        <p:spPr>
          <a:xfrm>
            <a:off x="3556547" y="3193379"/>
            <a:ext cx="10837982" cy="547044"/>
          </a:xfrm>
          <a:prstGeom prst="rect">
            <a:avLst/>
          </a:prstGeom>
          <a:noFill/>
          <a:ln>
            <a:noFill/>
          </a:ln>
        </p:spPr>
        <p:txBody>
          <a:bodyPr spcFirstLastPara="1" wrap="square" lIns="0" tIns="0" rIns="0" bIns="0" anchor="t" anchorCtr="0">
            <a:spAutoFit/>
          </a:bodyPr>
          <a:lstStyle/>
          <a:p>
            <a:pPr marL="0" marR="0" lvl="0" indent="0" algn="ctr" rtl="0">
              <a:lnSpc>
                <a:spcPct val="140006"/>
              </a:lnSpc>
              <a:spcBef>
                <a:spcPts val="0"/>
              </a:spcBef>
              <a:spcAft>
                <a:spcPts val="0"/>
              </a:spcAft>
              <a:buNone/>
            </a:pPr>
            <a:r>
              <a:rPr lang="en-US" sz="3212" b="0" i="0" u="none" strike="noStrike" cap="none">
                <a:solidFill>
                  <a:srgbClr val="FFFFFF"/>
                </a:solidFill>
                <a:latin typeface="Raleway"/>
                <a:ea typeface="Raleway"/>
                <a:cs typeface="Raleway"/>
                <a:sym typeface="Raleway"/>
              </a:rPr>
              <a:t>WHAT DOES THE FUTURE HOLD FOR NIL? </a:t>
            </a:r>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1E3148"/>
        </a:solidFill>
        <a:effectLst/>
      </p:bgPr>
    </p:bg>
    <p:spTree>
      <p:nvGrpSpPr>
        <p:cNvPr id="1" name="Shape 130"/>
        <p:cNvGrpSpPr/>
        <p:nvPr/>
      </p:nvGrpSpPr>
      <p:grpSpPr>
        <a:xfrm>
          <a:off x="0" y="0"/>
          <a:ext cx="0" cy="0"/>
          <a:chOff x="0" y="0"/>
          <a:chExt cx="0" cy="0"/>
        </a:xfrm>
      </p:grpSpPr>
      <p:grpSp>
        <p:nvGrpSpPr>
          <p:cNvPr id="131" name="Google Shape;131;p5"/>
          <p:cNvGrpSpPr/>
          <p:nvPr/>
        </p:nvGrpSpPr>
        <p:grpSpPr>
          <a:xfrm>
            <a:off x="3752850" y="1890536"/>
            <a:ext cx="10782300" cy="6505927"/>
            <a:chOff x="0" y="0"/>
            <a:chExt cx="14376400" cy="8674570"/>
          </a:xfrm>
        </p:grpSpPr>
        <p:sp>
          <p:nvSpPr>
            <p:cNvPr id="132" name="Google Shape;132;p5"/>
            <p:cNvSpPr/>
            <p:nvPr/>
          </p:nvSpPr>
          <p:spPr>
            <a:xfrm>
              <a:off x="0" y="0"/>
              <a:ext cx="14376400" cy="8674570"/>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3" name="Google Shape;133;p5"/>
            <p:cNvSpPr txBox="1"/>
            <p:nvPr/>
          </p:nvSpPr>
          <p:spPr>
            <a:xfrm>
              <a:off x="992459" y="1321274"/>
              <a:ext cx="12391482" cy="1668992"/>
            </a:xfrm>
            <a:prstGeom prst="rect">
              <a:avLst/>
            </a:prstGeom>
            <a:noFill/>
            <a:ln>
              <a:noFill/>
            </a:ln>
          </p:spPr>
          <p:txBody>
            <a:bodyPr spcFirstLastPara="1" wrap="square" lIns="0" tIns="0" rIns="0" bIns="0" anchor="t" anchorCtr="0">
              <a:spAutoFit/>
            </a:bodyPr>
            <a:lstStyle/>
            <a:p>
              <a:pPr marL="0" marR="0" lvl="0" indent="0" algn="ctr" rtl="0">
                <a:lnSpc>
                  <a:spcPct val="125000"/>
                </a:lnSpc>
                <a:spcBef>
                  <a:spcPts val="0"/>
                </a:spcBef>
                <a:spcAft>
                  <a:spcPts val="0"/>
                </a:spcAft>
                <a:buNone/>
              </a:pPr>
              <a:r>
                <a:rPr lang="en-US" sz="8000" b="1" i="0" u="none" strike="noStrike" cap="none">
                  <a:solidFill>
                    <a:srgbClr val="1E3148"/>
                  </a:solidFill>
                  <a:latin typeface="Montserrat"/>
                  <a:ea typeface="Montserrat"/>
                  <a:cs typeface="Montserrat"/>
                  <a:sym typeface="Montserrat"/>
                </a:rPr>
                <a:t>$917 MILLION</a:t>
              </a:r>
              <a:endParaRPr/>
            </a:p>
          </p:txBody>
        </p:sp>
        <p:sp>
          <p:nvSpPr>
            <p:cNvPr id="134" name="Google Shape;134;p5"/>
            <p:cNvSpPr txBox="1"/>
            <p:nvPr/>
          </p:nvSpPr>
          <p:spPr>
            <a:xfrm>
              <a:off x="2479519" y="3400897"/>
              <a:ext cx="9417362" cy="578697"/>
            </a:xfrm>
            <a:prstGeom prst="rect">
              <a:avLst/>
            </a:prstGeom>
            <a:noFill/>
            <a:ln>
              <a:noFill/>
            </a:ln>
          </p:spPr>
          <p:txBody>
            <a:bodyPr spcFirstLastPara="1" wrap="square" lIns="0" tIns="0" rIns="0" bIns="0" anchor="t" anchorCtr="0">
              <a:spAutoFit/>
            </a:bodyPr>
            <a:lstStyle/>
            <a:p>
              <a:pPr marL="0" marR="0" lvl="0" indent="0" algn="ctr" rtl="0">
                <a:lnSpc>
                  <a:spcPct val="202222"/>
                </a:lnSpc>
                <a:spcBef>
                  <a:spcPts val="0"/>
                </a:spcBef>
                <a:spcAft>
                  <a:spcPts val="0"/>
                </a:spcAft>
                <a:buNone/>
              </a:pPr>
              <a:endParaRPr sz="1800" b="0" i="0" u="none" strike="noStrike" cap="none">
                <a:solidFill>
                  <a:schemeClr val="dk1"/>
                </a:solidFill>
                <a:latin typeface="Calibri"/>
                <a:ea typeface="Calibri"/>
                <a:cs typeface="Calibri"/>
                <a:sym typeface="Calibri"/>
              </a:endParaRPr>
            </a:p>
          </p:txBody>
        </p:sp>
        <p:sp>
          <p:nvSpPr>
            <p:cNvPr id="135" name="Google Shape;135;p5"/>
            <p:cNvSpPr txBox="1"/>
            <p:nvPr/>
          </p:nvSpPr>
          <p:spPr>
            <a:xfrm>
              <a:off x="946121" y="4419406"/>
              <a:ext cx="12484158" cy="2824481"/>
            </a:xfrm>
            <a:prstGeom prst="rect">
              <a:avLst/>
            </a:prstGeom>
            <a:noFill/>
            <a:ln>
              <a:noFill/>
            </a:ln>
          </p:spPr>
          <p:txBody>
            <a:bodyPr spcFirstLastPara="1" wrap="square" lIns="0" tIns="0" rIns="0" bIns="0" anchor="t" anchorCtr="0">
              <a:spAutoFit/>
            </a:bodyPr>
            <a:lstStyle/>
            <a:p>
              <a:pPr marL="0" marR="0" lvl="0" indent="0" algn="ctr" rtl="0">
                <a:lnSpc>
                  <a:spcPct val="150017"/>
                </a:lnSpc>
                <a:spcBef>
                  <a:spcPts val="0"/>
                </a:spcBef>
                <a:spcAft>
                  <a:spcPts val="0"/>
                </a:spcAft>
                <a:buNone/>
              </a:pPr>
              <a:r>
                <a:rPr lang="en-US" sz="2899" b="0" i="0" u="none" strike="noStrike" cap="none">
                  <a:solidFill>
                    <a:srgbClr val="1E3148"/>
                  </a:solidFill>
                  <a:latin typeface="Montserrat Light"/>
                  <a:ea typeface="Montserrat Light"/>
                  <a:cs typeface="Montserrat Light"/>
                  <a:sym typeface="Montserrat Light"/>
                </a:rPr>
                <a:t>College athletes earned an estimated $917 million in the first year of Name Image and Likeness (NIL) payments, which began in July 2021, according to data from Opendorse.</a:t>
              </a:r>
              <a:endParaRPr/>
            </a:p>
          </p:txBody>
        </p:sp>
      </p:grpSp>
      <p:pic>
        <p:nvPicPr>
          <p:cNvPr id="136" name="Google Shape;136;p5"/>
          <p:cNvPicPr preferRelativeResize="0"/>
          <p:nvPr/>
        </p:nvPicPr>
        <p:blipFill rotWithShape="1">
          <a:blip r:embed="rId3">
            <a:alphaModFix/>
          </a:blip>
          <a:srcRect/>
          <a:stretch/>
        </p:blipFill>
        <p:spPr>
          <a:xfrm>
            <a:off x="12488180" y="9453337"/>
            <a:ext cx="594068" cy="626472"/>
          </a:xfrm>
          <a:prstGeom prst="rect">
            <a:avLst/>
          </a:prstGeom>
          <a:noFill/>
          <a:ln>
            <a:noFill/>
          </a:ln>
        </p:spPr>
      </p:pic>
      <p:sp>
        <p:nvSpPr>
          <p:cNvPr id="137" name="Google Shape;137;p5"/>
          <p:cNvSpPr txBox="1"/>
          <p:nvPr/>
        </p:nvSpPr>
        <p:spPr>
          <a:xfrm>
            <a:off x="8443233" y="9631953"/>
            <a:ext cx="9278031" cy="240665"/>
          </a:xfrm>
          <a:prstGeom prst="rect">
            <a:avLst/>
          </a:prstGeom>
          <a:noFill/>
          <a:ln>
            <a:noFill/>
          </a:ln>
        </p:spPr>
        <p:txBody>
          <a:bodyPr spcFirstLastPara="1" wrap="square" lIns="0" tIns="0" rIns="0" bIns="0" anchor="t" anchorCtr="0">
            <a:spAutoFit/>
          </a:bodyPr>
          <a:lstStyle/>
          <a:p>
            <a:pPr marL="0" marR="0" lvl="0" indent="0" algn="r" rtl="0">
              <a:lnSpc>
                <a:spcPct val="139928"/>
              </a:lnSpc>
              <a:spcBef>
                <a:spcPts val="0"/>
              </a:spcBef>
              <a:spcAft>
                <a:spcPts val="0"/>
              </a:spcAft>
              <a:buNone/>
            </a:pPr>
            <a:r>
              <a:rPr lang="en-US" sz="1400" b="0" i="0" u="none" strike="noStrike" cap="none">
                <a:solidFill>
                  <a:srgbClr val="FFFFFF"/>
                </a:solidFill>
                <a:latin typeface="Montserrat"/>
                <a:ea typeface="Montserrat"/>
                <a:cs typeface="Montserrat"/>
                <a:sym typeface="Montserrat"/>
              </a:rPr>
              <a:t>WWW.SPORTSCAREERCONSULTING.COM </a:t>
            </a:r>
            <a:endParaRP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bg>
      <p:bgPr>
        <a:solidFill>
          <a:srgbClr val="1E3148"/>
        </a:solidFill>
        <a:effectLst/>
      </p:bgPr>
    </p:bg>
    <p:spTree>
      <p:nvGrpSpPr>
        <p:cNvPr id="1" name="Shape 694"/>
        <p:cNvGrpSpPr/>
        <p:nvPr/>
      </p:nvGrpSpPr>
      <p:grpSpPr>
        <a:xfrm>
          <a:off x="0" y="0"/>
          <a:ext cx="0" cy="0"/>
          <a:chOff x="0" y="0"/>
          <a:chExt cx="0" cy="0"/>
        </a:xfrm>
      </p:grpSpPr>
      <p:grpSp>
        <p:nvGrpSpPr>
          <p:cNvPr id="695" name="Google Shape;695;p50"/>
          <p:cNvGrpSpPr/>
          <p:nvPr/>
        </p:nvGrpSpPr>
        <p:grpSpPr>
          <a:xfrm>
            <a:off x="3752850" y="1890536"/>
            <a:ext cx="10782300" cy="6505927"/>
            <a:chOff x="0" y="0"/>
            <a:chExt cx="14376400" cy="8674570"/>
          </a:xfrm>
        </p:grpSpPr>
        <p:sp>
          <p:nvSpPr>
            <p:cNvPr id="696" name="Google Shape;696;p50"/>
            <p:cNvSpPr/>
            <p:nvPr/>
          </p:nvSpPr>
          <p:spPr>
            <a:xfrm>
              <a:off x="0" y="0"/>
              <a:ext cx="14376400" cy="8674570"/>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7" name="Google Shape;697;p50"/>
            <p:cNvSpPr txBox="1"/>
            <p:nvPr/>
          </p:nvSpPr>
          <p:spPr>
            <a:xfrm>
              <a:off x="992459" y="1321274"/>
              <a:ext cx="12391482" cy="1668992"/>
            </a:xfrm>
            <a:prstGeom prst="rect">
              <a:avLst/>
            </a:prstGeom>
            <a:noFill/>
            <a:ln>
              <a:noFill/>
            </a:ln>
          </p:spPr>
          <p:txBody>
            <a:bodyPr spcFirstLastPara="1" wrap="square" lIns="0" tIns="0" rIns="0" bIns="0" anchor="t" anchorCtr="0">
              <a:spAutoFit/>
            </a:bodyPr>
            <a:lstStyle/>
            <a:p>
              <a:pPr marL="0" marR="0" lvl="0" indent="0" algn="ctr" rtl="0">
                <a:lnSpc>
                  <a:spcPct val="125000"/>
                </a:lnSpc>
                <a:spcBef>
                  <a:spcPts val="0"/>
                </a:spcBef>
                <a:spcAft>
                  <a:spcPts val="0"/>
                </a:spcAft>
                <a:buNone/>
              </a:pPr>
              <a:r>
                <a:rPr lang="en-US" sz="8000" b="1" i="0" u="none" strike="noStrike" cap="none">
                  <a:solidFill>
                    <a:srgbClr val="1E3148"/>
                  </a:solidFill>
                  <a:latin typeface="Montserrat"/>
                  <a:ea typeface="Montserrat"/>
                  <a:cs typeface="Montserrat"/>
                  <a:sym typeface="Montserrat"/>
                </a:rPr>
                <a:t>$1.14 BILLION</a:t>
              </a:r>
              <a:endParaRPr/>
            </a:p>
          </p:txBody>
        </p:sp>
        <p:sp>
          <p:nvSpPr>
            <p:cNvPr id="698" name="Google Shape;698;p50"/>
            <p:cNvSpPr txBox="1"/>
            <p:nvPr/>
          </p:nvSpPr>
          <p:spPr>
            <a:xfrm>
              <a:off x="2479519" y="3400897"/>
              <a:ext cx="9417362" cy="578697"/>
            </a:xfrm>
            <a:prstGeom prst="rect">
              <a:avLst/>
            </a:prstGeom>
            <a:noFill/>
            <a:ln>
              <a:noFill/>
            </a:ln>
          </p:spPr>
          <p:txBody>
            <a:bodyPr spcFirstLastPara="1" wrap="square" lIns="0" tIns="0" rIns="0" bIns="0" anchor="t" anchorCtr="0">
              <a:spAutoFit/>
            </a:bodyPr>
            <a:lstStyle/>
            <a:p>
              <a:pPr marL="0" marR="0" lvl="0" indent="0" algn="ctr" rtl="0">
                <a:lnSpc>
                  <a:spcPct val="202222"/>
                </a:lnSpc>
                <a:spcBef>
                  <a:spcPts val="0"/>
                </a:spcBef>
                <a:spcAft>
                  <a:spcPts val="0"/>
                </a:spcAft>
                <a:buNone/>
              </a:pPr>
              <a:endParaRPr sz="1800" b="0" i="0" u="none" strike="noStrike" cap="none">
                <a:solidFill>
                  <a:schemeClr val="dk1"/>
                </a:solidFill>
                <a:latin typeface="Calibri"/>
                <a:ea typeface="Calibri"/>
                <a:cs typeface="Calibri"/>
                <a:sym typeface="Calibri"/>
              </a:endParaRPr>
            </a:p>
          </p:txBody>
        </p:sp>
        <p:sp>
          <p:nvSpPr>
            <p:cNvPr id="699" name="Google Shape;699;p50"/>
            <p:cNvSpPr txBox="1"/>
            <p:nvPr/>
          </p:nvSpPr>
          <p:spPr>
            <a:xfrm>
              <a:off x="946121" y="4419406"/>
              <a:ext cx="12484158" cy="2824481"/>
            </a:xfrm>
            <a:prstGeom prst="rect">
              <a:avLst/>
            </a:prstGeom>
            <a:noFill/>
            <a:ln>
              <a:noFill/>
            </a:ln>
          </p:spPr>
          <p:txBody>
            <a:bodyPr spcFirstLastPara="1" wrap="square" lIns="0" tIns="0" rIns="0" bIns="0" anchor="t" anchorCtr="0">
              <a:spAutoFit/>
            </a:bodyPr>
            <a:lstStyle/>
            <a:p>
              <a:pPr marL="0" marR="0" lvl="0" indent="0" algn="ctr" rtl="0">
                <a:lnSpc>
                  <a:spcPct val="150017"/>
                </a:lnSpc>
                <a:spcBef>
                  <a:spcPts val="0"/>
                </a:spcBef>
                <a:spcAft>
                  <a:spcPts val="0"/>
                </a:spcAft>
                <a:buNone/>
              </a:pPr>
              <a:r>
                <a:rPr lang="en-US" sz="2899" b="0" i="0" u="none" strike="noStrike" cap="none">
                  <a:solidFill>
                    <a:srgbClr val="1E3148"/>
                  </a:solidFill>
                  <a:latin typeface="Montserrat Light"/>
                  <a:ea typeface="Montserrat Light"/>
                  <a:cs typeface="Montserrat Light"/>
                  <a:sym typeface="Montserrat Light"/>
                </a:rPr>
                <a:t>After generating an estimated $917 million in the first year of Name Image and Likeness (NIL), Opendorse suggests that figure could reach $1.14 in the second year of Name, Image, Likeness. </a:t>
              </a:r>
              <a:endParaRPr/>
            </a:p>
          </p:txBody>
        </p:sp>
      </p:grpSp>
      <p:pic>
        <p:nvPicPr>
          <p:cNvPr id="700" name="Google Shape;700;p50"/>
          <p:cNvPicPr preferRelativeResize="0"/>
          <p:nvPr/>
        </p:nvPicPr>
        <p:blipFill rotWithShape="1">
          <a:blip r:embed="rId3">
            <a:alphaModFix/>
          </a:blip>
          <a:srcRect/>
          <a:stretch/>
        </p:blipFill>
        <p:spPr>
          <a:xfrm>
            <a:off x="12488180" y="9453337"/>
            <a:ext cx="594068" cy="626472"/>
          </a:xfrm>
          <a:prstGeom prst="rect">
            <a:avLst/>
          </a:prstGeom>
          <a:noFill/>
          <a:ln>
            <a:noFill/>
          </a:ln>
        </p:spPr>
      </p:pic>
      <p:sp>
        <p:nvSpPr>
          <p:cNvPr id="701" name="Google Shape;701;p50"/>
          <p:cNvSpPr txBox="1"/>
          <p:nvPr/>
        </p:nvSpPr>
        <p:spPr>
          <a:xfrm>
            <a:off x="8443233" y="9631953"/>
            <a:ext cx="9278031" cy="240665"/>
          </a:xfrm>
          <a:prstGeom prst="rect">
            <a:avLst/>
          </a:prstGeom>
          <a:noFill/>
          <a:ln>
            <a:noFill/>
          </a:ln>
        </p:spPr>
        <p:txBody>
          <a:bodyPr spcFirstLastPara="1" wrap="square" lIns="0" tIns="0" rIns="0" bIns="0" anchor="t" anchorCtr="0">
            <a:spAutoFit/>
          </a:bodyPr>
          <a:lstStyle/>
          <a:p>
            <a:pPr marL="0" marR="0" lvl="0" indent="0" algn="r" rtl="0">
              <a:lnSpc>
                <a:spcPct val="139928"/>
              </a:lnSpc>
              <a:spcBef>
                <a:spcPts val="0"/>
              </a:spcBef>
              <a:spcAft>
                <a:spcPts val="0"/>
              </a:spcAft>
              <a:buNone/>
            </a:pPr>
            <a:r>
              <a:rPr lang="en-US" sz="1400" b="0" i="0" u="none" strike="noStrike" cap="none">
                <a:solidFill>
                  <a:srgbClr val="FFFFFF"/>
                </a:solidFill>
                <a:latin typeface="Montserrat"/>
                <a:ea typeface="Montserrat"/>
                <a:cs typeface="Montserrat"/>
                <a:sym typeface="Montserrat"/>
              </a:rPr>
              <a:t>WWW.SPORTSCAREERCONSULTING.COM </a:t>
            </a:r>
            <a:endParaRP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Shape 705"/>
        <p:cNvGrpSpPr/>
        <p:nvPr/>
      </p:nvGrpSpPr>
      <p:grpSpPr>
        <a:xfrm>
          <a:off x="0" y="0"/>
          <a:ext cx="0" cy="0"/>
          <a:chOff x="0" y="0"/>
          <a:chExt cx="0" cy="0"/>
        </a:xfrm>
      </p:grpSpPr>
      <p:pic>
        <p:nvPicPr>
          <p:cNvPr id="706" name="Google Shape;706;p51"/>
          <p:cNvPicPr preferRelativeResize="0"/>
          <p:nvPr/>
        </p:nvPicPr>
        <p:blipFill rotWithShape="1">
          <a:blip r:embed="rId3">
            <a:alphaModFix/>
          </a:blip>
          <a:srcRect/>
          <a:stretch/>
        </p:blipFill>
        <p:spPr>
          <a:xfrm>
            <a:off x="12488180" y="9453337"/>
            <a:ext cx="594068" cy="626472"/>
          </a:xfrm>
          <a:prstGeom prst="rect">
            <a:avLst/>
          </a:prstGeom>
          <a:noFill/>
          <a:ln>
            <a:noFill/>
          </a:ln>
        </p:spPr>
      </p:pic>
      <p:sp>
        <p:nvSpPr>
          <p:cNvPr id="707" name="Google Shape;707;p51"/>
          <p:cNvSpPr txBox="1"/>
          <p:nvPr/>
        </p:nvSpPr>
        <p:spPr>
          <a:xfrm>
            <a:off x="8443233" y="9631953"/>
            <a:ext cx="9278031" cy="240665"/>
          </a:xfrm>
          <a:prstGeom prst="rect">
            <a:avLst/>
          </a:prstGeom>
          <a:noFill/>
          <a:ln>
            <a:noFill/>
          </a:ln>
        </p:spPr>
        <p:txBody>
          <a:bodyPr spcFirstLastPara="1" wrap="square" lIns="0" tIns="0" rIns="0" bIns="0" anchor="t" anchorCtr="0">
            <a:spAutoFit/>
          </a:bodyPr>
          <a:lstStyle/>
          <a:p>
            <a:pPr marL="0" marR="0" lvl="0" indent="0" algn="r" rtl="0">
              <a:lnSpc>
                <a:spcPct val="139928"/>
              </a:lnSpc>
              <a:spcBef>
                <a:spcPts val="0"/>
              </a:spcBef>
              <a:spcAft>
                <a:spcPts val="0"/>
              </a:spcAft>
              <a:buClr>
                <a:srgbClr val="1E3148"/>
              </a:buClr>
              <a:buSzPts val="1400"/>
              <a:buFont typeface="Montserrat"/>
              <a:buNone/>
            </a:pPr>
            <a:r>
              <a:rPr lang="en-US" sz="1400" b="0" i="0" u="none" strike="noStrike" cap="none">
                <a:solidFill>
                  <a:srgbClr val="1E3148"/>
                </a:solidFill>
                <a:latin typeface="Montserrat"/>
                <a:ea typeface="Montserrat"/>
                <a:cs typeface="Montserrat"/>
                <a:sym typeface="Montserrat"/>
              </a:rPr>
              <a:t>WWW.SPORTSCAREERCONSULTING.COM </a:t>
            </a:r>
            <a:endParaRPr/>
          </a:p>
        </p:txBody>
      </p:sp>
      <p:grpSp>
        <p:nvGrpSpPr>
          <p:cNvPr id="708" name="Google Shape;708;p51"/>
          <p:cNvGrpSpPr/>
          <p:nvPr/>
        </p:nvGrpSpPr>
        <p:grpSpPr>
          <a:xfrm>
            <a:off x="7748698" y="939405"/>
            <a:ext cx="9478964" cy="7817245"/>
            <a:chOff x="0" y="-47625"/>
            <a:chExt cx="12638619" cy="10422995"/>
          </a:xfrm>
        </p:grpSpPr>
        <p:sp>
          <p:nvSpPr>
            <p:cNvPr id="709" name="Google Shape;709;p51"/>
            <p:cNvSpPr txBox="1"/>
            <p:nvPr/>
          </p:nvSpPr>
          <p:spPr>
            <a:xfrm>
              <a:off x="0" y="-47625"/>
              <a:ext cx="12638619" cy="1020445"/>
            </a:xfrm>
            <a:prstGeom prst="rect">
              <a:avLst/>
            </a:prstGeom>
            <a:noFill/>
            <a:ln>
              <a:noFill/>
            </a:ln>
          </p:spPr>
          <p:txBody>
            <a:bodyPr spcFirstLastPara="1" wrap="square" lIns="0" tIns="0" rIns="0" bIns="0" anchor="t" anchorCtr="0">
              <a:spAutoFit/>
            </a:bodyPr>
            <a:lstStyle/>
            <a:p>
              <a:pPr marL="0" marR="0" lvl="0" indent="0" algn="l" rtl="0">
                <a:lnSpc>
                  <a:spcPct val="130000"/>
                </a:lnSpc>
                <a:spcBef>
                  <a:spcPts val="0"/>
                </a:spcBef>
                <a:spcAft>
                  <a:spcPts val="0"/>
                </a:spcAft>
                <a:buClr>
                  <a:srgbClr val="1E3148"/>
                </a:buClr>
                <a:buSzPts val="4800"/>
                <a:buFont typeface="Montserrat"/>
                <a:buNone/>
              </a:pPr>
              <a:r>
                <a:rPr lang="en-US" sz="4800" b="1" i="0" u="none" strike="noStrike" cap="none">
                  <a:solidFill>
                    <a:srgbClr val="1E3148"/>
                  </a:solidFill>
                  <a:latin typeface="Montserrat"/>
                  <a:ea typeface="Montserrat"/>
                  <a:cs typeface="Montserrat"/>
                  <a:sym typeface="Montserrat"/>
                </a:rPr>
                <a:t>RISKS</a:t>
              </a:r>
              <a:endParaRPr/>
            </a:p>
          </p:txBody>
        </p:sp>
        <p:sp>
          <p:nvSpPr>
            <p:cNvPr id="710" name="Google Shape;710;p51"/>
            <p:cNvSpPr txBox="1"/>
            <p:nvPr/>
          </p:nvSpPr>
          <p:spPr>
            <a:xfrm>
              <a:off x="0" y="1160491"/>
              <a:ext cx="10414380" cy="672888"/>
            </a:xfrm>
            <a:prstGeom prst="rect">
              <a:avLst/>
            </a:prstGeom>
            <a:noFill/>
            <a:ln>
              <a:noFill/>
            </a:ln>
          </p:spPr>
          <p:txBody>
            <a:bodyPr spcFirstLastPara="1" wrap="square" lIns="0" tIns="0" rIns="0" bIns="0" anchor="t" anchorCtr="0">
              <a:spAutoFit/>
            </a:bodyPr>
            <a:lstStyle/>
            <a:p>
              <a:pPr marL="0" marR="0" lvl="0" indent="0" algn="l" rtl="0">
                <a:lnSpc>
                  <a:spcPct val="130000"/>
                </a:lnSpc>
                <a:spcBef>
                  <a:spcPts val="0"/>
                </a:spcBef>
                <a:spcAft>
                  <a:spcPts val="0"/>
                </a:spcAft>
                <a:buClr>
                  <a:srgbClr val="1E3148"/>
                </a:buClr>
                <a:buSzPts val="3200"/>
                <a:buFont typeface="Montserrat"/>
                <a:buNone/>
              </a:pPr>
              <a:r>
                <a:rPr lang="en-US" sz="3200" b="0" i="0" u="none" strike="noStrike" cap="none">
                  <a:solidFill>
                    <a:srgbClr val="1E3148"/>
                  </a:solidFill>
                  <a:latin typeface="Montserrat"/>
                  <a:ea typeface="Montserrat"/>
                  <a:cs typeface="Montserrat"/>
                  <a:sym typeface="Montserrat"/>
                </a:rPr>
                <a:t>Myles Brennan, QB, LSU</a:t>
              </a:r>
              <a:endParaRPr/>
            </a:p>
          </p:txBody>
        </p:sp>
        <p:sp>
          <p:nvSpPr>
            <p:cNvPr id="711" name="Google Shape;711;p51"/>
            <p:cNvSpPr txBox="1"/>
            <p:nvPr/>
          </p:nvSpPr>
          <p:spPr>
            <a:xfrm>
              <a:off x="0" y="2537069"/>
              <a:ext cx="12638619" cy="7838301"/>
            </a:xfrm>
            <a:prstGeom prst="rect">
              <a:avLst/>
            </a:prstGeom>
            <a:noFill/>
            <a:ln>
              <a:noFill/>
            </a:ln>
          </p:spPr>
          <p:txBody>
            <a:bodyPr spcFirstLastPara="1" wrap="square" lIns="0" tIns="0" rIns="0" bIns="0" anchor="t" anchorCtr="0">
              <a:spAutoFit/>
            </a:bodyPr>
            <a:lstStyle/>
            <a:p>
              <a:pPr marL="0" marR="0" lvl="0" indent="0" algn="l" rtl="0">
                <a:lnSpc>
                  <a:spcPct val="150017"/>
                </a:lnSpc>
                <a:spcBef>
                  <a:spcPts val="0"/>
                </a:spcBef>
                <a:spcAft>
                  <a:spcPts val="0"/>
                </a:spcAft>
                <a:buClr>
                  <a:srgbClr val="1E3148"/>
                </a:buClr>
                <a:buSzPts val="2799"/>
                <a:buFont typeface="Montserrat Light"/>
                <a:buNone/>
              </a:pPr>
              <a:r>
                <a:rPr lang="en-US" sz="2799" b="0" i="0" u="none" strike="noStrike" cap="none">
                  <a:solidFill>
                    <a:srgbClr val="1E3148"/>
                  </a:solidFill>
                  <a:latin typeface="Montserrat Light"/>
                  <a:ea typeface="Montserrat Light"/>
                  <a:cs typeface="Montserrat Light"/>
                  <a:sym typeface="Montserrat Light"/>
                </a:rPr>
                <a:t>Former LSU quarterback Myles Brennan stepped away from college football prior to the start of the 2022-23 season.  Brennan had signed several NIL deals in 2021 with several companies, including Raising Canes, Smoothie King, GameCoin, and a local Ford dealership, but never played in a game after signing those deals.  Because NCAA rules dictate that NIL deals cannot be performance-based, Brennan’s sponsors were still legally obligated to pay him what he was owed.</a:t>
              </a:r>
              <a:endParaRPr/>
            </a:p>
            <a:p>
              <a:pPr marL="0" marR="0" lvl="0" indent="0" algn="l" rtl="0">
                <a:lnSpc>
                  <a:spcPct val="150017"/>
                </a:lnSpc>
                <a:spcBef>
                  <a:spcPts val="0"/>
                </a:spcBef>
                <a:spcAft>
                  <a:spcPts val="0"/>
                </a:spcAft>
                <a:buClr>
                  <a:schemeClr val="dk1"/>
                </a:buClr>
                <a:buSzPts val="2799"/>
                <a:buFont typeface="Calibri"/>
                <a:buNone/>
              </a:pPr>
              <a:endParaRPr sz="2799" b="0" i="0" u="none" strike="noStrike" cap="none">
                <a:solidFill>
                  <a:srgbClr val="1E3148"/>
                </a:solidFill>
                <a:latin typeface="Montserrat Light"/>
                <a:ea typeface="Montserrat Light"/>
                <a:cs typeface="Montserrat Light"/>
                <a:sym typeface="Montserrat Light"/>
              </a:endParaRPr>
            </a:p>
          </p:txBody>
        </p:sp>
      </p:grpSp>
      <p:pic>
        <p:nvPicPr>
          <p:cNvPr id="712" name="Google Shape;712;p51" descr="Graphical user interface, website&#10;&#10;Description automatically generated">
            <a:hlinkClick r:id="rId4"/>
          </p:cNvPr>
          <p:cNvPicPr preferRelativeResize="0"/>
          <p:nvPr/>
        </p:nvPicPr>
        <p:blipFill rotWithShape="1">
          <a:blip r:embed="rId5">
            <a:alphaModFix/>
          </a:blip>
          <a:srcRect/>
          <a:stretch/>
        </p:blipFill>
        <p:spPr>
          <a:xfrm>
            <a:off x="609600" y="939405"/>
            <a:ext cx="6375400" cy="7226300"/>
          </a:xfrm>
          <a:prstGeom prst="rect">
            <a:avLst/>
          </a:prstGeom>
          <a:noFill/>
          <a:ln>
            <a:noFill/>
          </a:ln>
        </p:spPr>
      </p:pic>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bg>
      <p:bgPr>
        <a:solidFill>
          <a:srgbClr val="1E3148"/>
        </a:solidFill>
        <a:effectLst/>
      </p:bgPr>
    </p:bg>
    <p:spTree>
      <p:nvGrpSpPr>
        <p:cNvPr id="1" name="Shape 716"/>
        <p:cNvGrpSpPr/>
        <p:nvPr/>
      </p:nvGrpSpPr>
      <p:grpSpPr>
        <a:xfrm>
          <a:off x="0" y="0"/>
          <a:ext cx="0" cy="0"/>
          <a:chOff x="0" y="0"/>
          <a:chExt cx="0" cy="0"/>
        </a:xfrm>
      </p:grpSpPr>
      <p:grpSp>
        <p:nvGrpSpPr>
          <p:cNvPr id="717" name="Google Shape;717;p52"/>
          <p:cNvGrpSpPr/>
          <p:nvPr/>
        </p:nvGrpSpPr>
        <p:grpSpPr>
          <a:xfrm>
            <a:off x="3752850" y="1939114"/>
            <a:ext cx="10782300" cy="6408772"/>
            <a:chOff x="0" y="0"/>
            <a:chExt cx="14376400" cy="8545029"/>
          </a:xfrm>
        </p:grpSpPr>
        <p:sp>
          <p:nvSpPr>
            <p:cNvPr id="718" name="Google Shape;718;p52"/>
            <p:cNvSpPr/>
            <p:nvPr/>
          </p:nvSpPr>
          <p:spPr>
            <a:xfrm>
              <a:off x="0" y="0"/>
              <a:ext cx="14376400" cy="8545029"/>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9" name="Google Shape;719;p52"/>
            <p:cNvSpPr txBox="1"/>
            <p:nvPr/>
          </p:nvSpPr>
          <p:spPr>
            <a:xfrm>
              <a:off x="992459" y="1321274"/>
              <a:ext cx="12391482" cy="1668992"/>
            </a:xfrm>
            <a:prstGeom prst="rect">
              <a:avLst/>
            </a:prstGeom>
            <a:noFill/>
            <a:ln>
              <a:noFill/>
            </a:ln>
          </p:spPr>
          <p:txBody>
            <a:bodyPr spcFirstLastPara="1" wrap="square" lIns="0" tIns="0" rIns="0" bIns="0" anchor="t" anchorCtr="0">
              <a:spAutoFit/>
            </a:bodyPr>
            <a:lstStyle/>
            <a:p>
              <a:pPr marL="0" marR="0" lvl="0" indent="0" algn="ctr" rtl="0">
                <a:lnSpc>
                  <a:spcPct val="125000"/>
                </a:lnSpc>
                <a:spcBef>
                  <a:spcPts val="0"/>
                </a:spcBef>
                <a:spcAft>
                  <a:spcPts val="0"/>
                </a:spcAft>
                <a:buNone/>
              </a:pPr>
              <a:r>
                <a:rPr lang="en-US" sz="8000" b="1" i="0" u="none" strike="noStrike" cap="none">
                  <a:solidFill>
                    <a:srgbClr val="1E3148"/>
                  </a:solidFill>
                  <a:latin typeface="Montserrat"/>
                  <a:ea typeface="Montserrat"/>
                  <a:cs typeface="Montserrat"/>
                  <a:sym typeface="Montserrat"/>
                </a:rPr>
                <a:t>28</a:t>
              </a:r>
              <a:endParaRPr/>
            </a:p>
          </p:txBody>
        </p:sp>
        <p:sp>
          <p:nvSpPr>
            <p:cNvPr id="720" name="Google Shape;720;p52"/>
            <p:cNvSpPr txBox="1"/>
            <p:nvPr/>
          </p:nvSpPr>
          <p:spPr>
            <a:xfrm>
              <a:off x="946120" y="3423133"/>
              <a:ext cx="12484159" cy="3337411"/>
            </a:xfrm>
            <a:prstGeom prst="rect">
              <a:avLst/>
            </a:prstGeom>
            <a:noFill/>
            <a:ln>
              <a:noFill/>
            </a:ln>
          </p:spPr>
          <p:txBody>
            <a:bodyPr spcFirstLastPara="1" wrap="square" lIns="0" tIns="0" rIns="0" bIns="0" anchor="t" anchorCtr="0">
              <a:spAutoFit/>
            </a:bodyPr>
            <a:lstStyle/>
            <a:p>
              <a:pPr marL="0" marR="0" lvl="0" indent="0" algn="ctr" rtl="0">
                <a:lnSpc>
                  <a:spcPct val="150022"/>
                </a:lnSpc>
                <a:spcBef>
                  <a:spcPts val="0"/>
                </a:spcBef>
                <a:spcAft>
                  <a:spcPts val="0"/>
                </a:spcAft>
                <a:buNone/>
              </a:pPr>
              <a:r>
                <a:rPr lang="en-US" sz="2199" b="0" i="0" u="none" strike="noStrike" cap="none">
                  <a:solidFill>
                    <a:srgbClr val="1E3148"/>
                  </a:solidFill>
                  <a:latin typeface="Montserrat Light"/>
                  <a:ea typeface="Montserrat Light"/>
                  <a:cs typeface="Montserrat Light"/>
                  <a:sym typeface="Montserrat Light"/>
                </a:rPr>
                <a:t>Right now, 28 different state laws are in place guiding NIL deals, with no federal regulation currently in place.  This complicates the landscape in determining who, and how, NIL deals will be regulated moving forward, and what the NCAA can do to enforce any deals that could be considered to be improper and/or potential recruiting infractions.</a:t>
              </a:r>
              <a:endParaRPr/>
            </a:p>
          </p:txBody>
        </p:sp>
      </p:grpSp>
      <p:pic>
        <p:nvPicPr>
          <p:cNvPr id="721" name="Google Shape;721;p52"/>
          <p:cNvPicPr preferRelativeResize="0"/>
          <p:nvPr/>
        </p:nvPicPr>
        <p:blipFill rotWithShape="1">
          <a:blip r:embed="rId3">
            <a:alphaModFix/>
          </a:blip>
          <a:srcRect/>
          <a:stretch/>
        </p:blipFill>
        <p:spPr>
          <a:xfrm>
            <a:off x="12728301" y="9497379"/>
            <a:ext cx="594068" cy="626472"/>
          </a:xfrm>
          <a:prstGeom prst="rect">
            <a:avLst/>
          </a:prstGeom>
          <a:noFill/>
          <a:ln>
            <a:noFill/>
          </a:ln>
        </p:spPr>
      </p:pic>
      <p:sp>
        <p:nvSpPr>
          <p:cNvPr id="722" name="Google Shape;722;p52"/>
          <p:cNvSpPr txBox="1"/>
          <p:nvPr/>
        </p:nvSpPr>
        <p:spPr>
          <a:xfrm>
            <a:off x="8683353" y="9675995"/>
            <a:ext cx="9278031" cy="240665"/>
          </a:xfrm>
          <a:prstGeom prst="rect">
            <a:avLst/>
          </a:prstGeom>
          <a:noFill/>
          <a:ln>
            <a:noFill/>
          </a:ln>
        </p:spPr>
        <p:txBody>
          <a:bodyPr spcFirstLastPara="1" wrap="square" lIns="0" tIns="0" rIns="0" bIns="0" anchor="t" anchorCtr="0">
            <a:spAutoFit/>
          </a:bodyPr>
          <a:lstStyle/>
          <a:p>
            <a:pPr marL="0" marR="0" lvl="0" indent="0" algn="r" rtl="0">
              <a:lnSpc>
                <a:spcPct val="139928"/>
              </a:lnSpc>
              <a:spcBef>
                <a:spcPts val="0"/>
              </a:spcBef>
              <a:spcAft>
                <a:spcPts val="0"/>
              </a:spcAft>
              <a:buNone/>
            </a:pPr>
            <a:r>
              <a:rPr lang="en-US" sz="1400" b="0" i="0" u="none" strike="noStrike" cap="none">
                <a:solidFill>
                  <a:srgbClr val="FFFFFF"/>
                </a:solidFill>
                <a:latin typeface="Montserrat"/>
                <a:ea typeface="Montserrat"/>
                <a:cs typeface="Montserrat"/>
                <a:sym typeface="Montserrat"/>
              </a:rPr>
              <a:t>WWW.SPORTSCAREERCONSULTING.COM </a:t>
            </a:r>
            <a:endParaRPr/>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Shape 726"/>
        <p:cNvGrpSpPr/>
        <p:nvPr/>
      </p:nvGrpSpPr>
      <p:grpSpPr>
        <a:xfrm>
          <a:off x="0" y="0"/>
          <a:ext cx="0" cy="0"/>
          <a:chOff x="0" y="0"/>
          <a:chExt cx="0" cy="0"/>
        </a:xfrm>
      </p:grpSpPr>
      <p:pic>
        <p:nvPicPr>
          <p:cNvPr id="727" name="Google Shape;727;p53"/>
          <p:cNvPicPr preferRelativeResize="0"/>
          <p:nvPr/>
        </p:nvPicPr>
        <p:blipFill rotWithShape="1">
          <a:blip r:embed="rId3">
            <a:alphaModFix/>
          </a:blip>
          <a:srcRect t="12500" b="12500"/>
          <a:stretch/>
        </p:blipFill>
        <p:spPr>
          <a:xfrm>
            <a:off x="0" y="0"/>
            <a:ext cx="18288000" cy="10287000"/>
          </a:xfrm>
          <a:prstGeom prst="rect">
            <a:avLst/>
          </a:prstGeom>
          <a:noFill/>
          <a:ln>
            <a:noFill/>
          </a:ln>
        </p:spPr>
      </p:pic>
      <p:grpSp>
        <p:nvGrpSpPr>
          <p:cNvPr id="728" name="Google Shape;728;p53"/>
          <p:cNvGrpSpPr/>
          <p:nvPr/>
        </p:nvGrpSpPr>
        <p:grpSpPr>
          <a:xfrm>
            <a:off x="2777288" y="489649"/>
            <a:ext cx="12733425" cy="9307702"/>
            <a:chOff x="0" y="0"/>
            <a:chExt cx="16977900" cy="12410269"/>
          </a:xfrm>
        </p:grpSpPr>
        <p:sp>
          <p:nvSpPr>
            <p:cNvPr id="729" name="Google Shape;729;p53"/>
            <p:cNvSpPr/>
            <p:nvPr/>
          </p:nvSpPr>
          <p:spPr>
            <a:xfrm>
              <a:off x="0" y="0"/>
              <a:ext cx="16977900" cy="12410269"/>
            </a:xfrm>
            <a:prstGeom prst="rect">
              <a:avLst/>
            </a:prstGeom>
            <a:solidFill>
              <a:srgbClr val="1E314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0" name="Google Shape;730;p53"/>
            <p:cNvSpPr txBox="1"/>
            <p:nvPr/>
          </p:nvSpPr>
          <p:spPr>
            <a:xfrm>
              <a:off x="1026121" y="1185471"/>
              <a:ext cx="14925657" cy="1134782"/>
            </a:xfrm>
            <a:prstGeom prst="rect">
              <a:avLst/>
            </a:prstGeom>
            <a:noFill/>
            <a:ln>
              <a:noFill/>
            </a:ln>
          </p:spPr>
          <p:txBody>
            <a:bodyPr spcFirstLastPara="1" wrap="square" lIns="0" tIns="0" rIns="0" bIns="0" anchor="t" anchorCtr="0">
              <a:spAutoFit/>
            </a:bodyPr>
            <a:lstStyle/>
            <a:p>
              <a:pPr marL="0" marR="0" lvl="0" indent="0" algn="ctr" rtl="0">
                <a:lnSpc>
                  <a:spcPct val="130000"/>
                </a:lnSpc>
                <a:spcBef>
                  <a:spcPts val="0"/>
                </a:spcBef>
                <a:spcAft>
                  <a:spcPts val="0"/>
                </a:spcAft>
                <a:buNone/>
              </a:pPr>
              <a:r>
                <a:rPr lang="en-US" sz="5360" b="1" i="0" u="none" strike="noStrike" cap="none">
                  <a:solidFill>
                    <a:srgbClr val="FFFFFF"/>
                  </a:solidFill>
                  <a:latin typeface="Montserrat"/>
                  <a:ea typeface="Montserrat"/>
                  <a:cs typeface="Montserrat"/>
                  <a:sym typeface="Montserrat"/>
                </a:rPr>
                <a:t>DISCUSSION QUESTIONS </a:t>
              </a:r>
              <a:endParaRPr/>
            </a:p>
          </p:txBody>
        </p:sp>
        <p:sp>
          <p:nvSpPr>
            <p:cNvPr id="731" name="Google Shape;731;p53"/>
            <p:cNvSpPr txBox="1"/>
            <p:nvPr/>
          </p:nvSpPr>
          <p:spPr>
            <a:xfrm>
              <a:off x="1026121" y="3510578"/>
              <a:ext cx="12982093" cy="1402510"/>
            </a:xfrm>
            <a:prstGeom prst="rect">
              <a:avLst/>
            </a:prstGeom>
            <a:noFill/>
            <a:ln>
              <a:noFill/>
            </a:ln>
          </p:spPr>
          <p:txBody>
            <a:bodyPr spcFirstLastPara="1" wrap="square" lIns="0" tIns="0" rIns="0" bIns="0" anchor="t" anchorCtr="0">
              <a:spAutoFit/>
            </a:bodyPr>
            <a:lstStyle/>
            <a:p>
              <a:pPr marL="0" marR="0" lvl="0" indent="0" algn="l" rtl="0">
                <a:lnSpc>
                  <a:spcPct val="238777"/>
                </a:lnSpc>
                <a:spcBef>
                  <a:spcPts val="0"/>
                </a:spcBef>
                <a:spcAft>
                  <a:spcPts val="0"/>
                </a:spcAft>
                <a:buNone/>
              </a:pPr>
              <a:endParaRPr sz="1800" b="0" i="0" u="none" strike="noStrike" cap="none">
                <a:solidFill>
                  <a:schemeClr val="dk1"/>
                </a:solidFill>
                <a:latin typeface="Calibri"/>
                <a:ea typeface="Calibri"/>
                <a:cs typeface="Calibri"/>
                <a:sym typeface="Calibri"/>
              </a:endParaRPr>
            </a:p>
            <a:p>
              <a:pPr marL="0" marR="0" lvl="0" indent="0" algn="l" rtl="0">
                <a:lnSpc>
                  <a:spcPct val="140000"/>
                </a:lnSpc>
                <a:spcBef>
                  <a:spcPts val="0"/>
                </a:spcBef>
                <a:spcAft>
                  <a:spcPts val="0"/>
                </a:spcAft>
                <a:buNone/>
              </a:pPr>
              <a:r>
                <a:rPr lang="en-US" sz="3070" b="0" i="0" u="none" strike="noStrike" cap="none">
                  <a:solidFill>
                    <a:srgbClr val="FFFFFF"/>
                  </a:solidFill>
                  <a:latin typeface="Raleway"/>
                  <a:ea typeface="Raleway"/>
                  <a:cs typeface="Raleway"/>
                  <a:sym typeface="Raleway"/>
                </a:rPr>
                <a:t> </a:t>
              </a:r>
              <a:endParaRPr/>
            </a:p>
          </p:txBody>
        </p:sp>
      </p:grpSp>
      <p:pic>
        <p:nvPicPr>
          <p:cNvPr id="732" name="Google Shape;732;p53"/>
          <p:cNvPicPr preferRelativeResize="0"/>
          <p:nvPr/>
        </p:nvPicPr>
        <p:blipFill rotWithShape="1">
          <a:blip r:embed="rId4">
            <a:alphaModFix/>
          </a:blip>
          <a:srcRect/>
          <a:stretch/>
        </p:blipFill>
        <p:spPr>
          <a:xfrm>
            <a:off x="3379171" y="8437176"/>
            <a:ext cx="978885" cy="1038500"/>
          </a:xfrm>
          <a:prstGeom prst="rect">
            <a:avLst/>
          </a:prstGeom>
          <a:noFill/>
          <a:ln>
            <a:noFill/>
          </a:ln>
        </p:spPr>
      </p:pic>
      <p:pic>
        <p:nvPicPr>
          <p:cNvPr id="733" name="Google Shape;733;p53"/>
          <p:cNvPicPr preferRelativeResize="0"/>
          <p:nvPr/>
        </p:nvPicPr>
        <p:blipFill rotWithShape="1">
          <a:blip r:embed="rId5">
            <a:alphaModFix/>
          </a:blip>
          <a:srcRect/>
          <a:stretch/>
        </p:blipFill>
        <p:spPr>
          <a:xfrm>
            <a:off x="5534621" y="8289050"/>
            <a:ext cx="898415" cy="1232239"/>
          </a:xfrm>
          <a:prstGeom prst="rect">
            <a:avLst/>
          </a:prstGeom>
          <a:noFill/>
          <a:ln>
            <a:noFill/>
          </a:ln>
        </p:spPr>
      </p:pic>
      <p:pic>
        <p:nvPicPr>
          <p:cNvPr id="734" name="Google Shape;734;p53"/>
          <p:cNvPicPr preferRelativeResize="0"/>
          <p:nvPr/>
        </p:nvPicPr>
        <p:blipFill rotWithShape="1">
          <a:blip r:embed="rId6">
            <a:alphaModFix/>
          </a:blip>
          <a:srcRect/>
          <a:stretch/>
        </p:blipFill>
        <p:spPr>
          <a:xfrm>
            <a:off x="7821073" y="8181562"/>
            <a:ext cx="696658" cy="1339727"/>
          </a:xfrm>
          <a:prstGeom prst="rect">
            <a:avLst/>
          </a:prstGeom>
          <a:noFill/>
          <a:ln>
            <a:noFill/>
          </a:ln>
        </p:spPr>
      </p:pic>
      <p:pic>
        <p:nvPicPr>
          <p:cNvPr id="735" name="Google Shape;735;p53"/>
          <p:cNvPicPr preferRelativeResize="0"/>
          <p:nvPr/>
        </p:nvPicPr>
        <p:blipFill rotWithShape="1">
          <a:blip r:embed="rId7">
            <a:alphaModFix/>
          </a:blip>
          <a:srcRect/>
          <a:stretch/>
        </p:blipFill>
        <p:spPr>
          <a:xfrm>
            <a:off x="9795896" y="8289050"/>
            <a:ext cx="811738" cy="1232239"/>
          </a:xfrm>
          <a:prstGeom prst="rect">
            <a:avLst/>
          </a:prstGeom>
          <a:noFill/>
          <a:ln>
            <a:noFill/>
          </a:ln>
        </p:spPr>
      </p:pic>
      <p:pic>
        <p:nvPicPr>
          <p:cNvPr id="736" name="Google Shape;736;p53"/>
          <p:cNvPicPr preferRelativeResize="0"/>
          <p:nvPr/>
        </p:nvPicPr>
        <p:blipFill rotWithShape="1">
          <a:blip r:embed="rId8">
            <a:alphaModFix/>
          </a:blip>
          <a:srcRect/>
          <a:stretch/>
        </p:blipFill>
        <p:spPr>
          <a:xfrm>
            <a:off x="11788734" y="8525738"/>
            <a:ext cx="1379749" cy="758862"/>
          </a:xfrm>
          <a:prstGeom prst="rect">
            <a:avLst/>
          </a:prstGeom>
          <a:noFill/>
          <a:ln>
            <a:noFill/>
          </a:ln>
        </p:spPr>
      </p:pic>
      <p:pic>
        <p:nvPicPr>
          <p:cNvPr id="737" name="Google Shape;737;p53"/>
          <p:cNvPicPr preferRelativeResize="0"/>
          <p:nvPr/>
        </p:nvPicPr>
        <p:blipFill rotWithShape="1">
          <a:blip r:embed="rId9">
            <a:alphaModFix/>
          </a:blip>
          <a:srcRect/>
          <a:stretch/>
        </p:blipFill>
        <p:spPr>
          <a:xfrm>
            <a:off x="14078838" y="8417584"/>
            <a:ext cx="894477" cy="1077683"/>
          </a:xfrm>
          <a:prstGeom prst="rect">
            <a:avLst/>
          </a:prstGeom>
          <a:noFill/>
          <a:ln>
            <a:noFill/>
          </a:ln>
        </p:spPr>
      </p:pic>
      <p:sp>
        <p:nvSpPr>
          <p:cNvPr id="738" name="Google Shape;738;p53"/>
          <p:cNvSpPr txBox="1"/>
          <p:nvPr/>
        </p:nvSpPr>
        <p:spPr>
          <a:xfrm>
            <a:off x="3559099" y="2719488"/>
            <a:ext cx="10837982" cy="4558236"/>
          </a:xfrm>
          <a:prstGeom prst="rect">
            <a:avLst/>
          </a:prstGeom>
          <a:noFill/>
          <a:ln>
            <a:noFill/>
          </a:ln>
        </p:spPr>
        <p:txBody>
          <a:bodyPr spcFirstLastPara="1" wrap="square" lIns="0" tIns="0" rIns="0" bIns="0" anchor="t" anchorCtr="0">
            <a:spAutoFit/>
          </a:bodyPr>
          <a:lstStyle/>
          <a:p>
            <a:pPr marL="514350" marR="0" lvl="0" indent="-514350" algn="l" rtl="0">
              <a:lnSpc>
                <a:spcPct val="160607"/>
              </a:lnSpc>
              <a:spcBef>
                <a:spcPts val="0"/>
              </a:spcBef>
              <a:spcAft>
                <a:spcPts val="0"/>
              </a:spcAft>
              <a:buClr>
                <a:srgbClr val="FFFFFF"/>
              </a:buClr>
              <a:buSzPts val="2800"/>
              <a:buFont typeface="Raleway"/>
              <a:buAutoNum type="arabicParenR"/>
            </a:pPr>
            <a:r>
              <a:rPr lang="en-US" sz="2800" b="0" i="0" u="none" strike="noStrike" cap="none">
                <a:solidFill>
                  <a:srgbClr val="FFFFFF"/>
                </a:solidFill>
                <a:latin typeface="Raleway"/>
                <a:ea typeface="Raleway"/>
                <a:cs typeface="Raleway"/>
                <a:sym typeface="Raleway"/>
              </a:rPr>
              <a:t>What is NIL?</a:t>
            </a:r>
            <a:endParaRPr/>
          </a:p>
          <a:p>
            <a:pPr marL="514350" marR="0" lvl="0" indent="-514350" algn="l" rtl="0">
              <a:lnSpc>
                <a:spcPct val="160607"/>
              </a:lnSpc>
              <a:spcBef>
                <a:spcPts val="0"/>
              </a:spcBef>
              <a:spcAft>
                <a:spcPts val="0"/>
              </a:spcAft>
              <a:buClr>
                <a:srgbClr val="FFFFFF"/>
              </a:buClr>
              <a:buSzPts val="2800"/>
              <a:buFont typeface="Raleway"/>
              <a:buAutoNum type="arabicParenR"/>
            </a:pPr>
            <a:r>
              <a:rPr lang="en-US" sz="2800" b="0" i="0" u="none" strike="noStrike" cap="none">
                <a:solidFill>
                  <a:srgbClr val="FFFFFF"/>
                </a:solidFill>
                <a:latin typeface="Raleway"/>
                <a:ea typeface="Raleway"/>
                <a:cs typeface="Raleway"/>
                <a:sym typeface="Raleway"/>
              </a:rPr>
              <a:t>Why do some consider the current state of NIL to be the “wild wild west”?</a:t>
            </a:r>
            <a:endParaRPr/>
          </a:p>
          <a:p>
            <a:pPr marL="514350" marR="0" lvl="0" indent="-514350" algn="l" rtl="0">
              <a:lnSpc>
                <a:spcPct val="160607"/>
              </a:lnSpc>
              <a:spcBef>
                <a:spcPts val="0"/>
              </a:spcBef>
              <a:spcAft>
                <a:spcPts val="0"/>
              </a:spcAft>
              <a:buClr>
                <a:srgbClr val="FFFFFF"/>
              </a:buClr>
              <a:buSzPts val="2800"/>
              <a:buFont typeface="Raleway"/>
              <a:buAutoNum type="arabicParenR"/>
            </a:pPr>
            <a:r>
              <a:rPr lang="en-US" sz="2800" b="0" i="0" u="none" strike="noStrike" cap="none">
                <a:solidFill>
                  <a:srgbClr val="FFFFFF"/>
                </a:solidFill>
                <a:latin typeface="Raleway"/>
                <a:ea typeface="Raleway"/>
                <a:cs typeface="Raleway"/>
                <a:sym typeface="Raleway"/>
              </a:rPr>
              <a:t>Do you think the easiest solution is to pay college athletes?</a:t>
            </a:r>
            <a:endParaRPr/>
          </a:p>
          <a:p>
            <a:pPr marL="514350" marR="0" lvl="0" indent="-514350" algn="l" rtl="0">
              <a:lnSpc>
                <a:spcPct val="160607"/>
              </a:lnSpc>
              <a:spcBef>
                <a:spcPts val="0"/>
              </a:spcBef>
              <a:spcAft>
                <a:spcPts val="0"/>
              </a:spcAft>
              <a:buClr>
                <a:srgbClr val="FFFFFF"/>
              </a:buClr>
              <a:buSzPts val="2800"/>
              <a:buFont typeface="Raleway"/>
              <a:buAutoNum type="arabicParenR"/>
            </a:pPr>
            <a:r>
              <a:rPr lang="en-US" sz="2800" b="0" i="0" u="none" strike="noStrike" cap="none">
                <a:solidFill>
                  <a:srgbClr val="FFFFFF"/>
                </a:solidFill>
                <a:latin typeface="Raleway"/>
                <a:ea typeface="Raleway"/>
                <a:cs typeface="Raleway"/>
                <a:sym typeface="Raleway"/>
              </a:rPr>
              <a:t>If that is the solution, do ALL college athletes receive compensation?  Are they all compensated equally?  Why or why not?</a:t>
            </a:r>
            <a:endParaRPr/>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Shape 742"/>
        <p:cNvGrpSpPr/>
        <p:nvPr/>
      </p:nvGrpSpPr>
      <p:grpSpPr>
        <a:xfrm>
          <a:off x="0" y="0"/>
          <a:ext cx="0" cy="0"/>
          <a:chOff x="0" y="0"/>
          <a:chExt cx="0" cy="0"/>
        </a:xfrm>
      </p:grpSpPr>
      <p:pic>
        <p:nvPicPr>
          <p:cNvPr id="743" name="Google Shape;743;p54"/>
          <p:cNvPicPr preferRelativeResize="0"/>
          <p:nvPr/>
        </p:nvPicPr>
        <p:blipFill rotWithShape="1">
          <a:blip r:embed="rId3">
            <a:alphaModFix/>
          </a:blip>
          <a:srcRect t="12500" b="12500"/>
          <a:stretch/>
        </p:blipFill>
        <p:spPr>
          <a:xfrm>
            <a:off x="0" y="0"/>
            <a:ext cx="18288000" cy="10287000"/>
          </a:xfrm>
          <a:prstGeom prst="rect">
            <a:avLst/>
          </a:prstGeom>
          <a:noFill/>
          <a:ln>
            <a:noFill/>
          </a:ln>
        </p:spPr>
      </p:pic>
      <p:grpSp>
        <p:nvGrpSpPr>
          <p:cNvPr id="744" name="Google Shape;744;p54"/>
          <p:cNvGrpSpPr/>
          <p:nvPr/>
        </p:nvGrpSpPr>
        <p:grpSpPr>
          <a:xfrm>
            <a:off x="2777288" y="489649"/>
            <a:ext cx="12733425" cy="9307702"/>
            <a:chOff x="0" y="0"/>
            <a:chExt cx="16977900" cy="12410269"/>
          </a:xfrm>
        </p:grpSpPr>
        <p:sp>
          <p:nvSpPr>
            <p:cNvPr id="745" name="Google Shape;745;p54"/>
            <p:cNvSpPr/>
            <p:nvPr/>
          </p:nvSpPr>
          <p:spPr>
            <a:xfrm>
              <a:off x="0" y="0"/>
              <a:ext cx="16977900" cy="12410269"/>
            </a:xfrm>
            <a:prstGeom prst="rect">
              <a:avLst/>
            </a:prstGeom>
            <a:solidFill>
              <a:srgbClr val="1E314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6" name="Google Shape;746;p54"/>
            <p:cNvSpPr txBox="1"/>
            <p:nvPr/>
          </p:nvSpPr>
          <p:spPr>
            <a:xfrm>
              <a:off x="1026121" y="1185471"/>
              <a:ext cx="14925657" cy="1134782"/>
            </a:xfrm>
            <a:prstGeom prst="rect">
              <a:avLst/>
            </a:prstGeom>
            <a:noFill/>
            <a:ln>
              <a:noFill/>
            </a:ln>
          </p:spPr>
          <p:txBody>
            <a:bodyPr spcFirstLastPara="1" wrap="square" lIns="0" tIns="0" rIns="0" bIns="0" anchor="t" anchorCtr="0">
              <a:spAutoFit/>
            </a:bodyPr>
            <a:lstStyle/>
            <a:p>
              <a:pPr marL="0" marR="0" lvl="0" indent="0" algn="ctr" rtl="0">
                <a:lnSpc>
                  <a:spcPct val="130000"/>
                </a:lnSpc>
                <a:spcBef>
                  <a:spcPts val="0"/>
                </a:spcBef>
                <a:spcAft>
                  <a:spcPts val="0"/>
                </a:spcAft>
                <a:buClr>
                  <a:srgbClr val="FFFFFF"/>
                </a:buClr>
                <a:buSzPts val="5360"/>
                <a:buFont typeface="Montserrat"/>
                <a:buNone/>
              </a:pPr>
              <a:r>
                <a:rPr lang="en-US" sz="5360" b="1" i="0" u="none" strike="noStrike" cap="none">
                  <a:solidFill>
                    <a:srgbClr val="FFFFFF"/>
                  </a:solidFill>
                  <a:latin typeface="Montserrat"/>
                  <a:ea typeface="Montserrat"/>
                  <a:cs typeface="Montserrat"/>
                  <a:sym typeface="Montserrat"/>
                </a:rPr>
                <a:t>DISCUSSION QUESTIONS </a:t>
              </a:r>
              <a:endParaRPr/>
            </a:p>
          </p:txBody>
        </p:sp>
        <p:sp>
          <p:nvSpPr>
            <p:cNvPr id="747" name="Google Shape;747;p54"/>
            <p:cNvSpPr txBox="1"/>
            <p:nvPr/>
          </p:nvSpPr>
          <p:spPr>
            <a:xfrm>
              <a:off x="1026121" y="3510578"/>
              <a:ext cx="12982093" cy="1402510"/>
            </a:xfrm>
            <a:prstGeom prst="rect">
              <a:avLst/>
            </a:prstGeom>
            <a:noFill/>
            <a:ln>
              <a:noFill/>
            </a:ln>
          </p:spPr>
          <p:txBody>
            <a:bodyPr spcFirstLastPara="1" wrap="square" lIns="0" tIns="0" rIns="0" bIns="0" anchor="t" anchorCtr="0">
              <a:spAutoFit/>
            </a:bodyPr>
            <a:lstStyle/>
            <a:p>
              <a:pPr marL="0" marR="0" lvl="0" indent="0" algn="l" rtl="0">
                <a:lnSpc>
                  <a:spcPct val="238777"/>
                </a:lnSpc>
                <a:spcBef>
                  <a:spcPts val="0"/>
                </a:spcBef>
                <a:spcAft>
                  <a:spcPts val="0"/>
                </a:spcAft>
                <a:buClr>
                  <a:schemeClr val="dk1"/>
                </a:buClr>
                <a:buSzPts val="1800"/>
                <a:buFont typeface="Calibri"/>
                <a:buNone/>
              </a:pPr>
              <a:endParaRPr sz="1800" b="0" i="0" u="none" strike="noStrike" cap="none">
                <a:solidFill>
                  <a:srgbClr val="000000"/>
                </a:solidFill>
                <a:latin typeface="Calibri"/>
                <a:ea typeface="Calibri"/>
                <a:cs typeface="Calibri"/>
                <a:sym typeface="Calibri"/>
              </a:endParaRPr>
            </a:p>
            <a:p>
              <a:pPr marL="0" marR="0" lvl="0" indent="0" algn="l" rtl="0">
                <a:lnSpc>
                  <a:spcPct val="140000"/>
                </a:lnSpc>
                <a:spcBef>
                  <a:spcPts val="0"/>
                </a:spcBef>
                <a:spcAft>
                  <a:spcPts val="0"/>
                </a:spcAft>
                <a:buClr>
                  <a:srgbClr val="FFFFFF"/>
                </a:buClr>
                <a:buSzPts val="3070"/>
                <a:buFont typeface="Raleway"/>
                <a:buNone/>
              </a:pPr>
              <a:r>
                <a:rPr lang="en-US" sz="3070" b="0" i="0" u="none" strike="noStrike" cap="none">
                  <a:solidFill>
                    <a:srgbClr val="FFFFFF"/>
                  </a:solidFill>
                  <a:latin typeface="Raleway"/>
                  <a:ea typeface="Raleway"/>
                  <a:cs typeface="Raleway"/>
                  <a:sym typeface="Raleway"/>
                </a:rPr>
                <a:t> </a:t>
              </a:r>
              <a:endParaRPr/>
            </a:p>
          </p:txBody>
        </p:sp>
      </p:grpSp>
      <p:pic>
        <p:nvPicPr>
          <p:cNvPr id="748" name="Google Shape;748;p54"/>
          <p:cNvPicPr preferRelativeResize="0"/>
          <p:nvPr/>
        </p:nvPicPr>
        <p:blipFill rotWithShape="1">
          <a:blip r:embed="rId4">
            <a:alphaModFix/>
          </a:blip>
          <a:srcRect/>
          <a:stretch/>
        </p:blipFill>
        <p:spPr>
          <a:xfrm>
            <a:off x="3379171" y="8437176"/>
            <a:ext cx="978885" cy="1038500"/>
          </a:xfrm>
          <a:prstGeom prst="rect">
            <a:avLst/>
          </a:prstGeom>
          <a:noFill/>
          <a:ln>
            <a:noFill/>
          </a:ln>
        </p:spPr>
      </p:pic>
      <p:pic>
        <p:nvPicPr>
          <p:cNvPr id="749" name="Google Shape;749;p54"/>
          <p:cNvPicPr preferRelativeResize="0"/>
          <p:nvPr/>
        </p:nvPicPr>
        <p:blipFill rotWithShape="1">
          <a:blip r:embed="rId5">
            <a:alphaModFix/>
          </a:blip>
          <a:srcRect/>
          <a:stretch/>
        </p:blipFill>
        <p:spPr>
          <a:xfrm>
            <a:off x="5534621" y="8289050"/>
            <a:ext cx="898415" cy="1232239"/>
          </a:xfrm>
          <a:prstGeom prst="rect">
            <a:avLst/>
          </a:prstGeom>
          <a:noFill/>
          <a:ln>
            <a:noFill/>
          </a:ln>
        </p:spPr>
      </p:pic>
      <p:pic>
        <p:nvPicPr>
          <p:cNvPr id="750" name="Google Shape;750;p54"/>
          <p:cNvPicPr preferRelativeResize="0"/>
          <p:nvPr/>
        </p:nvPicPr>
        <p:blipFill rotWithShape="1">
          <a:blip r:embed="rId6">
            <a:alphaModFix/>
          </a:blip>
          <a:srcRect/>
          <a:stretch/>
        </p:blipFill>
        <p:spPr>
          <a:xfrm>
            <a:off x="7821073" y="8181562"/>
            <a:ext cx="696658" cy="1339727"/>
          </a:xfrm>
          <a:prstGeom prst="rect">
            <a:avLst/>
          </a:prstGeom>
          <a:noFill/>
          <a:ln>
            <a:noFill/>
          </a:ln>
        </p:spPr>
      </p:pic>
      <p:pic>
        <p:nvPicPr>
          <p:cNvPr id="751" name="Google Shape;751;p54"/>
          <p:cNvPicPr preferRelativeResize="0"/>
          <p:nvPr/>
        </p:nvPicPr>
        <p:blipFill rotWithShape="1">
          <a:blip r:embed="rId7">
            <a:alphaModFix/>
          </a:blip>
          <a:srcRect/>
          <a:stretch/>
        </p:blipFill>
        <p:spPr>
          <a:xfrm>
            <a:off x="9795896" y="8289050"/>
            <a:ext cx="811738" cy="1232239"/>
          </a:xfrm>
          <a:prstGeom prst="rect">
            <a:avLst/>
          </a:prstGeom>
          <a:noFill/>
          <a:ln>
            <a:noFill/>
          </a:ln>
        </p:spPr>
      </p:pic>
      <p:pic>
        <p:nvPicPr>
          <p:cNvPr id="752" name="Google Shape;752;p54"/>
          <p:cNvPicPr preferRelativeResize="0"/>
          <p:nvPr/>
        </p:nvPicPr>
        <p:blipFill rotWithShape="1">
          <a:blip r:embed="rId8">
            <a:alphaModFix/>
          </a:blip>
          <a:srcRect/>
          <a:stretch/>
        </p:blipFill>
        <p:spPr>
          <a:xfrm>
            <a:off x="11788734" y="8525738"/>
            <a:ext cx="1379749" cy="758862"/>
          </a:xfrm>
          <a:prstGeom prst="rect">
            <a:avLst/>
          </a:prstGeom>
          <a:noFill/>
          <a:ln>
            <a:noFill/>
          </a:ln>
        </p:spPr>
      </p:pic>
      <p:pic>
        <p:nvPicPr>
          <p:cNvPr id="753" name="Google Shape;753;p54"/>
          <p:cNvPicPr preferRelativeResize="0"/>
          <p:nvPr/>
        </p:nvPicPr>
        <p:blipFill rotWithShape="1">
          <a:blip r:embed="rId9">
            <a:alphaModFix/>
          </a:blip>
          <a:srcRect/>
          <a:stretch/>
        </p:blipFill>
        <p:spPr>
          <a:xfrm>
            <a:off x="14078838" y="8417584"/>
            <a:ext cx="894477" cy="1077683"/>
          </a:xfrm>
          <a:prstGeom prst="rect">
            <a:avLst/>
          </a:prstGeom>
          <a:noFill/>
          <a:ln>
            <a:noFill/>
          </a:ln>
        </p:spPr>
      </p:pic>
      <p:sp>
        <p:nvSpPr>
          <p:cNvPr id="754" name="Google Shape;754;p54"/>
          <p:cNvSpPr txBox="1"/>
          <p:nvPr/>
        </p:nvSpPr>
        <p:spPr>
          <a:xfrm>
            <a:off x="3559099" y="2719488"/>
            <a:ext cx="10838100" cy="4780800"/>
          </a:xfrm>
          <a:prstGeom prst="rect">
            <a:avLst/>
          </a:prstGeom>
          <a:noFill/>
          <a:ln>
            <a:noFill/>
          </a:ln>
        </p:spPr>
        <p:txBody>
          <a:bodyPr spcFirstLastPara="1" wrap="square" lIns="0" tIns="0" rIns="0" bIns="0" anchor="t" anchorCtr="0">
            <a:spAutoFit/>
          </a:bodyPr>
          <a:lstStyle/>
          <a:p>
            <a:pPr marL="514350" marR="0" lvl="0" indent="-514350" algn="l" rtl="0">
              <a:lnSpc>
                <a:spcPct val="115000"/>
              </a:lnSpc>
              <a:spcBef>
                <a:spcPts val="0"/>
              </a:spcBef>
              <a:spcAft>
                <a:spcPts val="0"/>
              </a:spcAft>
              <a:buClr>
                <a:srgbClr val="FFFFFF"/>
              </a:buClr>
              <a:buSzPts val="2800"/>
              <a:buFont typeface="Calibri"/>
              <a:buAutoNum type="arabicParenR" startAt="5"/>
            </a:pPr>
            <a:r>
              <a:rPr lang="en-US" sz="2800" b="0" i="0" u="none" strike="noStrike" cap="none">
                <a:solidFill>
                  <a:srgbClr val="FFFFFF"/>
                </a:solidFill>
                <a:latin typeface="Raleway"/>
                <a:ea typeface="Raleway"/>
                <a:cs typeface="Raleway"/>
                <a:sym typeface="Raleway"/>
              </a:rPr>
              <a:t>What is a Power 5 conference?</a:t>
            </a:r>
            <a:endParaRPr/>
          </a:p>
          <a:p>
            <a:pPr marL="514350" marR="0" lvl="0" indent="-514350" algn="l" rtl="0">
              <a:lnSpc>
                <a:spcPct val="115000"/>
              </a:lnSpc>
              <a:spcBef>
                <a:spcPts val="1000"/>
              </a:spcBef>
              <a:spcAft>
                <a:spcPts val="0"/>
              </a:spcAft>
              <a:buClr>
                <a:srgbClr val="FFFFFF"/>
              </a:buClr>
              <a:buSzPts val="2800"/>
              <a:buFont typeface="Raleway"/>
              <a:buAutoNum type="arabicParenR" startAt="5"/>
            </a:pPr>
            <a:r>
              <a:rPr lang="en-US" sz="2800" b="0" i="0" u="none" strike="noStrike" cap="none">
                <a:solidFill>
                  <a:srgbClr val="FFFFFF"/>
                </a:solidFill>
                <a:latin typeface="Raleway"/>
                <a:ea typeface="Raleway"/>
                <a:cs typeface="Raleway"/>
                <a:sym typeface="Raleway"/>
              </a:rPr>
              <a:t>Do you think NIL could impact conference realignment?  Why or why not?</a:t>
            </a:r>
            <a:endParaRPr sz="2800" b="0" i="0" u="none" strike="noStrike" cap="none">
              <a:solidFill>
                <a:srgbClr val="FFFFFF"/>
              </a:solidFill>
              <a:latin typeface="Raleway"/>
              <a:ea typeface="Raleway"/>
              <a:cs typeface="Raleway"/>
              <a:sym typeface="Raleway"/>
            </a:endParaRPr>
          </a:p>
          <a:p>
            <a:pPr marL="514350" marR="0" lvl="0" indent="-514350" algn="l" rtl="0">
              <a:lnSpc>
                <a:spcPct val="115000"/>
              </a:lnSpc>
              <a:spcBef>
                <a:spcPts val="1000"/>
              </a:spcBef>
              <a:spcAft>
                <a:spcPts val="0"/>
              </a:spcAft>
              <a:buClr>
                <a:srgbClr val="FFFFFF"/>
              </a:buClr>
              <a:buSzPts val="2800"/>
              <a:buFont typeface="Raleway"/>
              <a:buAutoNum type="arabicParenR" startAt="5"/>
            </a:pPr>
            <a:r>
              <a:rPr lang="en-US" sz="2800" b="0" i="0" u="none" strike="noStrike" cap="none">
                <a:solidFill>
                  <a:srgbClr val="FFFFFF"/>
                </a:solidFill>
                <a:latin typeface="Raleway"/>
                <a:ea typeface="Raleway"/>
                <a:cs typeface="Raleway"/>
                <a:sym typeface="Raleway"/>
              </a:rPr>
              <a:t>Which sports have benefited most from NIL rules?  Why do you think that might be?</a:t>
            </a:r>
            <a:endParaRPr/>
          </a:p>
          <a:p>
            <a:pPr marL="514350" marR="0" lvl="0" indent="-514350" algn="l" rtl="0">
              <a:lnSpc>
                <a:spcPct val="115000"/>
              </a:lnSpc>
              <a:spcBef>
                <a:spcPts val="1000"/>
              </a:spcBef>
              <a:spcAft>
                <a:spcPts val="1000"/>
              </a:spcAft>
              <a:buClr>
                <a:srgbClr val="FFFFFF"/>
              </a:buClr>
              <a:buSzPts val="2800"/>
              <a:buFont typeface="Raleway"/>
              <a:buAutoNum type="arabicParenR" startAt="5"/>
            </a:pPr>
            <a:r>
              <a:rPr lang="en-US" sz="2800" b="0" i="0" u="none" strike="noStrike" cap="none">
                <a:solidFill>
                  <a:srgbClr val="FFFFFF"/>
                </a:solidFill>
                <a:latin typeface="Raleway"/>
                <a:ea typeface="Raleway"/>
                <a:cs typeface="Raleway"/>
                <a:sym typeface="Raleway"/>
              </a:rPr>
              <a:t>Why would a business or brand want to sign a college athlete to a NIL deal?  What factors might they consider when determining which athletes might be best for endorsing their products or services?</a:t>
            </a:r>
            <a:endParaRPr sz="2800" b="0" i="0" u="none" strike="noStrike" cap="none">
              <a:solidFill>
                <a:srgbClr val="FFFFFF"/>
              </a:solidFill>
              <a:latin typeface="Raleway"/>
              <a:ea typeface="Raleway"/>
              <a:cs typeface="Raleway"/>
              <a:sym typeface="Raleway"/>
            </a:endParaRPr>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Shape 758"/>
        <p:cNvGrpSpPr/>
        <p:nvPr/>
      </p:nvGrpSpPr>
      <p:grpSpPr>
        <a:xfrm>
          <a:off x="0" y="0"/>
          <a:ext cx="0" cy="0"/>
          <a:chOff x="0" y="0"/>
          <a:chExt cx="0" cy="0"/>
        </a:xfrm>
      </p:grpSpPr>
      <p:pic>
        <p:nvPicPr>
          <p:cNvPr id="759" name="Google Shape;759;p55"/>
          <p:cNvPicPr preferRelativeResize="0"/>
          <p:nvPr/>
        </p:nvPicPr>
        <p:blipFill rotWithShape="1">
          <a:blip r:embed="rId3">
            <a:alphaModFix/>
          </a:blip>
          <a:srcRect t="12500" b="12500"/>
          <a:stretch/>
        </p:blipFill>
        <p:spPr>
          <a:xfrm>
            <a:off x="0" y="0"/>
            <a:ext cx="18288000" cy="10287000"/>
          </a:xfrm>
          <a:prstGeom prst="rect">
            <a:avLst/>
          </a:prstGeom>
          <a:noFill/>
          <a:ln>
            <a:noFill/>
          </a:ln>
        </p:spPr>
      </p:pic>
      <p:grpSp>
        <p:nvGrpSpPr>
          <p:cNvPr id="760" name="Google Shape;760;p55"/>
          <p:cNvGrpSpPr/>
          <p:nvPr/>
        </p:nvGrpSpPr>
        <p:grpSpPr>
          <a:xfrm>
            <a:off x="2777288" y="489649"/>
            <a:ext cx="12733425" cy="9307702"/>
            <a:chOff x="0" y="0"/>
            <a:chExt cx="16977900" cy="12410269"/>
          </a:xfrm>
        </p:grpSpPr>
        <p:sp>
          <p:nvSpPr>
            <p:cNvPr id="761" name="Google Shape;761;p55"/>
            <p:cNvSpPr/>
            <p:nvPr/>
          </p:nvSpPr>
          <p:spPr>
            <a:xfrm>
              <a:off x="0" y="0"/>
              <a:ext cx="16977900" cy="12410269"/>
            </a:xfrm>
            <a:prstGeom prst="rect">
              <a:avLst/>
            </a:prstGeom>
            <a:solidFill>
              <a:srgbClr val="1E314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2" name="Google Shape;762;p55"/>
            <p:cNvSpPr txBox="1"/>
            <p:nvPr/>
          </p:nvSpPr>
          <p:spPr>
            <a:xfrm>
              <a:off x="1026121" y="1185471"/>
              <a:ext cx="14925657" cy="1134782"/>
            </a:xfrm>
            <a:prstGeom prst="rect">
              <a:avLst/>
            </a:prstGeom>
            <a:noFill/>
            <a:ln>
              <a:noFill/>
            </a:ln>
          </p:spPr>
          <p:txBody>
            <a:bodyPr spcFirstLastPara="1" wrap="square" lIns="0" tIns="0" rIns="0" bIns="0" anchor="t" anchorCtr="0">
              <a:spAutoFit/>
            </a:bodyPr>
            <a:lstStyle/>
            <a:p>
              <a:pPr marL="0" marR="0" lvl="0" indent="0" algn="ctr" rtl="0">
                <a:lnSpc>
                  <a:spcPct val="130000"/>
                </a:lnSpc>
                <a:spcBef>
                  <a:spcPts val="0"/>
                </a:spcBef>
                <a:spcAft>
                  <a:spcPts val="0"/>
                </a:spcAft>
                <a:buClr>
                  <a:srgbClr val="FFFFFF"/>
                </a:buClr>
                <a:buSzPts val="5360"/>
                <a:buFont typeface="Montserrat"/>
                <a:buNone/>
              </a:pPr>
              <a:r>
                <a:rPr lang="en-US" sz="5360" b="1" i="0" u="none" strike="noStrike" cap="none">
                  <a:solidFill>
                    <a:srgbClr val="FFFFFF"/>
                  </a:solidFill>
                  <a:latin typeface="Montserrat"/>
                  <a:ea typeface="Montserrat"/>
                  <a:cs typeface="Montserrat"/>
                  <a:sym typeface="Montserrat"/>
                </a:rPr>
                <a:t>DISCUSSION QUESTIONS </a:t>
              </a:r>
              <a:endParaRPr/>
            </a:p>
          </p:txBody>
        </p:sp>
        <p:sp>
          <p:nvSpPr>
            <p:cNvPr id="763" name="Google Shape;763;p55"/>
            <p:cNvSpPr txBox="1"/>
            <p:nvPr/>
          </p:nvSpPr>
          <p:spPr>
            <a:xfrm>
              <a:off x="1026121" y="3510578"/>
              <a:ext cx="12982093" cy="1402510"/>
            </a:xfrm>
            <a:prstGeom prst="rect">
              <a:avLst/>
            </a:prstGeom>
            <a:noFill/>
            <a:ln>
              <a:noFill/>
            </a:ln>
          </p:spPr>
          <p:txBody>
            <a:bodyPr spcFirstLastPara="1" wrap="square" lIns="0" tIns="0" rIns="0" bIns="0" anchor="t" anchorCtr="0">
              <a:spAutoFit/>
            </a:bodyPr>
            <a:lstStyle/>
            <a:p>
              <a:pPr marL="0" marR="0" lvl="0" indent="0" algn="l" rtl="0">
                <a:lnSpc>
                  <a:spcPct val="238777"/>
                </a:lnSpc>
                <a:spcBef>
                  <a:spcPts val="0"/>
                </a:spcBef>
                <a:spcAft>
                  <a:spcPts val="0"/>
                </a:spcAft>
                <a:buClr>
                  <a:schemeClr val="dk1"/>
                </a:buClr>
                <a:buSzPts val="1800"/>
                <a:buFont typeface="Calibri"/>
                <a:buNone/>
              </a:pPr>
              <a:endParaRPr sz="1800" b="0" i="0" u="none" strike="noStrike" cap="none">
                <a:solidFill>
                  <a:srgbClr val="000000"/>
                </a:solidFill>
                <a:latin typeface="Calibri"/>
                <a:ea typeface="Calibri"/>
                <a:cs typeface="Calibri"/>
                <a:sym typeface="Calibri"/>
              </a:endParaRPr>
            </a:p>
            <a:p>
              <a:pPr marL="0" marR="0" lvl="0" indent="0" algn="l" rtl="0">
                <a:lnSpc>
                  <a:spcPct val="140000"/>
                </a:lnSpc>
                <a:spcBef>
                  <a:spcPts val="0"/>
                </a:spcBef>
                <a:spcAft>
                  <a:spcPts val="0"/>
                </a:spcAft>
                <a:buClr>
                  <a:srgbClr val="FFFFFF"/>
                </a:buClr>
                <a:buSzPts val="3070"/>
                <a:buFont typeface="Raleway"/>
                <a:buNone/>
              </a:pPr>
              <a:r>
                <a:rPr lang="en-US" sz="3070" b="0" i="0" u="none" strike="noStrike" cap="none">
                  <a:solidFill>
                    <a:srgbClr val="FFFFFF"/>
                  </a:solidFill>
                  <a:latin typeface="Raleway"/>
                  <a:ea typeface="Raleway"/>
                  <a:cs typeface="Raleway"/>
                  <a:sym typeface="Raleway"/>
                </a:rPr>
                <a:t> </a:t>
              </a:r>
              <a:endParaRPr/>
            </a:p>
          </p:txBody>
        </p:sp>
      </p:grpSp>
      <p:pic>
        <p:nvPicPr>
          <p:cNvPr id="764" name="Google Shape;764;p55"/>
          <p:cNvPicPr preferRelativeResize="0"/>
          <p:nvPr/>
        </p:nvPicPr>
        <p:blipFill rotWithShape="1">
          <a:blip r:embed="rId4">
            <a:alphaModFix/>
          </a:blip>
          <a:srcRect/>
          <a:stretch/>
        </p:blipFill>
        <p:spPr>
          <a:xfrm>
            <a:off x="3379171" y="8437176"/>
            <a:ext cx="978885" cy="1038500"/>
          </a:xfrm>
          <a:prstGeom prst="rect">
            <a:avLst/>
          </a:prstGeom>
          <a:noFill/>
          <a:ln>
            <a:noFill/>
          </a:ln>
        </p:spPr>
      </p:pic>
      <p:pic>
        <p:nvPicPr>
          <p:cNvPr id="765" name="Google Shape;765;p55"/>
          <p:cNvPicPr preferRelativeResize="0"/>
          <p:nvPr/>
        </p:nvPicPr>
        <p:blipFill rotWithShape="1">
          <a:blip r:embed="rId5">
            <a:alphaModFix/>
          </a:blip>
          <a:srcRect/>
          <a:stretch/>
        </p:blipFill>
        <p:spPr>
          <a:xfrm>
            <a:off x="5534621" y="8289050"/>
            <a:ext cx="898415" cy="1232239"/>
          </a:xfrm>
          <a:prstGeom prst="rect">
            <a:avLst/>
          </a:prstGeom>
          <a:noFill/>
          <a:ln>
            <a:noFill/>
          </a:ln>
        </p:spPr>
      </p:pic>
      <p:pic>
        <p:nvPicPr>
          <p:cNvPr id="766" name="Google Shape;766;p55"/>
          <p:cNvPicPr preferRelativeResize="0"/>
          <p:nvPr/>
        </p:nvPicPr>
        <p:blipFill rotWithShape="1">
          <a:blip r:embed="rId6">
            <a:alphaModFix/>
          </a:blip>
          <a:srcRect/>
          <a:stretch/>
        </p:blipFill>
        <p:spPr>
          <a:xfrm>
            <a:off x="7821073" y="8181562"/>
            <a:ext cx="696658" cy="1339727"/>
          </a:xfrm>
          <a:prstGeom prst="rect">
            <a:avLst/>
          </a:prstGeom>
          <a:noFill/>
          <a:ln>
            <a:noFill/>
          </a:ln>
        </p:spPr>
      </p:pic>
      <p:pic>
        <p:nvPicPr>
          <p:cNvPr id="767" name="Google Shape;767;p55"/>
          <p:cNvPicPr preferRelativeResize="0"/>
          <p:nvPr/>
        </p:nvPicPr>
        <p:blipFill rotWithShape="1">
          <a:blip r:embed="rId7">
            <a:alphaModFix/>
          </a:blip>
          <a:srcRect/>
          <a:stretch/>
        </p:blipFill>
        <p:spPr>
          <a:xfrm>
            <a:off x="9795896" y="8289050"/>
            <a:ext cx="811738" cy="1232239"/>
          </a:xfrm>
          <a:prstGeom prst="rect">
            <a:avLst/>
          </a:prstGeom>
          <a:noFill/>
          <a:ln>
            <a:noFill/>
          </a:ln>
        </p:spPr>
      </p:pic>
      <p:pic>
        <p:nvPicPr>
          <p:cNvPr id="768" name="Google Shape;768;p55"/>
          <p:cNvPicPr preferRelativeResize="0"/>
          <p:nvPr/>
        </p:nvPicPr>
        <p:blipFill rotWithShape="1">
          <a:blip r:embed="rId8">
            <a:alphaModFix/>
          </a:blip>
          <a:srcRect/>
          <a:stretch/>
        </p:blipFill>
        <p:spPr>
          <a:xfrm>
            <a:off x="11788734" y="8525738"/>
            <a:ext cx="1379749" cy="758862"/>
          </a:xfrm>
          <a:prstGeom prst="rect">
            <a:avLst/>
          </a:prstGeom>
          <a:noFill/>
          <a:ln>
            <a:noFill/>
          </a:ln>
        </p:spPr>
      </p:pic>
      <p:pic>
        <p:nvPicPr>
          <p:cNvPr id="769" name="Google Shape;769;p55"/>
          <p:cNvPicPr preferRelativeResize="0"/>
          <p:nvPr/>
        </p:nvPicPr>
        <p:blipFill rotWithShape="1">
          <a:blip r:embed="rId9">
            <a:alphaModFix/>
          </a:blip>
          <a:srcRect/>
          <a:stretch/>
        </p:blipFill>
        <p:spPr>
          <a:xfrm>
            <a:off x="14078838" y="8417584"/>
            <a:ext cx="894477" cy="1077683"/>
          </a:xfrm>
          <a:prstGeom prst="rect">
            <a:avLst/>
          </a:prstGeom>
          <a:noFill/>
          <a:ln>
            <a:noFill/>
          </a:ln>
        </p:spPr>
      </p:pic>
      <p:sp>
        <p:nvSpPr>
          <p:cNvPr id="770" name="Google Shape;770;p55"/>
          <p:cNvSpPr txBox="1"/>
          <p:nvPr/>
        </p:nvSpPr>
        <p:spPr>
          <a:xfrm>
            <a:off x="3559099" y="2719488"/>
            <a:ext cx="10838100" cy="4780800"/>
          </a:xfrm>
          <a:prstGeom prst="rect">
            <a:avLst/>
          </a:prstGeom>
          <a:noFill/>
          <a:ln>
            <a:noFill/>
          </a:ln>
        </p:spPr>
        <p:txBody>
          <a:bodyPr spcFirstLastPara="1" wrap="square" lIns="0" tIns="0" rIns="0" bIns="0" anchor="t" anchorCtr="0">
            <a:spAutoFit/>
          </a:bodyPr>
          <a:lstStyle/>
          <a:p>
            <a:pPr marL="514350" marR="0" lvl="0" indent="-514350" algn="l" rtl="0">
              <a:lnSpc>
                <a:spcPct val="115000"/>
              </a:lnSpc>
              <a:spcBef>
                <a:spcPts val="0"/>
              </a:spcBef>
              <a:spcAft>
                <a:spcPts val="0"/>
              </a:spcAft>
              <a:buClr>
                <a:srgbClr val="FFFFFF"/>
              </a:buClr>
              <a:buSzPts val="2800"/>
              <a:buFont typeface="Calibri"/>
              <a:buAutoNum type="arabicParenR" startAt="9"/>
            </a:pPr>
            <a:r>
              <a:rPr lang="en-US" sz="2800" b="0" i="0" u="none" strike="noStrike" cap="none">
                <a:solidFill>
                  <a:srgbClr val="FFFFFF"/>
                </a:solidFill>
                <a:latin typeface="Raleway"/>
                <a:ea typeface="Raleway"/>
                <a:cs typeface="Raleway"/>
                <a:sym typeface="Raleway"/>
              </a:rPr>
              <a:t>What type of athlete might be most appealing to a business or brand as a NIL partner?</a:t>
            </a:r>
            <a:endParaRPr/>
          </a:p>
          <a:p>
            <a:pPr marL="514350" marR="0" lvl="0" indent="-514350" algn="l" rtl="0">
              <a:lnSpc>
                <a:spcPct val="115000"/>
              </a:lnSpc>
              <a:spcBef>
                <a:spcPts val="1000"/>
              </a:spcBef>
              <a:spcAft>
                <a:spcPts val="0"/>
              </a:spcAft>
              <a:buClr>
                <a:srgbClr val="FFFFFF"/>
              </a:buClr>
              <a:buSzPts val="2800"/>
              <a:buFont typeface="Raleway"/>
              <a:buAutoNum type="arabicParenR" startAt="9"/>
            </a:pPr>
            <a:r>
              <a:rPr lang="en-US" sz="2800" b="0" i="0" u="none" strike="noStrike" cap="none">
                <a:solidFill>
                  <a:srgbClr val="FFFFFF"/>
                </a:solidFill>
                <a:latin typeface="Raleway"/>
                <a:ea typeface="Raleway"/>
                <a:cs typeface="Raleway"/>
                <a:sym typeface="Raleway"/>
              </a:rPr>
              <a:t>Do you think local businesses consider the same qualities and characteristics when evaluating potential NIL partnerships as a national brand?  Why or why not?</a:t>
            </a:r>
            <a:endParaRPr/>
          </a:p>
          <a:p>
            <a:pPr marL="514350" marR="0" lvl="0" indent="-514350" algn="l" rtl="0">
              <a:lnSpc>
                <a:spcPct val="115000"/>
              </a:lnSpc>
              <a:spcBef>
                <a:spcPts val="1000"/>
              </a:spcBef>
              <a:spcAft>
                <a:spcPts val="0"/>
              </a:spcAft>
              <a:buClr>
                <a:srgbClr val="FFFFFF"/>
              </a:buClr>
              <a:buSzPts val="2800"/>
              <a:buFont typeface="Raleway"/>
              <a:buAutoNum type="arabicParenR" startAt="9"/>
            </a:pPr>
            <a:r>
              <a:rPr lang="en-US" sz="2800" b="0" i="0" u="none" strike="noStrike" cap="none">
                <a:solidFill>
                  <a:srgbClr val="FFFFFF"/>
                </a:solidFill>
                <a:latin typeface="Raleway"/>
                <a:ea typeface="Raleway"/>
                <a:cs typeface="Raleway"/>
                <a:sym typeface="Raleway"/>
              </a:rPr>
              <a:t>How do you think NIL impacts recruiting?  Could NIL create more competitive imbalance in the future?</a:t>
            </a:r>
            <a:endParaRPr/>
          </a:p>
          <a:p>
            <a:pPr marL="514350" marR="0" lvl="0" indent="-514350" algn="l" rtl="0">
              <a:lnSpc>
                <a:spcPct val="115000"/>
              </a:lnSpc>
              <a:spcBef>
                <a:spcPts val="1000"/>
              </a:spcBef>
              <a:spcAft>
                <a:spcPts val="1000"/>
              </a:spcAft>
              <a:buClr>
                <a:srgbClr val="FFFFFF"/>
              </a:buClr>
              <a:buSzPts val="2800"/>
              <a:buFont typeface="Raleway"/>
              <a:buAutoNum type="arabicParenR" startAt="9"/>
            </a:pPr>
            <a:r>
              <a:rPr lang="en-US" sz="2800" b="0" i="0" u="none" strike="noStrike" cap="none">
                <a:solidFill>
                  <a:srgbClr val="FFFFFF"/>
                </a:solidFill>
                <a:latin typeface="Raleway"/>
                <a:ea typeface="Raleway"/>
                <a:cs typeface="Raleway"/>
                <a:sym typeface="Raleway"/>
              </a:rPr>
              <a:t>Do you think there needs to be more regulation of NIL in college sports?  Why or why not? </a:t>
            </a:r>
            <a:endParaRPr sz="2800" b="0" i="0" u="none" strike="noStrike" cap="none">
              <a:solidFill>
                <a:srgbClr val="FFFFFF"/>
              </a:solidFill>
              <a:latin typeface="Raleway"/>
              <a:ea typeface="Raleway"/>
              <a:cs typeface="Raleway"/>
              <a:sym typeface="Raleway"/>
            </a:endParaRPr>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Shape 774"/>
        <p:cNvGrpSpPr/>
        <p:nvPr/>
      </p:nvGrpSpPr>
      <p:grpSpPr>
        <a:xfrm>
          <a:off x="0" y="0"/>
          <a:ext cx="0" cy="0"/>
          <a:chOff x="0" y="0"/>
          <a:chExt cx="0" cy="0"/>
        </a:xfrm>
      </p:grpSpPr>
      <p:pic>
        <p:nvPicPr>
          <p:cNvPr id="775" name="Google Shape;775;p56"/>
          <p:cNvPicPr preferRelativeResize="0"/>
          <p:nvPr/>
        </p:nvPicPr>
        <p:blipFill rotWithShape="1">
          <a:blip r:embed="rId3">
            <a:alphaModFix/>
          </a:blip>
          <a:srcRect t="12500" b="12500"/>
          <a:stretch/>
        </p:blipFill>
        <p:spPr>
          <a:xfrm>
            <a:off x="0" y="0"/>
            <a:ext cx="18288000" cy="10287000"/>
          </a:xfrm>
          <a:prstGeom prst="rect">
            <a:avLst/>
          </a:prstGeom>
          <a:noFill/>
          <a:ln>
            <a:noFill/>
          </a:ln>
        </p:spPr>
      </p:pic>
      <p:grpSp>
        <p:nvGrpSpPr>
          <p:cNvPr id="776" name="Google Shape;776;p56"/>
          <p:cNvGrpSpPr/>
          <p:nvPr/>
        </p:nvGrpSpPr>
        <p:grpSpPr>
          <a:xfrm>
            <a:off x="2777288" y="489649"/>
            <a:ext cx="12733425" cy="9307702"/>
            <a:chOff x="0" y="0"/>
            <a:chExt cx="16977900" cy="12410269"/>
          </a:xfrm>
        </p:grpSpPr>
        <p:sp>
          <p:nvSpPr>
            <p:cNvPr id="777" name="Google Shape;777;p56"/>
            <p:cNvSpPr/>
            <p:nvPr/>
          </p:nvSpPr>
          <p:spPr>
            <a:xfrm>
              <a:off x="0" y="0"/>
              <a:ext cx="16977900" cy="12410269"/>
            </a:xfrm>
            <a:prstGeom prst="rect">
              <a:avLst/>
            </a:prstGeom>
            <a:solidFill>
              <a:srgbClr val="1E314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8" name="Google Shape;778;p56"/>
            <p:cNvSpPr txBox="1"/>
            <p:nvPr/>
          </p:nvSpPr>
          <p:spPr>
            <a:xfrm>
              <a:off x="1026121" y="1185471"/>
              <a:ext cx="14925657" cy="1075508"/>
            </a:xfrm>
            <a:prstGeom prst="rect">
              <a:avLst/>
            </a:prstGeom>
            <a:noFill/>
            <a:ln>
              <a:noFill/>
            </a:ln>
          </p:spPr>
          <p:txBody>
            <a:bodyPr spcFirstLastPara="1" wrap="square" lIns="0" tIns="0" rIns="0" bIns="0" anchor="t" anchorCtr="0">
              <a:spAutoFit/>
            </a:bodyPr>
            <a:lstStyle/>
            <a:p>
              <a:pPr marL="0" marR="0" lvl="0" indent="0" algn="ctr" rtl="0">
                <a:lnSpc>
                  <a:spcPct val="130000"/>
                </a:lnSpc>
                <a:spcBef>
                  <a:spcPts val="0"/>
                </a:spcBef>
                <a:spcAft>
                  <a:spcPts val="0"/>
                </a:spcAft>
                <a:buClr>
                  <a:srgbClr val="FFFFFF"/>
                </a:buClr>
                <a:buSzPts val="5360"/>
                <a:buFont typeface="Montserrat"/>
                <a:buNone/>
              </a:pPr>
              <a:r>
                <a:rPr lang="en-US" sz="5360" b="1" i="0" u="none" strike="noStrike" cap="none">
                  <a:solidFill>
                    <a:srgbClr val="FFFFFF"/>
                  </a:solidFill>
                  <a:latin typeface="Montserrat"/>
                  <a:ea typeface="Montserrat"/>
                  <a:cs typeface="Montserrat"/>
                  <a:sym typeface="Montserrat"/>
                </a:rPr>
                <a:t>ACTIVITY #1</a:t>
              </a:r>
              <a:endParaRPr/>
            </a:p>
          </p:txBody>
        </p:sp>
        <p:sp>
          <p:nvSpPr>
            <p:cNvPr id="779" name="Google Shape;779;p56"/>
            <p:cNvSpPr txBox="1"/>
            <p:nvPr/>
          </p:nvSpPr>
          <p:spPr>
            <a:xfrm>
              <a:off x="1026121" y="3510578"/>
              <a:ext cx="12982093" cy="1402510"/>
            </a:xfrm>
            <a:prstGeom prst="rect">
              <a:avLst/>
            </a:prstGeom>
            <a:noFill/>
            <a:ln>
              <a:noFill/>
            </a:ln>
          </p:spPr>
          <p:txBody>
            <a:bodyPr spcFirstLastPara="1" wrap="square" lIns="0" tIns="0" rIns="0" bIns="0" anchor="t" anchorCtr="0">
              <a:spAutoFit/>
            </a:bodyPr>
            <a:lstStyle/>
            <a:p>
              <a:pPr marL="0" marR="0" lvl="0" indent="0" algn="l" rtl="0">
                <a:lnSpc>
                  <a:spcPct val="238777"/>
                </a:lnSpc>
                <a:spcBef>
                  <a:spcPts val="0"/>
                </a:spcBef>
                <a:spcAft>
                  <a:spcPts val="0"/>
                </a:spcAft>
                <a:buClr>
                  <a:schemeClr val="dk1"/>
                </a:buClr>
                <a:buSzPts val="1800"/>
                <a:buFont typeface="Calibri"/>
                <a:buNone/>
              </a:pPr>
              <a:endParaRPr sz="1800" b="0" i="0" u="none" strike="noStrike" cap="none">
                <a:solidFill>
                  <a:srgbClr val="000000"/>
                </a:solidFill>
                <a:latin typeface="Calibri"/>
                <a:ea typeface="Calibri"/>
                <a:cs typeface="Calibri"/>
                <a:sym typeface="Calibri"/>
              </a:endParaRPr>
            </a:p>
            <a:p>
              <a:pPr marL="0" marR="0" lvl="0" indent="0" algn="l" rtl="0">
                <a:lnSpc>
                  <a:spcPct val="140000"/>
                </a:lnSpc>
                <a:spcBef>
                  <a:spcPts val="0"/>
                </a:spcBef>
                <a:spcAft>
                  <a:spcPts val="0"/>
                </a:spcAft>
                <a:buClr>
                  <a:srgbClr val="FFFFFF"/>
                </a:buClr>
                <a:buSzPts val="3070"/>
                <a:buFont typeface="Raleway"/>
                <a:buNone/>
              </a:pPr>
              <a:r>
                <a:rPr lang="en-US" sz="3070" b="0" i="0" u="none" strike="noStrike" cap="none">
                  <a:solidFill>
                    <a:srgbClr val="FFFFFF"/>
                  </a:solidFill>
                  <a:latin typeface="Raleway"/>
                  <a:ea typeface="Raleway"/>
                  <a:cs typeface="Raleway"/>
                  <a:sym typeface="Raleway"/>
                </a:rPr>
                <a:t> </a:t>
              </a:r>
              <a:endParaRPr/>
            </a:p>
          </p:txBody>
        </p:sp>
      </p:grpSp>
      <p:pic>
        <p:nvPicPr>
          <p:cNvPr id="780" name="Google Shape;780;p56"/>
          <p:cNvPicPr preferRelativeResize="0"/>
          <p:nvPr/>
        </p:nvPicPr>
        <p:blipFill rotWithShape="1">
          <a:blip r:embed="rId4">
            <a:alphaModFix/>
          </a:blip>
          <a:srcRect/>
          <a:stretch/>
        </p:blipFill>
        <p:spPr>
          <a:xfrm>
            <a:off x="3556547" y="5899179"/>
            <a:ext cx="1957770" cy="2077000"/>
          </a:xfrm>
          <a:prstGeom prst="rect">
            <a:avLst/>
          </a:prstGeom>
          <a:noFill/>
          <a:ln>
            <a:noFill/>
          </a:ln>
        </p:spPr>
      </p:pic>
      <p:pic>
        <p:nvPicPr>
          <p:cNvPr id="781" name="Google Shape;781;p56"/>
          <p:cNvPicPr preferRelativeResize="0"/>
          <p:nvPr/>
        </p:nvPicPr>
        <p:blipFill rotWithShape="1">
          <a:blip r:embed="rId5">
            <a:alphaModFix/>
          </a:blip>
          <a:srcRect/>
          <a:stretch/>
        </p:blipFill>
        <p:spPr>
          <a:xfrm>
            <a:off x="6913931" y="5705439"/>
            <a:ext cx="1796829" cy="2464479"/>
          </a:xfrm>
          <a:prstGeom prst="rect">
            <a:avLst/>
          </a:prstGeom>
          <a:noFill/>
          <a:ln>
            <a:noFill/>
          </a:ln>
        </p:spPr>
      </p:pic>
      <p:pic>
        <p:nvPicPr>
          <p:cNvPr id="782" name="Google Shape;782;p56"/>
          <p:cNvPicPr preferRelativeResize="0"/>
          <p:nvPr/>
        </p:nvPicPr>
        <p:blipFill rotWithShape="1">
          <a:blip r:embed="rId6">
            <a:alphaModFix/>
          </a:blip>
          <a:srcRect/>
          <a:stretch/>
        </p:blipFill>
        <p:spPr>
          <a:xfrm>
            <a:off x="10110935" y="5438181"/>
            <a:ext cx="1559477" cy="2998995"/>
          </a:xfrm>
          <a:prstGeom prst="rect">
            <a:avLst/>
          </a:prstGeom>
          <a:noFill/>
          <a:ln>
            <a:noFill/>
          </a:ln>
        </p:spPr>
      </p:pic>
      <p:pic>
        <p:nvPicPr>
          <p:cNvPr id="783" name="Google Shape;783;p56"/>
          <p:cNvPicPr preferRelativeResize="0"/>
          <p:nvPr/>
        </p:nvPicPr>
        <p:blipFill rotWithShape="1">
          <a:blip r:embed="rId7">
            <a:alphaModFix/>
          </a:blip>
          <a:srcRect/>
          <a:stretch/>
        </p:blipFill>
        <p:spPr>
          <a:xfrm>
            <a:off x="13070587" y="5705439"/>
            <a:ext cx="1701953" cy="2583610"/>
          </a:xfrm>
          <a:prstGeom prst="rect">
            <a:avLst/>
          </a:prstGeom>
          <a:noFill/>
          <a:ln>
            <a:noFill/>
          </a:ln>
        </p:spPr>
      </p:pic>
      <p:sp>
        <p:nvSpPr>
          <p:cNvPr id="784" name="Google Shape;784;p56"/>
          <p:cNvSpPr txBox="1"/>
          <p:nvPr/>
        </p:nvSpPr>
        <p:spPr>
          <a:xfrm>
            <a:off x="3556547" y="3193379"/>
            <a:ext cx="10837982" cy="547044"/>
          </a:xfrm>
          <a:prstGeom prst="rect">
            <a:avLst/>
          </a:prstGeom>
          <a:noFill/>
          <a:ln>
            <a:noFill/>
          </a:ln>
        </p:spPr>
        <p:txBody>
          <a:bodyPr spcFirstLastPara="1" wrap="square" lIns="0" tIns="0" rIns="0" bIns="0" anchor="t" anchorCtr="0">
            <a:spAutoFit/>
          </a:bodyPr>
          <a:lstStyle/>
          <a:p>
            <a:pPr marL="0" marR="0" lvl="0" indent="0" algn="ctr" rtl="0">
              <a:lnSpc>
                <a:spcPct val="140006"/>
              </a:lnSpc>
              <a:spcBef>
                <a:spcPts val="0"/>
              </a:spcBef>
              <a:spcAft>
                <a:spcPts val="0"/>
              </a:spcAft>
              <a:buClr>
                <a:srgbClr val="FFFFFF"/>
              </a:buClr>
              <a:buSzPts val="3212"/>
              <a:buFont typeface="Raleway"/>
              <a:buNone/>
            </a:pPr>
            <a:r>
              <a:rPr lang="en-US" sz="3212" b="0" i="0" u="none" strike="noStrike" cap="none">
                <a:solidFill>
                  <a:srgbClr val="FFFFFF"/>
                </a:solidFill>
                <a:latin typeface="Raleway"/>
                <a:ea typeface="Raleway"/>
                <a:cs typeface="Raleway"/>
                <a:sym typeface="Raleway"/>
              </a:rPr>
              <a:t>REGULATING NIL</a:t>
            </a:r>
            <a:endParaRPr/>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Shape 788"/>
        <p:cNvGrpSpPr/>
        <p:nvPr/>
      </p:nvGrpSpPr>
      <p:grpSpPr>
        <a:xfrm>
          <a:off x="0" y="0"/>
          <a:ext cx="0" cy="0"/>
          <a:chOff x="0" y="0"/>
          <a:chExt cx="0" cy="0"/>
        </a:xfrm>
      </p:grpSpPr>
      <p:pic>
        <p:nvPicPr>
          <p:cNvPr id="789" name="Google Shape;789;p57"/>
          <p:cNvPicPr preferRelativeResize="0"/>
          <p:nvPr/>
        </p:nvPicPr>
        <p:blipFill rotWithShape="1">
          <a:blip r:embed="rId3">
            <a:alphaModFix/>
          </a:blip>
          <a:srcRect t="12500" b="12500"/>
          <a:stretch/>
        </p:blipFill>
        <p:spPr>
          <a:xfrm>
            <a:off x="0" y="0"/>
            <a:ext cx="18288000" cy="10287000"/>
          </a:xfrm>
          <a:prstGeom prst="rect">
            <a:avLst/>
          </a:prstGeom>
          <a:noFill/>
          <a:ln>
            <a:noFill/>
          </a:ln>
        </p:spPr>
      </p:pic>
      <p:grpSp>
        <p:nvGrpSpPr>
          <p:cNvPr id="790" name="Google Shape;790;p57"/>
          <p:cNvGrpSpPr/>
          <p:nvPr/>
        </p:nvGrpSpPr>
        <p:grpSpPr>
          <a:xfrm>
            <a:off x="2777288" y="22924"/>
            <a:ext cx="12733425" cy="10184002"/>
            <a:chOff x="0" y="0"/>
            <a:chExt cx="16977900" cy="13578669"/>
          </a:xfrm>
        </p:grpSpPr>
        <p:sp>
          <p:nvSpPr>
            <p:cNvPr id="791" name="Google Shape;791;p57"/>
            <p:cNvSpPr/>
            <p:nvPr/>
          </p:nvSpPr>
          <p:spPr>
            <a:xfrm>
              <a:off x="0" y="0"/>
              <a:ext cx="16977900" cy="13578669"/>
            </a:xfrm>
            <a:prstGeom prst="rect">
              <a:avLst/>
            </a:prstGeom>
            <a:solidFill>
              <a:srgbClr val="1E314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2" name="Google Shape;792;p57"/>
            <p:cNvSpPr txBox="1"/>
            <p:nvPr/>
          </p:nvSpPr>
          <p:spPr>
            <a:xfrm>
              <a:off x="1026120" y="776673"/>
              <a:ext cx="14925657" cy="2303183"/>
            </a:xfrm>
            <a:prstGeom prst="rect">
              <a:avLst/>
            </a:prstGeom>
            <a:noFill/>
            <a:ln>
              <a:noFill/>
            </a:ln>
          </p:spPr>
          <p:txBody>
            <a:bodyPr spcFirstLastPara="1" wrap="square" lIns="0" tIns="0" rIns="0" bIns="0" anchor="t" anchorCtr="0">
              <a:spAutoFit/>
            </a:bodyPr>
            <a:lstStyle/>
            <a:p>
              <a:pPr marL="0" marR="0" lvl="0" indent="0" algn="ctr" rtl="0">
                <a:lnSpc>
                  <a:spcPct val="130000"/>
                </a:lnSpc>
                <a:spcBef>
                  <a:spcPts val="0"/>
                </a:spcBef>
                <a:spcAft>
                  <a:spcPts val="0"/>
                </a:spcAft>
                <a:buClr>
                  <a:srgbClr val="FFFFFF"/>
                </a:buClr>
                <a:buSzPts val="5360"/>
                <a:buFont typeface="Montserrat"/>
                <a:buNone/>
              </a:pPr>
              <a:r>
                <a:rPr lang="en-US" sz="5360" b="1" i="0" u="none" strike="noStrike" cap="none">
                  <a:solidFill>
                    <a:srgbClr val="FFFFFF"/>
                  </a:solidFill>
                  <a:latin typeface="Montserrat"/>
                  <a:ea typeface="Montserrat"/>
                  <a:cs typeface="Montserrat"/>
                  <a:sym typeface="Montserrat"/>
                </a:rPr>
                <a:t>NIL ACTIVITY #1 INSTRUCTIONS</a:t>
              </a:r>
              <a:endParaRPr/>
            </a:p>
          </p:txBody>
        </p:sp>
        <p:sp>
          <p:nvSpPr>
            <p:cNvPr id="793" name="Google Shape;793;p57"/>
            <p:cNvSpPr txBox="1"/>
            <p:nvPr/>
          </p:nvSpPr>
          <p:spPr>
            <a:xfrm>
              <a:off x="1026121" y="4678978"/>
              <a:ext cx="12982093" cy="1402510"/>
            </a:xfrm>
            <a:prstGeom prst="rect">
              <a:avLst/>
            </a:prstGeom>
            <a:noFill/>
            <a:ln>
              <a:noFill/>
            </a:ln>
          </p:spPr>
          <p:txBody>
            <a:bodyPr spcFirstLastPara="1" wrap="square" lIns="0" tIns="0" rIns="0" bIns="0" anchor="t" anchorCtr="0">
              <a:spAutoFit/>
            </a:bodyPr>
            <a:lstStyle/>
            <a:p>
              <a:pPr marL="0" marR="0" lvl="0" indent="0" algn="l" rtl="0">
                <a:lnSpc>
                  <a:spcPct val="238777"/>
                </a:lnSpc>
                <a:spcBef>
                  <a:spcPts val="0"/>
                </a:spcBef>
                <a:spcAft>
                  <a:spcPts val="0"/>
                </a:spcAft>
                <a:buClr>
                  <a:schemeClr val="dk1"/>
                </a:buClr>
                <a:buSzPts val="1800"/>
                <a:buFont typeface="Calibri"/>
                <a:buNone/>
              </a:pPr>
              <a:endParaRPr sz="1800" b="0" i="0" u="none" strike="noStrike" cap="none">
                <a:solidFill>
                  <a:srgbClr val="000000"/>
                </a:solidFill>
                <a:latin typeface="Calibri"/>
                <a:ea typeface="Calibri"/>
                <a:cs typeface="Calibri"/>
                <a:sym typeface="Calibri"/>
              </a:endParaRPr>
            </a:p>
            <a:p>
              <a:pPr marL="0" marR="0" lvl="0" indent="0" algn="l" rtl="0">
                <a:lnSpc>
                  <a:spcPct val="140000"/>
                </a:lnSpc>
                <a:spcBef>
                  <a:spcPts val="0"/>
                </a:spcBef>
                <a:spcAft>
                  <a:spcPts val="0"/>
                </a:spcAft>
                <a:buClr>
                  <a:srgbClr val="FFFFFF"/>
                </a:buClr>
                <a:buSzPts val="3070"/>
                <a:buFont typeface="Raleway"/>
                <a:buNone/>
              </a:pPr>
              <a:r>
                <a:rPr lang="en-US" sz="3070" b="0" i="0" u="none" strike="noStrike" cap="none">
                  <a:solidFill>
                    <a:srgbClr val="FFFFFF"/>
                  </a:solidFill>
                  <a:latin typeface="Raleway"/>
                  <a:ea typeface="Raleway"/>
                  <a:cs typeface="Raleway"/>
                  <a:sym typeface="Raleway"/>
                </a:rPr>
                <a:t> </a:t>
              </a:r>
              <a:endParaRPr/>
            </a:p>
          </p:txBody>
        </p:sp>
      </p:grpSp>
      <p:pic>
        <p:nvPicPr>
          <p:cNvPr id="794" name="Google Shape;794;p57"/>
          <p:cNvPicPr preferRelativeResize="0"/>
          <p:nvPr/>
        </p:nvPicPr>
        <p:blipFill rotWithShape="1">
          <a:blip r:embed="rId4">
            <a:alphaModFix/>
          </a:blip>
          <a:srcRect/>
          <a:stretch/>
        </p:blipFill>
        <p:spPr>
          <a:xfrm>
            <a:off x="3346928" y="8844051"/>
            <a:ext cx="978885" cy="1038500"/>
          </a:xfrm>
          <a:prstGeom prst="rect">
            <a:avLst/>
          </a:prstGeom>
          <a:noFill/>
          <a:ln>
            <a:noFill/>
          </a:ln>
        </p:spPr>
      </p:pic>
      <p:pic>
        <p:nvPicPr>
          <p:cNvPr id="795" name="Google Shape;795;p57"/>
          <p:cNvPicPr preferRelativeResize="0"/>
          <p:nvPr/>
        </p:nvPicPr>
        <p:blipFill rotWithShape="1">
          <a:blip r:embed="rId5">
            <a:alphaModFix/>
          </a:blip>
          <a:srcRect/>
          <a:stretch/>
        </p:blipFill>
        <p:spPr>
          <a:xfrm>
            <a:off x="5502378" y="8695924"/>
            <a:ext cx="898415" cy="1232239"/>
          </a:xfrm>
          <a:prstGeom prst="rect">
            <a:avLst/>
          </a:prstGeom>
          <a:noFill/>
          <a:ln>
            <a:noFill/>
          </a:ln>
        </p:spPr>
      </p:pic>
      <p:pic>
        <p:nvPicPr>
          <p:cNvPr id="796" name="Google Shape;796;p57"/>
          <p:cNvPicPr preferRelativeResize="0"/>
          <p:nvPr/>
        </p:nvPicPr>
        <p:blipFill rotWithShape="1">
          <a:blip r:embed="rId6">
            <a:alphaModFix/>
          </a:blip>
          <a:srcRect/>
          <a:stretch/>
        </p:blipFill>
        <p:spPr>
          <a:xfrm>
            <a:off x="7788829" y="8588436"/>
            <a:ext cx="696658" cy="1339727"/>
          </a:xfrm>
          <a:prstGeom prst="rect">
            <a:avLst/>
          </a:prstGeom>
          <a:noFill/>
          <a:ln>
            <a:noFill/>
          </a:ln>
        </p:spPr>
      </p:pic>
      <p:pic>
        <p:nvPicPr>
          <p:cNvPr id="797" name="Google Shape;797;p57"/>
          <p:cNvPicPr preferRelativeResize="0"/>
          <p:nvPr/>
        </p:nvPicPr>
        <p:blipFill rotWithShape="1">
          <a:blip r:embed="rId7">
            <a:alphaModFix/>
          </a:blip>
          <a:srcRect/>
          <a:stretch/>
        </p:blipFill>
        <p:spPr>
          <a:xfrm>
            <a:off x="9763653" y="8695924"/>
            <a:ext cx="811738" cy="1232239"/>
          </a:xfrm>
          <a:prstGeom prst="rect">
            <a:avLst/>
          </a:prstGeom>
          <a:noFill/>
          <a:ln>
            <a:noFill/>
          </a:ln>
        </p:spPr>
      </p:pic>
      <p:pic>
        <p:nvPicPr>
          <p:cNvPr id="798" name="Google Shape;798;p57"/>
          <p:cNvPicPr preferRelativeResize="0"/>
          <p:nvPr/>
        </p:nvPicPr>
        <p:blipFill rotWithShape="1">
          <a:blip r:embed="rId8">
            <a:alphaModFix/>
          </a:blip>
          <a:srcRect/>
          <a:stretch/>
        </p:blipFill>
        <p:spPr>
          <a:xfrm>
            <a:off x="11756491" y="8932613"/>
            <a:ext cx="1379749" cy="758862"/>
          </a:xfrm>
          <a:prstGeom prst="rect">
            <a:avLst/>
          </a:prstGeom>
          <a:noFill/>
          <a:ln>
            <a:noFill/>
          </a:ln>
        </p:spPr>
      </p:pic>
      <p:pic>
        <p:nvPicPr>
          <p:cNvPr id="799" name="Google Shape;799;p57"/>
          <p:cNvPicPr preferRelativeResize="0"/>
          <p:nvPr/>
        </p:nvPicPr>
        <p:blipFill rotWithShape="1">
          <a:blip r:embed="rId9">
            <a:alphaModFix/>
          </a:blip>
          <a:srcRect/>
          <a:stretch/>
        </p:blipFill>
        <p:spPr>
          <a:xfrm>
            <a:off x="14046595" y="8824459"/>
            <a:ext cx="894477" cy="1077683"/>
          </a:xfrm>
          <a:prstGeom prst="rect">
            <a:avLst/>
          </a:prstGeom>
          <a:noFill/>
          <a:ln>
            <a:noFill/>
          </a:ln>
        </p:spPr>
      </p:pic>
      <p:sp>
        <p:nvSpPr>
          <p:cNvPr id="800" name="Google Shape;800;p57"/>
          <p:cNvSpPr txBox="1"/>
          <p:nvPr/>
        </p:nvSpPr>
        <p:spPr>
          <a:xfrm>
            <a:off x="3559099" y="2866333"/>
            <a:ext cx="10837982" cy="5147948"/>
          </a:xfrm>
          <a:prstGeom prst="rect">
            <a:avLst/>
          </a:prstGeom>
          <a:noFill/>
          <a:ln>
            <a:noFill/>
          </a:ln>
        </p:spPr>
        <p:txBody>
          <a:bodyPr spcFirstLastPara="1" wrap="square" lIns="0" tIns="0" rIns="0" bIns="0" anchor="t" anchorCtr="0">
            <a:spAutoFit/>
          </a:bodyPr>
          <a:lstStyle/>
          <a:p>
            <a:pPr marL="514350" marR="0" lvl="0" indent="-514350" algn="l" rtl="0">
              <a:lnSpc>
                <a:spcPct val="140006"/>
              </a:lnSpc>
              <a:spcBef>
                <a:spcPts val="0"/>
              </a:spcBef>
              <a:spcAft>
                <a:spcPts val="0"/>
              </a:spcAft>
              <a:buClr>
                <a:srgbClr val="FFFFFF"/>
              </a:buClr>
              <a:buSzPts val="3212"/>
              <a:buFont typeface="Raleway"/>
              <a:buAutoNum type="arabicParenR"/>
            </a:pPr>
            <a:r>
              <a:rPr lang="en-US" sz="3212" b="0" i="0" u="none" strike="noStrike" cap="none">
                <a:solidFill>
                  <a:srgbClr val="FFFFFF"/>
                </a:solidFill>
                <a:latin typeface="Raleway"/>
                <a:ea typeface="Raleway"/>
                <a:cs typeface="Raleway"/>
                <a:sym typeface="Raleway"/>
              </a:rPr>
              <a:t>Divide the class into pairs.  </a:t>
            </a:r>
            <a:endParaRPr/>
          </a:p>
          <a:p>
            <a:pPr marL="514350" marR="0" lvl="0" indent="-514350" algn="l" rtl="0">
              <a:lnSpc>
                <a:spcPct val="140006"/>
              </a:lnSpc>
              <a:spcBef>
                <a:spcPts val="0"/>
              </a:spcBef>
              <a:spcAft>
                <a:spcPts val="0"/>
              </a:spcAft>
              <a:buClr>
                <a:srgbClr val="FFFFFF"/>
              </a:buClr>
              <a:buSzPts val="3212"/>
              <a:buFont typeface="Raleway"/>
              <a:buAutoNum type="arabicParenR"/>
            </a:pPr>
            <a:r>
              <a:rPr lang="en-US" sz="3212" b="0" i="0" u="none" strike="noStrike" cap="none">
                <a:solidFill>
                  <a:srgbClr val="FFFFFF"/>
                </a:solidFill>
                <a:latin typeface="Raleway"/>
                <a:ea typeface="Raleway"/>
                <a:cs typeface="Raleway"/>
                <a:sym typeface="Raleway"/>
              </a:rPr>
              <a:t>In each group, student #1 will create an idea for ways NIL could be better regulated.  Student  #2 must determine whether that regulation benefits the NCAA, its member schools, and student athletes in a way that makes the regulatory effort a viable one.  </a:t>
            </a:r>
            <a:endParaRPr/>
          </a:p>
          <a:p>
            <a:pPr marL="514350" marR="0" lvl="0" indent="-514350" algn="l" rtl="0">
              <a:lnSpc>
                <a:spcPct val="140006"/>
              </a:lnSpc>
              <a:spcBef>
                <a:spcPts val="0"/>
              </a:spcBef>
              <a:spcAft>
                <a:spcPts val="0"/>
              </a:spcAft>
              <a:buClr>
                <a:srgbClr val="FFFFFF"/>
              </a:buClr>
              <a:buSzPts val="3212"/>
              <a:buFont typeface="Raleway"/>
              <a:buAutoNum type="arabicParenR"/>
            </a:pPr>
            <a:r>
              <a:rPr lang="en-US" sz="3212" b="0" i="0" u="none" strike="noStrike" cap="none">
                <a:solidFill>
                  <a:srgbClr val="FFFFFF"/>
                </a:solidFill>
                <a:latin typeface="Raleway"/>
                <a:ea typeface="Raleway"/>
                <a:cs typeface="Raleway"/>
                <a:sym typeface="Raleway"/>
              </a:rPr>
              <a:t>Each group should be prepared to present their ideas in class.</a:t>
            </a:r>
            <a:endParaRPr sz="3212" b="0" i="0" u="none" strike="noStrike" cap="none">
              <a:solidFill>
                <a:srgbClr val="FFFFFF"/>
              </a:solidFill>
              <a:latin typeface="Raleway"/>
              <a:ea typeface="Raleway"/>
              <a:cs typeface="Raleway"/>
              <a:sym typeface="Raleway"/>
            </a:endParaRPr>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Shape 804"/>
        <p:cNvGrpSpPr/>
        <p:nvPr/>
      </p:nvGrpSpPr>
      <p:grpSpPr>
        <a:xfrm>
          <a:off x="0" y="0"/>
          <a:ext cx="0" cy="0"/>
          <a:chOff x="0" y="0"/>
          <a:chExt cx="0" cy="0"/>
        </a:xfrm>
      </p:grpSpPr>
      <p:pic>
        <p:nvPicPr>
          <p:cNvPr id="805" name="Google Shape;805;p58"/>
          <p:cNvPicPr preferRelativeResize="0"/>
          <p:nvPr/>
        </p:nvPicPr>
        <p:blipFill rotWithShape="1">
          <a:blip r:embed="rId3">
            <a:alphaModFix/>
          </a:blip>
          <a:srcRect t="12500" b="12500"/>
          <a:stretch/>
        </p:blipFill>
        <p:spPr>
          <a:xfrm>
            <a:off x="0" y="0"/>
            <a:ext cx="18288000" cy="10287000"/>
          </a:xfrm>
          <a:prstGeom prst="rect">
            <a:avLst/>
          </a:prstGeom>
          <a:noFill/>
          <a:ln>
            <a:noFill/>
          </a:ln>
        </p:spPr>
      </p:pic>
      <p:grpSp>
        <p:nvGrpSpPr>
          <p:cNvPr id="806" name="Google Shape;806;p58"/>
          <p:cNvGrpSpPr/>
          <p:nvPr/>
        </p:nvGrpSpPr>
        <p:grpSpPr>
          <a:xfrm>
            <a:off x="2777288" y="489649"/>
            <a:ext cx="12733425" cy="9307702"/>
            <a:chOff x="0" y="0"/>
            <a:chExt cx="16977900" cy="12410269"/>
          </a:xfrm>
        </p:grpSpPr>
        <p:sp>
          <p:nvSpPr>
            <p:cNvPr id="807" name="Google Shape;807;p58"/>
            <p:cNvSpPr/>
            <p:nvPr/>
          </p:nvSpPr>
          <p:spPr>
            <a:xfrm>
              <a:off x="0" y="0"/>
              <a:ext cx="16977900" cy="12410269"/>
            </a:xfrm>
            <a:prstGeom prst="rect">
              <a:avLst/>
            </a:prstGeom>
            <a:solidFill>
              <a:srgbClr val="1E314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8" name="Google Shape;808;p58"/>
            <p:cNvSpPr txBox="1"/>
            <p:nvPr/>
          </p:nvSpPr>
          <p:spPr>
            <a:xfrm>
              <a:off x="1026121" y="1185471"/>
              <a:ext cx="14925657" cy="1075508"/>
            </a:xfrm>
            <a:prstGeom prst="rect">
              <a:avLst/>
            </a:prstGeom>
            <a:noFill/>
            <a:ln>
              <a:noFill/>
            </a:ln>
          </p:spPr>
          <p:txBody>
            <a:bodyPr spcFirstLastPara="1" wrap="square" lIns="0" tIns="0" rIns="0" bIns="0" anchor="t" anchorCtr="0">
              <a:spAutoFit/>
            </a:bodyPr>
            <a:lstStyle/>
            <a:p>
              <a:pPr marL="0" marR="0" lvl="0" indent="0" algn="ctr" rtl="0">
                <a:lnSpc>
                  <a:spcPct val="130000"/>
                </a:lnSpc>
                <a:spcBef>
                  <a:spcPts val="0"/>
                </a:spcBef>
                <a:spcAft>
                  <a:spcPts val="0"/>
                </a:spcAft>
                <a:buClr>
                  <a:srgbClr val="FFFFFF"/>
                </a:buClr>
                <a:buSzPts val="5360"/>
                <a:buFont typeface="Montserrat"/>
                <a:buNone/>
              </a:pPr>
              <a:r>
                <a:rPr lang="en-US" sz="5360" b="1" i="0" u="none" strike="noStrike" cap="none">
                  <a:solidFill>
                    <a:srgbClr val="FFFFFF"/>
                  </a:solidFill>
                  <a:latin typeface="Montserrat"/>
                  <a:ea typeface="Montserrat"/>
                  <a:cs typeface="Montserrat"/>
                  <a:sym typeface="Montserrat"/>
                </a:rPr>
                <a:t>ACTIVITY #2</a:t>
              </a:r>
              <a:endParaRPr/>
            </a:p>
          </p:txBody>
        </p:sp>
        <p:sp>
          <p:nvSpPr>
            <p:cNvPr id="809" name="Google Shape;809;p58"/>
            <p:cNvSpPr txBox="1"/>
            <p:nvPr/>
          </p:nvSpPr>
          <p:spPr>
            <a:xfrm>
              <a:off x="1026121" y="3510578"/>
              <a:ext cx="12982093" cy="1402510"/>
            </a:xfrm>
            <a:prstGeom prst="rect">
              <a:avLst/>
            </a:prstGeom>
            <a:noFill/>
            <a:ln>
              <a:noFill/>
            </a:ln>
          </p:spPr>
          <p:txBody>
            <a:bodyPr spcFirstLastPara="1" wrap="square" lIns="0" tIns="0" rIns="0" bIns="0" anchor="t" anchorCtr="0">
              <a:spAutoFit/>
            </a:bodyPr>
            <a:lstStyle/>
            <a:p>
              <a:pPr marL="0" marR="0" lvl="0" indent="0" algn="l" rtl="0">
                <a:lnSpc>
                  <a:spcPct val="238777"/>
                </a:lnSpc>
                <a:spcBef>
                  <a:spcPts val="0"/>
                </a:spcBef>
                <a:spcAft>
                  <a:spcPts val="0"/>
                </a:spcAft>
                <a:buClr>
                  <a:schemeClr val="dk1"/>
                </a:buClr>
                <a:buSzPts val="1800"/>
                <a:buFont typeface="Calibri"/>
                <a:buNone/>
              </a:pPr>
              <a:endParaRPr sz="1800" b="0" i="0" u="none" strike="noStrike" cap="none">
                <a:solidFill>
                  <a:srgbClr val="000000"/>
                </a:solidFill>
                <a:latin typeface="Calibri"/>
                <a:ea typeface="Calibri"/>
                <a:cs typeface="Calibri"/>
                <a:sym typeface="Calibri"/>
              </a:endParaRPr>
            </a:p>
            <a:p>
              <a:pPr marL="0" marR="0" lvl="0" indent="0" algn="l" rtl="0">
                <a:lnSpc>
                  <a:spcPct val="140000"/>
                </a:lnSpc>
                <a:spcBef>
                  <a:spcPts val="0"/>
                </a:spcBef>
                <a:spcAft>
                  <a:spcPts val="0"/>
                </a:spcAft>
                <a:buClr>
                  <a:srgbClr val="FFFFFF"/>
                </a:buClr>
                <a:buSzPts val="3070"/>
                <a:buFont typeface="Raleway"/>
                <a:buNone/>
              </a:pPr>
              <a:r>
                <a:rPr lang="en-US" sz="3070" b="0" i="0" u="none" strike="noStrike" cap="none">
                  <a:solidFill>
                    <a:srgbClr val="FFFFFF"/>
                  </a:solidFill>
                  <a:latin typeface="Raleway"/>
                  <a:ea typeface="Raleway"/>
                  <a:cs typeface="Raleway"/>
                  <a:sym typeface="Raleway"/>
                </a:rPr>
                <a:t> </a:t>
              </a:r>
              <a:endParaRPr/>
            </a:p>
          </p:txBody>
        </p:sp>
      </p:grpSp>
      <p:pic>
        <p:nvPicPr>
          <p:cNvPr id="810" name="Google Shape;810;p58"/>
          <p:cNvPicPr preferRelativeResize="0"/>
          <p:nvPr/>
        </p:nvPicPr>
        <p:blipFill rotWithShape="1">
          <a:blip r:embed="rId4">
            <a:alphaModFix/>
          </a:blip>
          <a:srcRect/>
          <a:stretch/>
        </p:blipFill>
        <p:spPr>
          <a:xfrm>
            <a:off x="3556547" y="5899179"/>
            <a:ext cx="1957770" cy="2077000"/>
          </a:xfrm>
          <a:prstGeom prst="rect">
            <a:avLst/>
          </a:prstGeom>
          <a:noFill/>
          <a:ln>
            <a:noFill/>
          </a:ln>
        </p:spPr>
      </p:pic>
      <p:pic>
        <p:nvPicPr>
          <p:cNvPr id="811" name="Google Shape;811;p58"/>
          <p:cNvPicPr preferRelativeResize="0"/>
          <p:nvPr/>
        </p:nvPicPr>
        <p:blipFill rotWithShape="1">
          <a:blip r:embed="rId5">
            <a:alphaModFix/>
          </a:blip>
          <a:srcRect/>
          <a:stretch/>
        </p:blipFill>
        <p:spPr>
          <a:xfrm>
            <a:off x="6913931" y="5705439"/>
            <a:ext cx="1796829" cy="2464479"/>
          </a:xfrm>
          <a:prstGeom prst="rect">
            <a:avLst/>
          </a:prstGeom>
          <a:noFill/>
          <a:ln>
            <a:noFill/>
          </a:ln>
        </p:spPr>
      </p:pic>
      <p:pic>
        <p:nvPicPr>
          <p:cNvPr id="812" name="Google Shape;812;p58"/>
          <p:cNvPicPr preferRelativeResize="0"/>
          <p:nvPr/>
        </p:nvPicPr>
        <p:blipFill rotWithShape="1">
          <a:blip r:embed="rId6">
            <a:alphaModFix/>
          </a:blip>
          <a:srcRect/>
          <a:stretch/>
        </p:blipFill>
        <p:spPr>
          <a:xfrm>
            <a:off x="10110935" y="5438181"/>
            <a:ext cx="1559477" cy="2998995"/>
          </a:xfrm>
          <a:prstGeom prst="rect">
            <a:avLst/>
          </a:prstGeom>
          <a:noFill/>
          <a:ln>
            <a:noFill/>
          </a:ln>
        </p:spPr>
      </p:pic>
      <p:pic>
        <p:nvPicPr>
          <p:cNvPr id="813" name="Google Shape;813;p58"/>
          <p:cNvPicPr preferRelativeResize="0"/>
          <p:nvPr/>
        </p:nvPicPr>
        <p:blipFill rotWithShape="1">
          <a:blip r:embed="rId7">
            <a:alphaModFix/>
          </a:blip>
          <a:srcRect/>
          <a:stretch/>
        </p:blipFill>
        <p:spPr>
          <a:xfrm>
            <a:off x="13070587" y="5705439"/>
            <a:ext cx="1701953" cy="2583610"/>
          </a:xfrm>
          <a:prstGeom prst="rect">
            <a:avLst/>
          </a:prstGeom>
          <a:noFill/>
          <a:ln>
            <a:noFill/>
          </a:ln>
        </p:spPr>
      </p:pic>
      <p:sp>
        <p:nvSpPr>
          <p:cNvPr id="814" name="Google Shape;814;p58"/>
          <p:cNvSpPr txBox="1"/>
          <p:nvPr/>
        </p:nvSpPr>
        <p:spPr>
          <a:xfrm>
            <a:off x="3556547" y="3193379"/>
            <a:ext cx="10837982" cy="547044"/>
          </a:xfrm>
          <a:prstGeom prst="rect">
            <a:avLst/>
          </a:prstGeom>
          <a:noFill/>
          <a:ln>
            <a:noFill/>
          </a:ln>
        </p:spPr>
        <p:txBody>
          <a:bodyPr spcFirstLastPara="1" wrap="square" lIns="0" tIns="0" rIns="0" bIns="0" anchor="t" anchorCtr="0">
            <a:spAutoFit/>
          </a:bodyPr>
          <a:lstStyle/>
          <a:p>
            <a:pPr marL="0" marR="0" lvl="0" indent="0" algn="ctr" rtl="0">
              <a:lnSpc>
                <a:spcPct val="140006"/>
              </a:lnSpc>
              <a:spcBef>
                <a:spcPts val="0"/>
              </a:spcBef>
              <a:spcAft>
                <a:spcPts val="0"/>
              </a:spcAft>
              <a:buClr>
                <a:srgbClr val="FFFFFF"/>
              </a:buClr>
              <a:buSzPts val="3212"/>
              <a:buFont typeface="Raleway"/>
              <a:buNone/>
            </a:pPr>
            <a:r>
              <a:rPr lang="en-US" sz="3212" b="0" i="0" u="none" strike="noStrike" cap="none">
                <a:solidFill>
                  <a:srgbClr val="FFFFFF"/>
                </a:solidFill>
                <a:latin typeface="Raleway"/>
                <a:ea typeface="Raleway"/>
                <a:cs typeface="Raleway"/>
                <a:sym typeface="Raleway"/>
              </a:rPr>
              <a:t>BUILDING A NIL MARKETING CAMPAIGN</a:t>
            </a:r>
            <a:endParaRPr sz="3212" b="0" i="0" u="none" strike="noStrike" cap="none">
              <a:solidFill>
                <a:srgbClr val="FFFFFF"/>
              </a:solidFill>
              <a:latin typeface="Raleway"/>
              <a:ea typeface="Raleway"/>
              <a:cs typeface="Raleway"/>
              <a:sym typeface="Raleway"/>
            </a:endParaRPr>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Shape 818"/>
        <p:cNvGrpSpPr/>
        <p:nvPr/>
      </p:nvGrpSpPr>
      <p:grpSpPr>
        <a:xfrm>
          <a:off x="0" y="0"/>
          <a:ext cx="0" cy="0"/>
          <a:chOff x="0" y="0"/>
          <a:chExt cx="0" cy="0"/>
        </a:xfrm>
      </p:grpSpPr>
      <p:pic>
        <p:nvPicPr>
          <p:cNvPr id="819" name="Google Shape;819;p59"/>
          <p:cNvPicPr preferRelativeResize="0"/>
          <p:nvPr/>
        </p:nvPicPr>
        <p:blipFill rotWithShape="1">
          <a:blip r:embed="rId3">
            <a:alphaModFix/>
          </a:blip>
          <a:srcRect t="12500" b="12500"/>
          <a:stretch/>
        </p:blipFill>
        <p:spPr>
          <a:xfrm>
            <a:off x="0" y="0"/>
            <a:ext cx="18288000" cy="10287000"/>
          </a:xfrm>
          <a:prstGeom prst="rect">
            <a:avLst/>
          </a:prstGeom>
          <a:noFill/>
          <a:ln>
            <a:noFill/>
          </a:ln>
        </p:spPr>
      </p:pic>
      <p:grpSp>
        <p:nvGrpSpPr>
          <p:cNvPr id="820" name="Google Shape;820;p59"/>
          <p:cNvGrpSpPr/>
          <p:nvPr/>
        </p:nvGrpSpPr>
        <p:grpSpPr>
          <a:xfrm>
            <a:off x="2777288" y="22924"/>
            <a:ext cx="12733425" cy="10184002"/>
            <a:chOff x="0" y="0"/>
            <a:chExt cx="16977900" cy="13578669"/>
          </a:xfrm>
        </p:grpSpPr>
        <p:sp>
          <p:nvSpPr>
            <p:cNvPr id="821" name="Google Shape;821;p59"/>
            <p:cNvSpPr/>
            <p:nvPr/>
          </p:nvSpPr>
          <p:spPr>
            <a:xfrm>
              <a:off x="0" y="0"/>
              <a:ext cx="16977900" cy="13578669"/>
            </a:xfrm>
            <a:prstGeom prst="rect">
              <a:avLst/>
            </a:prstGeom>
            <a:solidFill>
              <a:srgbClr val="1E314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2" name="Google Shape;822;p59"/>
            <p:cNvSpPr txBox="1"/>
            <p:nvPr/>
          </p:nvSpPr>
          <p:spPr>
            <a:xfrm>
              <a:off x="1026120" y="776673"/>
              <a:ext cx="14925657" cy="2303183"/>
            </a:xfrm>
            <a:prstGeom prst="rect">
              <a:avLst/>
            </a:prstGeom>
            <a:noFill/>
            <a:ln>
              <a:noFill/>
            </a:ln>
          </p:spPr>
          <p:txBody>
            <a:bodyPr spcFirstLastPara="1" wrap="square" lIns="0" tIns="0" rIns="0" bIns="0" anchor="t" anchorCtr="0">
              <a:spAutoFit/>
            </a:bodyPr>
            <a:lstStyle/>
            <a:p>
              <a:pPr marL="0" marR="0" lvl="0" indent="0" algn="ctr" rtl="0">
                <a:lnSpc>
                  <a:spcPct val="130000"/>
                </a:lnSpc>
                <a:spcBef>
                  <a:spcPts val="0"/>
                </a:spcBef>
                <a:spcAft>
                  <a:spcPts val="0"/>
                </a:spcAft>
                <a:buClr>
                  <a:srgbClr val="FFFFFF"/>
                </a:buClr>
                <a:buSzPts val="5360"/>
                <a:buFont typeface="Montserrat"/>
                <a:buNone/>
              </a:pPr>
              <a:r>
                <a:rPr lang="en-US" sz="5360" b="1" i="0" u="none" strike="noStrike" cap="none">
                  <a:solidFill>
                    <a:srgbClr val="FFFFFF"/>
                  </a:solidFill>
                  <a:latin typeface="Montserrat"/>
                  <a:ea typeface="Montserrat"/>
                  <a:cs typeface="Montserrat"/>
                  <a:sym typeface="Montserrat"/>
                </a:rPr>
                <a:t>NIL ACTIVITY #2 INSTRUCTIONS</a:t>
              </a:r>
              <a:endParaRPr/>
            </a:p>
          </p:txBody>
        </p:sp>
        <p:sp>
          <p:nvSpPr>
            <p:cNvPr id="823" name="Google Shape;823;p59"/>
            <p:cNvSpPr txBox="1"/>
            <p:nvPr/>
          </p:nvSpPr>
          <p:spPr>
            <a:xfrm>
              <a:off x="1026121" y="4678978"/>
              <a:ext cx="12982093" cy="1402510"/>
            </a:xfrm>
            <a:prstGeom prst="rect">
              <a:avLst/>
            </a:prstGeom>
            <a:noFill/>
            <a:ln>
              <a:noFill/>
            </a:ln>
          </p:spPr>
          <p:txBody>
            <a:bodyPr spcFirstLastPara="1" wrap="square" lIns="0" tIns="0" rIns="0" bIns="0" anchor="t" anchorCtr="0">
              <a:spAutoFit/>
            </a:bodyPr>
            <a:lstStyle/>
            <a:p>
              <a:pPr marL="0" marR="0" lvl="0" indent="0" algn="l" rtl="0">
                <a:lnSpc>
                  <a:spcPct val="238777"/>
                </a:lnSpc>
                <a:spcBef>
                  <a:spcPts val="0"/>
                </a:spcBef>
                <a:spcAft>
                  <a:spcPts val="0"/>
                </a:spcAft>
                <a:buClr>
                  <a:schemeClr val="dk1"/>
                </a:buClr>
                <a:buSzPts val="1800"/>
                <a:buFont typeface="Calibri"/>
                <a:buNone/>
              </a:pPr>
              <a:endParaRPr sz="1800" b="0" i="0" u="none" strike="noStrike" cap="none">
                <a:solidFill>
                  <a:srgbClr val="000000"/>
                </a:solidFill>
                <a:latin typeface="Calibri"/>
                <a:ea typeface="Calibri"/>
                <a:cs typeface="Calibri"/>
                <a:sym typeface="Calibri"/>
              </a:endParaRPr>
            </a:p>
            <a:p>
              <a:pPr marL="0" marR="0" lvl="0" indent="0" algn="l" rtl="0">
                <a:lnSpc>
                  <a:spcPct val="140000"/>
                </a:lnSpc>
                <a:spcBef>
                  <a:spcPts val="0"/>
                </a:spcBef>
                <a:spcAft>
                  <a:spcPts val="0"/>
                </a:spcAft>
                <a:buClr>
                  <a:srgbClr val="FFFFFF"/>
                </a:buClr>
                <a:buSzPts val="3070"/>
                <a:buFont typeface="Raleway"/>
                <a:buNone/>
              </a:pPr>
              <a:r>
                <a:rPr lang="en-US" sz="3070" b="0" i="0" u="none" strike="noStrike" cap="none">
                  <a:solidFill>
                    <a:srgbClr val="FFFFFF"/>
                  </a:solidFill>
                  <a:latin typeface="Raleway"/>
                  <a:ea typeface="Raleway"/>
                  <a:cs typeface="Raleway"/>
                  <a:sym typeface="Raleway"/>
                </a:rPr>
                <a:t> </a:t>
              </a:r>
              <a:endParaRPr/>
            </a:p>
          </p:txBody>
        </p:sp>
      </p:grpSp>
      <p:pic>
        <p:nvPicPr>
          <p:cNvPr id="824" name="Google Shape;824;p59"/>
          <p:cNvPicPr preferRelativeResize="0"/>
          <p:nvPr/>
        </p:nvPicPr>
        <p:blipFill rotWithShape="1">
          <a:blip r:embed="rId4">
            <a:alphaModFix/>
          </a:blip>
          <a:srcRect/>
          <a:stretch/>
        </p:blipFill>
        <p:spPr>
          <a:xfrm>
            <a:off x="3346928" y="8844051"/>
            <a:ext cx="978885" cy="1038500"/>
          </a:xfrm>
          <a:prstGeom prst="rect">
            <a:avLst/>
          </a:prstGeom>
          <a:noFill/>
          <a:ln>
            <a:noFill/>
          </a:ln>
        </p:spPr>
      </p:pic>
      <p:pic>
        <p:nvPicPr>
          <p:cNvPr id="825" name="Google Shape;825;p59"/>
          <p:cNvPicPr preferRelativeResize="0"/>
          <p:nvPr/>
        </p:nvPicPr>
        <p:blipFill rotWithShape="1">
          <a:blip r:embed="rId5">
            <a:alphaModFix/>
          </a:blip>
          <a:srcRect/>
          <a:stretch/>
        </p:blipFill>
        <p:spPr>
          <a:xfrm>
            <a:off x="5502378" y="8695924"/>
            <a:ext cx="898415" cy="1232239"/>
          </a:xfrm>
          <a:prstGeom prst="rect">
            <a:avLst/>
          </a:prstGeom>
          <a:noFill/>
          <a:ln>
            <a:noFill/>
          </a:ln>
        </p:spPr>
      </p:pic>
      <p:pic>
        <p:nvPicPr>
          <p:cNvPr id="826" name="Google Shape;826;p59"/>
          <p:cNvPicPr preferRelativeResize="0"/>
          <p:nvPr/>
        </p:nvPicPr>
        <p:blipFill rotWithShape="1">
          <a:blip r:embed="rId6">
            <a:alphaModFix/>
          </a:blip>
          <a:srcRect/>
          <a:stretch/>
        </p:blipFill>
        <p:spPr>
          <a:xfrm>
            <a:off x="7788829" y="8588436"/>
            <a:ext cx="696658" cy="1339727"/>
          </a:xfrm>
          <a:prstGeom prst="rect">
            <a:avLst/>
          </a:prstGeom>
          <a:noFill/>
          <a:ln>
            <a:noFill/>
          </a:ln>
        </p:spPr>
      </p:pic>
      <p:pic>
        <p:nvPicPr>
          <p:cNvPr id="827" name="Google Shape;827;p59"/>
          <p:cNvPicPr preferRelativeResize="0"/>
          <p:nvPr/>
        </p:nvPicPr>
        <p:blipFill rotWithShape="1">
          <a:blip r:embed="rId7">
            <a:alphaModFix/>
          </a:blip>
          <a:srcRect/>
          <a:stretch/>
        </p:blipFill>
        <p:spPr>
          <a:xfrm>
            <a:off x="9763653" y="8695924"/>
            <a:ext cx="811738" cy="1232239"/>
          </a:xfrm>
          <a:prstGeom prst="rect">
            <a:avLst/>
          </a:prstGeom>
          <a:noFill/>
          <a:ln>
            <a:noFill/>
          </a:ln>
        </p:spPr>
      </p:pic>
      <p:pic>
        <p:nvPicPr>
          <p:cNvPr id="828" name="Google Shape;828;p59"/>
          <p:cNvPicPr preferRelativeResize="0"/>
          <p:nvPr/>
        </p:nvPicPr>
        <p:blipFill rotWithShape="1">
          <a:blip r:embed="rId8">
            <a:alphaModFix/>
          </a:blip>
          <a:srcRect/>
          <a:stretch/>
        </p:blipFill>
        <p:spPr>
          <a:xfrm>
            <a:off x="11756491" y="8932613"/>
            <a:ext cx="1379749" cy="758862"/>
          </a:xfrm>
          <a:prstGeom prst="rect">
            <a:avLst/>
          </a:prstGeom>
          <a:noFill/>
          <a:ln>
            <a:noFill/>
          </a:ln>
        </p:spPr>
      </p:pic>
      <p:pic>
        <p:nvPicPr>
          <p:cNvPr id="829" name="Google Shape;829;p59"/>
          <p:cNvPicPr preferRelativeResize="0"/>
          <p:nvPr/>
        </p:nvPicPr>
        <p:blipFill rotWithShape="1">
          <a:blip r:embed="rId9">
            <a:alphaModFix/>
          </a:blip>
          <a:srcRect/>
          <a:stretch/>
        </p:blipFill>
        <p:spPr>
          <a:xfrm>
            <a:off x="14046595" y="8824459"/>
            <a:ext cx="894477" cy="1077683"/>
          </a:xfrm>
          <a:prstGeom prst="rect">
            <a:avLst/>
          </a:prstGeom>
          <a:noFill/>
          <a:ln>
            <a:noFill/>
          </a:ln>
        </p:spPr>
      </p:pic>
      <p:sp>
        <p:nvSpPr>
          <p:cNvPr id="830" name="Google Shape;830;p59"/>
          <p:cNvSpPr txBox="1"/>
          <p:nvPr/>
        </p:nvSpPr>
        <p:spPr>
          <a:xfrm>
            <a:off x="3559099" y="2866333"/>
            <a:ext cx="10837982" cy="4570867"/>
          </a:xfrm>
          <a:prstGeom prst="rect">
            <a:avLst/>
          </a:prstGeom>
          <a:noFill/>
          <a:ln>
            <a:noFill/>
          </a:ln>
        </p:spPr>
        <p:txBody>
          <a:bodyPr spcFirstLastPara="1" wrap="square" lIns="0" tIns="0" rIns="0" bIns="0" anchor="t" anchorCtr="0">
            <a:spAutoFit/>
          </a:bodyPr>
          <a:lstStyle/>
          <a:p>
            <a:pPr marL="514350" marR="0" lvl="0" indent="-514350" algn="l" rtl="0">
              <a:lnSpc>
                <a:spcPct val="140006"/>
              </a:lnSpc>
              <a:spcBef>
                <a:spcPts val="0"/>
              </a:spcBef>
              <a:spcAft>
                <a:spcPts val="0"/>
              </a:spcAft>
              <a:buClr>
                <a:srgbClr val="FFFFFF"/>
              </a:buClr>
              <a:buSzPts val="3212"/>
              <a:buFont typeface="Raleway"/>
              <a:buAutoNum type="arabicParenR"/>
            </a:pPr>
            <a:r>
              <a:rPr lang="en-US" sz="3212" b="0" i="0" u="none" strike="noStrike" cap="none">
                <a:solidFill>
                  <a:srgbClr val="FFFFFF"/>
                </a:solidFill>
                <a:latin typeface="Raleway"/>
                <a:ea typeface="Raleway"/>
                <a:cs typeface="Raleway"/>
                <a:sym typeface="Raleway"/>
              </a:rPr>
              <a:t>Using the list of businesses and brands on the next slide, students will create a marketing campaign tied to a NIL partnership with a college athlete.</a:t>
            </a:r>
            <a:endParaRPr/>
          </a:p>
          <a:p>
            <a:pPr marL="514350" marR="0" lvl="0" indent="-514350" algn="l" rtl="0">
              <a:lnSpc>
                <a:spcPct val="140006"/>
              </a:lnSpc>
              <a:spcBef>
                <a:spcPts val="0"/>
              </a:spcBef>
              <a:spcAft>
                <a:spcPts val="0"/>
              </a:spcAft>
              <a:buClr>
                <a:srgbClr val="FFFFFF"/>
              </a:buClr>
              <a:buSzPts val="3212"/>
              <a:buFont typeface="Raleway"/>
              <a:buAutoNum type="arabicParenR"/>
            </a:pPr>
            <a:r>
              <a:rPr lang="en-US" sz="3212" b="0" i="0" u="none" strike="noStrike" cap="none">
                <a:solidFill>
                  <a:srgbClr val="FFFFFF"/>
                </a:solidFill>
                <a:latin typeface="Raleway"/>
                <a:ea typeface="Raleway"/>
                <a:cs typeface="Raleway"/>
                <a:sym typeface="Raleway"/>
              </a:rPr>
              <a:t>Students will need to research both the business and prospective athletes to determine which offer the best fit for a NIL partnership.</a:t>
            </a:r>
            <a:endParaRPr/>
          </a:p>
          <a:p>
            <a:pPr marL="514350" marR="0" lvl="0" indent="-514350" algn="l" rtl="0">
              <a:lnSpc>
                <a:spcPct val="140006"/>
              </a:lnSpc>
              <a:spcBef>
                <a:spcPts val="0"/>
              </a:spcBef>
              <a:spcAft>
                <a:spcPts val="0"/>
              </a:spcAft>
              <a:buClr>
                <a:srgbClr val="FFFFFF"/>
              </a:buClr>
              <a:buSzPts val="3212"/>
              <a:buFont typeface="Raleway"/>
              <a:buAutoNum type="arabicParenR"/>
            </a:pPr>
            <a:r>
              <a:rPr lang="en-US" sz="3212" b="0" i="0" u="none" strike="noStrike" cap="none">
                <a:solidFill>
                  <a:srgbClr val="FFFFFF"/>
                </a:solidFill>
                <a:latin typeface="Raleway"/>
                <a:ea typeface="Raleway"/>
                <a:cs typeface="Raleway"/>
                <a:sym typeface="Raleway"/>
              </a:rPr>
              <a:t>Then, students will build a marketing campaign.</a:t>
            </a:r>
            <a:endParaRPr sz="3212" b="0" i="0" u="none" strike="noStrike" cap="none">
              <a:solidFill>
                <a:srgbClr val="FFFFFF"/>
              </a:solidFill>
              <a:latin typeface="Raleway"/>
              <a:ea typeface="Raleway"/>
              <a:cs typeface="Raleway"/>
              <a:sym typeface="Raleway"/>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1E3148"/>
        </a:solidFill>
        <a:effectLst/>
      </p:bgPr>
    </p:bg>
    <p:spTree>
      <p:nvGrpSpPr>
        <p:cNvPr id="1" name="Shape 141"/>
        <p:cNvGrpSpPr/>
        <p:nvPr/>
      </p:nvGrpSpPr>
      <p:grpSpPr>
        <a:xfrm>
          <a:off x="0" y="0"/>
          <a:ext cx="0" cy="0"/>
          <a:chOff x="0" y="0"/>
          <a:chExt cx="0" cy="0"/>
        </a:xfrm>
      </p:grpSpPr>
      <p:grpSp>
        <p:nvGrpSpPr>
          <p:cNvPr id="142" name="Google Shape;142;p6"/>
          <p:cNvGrpSpPr/>
          <p:nvPr/>
        </p:nvGrpSpPr>
        <p:grpSpPr>
          <a:xfrm>
            <a:off x="3752850" y="1347611"/>
            <a:ext cx="10782300" cy="7591777"/>
            <a:chOff x="0" y="0"/>
            <a:chExt cx="14376400" cy="10122370"/>
          </a:xfrm>
        </p:grpSpPr>
        <p:sp>
          <p:nvSpPr>
            <p:cNvPr id="143" name="Google Shape;143;p6"/>
            <p:cNvSpPr/>
            <p:nvPr/>
          </p:nvSpPr>
          <p:spPr>
            <a:xfrm>
              <a:off x="0" y="0"/>
              <a:ext cx="14376400" cy="10122370"/>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4" name="Google Shape;144;p6"/>
            <p:cNvSpPr txBox="1"/>
            <p:nvPr/>
          </p:nvSpPr>
          <p:spPr>
            <a:xfrm>
              <a:off x="992459" y="1321274"/>
              <a:ext cx="12391482" cy="1668992"/>
            </a:xfrm>
            <a:prstGeom prst="rect">
              <a:avLst/>
            </a:prstGeom>
            <a:noFill/>
            <a:ln>
              <a:noFill/>
            </a:ln>
          </p:spPr>
          <p:txBody>
            <a:bodyPr spcFirstLastPara="1" wrap="square" lIns="0" tIns="0" rIns="0" bIns="0" anchor="t" anchorCtr="0">
              <a:spAutoFit/>
            </a:bodyPr>
            <a:lstStyle/>
            <a:p>
              <a:pPr marL="0" marR="0" lvl="0" indent="0" algn="ctr" rtl="0">
                <a:lnSpc>
                  <a:spcPct val="125000"/>
                </a:lnSpc>
                <a:spcBef>
                  <a:spcPts val="0"/>
                </a:spcBef>
                <a:spcAft>
                  <a:spcPts val="0"/>
                </a:spcAft>
                <a:buNone/>
              </a:pPr>
              <a:r>
                <a:rPr lang="en-US" sz="8000" b="1" i="0" u="none" strike="noStrike" cap="none">
                  <a:solidFill>
                    <a:srgbClr val="1E3148"/>
                  </a:solidFill>
                  <a:latin typeface="Montserrat"/>
                  <a:ea typeface="Montserrat"/>
                  <a:cs typeface="Montserrat"/>
                  <a:sym typeface="Montserrat"/>
                </a:rPr>
                <a:t>$1,815</a:t>
              </a:r>
              <a:endParaRPr/>
            </a:p>
          </p:txBody>
        </p:sp>
        <p:sp>
          <p:nvSpPr>
            <p:cNvPr id="145" name="Google Shape;145;p6"/>
            <p:cNvSpPr txBox="1"/>
            <p:nvPr/>
          </p:nvSpPr>
          <p:spPr>
            <a:xfrm>
              <a:off x="946121" y="4419406"/>
              <a:ext cx="12484158" cy="4272281"/>
            </a:xfrm>
            <a:prstGeom prst="rect">
              <a:avLst/>
            </a:prstGeom>
            <a:noFill/>
            <a:ln>
              <a:noFill/>
            </a:ln>
          </p:spPr>
          <p:txBody>
            <a:bodyPr spcFirstLastPara="1" wrap="square" lIns="0" tIns="0" rIns="0" bIns="0" anchor="t" anchorCtr="0">
              <a:spAutoFit/>
            </a:bodyPr>
            <a:lstStyle/>
            <a:p>
              <a:pPr marL="0" marR="0" lvl="0" indent="0" algn="ctr" rtl="0">
                <a:lnSpc>
                  <a:spcPct val="150017"/>
                </a:lnSpc>
                <a:spcBef>
                  <a:spcPts val="0"/>
                </a:spcBef>
                <a:spcAft>
                  <a:spcPts val="0"/>
                </a:spcAft>
                <a:buNone/>
              </a:pPr>
              <a:r>
                <a:rPr lang="en-US" sz="2899" b="0" i="0" u="none" strike="noStrike" cap="none">
                  <a:solidFill>
                    <a:srgbClr val="1E3148"/>
                  </a:solidFill>
                  <a:latin typeface="Montserrat Light"/>
                  <a:ea typeface="Montserrat Light"/>
                  <a:cs typeface="Montserrat Light"/>
                  <a:sym typeface="Montserrat Light"/>
                </a:rPr>
                <a:t>The average value of all NIL transactions was $1,815.  Not surprisingly, athletes as bigger schools saw bigger paydays with the average value of deals for athletes playing in Power 5 conferences coming in at $2,144. </a:t>
              </a:r>
              <a:endParaRPr/>
            </a:p>
            <a:p>
              <a:pPr marL="0" marR="0" lvl="0" indent="0" algn="ctr" rtl="0">
                <a:lnSpc>
                  <a:spcPct val="150017"/>
                </a:lnSpc>
                <a:spcBef>
                  <a:spcPts val="0"/>
                </a:spcBef>
                <a:spcAft>
                  <a:spcPts val="0"/>
                </a:spcAft>
                <a:buNone/>
              </a:pPr>
              <a:endParaRPr sz="2899" b="0" i="0" u="none" strike="noStrike" cap="none">
                <a:solidFill>
                  <a:srgbClr val="1E3148"/>
                </a:solidFill>
                <a:latin typeface="Montserrat Light"/>
                <a:ea typeface="Montserrat Light"/>
                <a:cs typeface="Montserrat Light"/>
                <a:sym typeface="Montserrat Light"/>
              </a:endParaRPr>
            </a:p>
          </p:txBody>
        </p:sp>
      </p:grpSp>
      <p:pic>
        <p:nvPicPr>
          <p:cNvPr id="146" name="Google Shape;146;p6"/>
          <p:cNvPicPr preferRelativeResize="0"/>
          <p:nvPr/>
        </p:nvPicPr>
        <p:blipFill rotWithShape="1">
          <a:blip r:embed="rId3">
            <a:alphaModFix/>
          </a:blip>
          <a:srcRect/>
          <a:stretch/>
        </p:blipFill>
        <p:spPr>
          <a:xfrm>
            <a:off x="12488180" y="9453337"/>
            <a:ext cx="594068" cy="626472"/>
          </a:xfrm>
          <a:prstGeom prst="rect">
            <a:avLst/>
          </a:prstGeom>
          <a:noFill/>
          <a:ln>
            <a:noFill/>
          </a:ln>
        </p:spPr>
      </p:pic>
      <p:sp>
        <p:nvSpPr>
          <p:cNvPr id="147" name="Google Shape;147;p6"/>
          <p:cNvSpPr txBox="1"/>
          <p:nvPr/>
        </p:nvSpPr>
        <p:spPr>
          <a:xfrm>
            <a:off x="8443233" y="9631953"/>
            <a:ext cx="9278031" cy="240665"/>
          </a:xfrm>
          <a:prstGeom prst="rect">
            <a:avLst/>
          </a:prstGeom>
          <a:noFill/>
          <a:ln>
            <a:noFill/>
          </a:ln>
        </p:spPr>
        <p:txBody>
          <a:bodyPr spcFirstLastPara="1" wrap="square" lIns="0" tIns="0" rIns="0" bIns="0" anchor="t" anchorCtr="0">
            <a:spAutoFit/>
          </a:bodyPr>
          <a:lstStyle/>
          <a:p>
            <a:pPr marL="0" marR="0" lvl="0" indent="0" algn="r" rtl="0">
              <a:lnSpc>
                <a:spcPct val="139928"/>
              </a:lnSpc>
              <a:spcBef>
                <a:spcPts val="0"/>
              </a:spcBef>
              <a:spcAft>
                <a:spcPts val="0"/>
              </a:spcAft>
              <a:buNone/>
            </a:pPr>
            <a:r>
              <a:rPr lang="en-US" sz="1400" b="0" i="0" u="none" strike="noStrike" cap="none">
                <a:solidFill>
                  <a:srgbClr val="FFFFFF"/>
                </a:solidFill>
                <a:latin typeface="Montserrat"/>
                <a:ea typeface="Montserrat"/>
                <a:cs typeface="Montserrat"/>
                <a:sym typeface="Montserrat"/>
              </a:rPr>
              <a:t>WWW.SPORTSCAREERCONSULTING.COM </a:t>
            </a:r>
            <a:endParaRPr/>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Shape 834"/>
        <p:cNvGrpSpPr/>
        <p:nvPr/>
      </p:nvGrpSpPr>
      <p:grpSpPr>
        <a:xfrm>
          <a:off x="0" y="0"/>
          <a:ext cx="0" cy="0"/>
          <a:chOff x="0" y="0"/>
          <a:chExt cx="0" cy="0"/>
        </a:xfrm>
      </p:grpSpPr>
      <p:pic>
        <p:nvPicPr>
          <p:cNvPr id="835" name="Google Shape;835;p60"/>
          <p:cNvPicPr preferRelativeResize="0"/>
          <p:nvPr/>
        </p:nvPicPr>
        <p:blipFill rotWithShape="1">
          <a:blip r:embed="rId3">
            <a:alphaModFix/>
          </a:blip>
          <a:srcRect t="12500" b="12500"/>
          <a:stretch/>
        </p:blipFill>
        <p:spPr>
          <a:xfrm>
            <a:off x="0" y="0"/>
            <a:ext cx="18288000" cy="10287000"/>
          </a:xfrm>
          <a:prstGeom prst="rect">
            <a:avLst/>
          </a:prstGeom>
          <a:noFill/>
          <a:ln>
            <a:noFill/>
          </a:ln>
        </p:spPr>
      </p:pic>
      <p:grpSp>
        <p:nvGrpSpPr>
          <p:cNvPr id="836" name="Google Shape;836;p60"/>
          <p:cNvGrpSpPr/>
          <p:nvPr/>
        </p:nvGrpSpPr>
        <p:grpSpPr>
          <a:xfrm>
            <a:off x="2777287" y="0"/>
            <a:ext cx="12733425" cy="10184002"/>
            <a:chOff x="0" y="0"/>
            <a:chExt cx="16977900" cy="13578669"/>
          </a:xfrm>
        </p:grpSpPr>
        <p:sp>
          <p:nvSpPr>
            <p:cNvPr id="837" name="Google Shape;837;p60"/>
            <p:cNvSpPr/>
            <p:nvPr/>
          </p:nvSpPr>
          <p:spPr>
            <a:xfrm>
              <a:off x="0" y="0"/>
              <a:ext cx="16977900" cy="13578669"/>
            </a:xfrm>
            <a:prstGeom prst="rect">
              <a:avLst/>
            </a:prstGeom>
            <a:solidFill>
              <a:srgbClr val="1E314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8" name="Google Shape;838;p60"/>
            <p:cNvSpPr txBox="1"/>
            <p:nvPr/>
          </p:nvSpPr>
          <p:spPr>
            <a:xfrm>
              <a:off x="1026120" y="573631"/>
              <a:ext cx="14925657" cy="2303183"/>
            </a:xfrm>
            <a:prstGeom prst="rect">
              <a:avLst/>
            </a:prstGeom>
            <a:noFill/>
            <a:ln>
              <a:noFill/>
            </a:ln>
          </p:spPr>
          <p:txBody>
            <a:bodyPr spcFirstLastPara="1" wrap="square" lIns="0" tIns="0" rIns="0" bIns="0" anchor="t" anchorCtr="0">
              <a:spAutoFit/>
            </a:bodyPr>
            <a:lstStyle/>
            <a:p>
              <a:pPr marL="0" marR="0" lvl="0" indent="0" algn="ctr" rtl="0">
                <a:lnSpc>
                  <a:spcPct val="130000"/>
                </a:lnSpc>
                <a:spcBef>
                  <a:spcPts val="0"/>
                </a:spcBef>
                <a:spcAft>
                  <a:spcPts val="0"/>
                </a:spcAft>
                <a:buClr>
                  <a:srgbClr val="FFFFFF"/>
                </a:buClr>
                <a:buSzPts val="5360"/>
                <a:buFont typeface="Montserrat"/>
                <a:buNone/>
              </a:pPr>
              <a:r>
                <a:rPr lang="en-US" sz="5360" b="1" i="0" u="none" strike="noStrike" cap="none">
                  <a:solidFill>
                    <a:srgbClr val="FFFFFF"/>
                  </a:solidFill>
                  <a:latin typeface="Montserrat"/>
                  <a:ea typeface="Montserrat"/>
                  <a:cs typeface="Montserrat"/>
                  <a:sym typeface="Montserrat"/>
                </a:rPr>
                <a:t>NIL ACTIVITY #2 INSTRUCTIONS</a:t>
              </a:r>
              <a:endParaRPr/>
            </a:p>
          </p:txBody>
        </p:sp>
        <p:sp>
          <p:nvSpPr>
            <p:cNvPr id="839" name="Google Shape;839;p60"/>
            <p:cNvSpPr txBox="1"/>
            <p:nvPr/>
          </p:nvSpPr>
          <p:spPr>
            <a:xfrm>
              <a:off x="1026121" y="4678978"/>
              <a:ext cx="12982093" cy="1402510"/>
            </a:xfrm>
            <a:prstGeom prst="rect">
              <a:avLst/>
            </a:prstGeom>
            <a:noFill/>
            <a:ln>
              <a:noFill/>
            </a:ln>
          </p:spPr>
          <p:txBody>
            <a:bodyPr spcFirstLastPara="1" wrap="square" lIns="0" tIns="0" rIns="0" bIns="0" anchor="t" anchorCtr="0">
              <a:spAutoFit/>
            </a:bodyPr>
            <a:lstStyle/>
            <a:p>
              <a:pPr marL="0" marR="0" lvl="0" indent="0" algn="l" rtl="0">
                <a:lnSpc>
                  <a:spcPct val="238777"/>
                </a:lnSpc>
                <a:spcBef>
                  <a:spcPts val="0"/>
                </a:spcBef>
                <a:spcAft>
                  <a:spcPts val="0"/>
                </a:spcAft>
                <a:buClr>
                  <a:schemeClr val="dk1"/>
                </a:buClr>
                <a:buSzPts val="1800"/>
                <a:buFont typeface="Calibri"/>
                <a:buNone/>
              </a:pPr>
              <a:endParaRPr sz="1800" b="0" i="0" u="none" strike="noStrike" cap="none">
                <a:solidFill>
                  <a:srgbClr val="000000"/>
                </a:solidFill>
                <a:latin typeface="Calibri"/>
                <a:ea typeface="Calibri"/>
                <a:cs typeface="Calibri"/>
                <a:sym typeface="Calibri"/>
              </a:endParaRPr>
            </a:p>
            <a:p>
              <a:pPr marL="0" marR="0" lvl="0" indent="0" algn="l" rtl="0">
                <a:lnSpc>
                  <a:spcPct val="140000"/>
                </a:lnSpc>
                <a:spcBef>
                  <a:spcPts val="0"/>
                </a:spcBef>
                <a:spcAft>
                  <a:spcPts val="0"/>
                </a:spcAft>
                <a:buClr>
                  <a:srgbClr val="FFFFFF"/>
                </a:buClr>
                <a:buSzPts val="3070"/>
                <a:buFont typeface="Raleway"/>
                <a:buNone/>
              </a:pPr>
              <a:r>
                <a:rPr lang="en-US" sz="3070" b="0" i="0" u="none" strike="noStrike" cap="none">
                  <a:solidFill>
                    <a:srgbClr val="FFFFFF"/>
                  </a:solidFill>
                  <a:latin typeface="Raleway"/>
                  <a:ea typeface="Raleway"/>
                  <a:cs typeface="Raleway"/>
                  <a:sym typeface="Raleway"/>
                </a:rPr>
                <a:t> </a:t>
              </a:r>
              <a:endParaRPr/>
            </a:p>
          </p:txBody>
        </p:sp>
      </p:grpSp>
      <p:pic>
        <p:nvPicPr>
          <p:cNvPr id="840" name="Google Shape;840;p60"/>
          <p:cNvPicPr preferRelativeResize="0"/>
          <p:nvPr/>
        </p:nvPicPr>
        <p:blipFill rotWithShape="1">
          <a:blip r:embed="rId4">
            <a:alphaModFix/>
          </a:blip>
          <a:srcRect/>
          <a:stretch/>
        </p:blipFill>
        <p:spPr>
          <a:xfrm>
            <a:off x="3346928" y="8844051"/>
            <a:ext cx="978885" cy="1038500"/>
          </a:xfrm>
          <a:prstGeom prst="rect">
            <a:avLst/>
          </a:prstGeom>
          <a:noFill/>
          <a:ln>
            <a:noFill/>
          </a:ln>
        </p:spPr>
      </p:pic>
      <p:pic>
        <p:nvPicPr>
          <p:cNvPr id="841" name="Google Shape;841;p60"/>
          <p:cNvPicPr preferRelativeResize="0"/>
          <p:nvPr/>
        </p:nvPicPr>
        <p:blipFill rotWithShape="1">
          <a:blip r:embed="rId5">
            <a:alphaModFix/>
          </a:blip>
          <a:srcRect/>
          <a:stretch/>
        </p:blipFill>
        <p:spPr>
          <a:xfrm>
            <a:off x="5502378" y="8695924"/>
            <a:ext cx="898415" cy="1232239"/>
          </a:xfrm>
          <a:prstGeom prst="rect">
            <a:avLst/>
          </a:prstGeom>
          <a:noFill/>
          <a:ln>
            <a:noFill/>
          </a:ln>
        </p:spPr>
      </p:pic>
      <p:pic>
        <p:nvPicPr>
          <p:cNvPr id="842" name="Google Shape;842;p60"/>
          <p:cNvPicPr preferRelativeResize="0"/>
          <p:nvPr/>
        </p:nvPicPr>
        <p:blipFill rotWithShape="1">
          <a:blip r:embed="rId6">
            <a:alphaModFix/>
          </a:blip>
          <a:srcRect/>
          <a:stretch/>
        </p:blipFill>
        <p:spPr>
          <a:xfrm>
            <a:off x="7788829" y="8588436"/>
            <a:ext cx="696658" cy="1339727"/>
          </a:xfrm>
          <a:prstGeom prst="rect">
            <a:avLst/>
          </a:prstGeom>
          <a:noFill/>
          <a:ln>
            <a:noFill/>
          </a:ln>
        </p:spPr>
      </p:pic>
      <p:pic>
        <p:nvPicPr>
          <p:cNvPr id="843" name="Google Shape;843;p60"/>
          <p:cNvPicPr preferRelativeResize="0"/>
          <p:nvPr/>
        </p:nvPicPr>
        <p:blipFill rotWithShape="1">
          <a:blip r:embed="rId7">
            <a:alphaModFix/>
          </a:blip>
          <a:srcRect/>
          <a:stretch/>
        </p:blipFill>
        <p:spPr>
          <a:xfrm>
            <a:off x="9763653" y="8695924"/>
            <a:ext cx="811738" cy="1232239"/>
          </a:xfrm>
          <a:prstGeom prst="rect">
            <a:avLst/>
          </a:prstGeom>
          <a:noFill/>
          <a:ln>
            <a:noFill/>
          </a:ln>
        </p:spPr>
      </p:pic>
      <p:pic>
        <p:nvPicPr>
          <p:cNvPr id="844" name="Google Shape;844;p60"/>
          <p:cNvPicPr preferRelativeResize="0"/>
          <p:nvPr/>
        </p:nvPicPr>
        <p:blipFill rotWithShape="1">
          <a:blip r:embed="rId8">
            <a:alphaModFix/>
          </a:blip>
          <a:srcRect/>
          <a:stretch/>
        </p:blipFill>
        <p:spPr>
          <a:xfrm>
            <a:off x="11756491" y="8932613"/>
            <a:ext cx="1379749" cy="758862"/>
          </a:xfrm>
          <a:prstGeom prst="rect">
            <a:avLst/>
          </a:prstGeom>
          <a:noFill/>
          <a:ln>
            <a:noFill/>
          </a:ln>
        </p:spPr>
      </p:pic>
      <p:pic>
        <p:nvPicPr>
          <p:cNvPr id="845" name="Google Shape;845;p60"/>
          <p:cNvPicPr preferRelativeResize="0"/>
          <p:nvPr/>
        </p:nvPicPr>
        <p:blipFill rotWithShape="1">
          <a:blip r:embed="rId9">
            <a:alphaModFix/>
          </a:blip>
          <a:srcRect/>
          <a:stretch/>
        </p:blipFill>
        <p:spPr>
          <a:xfrm>
            <a:off x="14046595" y="8824459"/>
            <a:ext cx="894477" cy="1077683"/>
          </a:xfrm>
          <a:prstGeom prst="rect">
            <a:avLst/>
          </a:prstGeom>
          <a:noFill/>
          <a:ln>
            <a:noFill/>
          </a:ln>
        </p:spPr>
      </p:pic>
      <p:sp>
        <p:nvSpPr>
          <p:cNvPr id="846" name="Google Shape;846;p60"/>
          <p:cNvSpPr txBox="1"/>
          <p:nvPr/>
        </p:nvSpPr>
        <p:spPr>
          <a:xfrm>
            <a:off x="3559099" y="2573871"/>
            <a:ext cx="10838100" cy="1034400"/>
          </a:xfrm>
          <a:prstGeom prst="rect">
            <a:avLst/>
          </a:prstGeom>
          <a:noFill/>
          <a:ln>
            <a:noFill/>
          </a:ln>
        </p:spPr>
        <p:txBody>
          <a:bodyPr spcFirstLastPara="1" wrap="square" lIns="0" tIns="0" rIns="0" bIns="0" anchor="t" anchorCtr="0">
            <a:spAutoFit/>
          </a:bodyPr>
          <a:lstStyle/>
          <a:p>
            <a:pPr marL="0" marR="0" lvl="0" indent="0" algn="l" rtl="0">
              <a:lnSpc>
                <a:spcPct val="140006"/>
              </a:lnSpc>
              <a:spcBef>
                <a:spcPts val="0"/>
              </a:spcBef>
              <a:spcAft>
                <a:spcPts val="0"/>
              </a:spcAft>
              <a:buNone/>
            </a:pPr>
            <a:r>
              <a:rPr lang="en-US" sz="2800" b="0" i="0" u="none" strike="noStrike" cap="none">
                <a:solidFill>
                  <a:srgbClr val="FFFFFF"/>
                </a:solidFill>
                <a:latin typeface="Raleway"/>
                <a:ea typeface="Raleway"/>
                <a:cs typeface="Raleway"/>
                <a:sym typeface="Raleway"/>
              </a:rPr>
              <a:t>Select from the following businesses and brands to build a NIL campaign:</a:t>
            </a:r>
            <a:endParaRPr sz="2800"/>
          </a:p>
        </p:txBody>
      </p:sp>
      <p:sp>
        <p:nvSpPr>
          <p:cNvPr id="847" name="Google Shape;847;p60"/>
          <p:cNvSpPr txBox="1"/>
          <p:nvPr/>
        </p:nvSpPr>
        <p:spPr>
          <a:xfrm>
            <a:off x="3452938" y="4167938"/>
            <a:ext cx="5522100" cy="3447900"/>
          </a:xfrm>
          <a:prstGeom prst="rect">
            <a:avLst/>
          </a:prstGeom>
          <a:noFill/>
          <a:ln>
            <a:noFill/>
          </a:ln>
        </p:spPr>
        <p:txBody>
          <a:bodyPr spcFirstLastPara="1" wrap="square" lIns="0" tIns="0" rIns="0" bIns="0" anchor="t" anchorCtr="0">
            <a:spAutoFit/>
          </a:bodyPr>
          <a:lstStyle/>
          <a:p>
            <a:pPr marL="457200" marR="0" lvl="0" indent="-431038" algn="l" rtl="0">
              <a:lnSpc>
                <a:spcPct val="140006"/>
              </a:lnSpc>
              <a:spcBef>
                <a:spcPts val="0"/>
              </a:spcBef>
              <a:spcAft>
                <a:spcPts val="0"/>
              </a:spcAft>
              <a:buClr>
                <a:srgbClr val="FFFFFF"/>
              </a:buClr>
              <a:buSzPts val="2800"/>
              <a:buFont typeface="Arial"/>
              <a:buChar char="•"/>
            </a:pPr>
            <a:r>
              <a:rPr lang="en-US" sz="2800" b="0" i="0" u="none" strike="noStrike" cap="none">
                <a:solidFill>
                  <a:srgbClr val="FFFFFF"/>
                </a:solidFill>
                <a:latin typeface="Raleway"/>
                <a:ea typeface="Raleway"/>
                <a:cs typeface="Raleway"/>
                <a:sym typeface="Raleway"/>
              </a:rPr>
              <a:t>Snickers</a:t>
            </a:r>
            <a:endParaRPr sz="2800"/>
          </a:p>
          <a:p>
            <a:pPr marL="457200" marR="0" lvl="0" indent="-431038" algn="l" rtl="0">
              <a:lnSpc>
                <a:spcPct val="140006"/>
              </a:lnSpc>
              <a:spcBef>
                <a:spcPts val="0"/>
              </a:spcBef>
              <a:spcAft>
                <a:spcPts val="0"/>
              </a:spcAft>
              <a:buClr>
                <a:srgbClr val="FFFFFF"/>
              </a:buClr>
              <a:buSzPts val="2800"/>
              <a:buFont typeface="Arial"/>
              <a:buChar char="•"/>
            </a:pPr>
            <a:r>
              <a:rPr lang="en-US" sz="2800" b="0" i="0" u="none" strike="noStrike" cap="none">
                <a:solidFill>
                  <a:srgbClr val="FFFFFF"/>
                </a:solidFill>
                <a:latin typeface="Raleway"/>
                <a:ea typeface="Raleway"/>
                <a:cs typeface="Raleway"/>
                <a:sym typeface="Raleway"/>
              </a:rPr>
              <a:t>Champion</a:t>
            </a:r>
            <a:endParaRPr sz="2800"/>
          </a:p>
          <a:p>
            <a:pPr marL="457200" marR="0" lvl="0" indent="-431038" algn="l" rtl="0">
              <a:lnSpc>
                <a:spcPct val="140006"/>
              </a:lnSpc>
              <a:spcBef>
                <a:spcPts val="0"/>
              </a:spcBef>
              <a:spcAft>
                <a:spcPts val="0"/>
              </a:spcAft>
              <a:buClr>
                <a:srgbClr val="FFFFFF"/>
              </a:buClr>
              <a:buSzPts val="2800"/>
              <a:buFont typeface="Arial"/>
              <a:buChar char="•"/>
            </a:pPr>
            <a:r>
              <a:rPr lang="en-US" sz="2800" b="0" i="0" u="none" strike="noStrike" cap="none">
                <a:solidFill>
                  <a:srgbClr val="FFFFFF"/>
                </a:solidFill>
                <a:latin typeface="Raleway"/>
                <a:ea typeface="Raleway"/>
                <a:cs typeface="Raleway"/>
                <a:sym typeface="Raleway"/>
              </a:rPr>
              <a:t>BODYARMOR sports drink</a:t>
            </a:r>
            <a:endParaRPr sz="2800"/>
          </a:p>
          <a:p>
            <a:pPr marL="457200" marR="0" lvl="0" indent="-431038" algn="l" rtl="0">
              <a:lnSpc>
                <a:spcPct val="140006"/>
              </a:lnSpc>
              <a:spcBef>
                <a:spcPts val="0"/>
              </a:spcBef>
              <a:spcAft>
                <a:spcPts val="0"/>
              </a:spcAft>
              <a:buClr>
                <a:srgbClr val="FFFFFF"/>
              </a:buClr>
              <a:buSzPts val="2800"/>
              <a:buFont typeface="Arial"/>
              <a:buChar char="•"/>
            </a:pPr>
            <a:r>
              <a:rPr lang="en-US" sz="2800" b="0" i="0" u="none" strike="noStrike" cap="none">
                <a:solidFill>
                  <a:srgbClr val="FFFFFF"/>
                </a:solidFill>
                <a:latin typeface="Raleway"/>
                <a:ea typeface="Raleway"/>
                <a:cs typeface="Raleway"/>
                <a:sym typeface="Raleway"/>
              </a:rPr>
              <a:t>Old Spice</a:t>
            </a:r>
            <a:endParaRPr sz="2800"/>
          </a:p>
          <a:p>
            <a:pPr marL="457200" marR="0" lvl="0" indent="-431038" algn="l" rtl="0">
              <a:lnSpc>
                <a:spcPct val="140006"/>
              </a:lnSpc>
              <a:spcBef>
                <a:spcPts val="0"/>
              </a:spcBef>
              <a:spcAft>
                <a:spcPts val="0"/>
              </a:spcAft>
              <a:buClr>
                <a:srgbClr val="FFFFFF"/>
              </a:buClr>
              <a:buSzPts val="2800"/>
              <a:buFont typeface="Arial"/>
              <a:buChar char="•"/>
            </a:pPr>
            <a:r>
              <a:rPr lang="en-US" sz="2800" b="0" i="0" u="none" strike="noStrike" cap="none">
                <a:solidFill>
                  <a:srgbClr val="FFFFFF"/>
                </a:solidFill>
                <a:latin typeface="Raleway"/>
                <a:ea typeface="Raleway"/>
                <a:cs typeface="Raleway"/>
                <a:sym typeface="Raleway"/>
              </a:rPr>
              <a:t>Liquid I.V.</a:t>
            </a:r>
            <a:endParaRPr sz="2800"/>
          </a:p>
          <a:p>
            <a:pPr marL="457200" marR="0" lvl="0" indent="-431038" algn="l" rtl="0">
              <a:lnSpc>
                <a:spcPct val="140006"/>
              </a:lnSpc>
              <a:spcBef>
                <a:spcPts val="0"/>
              </a:spcBef>
              <a:spcAft>
                <a:spcPts val="0"/>
              </a:spcAft>
              <a:buClr>
                <a:srgbClr val="FFFFFF"/>
              </a:buClr>
              <a:buSzPts val="2800"/>
              <a:buFont typeface="Arial"/>
              <a:buChar char="•"/>
            </a:pPr>
            <a:r>
              <a:rPr lang="en-US" sz="2800" b="0" i="0" u="none" strike="noStrike" cap="none">
                <a:solidFill>
                  <a:srgbClr val="FFFFFF"/>
                </a:solidFill>
                <a:latin typeface="Raleway"/>
                <a:ea typeface="Raleway"/>
                <a:cs typeface="Raleway"/>
                <a:sym typeface="Raleway"/>
              </a:rPr>
              <a:t>Taco Bell</a:t>
            </a:r>
            <a:endParaRPr sz="2800"/>
          </a:p>
        </p:txBody>
      </p:sp>
      <p:sp>
        <p:nvSpPr>
          <p:cNvPr id="848" name="Google Shape;848;p60"/>
          <p:cNvSpPr txBox="1"/>
          <p:nvPr/>
        </p:nvSpPr>
        <p:spPr>
          <a:xfrm>
            <a:off x="9312951" y="4167938"/>
            <a:ext cx="5522100" cy="3447900"/>
          </a:xfrm>
          <a:prstGeom prst="rect">
            <a:avLst/>
          </a:prstGeom>
          <a:noFill/>
          <a:ln>
            <a:noFill/>
          </a:ln>
        </p:spPr>
        <p:txBody>
          <a:bodyPr spcFirstLastPara="1" wrap="square" lIns="0" tIns="0" rIns="0" bIns="0" anchor="t" anchorCtr="0">
            <a:spAutoFit/>
          </a:bodyPr>
          <a:lstStyle/>
          <a:p>
            <a:pPr marL="457200" marR="0" lvl="0" indent="-431038" algn="l" rtl="0">
              <a:lnSpc>
                <a:spcPct val="140006"/>
              </a:lnSpc>
              <a:spcBef>
                <a:spcPts val="0"/>
              </a:spcBef>
              <a:spcAft>
                <a:spcPts val="0"/>
              </a:spcAft>
              <a:buClr>
                <a:srgbClr val="FFFFFF"/>
              </a:buClr>
              <a:buSzPts val="2800"/>
              <a:buFont typeface="Arial"/>
              <a:buChar char="•"/>
            </a:pPr>
            <a:r>
              <a:rPr lang="en-US" sz="2800" b="0" i="0" u="none" strike="noStrike" cap="none">
                <a:solidFill>
                  <a:srgbClr val="FFFFFF"/>
                </a:solidFill>
                <a:latin typeface="Raleway"/>
                <a:ea typeface="Raleway"/>
                <a:cs typeface="Raleway"/>
                <a:sym typeface="Raleway"/>
              </a:rPr>
              <a:t>A mattress company in Omaha, Nebraska</a:t>
            </a:r>
            <a:endParaRPr sz="2800"/>
          </a:p>
          <a:p>
            <a:pPr marL="457200" marR="0" lvl="0" indent="-431038" algn="l" rtl="0">
              <a:lnSpc>
                <a:spcPct val="140006"/>
              </a:lnSpc>
              <a:spcBef>
                <a:spcPts val="0"/>
              </a:spcBef>
              <a:spcAft>
                <a:spcPts val="0"/>
              </a:spcAft>
              <a:buClr>
                <a:srgbClr val="FFFFFF"/>
              </a:buClr>
              <a:buSzPts val="2800"/>
              <a:buFont typeface="Arial"/>
              <a:buChar char="•"/>
            </a:pPr>
            <a:r>
              <a:rPr lang="en-US" sz="2800" b="0" i="0" u="none" strike="noStrike" cap="none">
                <a:solidFill>
                  <a:srgbClr val="FFFFFF"/>
                </a:solidFill>
                <a:latin typeface="Raleway"/>
                <a:ea typeface="Raleway"/>
                <a:cs typeface="Raleway"/>
                <a:sym typeface="Raleway"/>
              </a:rPr>
              <a:t>A car dealership in Oklahoma</a:t>
            </a:r>
            <a:endParaRPr sz="2800"/>
          </a:p>
          <a:p>
            <a:pPr marL="457200" marR="0" lvl="0" indent="-431038" algn="l" rtl="0">
              <a:lnSpc>
                <a:spcPct val="140006"/>
              </a:lnSpc>
              <a:spcBef>
                <a:spcPts val="0"/>
              </a:spcBef>
              <a:spcAft>
                <a:spcPts val="0"/>
              </a:spcAft>
              <a:buClr>
                <a:srgbClr val="FFFFFF"/>
              </a:buClr>
              <a:buSzPts val="2800"/>
              <a:buFont typeface="Arial"/>
              <a:buChar char="•"/>
            </a:pPr>
            <a:r>
              <a:rPr lang="en-US" sz="2800" b="0" i="0" u="none" strike="noStrike" cap="none">
                <a:solidFill>
                  <a:srgbClr val="FFFFFF"/>
                </a:solidFill>
                <a:latin typeface="Raleway"/>
                <a:ea typeface="Raleway"/>
                <a:cs typeface="Raleway"/>
                <a:sym typeface="Raleway"/>
              </a:rPr>
              <a:t>A regional fast-food chain in the Southeast or Southern California</a:t>
            </a:r>
            <a:endParaRPr sz="2800"/>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Shape 852"/>
        <p:cNvGrpSpPr/>
        <p:nvPr/>
      </p:nvGrpSpPr>
      <p:grpSpPr>
        <a:xfrm>
          <a:off x="0" y="0"/>
          <a:ext cx="0" cy="0"/>
          <a:chOff x="0" y="0"/>
          <a:chExt cx="0" cy="0"/>
        </a:xfrm>
      </p:grpSpPr>
      <p:pic>
        <p:nvPicPr>
          <p:cNvPr id="853" name="Google Shape;853;p61"/>
          <p:cNvPicPr preferRelativeResize="0"/>
          <p:nvPr/>
        </p:nvPicPr>
        <p:blipFill rotWithShape="1">
          <a:blip r:embed="rId3">
            <a:alphaModFix/>
          </a:blip>
          <a:srcRect t="12500" b="12500"/>
          <a:stretch/>
        </p:blipFill>
        <p:spPr>
          <a:xfrm>
            <a:off x="0" y="0"/>
            <a:ext cx="18288000" cy="10287000"/>
          </a:xfrm>
          <a:prstGeom prst="rect">
            <a:avLst/>
          </a:prstGeom>
          <a:noFill/>
          <a:ln>
            <a:noFill/>
          </a:ln>
        </p:spPr>
      </p:pic>
      <p:grpSp>
        <p:nvGrpSpPr>
          <p:cNvPr id="854" name="Google Shape;854;p61"/>
          <p:cNvGrpSpPr/>
          <p:nvPr/>
        </p:nvGrpSpPr>
        <p:grpSpPr>
          <a:xfrm>
            <a:off x="2777287" y="51499"/>
            <a:ext cx="12733425" cy="10184002"/>
            <a:chOff x="0" y="0"/>
            <a:chExt cx="16977900" cy="13578669"/>
          </a:xfrm>
        </p:grpSpPr>
        <p:sp>
          <p:nvSpPr>
            <p:cNvPr id="855" name="Google Shape;855;p61"/>
            <p:cNvSpPr/>
            <p:nvPr/>
          </p:nvSpPr>
          <p:spPr>
            <a:xfrm>
              <a:off x="0" y="0"/>
              <a:ext cx="16977900" cy="13578669"/>
            </a:xfrm>
            <a:prstGeom prst="rect">
              <a:avLst/>
            </a:prstGeom>
            <a:solidFill>
              <a:srgbClr val="1E314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6" name="Google Shape;856;p61"/>
            <p:cNvSpPr txBox="1"/>
            <p:nvPr/>
          </p:nvSpPr>
          <p:spPr>
            <a:xfrm>
              <a:off x="1042416" y="409784"/>
              <a:ext cx="14925657" cy="2303183"/>
            </a:xfrm>
            <a:prstGeom prst="rect">
              <a:avLst/>
            </a:prstGeom>
            <a:noFill/>
            <a:ln>
              <a:noFill/>
            </a:ln>
          </p:spPr>
          <p:txBody>
            <a:bodyPr spcFirstLastPara="1" wrap="square" lIns="0" tIns="0" rIns="0" bIns="0" anchor="t" anchorCtr="0">
              <a:spAutoFit/>
            </a:bodyPr>
            <a:lstStyle/>
            <a:p>
              <a:pPr marL="0" marR="0" lvl="0" indent="0" algn="ctr" rtl="0">
                <a:lnSpc>
                  <a:spcPct val="130000"/>
                </a:lnSpc>
                <a:spcBef>
                  <a:spcPts val="0"/>
                </a:spcBef>
                <a:spcAft>
                  <a:spcPts val="0"/>
                </a:spcAft>
                <a:buClr>
                  <a:srgbClr val="FFFFFF"/>
                </a:buClr>
                <a:buSzPts val="5360"/>
                <a:buFont typeface="Montserrat"/>
                <a:buNone/>
              </a:pPr>
              <a:r>
                <a:rPr lang="en-US" sz="5360" b="1" i="0" u="none" strike="noStrike" cap="none">
                  <a:solidFill>
                    <a:srgbClr val="FFFFFF"/>
                  </a:solidFill>
                  <a:latin typeface="Montserrat"/>
                  <a:ea typeface="Montserrat"/>
                  <a:cs typeface="Montserrat"/>
                  <a:sym typeface="Montserrat"/>
                </a:rPr>
                <a:t>NIL ACTIVITY #2 INSTRUCTIONS</a:t>
              </a:r>
              <a:endParaRPr/>
            </a:p>
          </p:txBody>
        </p:sp>
        <p:sp>
          <p:nvSpPr>
            <p:cNvPr id="857" name="Google Shape;857;p61"/>
            <p:cNvSpPr txBox="1"/>
            <p:nvPr/>
          </p:nvSpPr>
          <p:spPr>
            <a:xfrm>
              <a:off x="1026121" y="4678978"/>
              <a:ext cx="12982093" cy="1402510"/>
            </a:xfrm>
            <a:prstGeom prst="rect">
              <a:avLst/>
            </a:prstGeom>
            <a:noFill/>
            <a:ln>
              <a:noFill/>
            </a:ln>
          </p:spPr>
          <p:txBody>
            <a:bodyPr spcFirstLastPara="1" wrap="square" lIns="0" tIns="0" rIns="0" bIns="0" anchor="t" anchorCtr="0">
              <a:spAutoFit/>
            </a:bodyPr>
            <a:lstStyle/>
            <a:p>
              <a:pPr marL="0" marR="0" lvl="0" indent="0" algn="l" rtl="0">
                <a:lnSpc>
                  <a:spcPct val="238777"/>
                </a:lnSpc>
                <a:spcBef>
                  <a:spcPts val="0"/>
                </a:spcBef>
                <a:spcAft>
                  <a:spcPts val="0"/>
                </a:spcAft>
                <a:buClr>
                  <a:schemeClr val="dk1"/>
                </a:buClr>
                <a:buSzPts val="1800"/>
                <a:buFont typeface="Calibri"/>
                <a:buNone/>
              </a:pPr>
              <a:endParaRPr sz="1800" b="0" i="0" u="none" strike="noStrike" cap="none">
                <a:solidFill>
                  <a:srgbClr val="000000"/>
                </a:solidFill>
                <a:latin typeface="Calibri"/>
                <a:ea typeface="Calibri"/>
                <a:cs typeface="Calibri"/>
                <a:sym typeface="Calibri"/>
              </a:endParaRPr>
            </a:p>
            <a:p>
              <a:pPr marL="0" marR="0" lvl="0" indent="0" algn="l" rtl="0">
                <a:lnSpc>
                  <a:spcPct val="140000"/>
                </a:lnSpc>
                <a:spcBef>
                  <a:spcPts val="0"/>
                </a:spcBef>
                <a:spcAft>
                  <a:spcPts val="0"/>
                </a:spcAft>
                <a:buClr>
                  <a:srgbClr val="FFFFFF"/>
                </a:buClr>
                <a:buSzPts val="3070"/>
                <a:buFont typeface="Raleway"/>
                <a:buNone/>
              </a:pPr>
              <a:r>
                <a:rPr lang="en-US" sz="3070" b="0" i="0" u="none" strike="noStrike" cap="none">
                  <a:solidFill>
                    <a:srgbClr val="FFFFFF"/>
                  </a:solidFill>
                  <a:latin typeface="Raleway"/>
                  <a:ea typeface="Raleway"/>
                  <a:cs typeface="Raleway"/>
                  <a:sym typeface="Raleway"/>
                </a:rPr>
                <a:t> </a:t>
              </a:r>
              <a:endParaRPr/>
            </a:p>
          </p:txBody>
        </p:sp>
      </p:grpSp>
      <p:pic>
        <p:nvPicPr>
          <p:cNvPr id="858" name="Google Shape;858;p61"/>
          <p:cNvPicPr preferRelativeResize="0"/>
          <p:nvPr/>
        </p:nvPicPr>
        <p:blipFill rotWithShape="1">
          <a:blip r:embed="rId4">
            <a:alphaModFix/>
          </a:blip>
          <a:srcRect/>
          <a:stretch/>
        </p:blipFill>
        <p:spPr>
          <a:xfrm>
            <a:off x="3346928" y="8844051"/>
            <a:ext cx="978885" cy="1038500"/>
          </a:xfrm>
          <a:prstGeom prst="rect">
            <a:avLst/>
          </a:prstGeom>
          <a:noFill/>
          <a:ln>
            <a:noFill/>
          </a:ln>
        </p:spPr>
      </p:pic>
      <p:pic>
        <p:nvPicPr>
          <p:cNvPr id="859" name="Google Shape;859;p61"/>
          <p:cNvPicPr preferRelativeResize="0"/>
          <p:nvPr/>
        </p:nvPicPr>
        <p:blipFill rotWithShape="1">
          <a:blip r:embed="rId5">
            <a:alphaModFix/>
          </a:blip>
          <a:srcRect/>
          <a:stretch/>
        </p:blipFill>
        <p:spPr>
          <a:xfrm>
            <a:off x="5502378" y="8695924"/>
            <a:ext cx="898415" cy="1232239"/>
          </a:xfrm>
          <a:prstGeom prst="rect">
            <a:avLst/>
          </a:prstGeom>
          <a:noFill/>
          <a:ln>
            <a:noFill/>
          </a:ln>
        </p:spPr>
      </p:pic>
      <p:pic>
        <p:nvPicPr>
          <p:cNvPr id="860" name="Google Shape;860;p61"/>
          <p:cNvPicPr preferRelativeResize="0"/>
          <p:nvPr/>
        </p:nvPicPr>
        <p:blipFill rotWithShape="1">
          <a:blip r:embed="rId6">
            <a:alphaModFix/>
          </a:blip>
          <a:srcRect/>
          <a:stretch/>
        </p:blipFill>
        <p:spPr>
          <a:xfrm>
            <a:off x="7788829" y="8588436"/>
            <a:ext cx="696658" cy="1339727"/>
          </a:xfrm>
          <a:prstGeom prst="rect">
            <a:avLst/>
          </a:prstGeom>
          <a:noFill/>
          <a:ln>
            <a:noFill/>
          </a:ln>
        </p:spPr>
      </p:pic>
      <p:pic>
        <p:nvPicPr>
          <p:cNvPr id="861" name="Google Shape;861;p61"/>
          <p:cNvPicPr preferRelativeResize="0"/>
          <p:nvPr/>
        </p:nvPicPr>
        <p:blipFill rotWithShape="1">
          <a:blip r:embed="rId7">
            <a:alphaModFix/>
          </a:blip>
          <a:srcRect/>
          <a:stretch/>
        </p:blipFill>
        <p:spPr>
          <a:xfrm>
            <a:off x="9763653" y="8695924"/>
            <a:ext cx="811738" cy="1232239"/>
          </a:xfrm>
          <a:prstGeom prst="rect">
            <a:avLst/>
          </a:prstGeom>
          <a:noFill/>
          <a:ln>
            <a:noFill/>
          </a:ln>
        </p:spPr>
      </p:pic>
      <p:pic>
        <p:nvPicPr>
          <p:cNvPr id="862" name="Google Shape;862;p61"/>
          <p:cNvPicPr preferRelativeResize="0"/>
          <p:nvPr/>
        </p:nvPicPr>
        <p:blipFill rotWithShape="1">
          <a:blip r:embed="rId8">
            <a:alphaModFix/>
          </a:blip>
          <a:srcRect/>
          <a:stretch/>
        </p:blipFill>
        <p:spPr>
          <a:xfrm>
            <a:off x="11756491" y="8932613"/>
            <a:ext cx="1379749" cy="758862"/>
          </a:xfrm>
          <a:prstGeom prst="rect">
            <a:avLst/>
          </a:prstGeom>
          <a:noFill/>
          <a:ln>
            <a:noFill/>
          </a:ln>
        </p:spPr>
      </p:pic>
      <p:pic>
        <p:nvPicPr>
          <p:cNvPr id="863" name="Google Shape;863;p61"/>
          <p:cNvPicPr preferRelativeResize="0"/>
          <p:nvPr/>
        </p:nvPicPr>
        <p:blipFill rotWithShape="1">
          <a:blip r:embed="rId9">
            <a:alphaModFix/>
          </a:blip>
          <a:srcRect/>
          <a:stretch/>
        </p:blipFill>
        <p:spPr>
          <a:xfrm>
            <a:off x="14046595" y="8824459"/>
            <a:ext cx="894477" cy="1077683"/>
          </a:xfrm>
          <a:prstGeom prst="rect">
            <a:avLst/>
          </a:prstGeom>
          <a:noFill/>
          <a:ln>
            <a:noFill/>
          </a:ln>
        </p:spPr>
      </p:pic>
      <p:sp>
        <p:nvSpPr>
          <p:cNvPr id="864" name="Google Shape;864;p61"/>
          <p:cNvSpPr txBox="1"/>
          <p:nvPr/>
        </p:nvSpPr>
        <p:spPr>
          <a:xfrm>
            <a:off x="3559099" y="2607515"/>
            <a:ext cx="10838100" cy="1034400"/>
          </a:xfrm>
          <a:prstGeom prst="rect">
            <a:avLst/>
          </a:prstGeom>
          <a:noFill/>
          <a:ln>
            <a:noFill/>
          </a:ln>
        </p:spPr>
        <p:txBody>
          <a:bodyPr spcFirstLastPara="1" wrap="square" lIns="0" tIns="0" rIns="0" bIns="0" anchor="t" anchorCtr="0">
            <a:spAutoFit/>
          </a:bodyPr>
          <a:lstStyle/>
          <a:p>
            <a:pPr marL="0" marR="0" lvl="0" indent="0" algn="l" rtl="0">
              <a:lnSpc>
                <a:spcPct val="140006"/>
              </a:lnSpc>
              <a:spcBef>
                <a:spcPts val="0"/>
              </a:spcBef>
              <a:spcAft>
                <a:spcPts val="0"/>
              </a:spcAft>
              <a:buClr>
                <a:srgbClr val="FFFFFF"/>
              </a:buClr>
              <a:buSzPts val="3212"/>
              <a:buFont typeface="Raleway"/>
              <a:buNone/>
            </a:pPr>
            <a:r>
              <a:rPr lang="en-US" sz="2800" b="0" i="0" u="none" strike="noStrike" cap="none">
                <a:solidFill>
                  <a:srgbClr val="FFFFFF"/>
                </a:solidFill>
                <a:latin typeface="Raleway"/>
                <a:ea typeface="Raleway"/>
                <a:cs typeface="Raleway"/>
                <a:sym typeface="Raleway"/>
              </a:rPr>
              <a:t>After selecting a business or brand AND an athlete as a NIL partner, students will create a marketing campaign.</a:t>
            </a:r>
            <a:endParaRPr sz="2800"/>
          </a:p>
        </p:txBody>
      </p:sp>
      <p:sp>
        <p:nvSpPr>
          <p:cNvPr id="865" name="Google Shape;865;p61"/>
          <p:cNvSpPr txBox="1"/>
          <p:nvPr/>
        </p:nvSpPr>
        <p:spPr>
          <a:xfrm>
            <a:off x="3559099" y="4340542"/>
            <a:ext cx="5203800" cy="2856900"/>
          </a:xfrm>
          <a:prstGeom prst="rect">
            <a:avLst/>
          </a:prstGeom>
          <a:noFill/>
          <a:ln>
            <a:noFill/>
          </a:ln>
        </p:spPr>
        <p:txBody>
          <a:bodyPr spcFirstLastPara="1" wrap="square" lIns="0" tIns="0" rIns="0" bIns="0" anchor="t" anchorCtr="0">
            <a:spAutoFit/>
          </a:bodyPr>
          <a:lstStyle/>
          <a:p>
            <a:pPr marL="457200" marR="0" lvl="0" indent="-431800" algn="l" rtl="0">
              <a:lnSpc>
                <a:spcPct val="140006"/>
              </a:lnSpc>
              <a:spcBef>
                <a:spcPts val="0"/>
              </a:spcBef>
              <a:spcAft>
                <a:spcPts val="0"/>
              </a:spcAft>
              <a:buClr>
                <a:srgbClr val="FFFFFF"/>
              </a:buClr>
              <a:buSzPts val="2812"/>
              <a:buFont typeface="Arial"/>
              <a:buChar char="•"/>
            </a:pPr>
            <a:r>
              <a:rPr lang="en-US" sz="2812" b="0" i="0" u="none" strike="noStrike" cap="none">
                <a:solidFill>
                  <a:srgbClr val="FFFFFF"/>
                </a:solidFill>
                <a:latin typeface="Raleway"/>
                <a:ea typeface="Raleway"/>
                <a:cs typeface="Raleway"/>
                <a:sym typeface="Raleway"/>
              </a:rPr>
              <a:t>What product or service is being sold or a cause that is being supported?</a:t>
            </a:r>
            <a:endParaRPr sz="1000"/>
          </a:p>
          <a:p>
            <a:pPr marL="457200" marR="0" lvl="0" indent="-431800" algn="l" rtl="0">
              <a:lnSpc>
                <a:spcPct val="140006"/>
              </a:lnSpc>
              <a:spcBef>
                <a:spcPts val="0"/>
              </a:spcBef>
              <a:spcAft>
                <a:spcPts val="0"/>
              </a:spcAft>
              <a:buClr>
                <a:srgbClr val="FFFFFF"/>
              </a:buClr>
              <a:buSzPts val="2812"/>
              <a:buFont typeface="Arial"/>
              <a:buChar char="•"/>
            </a:pPr>
            <a:r>
              <a:rPr lang="en-US" sz="2812" b="0" i="0" u="none" strike="noStrike" cap="none">
                <a:solidFill>
                  <a:srgbClr val="FFFFFF"/>
                </a:solidFill>
                <a:latin typeface="Raleway"/>
                <a:ea typeface="Raleway"/>
                <a:cs typeface="Raleway"/>
                <a:sym typeface="Raleway"/>
              </a:rPr>
              <a:t>Why was this athlete selected as a partner?</a:t>
            </a:r>
            <a:endParaRPr sz="1000"/>
          </a:p>
        </p:txBody>
      </p:sp>
      <p:sp>
        <p:nvSpPr>
          <p:cNvPr id="866" name="Google Shape;866;p61"/>
          <p:cNvSpPr txBox="1"/>
          <p:nvPr/>
        </p:nvSpPr>
        <p:spPr>
          <a:xfrm>
            <a:off x="9047773" y="4310550"/>
            <a:ext cx="6192300" cy="3462900"/>
          </a:xfrm>
          <a:prstGeom prst="rect">
            <a:avLst/>
          </a:prstGeom>
          <a:noFill/>
          <a:ln>
            <a:noFill/>
          </a:ln>
        </p:spPr>
        <p:txBody>
          <a:bodyPr spcFirstLastPara="1" wrap="square" lIns="0" tIns="0" rIns="0" bIns="0" anchor="t" anchorCtr="0">
            <a:spAutoFit/>
          </a:bodyPr>
          <a:lstStyle/>
          <a:p>
            <a:pPr marL="457200" marR="0" lvl="0" indent="-431800" algn="l" rtl="0">
              <a:lnSpc>
                <a:spcPct val="140006"/>
              </a:lnSpc>
              <a:spcBef>
                <a:spcPts val="0"/>
              </a:spcBef>
              <a:spcAft>
                <a:spcPts val="0"/>
              </a:spcAft>
              <a:buClr>
                <a:srgbClr val="FFFFFF"/>
              </a:buClr>
              <a:buSzPts val="2812"/>
              <a:buFont typeface="Arial"/>
              <a:buChar char="•"/>
            </a:pPr>
            <a:r>
              <a:rPr lang="en-US" sz="2812" b="0" i="0" u="none" strike="noStrike" cap="none">
                <a:solidFill>
                  <a:srgbClr val="FFFFFF"/>
                </a:solidFill>
                <a:latin typeface="Raleway"/>
                <a:ea typeface="Raleway"/>
                <a:cs typeface="Raleway"/>
                <a:sym typeface="Raleway"/>
              </a:rPr>
              <a:t>How will the athlete contribute to the marketing plan?</a:t>
            </a:r>
            <a:endParaRPr sz="1000"/>
          </a:p>
          <a:p>
            <a:pPr marL="1371600" marR="0" lvl="2" indent="-431800" algn="l" rtl="0">
              <a:lnSpc>
                <a:spcPct val="140006"/>
              </a:lnSpc>
              <a:spcBef>
                <a:spcPts val="0"/>
              </a:spcBef>
              <a:spcAft>
                <a:spcPts val="0"/>
              </a:spcAft>
              <a:buClr>
                <a:srgbClr val="FFFFFF"/>
              </a:buClr>
              <a:buSzPts val="2812"/>
              <a:buFont typeface="Arial"/>
              <a:buChar char="•"/>
            </a:pPr>
            <a:r>
              <a:rPr lang="en-US" sz="2812" b="0" i="0" u="none" strike="noStrike" cap="none">
                <a:solidFill>
                  <a:srgbClr val="FFFFFF"/>
                </a:solidFill>
                <a:latin typeface="Raleway"/>
                <a:ea typeface="Raleway"/>
                <a:cs typeface="Raleway"/>
                <a:sym typeface="Raleway"/>
              </a:rPr>
              <a:t>Social media?</a:t>
            </a:r>
            <a:endParaRPr sz="1000"/>
          </a:p>
          <a:p>
            <a:pPr marL="1371600" marR="0" lvl="2" indent="-431800" algn="l" rtl="0">
              <a:lnSpc>
                <a:spcPct val="140006"/>
              </a:lnSpc>
              <a:spcBef>
                <a:spcPts val="0"/>
              </a:spcBef>
              <a:spcAft>
                <a:spcPts val="0"/>
              </a:spcAft>
              <a:buClr>
                <a:srgbClr val="FFFFFF"/>
              </a:buClr>
              <a:buSzPts val="2812"/>
              <a:buFont typeface="Arial"/>
              <a:buChar char="•"/>
            </a:pPr>
            <a:r>
              <a:rPr lang="en-US" sz="2812" b="0" i="0" u="none" strike="noStrike" cap="none">
                <a:solidFill>
                  <a:srgbClr val="FFFFFF"/>
                </a:solidFill>
                <a:latin typeface="Raleway"/>
                <a:ea typeface="Raleway"/>
                <a:cs typeface="Raleway"/>
                <a:sym typeface="Raleway"/>
              </a:rPr>
              <a:t>Appearances?</a:t>
            </a:r>
            <a:endParaRPr sz="1000"/>
          </a:p>
          <a:p>
            <a:pPr marL="1371600" marR="0" lvl="2" indent="-431800" algn="l" rtl="0">
              <a:lnSpc>
                <a:spcPct val="140006"/>
              </a:lnSpc>
              <a:spcBef>
                <a:spcPts val="0"/>
              </a:spcBef>
              <a:spcAft>
                <a:spcPts val="0"/>
              </a:spcAft>
              <a:buClr>
                <a:srgbClr val="FFFFFF"/>
              </a:buClr>
              <a:buSzPts val="2812"/>
              <a:buFont typeface="Arial"/>
              <a:buChar char="•"/>
            </a:pPr>
            <a:r>
              <a:rPr lang="en-US" sz="2812" b="0" i="0" u="none" strike="noStrike" cap="none">
                <a:solidFill>
                  <a:srgbClr val="FFFFFF"/>
                </a:solidFill>
                <a:latin typeface="Raleway"/>
                <a:ea typeface="Raleway"/>
                <a:cs typeface="Raleway"/>
                <a:sym typeface="Raleway"/>
              </a:rPr>
              <a:t>Advertising?</a:t>
            </a:r>
            <a:endParaRPr sz="1000"/>
          </a:p>
          <a:p>
            <a:pPr marL="1371600" marR="0" lvl="2" indent="-431800" algn="l" rtl="0">
              <a:lnSpc>
                <a:spcPct val="140006"/>
              </a:lnSpc>
              <a:spcBef>
                <a:spcPts val="0"/>
              </a:spcBef>
              <a:spcAft>
                <a:spcPts val="0"/>
              </a:spcAft>
              <a:buClr>
                <a:srgbClr val="FFFFFF"/>
              </a:buClr>
              <a:buSzPts val="2812"/>
              <a:buFont typeface="Arial"/>
              <a:buChar char="•"/>
            </a:pPr>
            <a:r>
              <a:rPr lang="en-US" sz="2812" b="0" i="0" u="none" strike="noStrike" cap="none">
                <a:solidFill>
                  <a:srgbClr val="FFFFFF"/>
                </a:solidFill>
                <a:latin typeface="Raleway"/>
                <a:ea typeface="Raleway"/>
                <a:cs typeface="Raleway"/>
                <a:sym typeface="Raleway"/>
              </a:rPr>
              <a:t>What else? </a:t>
            </a:r>
            <a:endParaRPr sz="1000"/>
          </a:p>
        </p:txBody>
      </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Shape 870"/>
        <p:cNvGrpSpPr/>
        <p:nvPr/>
      </p:nvGrpSpPr>
      <p:grpSpPr>
        <a:xfrm>
          <a:off x="0" y="0"/>
          <a:ext cx="0" cy="0"/>
          <a:chOff x="0" y="0"/>
          <a:chExt cx="0" cy="0"/>
        </a:xfrm>
      </p:grpSpPr>
      <p:pic>
        <p:nvPicPr>
          <p:cNvPr id="871" name="Google Shape;871;p62"/>
          <p:cNvPicPr preferRelativeResize="0"/>
          <p:nvPr/>
        </p:nvPicPr>
        <p:blipFill rotWithShape="1">
          <a:blip r:embed="rId3">
            <a:alphaModFix/>
          </a:blip>
          <a:srcRect t="12500" b="12500"/>
          <a:stretch/>
        </p:blipFill>
        <p:spPr>
          <a:xfrm>
            <a:off x="0" y="0"/>
            <a:ext cx="18288000" cy="10287000"/>
          </a:xfrm>
          <a:prstGeom prst="rect">
            <a:avLst/>
          </a:prstGeom>
          <a:noFill/>
          <a:ln>
            <a:noFill/>
          </a:ln>
        </p:spPr>
      </p:pic>
      <p:grpSp>
        <p:nvGrpSpPr>
          <p:cNvPr id="872" name="Google Shape;872;p62"/>
          <p:cNvGrpSpPr/>
          <p:nvPr/>
        </p:nvGrpSpPr>
        <p:grpSpPr>
          <a:xfrm>
            <a:off x="2777287" y="51499"/>
            <a:ext cx="12733425" cy="10184002"/>
            <a:chOff x="0" y="0"/>
            <a:chExt cx="16977900" cy="13578669"/>
          </a:xfrm>
        </p:grpSpPr>
        <p:sp>
          <p:nvSpPr>
            <p:cNvPr id="873" name="Google Shape;873;p62"/>
            <p:cNvSpPr/>
            <p:nvPr/>
          </p:nvSpPr>
          <p:spPr>
            <a:xfrm>
              <a:off x="0" y="0"/>
              <a:ext cx="16977900" cy="13578669"/>
            </a:xfrm>
            <a:prstGeom prst="rect">
              <a:avLst/>
            </a:prstGeom>
            <a:solidFill>
              <a:srgbClr val="1E314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4" name="Google Shape;874;p62"/>
            <p:cNvSpPr txBox="1"/>
            <p:nvPr/>
          </p:nvSpPr>
          <p:spPr>
            <a:xfrm>
              <a:off x="1026120" y="776673"/>
              <a:ext cx="14925657" cy="2303183"/>
            </a:xfrm>
            <a:prstGeom prst="rect">
              <a:avLst/>
            </a:prstGeom>
            <a:noFill/>
            <a:ln>
              <a:noFill/>
            </a:ln>
          </p:spPr>
          <p:txBody>
            <a:bodyPr spcFirstLastPara="1" wrap="square" lIns="0" tIns="0" rIns="0" bIns="0" anchor="t" anchorCtr="0">
              <a:spAutoFit/>
            </a:bodyPr>
            <a:lstStyle/>
            <a:p>
              <a:pPr marL="0" marR="0" lvl="0" indent="0" algn="ctr" rtl="0">
                <a:lnSpc>
                  <a:spcPct val="130000"/>
                </a:lnSpc>
                <a:spcBef>
                  <a:spcPts val="0"/>
                </a:spcBef>
                <a:spcAft>
                  <a:spcPts val="0"/>
                </a:spcAft>
                <a:buClr>
                  <a:srgbClr val="FFFFFF"/>
                </a:buClr>
                <a:buSzPts val="5360"/>
                <a:buFont typeface="Montserrat"/>
                <a:buNone/>
              </a:pPr>
              <a:r>
                <a:rPr lang="en-US" sz="5360" b="1" i="0" u="none" strike="noStrike" cap="none">
                  <a:solidFill>
                    <a:srgbClr val="FFFFFF"/>
                  </a:solidFill>
                  <a:latin typeface="Montserrat"/>
                  <a:ea typeface="Montserrat"/>
                  <a:cs typeface="Montserrat"/>
                  <a:sym typeface="Montserrat"/>
                </a:rPr>
                <a:t>NIL ACTIVITY #2 INSTRUCTIONS</a:t>
              </a:r>
              <a:endParaRPr/>
            </a:p>
          </p:txBody>
        </p:sp>
        <p:sp>
          <p:nvSpPr>
            <p:cNvPr id="875" name="Google Shape;875;p62"/>
            <p:cNvSpPr txBox="1"/>
            <p:nvPr/>
          </p:nvSpPr>
          <p:spPr>
            <a:xfrm>
              <a:off x="1026121" y="4678978"/>
              <a:ext cx="12982093" cy="1402510"/>
            </a:xfrm>
            <a:prstGeom prst="rect">
              <a:avLst/>
            </a:prstGeom>
            <a:noFill/>
            <a:ln>
              <a:noFill/>
            </a:ln>
          </p:spPr>
          <p:txBody>
            <a:bodyPr spcFirstLastPara="1" wrap="square" lIns="0" tIns="0" rIns="0" bIns="0" anchor="t" anchorCtr="0">
              <a:spAutoFit/>
            </a:bodyPr>
            <a:lstStyle/>
            <a:p>
              <a:pPr marL="0" marR="0" lvl="0" indent="0" algn="l" rtl="0">
                <a:lnSpc>
                  <a:spcPct val="238777"/>
                </a:lnSpc>
                <a:spcBef>
                  <a:spcPts val="0"/>
                </a:spcBef>
                <a:spcAft>
                  <a:spcPts val="0"/>
                </a:spcAft>
                <a:buClr>
                  <a:schemeClr val="dk1"/>
                </a:buClr>
                <a:buSzPts val="1800"/>
                <a:buFont typeface="Calibri"/>
                <a:buNone/>
              </a:pPr>
              <a:endParaRPr sz="1800" b="0" i="0" u="none" strike="noStrike" cap="none">
                <a:solidFill>
                  <a:srgbClr val="000000"/>
                </a:solidFill>
                <a:latin typeface="Calibri"/>
                <a:ea typeface="Calibri"/>
                <a:cs typeface="Calibri"/>
                <a:sym typeface="Calibri"/>
              </a:endParaRPr>
            </a:p>
            <a:p>
              <a:pPr marL="0" marR="0" lvl="0" indent="0" algn="l" rtl="0">
                <a:lnSpc>
                  <a:spcPct val="140000"/>
                </a:lnSpc>
                <a:spcBef>
                  <a:spcPts val="0"/>
                </a:spcBef>
                <a:spcAft>
                  <a:spcPts val="0"/>
                </a:spcAft>
                <a:buClr>
                  <a:srgbClr val="FFFFFF"/>
                </a:buClr>
                <a:buSzPts val="3070"/>
                <a:buFont typeface="Raleway"/>
                <a:buNone/>
              </a:pPr>
              <a:r>
                <a:rPr lang="en-US" sz="3070" b="0" i="0" u="none" strike="noStrike" cap="none">
                  <a:solidFill>
                    <a:srgbClr val="FFFFFF"/>
                  </a:solidFill>
                  <a:latin typeface="Raleway"/>
                  <a:ea typeface="Raleway"/>
                  <a:cs typeface="Raleway"/>
                  <a:sym typeface="Raleway"/>
                </a:rPr>
                <a:t> </a:t>
              </a:r>
              <a:endParaRPr/>
            </a:p>
          </p:txBody>
        </p:sp>
      </p:grpSp>
      <p:pic>
        <p:nvPicPr>
          <p:cNvPr id="876" name="Google Shape;876;p62"/>
          <p:cNvPicPr preferRelativeResize="0"/>
          <p:nvPr/>
        </p:nvPicPr>
        <p:blipFill rotWithShape="1">
          <a:blip r:embed="rId4">
            <a:alphaModFix/>
          </a:blip>
          <a:srcRect/>
          <a:stretch/>
        </p:blipFill>
        <p:spPr>
          <a:xfrm>
            <a:off x="3346928" y="8844051"/>
            <a:ext cx="978885" cy="1038500"/>
          </a:xfrm>
          <a:prstGeom prst="rect">
            <a:avLst/>
          </a:prstGeom>
          <a:noFill/>
          <a:ln>
            <a:noFill/>
          </a:ln>
        </p:spPr>
      </p:pic>
      <p:pic>
        <p:nvPicPr>
          <p:cNvPr id="877" name="Google Shape;877;p62"/>
          <p:cNvPicPr preferRelativeResize="0"/>
          <p:nvPr/>
        </p:nvPicPr>
        <p:blipFill rotWithShape="1">
          <a:blip r:embed="rId5">
            <a:alphaModFix/>
          </a:blip>
          <a:srcRect/>
          <a:stretch/>
        </p:blipFill>
        <p:spPr>
          <a:xfrm>
            <a:off x="5502378" y="8695924"/>
            <a:ext cx="898415" cy="1232239"/>
          </a:xfrm>
          <a:prstGeom prst="rect">
            <a:avLst/>
          </a:prstGeom>
          <a:noFill/>
          <a:ln>
            <a:noFill/>
          </a:ln>
        </p:spPr>
      </p:pic>
      <p:pic>
        <p:nvPicPr>
          <p:cNvPr id="878" name="Google Shape;878;p62"/>
          <p:cNvPicPr preferRelativeResize="0"/>
          <p:nvPr/>
        </p:nvPicPr>
        <p:blipFill rotWithShape="1">
          <a:blip r:embed="rId6">
            <a:alphaModFix/>
          </a:blip>
          <a:srcRect/>
          <a:stretch/>
        </p:blipFill>
        <p:spPr>
          <a:xfrm>
            <a:off x="7788829" y="8588436"/>
            <a:ext cx="696658" cy="1339727"/>
          </a:xfrm>
          <a:prstGeom prst="rect">
            <a:avLst/>
          </a:prstGeom>
          <a:noFill/>
          <a:ln>
            <a:noFill/>
          </a:ln>
        </p:spPr>
      </p:pic>
      <p:pic>
        <p:nvPicPr>
          <p:cNvPr id="879" name="Google Shape;879;p62"/>
          <p:cNvPicPr preferRelativeResize="0"/>
          <p:nvPr/>
        </p:nvPicPr>
        <p:blipFill rotWithShape="1">
          <a:blip r:embed="rId7">
            <a:alphaModFix/>
          </a:blip>
          <a:srcRect/>
          <a:stretch/>
        </p:blipFill>
        <p:spPr>
          <a:xfrm>
            <a:off x="9763653" y="8695924"/>
            <a:ext cx="811738" cy="1232239"/>
          </a:xfrm>
          <a:prstGeom prst="rect">
            <a:avLst/>
          </a:prstGeom>
          <a:noFill/>
          <a:ln>
            <a:noFill/>
          </a:ln>
        </p:spPr>
      </p:pic>
      <p:pic>
        <p:nvPicPr>
          <p:cNvPr id="880" name="Google Shape;880;p62"/>
          <p:cNvPicPr preferRelativeResize="0"/>
          <p:nvPr/>
        </p:nvPicPr>
        <p:blipFill rotWithShape="1">
          <a:blip r:embed="rId8">
            <a:alphaModFix/>
          </a:blip>
          <a:srcRect/>
          <a:stretch/>
        </p:blipFill>
        <p:spPr>
          <a:xfrm>
            <a:off x="11756491" y="8932613"/>
            <a:ext cx="1379749" cy="758862"/>
          </a:xfrm>
          <a:prstGeom prst="rect">
            <a:avLst/>
          </a:prstGeom>
          <a:noFill/>
          <a:ln>
            <a:noFill/>
          </a:ln>
        </p:spPr>
      </p:pic>
      <p:pic>
        <p:nvPicPr>
          <p:cNvPr id="881" name="Google Shape;881;p62"/>
          <p:cNvPicPr preferRelativeResize="0"/>
          <p:nvPr/>
        </p:nvPicPr>
        <p:blipFill rotWithShape="1">
          <a:blip r:embed="rId9">
            <a:alphaModFix/>
          </a:blip>
          <a:srcRect/>
          <a:stretch/>
        </p:blipFill>
        <p:spPr>
          <a:xfrm>
            <a:off x="14046595" y="8824459"/>
            <a:ext cx="894477" cy="1077683"/>
          </a:xfrm>
          <a:prstGeom prst="rect">
            <a:avLst/>
          </a:prstGeom>
          <a:noFill/>
          <a:ln>
            <a:noFill/>
          </a:ln>
        </p:spPr>
      </p:pic>
      <p:sp>
        <p:nvSpPr>
          <p:cNvPr id="882" name="Google Shape;882;p62"/>
          <p:cNvSpPr txBox="1"/>
          <p:nvPr/>
        </p:nvSpPr>
        <p:spPr>
          <a:xfrm>
            <a:off x="3559098" y="2866333"/>
            <a:ext cx="11194200" cy="4654800"/>
          </a:xfrm>
          <a:prstGeom prst="rect">
            <a:avLst/>
          </a:prstGeom>
          <a:noFill/>
          <a:ln>
            <a:noFill/>
          </a:ln>
        </p:spPr>
        <p:txBody>
          <a:bodyPr spcFirstLastPara="1" wrap="square" lIns="0" tIns="0" rIns="0" bIns="0" anchor="t" anchorCtr="0">
            <a:spAutoFit/>
          </a:bodyPr>
          <a:lstStyle/>
          <a:p>
            <a:pPr marL="0" marR="0" lvl="0" indent="0" algn="l" rtl="0">
              <a:lnSpc>
                <a:spcPct val="140006"/>
              </a:lnSpc>
              <a:spcBef>
                <a:spcPts val="0"/>
              </a:spcBef>
              <a:spcAft>
                <a:spcPts val="0"/>
              </a:spcAft>
              <a:buClr>
                <a:srgbClr val="FFFFFF"/>
              </a:buClr>
              <a:buSzPts val="3212"/>
              <a:buFont typeface="Raleway"/>
              <a:buNone/>
            </a:pPr>
            <a:r>
              <a:rPr lang="en-US" sz="2800" b="0" i="0" u="none" strike="noStrike" cap="none">
                <a:solidFill>
                  <a:srgbClr val="FFFFFF"/>
                </a:solidFill>
                <a:latin typeface="Raleway"/>
                <a:ea typeface="Raleway"/>
                <a:cs typeface="Raleway"/>
                <a:sym typeface="Raleway"/>
              </a:rPr>
              <a:t>Once you the marketing plan is developed, students should be prepared to present the campaign in class.  They should be sure to explain:</a:t>
            </a:r>
            <a:endParaRPr sz="2800"/>
          </a:p>
          <a:p>
            <a:pPr marL="0" marR="0" lvl="0" indent="0" algn="l" rtl="0">
              <a:lnSpc>
                <a:spcPct val="140006"/>
              </a:lnSpc>
              <a:spcBef>
                <a:spcPts val="0"/>
              </a:spcBef>
              <a:spcAft>
                <a:spcPts val="0"/>
              </a:spcAft>
              <a:buClr>
                <a:schemeClr val="dk1"/>
              </a:buClr>
              <a:buSzPts val="3212"/>
              <a:buFont typeface="Calibri"/>
              <a:buNone/>
            </a:pPr>
            <a:endParaRPr sz="2800" b="0" i="0" u="none" strike="noStrike" cap="none">
              <a:solidFill>
                <a:srgbClr val="FFFFFF"/>
              </a:solidFill>
              <a:latin typeface="Raleway"/>
              <a:ea typeface="Raleway"/>
              <a:cs typeface="Raleway"/>
              <a:sym typeface="Raleway"/>
            </a:endParaRPr>
          </a:p>
          <a:p>
            <a:pPr marL="457200" marR="0" lvl="0" indent="-431038" algn="l" rtl="0">
              <a:lnSpc>
                <a:spcPct val="140006"/>
              </a:lnSpc>
              <a:spcBef>
                <a:spcPts val="0"/>
              </a:spcBef>
              <a:spcAft>
                <a:spcPts val="0"/>
              </a:spcAft>
              <a:buClr>
                <a:srgbClr val="FFFFFF"/>
              </a:buClr>
              <a:buSzPts val="2800"/>
              <a:buFont typeface="Arial"/>
              <a:buChar char="•"/>
            </a:pPr>
            <a:r>
              <a:rPr lang="en-US" sz="2800" b="0" i="0" u="none" strike="noStrike" cap="none">
                <a:solidFill>
                  <a:srgbClr val="FFFFFF"/>
                </a:solidFill>
                <a:latin typeface="Raleway"/>
                <a:ea typeface="Raleway"/>
                <a:cs typeface="Raleway"/>
                <a:sym typeface="Raleway"/>
              </a:rPr>
              <a:t>How the business will benefit from the partnership</a:t>
            </a:r>
            <a:endParaRPr sz="2800"/>
          </a:p>
          <a:p>
            <a:pPr marL="457200" marR="0" lvl="0" indent="-431038" algn="l" rtl="0">
              <a:lnSpc>
                <a:spcPct val="140006"/>
              </a:lnSpc>
              <a:spcBef>
                <a:spcPts val="0"/>
              </a:spcBef>
              <a:spcAft>
                <a:spcPts val="0"/>
              </a:spcAft>
              <a:buClr>
                <a:srgbClr val="FFFFFF"/>
              </a:buClr>
              <a:buSzPts val="2800"/>
              <a:buFont typeface="Arial"/>
              <a:buChar char="•"/>
            </a:pPr>
            <a:r>
              <a:rPr lang="en-US" sz="2800" b="0" i="0" u="none" strike="noStrike" cap="none">
                <a:solidFill>
                  <a:srgbClr val="FFFFFF"/>
                </a:solidFill>
                <a:latin typeface="Raleway"/>
                <a:ea typeface="Raleway"/>
                <a:cs typeface="Raleway"/>
                <a:sym typeface="Raleway"/>
              </a:rPr>
              <a:t>How the athlete will be compensated</a:t>
            </a:r>
            <a:endParaRPr sz="2800"/>
          </a:p>
          <a:p>
            <a:pPr marL="457200" marR="0" lvl="0" indent="-431038" algn="l" rtl="0">
              <a:lnSpc>
                <a:spcPct val="140006"/>
              </a:lnSpc>
              <a:spcBef>
                <a:spcPts val="0"/>
              </a:spcBef>
              <a:spcAft>
                <a:spcPts val="0"/>
              </a:spcAft>
              <a:buClr>
                <a:srgbClr val="FFFFFF"/>
              </a:buClr>
              <a:buSzPts val="2800"/>
              <a:buFont typeface="Arial"/>
              <a:buChar char="•"/>
            </a:pPr>
            <a:r>
              <a:rPr lang="en-US" sz="2800" b="0" i="0" u="none" strike="noStrike" cap="none">
                <a:solidFill>
                  <a:srgbClr val="FFFFFF"/>
                </a:solidFill>
                <a:latin typeface="Raleway"/>
                <a:ea typeface="Raleway"/>
                <a:cs typeface="Raleway"/>
                <a:sym typeface="Raleway"/>
              </a:rPr>
              <a:t>What the athlete will be asked to do as part of the partnership to promote the product, service, or cause</a:t>
            </a:r>
            <a:endParaRPr sz="2800" b="0" i="0" u="none" strike="noStrike" cap="none">
              <a:solidFill>
                <a:srgbClr val="FFFFFF"/>
              </a:solidFill>
              <a:latin typeface="Raleway"/>
              <a:ea typeface="Raleway"/>
              <a:cs typeface="Raleway"/>
              <a:sym typeface="Raleway"/>
            </a:endParaRPr>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bg>
      <p:bgPr>
        <a:solidFill>
          <a:srgbClr val="1E3148"/>
        </a:solidFill>
        <a:effectLst/>
      </p:bgPr>
    </p:bg>
    <p:spTree>
      <p:nvGrpSpPr>
        <p:cNvPr id="1" name="Shape 886"/>
        <p:cNvGrpSpPr/>
        <p:nvPr/>
      </p:nvGrpSpPr>
      <p:grpSpPr>
        <a:xfrm>
          <a:off x="0" y="0"/>
          <a:ext cx="0" cy="0"/>
          <a:chOff x="0" y="0"/>
          <a:chExt cx="0" cy="0"/>
        </a:xfrm>
      </p:grpSpPr>
      <p:grpSp>
        <p:nvGrpSpPr>
          <p:cNvPr id="887" name="Google Shape;887;p63"/>
          <p:cNvGrpSpPr/>
          <p:nvPr/>
        </p:nvGrpSpPr>
        <p:grpSpPr>
          <a:xfrm>
            <a:off x="1028700" y="216940"/>
            <a:ext cx="11709554" cy="2596431"/>
            <a:chOff x="0" y="-47625"/>
            <a:chExt cx="15612739" cy="3461907"/>
          </a:xfrm>
        </p:grpSpPr>
        <p:sp>
          <p:nvSpPr>
            <p:cNvPr id="888" name="Google Shape;888;p63"/>
            <p:cNvSpPr txBox="1"/>
            <p:nvPr/>
          </p:nvSpPr>
          <p:spPr>
            <a:xfrm>
              <a:off x="0" y="-47625"/>
              <a:ext cx="12638619" cy="1020445"/>
            </a:xfrm>
            <a:prstGeom prst="rect">
              <a:avLst/>
            </a:prstGeom>
            <a:noFill/>
            <a:ln>
              <a:noFill/>
            </a:ln>
          </p:spPr>
          <p:txBody>
            <a:bodyPr spcFirstLastPara="1" wrap="square" lIns="0" tIns="0" rIns="0" bIns="0" anchor="t" anchorCtr="0">
              <a:spAutoFit/>
            </a:bodyPr>
            <a:lstStyle/>
            <a:p>
              <a:pPr marL="0" marR="0" lvl="0" indent="0" algn="l" rtl="0">
                <a:lnSpc>
                  <a:spcPct val="130000"/>
                </a:lnSpc>
                <a:spcBef>
                  <a:spcPts val="0"/>
                </a:spcBef>
                <a:spcAft>
                  <a:spcPts val="0"/>
                </a:spcAft>
                <a:buNone/>
              </a:pPr>
              <a:r>
                <a:rPr lang="en-US" sz="4800" b="1" i="0" u="none" strike="noStrike" cap="none">
                  <a:solidFill>
                    <a:srgbClr val="FFFFFF"/>
                  </a:solidFill>
                  <a:latin typeface="Montserrat"/>
                  <a:ea typeface="Montserrat"/>
                  <a:cs typeface="Montserrat"/>
                  <a:sym typeface="Montserrat"/>
                </a:rPr>
                <a:t>SOURCES</a:t>
              </a:r>
              <a:endParaRPr/>
            </a:p>
          </p:txBody>
        </p:sp>
        <p:sp>
          <p:nvSpPr>
            <p:cNvPr id="889" name="Google Shape;889;p63"/>
            <p:cNvSpPr txBox="1"/>
            <p:nvPr/>
          </p:nvSpPr>
          <p:spPr>
            <a:xfrm>
              <a:off x="8467" y="2950732"/>
              <a:ext cx="15604272" cy="463550"/>
            </a:xfrm>
            <a:prstGeom prst="rect">
              <a:avLst/>
            </a:prstGeom>
            <a:noFill/>
            <a:ln>
              <a:noFill/>
            </a:ln>
          </p:spPr>
          <p:txBody>
            <a:bodyPr spcFirstLastPara="1" wrap="square" lIns="0" tIns="0" rIns="0" bIns="0" anchor="t" anchorCtr="0">
              <a:spAutoFit/>
            </a:bodyPr>
            <a:lstStyle/>
            <a:p>
              <a:pPr marL="0" marR="0" lvl="0" indent="0" algn="l" rtl="0">
                <a:lnSpc>
                  <a:spcPct val="166666"/>
                </a:lnSpc>
                <a:spcBef>
                  <a:spcPts val="0"/>
                </a:spcBef>
                <a:spcAft>
                  <a:spcPts val="0"/>
                </a:spcAft>
                <a:buNone/>
              </a:pPr>
              <a:endParaRPr sz="1800" b="0" i="0" u="none" strike="noStrike" cap="none">
                <a:solidFill>
                  <a:schemeClr val="dk1"/>
                </a:solidFill>
                <a:latin typeface="Calibri"/>
                <a:ea typeface="Calibri"/>
                <a:cs typeface="Calibri"/>
                <a:sym typeface="Calibri"/>
              </a:endParaRPr>
            </a:p>
          </p:txBody>
        </p:sp>
      </p:grpSp>
      <p:sp>
        <p:nvSpPr>
          <p:cNvPr id="890" name="Google Shape;890;p63"/>
          <p:cNvSpPr txBox="1"/>
          <p:nvPr/>
        </p:nvSpPr>
        <p:spPr>
          <a:xfrm>
            <a:off x="1028700" y="1201166"/>
            <a:ext cx="13896600" cy="8738400"/>
          </a:xfrm>
          <a:prstGeom prst="rect">
            <a:avLst/>
          </a:prstGeom>
          <a:noFill/>
          <a:ln>
            <a:noFill/>
          </a:ln>
        </p:spPr>
        <p:txBody>
          <a:bodyPr spcFirstLastPara="1" wrap="square" lIns="0" tIns="0" rIns="0" bIns="0" anchor="t" anchorCtr="0">
            <a:spAutoFit/>
          </a:bodyPr>
          <a:lstStyle/>
          <a:p>
            <a:pPr marL="0" marR="0" lvl="0" indent="0" algn="just" rtl="0">
              <a:lnSpc>
                <a:spcPct val="100000"/>
              </a:lnSpc>
              <a:spcBef>
                <a:spcPts val="0"/>
              </a:spcBef>
              <a:spcAft>
                <a:spcPts val="0"/>
              </a:spcAft>
              <a:buNone/>
            </a:pPr>
            <a:r>
              <a:rPr lang="en-US" sz="1621" b="0" i="0" u="none" strike="noStrike" cap="none">
                <a:solidFill>
                  <a:srgbClr val="FFFFFF"/>
                </a:solidFill>
                <a:latin typeface="Montserrat"/>
                <a:ea typeface="Montserrat"/>
                <a:cs typeface="Montserrat"/>
                <a:sym typeface="Montserrat"/>
              </a:rPr>
              <a:t>https://twitter.com/koolaid/status/1428009053855301633https://biz.opendorse.com/nil-insights</a:t>
            </a:r>
            <a:endParaRPr sz="1600"/>
          </a:p>
          <a:p>
            <a:pPr marL="0" marR="0" lvl="0" indent="0" algn="just" rtl="0">
              <a:lnSpc>
                <a:spcPct val="100000"/>
              </a:lnSpc>
              <a:spcBef>
                <a:spcPts val="0"/>
              </a:spcBef>
              <a:spcAft>
                <a:spcPts val="0"/>
              </a:spcAft>
              <a:buNone/>
            </a:pPr>
            <a:endParaRPr sz="1621" b="0" i="0" u="none" strike="noStrike" cap="none">
              <a:solidFill>
                <a:srgbClr val="FFFFFF"/>
              </a:solidFill>
              <a:latin typeface="Montserrat"/>
              <a:ea typeface="Montserrat"/>
              <a:cs typeface="Montserrat"/>
              <a:sym typeface="Montserrat"/>
            </a:endParaRPr>
          </a:p>
          <a:p>
            <a:pPr marL="0" marR="0" lvl="0" indent="0" algn="just" rtl="0">
              <a:lnSpc>
                <a:spcPct val="100000"/>
              </a:lnSpc>
              <a:spcBef>
                <a:spcPts val="0"/>
              </a:spcBef>
              <a:spcAft>
                <a:spcPts val="0"/>
              </a:spcAft>
              <a:buNone/>
            </a:pPr>
            <a:r>
              <a:rPr lang="en-US" sz="1621" b="0" i="0" u="none" strike="noStrike" cap="none">
                <a:solidFill>
                  <a:srgbClr val="FFFFFF"/>
                </a:solidFill>
                <a:latin typeface="Montserrat"/>
                <a:ea typeface="Montserrat"/>
                <a:cs typeface="Montserrat"/>
                <a:sym typeface="Montserrat"/>
              </a:rPr>
              <a:t>https://buckeyeswire.usatoday.com/2022/06/27/ohio-state-leads-in-nil-name-image-and-likeness-surpasses-1000-deals</a:t>
            </a:r>
            <a:endParaRPr sz="1600"/>
          </a:p>
          <a:p>
            <a:pPr marL="0" marR="0" lvl="0" indent="0" algn="just" rtl="0">
              <a:lnSpc>
                <a:spcPct val="100000"/>
              </a:lnSpc>
              <a:spcBef>
                <a:spcPts val="0"/>
              </a:spcBef>
              <a:spcAft>
                <a:spcPts val="0"/>
              </a:spcAft>
              <a:buNone/>
            </a:pPr>
            <a:endParaRPr sz="1621" b="0" i="0" u="none" strike="noStrike" cap="none">
              <a:solidFill>
                <a:srgbClr val="FFFFFF"/>
              </a:solidFill>
              <a:latin typeface="Montserrat"/>
              <a:ea typeface="Montserrat"/>
              <a:cs typeface="Montserrat"/>
              <a:sym typeface="Montserrat"/>
            </a:endParaRPr>
          </a:p>
          <a:p>
            <a:pPr marL="0" marR="0" lvl="0" indent="0" algn="just" rtl="0">
              <a:lnSpc>
                <a:spcPct val="100000"/>
              </a:lnSpc>
              <a:spcBef>
                <a:spcPts val="0"/>
              </a:spcBef>
              <a:spcAft>
                <a:spcPts val="0"/>
              </a:spcAft>
              <a:buNone/>
            </a:pPr>
            <a:r>
              <a:rPr lang="en-US" sz="1621" b="0" i="0" u="none" strike="noStrike" cap="none">
                <a:solidFill>
                  <a:srgbClr val="FFFFFF"/>
                </a:solidFill>
                <a:latin typeface="Montserrat"/>
                <a:ea typeface="Montserrat"/>
                <a:cs typeface="Montserrat"/>
                <a:sym typeface="Montserrat"/>
              </a:rPr>
              <a:t>https://www.usatoday.com/story/sports/college/2022/09/22/senators-ask-nil-collectives-engaged-college-athletics-feedback/8082116001</a:t>
            </a:r>
            <a:endParaRPr sz="1600"/>
          </a:p>
          <a:p>
            <a:pPr marL="0" marR="0" lvl="0" indent="0" algn="just" rtl="0">
              <a:lnSpc>
                <a:spcPct val="100000"/>
              </a:lnSpc>
              <a:spcBef>
                <a:spcPts val="0"/>
              </a:spcBef>
              <a:spcAft>
                <a:spcPts val="0"/>
              </a:spcAft>
              <a:buNone/>
            </a:pPr>
            <a:endParaRPr sz="1621" b="0" i="0" u="none" strike="noStrike" cap="none">
              <a:solidFill>
                <a:srgbClr val="FFFFFF"/>
              </a:solidFill>
              <a:latin typeface="Montserrat"/>
              <a:ea typeface="Montserrat"/>
              <a:cs typeface="Montserrat"/>
              <a:sym typeface="Montserrat"/>
            </a:endParaRPr>
          </a:p>
          <a:p>
            <a:pPr marL="0" marR="0" lvl="0" indent="0" algn="just" rtl="0">
              <a:lnSpc>
                <a:spcPct val="100000"/>
              </a:lnSpc>
              <a:spcBef>
                <a:spcPts val="0"/>
              </a:spcBef>
              <a:spcAft>
                <a:spcPts val="0"/>
              </a:spcAft>
              <a:buNone/>
            </a:pPr>
            <a:r>
              <a:rPr lang="en-US" sz="1621" b="0" i="0" u="none" strike="noStrike" cap="none">
                <a:solidFill>
                  <a:srgbClr val="FFFFFF"/>
                </a:solidFill>
                <a:latin typeface="Montserrat"/>
                <a:ea typeface="Montserrat"/>
                <a:cs typeface="Montserrat"/>
                <a:sym typeface="Montserrat"/>
              </a:rPr>
              <a:t>https://www.greenvilleonline.com/story/sports/college/usc/2022/09/28/south-carolina-womens-basketball-nil-deal-gives-players-25000-each/69524279007</a:t>
            </a:r>
            <a:endParaRPr sz="1600"/>
          </a:p>
          <a:p>
            <a:pPr marL="0" marR="0" lvl="0" indent="0" algn="just" rtl="0">
              <a:lnSpc>
                <a:spcPct val="100000"/>
              </a:lnSpc>
              <a:spcBef>
                <a:spcPts val="0"/>
              </a:spcBef>
              <a:spcAft>
                <a:spcPts val="0"/>
              </a:spcAft>
              <a:buNone/>
            </a:pPr>
            <a:endParaRPr sz="1621" b="0" i="0" u="none" strike="noStrike" cap="none">
              <a:solidFill>
                <a:srgbClr val="FFFFFF"/>
              </a:solidFill>
              <a:latin typeface="Montserrat"/>
              <a:ea typeface="Montserrat"/>
              <a:cs typeface="Montserrat"/>
              <a:sym typeface="Montserrat"/>
            </a:endParaRPr>
          </a:p>
          <a:p>
            <a:pPr marL="0" marR="0" lvl="0" indent="0" algn="just" rtl="0">
              <a:lnSpc>
                <a:spcPct val="100000"/>
              </a:lnSpc>
              <a:spcBef>
                <a:spcPts val="0"/>
              </a:spcBef>
              <a:spcAft>
                <a:spcPts val="0"/>
              </a:spcAft>
              <a:buNone/>
            </a:pPr>
            <a:r>
              <a:rPr lang="en-US" sz="1621" b="0" i="0" u="none" strike="noStrike" cap="none">
                <a:solidFill>
                  <a:srgbClr val="FFFFFF"/>
                </a:solidFill>
                <a:latin typeface="Montserrat"/>
                <a:ea typeface="Montserrat"/>
                <a:cs typeface="Montserrat"/>
                <a:sym typeface="Montserrat"/>
              </a:rPr>
              <a:t>https://www.morningbrew.com/daily/stories/nil-continues-to-disrupt-college-football</a:t>
            </a:r>
            <a:endParaRPr sz="1600"/>
          </a:p>
          <a:p>
            <a:pPr marL="0" marR="0" lvl="0" indent="0" algn="just" rtl="0">
              <a:lnSpc>
                <a:spcPct val="100000"/>
              </a:lnSpc>
              <a:spcBef>
                <a:spcPts val="0"/>
              </a:spcBef>
              <a:spcAft>
                <a:spcPts val="0"/>
              </a:spcAft>
              <a:buNone/>
            </a:pPr>
            <a:endParaRPr sz="1621" b="0" i="0" u="none" strike="noStrike" cap="none">
              <a:solidFill>
                <a:srgbClr val="FFFFFF"/>
              </a:solidFill>
              <a:latin typeface="Montserrat"/>
              <a:ea typeface="Montserrat"/>
              <a:cs typeface="Montserrat"/>
              <a:sym typeface="Montserrat"/>
            </a:endParaRPr>
          </a:p>
          <a:p>
            <a:pPr marL="0" marR="0" lvl="0" indent="0" algn="just" rtl="0">
              <a:lnSpc>
                <a:spcPct val="100000"/>
              </a:lnSpc>
              <a:spcBef>
                <a:spcPts val="0"/>
              </a:spcBef>
              <a:spcAft>
                <a:spcPts val="0"/>
              </a:spcAft>
              <a:buNone/>
            </a:pPr>
            <a:r>
              <a:rPr lang="en-US" sz="1621" b="0" i="0" u="none" strike="noStrike" cap="none">
                <a:solidFill>
                  <a:srgbClr val="FFFFFF"/>
                </a:solidFill>
                <a:latin typeface="Montserrat"/>
                <a:ea typeface="Montserrat"/>
                <a:cs typeface="Montserrat"/>
                <a:sym typeface="Montserrat"/>
              </a:rPr>
              <a:t>https://www.houstonchronicle.com/texas-sports-nation/college/article/University-of-Houston-athletes-NIL-deals-17398263.php</a:t>
            </a:r>
            <a:endParaRPr sz="1600"/>
          </a:p>
          <a:p>
            <a:pPr marL="0" marR="0" lvl="0" indent="0" algn="just" rtl="0">
              <a:lnSpc>
                <a:spcPct val="100000"/>
              </a:lnSpc>
              <a:spcBef>
                <a:spcPts val="0"/>
              </a:spcBef>
              <a:spcAft>
                <a:spcPts val="0"/>
              </a:spcAft>
              <a:buNone/>
            </a:pPr>
            <a:endParaRPr sz="1621" b="0" i="0" u="none" strike="noStrike" cap="none">
              <a:solidFill>
                <a:srgbClr val="FFFFFF"/>
              </a:solidFill>
              <a:latin typeface="Montserrat"/>
              <a:ea typeface="Montserrat"/>
              <a:cs typeface="Montserrat"/>
              <a:sym typeface="Montserrat"/>
            </a:endParaRPr>
          </a:p>
          <a:p>
            <a:pPr marL="0" marR="0" lvl="0" indent="0" algn="just" rtl="0">
              <a:lnSpc>
                <a:spcPct val="100000"/>
              </a:lnSpc>
              <a:spcBef>
                <a:spcPts val="0"/>
              </a:spcBef>
              <a:spcAft>
                <a:spcPts val="0"/>
              </a:spcAft>
              <a:buNone/>
            </a:pPr>
            <a:r>
              <a:rPr lang="en-US" sz="1621" b="0" i="0" u="none" strike="noStrike" cap="none">
                <a:solidFill>
                  <a:srgbClr val="FFFFFF"/>
                </a:solidFill>
                <a:latin typeface="Montserrat"/>
                <a:ea typeface="Montserrat"/>
                <a:cs typeface="Montserrat"/>
                <a:sym typeface="Montserrat"/>
              </a:rPr>
              <a:t>https://www.on3.com/nil/news/what-are-nil-collectives-and-how-do-they-operate</a:t>
            </a:r>
            <a:endParaRPr sz="1600"/>
          </a:p>
          <a:p>
            <a:pPr marL="0" marR="0" lvl="0" indent="0" algn="just" rtl="0">
              <a:lnSpc>
                <a:spcPct val="100000"/>
              </a:lnSpc>
              <a:spcBef>
                <a:spcPts val="0"/>
              </a:spcBef>
              <a:spcAft>
                <a:spcPts val="0"/>
              </a:spcAft>
              <a:buNone/>
            </a:pPr>
            <a:endParaRPr sz="1621" b="0" i="0" u="none" strike="noStrike" cap="none">
              <a:solidFill>
                <a:srgbClr val="FFFFFF"/>
              </a:solidFill>
              <a:latin typeface="Montserrat"/>
              <a:ea typeface="Montserrat"/>
              <a:cs typeface="Montserrat"/>
              <a:sym typeface="Montserrat"/>
            </a:endParaRPr>
          </a:p>
          <a:p>
            <a:pPr marL="0" marR="0" lvl="0" indent="0" algn="just" rtl="0">
              <a:lnSpc>
                <a:spcPct val="100000"/>
              </a:lnSpc>
              <a:spcBef>
                <a:spcPts val="0"/>
              </a:spcBef>
              <a:spcAft>
                <a:spcPts val="0"/>
              </a:spcAft>
              <a:buNone/>
            </a:pPr>
            <a:r>
              <a:rPr lang="en-US" sz="1621" b="0" i="0" u="none" strike="noStrike" cap="none">
                <a:solidFill>
                  <a:srgbClr val="FFFFFF"/>
                </a:solidFill>
                <a:latin typeface="Montserrat"/>
                <a:ea typeface="Montserrat"/>
                <a:cs typeface="Montserrat"/>
                <a:sym typeface="Montserrat"/>
              </a:rPr>
              <a:t>https://news.asu.edu/20220916-university-news-asu-updates-name-image-or-likeness-efforts-studentathletes</a:t>
            </a:r>
            <a:endParaRPr sz="1600"/>
          </a:p>
          <a:p>
            <a:pPr marL="0" marR="0" lvl="0" indent="0" algn="just" rtl="0">
              <a:lnSpc>
                <a:spcPct val="100000"/>
              </a:lnSpc>
              <a:spcBef>
                <a:spcPts val="0"/>
              </a:spcBef>
              <a:spcAft>
                <a:spcPts val="0"/>
              </a:spcAft>
              <a:buNone/>
            </a:pPr>
            <a:endParaRPr sz="1621" b="0" i="0" u="none" strike="noStrike" cap="none">
              <a:solidFill>
                <a:srgbClr val="FFFFFF"/>
              </a:solidFill>
              <a:latin typeface="Montserrat"/>
              <a:ea typeface="Montserrat"/>
              <a:cs typeface="Montserrat"/>
              <a:sym typeface="Montserrat"/>
            </a:endParaRPr>
          </a:p>
          <a:p>
            <a:pPr marL="0" marR="0" lvl="0" indent="0" algn="just" rtl="0">
              <a:lnSpc>
                <a:spcPct val="100000"/>
              </a:lnSpc>
              <a:spcBef>
                <a:spcPts val="0"/>
              </a:spcBef>
              <a:spcAft>
                <a:spcPts val="0"/>
              </a:spcAft>
              <a:buNone/>
            </a:pPr>
            <a:r>
              <a:rPr lang="en-US" sz="1621" b="0" i="0" u="none" strike="noStrike" cap="none">
                <a:solidFill>
                  <a:srgbClr val="FFFFFF"/>
                </a:solidFill>
                <a:latin typeface="Montserrat"/>
                <a:ea typeface="Montserrat"/>
                <a:cs typeface="Montserrat"/>
                <a:sym typeface="Montserrat"/>
              </a:rPr>
              <a:t>https://www.si.com/college/2022/07/12/nil-name-image-likeness-collectives-one-year</a:t>
            </a:r>
            <a:endParaRPr sz="1600"/>
          </a:p>
          <a:p>
            <a:pPr marL="0" marR="0" lvl="0" indent="0" algn="just" rtl="0">
              <a:lnSpc>
                <a:spcPct val="100000"/>
              </a:lnSpc>
              <a:spcBef>
                <a:spcPts val="0"/>
              </a:spcBef>
              <a:spcAft>
                <a:spcPts val="0"/>
              </a:spcAft>
              <a:buNone/>
            </a:pPr>
            <a:endParaRPr sz="1621" b="0" i="0" u="none" strike="noStrike" cap="none">
              <a:solidFill>
                <a:srgbClr val="FFFFFF"/>
              </a:solidFill>
              <a:latin typeface="Montserrat"/>
              <a:ea typeface="Montserrat"/>
              <a:cs typeface="Montserrat"/>
              <a:sym typeface="Montserrat"/>
            </a:endParaRPr>
          </a:p>
          <a:p>
            <a:pPr marL="0" marR="0" lvl="0" indent="0" algn="just" rtl="0">
              <a:lnSpc>
                <a:spcPct val="100000"/>
              </a:lnSpc>
              <a:spcBef>
                <a:spcPts val="0"/>
              </a:spcBef>
              <a:spcAft>
                <a:spcPts val="0"/>
              </a:spcAft>
              <a:buNone/>
            </a:pPr>
            <a:r>
              <a:rPr lang="en-US" sz="1621" b="0" i="0" u="none" strike="noStrike" cap="none">
                <a:solidFill>
                  <a:srgbClr val="FFFFFF"/>
                </a:solidFill>
                <a:latin typeface="Montserrat"/>
                <a:ea typeface="Montserrat"/>
                <a:cs typeface="Montserrat"/>
                <a:sym typeface="Montserrat"/>
              </a:rPr>
              <a:t>https://businessofcollegesports.com/name-image-likeness/all-the-stats-for-year-1-of-nil</a:t>
            </a:r>
            <a:endParaRPr sz="1600"/>
          </a:p>
          <a:p>
            <a:pPr marL="0" marR="0" lvl="0" indent="0" algn="just" rtl="0">
              <a:lnSpc>
                <a:spcPct val="100000"/>
              </a:lnSpc>
              <a:spcBef>
                <a:spcPts val="0"/>
              </a:spcBef>
              <a:spcAft>
                <a:spcPts val="0"/>
              </a:spcAft>
              <a:buNone/>
            </a:pPr>
            <a:endParaRPr sz="1621" b="0" i="0" u="none" strike="noStrike" cap="none">
              <a:solidFill>
                <a:srgbClr val="FFFFFF"/>
              </a:solidFill>
              <a:latin typeface="Montserrat"/>
              <a:ea typeface="Montserrat"/>
              <a:cs typeface="Montserrat"/>
              <a:sym typeface="Montserrat"/>
            </a:endParaRPr>
          </a:p>
          <a:p>
            <a:pPr marL="0" marR="0" lvl="0" indent="0" algn="just" rtl="0">
              <a:lnSpc>
                <a:spcPct val="100000"/>
              </a:lnSpc>
              <a:spcBef>
                <a:spcPts val="0"/>
              </a:spcBef>
              <a:spcAft>
                <a:spcPts val="0"/>
              </a:spcAft>
              <a:buNone/>
            </a:pPr>
            <a:r>
              <a:rPr lang="en-US" sz="1621" b="0" i="0" u="none" strike="noStrike" cap="none">
                <a:solidFill>
                  <a:srgbClr val="FFFFFF"/>
                </a:solidFill>
                <a:latin typeface="Montserrat"/>
                <a:ea typeface="Montserrat"/>
                <a:cs typeface="Montserrat"/>
                <a:sym typeface="Montserrat"/>
              </a:rPr>
              <a:t>https://finance.yahoo.com/news/nil-heres-how-much-ncaa-athletes-earned-185901941.html</a:t>
            </a:r>
            <a:endParaRPr sz="1600"/>
          </a:p>
          <a:p>
            <a:pPr marL="0" marR="0" lvl="0" indent="0" algn="just" rtl="0">
              <a:lnSpc>
                <a:spcPct val="100000"/>
              </a:lnSpc>
              <a:spcBef>
                <a:spcPts val="0"/>
              </a:spcBef>
              <a:spcAft>
                <a:spcPts val="0"/>
              </a:spcAft>
              <a:buNone/>
            </a:pPr>
            <a:endParaRPr sz="1621" b="0" i="0" u="none" strike="noStrike" cap="none">
              <a:solidFill>
                <a:srgbClr val="FFFFFF"/>
              </a:solidFill>
              <a:latin typeface="Montserrat"/>
              <a:ea typeface="Montserrat"/>
              <a:cs typeface="Montserrat"/>
              <a:sym typeface="Montserrat"/>
            </a:endParaRPr>
          </a:p>
          <a:p>
            <a:pPr marL="0" marR="0" lvl="0" indent="0" algn="just" rtl="0">
              <a:lnSpc>
                <a:spcPct val="100000"/>
              </a:lnSpc>
              <a:spcBef>
                <a:spcPts val="0"/>
              </a:spcBef>
              <a:spcAft>
                <a:spcPts val="0"/>
              </a:spcAft>
              <a:buNone/>
            </a:pPr>
            <a:r>
              <a:rPr lang="en-US" sz="1621" b="0" i="0" u="none" strike="noStrike" cap="none">
                <a:solidFill>
                  <a:srgbClr val="FFFFFF"/>
                </a:solidFill>
                <a:latin typeface="Montserrat"/>
                <a:ea typeface="Montserrat"/>
                <a:cs typeface="Montserrat"/>
                <a:sym typeface="Montserrat"/>
              </a:rPr>
              <a:t>https://bvmsports.com/2022/01/31/navigating-nil-the-future</a:t>
            </a:r>
            <a:endParaRPr sz="1600"/>
          </a:p>
          <a:p>
            <a:pPr marL="0" marR="0" lvl="0" indent="0" algn="just" rtl="0">
              <a:lnSpc>
                <a:spcPct val="100000"/>
              </a:lnSpc>
              <a:spcBef>
                <a:spcPts val="0"/>
              </a:spcBef>
              <a:spcAft>
                <a:spcPts val="0"/>
              </a:spcAft>
              <a:buNone/>
            </a:pPr>
            <a:endParaRPr sz="1621" b="0" i="0" u="none" strike="noStrike" cap="none">
              <a:solidFill>
                <a:srgbClr val="FFFFFF"/>
              </a:solidFill>
              <a:latin typeface="Montserrat"/>
              <a:ea typeface="Montserrat"/>
              <a:cs typeface="Montserrat"/>
              <a:sym typeface="Montserrat"/>
            </a:endParaRPr>
          </a:p>
          <a:p>
            <a:pPr marL="0" marR="0" lvl="0" indent="0" algn="just" rtl="0">
              <a:lnSpc>
                <a:spcPct val="100000"/>
              </a:lnSpc>
              <a:spcBef>
                <a:spcPts val="0"/>
              </a:spcBef>
              <a:spcAft>
                <a:spcPts val="0"/>
              </a:spcAft>
              <a:buNone/>
            </a:pPr>
            <a:r>
              <a:rPr lang="en-US" sz="1621" b="0" i="0" u="none" strike="noStrike" cap="none">
                <a:solidFill>
                  <a:srgbClr val="FFFFFF"/>
                </a:solidFill>
                <a:latin typeface="Montserrat"/>
                <a:ea typeface="Montserrat"/>
                <a:cs typeface="Montserrat"/>
                <a:sym typeface="Montserrat"/>
              </a:rPr>
              <a:t>https://bleacherreport.com/articles/10045922-texas-rb-bijan-robinson-unveils-new-gourmet-dijon-mustard</a:t>
            </a:r>
            <a:endParaRPr sz="1600"/>
          </a:p>
          <a:p>
            <a:pPr marL="0" marR="0" lvl="0" indent="0" algn="just" rtl="0">
              <a:lnSpc>
                <a:spcPct val="100000"/>
              </a:lnSpc>
              <a:spcBef>
                <a:spcPts val="0"/>
              </a:spcBef>
              <a:spcAft>
                <a:spcPts val="0"/>
              </a:spcAft>
              <a:buNone/>
            </a:pPr>
            <a:endParaRPr sz="1621" b="0" i="0" u="none" strike="noStrike" cap="none">
              <a:solidFill>
                <a:srgbClr val="FFFFFF"/>
              </a:solidFill>
              <a:latin typeface="Montserrat"/>
              <a:ea typeface="Montserrat"/>
              <a:cs typeface="Montserrat"/>
              <a:sym typeface="Montserrat"/>
            </a:endParaRPr>
          </a:p>
          <a:p>
            <a:pPr marL="0" marR="0" lvl="0" indent="0" algn="just" rtl="0">
              <a:lnSpc>
                <a:spcPct val="100000"/>
              </a:lnSpc>
              <a:spcBef>
                <a:spcPts val="0"/>
              </a:spcBef>
              <a:spcAft>
                <a:spcPts val="0"/>
              </a:spcAft>
              <a:buNone/>
            </a:pPr>
            <a:r>
              <a:rPr lang="en-US" sz="1621" b="0" i="0" u="none" strike="noStrike" cap="none">
                <a:solidFill>
                  <a:srgbClr val="FFFFFF"/>
                </a:solidFill>
                <a:latin typeface="Montserrat"/>
                <a:ea typeface="Montserrat"/>
                <a:cs typeface="Montserrat"/>
                <a:sym typeface="Montserrat"/>
              </a:rPr>
              <a:t>https://www.on3.com/nil/news/jaden-rashada-turned-down-millions-will-still-have-highest-known-nil-deal-for-recruits</a:t>
            </a:r>
            <a:endParaRPr sz="1600"/>
          </a:p>
          <a:p>
            <a:pPr marL="0" marR="0" lvl="0" indent="0" algn="just" rtl="0">
              <a:lnSpc>
                <a:spcPct val="100000"/>
              </a:lnSpc>
              <a:spcBef>
                <a:spcPts val="0"/>
              </a:spcBef>
              <a:spcAft>
                <a:spcPts val="0"/>
              </a:spcAft>
              <a:buNone/>
            </a:pPr>
            <a:endParaRPr sz="1621" b="0" i="0" u="none" strike="noStrike" cap="none">
              <a:solidFill>
                <a:srgbClr val="FFFFFF"/>
              </a:solidFill>
              <a:latin typeface="Montserrat"/>
              <a:ea typeface="Montserrat"/>
              <a:cs typeface="Montserrat"/>
              <a:sym typeface="Montserrat"/>
            </a:endParaRPr>
          </a:p>
          <a:p>
            <a:pPr marL="0" marR="0" lvl="0" indent="0" algn="just" rtl="0">
              <a:lnSpc>
                <a:spcPct val="100000"/>
              </a:lnSpc>
              <a:spcBef>
                <a:spcPts val="0"/>
              </a:spcBef>
              <a:spcAft>
                <a:spcPts val="0"/>
              </a:spcAft>
              <a:buNone/>
            </a:pPr>
            <a:r>
              <a:rPr lang="en-US" sz="1621" b="0" i="0" u="none" strike="noStrike" cap="none">
                <a:solidFill>
                  <a:srgbClr val="FFFFFF"/>
                </a:solidFill>
                <a:latin typeface="Montserrat"/>
                <a:ea typeface="Montserrat"/>
                <a:cs typeface="Montserrat"/>
                <a:sym typeface="Montserrat"/>
              </a:rPr>
              <a:t>https://www.nytimes.com/2022/09/02/sports/ncaabasketball/paige-bueckers-college-money.html</a:t>
            </a:r>
            <a:endParaRPr sz="1600"/>
          </a:p>
          <a:p>
            <a:pPr marL="0" marR="0" lvl="0" indent="0" algn="just" rtl="0">
              <a:lnSpc>
                <a:spcPct val="100000"/>
              </a:lnSpc>
              <a:spcBef>
                <a:spcPts val="0"/>
              </a:spcBef>
              <a:spcAft>
                <a:spcPts val="0"/>
              </a:spcAft>
              <a:buNone/>
            </a:pPr>
            <a:endParaRPr sz="1621" b="0" i="0" u="none" strike="noStrike" cap="none">
              <a:solidFill>
                <a:srgbClr val="FFFFFF"/>
              </a:solidFill>
              <a:latin typeface="Montserrat"/>
              <a:ea typeface="Montserrat"/>
              <a:cs typeface="Montserrat"/>
              <a:sym typeface="Montserrat"/>
            </a:endParaRPr>
          </a:p>
          <a:p>
            <a:pPr marL="0" marR="0" lvl="0" indent="0" algn="just" rtl="0">
              <a:lnSpc>
                <a:spcPct val="100000"/>
              </a:lnSpc>
              <a:spcBef>
                <a:spcPts val="0"/>
              </a:spcBef>
              <a:spcAft>
                <a:spcPts val="0"/>
              </a:spcAft>
              <a:buNone/>
            </a:pPr>
            <a:r>
              <a:rPr lang="en-US" sz="1621" b="0" i="0" u="none" strike="noStrike" cap="none">
                <a:solidFill>
                  <a:srgbClr val="FFFFFF"/>
                </a:solidFill>
                <a:latin typeface="Montserrat"/>
                <a:ea typeface="Montserrat"/>
                <a:cs typeface="Montserrat"/>
                <a:sym typeface="Montserrat"/>
              </a:rPr>
              <a:t>https://www.si.com/college/hbcu/meac/rayquan-smith-king-of-the-nil-what-is-next</a:t>
            </a:r>
            <a:endParaRPr sz="1600"/>
          </a:p>
          <a:p>
            <a:pPr marL="0" marR="0" lvl="0" indent="0" algn="just" rtl="0">
              <a:lnSpc>
                <a:spcPct val="100000"/>
              </a:lnSpc>
              <a:spcBef>
                <a:spcPts val="0"/>
              </a:spcBef>
              <a:spcAft>
                <a:spcPts val="0"/>
              </a:spcAft>
              <a:buNone/>
            </a:pPr>
            <a:endParaRPr sz="1621" b="0" i="0" u="none" strike="noStrike" cap="none">
              <a:solidFill>
                <a:srgbClr val="FFFFFF"/>
              </a:solidFill>
              <a:latin typeface="Montserrat"/>
              <a:ea typeface="Montserrat"/>
              <a:cs typeface="Montserrat"/>
              <a:sym typeface="Montserrat"/>
            </a:endParaRPr>
          </a:p>
          <a:p>
            <a:pPr marL="0" marR="0" lvl="0" indent="0" algn="just" rtl="0">
              <a:lnSpc>
                <a:spcPct val="100000"/>
              </a:lnSpc>
              <a:spcBef>
                <a:spcPts val="0"/>
              </a:spcBef>
              <a:spcAft>
                <a:spcPts val="0"/>
              </a:spcAft>
              <a:buNone/>
            </a:pPr>
            <a:r>
              <a:rPr lang="en-US" sz="1621" b="0" i="0" u="none" strike="noStrike" cap="none">
                <a:solidFill>
                  <a:srgbClr val="FFFFFF"/>
                </a:solidFill>
                <a:latin typeface="Montserrat"/>
                <a:ea typeface="Montserrat"/>
                <a:cs typeface="Montserrat"/>
                <a:sym typeface="Montserrat"/>
              </a:rPr>
              <a:t>https://www.prnewswire.com/news-releases/reeses-signs-reese-named-college-athletes-to-nil-deals-301641831.html</a:t>
            </a:r>
            <a:endParaRPr sz="1600"/>
          </a:p>
          <a:p>
            <a:pPr marL="0" marR="0" lvl="0" indent="0" algn="just" rtl="0">
              <a:lnSpc>
                <a:spcPct val="100000"/>
              </a:lnSpc>
              <a:spcBef>
                <a:spcPts val="0"/>
              </a:spcBef>
              <a:spcAft>
                <a:spcPts val="0"/>
              </a:spcAft>
              <a:buNone/>
            </a:pPr>
            <a:endParaRPr sz="1621" b="0" i="0" u="none" strike="noStrike" cap="none">
              <a:solidFill>
                <a:srgbClr val="FFFFFF"/>
              </a:solidFill>
              <a:latin typeface="Montserrat"/>
              <a:ea typeface="Montserrat"/>
              <a:cs typeface="Montserrat"/>
              <a:sym typeface="Montserrat"/>
            </a:endParaRPr>
          </a:p>
        </p:txBody>
      </p:sp>
      <p:pic>
        <p:nvPicPr>
          <p:cNvPr id="891" name="Google Shape;891;p63"/>
          <p:cNvPicPr preferRelativeResize="0"/>
          <p:nvPr/>
        </p:nvPicPr>
        <p:blipFill rotWithShape="1">
          <a:blip r:embed="rId3">
            <a:alphaModFix/>
          </a:blip>
          <a:srcRect/>
          <a:stretch/>
        </p:blipFill>
        <p:spPr>
          <a:xfrm>
            <a:off x="13439301" y="9470467"/>
            <a:ext cx="594068" cy="626472"/>
          </a:xfrm>
          <a:prstGeom prst="rect">
            <a:avLst/>
          </a:prstGeom>
          <a:noFill/>
          <a:ln>
            <a:noFill/>
          </a:ln>
        </p:spPr>
      </p:pic>
      <p:sp>
        <p:nvSpPr>
          <p:cNvPr id="892" name="Google Shape;892;p63"/>
          <p:cNvSpPr txBox="1"/>
          <p:nvPr/>
        </p:nvSpPr>
        <p:spPr>
          <a:xfrm>
            <a:off x="14033380" y="9676000"/>
            <a:ext cx="3927900" cy="215400"/>
          </a:xfrm>
          <a:prstGeom prst="rect">
            <a:avLst/>
          </a:prstGeom>
          <a:noFill/>
          <a:ln>
            <a:noFill/>
          </a:ln>
        </p:spPr>
        <p:txBody>
          <a:bodyPr spcFirstLastPara="1" wrap="square" lIns="0" tIns="0" rIns="0" bIns="0" anchor="t" anchorCtr="0">
            <a:spAutoFit/>
          </a:bodyPr>
          <a:lstStyle/>
          <a:p>
            <a:pPr marL="0" marR="0" lvl="0" indent="0" algn="r" rtl="0">
              <a:lnSpc>
                <a:spcPct val="139928"/>
              </a:lnSpc>
              <a:spcBef>
                <a:spcPts val="0"/>
              </a:spcBef>
              <a:spcAft>
                <a:spcPts val="0"/>
              </a:spcAft>
              <a:buNone/>
            </a:pPr>
            <a:r>
              <a:rPr lang="en-US" sz="1400" b="0" i="0" u="none" strike="noStrike" cap="none">
                <a:solidFill>
                  <a:srgbClr val="FFFFFF"/>
                </a:solidFill>
                <a:latin typeface="Montserrat"/>
                <a:ea typeface="Montserrat"/>
                <a:cs typeface="Montserrat"/>
                <a:sym typeface="Montserrat"/>
              </a:rPr>
              <a:t>WWW.SPORTSCAREERCONSULTING.COM </a:t>
            </a:r>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1E3148"/>
        </a:solidFill>
        <a:effectLst/>
      </p:bgPr>
    </p:bg>
    <p:spTree>
      <p:nvGrpSpPr>
        <p:cNvPr id="1" name="Shape 151"/>
        <p:cNvGrpSpPr/>
        <p:nvPr/>
      </p:nvGrpSpPr>
      <p:grpSpPr>
        <a:xfrm>
          <a:off x="0" y="0"/>
          <a:ext cx="0" cy="0"/>
          <a:chOff x="0" y="0"/>
          <a:chExt cx="0" cy="0"/>
        </a:xfrm>
      </p:grpSpPr>
      <p:grpSp>
        <p:nvGrpSpPr>
          <p:cNvPr id="152" name="Google Shape;152;p7"/>
          <p:cNvGrpSpPr/>
          <p:nvPr/>
        </p:nvGrpSpPr>
        <p:grpSpPr>
          <a:xfrm>
            <a:off x="3752850" y="1619074"/>
            <a:ext cx="10782300" cy="7048852"/>
            <a:chOff x="0" y="0"/>
            <a:chExt cx="14376400" cy="9398470"/>
          </a:xfrm>
        </p:grpSpPr>
        <p:sp>
          <p:nvSpPr>
            <p:cNvPr id="153" name="Google Shape;153;p7"/>
            <p:cNvSpPr/>
            <p:nvPr/>
          </p:nvSpPr>
          <p:spPr>
            <a:xfrm>
              <a:off x="0" y="0"/>
              <a:ext cx="14376400" cy="9398470"/>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4" name="Google Shape;154;p7"/>
            <p:cNvSpPr txBox="1"/>
            <p:nvPr/>
          </p:nvSpPr>
          <p:spPr>
            <a:xfrm>
              <a:off x="992459" y="1321274"/>
              <a:ext cx="12391482" cy="1668992"/>
            </a:xfrm>
            <a:prstGeom prst="rect">
              <a:avLst/>
            </a:prstGeom>
            <a:noFill/>
            <a:ln>
              <a:noFill/>
            </a:ln>
          </p:spPr>
          <p:txBody>
            <a:bodyPr spcFirstLastPara="1" wrap="square" lIns="0" tIns="0" rIns="0" bIns="0" anchor="t" anchorCtr="0">
              <a:spAutoFit/>
            </a:bodyPr>
            <a:lstStyle/>
            <a:p>
              <a:pPr marL="0" marR="0" lvl="0" indent="0" algn="ctr" rtl="0">
                <a:lnSpc>
                  <a:spcPct val="125000"/>
                </a:lnSpc>
                <a:spcBef>
                  <a:spcPts val="0"/>
                </a:spcBef>
                <a:spcAft>
                  <a:spcPts val="0"/>
                </a:spcAft>
                <a:buNone/>
              </a:pPr>
              <a:r>
                <a:rPr lang="en-US" sz="8000" b="1" i="0" u="none" strike="noStrike" cap="none">
                  <a:solidFill>
                    <a:srgbClr val="1E3148"/>
                  </a:solidFill>
                  <a:latin typeface="Montserrat"/>
                  <a:ea typeface="Montserrat"/>
                  <a:cs typeface="Montserrat"/>
                  <a:sym typeface="Montserrat"/>
                </a:rPr>
                <a:t>$7,054</a:t>
              </a:r>
              <a:endParaRPr/>
            </a:p>
          </p:txBody>
        </p:sp>
        <p:sp>
          <p:nvSpPr>
            <p:cNvPr id="155" name="Google Shape;155;p7"/>
            <p:cNvSpPr txBox="1"/>
            <p:nvPr/>
          </p:nvSpPr>
          <p:spPr>
            <a:xfrm>
              <a:off x="946121" y="4419406"/>
              <a:ext cx="12484158" cy="3548381"/>
            </a:xfrm>
            <a:prstGeom prst="rect">
              <a:avLst/>
            </a:prstGeom>
            <a:noFill/>
            <a:ln>
              <a:noFill/>
            </a:ln>
          </p:spPr>
          <p:txBody>
            <a:bodyPr spcFirstLastPara="1" wrap="square" lIns="0" tIns="0" rIns="0" bIns="0" anchor="t" anchorCtr="0">
              <a:spAutoFit/>
            </a:bodyPr>
            <a:lstStyle/>
            <a:p>
              <a:pPr marL="0" marR="0" lvl="0" indent="0" algn="ctr" rtl="0">
                <a:lnSpc>
                  <a:spcPct val="150017"/>
                </a:lnSpc>
                <a:spcBef>
                  <a:spcPts val="0"/>
                </a:spcBef>
                <a:spcAft>
                  <a:spcPts val="0"/>
                </a:spcAft>
                <a:buNone/>
              </a:pPr>
              <a:r>
                <a:rPr lang="en-US" sz="2899" b="0" i="0" u="none" strike="noStrike" cap="none">
                  <a:solidFill>
                    <a:srgbClr val="1E3148"/>
                  </a:solidFill>
                  <a:latin typeface="Montserrat Light"/>
                  <a:ea typeface="Montserrat Light"/>
                  <a:cs typeface="Montserrat Light"/>
                  <a:sym typeface="Montserrat Light"/>
                </a:rPr>
                <a:t>The average value of NIL deals for women's gymnastics came in at over $7,000, and doubled the average value of football transactions which came in at $3,396.</a:t>
              </a:r>
              <a:endParaRPr/>
            </a:p>
            <a:p>
              <a:pPr marL="0" marR="0" lvl="0" indent="0" algn="ctr" rtl="0">
                <a:lnSpc>
                  <a:spcPct val="150017"/>
                </a:lnSpc>
                <a:spcBef>
                  <a:spcPts val="0"/>
                </a:spcBef>
                <a:spcAft>
                  <a:spcPts val="0"/>
                </a:spcAft>
                <a:buNone/>
              </a:pPr>
              <a:endParaRPr sz="2899" b="0" i="0" u="none" strike="noStrike" cap="none">
                <a:solidFill>
                  <a:srgbClr val="1E3148"/>
                </a:solidFill>
                <a:latin typeface="Montserrat Light"/>
                <a:ea typeface="Montserrat Light"/>
                <a:cs typeface="Montserrat Light"/>
                <a:sym typeface="Montserrat Light"/>
              </a:endParaRPr>
            </a:p>
          </p:txBody>
        </p:sp>
      </p:grpSp>
      <p:pic>
        <p:nvPicPr>
          <p:cNvPr id="156" name="Google Shape;156;p7"/>
          <p:cNvPicPr preferRelativeResize="0"/>
          <p:nvPr/>
        </p:nvPicPr>
        <p:blipFill rotWithShape="1">
          <a:blip r:embed="rId3">
            <a:alphaModFix/>
          </a:blip>
          <a:srcRect/>
          <a:stretch/>
        </p:blipFill>
        <p:spPr>
          <a:xfrm>
            <a:off x="12488180" y="9453337"/>
            <a:ext cx="594068" cy="626472"/>
          </a:xfrm>
          <a:prstGeom prst="rect">
            <a:avLst/>
          </a:prstGeom>
          <a:noFill/>
          <a:ln>
            <a:noFill/>
          </a:ln>
        </p:spPr>
      </p:pic>
      <p:sp>
        <p:nvSpPr>
          <p:cNvPr id="157" name="Google Shape;157;p7"/>
          <p:cNvSpPr txBox="1"/>
          <p:nvPr/>
        </p:nvSpPr>
        <p:spPr>
          <a:xfrm>
            <a:off x="8443233" y="9631953"/>
            <a:ext cx="9278031" cy="240665"/>
          </a:xfrm>
          <a:prstGeom prst="rect">
            <a:avLst/>
          </a:prstGeom>
          <a:noFill/>
          <a:ln>
            <a:noFill/>
          </a:ln>
        </p:spPr>
        <p:txBody>
          <a:bodyPr spcFirstLastPara="1" wrap="square" lIns="0" tIns="0" rIns="0" bIns="0" anchor="t" anchorCtr="0">
            <a:spAutoFit/>
          </a:bodyPr>
          <a:lstStyle/>
          <a:p>
            <a:pPr marL="0" marR="0" lvl="0" indent="0" algn="r" rtl="0">
              <a:lnSpc>
                <a:spcPct val="139928"/>
              </a:lnSpc>
              <a:spcBef>
                <a:spcPts val="0"/>
              </a:spcBef>
              <a:spcAft>
                <a:spcPts val="0"/>
              </a:spcAft>
              <a:buNone/>
            </a:pPr>
            <a:r>
              <a:rPr lang="en-US" sz="1400" b="0" i="0" u="none" strike="noStrike" cap="none">
                <a:solidFill>
                  <a:srgbClr val="FFFFFF"/>
                </a:solidFill>
                <a:latin typeface="Montserrat"/>
                <a:ea typeface="Montserrat"/>
                <a:cs typeface="Montserrat"/>
                <a:sym typeface="Montserrat"/>
              </a:rPr>
              <a:t>WWW.SPORTSCAREERCONSULTING.COM </a:t>
            </a:r>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1E3148"/>
        </a:solidFill>
        <a:effectLst/>
      </p:bgPr>
    </p:bg>
    <p:spTree>
      <p:nvGrpSpPr>
        <p:cNvPr id="1" name="Shape 161"/>
        <p:cNvGrpSpPr/>
        <p:nvPr/>
      </p:nvGrpSpPr>
      <p:grpSpPr>
        <a:xfrm>
          <a:off x="0" y="0"/>
          <a:ext cx="0" cy="0"/>
          <a:chOff x="0" y="0"/>
          <a:chExt cx="0" cy="0"/>
        </a:xfrm>
      </p:grpSpPr>
      <p:pic>
        <p:nvPicPr>
          <p:cNvPr id="162" name="Google Shape;162;p8"/>
          <p:cNvPicPr preferRelativeResize="0"/>
          <p:nvPr/>
        </p:nvPicPr>
        <p:blipFill rotWithShape="1">
          <a:blip r:embed="rId3">
            <a:alphaModFix/>
          </a:blip>
          <a:srcRect/>
          <a:stretch/>
        </p:blipFill>
        <p:spPr>
          <a:xfrm>
            <a:off x="12488180" y="9453337"/>
            <a:ext cx="594068" cy="626472"/>
          </a:xfrm>
          <a:prstGeom prst="rect">
            <a:avLst/>
          </a:prstGeom>
          <a:noFill/>
          <a:ln>
            <a:noFill/>
          </a:ln>
        </p:spPr>
      </p:pic>
      <p:pic>
        <p:nvPicPr>
          <p:cNvPr id="163" name="Google Shape;163;p8"/>
          <p:cNvPicPr preferRelativeResize="0"/>
          <p:nvPr/>
        </p:nvPicPr>
        <p:blipFill rotWithShape="1">
          <a:blip r:embed="rId4">
            <a:alphaModFix/>
          </a:blip>
          <a:srcRect/>
          <a:stretch/>
        </p:blipFill>
        <p:spPr>
          <a:xfrm>
            <a:off x="1028700" y="2314530"/>
            <a:ext cx="2568112" cy="1261585"/>
          </a:xfrm>
          <a:prstGeom prst="rect">
            <a:avLst/>
          </a:prstGeom>
          <a:noFill/>
          <a:ln>
            <a:noFill/>
          </a:ln>
        </p:spPr>
      </p:pic>
      <p:pic>
        <p:nvPicPr>
          <p:cNvPr id="164" name="Google Shape;164;p8"/>
          <p:cNvPicPr preferRelativeResize="0"/>
          <p:nvPr/>
        </p:nvPicPr>
        <p:blipFill rotWithShape="1">
          <a:blip r:embed="rId5">
            <a:alphaModFix/>
          </a:blip>
          <a:srcRect/>
          <a:stretch/>
        </p:blipFill>
        <p:spPr>
          <a:xfrm>
            <a:off x="7618597" y="2421919"/>
            <a:ext cx="1525403" cy="1046807"/>
          </a:xfrm>
          <a:prstGeom prst="rect">
            <a:avLst/>
          </a:prstGeom>
          <a:noFill/>
          <a:ln>
            <a:noFill/>
          </a:ln>
        </p:spPr>
      </p:pic>
      <p:pic>
        <p:nvPicPr>
          <p:cNvPr id="165" name="Google Shape;165;p8"/>
          <p:cNvPicPr preferRelativeResize="0"/>
          <p:nvPr/>
        </p:nvPicPr>
        <p:blipFill rotWithShape="1">
          <a:blip r:embed="rId6">
            <a:alphaModFix/>
          </a:blip>
          <a:srcRect/>
          <a:stretch/>
        </p:blipFill>
        <p:spPr>
          <a:xfrm>
            <a:off x="10992705" y="2297346"/>
            <a:ext cx="1150893" cy="1278770"/>
          </a:xfrm>
          <a:prstGeom prst="rect">
            <a:avLst/>
          </a:prstGeom>
          <a:noFill/>
          <a:ln>
            <a:noFill/>
          </a:ln>
        </p:spPr>
      </p:pic>
      <p:grpSp>
        <p:nvGrpSpPr>
          <p:cNvPr id="166" name="Google Shape;166;p8"/>
          <p:cNvGrpSpPr/>
          <p:nvPr/>
        </p:nvGrpSpPr>
        <p:grpSpPr>
          <a:xfrm>
            <a:off x="14314040" y="3912654"/>
            <a:ext cx="2945260" cy="2819715"/>
            <a:chOff x="0" y="-57150"/>
            <a:chExt cx="3927014" cy="3759621"/>
          </a:xfrm>
        </p:grpSpPr>
        <p:sp>
          <p:nvSpPr>
            <p:cNvPr id="167" name="Google Shape;167;p8"/>
            <p:cNvSpPr txBox="1"/>
            <p:nvPr/>
          </p:nvSpPr>
          <p:spPr>
            <a:xfrm>
              <a:off x="0" y="-57150"/>
              <a:ext cx="3918547" cy="1188297"/>
            </a:xfrm>
            <a:prstGeom prst="rect">
              <a:avLst/>
            </a:prstGeom>
            <a:noFill/>
            <a:ln>
              <a:noFill/>
            </a:ln>
          </p:spPr>
          <p:txBody>
            <a:bodyPr spcFirstLastPara="1" wrap="square" lIns="0" tIns="0" rIns="0" bIns="0" anchor="t" anchorCtr="0">
              <a:spAutoFit/>
            </a:bodyPr>
            <a:lstStyle/>
            <a:p>
              <a:pPr marL="0" marR="0" lvl="0" indent="0" algn="l" rtl="0">
                <a:lnSpc>
                  <a:spcPct val="140000"/>
                </a:lnSpc>
                <a:spcBef>
                  <a:spcPts val="0"/>
                </a:spcBef>
                <a:spcAft>
                  <a:spcPts val="0"/>
                </a:spcAft>
                <a:buNone/>
              </a:pPr>
              <a:r>
                <a:rPr lang="en-US" sz="2600" b="0" i="0" u="none" strike="noStrike" cap="none">
                  <a:solidFill>
                    <a:srgbClr val="FFFFFF"/>
                  </a:solidFill>
                  <a:latin typeface="Raleway"/>
                  <a:ea typeface="Raleway"/>
                  <a:cs typeface="Raleway"/>
                  <a:sym typeface="Raleway"/>
                </a:rPr>
                <a:t># 5 - BUSINESS CREATION</a:t>
              </a:r>
              <a:endParaRPr/>
            </a:p>
          </p:txBody>
        </p:sp>
        <p:sp>
          <p:nvSpPr>
            <p:cNvPr id="168" name="Google Shape;168;p8"/>
            <p:cNvSpPr txBox="1"/>
            <p:nvPr/>
          </p:nvSpPr>
          <p:spPr>
            <a:xfrm>
              <a:off x="0" y="1450761"/>
              <a:ext cx="3927014" cy="2251710"/>
            </a:xfrm>
            <a:prstGeom prst="rect">
              <a:avLst/>
            </a:prstGeom>
            <a:noFill/>
            <a:ln>
              <a:noFill/>
            </a:ln>
          </p:spPr>
          <p:txBody>
            <a:bodyPr spcFirstLastPara="1" wrap="square" lIns="0" tIns="0" rIns="0" bIns="0" anchor="t" anchorCtr="0">
              <a:spAutoFit/>
            </a:bodyPr>
            <a:lstStyle/>
            <a:p>
              <a:pPr marL="0" marR="0" lvl="0" indent="0" algn="l" rtl="0">
                <a:lnSpc>
                  <a:spcPct val="150000"/>
                </a:lnSpc>
                <a:spcBef>
                  <a:spcPts val="0"/>
                </a:spcBef>
                <a:spcAft>
                  <a:spcPts val="0"/>
                </a:spcAft>
                <a:buNone/>
              </a:pPr>
              <a:r>
                <a:rPr lang="en-US" sz="1800" b="0" i="0" u="none" strike="noStrike" cap="none">
                  <a:solidFill>
                    <a:srgbClr val="FFFFFF"/>
                  </a:solidFill>
                  <a:latin typeface="Montserrat Light"/>
                  <a:ea typeface="Montserrat Light"/>
                  <a:cs typeface="Montserrat Light"/>
                  <a:sym typeface="Montserrat Light"/>
                </a:rPr>
                <a:t>Starting or owning a business was the second most valuable form of NIL transaction with a median value of $25.</a:t>
              </a:r>
              <a:endParaRPr/>
            </a:p>
          </p:txBody>
        </p:sp>
      </p:grpSp>
      <p:grpSp>
        <p:nvGrpSpPr>
          <p:cNvPr id="169" name="Google Shape;169;p8"/>
          <p:cNvGrpSpPr/>
          <p:nvPr/>
        </p:nvGrpSpPr>
        <p:grpSpPr>
          <a:xfrm>
            <a:off x="10992705" y="3912654"/>
            <a:ext cx="2945260" cy="2819715"/>
            <a:chOff x="0" y="-57150"/>
            <a:chExt cx="3927014" cy="3759621"/>
          </a:xfrm>
        </p:grpSpPr>
        <p:sp>
          <p:nvSpPr>
            <p:cNvPr id="170" name="Google Shape;170;p8"/>
            <p:cNvSpPr txBox="1"/>
            <p:nvPr/>
          </p:nvSpPr>
          <p:spPr>
            <a:xfrm>
              <a:off x="0" y="-57150"/>
              <a:ext cx="3918547" cy="1188297"/>
            </a:xfrm>
            <a:prstGeom prst="rect">
              <a:avLst/>
            </a:prstGeom>
            <a:noFill/>
            <a:ln>
              <a:noFill/>
            </a:ln>
          </p:spPr>
          <p:txBody>
            <a:bodyPr spcFirstLastPara="1" wrap="square" lIns="0" tIns="0" rIns="0" bIns="0" anchor="t" anchorCtr="0">
              <a:spAutoFit/>
            </a:bodyPr>
            <a:lstStyle/>
            <a:p>
              <a:pPr marL="0" marR="0" lvl="0" indent="0" algn="l" rtl="0">
                <a:lnSpc>
                  <a:spcPct val="140000"/>
                </a:lnSpc>
                <a:spcBef>
                  <a:spcPts val="0"/>
                </a:spcBef>
                <a:spcAft>
                  <a:spcPts val="0"/>
                </a:spcAft>
                <a:buNone/>
              </a:pPr>
              <a:r>
                <a:rPr lang="en-US" sz="2600" b="0" i="0" u="none" strike="noStrike" cap="none">
                  <a:solidFill>
                    <a:srgbClr val="FFFFFF"/>
                  </a:solidFill>
                  <a:latin typeface="Raleway"/>
                  <a:ea typeface="Raleway"/>
                  <a:cs typeface="Raleway"/>
                  <a:sym typeface="Raleway"/>
                </a:rPr>
                <a:t>#4 - SOCIAL MEDIA POSTS</a:t>
              </a:r>
              <a:endParaRPr/>
            </a:p>
          </p:txBody>
        </p:sp>
        <p:sp>
          <p:nvSpPr>
            <p:cNvPr id="171" name="Google Shape;171;p8"/>
            <p:cNvSpPr txBox="1"/>
            <p:nvPr/>
          </p:nvSpPr>
          <p:spPr>
            <a:xfrm>
              <a:off x="0" y="1450761"/>
              <a:ext cx="3927014" cy="2251710"/>
            </a:xfrm>
            <a:prstGeom prst="rect">
              <a:avLst/>
            </a:prstGeom>
            <a:noFill/>
            <a:ln>
              <a:noFill/>
            </a:ln>
          </p:spPr>
          <p:txBody>
            <a:bodyPr spcFirstLastPara="1" wrap="square" lIns="0" tIns="0" rIns="0" bIns="0" anchor="t" anchorCtr="0">
              <a:spAutoFit/>
            </a:bodyPr>
            <a:lstStyle/>
            <a:p>
              <a:pPr marL="0" marR="0" lvl="0" indent="0" algn="l" rtl="0">
                <a:lnSpc>
                  <a:spcPct val="150000"/>
                </a:lnSpc>
                <a:spcBef>
                  <a:spcPts val="0"/>
                </a:spcBef>
                <a:spcAft>
                  <a:spcPts val="0"/>
                </a:spcAft>
                <a:buNone/>
              </a:pPr>
              <a:r>
                <a:rPr lang="en-US" sz="1800" b="0" i="0" u="none" strike="noStrike" cap="none">
                  <a:solidFill>
                    <a:srgbClr val="FFFFFF"/>
                  </a:solidFill>
                  <a:latin typeface="Montserrat Light"/>
                  <a:ea typeface="Montserrat Light"/>
                  <a:cs typeface="Montserrat Light"/>
                  <a:sym typeface="Montserrat Light"/>
                </a:rPr>
                <a:t>Social media posts offered a median transaction value of $50 for college athletes in the first year of NIL.</a:t>
              </a:r>
              <a:endParaRPr/>
            </a:p>
          </p:txBody>
        </p:sp>
      </p:grpSp>
      <p:grpSp>
        <p:nvGrpSpPr>
          <p:cNvPr id="172" name="Google Shape;172;p8"/>
          <p:cNvGrpSpPr/>
          <p:nvPr/>
        </p:nvGrpSpPr>
        <p:grpSpPr>
          <a:xfrm>
            <a:off x="7671370" y="3912654"/>
            <a:ext cx="2945260" cy="3162615"/>
            <a:chOff x="0" y="-57150"/>
            <a:chExt cx="3927014" cy="4216821"/>
          </a:xfrm>
        </p:grpSpPr>
        <p:sp>
          <p:nvSpPr>
            <p:cNvPr id="173" name="Google Shape;173;p8"/>
            <p:cNvSpPr txBox="1"/>
            <p:nvPr/>
          </p:nvSpPr>
          <p:spPr>
            <a:xfrm>
              <a:off x="0" y="-57150"/>
              <a:ext cx="3918547" cy="1188297"/>
            </a:xfrm>
            <a:prstGeom prst="rect">
              <a:avLst/>
            </a:prstGeom>
            <a:noFill/>
            <a:ln>
              <a:noFill/>
            </a:ln>
          </p:spPr>
          <p:txBody>
            <a:bodyPr spcFirstLastPara="1" wrap="square" lIns="0" tIns="0" rIns="0" bIns="0" anchor="t" anchorCtr="0">
              <a:spAutoFit/>
            </a:bodyPr>
            <a:lstStyle/>
            <a:p>
              <a:pPr marL="0" marR="0" lvl="0" indent="0" algn="l" rtl="0">
                <a:lnSpc>
                  <a:spcPct val="140000"/>
                </a:lnSpc>
                <a:spcBef>
                  <a:spcPts val="0"/>
                </a:spcBef>
                <a:spcAft>
                  <a:spcPts val="0"/>
                </a:spcAft>
                <a:buNone/>
              </a:pPr>
              <a:r>
                <a:rPr lang="en-US" sz="2600" b="0" i="0" u="none" strike="noStrike" cap="none">
                  <a:solidFill>
                    <a:srgbClr val="FFFFFF"/>
                  </a:solidFill>
                  <a:latin typeface="Raleway"/>
                  <a:ea typeface="Raleway"/>
                  <a:cs typeface="Raleway"/>
                  <a:sym typeface="Raleway"/>
                </a:rPr>
                <a:t>#3 - CAMPS &amp; LESSONS</a:t>
              </a:r>
              <a:endParaRPr/>
            </a:p>
          </p:txBody>
        </p:sp>
        <p:sp>
          <p:nvSpPr>
            <p:cNvPr id="174" name="Google Shape;174;p8"/>
            <p:cNvSpPr txBox="1"/>
            <p:nvPr/>
          </p:nvSpPr>
          <p:spPr>
            <a:xfrm>
              <a:off x="0" y="1450761"/>
              <a:ext cx="3927014" cy="2708910"/>
            </a:xfrm>
            <a:prstGeom prst="rect">
              <a:avLst/>
            </a:prstGeom>
            <a:noFill/>
            <a:ln>
              <a:noFill/>
            </a:ln>
          </p:spPr>
          <p:txBody>
            <a:bodyPr spcFirstLastPara="1" wrap="square" lIns="0" tIns="0" rIns="0" bIns="0" anchor="t" anchorCtr="0">
              <a:spAutoFit/>
            </a:bodyPr>
            <a:lstStyle/>
            <a:p>
              <a:pPr marL="0" marR="0" lvl="0" indent="0" algn="l" rtl="0">
                <a:lnSpc>
                  <a:spcPct val="150000"/>
                </a:lnSpc>
                <a:spcBef>
                  <a:spcPts val="0"/>
                </a:spcBef>
                <a:spcAft>
                  <a:spcPts val="0"/>
                </a:spcAft>
                <a:buNone/>
              </a:pPr>
              <a:r>
                <a:rPr lang="en-US" sz="1800" b="0" i="0" u="none" strike="noStrike" cap="none">
                  <a:solidFill>
                    <a:srgbClr val="FFFFFF"/>
                  </a:solidFill>
                  <a:latin typeface="Montserrat Light"/>
                  <a:ea typeface="Montserrat Light"/>
                  <a:cs typeface="Montserrat Light"/>
                  <a:sym typeface="Montserrat Light"/>
                </a:rPr>
                <a:t>In year one of NIL eligibility, college athletes earned a median value of $100 per transaction for camps and lessons. </a:t>
              </a:r>
              <a:endParaRPr/>
            </a:p>
          </p:txBody>
        </p:sp>
      </p:grpSp>
      <p:grpSp>
        <p:nvGrpSpPr>
          <p:cNvPr id="175" name="Google Shape;175;p8"/>
          <p:cNvGrpSpPr/>
          <p:nvPr/>
        </p:nvGrpSpPr>
        <p:grpSpPr>
          <a:xfrm>
            <a:off x="4350035" y="3912654"/>
            <a:ext cx="2945260" cy="2819715"/>
            <a:chOff x="0" y="-57150"/>
            <a:chExt cx="3927014" cy="3759621"/>
          </a:xfrm>
        </p:grpSpPr>
        <p:sp>
          <p:nvSpPr>
            <p:cNvPr id="176" name="Google Shape;176;p8"/>
            <p:cNvSpPr txBox="1"/>
            <p:nvPr/>
          </p:nvSpPr>
          <p:spPr>
            <a:xfrm>
              <a:off x="0" y="-57150"/>
              <a:ext cx="3918547" cy="1188297"/>
            </a:xfrm>
            <a:prstGeom prst="rect">
              <a:avLst/>
            </a:prstGeom>
            <a:noFill/>
            <a:ln>
              <a:noFill/>
            </a:ln>
          </p:spPr>
          <p:txBody>
            <a:bodyPr spcFirstLastPara="1" wrap="square" lIns="0" tIns="0" rIns="0" bIns="0" anchor="t" anchorCtr="0">
              <a:spAutoFit/>
            </a:bodyPr>
            <a:lstStyle/>
            <a:p>
              <a:pPr marL="0" marR="0" lvl="0" indent="0" algn="l" rtl="0">
                <a:lnSpc>
                  <a:spcPct val="140000"/>
                </a:lnSpc>
                <a:spcBef>
                  <a:spcPts val="0"/>
                </a:spcBef>
                <a:spcAft>
                  <a:spcPts val="0"/>
                </a:spcAft>
                <a:buNone/>
              </a:pPr>
              <a:r>
                <a:rPr lang="en-US" sz="2600" b="0" i="0" u="none" strike="noStrike" cap="none">
                  <a:solidFill>
                    <a:srgbClr val="FFFFFF"/>
                  </a:solidFill>
                  <a:latin typeface="Raleway"/>
                  <a:ea typeface="Raleway"/>
                  <a:cs typeface="Raleway"/>
                  <a:sym typeface="Raleway"/>
                </a:rPr>
                <a:t>#2 - PUBLIC APPEARANCES </a:t>
              </a:r>
              <a:endParaRPr/>
            </a:p>
          </p:txBody>
        </p:sp>
        <p:sp>
          <p:nvSpPr>
            <p:cNvPr id="177" name="Google Shape;177;p8"/>
            <p:cNvSpPr txBox="1"/>
            <p:nvPr/>
          </p:nvSpPr>
          <p:spPr>
            <a:xfrm>
              <a:off x="0" y="1450761"/>
              <a:ext cx="3927014" cy="2251710"/>
            </a:xfrm>
            <a:prstGeom prst="rect">
              <a:avLst/>
            </a:prstGeom>
            <a:noFill/>
            <a:ln>
              <a:noFill/>
            </a:ln>
          </p:spPr>
          <p:txBody>
            <a:bodyPr spcFirstLastPara="1" wrap="square" lIns="0" tIns="0" rIns="0" bIns="0" anchor="t" anchorCtr="0">
              <a:spAutoFit/>
            </a:bodyPr>
            <a:lstStyle/>
            <a:p>
              <a:pPr marL="0" marR="0" lvl="0" indent="0" algn="l" rtl="0">
                <a:lnSpc>
                  <a:spcPct val="150000"/>
                </a:lnSpc>
                <a:spcBef>
                  <a:spcPts val="0"/>
                </a:spcBef>
                <a:spcAft>
                  <a:spcPts val="0"/>
                </a:spcAft>
                <a:buNone/>
              </a:pPr>
              <a:r>
                <a:rPr lang="en-US" sz="1800" b="0" i="0" u="none" strike="noStrike" cap="none">
                  <a:solidFill>
                    <a:srgbClr val="FFFFFF"/>
                  </a:solidFill>
                  <a:latin typeface="Montserrat Light"/>
                  <a:ea typeface="Montserrat Light"/>
                  <a:cs typeface="Montserrat Light"/>
                  <a:sym typeface="Montserrat Light"/>
                </a:rPr>
                <a:t>Public appearances were the second most valuable transaction with a median value of $300 per transaction.   </a:t>
              </a:r>
              <a:endParaRPr/>
            </a:p>
          </p:txBody>
        </p:sp>
      </p:grpSp>
      <p:sp>
        <p:nvSpPr>
          <p:cNvPr id="178" name="Google Shape;178;p8"/>
          <p:cNvSpPr txBox="1"/>
          <p:nvPr/>
        </p:nvSpPr>
        <p:spPr>
          <a:xfrm>
            <a:off x="3477751" y="961707"/>
            <a:ext cx="11332498" cy="644525"/>
          </a:xfrm>
          <a:prstGeom prst="rect">
            <a:avLst/>
          </a:prstGeom>
          <a:noFill/>
          <a:ln>
            <a:noFill/>
          </a:ln>
        </p:spPr>
        <p:txBody>
          <a:bodyPr spcFirstLastPara="1" wrap="square" lIns="0" tIns="0" rIns="0" bIns="0" anchor="t" anchorCtr="0">
            <a:spAutoFit/>
          </a:bodyPr>
          <a:lstStyle/>
          <a:p>
            <a:pPr marL="0" marR="0" lvl="0" indent="0" algn="ctr" rtl="0">
              <a:lnSpc>
                <a:spcPct val="130007"/>
              </a:lnSpc>
              <a:spcBef>
                <a:spcPts val="0"/>
              </a:spcBef>
              <a:spcAft>
                <a:spcPts val="0"/>
              </a:spcAft>
              <a:buNone/>
            </a:pPr>
            <a:r>
              <a:rPr lang="en-US" sz="3999" b="0" i="0" u="none" strike="noStrike" cap="none">
                <a:solidFill>
                  <a:srgbClr val="FFFFFF"/>
                </a:solidFill>
                <a:latin typeface="Montserrat"/>
                <a:ea typeface="Montserrat"/>
                <a:cs typeface="Montserrat"/>
                <a:sym typeface="Montserrat"/>
              </a:rPr>
              <a:t>NIL TRANSACTION TYPES</a:t>
            </a:r>
            <a:endParaRPr/>
          </a:p>
        </p:txBody>
      </p:sp>
      <p:grpSp>
        <p:nvGrpSpPr>
          <p:cNvPr id="179" name="Google Shape;179;p8"/>
          <p:cNvGrpSpPr/>
          <p:nvPr/>
        </p:nvGrpSpPr>
        <p:grpSpPr>
          <a:xfrm>
            <a:off x="1028700" y="3912654"/>
            <a:ext cx="2945260" cy="4191315"/>
            <a:chOff x="0" y="-57150"/>
            <a:chExt cx="3927014" cy="5588421"/>
          </a:xfrm>
        </p:grpSpPr>
        <p:sp>
          <p:nvSpPr>
            <p:cNvPr id="180" name="Google Shape;180;p8"/>
            <p:cNvSpPr txBox="1"/>
            <p:nvPr/>
          </p:nvSpPr>
          <p:spPr>
            <a:xfrm>
              <a:off x="0" y="-57150"/>
              <a:ext cx="3918547" cy="1188297"/>
            </a:xfrm>
            <a:prstGeom prst="rect">
              <a:avLst/>
            </a:prstGeom>
            <a:noFill/>
            <a:ln>
              <a:noFill/>
            </a:ln>
          </p:spPr>
          <p:txBody>
            <a:bodyPr spcFirstLastPara="1" wrap="square" lIns="0" tIns="0" rIns="0" bIns="0" anchor="t" anchorCtr="0">
              <a:spAutoFit/>
            </a:bodyPr>
            <a:lstStyle/>
            <a:p>
              <a:pPr marL="0" marR="0" lvl="0" indent="0" algn="l" rtl="0">
                <a:lnSpc>
                  <a:spcPct val="140000"/>
                </a:lnSpc>
                <a:spcBef>
                  <a:spcPts val="0"/>
                </a:spcBef>
                <a:spcAft>
                  <a:spcPts val="0"/>
                </a:spcAft>
                <a:buNone/>
              </a:pPr>
              <a:r>
                <a:rPr lang="en-US" sz="2600" b="0" i="0" u="none" strike="noStrike" cap="none">
                  <a:solidFill>
                    <a:srgbClr val="FFFFFF"/>
                  </a:solidFill>
                  <a:latin typeface="Raleway"/>
                  <a:ea typeface="Raleway"/>
                  <a:cs typeface="Raleway"/>
                  <a:sym typeface="Raleway"/>
                </a:rPr>
                <a:t>#1  -AUTOGRAPHS </a:t>
              </a:r>
              <a:endParaRPr/>
            </a:p>
          </p:txBody>
        </p:sp>
        <p:sp>
          <p:nvSpPr>
            <p:cNvPr id="181" name="Google Shape;181;p8"/>
            <p:cNvSpPr txBox="1"/>
            <p:nvPr/>
          </p:nvSpPr>
          <p:spPr>
            <a:xfrm>
              <a:off x="0" y="1450761"/>
              <a:ext cx="3927014" cy="4080510"/>
            </a:xfrm>
            <a:prstGeom prst="rect">
              <a:avLst/>
            </a:prstGeom>
            <a:noFill/>
            <a:ln>
              <a:noFill/>
            </a:ln>
          </p:spPr>
          <p:txBody>
            <a:bodyPr spcFirstLastPara="1" wrap="square" lIns="0" tIns="0" rIns="0" bIns="0" anchor="t" anchorCtr="0">
              <a:spAutoFit/>
            </a:bodyPr>
            <a:lstStyle/>
            <a:p>
              <a:pPr marL="0" marR="0" lvl="0" indent="0" algn="l" rtl="0">
                <a:lnSpc>
                  <a:spcPct val="150000"/>
                </a:lnSpc>
                <a:spcBef>
                  <a:spcPts val="0"/>
                </a:spcBef>
                <a:spcAft>
                  <a:spcPts val="0"/>
                </a:spcAft>
                <a:buNone/>
              </a:pPr>
              <a:r>
                <a:rPr lang="en-US" sz="1800" b="0" i="0" u="none" strike="noStrike" cap="none">
                  <a:solidFill>
                    <a:srgbClr val="FFFFFF"/>
                  </a:solidFill>
                  <a:latin typeface="Montserrat Light"/>
                  <a:ea typeface="Montserrat Light"/>
                  <a:cs typeface="Montserrat Light"/>
                  <a:sym typeface="Montserrat Light"/>
                </a:rPr>
                <a:t>According to year one NIL data reported by the Business of College sports, autographs represented the most valuable form of NIL transactions with a median value of $500 per transaction. </a:t>
              </a:r>
              <a:endParaRPr/>
            </a:p>
          </p:txBody>
        </p:sp>
      </p:grpSp>
      <p:sp>
        <p:nvSpPr>
          <p:cNvPr id="182" name="Google Shape;182;p8"/>
          <p:cNvSpPr txBox="1"/>
          <p:nvPr/>
        </p:nvSpPr>
        <p:spPr>
          <a:xfrm>
            <a:off x="8443233" y="9631953"/>
            <a:ext cx="9278031" cy="240665"/>
          </a:xfrm>
          <a:prstGeom prst="rect">
            <a:avLst/>
          </a:prstGeom>
          <a:noFill/>
          <a:ln>
            <a:noFill/>
          </a:ln>
        </p:spPr>
        <p:txBody>
          <a:bodyPr spcFirstLastPara="1" wrap="square" lIns="0" tIns="0" rIns="0" bIns="0" anchor="t" anchorCtr="0">
            <a:spAutoFit/>
          </a:bodyPr>
          <a:lstStyle/>
          <a:p>
            <a:pPr marL="0" marR="0" lvl="0" indent="0" algn="r" rtl="0">
              <a:lnSpc>
                <a:spcPct val="139928"/>
              </a:lnSpc>
              <a:spcBef>
                <a:spcPts val="0"/>
              </a:spcBef>
              <a:spcAft>
                <a:spcPts val="0"/>
              </a:spcAft>
              <a:buNone/>
            </a:pPr>
            <a:r>
              <a:rPr lang="en-US" sz="1400" b="0" i="0" u="none" strike="noStrike" cap="none">
                <a:solidFill>
                  <a:srgbClr val="FFFFFF"/>
                </a:solidFill>
                <a:latin typeface="Montserrat"/>
                <a:ea typeface="Montserrat"/>
                <a:cs typeface="Montserrat"/>
                <a:sym typeface="Montserrat"/>
              </a:rPr>
              <a:t>WWW.SPORTSCAREERCONSULTING.COM </a:t>
            </a:r>
            <a:endParaRPr/>
          </a:p>
        </p:txBody>
      </p:sp>
      <p:pic>
        <p:nvPicPr>
          <p:cNvPr id="183" name="Google Shape;183;p8"/>
          <p:cNvPicPr preferRelativeResize="0"/>
          <p:nvPr/>
        </p:nvPicPr>
        <p:blipFill rotWithShape="1">
          <a:blip r:embed="rId7">
            <a:alphaModFix/>
          </a:blip>
          <a:srcRect/>
          <a:stretch/>
        </p:blipFill>
        <p:spPr>
          <a:xfrm>
            <a:off x="4349553" y="2297346"/>
            <a:ext cx="1045394" cy="1278770"/>
          </a:xfrm>
          <a:prstGeom prst="rect">
            <a:avLst/>
          </a:prstGeom>
          <a:noFill/>
          <a:ln>
            <a:noFill/>
          </a:ln>
        </p:spPr>
      </p:pic>
      <p:pic>
        <p:nvPicPr>
          <p:cNvPr id="184" name="Google Shape;184;p8"/>
          <p:cNvPicPr preferRelativeResize="0"/>
          <p:nvPr/>
        </p:nvPicPr>
        <p:blipFill rotWithShape="1">
          <a:blip r:embed="rId8">
            <a:alphaModFix/>
          </a:blip>
          <a:srcRect/>
          <a:stretch/>
        </p:blipFill>
        <p:spPr>
          <a:xfrm>
            <a:off x="14314040" y="2669708"/>
            <a:ext cx="2833429" cy="551231"/>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88"/>
        <p:cNvGrpSpPr/>
        <p:nvPr/>
      </p:nvGrpSpPr>
      <p:grpSpPr>
        <a:xfrm>
          <a:off x="0" y="0"/>
          <a:ext cx="0" cy="0"/>
          <a:chOff x="0" y="0"/>
          <a:chExt cx="0" cy="0"/>
        </a:xfrm>
      </p:grpSpPr>
      <p:grpSp>
        <p:nvGrpSpPr>
          <p:cNvPr id="189" name="Google Shape;189;p9"/>
          <p:cNvGrpSpPr/>
          <p:nvPr/>
        </p:nvGrpSpPr>
        <p:grpSpPr>
          <a:xfrm>
            <a:off x="1028700" y="688181"/>
            <a:ext cx="7625431" cy="7457781"/>
            <a:chOff x="0" y="-47625"/>
            <a:chExt cx="10167242" cy="9943708"/>
          </a:xfrm>
        </p:grpSpPr>
        <p:sp>
          <p:nvSpPr>
            <p:cNvPr id="190" name="Google Shape;190;p9"/>
            <p:cNvSpPr txBox="1"/>
            <p:nvPr/>
          </p:nvSpPr>
          <p:spPr>
            <a:xfrm>
              <a:off x="0" y="-47625"/>
              <a:ext cx="10167242" cy="1020445"/>
            </a:xfrm>
            <a:prstGeom prst="rect">
              <a:avLst/>
            </a:prstGeom>
            <a:noFill/>
            <a:ln>
              <a:noFill/>
            </a:ln>
          </p:spPr>
          <p:txBody>
            <a:bodyPr spcFirstLastPara="1" wrap="square" lIns="0" tIns="0" rIns="0" bIns="0" anchor="t" anchorCtr="0">
              <a:spAutoFit/>
            </a:bodyPr>
            <a:lstStyle/>
            <a:p>
              <a:pPr marL="0" marR="0" lvl="0" indent="0" algn="l" rtl="0">
                <a:lnSpc>
                  <a:spcPct val="130000"/>
                </a:lnSpc>
                <a:spcBef>
                  <a:spcPts val="0"/>
                </a:spcBef>
                <a:spcAft>
                  <a:spcPts val="0"/>
                </a:spcAft>
                <a:buNone/>
              </a:pPr>
              <a:r>
                <a:rPr lang="en-US" sz="4800" b="1" i="0" u="none" strike="noStrike" cap="none">
                  <a:solidFill>
                    <a:srgbClr val="1E3148"/>
                  </a:solidFill>
                  <a:latin typeface="Montserrat"/>
                  <a:ea typeface="Montserrat"/>
                  <a:cs typeface="Montserrat"/>
                  <a:sym typeface="Montserrat"/>
                </a:rPr>
                <a:t>TOP SPORTS</a:t>
              </a:r>
              <a:endParaRPr/>
            </a:p>
          </p:txBody>
        </p:sp>
        <p:sp>
          <p:nvSpPr>
            <p:cNvPr id="191" name="Google Shape;191;p9"/>
            <p:cNvSpPr txBox="1"/>
            <p:nvPr/>
          </p:nvSpPr>
          <p:spPr>
            <a:xfrm>
              <a:off x="0" y="1160491"/>
              <a:ext cx="8313709" cy="2069888"/>
            </a:xfrm>
            <a:prstGeom prst="rect">
              <a:avLst/>
            </a:prstGeom>
            <a:noFill/>
            <a:ln>
              <a:noFill/>
            </a:ln>
          </p:spPr>
          <p:txBody>
            <a:bodyPr spcFirstLastPara="1" wrap="square" lIns="0" tIns="0" rIns="0" bIns="0" anchor="t" anchorCtr="0">
              <a:spAutoFit/>
            </a:bodyPr>
            <a:lstStyle/>
            <a:p>
              <a:pPr marL="0" marR="0" lvl="0" indent="0" algn="l" rtl="0">
                <a:lnSpc>
                  <a:spcPct val="130000"/>
                </a:lnSpc>
                <a:spcBef>
                  <a:spcPts val="0"/>
                </a:spcBef>
                <a:spcAft>
                  <a:spcPts val="0"/>
                </a:spcAft>
                <a:buNone/>
              </a:pPr>
              <a:r>
                <a:rPr lang="en-US" sz="3200" b="1" i="0" u="none" strike="noStrike" cap="none">
                  <a:solidFill>
                    <a:srgbClr val="1E3148"/>
                  </a:solidFill>
                  <a:latin typeface="Montserrat"/>
                  <a:ea typeface="Montserrat"/>
                  <a:cs typeface="Montserrat"/>
                  <a:sym typeface="Montserrat"/>
                </a:rPr>
                <a:t>Which sports benefited most from the new NIL rules?</a:t>
              </a:r>
              <a:endParaRPr/>
            </a:p>
          </p:txBody>
        </p:sp>
        <p:sp>
          <p:nvSpPr>
            <p:cNvPr id="192" name="Google Shape;192;p9"/>
            <p:cNvSpPr txBox="1"/>
            <p:nvPr/>
          </p:nvSpPr>
          <p:spPr>
            <a:xfrm>
              <a:off x="0" y="3943593"/>
              <a:ext cx="8313709" cy="5952490"/>
            </a:xfrm>
            <a:prstGeom prst="rect">
              <a:avLst/>
            </a:prstGeom>
            <a:noFill/>
            <a:ln>
              <a:noFill/>
            </a:ln>
          </p:spPr>
          <p:txBody>
            <a:bodyPr spcFirstLastPara="1" wrap="square" lIns="0" tIns="0" rIns="0" bIns="0" anchor="t" anchorCtr="0">
              <a:spAutoFit/>
            </a:bodyPr>
            <a:lstStyle/>
            <a:p>
              <a:pPr marL="0" marR="0" lvl="0" indent="0" algn="l" rtl="0">
                <a:lnSpc>
                  <a:spcPct val="150022"/>
                </a:lnSpc>
                <a:spcBef>
                  <a:spcPts val="0"/>
                </a:spcBef>
                <a:spcAft>
                  <a:spcPts val="0"/>
                </a:spcAft>
                <a:buNone/>
              </a:pPr>
              <a:r>
                <a:rPr lang="en-US" sz="2199" b="0" i="0" u="none" strike="noStrike" cap="none">
                  <a:solidFill>
                    <a:srgbClr val="1E3148"/>
                  </a:solidFill>
                  <a:latin typeface="Montserrat Light"/>
                  <a:ea typeface="Montserrat Light"/>
                  <a:cs typeface="Montserrat Light"/>
                  <a:sym typeface="Montserrat Light"/>
                </a:rPr>
                <a:t>In the first year of the NCAA allowing students to benefit from NIL deals, the biggest beneficiaries in terms of student-athletes were football (47.1%) and women’s basketball players (27.3%), who have made up over 74% of the total spend share by brands, while men’s basketball was the only other sport that saw a double-digit percentage (15.61%), followed by women’s volleyball (2.4%) and baseball (1.1%), rounding out the top five.</a:t>
              </a:r>
              <a:endParaRPr/>
            </a:p>
          </p:txBody>
        </p:sp>
      </p:grpSp>
      <p:sp>
        <p:nvSpPr>
          <p:cNvPr id="193" name="Google Shape;193;p9"/>
          <p:cNvSpPr/>
          <p:nvPr/>
        </p:nvSpPr>
        <p:spPr>
          <a:xfrm>
            <a:off x="9633871" y="-704262"/>
            <a:ext cx="9233893" cy="11695524"/>
          </a:xfrm>
          <a:prstGeom prst="rect">
            <a:avLst/>
          </a:prstGeom>
          <a:solidFill>
            <a:srgbClr val="1E3148">
              <a:alpha val="4000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94" name="Google Shape;194;p9"/>
          <p:cNvGrpSpPr/>
          <p:nvPr/>
        </p:nvGrpSpPr>
        <p:grpSpPr>
          <a:xfrm>
            <a:off x="10601267" y="355708"/>
            <a:ext cx="6865506" cy="9749739"/>
            <a:chOff x="0" y="-57150"/>
            <a:chExt cx="9154007" cy="12999653"/>
          </a:xfrm>
        </p:grpSpPr>
        <p:sp>
          <p:nvSpPr>
            <p:cNvPr id="195" name="Google Shape;195;p9"/>
            <p:cNvSpPr txBox="1"/>
            <p:nvPr/>
          </p:nvSpPr>
          <p:spPr>
            <a:xfrm rot="-2700000">
              <a:off x="322752" y="9972268"/>
              <a:ext cx="1580158" cy="534670"/>
            </a:xfrm>
            <a:prstGeom prst="rect">
              <a:avLst/>
            </a:prstGeom>
            <a:noFill/>
            <a:ln>
              <a:noFill/>
            </a:ln>
          </p:spPr>
          <p:txBody>
            <a:bodyPr spcFirstLastPara="1" wrap="square" lIns="0" tIns="0" rIns="0" bIns="0" anchor="t" anchorCtr="0">
              <a:spAutoFit/>
            </a:bodyPr>
            <a:lstStyle/>
            <a:p>
              <a:pPr marL="0" marR="0" lvl="0" indent="0" algn="ctr" rtl="0">
                <a:lnSpc>
                  <a:spcPct val="139958"/>
                </a:lnSpc>
                <a:spcBef>
                  <a:spcPts val="0"/>
                </a:spcBef>
                <a:spcAft>
                  <a:spcPts val="0"/>
                </a:spcAft>
                <a:buNone/>
              </a:pPr>
              <a:r>
                <a:rPr lang="en-US" sz="2400" b="1" i="0" u="none" strike="noStrike" cap="none">
                  <a:solidFill>
                    <a:srgbClr val="FFFFFF"/>
                  </a:solidFill>
                  <a:latin typeface="Arimo"/>
                  <a:ea typeface="Arimo"/>
                  <a:cs typeface="Arimo"/>
                  <a:sym typeface="Arimo"/>
                </a:rPr>
                <a:t>Football</a:t>
              </a:r>
              <a:endParaRPr/>
            </a:p>
          </p:txBody>
        </p:sp>
        <p:sp>
          <p:nvSpPr>
            <p:cNvPr id="196" name="Google Shape;196;p9"/>
            <p:cNvSpPr txBox="1"/>
            <p:nvPr/>
          </p:nvSpPr>
          <p:spPr>
            <a:xfrm rot="-2700000">
              <a:off x="31009" y="10805187"/>
              <a:ext cx="3936008" cy="534670"/>
            </a:xfrm>
            <a:prstGeom prst="rect">
              <a:avLst/>
            </a:prstGeom>
            <a:noFill/>
            <a:ln>
              <a:noFill/>
            </a:ln>
          </p:spPr>
          <p:txBody>
            <a:bodyPr spcFirstLastPara="1" wrap="square" lIns="0" tIns="0" rIns="0" bIns="0" anchor="t" anchorCtr="0">
              <a:spAutoFit/>
            </a:bodyPr>
            <a:lstStyle/>
            <a:p>
              <a:pPr marL="0" marR="0" lvl="0" indent="0" algn="ctr" rtl="0">
                <a:lnSpc>
                  <a:spcPct val="139958"/>
                </a:lnSpc>
                <a:spcBef>
                  <a:spcPts val="0"/>
                </a:spcBef>
                <a:spcAft>
                  <a:spcPts val="0"/>
                </a:spcAft>
                <a:buNone/>
              </a:pPr>
              <a:r>
                <a:rPr lang="en-US" sz="2400" b="1" i="0" u="none" strike="noStrike" cap="none">
                  <a:solidFill>
                    <a:srgbClr val="FFFFFF"/>
                  </a:solidFill>
                  <a:latin typeface="Arimo"/>
                  <a:ea typeface="Arimo"/>
                  <a:cs typeface="Arimo"/>
                  <a:sym typeface="Arimo"/>
                </a:rPr>
                <a:t>Women's Basketball</a:t>
              </a:r>
              <a:endParaRPr/>
            </a:p>
          </p:txBody>
        </p:sp>
        <p:sp>
          <p:nvSpPr>
            <p:cNvPr id="197" name="Google Shape;197;p9"/>
            <p:cNvSpPr txBox="1"/>
            <p:nvPr/>
          </p:nvSpPr>
          <p:spPr>
            <a:xfrm rot="-2700000">
              <a:off x="1409067" y="10955828"/>
              <a:ext cx="4341138" cy="529376"/>
            </a:xfrm>
            <a:prstGeom prst="rect">
              <a:avLst/>
            </a:prstGeom>
            <a:noFill/>
            <a:ln>
              <a:noFill/>
            </a:ln>
          </p:spPr>
          <p:txBody>
            <a:bodyPr spcFirstLastPara="1" wrap="square" lIns="0" tIns="0" rIns="0" bIns="0" anchor="t" anchorCtr="0">
              <a:spAutoFit/>
            </a:bodyPr>
            <a:lstStyle/>
            <a:p>
              <a:pPr marL="0" marR="0" lvl="0" indent="0" algn="ctr" rtl="0">
                <a:lnSpc>
                  <a:spcPct val="139958"/>
                </a:lnSpc>
                <a:spcBef>
                  <a:spcPts val="0"/>
                </a:spcBef>
                <a:spcAft>
                  <a:spcPts val="0"/>
                </a:spcAft>
                <a:buNone/>
              </a:pPr>
              <a:r>
                <a:rPr lang="en-US" sz="2400" b="1" i="0" u="none" strike="noStrike" cap="none">
                  <a:solidFill>
                    <a:srgbClr val="FFFFFF"/>
                  </a:solidFill>
                  <a:latin typeface="Arimo"/>
                  <a:ea typeface="Arimo"/>
                  <a:cs typeface="Arimo"/>
                  <a:sym typeface="Arimo"/>
                </a:rPr>
                <a:t>Men's Basketball</a:t>
              </a:r>
              <a:endParaRPr/>
            </a:p>
          </p:txBody>
        </p:sp>
        <p:sp>
          <p:nvSpPr>
            <p:cNvPr id="198" name="Google Shape;198;p9"/>
            <p:cNvSpPr txBox="1"/>
            <p:nvPr/>
          </p:nvSpPr>
          <p:spPr>
            <a:xfrm rot="-2700000">
              <a:off x="3585063" y="10757199"/>
              <a:ext cx="3800277" cy="534670"/>
            </a:xfrm>
            <a:prstGeom prst="rect">
              <a:avLst/>
            </a:prstGeom>
            <a:noFill/>
            <a:ln>
              <a:noFill/>
            </a:ln>
          </p:spPr>
          <p:txBody>
            <a:bodyPr spcFirstLastPara="1" wrap="square" lIns="0" tIns="0" rIns="0" bIns="0" anchor="t" anchorCtr="0">
              <a:spAutoFit/>
            </a:bodyPr>
            <a:lstStyle/>
            <a:p>
              <a:pPr marL="0" marR="0" lvl="0" indent="0" algn="ctr" rtl="0">
                <a:lnSpc>
                  <a:spcPct val="139958"/>
                </a:lnSpc>
                <a:spcBef>
                  <a:spcPts val="0"/>
                </a:spcBef>
                <a:spcAft>
                  <a:spcPts val="0"/>
                </a:spcAft>
                <a:buNone/>
              </a:pPr>
              <a:r>
                <a:rPr lang="en-US" sz="2400" b="1" i="0" u="none" strike="noStrike" cap="none">
                  <a:solidFill>
                    <a:srgbClr val="FFFFFF"/>
                  </a:solidFill>
                  <a:latin typeface="Arimo"/>
                  <a:ea typeface="Arimo"/>
                  <a:cs typeface="Arimo"/>
                  <a:sym typeface="Arimo"/>
                </a:rPr>
                <a:t>Women's Volleyball</a:t>
              </a:r>
              <a:endParaRPr/>
            </a:p>
          </p:txBody>
        </p:sp>
        <p:sp>
          <p:nvSpPr>
            <p:cNvPr id="199" name="Google Shape;199;p9"/>
            <p:cNvSpPr txBox="1"/>
            <p:nvPr/>
          </p:nvSpPr>
          <p:spPr>
            <a:xfrm rot="-2700000">
              <a:off x="6328907" y="10424381"/>
              <a:ext cx="2673445" cy="529376"/>
            </a:xfrm>
            <a:prstGeom prst="rect">
              <a:avLst/>
            </a:prstGeom>
            <a:noFill/>
            <a:ln>
              <a:noFill/>
            </a:ln>
          </p:spPr>
          <p:txBody>
            <a:bodyPr spcFirstLastPara="1" wrap="square" lIns="0" tIns="0" rIns="0" bIns="0" anchor="t" anchorCtr="0">
              <a:spAutoFit/>
            </a:bodyPr>
            <a:lstStyle/>
            <a:p>
              <a:pPr marL="0" marR="0" lvl="0" indent="0" algn="ctr" rtl="0">
                <a:lnSpc>
                  <a:spcPct val="139958"/>
                </a:lnSpc>
                <a:spcBef>
                  <a:spcPts val="0"/>
                </a:spcBef>
                <a:spcAft>
                  <a:spcPts val="0"/>
                </a:spcAft>
                <a:buNone/>
              </a:pPr>
              <a:r>
                <a:rPr lang="en-US" sz="2400" b="1" i="0" u="none" strike="noStrike" cap="none">
                  <a:solidFill>
                    <a:srgbClr val="FFFFFF"/>
                  </a:solidFill>
                  <a:latin typeface="Arimo"/>
                  <a:ea typeface="Arimo"/>
                  <a:cs typeface="Arimo"/>
                  <a:sym typeface="Arimo"/>
                </a:rPr>
                <a:t>Baseball</a:t>
              </a:r>
              <a:endParaRPr/>
            </a:p>
          </p:txBody>
        </p:sp>
        <p:grpSp>
          <p:nvGrpSpPr>
            <p:cNvPr id="200" name="Google Shape;200;p9"/>
            <p:cNvGrpSpPr/>
            <p:nvPr/>
          </p:nvGrpSpPr>
          <p:grpSpPr>
            <a:xfrm>
              <a:off x="768152" y="232410"/>
              <a:ext cx="8385855" cy="9033119"/>
              <a:chOff x="0" y="-6350"/>
              <a:chExt cx="8385855" cy="9033119"/>
            </a:xfrm>
          </p:grpSpPr>
          <p:sp>
            <p:nvSpPr>
              <p:cNvPr id="201" name="Google Shape;201;p9"/>
              <p:cNvSpPr/>
              <p:nvPr/>
            </p:nvSpPr>
            <p:spPr>
              <a:xfrm>
                <a:off x="0" y="-6350"/>
                <a:ext cx="8385855" cy="12700"/>
              </a:xfrm>
              <a:custGeom>
                <a:avLst/>
                <a:gdLst/>
                <a:ahLst/>
                <a:cxnLst/>
                <a:rect l="l" t="t" r="r" b="b"/>
                <a:pathLst>
                  <a:path w="8385855" h="12700" extrusionOk="0">
                    <a:moveTo>
                      <a:pt x="0" y="0"/>
                    </a:moveTo>
                    <a:lnTo>
                      <a:pt x="8385855" y="0"/>
                    </a:lnTo>
                    <a:lnTo>
                      <a:pt x="8385855" y="12700"/>
                    </a:lnTo>
                    <a:lnTo>
                      <a:pt x="0" y="12700"/>
                    </a:lnTo>
                    <a:close/>
                  </a:path>
                </a:pathLst>
              </a:custGeom>
              <a:solidFill>
                <a:srgbClr val="FFFFFF"/>
              </a:solidFill>
              <a:ln>
                <a:noFill/>
              </a:ln>
            </p:spPr>
          </p:sp>
          <p:sp>
            <p:nvSpPr>
              <p:cNvPr id="202" name="Google Shape;202;p9"/>
              <p:cNvSpPr/>
              <p:nvPr/>
            </p:nvSpPr>
            <p:spPr>
              <a:xfrm>
                <a:off x="0" y="1797734"/>
                <a:ext cx="8385855" cy="12700"/>
              </a:xfrm>
              <a:custGeom>
                <a:avLst/>
                <a:gdLst/>
                <a:ahLst/>
                <a:cxnLst/>
                <a:rect l="l" t="t" r="r" b="b"/>
                <a:pathLst>
                  <a:path w="8385855" h="12700" extrusionOk="0">
                    <a:moveTo>
                      <a:pt x="0" y="0"/>
                    </a:moveTo>
                    <a:lnTo>
                      <a:pt x="8385855" y="0"/>
                    </a:lnTo>
                    <a:lnTo>
                      <a:pt x="8385855" y="12700"/>
                    </a:lnTo>
                    <a:lnTo>
                      <a:pt x="0" y="12700"/>
                    </a:lnTo>
                    <a:close/>
                  </a:path>
                </a:pathLst>
              </a:custGeom>
              <a:solidFill>
                <a:srgbClr val="FFFFFF"/>
              </a:solidFill>
              <a:ln>
                <a:noFill/>
              </a:ln>
            </p:spPr>
          </p:sp>
          <p:sp>
            <p:nvSpPr>
              <p:cNvPr id="203" name="Google Shape;203;p9"/>
              <p:cNvSpPr/>
              <p:nvPr/>
            </p:nvSpPr>
            <p:spPr>
              <a:xfrm>
                <a:off x="0" y="3601818"/>
                <a:ext cx="8385855" cy="12700"/>
              </a:xfrm>
              <a:custGeom>
                <a:avLst/>
                <a:gdLst/>
                <a:ahLst/>
                <a:cxnLst/>
                <a:rect l="l" t="t" r="r" b="b"/>
                <a:pathLst>
                  <a:path w="8385855" h="12700" extrusionOk="0">
                    <a:moveTo>
                      <a:pt x="0" y="0"/>
                    </a:moveTo>
                    <a:lnTo>
                      <a:pt x="8385855" y="0"/>
                    </a:lnTo>
                    <a:lnTo>
                      <a:pt x="8385855" y="12700"/>
                    </a:lnTo>
                    <a:lnTo>
                      <a:pt x="0" y="12700"/>
                    </a:lnTo>
                    <a:close/>
                  </a:path>
                </a:pathLst>
              </a:custGeom>
              <a:solidFill>
                <a:srgbClr val="FFFFFF"/>
              </a:solidFill>
              <a:ln>
                <a:noFill/>
              </a:ln>
            </p:spPr>
          </p:sp>
          <p:sp>
            <p:nvSpPr>
              <p:cNvPr id="204" name="Google Shape;204;p9"/>
              <p:cNvSpPr/>
              <p:nvPr/>
            </p:nvSpPr>
            <p:spPr>
              <a:xfrm>
                <a:off x="0" y="5405901"/>
                <a:ext cx="8385855" cy="12700"/>
              </a:xfrm>
              <a:custGeom>
                <a:avLst/>
                <a:gdLst/>
                <a:ahLst/>
                <a:cxnLst/>
                <a:rect l="l" t="t" r="r" b="b"/>
                <a:pathLst>
                  <a:path w="8385855" h="12700" extrusionOk="0">
                    <a:moveTo>
                      <a:pt x="0" y="0"/>
                    </a:moveTo>
                    <a:lnTo>
                      <a:pt x="8385855" y="0"/>
                    </a:lnTo>
                    <a:lnTo>
                      <a:pt x="8385855" y="12700"/>
                    </a:lnTo>
                    <a:lnTo>
                      <a:pt x="0" y="12700"/>
                    </a:lnTo>
                    <a:close/>
                  </a:path>
                </a:pathLst>
              </a:custGeom>
              <a:solidFill>
                <a:srgbClr val="FFFFFF"/>
              </a:solidFill>
              <a:ln>
                <a:noFill/>
              </a:ln>
            </p:spPr>
          </p:sp>
          <p:sp>
            <p:nvSpPr>
              <p:cNvPr id="205" name="Google Shape;205;p9"/>
              <p:cNvSpPr/>
              <p:nvPr/>
            </p:nvSpPr>
            <p:spPr>
              <a:xfrm>
                <a:off x="0" y="7209985"/>
                <a:ext cx="8385855" cy="12700"/>
              </a:xfrm>
              <a:custGeom>
                <a:avLst/>
                <a:gdLst/>
                <a:ahLst/>
                <a:cxnLst/>
                <a:rect l="l" t="t" r="r" b="b"/>
                <a:pathLst>
                  <a:path w="8385855" h="12700" extrusionOk="0">
                    <a:moveTo>
                      <a:pt x="0" y="0"/>
                    </a:moveTo>
                    <a:lnTo>
                      <a:pt x="8385855" y="0"/>
                    </a:lnTo>
                    <a:lnTo>
                      <a:pt x="8385855" y="12700"/>
                    </a:lnTo>
                    <a:lnTo>
                      <a:pt x="0" y="12700"/>
                    </a:lnTo>
                    <a:close/>
                  </a:path>
                </a:pathLst>
              </a:custGeom>
              <a:solidFill>
                <a:srgbClr val="FFFFFF"/>
              </a:solidFill>
              <a:ln>
                <a:noFill/>
              </a:ln>
            </p:spPr>
          </p:sp>
          <p:sp>
            <p:nvSpPr>
              <p:cNvPr id="206" name="Google Shape;206;p9"/>
              <p:cNvSpPr/>
              <p:nvPr/>
            </p:nvSpPr>
            <p:spPr>
              <a:xfrm>
                <a:off x="0" y="9014069"/>
                <a:ext cx="8385855" cy="12700"/>
              </a:xfrm>
              <a:custGeom>
                <a:avLst/>
                <a:gdLst/>
                <a:ahLst/>
                <a:cxnLst/>
                <a:rect l="l" t="t" r="r" b="b"/>
                <a:pathLst>
                  <a:path w="8385855" h="12700" extrusionOk="0">
                    <a:moveTo>
                      <a:pt x="0" y="0"/>
                    </a:moveTo>
                    <a:lnTo>
                      <a:pt x="8385855" y="0"/>
                    </a:lnTo>
                    <a:lnTo>
                      <a:pt x="8385855" y="12700"/>
                    </a:lnTo>
                    <a:lnTo>
                      <a:pt x="0" y="12700"/>
                    </a:lnTo>
                    <a:close/>
                  </a:path>
                </a:pathLst>
              </a:custGeom>
              <a:solidFill>
                <a:srgbClr val="FFFFFF"/>
              </a:solidFill>
              <a:ln>
                <a:noFill/>
              </a:ln>
            </p:spPr>
          </p:sp>
        </p:grpSp>
        <p:sp>
          <p:nvSpPr>
            <p:cNvPr id="207" name="Google Shape;207;p9"/>
            <p:cNvSpPr txBox="1"/>
            <p:nvPr/>
          </p:nvSpPr>
          <p:spPr>
            <a:xfrm>
              <a:off x="0" y="-57150"/>
              <a:ext cx="564952" cy="534670"/>
            </a:xfrm>
            <a:prstGeom prst="rect">
              <a:avLst/>
            </a:prstGeom>
            <a:noFill/>
            <a:ln>
              <a:noFill/>
            </a:ln>
          </p:spPr>
          <p:txBody>
            <a:bodyPr spcFirstLastPara="1" wrap="square" lIns="0" tIns="0" rIns="0" bIns="0" anchor="t" anchorCtr="0">
              <a:spAutoFit/>
            </a:bodyPr>
            <a:lstStyle/>
            <a:p>
              <a:pPr marL="0" marR="0" lvl="0" indent="0" algn="r" rtl="0">
                <a:lnSpc>
                  <a:spcPct val="139958"/>
                </a:lnSpc>
                <a:spcBef>
                  <a:spcPts val="0"/>
                </a:spcBef>
                <a:spcAft>
                  <a:spcPts val="0"/>
                </a:spcAft>
                <a:buNone/>
              </a:pPr>
              <a:r>
                <a:rPr lang="en-US" sz="2400" b="1" i="0" u="none" strike="noStrike" cap="none">
                  <a:solidFill>
                    <a:srgbClr val="FFFFFF"/>
                  </a:solidFill>
                  <a:latin typeface="Arimo"/>
                  <a:ea typeface="Arimo"/>
                  <a:cs typeface="Arimo"/>
                  <a:sym typeface="Arimo"/>
                </a:rPr>
                <a:t>50 </a:t>
              </a:r>
              <a:endParaRPr/>
            </a:p>
          </p:txBody>
        </p:sp>
        <p:sp>
          <p:nvSpPr>
            <p:cNvPr id="208" name="Google Shape;208;p9"/>
            <p:cNvSpPr txBox="1"/>
            <p:nvPr/>
          </p:nvSpPr>
          <p:spPr>
            <a:xfrm>
              <a:off x="0" y="1746934"/>
              <a:ext cx="564952" cy="534670"/>
            </a:xfrm>
            <a:prstGeom prst="rect">
              <a:avLst/>
            </a:prstGeom>
            <a:noFill/>
            <a:ln>
              <a:noFill/>
            </a:ln>
          </p:spPr>
          <p:txBody>
            <a:bodyPr spcFirstLastPara="1" wrap="square" lIns="0" tIns="0" rIns="0" bIns="0" anchor="t" anchorCtr="0">
              <a:spAutoFit/>
            </a:bodyPr>
            <a:lstStyle/>
            <a:p>
              <a:pPr marL="0" marR="0" lvl="0" indent="0" algn="r" rtl="0">
                <a:lnSpc>
                  <a:spcPct val="139958"/>
                </a:lnSpc>
                <a:spcBef>
                  <a:spcPts val="0"/>
                </a:spcBef>
                <a:spcAft>
                  <a:spcPts val="0"/>
                </a:spcAft>
                <a:buNone/>
              </a:pPr>
              <a:r>
                <a:rPr lang="en-US" sz="2400" b="1" i="0" u="none" strike="noStrike" cap="none">
                  <a:solidFill>
                    <a:srgbClr val="FFFFFF"/>
                  </a:solidFill>
                  <a:latin typeface="Arimo"/>
                  <a:ea typeface="Arimo"/>
                  <a:cs typeface="Arimo"/>
                  <a:sym typeface="Arimo"/>
                </a:rPr>
                <a:t>40 </a:t>
              </a:r>
              <a:endParaRPr/>
            </a:p>
          </p:txBody>
        </p:sp>
        <p:sp>
          <p:nvSpPr>
            <p:cNvPr id="209" name="Google Shape;209;p9"/>
            <p:cNvSpPr txBox="1"/>
            <p:nvPr/>
          </p:nvSpPr>
          <p:spPr>
            <a:xfrm>
              <a:off x="0" y="3551018"/>
              <a:ext cx="564952" cy="534670"/>
            </a:xfrm>
            <a:prstGeom prst="rect">
              <a:avLst/>
            </a:prstGeom>
            <a:noFill/>
            <a:ln>
              <a:noFill/>
            </a:ln>
          </p:spPr>
          <p:txBody>
            <a:bodyPr spcFirstLastPara="1" wrap="square" lIns="0" tIns="0" rIns="0" bIns="0" anchor="t" anchorCtr="0">
              <a:spAutoFit/>
            </a:bodyPr>
            <a:lstStyle/>
            <a:p>
              <a:pPr marL="0" marR="0" lvl="0" indent="0" algn="r" rtl="0">
                <a:lnSpc>
                  <a:spcPct val="139958"/>
                </a:lnSpc>
                <a:spcBef>
                  <a:spcPts val="0"/>
                </a:spcBef>
                <a:spcAft>
                  <a:spcPts val="0"/>
                </a:spcAft>
                <a:buNone/>
              </a:pPr>
              <a:r>
                <a:rPr lang="en-US" sz="2400" b="1" i="0" u="none" strike="noStrike" cap="none">
                  <a:solidFill>
                    <a:srgbClr val="FFFFFF"/>
                  </a:solidFill>
                  <a:latin typeface="Arimo"/>
                  <a:ea typeface="Arimo"/>
                  <a:cs typeface="Arimo"/>
                  <a:sym typeface="Arimo"/>
                </a:rPr>
                <a:t>30 </a:t>
              </a:r>
              <a:endParaRPr/>
            </a:p>
          </p:txBody>
        </p:sp>
        <p:sp>
          <p:nvSpPr>
            <p:cNvPr id="210" name="Google Shape;210;p9"/>
            <p:cNvSpPr txBox="1"/>
            <p:nvPr/>
          </p:nvSpPr>
          <p:spPr>
            <a:xfrm>
              <a:off x="0" y="5355101"/>
              <a:ext cx="564952" cy="534670"/>
            </a:xfrm>
            <a:prstGeom prst="rect">
              <a:avLst/>
            </a:prstGeom>
            <a:noFill/>
            <a:ln>
              <a:noFill/>
            </a:ln>
          </p:spPr>
          <p:txBody>
            <a:bodyPr spcFirstLastPara="1" wrap="square" lIns="0" tIns="0" rIns="0" bIns="0" anchor="t" anchorCtr="0">
              <a:spAutoFit/>
            </a:bodyPr>
            <a:lstStyle/>
            <a:p>
              <a:pPr marL="0" marR="0" lvl="0" indent="0" algn="r" rtl="0">
                <a:lnSpc>
                  <a:spcPct val="139958"/>
                </a:lnSpc>
                <a:spcBef>
                  <a:spcPts val="0"/>
                </a:spcBef>
                <a:spcAft>
                  <a:spcPts val="0"/>
                </a:spcAft>
                <a:buNone/>
              </a:pPr>
              <a:r>
                <a:rPr lang="en-US" sz="2400" b="1" i="0" u="none" strike="noStrike" cap="none">
                  <a:solidFill>
                    <a:srgbClr val="FFFFFF"/>
                  </a:solidFill>
                  <a:latin typeface="Arimo"/>
                  <a:ea typeface="Arimo"/>
                  <a:cs typeface="Arimo"/>
                  <a:sym typeface="Arimo"/>
                </a:rPr>
                <a:t>20 </a:t>
              </a:r>
              <a:endParaRPr/>
            </a:p>
          </p:txBody>
        </p:sp>
        <p:sp>
          <p:nvSpPr>
            <p:cNvPr id="211" name="Google Shape;211;p9"/>
            <p:cNvSpPr txBox="1"/>
            <p:nvPr/>
          </p:nvSpPr>
          <p:spPr>
            <a:xfrm>
              <a:off x="0" y="7159185"/>
              <a:ext cx="564952" cy="534670"/>
            </a:xfrm>
            <a:prstGeom prst="rect">
              <a:avLst/>
            </a:prstGeom>
            <a:noFill/>
            <a:ln>
              <a:noFill/>
            </a:ln>
          </p:spPr>
          <p:txBody>
            <a:bodyPr spcFirstLastPara="1" wrap="square" lIns="0" tIns="0" rIns="0" bIns="0" anchor="t" anchorCtr="0">
              <a:spAutoFit/>
            </a:bodyPr>
            <a:lstStyle/>
            <a:p>
              <a:pPr marL="0" marR="0" lvl="0" indent="0" algn="r" rtl="0">
                <a:lnSpc>
                  <a:spcPct val="139958"/>
                </a:lnSpc>
                <a:spcBef>
                  <a:spcPts val="0"/>
                </a:spcBef>
                <a:spcAft>
                  <a:spcPts val="0"/>
                </a:spcAft>
                <a:buNone/>
              </a:pPr>
              <a:r>
                <a:rPr lang="en-US" sz="2400" b="1" i="0" u="none" strike="noStrike" cap="none">
                  <a:solidFill>
                    <a:srgbClr val="FFFFFF"/>
                  </a:solidFill>
                  <a:latin typeface="Arimo"/>
                  <a:ea typeface="Arimo"/>
                  <a:cs typeface="Arimo"/>
                  <a:sym typeface="Arimo"/>
                </a:rPr>
                <a:t>10 </a:t>
              </a:r>
              <a:endParaRPr/>
            </a:p>
          </p:txBody>
        </p:sp>
        <p:sp>
          <p:nvSpPr>
            <p:cNvPr id="212" name="Google Shape;212;p9"/>
            <p:cNvSpPr txBox="1"/>
            <p:nvPr/>
          </p:nvSpPr>
          <p:spPr>
            <a:xfrm>
              <a:off x="226020" y="8963269"/>
              <a:ext cx="338931" cy="534670"/>
            </a:xfrm>
            <a:prstGeom prst="rect">
              <a:avLst/>
            </a:prstGeom>
            <a:noFill/>
            <a:ln>
              <a:noFill/>
            </a:ln>
          </p:spPr>
          <p:txBody>
            <a:bodyPr spcFirstLastPara="1" wrap="square" lIns="0" tIns="0" rIns="0" bIns="0" anchor="t" anchorCtr="0">
              <a:spAutoFit/>
            </a:bodyPr>
            <a:lstStyle/>
            <a:p>
              <a:pPr marL="0" marR="0" lvl="0" indent="0" algn="r" rtl="0">
                <a:lnSpc>
                  <a:spcPct val="139958"/>
                </a:lnSpc>
                <a:spcBef>
                  <a:spcPts val="0"/>
                </a:spcBef>
                <a:spcAft>
                  <a:spcPts val="0"/>
                </a:spcAft>
                <a:buNone/>
              </a:pPr>
              <a:r>
                <a:rPr lang="en-US" sz="2400" b="1" i="0" u="none" strike="noStrike" cap="none">
                  <a:solidFill>
                    <a:srgbClr val="FFFFFF"/>
                  </a:solidFill>
                  <a:latin typeface="Arimo"/>
                  <a:ea typeface="Arimo"/>
                  <a:cs typeface="Arimo"/>
                  <a:sym typeface="Arimo"/>
                </a:rPr>
                <a:t>0 </a:t>
              </a:r>
              <a:endParaRPr/>
            </a:p>
          </p:txBody>
        </p:sp>
        <p:grpSp>
          <p:nvGrpSpPr>
            <p:cNvPr id="213" name="Google Shape;213;p9"/>
            <p:cNvGrpSpPr/>
            <p:nvPr/>
          </p:nvGrpSpPr>
          <p:grpSpPr>
            <a:xfrm>
              <a:off x="768152" y="755594"/>
              <a:ext cx="8385854" cy="8503586"/>
              <a:chOff x="0" y="516834"/>
              <a:chExt cx="8385854" cy="8503586"/>
            </a:xfrm>
          </p:grpSpPr>
          <p:sp>
            <p:nvSpPr>
              <p:cNvPr id="214" name="Google Shape;214;p9"/>
              <p:cNvSpPr/>
              <p:nvPr/>
            </p:nvSpPr>
            <p:spPr>
              <a:xfrm>
                <a:off x="0" y="516834"/>
                <a:ext cx="1509454" cy="8503585"/>
              </a:xfrm>
              <a:custGeom>
                <a:avLst/>
                <a:gdLst/>
                <a:ahLst/>
                <a:cxnLst/>
                <a:rect l="l" t="t" r="r" b="b"/>
                <a:pathLst>
                  <a:path w="1509454" h="8503585" extrusionOk="0">
                    <a:moveTo>
                      <a:pt x="0" y="8503585"/>
                    </a:moveTo>
                    <a:lnTo>
                      <a:pt x="0" y="120757"/>
                    </a:lnTo>
                    <a:cubicBezTo>
                      <a:pt x="0" y="88730"/>
                      <a:pt x="12722" y="58015"/>
                      <a:pt x="35369" y="35369"/>
                    </a:cubicBezTo>
                    <a:cubicBezTo>
                      <a:pt x="58015" y="12723"/>
                      <a:pt x="88730" y="0"/>
                      <a:pt x="120756" y="0"/>
                    </a:cubicBezTo>
                    <a:lnTo>
                      <a:pt x="1388698" y="0"/>
                    </a:lnTo>
                    <a:cubicBezTo>
                      <a:pt x="1420724" y="0"/>
                      <a:pt x="1451439" y="12723"/>
                      <a:pt x="1474085" y="35369"/>
                    </a:cubicBezTo>
                    <a:cubicBezTo>
                      <a:pt x="1496731" y="58015"/>
                      <a:pt x="1509454" y="88730"/>
                      <a:pt x="1509454" y="120757"/>
                    </a:cubicBezTo>
                    <a:lnTo>
                      <a:pt x="1509454" y="8503585"/>
                    </a:lnTo>
                    <a:close/>
                  </a:path>
                </a:pathLst>
              </a:custGeom>
              <a:solidFill>
                <a:srgbClr val="1E314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5" name="Google Shape;215;p9"/>
              <p:cNvSpPr/>
              <p:nvPr/>
            </p:nvSpPr>
            <p:spPr>
              <a:xfrm>
                <a:off x="1719100" y="4088920"/>
                <a:ext cx="1509454" cy="4931499"/>
              </a:xfrm>
              <a:custGeom>
                <a:avLst/>
                <a:gdLst/>
                <a:ahLst/>
                <a:cxnLst/>
                <a:rect l="l" t="t" r="r" b="b"/>
                <a:pathLst>
                  <a:path w="1509454" h="4931499" extrusionOk="0">
                    <a:moveTo>
                      <a:pt x="0" y="4931499"/>
                    </a:moveTo>
                    <a:lnTo>
                      <a:pt x="0" y="120756"/>
                    </a:lnTo>
                    <a:cubicBezTo>
                      <a:pt x="0" y="54065"/>
                      <a:pt x="54065" y="0"/>
                      <a:pt x="120756" y="0"/>
                    </a:cubicBezTo>
                    <a:lnTo>
                      <a:pt x="1388698" y="0"/>
                    </a:lnTo>
                    <a:cubicBezTo>
                      <a:pt x="1455390" y="0"/>
                      <a:pt x="1509454" y="54065"/>
                      <a:pt x="1509454" y="120756"/>
                    </a:cubicBezTo>
                    <a:lnTo>
                      <a:pt x="1509454" y="4931499"/>
                    </a:lnTo>
                    <a:close/>
                  </a:path>
                </a:pathLst>
              </a:custGeom>
              <a:solidFill>
                <a:srgbClr val="1E314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6" name="Google Shape;216;p9"/>
              <p:cNvSpPr/>
              <p:nvPr/>
            </p:nvSpPr>
            <p:spPr>
              <a:xfrm>
                <a:off x="3438200" y="6199698"/>
                <a:ext cx="1509454" cy="2820721"/>
              </a:xfrm>
              <a:custGeom>
                <a:avLst/>
                <a:gdLst/>
                <a:ahLst/>
                <a:cxnLst/>
                <a:rect l="l" t="t" r="r" b="b"/>
                <a:pathLst>
                  <a:path w="1509454" h="2820721" extrusionOk="0">
                    <a:moveTo>
                      <a:pt x="0" y="2820721"/>
                    </a:moveTo>
                    <a:lnTo>
                      <a:pt x="0" y="120757"/>
                    </a:lnTo>
                    <a:cubicBezTo>
                      <a:pt x="0" y="88730"/>
                      <a:pt x="12723" y="58015"/>
                      <a:pt x="35369" y="35369"/>
                    </a:cubicBezTo>
                    <a:cubicBezTo>
                      <a:pt x="58015" y="12723"/>
                      <a:pt x="88730" y="0"/>
                      <a:pt x="120757" y="0"/>
                    </a:cubicBezTo>
                    <a:lnTo>
                      <a:pt x="1388698" y="0"/>
                    </a:lnTo>
                    <a:cubicBezTo>
                      <a:pt x="1455390" y="0"/>
                      <a:pt x="1509454" y="54065"/>
                      <a:pt x="1509454" y="120757"/>
                    </a:cubicBezTo>
                    <a:lnTo>
                      <a:pt x="1509454" y="2820721"/>
                    </a:lnTo>
                    <a:close/>
                  </a:path>
                </a:pathLst>
              </a:custGeom>
              <a:solidFill>
                <a:srgbClr val="1E314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7" name="Google Shape;217;p9"/>
              <p:cNvSpPr/>
              <p:nvPr/>
            </p:nvSpPr>
            <p:spPr>
              <a:xfrm>
                <a:off x="5157301" y="8581089"/>
                <a:ext cx="1509454" cy="439331"/>
              </a:xfrm>
              <a:custGeom>
                <a:avLst/>
                <a:gdLst/>
                <a:ahLst/>
                <a:cxnLst/>
                <a:rect l="l" t="t" r="r" b="b"/>
                <a:pathLst>
                  <a:path w="1509454" h="439331" extrusionOk="0">
                    <a:moveTo>
                      <a:pt x="0" y="439330"/>
                    </a:moveTo>
                    <a:lnTo>
                      <a:pt x="0" y="120757"/>
                    </a:lnTo>
                    <a:cubicBezTo>
                      <a:pt x="0" y="88730"/>
                      <a:pt x="12722" y="58015"/>
                      <a:pt x="35368" y="35369"/>
                    </a:cubicBezTo>
                    <a:cubicBezTo>
                      <a:pt x="58014" y="12722"/>
                      <a:pt x="88729" y="0"/>
                      <a:pt x="120756" y="0"/>
                    </a:cubicBezTo>
                    <a:lnTo>
                      <a:pt x="1388697" y="0"/>
                    </a:lnTo>
                    <a:cubicBezTo>
                      <a:pt x="1420724" y="0"/>
                      <a:pt x="1451439" y="12722"/>
                      <a:pt x="1474085" y="35369"/>
                    </a:cubicBezTo>
                    <a:cubicBezTo>
                      <a:pt x="1496731" y="58015"/>
                      <a:pt x="1509453" y="88730"/>
                      <a:pt x="1509453" y="120757"/>
                    </a:cubicBezTo>
                    <a:lnTo>
                      <a:pt x="1509453" y="439330"/>
                    </a:lnTo>
                    <a:close/>
                  </a:path>
                </a:pathLst>
              </a:custGeom>
              <a:solidFill>
                <a:srgbClr val="1E314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8" name="Google Shape;218;p9"/>
              <p:cNvSpPr/>
              <p:nvPr/>
            </p:nvSpPr>
            <p:spPr>
              <a:xfrm>
                <a:off x="6876400" y="8815620"/>
                <a:ext cx="1509454" cy="204799"/>
              </a:xfrm>
              <a:custGeom>
                <a:avLst/>
                <a:gdLst/>
                <a:ahLst/>
                <a:cxnLst/>
                <a:rect l="l" t="t" r="r" b="b"/>
                <a:pathLst>
                  <a:path w="1509454" h="204799" extrusionOk="0">
                    <a:moveTo>
                      <a:pt x="0" y="204799"/>
                    </a:moveTo>
                    <a:lnTo>
                      <a:pt x="0" y="120756"/>
                    </a:lnTo>
                    <a:cubicBezTo>
                      <a:pt x="0" y="88730"/>
                      <a:pt x="12723" y="58014"/>
                      <a:pt x="35370" y="35368"/>
                    </a:cubicBezTo>
                    <a:cubicBezTo>
                      <a:pt x="58015" y="12723"/>
                      <a:pt x="88731" y="0"/>
                      <a:pt x="120757" y="0"/>
                    </a:cubicBezTo>
                    <a:lnTo>
                      <a:pt x="1388699" y="0"/>
                    </a:lnTo>
                    <a:cubicBezTo>
                      <a:pt x="1455391" y="0"/>
                      <a:pt x="1509455" y="54064"/>
                      <a:pt x="1509455" y="120756"/>
                    </a:cubicBezTo>
                    <a:lnTo>
                      <a:pt x="1509455" y="204799"/>
                    </a:lnTo>
                    <a:close/>
                  </a:path>
                </a:pathLst>
              </a:custGeom>
              <a:solidFill>
                <a:srgbClr val="1E314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pic>
        <p:nvPicPr>
          <p:cNvPr id="219" name="Google Shape;219;p9"/>
          <p:cNvPicPr preferRelativeResize="0"/>
          <p:nvPr/>
        </p:nvPicPr>
        <p:blipFill rotWithShape="1">
          <a:blip r:embed="rId3">
            <a:alphaModFix/>
          </a:blip>
          <a:srcRect/>
          <a:stretch/>
        </p:blipFill>
        <p:spPr>
          <a:xfrm>
            <a:off x="434632" y="9369167"/>
            <a:ext cx="594068" cy="626472"/>
          </a:xfrm>
          <a:prstGeom prst="rect">
            <a:avLst/>
          </a:prstGeom>
          <a:noFill/>
          <a:ln>
            <a:noFill/>
          </a:ln>
        </p:spPr>
      </p:pic>
      <p:sp>
        <p:nvSpPr>
          <p:cNvPr id="220" name="Google Shape;220;p9"/>
          <p:cNvSpPr txBox="1"/>
          <p:nvPr/>
        </p:nvSpPr>
        <p:spPr>
          <a:xfrm>
            <a:off x="-3610316" y="9547783"/>
            <a:ext cx="9278031" cy="240665"/>
          </a:xfrm>
          <a:prstGeom prst="rect">
            <a:avLst/>
          </a:prstGeom>
          <a:noFill/>
          <a:ln>
            <a:noFill/>
          </a:ln>
        </p:spPr>
        <p:txBody>
          <a:bodyPr spcFirstLastPara="1" wrap="square" lIns="0" tIns="0" rIns="0" bIns="0" anchor="t" anchorCtr="0">
            <a:spAutoFit/>
          </a:bodyPr>
          <a:lstStyle/>
          <a:p>
            <a:pPr marL="0" marR="0" lvl="0" indent="0" algn="r" rtl="0">
              <a:lnSpc>
                <a:spcPct val="139928"/>
              </a:lnSpc>
              <a:spcBef>
                <a:spcPts val="0"/>
              </a:spcBef>
              <a:spcAft>
                <a:spcPts val="0"/>
              </a:spcAft>
              <a:buNone/>
            </a:pPr>
            <a:r>
              <a:rPr lang="en-US" sz="1400" b="0" i="0" u="none" strike="noStrike" cap="none">
                <a:solidFill>
                  <a:srgbClr val="1E3148"/>
                </a:solidFill>
                <a:latin typeface="Montserrat"/>
                <a:ea typeface="Montserrat"/>
                <a:cs typeface="Montserrat"/>
                <a:sym typeface="Montserrat"/>
              </a:rPr>
              <a:t>WWW.SPORTSCAREERCONSULTING.COM </a:t>
            </a:r>
            <a:endParaRPr/>
          </a:p>
        </p:txBody>
      </p:sp>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3522</Words>
  <Application>Microsoft Macintosh PowerPoint</Application>
  <PresentationFormat>Custom</PresentationFormat>
  <Paragraphs>336</Paragraphs>
  <Slides>63</Slides>
  <Notes>63</Notes>
  <HiddenSlides>0</HiddenSlides>
  <MMClips>3</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63</vt:i4>
      </vt:variant>
    </vt:vector>
  </HeadingPairs>
  <TitlesOfParts>
    <vt:vector size="70" baseType="lpstr">
      <vt:lpstr>Calibri</vt:lpstr>
      <vt:lpstr>Arimo</vt:lpstr>
      <vt:lpstr>Raleway</vt:lpstr>
      <vt:lpstr>Montserrat</vt:lpstr>
      <vt:lpstr>Montserrat Light</vt:lpstr>
      <vt:lpstr>Arial</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cp:lastModifiedBy>Laura Bennett</cp:lastModifiedBy>
  <cp:revision>1</cp:revision>
  <dcterms:created xsi:type="dcterms:W3CDTF">2006-08-16T00:00:00Z</dcterms:created>
  <dcterms:modified xsi:type="dcterms:W3CDTF">2023-08-10T16:32:05Z</dcterms:modified>
</cp:coreProperties>
</file>