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Montserrat" pitchFamily="2" charset="77"/>
      <p:regular r:id="rId12"/>
      <p:bold r:id="rId13"/>
      <p:italic r:id="rId14"/>
      <p:boldItalic r:id="rId15"/>
    </p:embeddedFont>
    <p:embeddedFont>
      <p:font typeface="Oswald" panose="02000703000000000000" pitchFamily="2" charset="77"/>
      <p:regular r:id="rId16"/>
      <p:bold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0" roundtripDataSignature="AMtx7miV5GkI6KVojjn4QySRmhzpOsLCD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 name="Google Shape;21;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Google Shape;2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 name="Google Shape;3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Google Shape;38;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 name="Google Shape;39;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 name="Google Shape;4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6" name="Google Shape;66;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4" name="Google Shape;84;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3" name="Google Shape;9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1"/>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1"/>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1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1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1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1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1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2175900" y="1835051"/>
            <a:ext cx="4792200" cy="644700"/>
          </a:xfrm>
          <a:prstGeom prst="rect">
            <a:avLst/>
          </a:prstGeom>
          <a:noFill/>
          <a:ln>
            <a:noFill/>
          </a:ln>
          <a:effectLst>
            <a:outerShdw blurRad="142875" dist="19050" dir="87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SEM CAREER PREP </a:t>
            </a:r>
            <a:endParaRPr/>
          </a:p>
        </p:txBody>
      </p:sp>
      <p:sp>
        <p:nvSpPr>
          <p:cNvPr id="24" name="Google Shape;24;p1"/>
          <p:cNvSpPr txBox="1">
            <a:spLocks noGrp="1"/>
          </p:cNvSpPr>
          <p:nvPr>
            <p:ph type="ctrTitle"/>
          </p:nvPr>
        </p:nvSpPr>
        <p:spPr>
          <a:xfrm>
            <a:off x="2941650" y="2571750"/>
            <a:ext cx="3260700" cy="464700"/>
          </a:xfrm>
          <a:prstGeom prst="rect">
            <a:avLst/>
          </a:prstGeom>
          <a:noFill/>
          <a:ln>
            <a:noFill/>
          </a:ln>
          <a:effectLst>
            <a:outerShdw blurRad="100013" dist="19050" dir="8460000" algn="bl" rotWithShape="0">
              <a:srgbClr val="76A5AF">
                <a:alpha val="49803"/>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12.3</a:t>
            </a:r>
            <a:endParaRPr sz="2200" b="0">
              <a:latin typeface="Arial"/>
              <a:ea typeface="Arial"/>
              <a:cs typeface="Arial"/>
              <a:sym typeface="Arial"/>
            </a:endParaRPr>
          </a:p>
        </p:txBody>
      </p:sp>
      <p:cxnSp>
        <p:nvCxnSpPr>
          <p:cNvPr id="25" name="Google Shape;25;p1"/>
          <p:cNvCxnSpPr/>
          <p:nvPr/>
        </p:nvCxnSpPr>
        <p:spPr>
          <a:xfrm>
            <a:off x="3190500" y="2486239"/>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26" name="Google Shape;26;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
        <p:cNvGrpSpPr/>
        <p:nvPr/>
      </p:nvGrpSpPr>
      <p:grpSpPr>
        <a:xfrm>
          <a:off x="0" y="0"/>
          <a:ext cx="0" cy="0"/>
          <a:chOff x="0" y="0"/>
          <a:chExt cx="0" cy="0"/>
        </a:xfrm>
      </p:grpSpPr>
      <p:sp>
        <p:nvSpPr>
          <p:cNvPr id="32" name="Google Shape;32;p2"/>
          <p:cNvSpPr txBox="1">
            <a:spLocks noGrp="1"/>
          </p:cNvSpPr>
          <p:nvPr>
            <p:ph type="title"/>
          </p:nvPr>
        </p:nvSpPr>
        <p:spPr>
          <a:xfrm>
            <a:off x="938500" y="445025"/>
            <a:ext cx="5735700" cy="55292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CAREER PREP</a:t>
            </a:r>
            <a:endParaRPr b="1">
              <a:latin typeface="Arial"/>
              <a:ea typeface="Arial"/>
              <a:cs typeface="Arial"/>
              <a:sym typeface="Arial"/>
            </a:endParaRPr>
          </a:p>
        </p:txBody>
      </p:sp>
      <p:sp>
        <p:nvSpPr>
          <p:cNvPr id="33" name="Google Shape;33;p2"/>
          <p:cNvSpPr txBox="1">
            <a:spLocks noGrp="1"/>
          </p:cNvSpPr>
          <p:nvPr>
            <p:ph type="body" idx="1"/>
          </p:nvPr>
        </p:nvSpPr>
        <p:spPr>
          <a:xfrm>
            <a:off x="938500" y="1151467"/>
            <a:ext cx="7172100" cy="313445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latin typeface="Arial"/>
                <a:ea typeface="Arial"/>
                <a:cs typeface="Arial"/>
                <a:sym typeface="Arial"/>
              </a:rPr>
              <a:t>Consider the following to help prepare for a career in SEM: </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AutoNum type="arabicPeriod"/>
            </a:pPr>
            <a:r>
              <a:rPr lang="en-US" sz="1600">
                <a:latin typeface="Arial"/>
                <a:ea typeface="Arial"/>
                <a:cs typeface="Arial"/>
                <a:sym typeface="Arial"/>
              </a:rPr>
              <a:t>Personal skills and passion assessment </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US" sz="1600">
                <a:latin typeface="Arial"/>
                <a:ea typeface="Arial"/>
                <a:cs typeface="Arial"/>
                <a:sym typeface="Arial"/>
              </a:rPr>
              <a:t>Matching skills with interests</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a:pPr>
            <a:r>
              <a:rPr lang="en-US" sz="1600">
                <a:latin typeface="Arial"/>
                <a:ea typeface="Arial"/>
                <a:cs typeface="Arial"/>
                <a:sym typeface="Arial"/>
              </a:rPr>
              <a:t>Self-preparation </a:t>
            </a:r>
            <a:endParaRPr sz="1600">
              <a:latin typeface="Arial"/>
              <a:ea typeface="Arial"/>
              <a:cs typeface="Arial"/>
              <a:sym typeface="Arial"/>
            </a:endParaRPr>
          </a:p>
          <a:p>
            <a:pPr marL="97155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Researching </a:t>
            </a:r>
            <a:endParaRPr sz="1600">
              <a:latin typeface="Arial"/>
              <a:ea typeface="Arial"/>
              <a:cs typeface="Arial"/>
              <a:sym typeface="Arial"/>
            </a:endParaRPr>
          </a:p>
          <a:p>
            <a:pPr marL="97155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Learning about the industry </a:t>
            </a:r>
            <a:endParaRPr sz="1600">
              <a:latin typeface="Arial"/>
              <a:ea typeface="Arial"/>
              <a:cs typeface="Arial"/>
              <a:sym typeface="Arial"/>
            </a:endParaRPr>
          </a:p>
          <a:p>
            <a:pPr marL="97155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Becoming an expert in the field</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AutoNum type="arabicPeriod" startAt="4"/>
            </a:pPr>
            <a:r>
              <a:rPr lang="en-US" sz="1600">
                <a:latin typeface="Arial"/>
                <a:ea typeface="Arial"/>
                <a:cs typeface="Arial"/>
                <a:sym typeface="Arial"/>
              </a:rPr>
              <a:t>Networking</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startAt="4"/>
            </a:pPr>
            <a:r>
              <a:rPr lang="en-US" sz="1600">
                <a:latin typeface="Arial"/>
                <a:ea typeface="Arial"/>
                <a:cs typeface="Arial"/>
                <a:sym typeface="Arial"/>
              </a:rPr>
              <a:t>Gaining experience</a:t>
            </a:r>
            <a:endParaRPr sz="1600">
              <a:latin typeface="Arial"/>
              <a:ea typeface="Arial"/>
              <a:cs typeface="Arial"/>
              <a:sym typeface="Arial"/>
            </a:endParaRPr>
          </a:p>
          <a:p>
            <a:pPr marL="457200" lvl="0" indent="-330200" algn="l" rtl="0">
              <a:lnSpc>
                <a:spcPct val="100000"/>
              </a:lnSpc>
              <a:spcBef>
                <a:spcPts val="0"/>
              </a:spcBef>
              <a:spcAft>
                <a:spcPts val="0"/>
              </a:spcAft>
              <a:buSzPts val="1600"/>
              <a:buFont typeface="Arial"/>
              <a:buAutoNum type="arabicPeriod" startAt="4"/>
            </a:pPr>
            <a:r>
              <a:rPr lang="en-US" sz="1600">
                <a:latin typeface="Arial"/>
                <a:ea typeface="Arial"/>
                <a:cs typeface="Arial"/>
                <a:sym typeface="Arial"/>
              </a:rPr>
              <a:t>Initiating contact and an aggressive job/internship/volunteer search</a:t>
            </a:r>
            <a:endParaRPr sz="1600">
              <a:latin typeface="Arial"/>
              <a:ea typeface="Arial"/>
              <a:cs typeface="Arial"/>
              <a:sym typeface="Arial"/>
            </a:endParaRPr>
          </a:p>
          <a:p>
            <a:pPr marL="0" lvl="0" indent="0" algn="l" rtl="0">
              <a:lnSpc>
                <a:spcPct val="100000"/>
              </a:lnSpc>
              <a:spcBef>
                <a:spcPts val="600"/>
              </a:spcBef>
              <a:spcAft>
                <a:spcPts val="1600"/>
              </a:spcAft>
              <a:buSzPts val="1150"/>
              <a:buNone/>
            </a:pP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35" name="Google Shape;35;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Google Shape;41;p3"/>
          <p:cNvSpPr txBox="1">
            <a:spLocks noGrp="1"/>
          </p:cNvSpPr>
          <p:nvPr>
            <p:ph type="title"/>
          </p:nvPr>
        </p:nvSpPr>
        <p:spPr>
          <a:xfrm>
            <a:off x="938500" y="445025"/>
            <a:ext cx="5735700" cy="78545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CAREER PREP</a:t>
            </a:r>
            <a:endParaRPr sz="1600" b="1">
              <a:latin typeface="Arial"/>
              <a:ea typeface="Arial"/>
              <a:cs typeface="Arial"/>
              <a:sym typeface="Arial"/>
            </a:endParaRPr>
          </a:p>
        </p:txBody>
      </p:sp>
      <p:sp>
        <p:nvSpPr>
          <p:cNvPr id="42" name="Google Shape;42;p3"/>
          <p:cNvSpPr txBox="1">
            <a:spLocks noGrp="1"/>
          </p:cNvSpPr>
          <p:nvPr>
            <p:ph type="body" idx="1"/>
          </p:nvPr>
        </p:nvSpPr>
        <p:spPr>
          <a:xfrm>
            <a:off x="938500" y="1128634"/>
            <a:ext cx="7172100" cy="3134400"/>
          </a:xfrm>
          <a:prstGeom prst="rect">
            <a:avLst/>
          </a:prstGeom>
          <a:noFill/>
          <a:ln>
            <a:noFill/>
          </a:ln>
        </p:spPr>
        <p:txBody>
          <a:bodyPr spcFirstLastPara="1" wrap="square" lIns="91425" tIns="91425" rIns="91425" bIns="91425" anchor="t" anchorCtr="0">
            <a:noAutofit/>
          </a:bodyPr>
          <a:lstStyle/>
          <a:p>
            <a:pPr marL="463550" lvl="0" indent="-463550" algn="l" rtl="0">
              <a:lnSpc>
                <a:spcPct val="100000"/>
              </a:lnSpc>
              <a:spcBef>
                <a:spcPts val="0"/>
              </a:spcBef>
              <a:spcAft>
                <a:spcPts val="0"/>
              </a:spcAft>
              <a:buSzPts val="1150"/>
              <a:buNone/>
            </a:pPr>
            <a:r>
              <a:rPr lang="en-US" sz="1800" b="1">
                <a:latin typeface="Arial"/>
                <a:ea typeface="Arial"/>
                <a:cs typeface="Arial"/>
                <a:sym typeface="Arial"/>
              </a:rPr>
              <a:t>Employment Tools</a:t>
            </a:r>
            <a:endParaRPr sz="1800" b="1">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Cover letters </a:t>
            </a:r>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The </a:t>
            </a:r>
            <a:r>
              <a:rPr lang="en-US" sz="1600" b="1">
                <a:solidFill>
                  <a:schemeClr val="dk2"/>
                </a:solidFill>
                <a:latin typeface="Arial"/>
                <a:ea typeface="Arial"/>
                <a:cs typeface="Arial"/>
                <a:sym typeface="Arial"/>
              </a:rPr>
              <a:t>resume</a:t>
            </a:r>
            <a:r>
              <a:rPr lang="en-US" sz="1600">
                <a:latin typeface="Arial"/>
                <a:ea typeface="Arial"/>
                <a:cs typeface="Arial"/>
                <a:sym typeface="Arial"/>
              </a:rPr>
              <a:t> provides background information about a prospective employee.</a:t>
            </a:r>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Quality professional and personal references</a:t>
            </a:r>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Online profile(s) – LinkedIn, Facebook</a:t>
            </a:r>
            <a:endParaRPr/>
          </a:p>
          <a:p>
            <a:pPr marL="457200" lvl="0" indent="-330200" algn="l" rtl="0">
              <a:lnSpc>
                <a:spcPct val="100000"/>
              </a:lnSpc>
              <a:spcBef>
                <a:spcPts val="500"/>
              </a:spcBef>
              <a:spcAft>
                <a:spcPts val="0"/>
              </a:spcAft>
              <a:buSzPts val="1600"/>
              <a:buFont typeface="Arial"/>
              <a:buChar char="●"/>
            </a:pPr>
            <a:r>
              <a:rPr lang="en-US" sz="1600">
                <a:latin typeface="Arial"/>
                <a:ea typeface="Arial"/>
                <a:cs typeface="Arial"/>
                <a:sym typeface="Arial"/>
              </a:rPr>
              <a:t>Employers often request documentation to be submitted electronically via email or via an online website.</a:t>
            </a:r>
            <a:endParaRPr/>
          </a:p>
          <a:p>
            <a:pPr marL="457200" lvl="0" indent="-330200" algn="l" rtl="0">
              <a:lnSpc>
                <a:spcPct val="100000"/>
              </a:lnSpc>
              <a:spcBef>
                <a:spcPts val="500"/>
              </a:spcBef>
              <a:spcAft>
                <a:spcPts val="500"/>
              </a:spcAft>
              <a:buSzPts val="1600"/>
              <a:buFont typeface="Arial"/>
              <a:buChar char="●"/>
            </a:pPr>
            <a:r>
              <a:rPr lang="en-US" sz="1600">
                <a:latin typeface="Arial"/>
                <a:ea typeface="Arial"/>
                <a:cs typeface="Arial"/>
                <a:sym typeface="Arial"/>
              </a:rPr>
              <a:t>Cover letters, job interviews and resumes are all valuable employment tools for both the employer and prospective employee.</a:t>
            </a:r>
            <a:endParaRPr sz="160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44" name="Google Shape;44;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4"/>
          <p:cNvSpPr txBox="1">
            <a:spLocks noGrp="1"/>
          </p:cNvSpPr>
          <p:nvPr>
            <p:ph type="title"/>
          </p:nvPr>
        </p:nvSpPr>
        <p:spPr>
          <a:xfrm>
            <a:off x="938500" y="445025"/>
            <a:ext cx="5735700" cy="552921"/>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CAREER DEVELOPMENT</a:t>
            </a:r>
            <a:endParaRPr b="1">
              <a:latin typeface="Arial"/>
              <a:ea typeface="Arial"/>
              <a:cs typeface="Arial"/>
              <a:sym typeface="Arial"/>
            </a:endParaRPr>
          </a:p>
        </p:txBody>
      </p:sp>
      <p:sp>
        <p:nvSpPr>
          <p:cNvPr id="51" name="Google Shape;51;p4"/>
          <p:cNvSpPr txBox="1">
            <a:spLocks noGrp="1"/>
          </p:cNvSpPr>
          <p:nvPr>
            <p:ph type="body" idx="1"/>
          </p:nvPr>
        </p:nvSpPr>
        <p:spPr>
          <a:xfrm>
            <a:off x="938500" y="1151467"/>
            <a:ext cx="7172100" cy="313445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dk2"/>
                </a:solidFill>
                <a:latin typeface="Arial"/>
                <a:ea typeface="Arial"/>
                <a:cs typeface="Arial"/>
                <a:sym typeface="Arial"/>
              </a:rPr>
              <a:t>Career development</a:t>
            </a:r>
            <a:r>
              <a:rPr lang="en-US" sz="1600">
                <a:solidFill>
                  <a:srgbClr val="EF8600"/>
                </a:solidFill>
                <a:latin typeface="Arial"/>
                <a:ea typeface="Arial"/>
                <a:cs typeface="Arial"/>
                <a:sym typeface="Arial"/>
              </a:rPr>
              <a:t> </a:t>
            </a:r>
            <a:r>
              <a:rPr lang="en-US" sz="1600">
                <a:latin typeface="Arial"/>
                <a:ea typeface="Arial"/>
                <a:cs typeface="Arial"/>
                <a:sym typeface="Arial"/>
              </a:rPr>
              <a:t>refers to the process of gaining the skills and knowledge necessary for, in the short term, beginning a career in a desired field and, in the long term, creating opportunities for career advancement.</a:t>
            </a:r>
            <a:endParaRPr sz="1600">
              <a:latin typeface="Arial"/>
              <a:ea typeface="Arial"/>
              <a:cs typeface="Arial"/>
              <a:sym typeface="Arial"/>
            </a:endParaRPr>
          </a:p>
        </p:txBody>
      </p:sp>
      <p:cxnSp>
        <p:nvCxnSpPr>
          <p:cNvPr id="52" name="Google Shape;52;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53" name="Google Shape;53;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4" name="Google Shape;54;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5"/>
          <p:cNvSpPr txBox="1">
            <a:spLocks noGrp="1"/>
          </p:cNvSpPr>
          <p:nvPr>
            <p:ph type="title"/>
          </p:nvPr>
        </p:nvSpPr>
        <p:spPr>
          <a:xfrm>
            <a:off x="938500" y="445025"/>
            <a:ext cx="5735700" cy="954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CAREER DEVELOPMENT</a:t>
            </a:r>
            <a:endParaRPr b="1">
              <a:latin typeface="Arial"/>
              <a:ea typeface="Arial"/>
              <a:cs typeface="Arial"/>
              <a:sym typeface="Arial"/>
            </a:endParaRPr>
          </a:p>
          <a:p>
            <a:pPr marL="0" lvl="0" indent="0" algn="l" rtl="0">
              <a:lnSpc>
                <a:spcPct val="100000"/>
              </a:lnSpc>
              <a:spcBef>
                <a:spcPts val="1000"/>
              </a:spcBef>
              <a:spcAft>
                <a:spcPts val="0"/>
              </a:spcAft>
              <a:buSzPts val="2400"/>
              <a:buNone/>
            </a:pPr>
            <a:r>
              <a:rPr lang="en-US" sz="1800" b="1">
                <a:solidFill>
                  <a:schemeClr val="lt1"/>
                </a:solidFill>
                <a:latin typeface="Arial"/>
                <a:ea typeface="Arial"/>
                <a:cs typeface="Arial"/>
                <a:sym typeface="Arial"/>
              </a:rPr>
              <a:t>Personal Brand</a:t>
            </a:r>
            <a:endParaRPr sz="1800" b="1">
              <a:solidFill>
                <a:schemeClr val="lt1"/>
              </a:solidFill>
              <a:latin typeface="Arial"/>
              <a:ea typeface="Arial"/>
              <a:cs typeface="Arial"/>
              <a:sym typeface="Arial"/>
            </a:endParaRPr>
          </a:p>
        </p:txBody>
      </p:sp>
      <p:cxnSp>
        <p:nvCxnSpPr>
          <p:cNvPr id="60" name="Google Shape;60;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61" name="Google Shape;61;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2" name="Google Shape;62;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
        <p:nvSpPr>
          <p:cNvPr id="63" name="Google Shape;63;p5"/>
          <p:cNvSpPr/>
          <p:nvPr/>
        </p:nvSpPr>
        <p:spPr>
          <a:xfrm>
            <a:off x="2407700" y="1399822"/>
            <a:ext cx="4266500" cy="2968978"/>
          </a:xfrm>
          <a:prstGeom prst="roundRect">
            <a:avLst>
              <a:gd name="adj" fmla="val 16667"/>
            </a:avLst>
          </a:prstGeom>
          <a:solidFill>
            <a:schemeClr val="accent1"/>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US" sz="1600" b="1" i="1" u="none" strike="noStrike" cap="none">
                <a:solidFill>
                  <a:schemeClr val="lt1"/>
                </a:solidFill>
              </a:rPr>
              <a:t>“Regardless of age, regardless of position, regardless of the business we happen to be in, all of us need to understand the importance of branding. We are CEOs of our own companies: Me Inc. To be in business today, our most important job is to be head marketer for the brand called You.  You're every bit as much a brand as Nike, Coke, Pepsi, or the Body Shop.”</a:t>
            </a:r>
            <a:endParaRPr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6"/>
          <p:cNvSpPr txBox="1">
            <a:spLocks noGrp="1"/>
          </p:cNvSpPr>
          <p:nvPr>
            <p:ph type="title"/>
          </p:nvPr>
        </p:nvSpPr>
        <p:spPr>
          <a:xfrm>
            <a:off x="560850" y="445028"/>
            <a:ext cx="6016800" cy="785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2400"/>
              <a:buNone/>
            </a:pPr>
            <a:r>
              <a:rPr lang="en-US" b="1">
                <a:latin typeface="Arial"/>
                <a:ea typeface="Arial"/>
                <a:cs typeface="Arial"/>
                <a:sym typeface="Arial"/>
              </a:rPr>
              <a:t>CAREER DEVELOPMENT</a:t>
            </a:r>
            <a:br>
              <a:rPr lang="en-US" b="1">
                <a:latin typeface="Arial"/>
                <a:ea typeface="Arial"/>
                <a:cs typeface="Arial"/>
                <a:sym typeface="Arial"/>
              </a:rPr>
            </a:br>
            <a:r>
              <a:rPr lang="en-US" sz="1800" b="1">
                <a:solidFill>
                  <a:schemeClr val="lt1"/>
                </a:solidFill>
                <a:latin typeface="Arial"/>
                <a:ea typeface="Arial"/>
                <a:cs typeface="Arial"/>
                <a:sym typeface="Arial"/>
              </a:rPr>
              <a:t>Building Your Personal Brand</a:t>
            </a:r>
            <a:endParaRPr sz="1800" b="1">
              <a:solidFill>
                <a:schemeClr val="lt1"/>
              </a:solidFill>
              <a:latin typeface="Arial"/>
              <a:ea typeface="Arial"/>
              <a:cs typeface="Arial"/>
              <a:sym typeface="Arial"/>
            </a:endParaRPr>
          </a:p>
        </p:txBody>
      </p:sp>
      <p:sp>
        <p:nvSpPr>
          <p:cNvPr id="69" name="Google Shape;69;p6"/>
          <p:cNvSpPr txBox="1">
            <a:spLocks noGrp="1"/>
          </p:cNvSpPr>
          <p:nvPr>
            <p:ph type="body" idx="1"/>
          </p:nvPr>
        </p:nvSpPr>
        <p:spPr>
          <a:xfrm>
            <a:off x="560850" y="1388675"/>
            <a:ext cx="8084700" cy="3340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400" dirty="0">
                <a:latin typeface="Arial"/>
                <a:ea typeface="Arial"/>
                <a:cs typeface="Arial"/>
                <a:sym typeface="Arial"/>
              </a:rPr>
              <a:t>The career development process includes building your personal brand to become more marketable to prospective employers</a:t>
            </a:r>
            <a:endParaRPr sz="1400" dirty="0">
              <a:latin typeface="Arial"/>
              <a:ea typeface="Arial"/>
              <a:cs typeface="Arial"/>
              <a:sym typeface="Arial"/>
            </a:endParaRPr>
          </a:p>
          <a:p>
            <a:pPr marL="0" lvl="0" indent="0" algn="l" rtl="0">
              <a:lnSpc>
                <a:spcPct val="100000"/>
              </a:lnSpc>
              <a:spcBef>
                <a:spcPts val="600"/>
              </a:spcBef>
              <a:spcAft>
                <a:spcPts val="0"/>
              </a:spcAft>
              <a:buSzPts val="1150"/>
              <a:buNone/>
            </a:pPr>
            <a:r>
              <a:rPr lang="en-US" sz="1400" b="1" dirty="0">
                <a:latin typeface="Arial"/>
                <a:ea typeface="Arial"/>
                <a:cs typeface="Arial"/>
                <a:sym typeface="Arial"/>
              </a:rPr>
              <a:t>In addition to creating an effective cover letter and resume, there are a number of ways to build your personal brand:</a:t>
            </a:r>
            <a:endParaRPr sz="1400" b="1" dirty="0">
              <a:latin typeface="Arial"/>
              <a:ea typeface="Arial"/>
              <a:cs typeface="Arial"/>
              <a:sym typeface="Arial"/>
            </a:endParaRPr>
          </a:p>
          <a:p>
            <a:pPr marL="457200" lvl="0" indent="-323850" algn="l" rtl="0">
              <a:lnSpc>
                <a:spcPct val="100000"/>
              </a:lnSpc>
              <a:spcBef>
                <a:spcPts val="600"/>
              </a:spcBef>
              <a:spcAft>
                <a:spcPts val="0"/>
              </a:spcAft>
              <a:buSzPts val="1500"/>
              <a:buFont typeface="Arial"/>
              <a:buChar char="●"/>
            </a:pPr>
            <a:r>
              <a:rPr lang="en-US" sz="1400" dirty="0">
                <a:latin typeface="Arial"/>
                <a:ea typeface="Arial"/>
                <a:cs typeface="Arial"/>
                <a:sym typeface="Arial"/>
              </a:rPr>
              <a:t>Reading as much about the industry as you can</a:t>
            </a:r>
            <a:endParaRPr sz="1400" dirty="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400" dirty="0">
                <a:latin typeface="Arial"/>
                <a:ea typeface="Arial"/>
                <a:cs typeface="Arial"/>
                <a:sym typeface="Arial"/>
              </a:rPr>
              <a:t>Talking with industry professionals to learn more about the business</a:t>
            </a:r>
            <a:endParaRPr sz="1400" dirty="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400" dirty="0">
                <a:latin typeface="Arial"/>
                <a:ea typeface="Arial"/>
                <a:cs typeface="Arial"/>
                <a:sym typeface="Arial"/>
              </a:rPr>
              <a:t>Networking</a:t>
            </a:r>
            <a:endParaRPr sz="1400" dirty="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400" dirty="0">
                <a:latin typeface="Arial"/>
                <a:ea typeface="Arial"/>
                <a:cs typeface="Arial"/>
                <a:sym typeface="Arial"/>
              </a:rPr>
              <a:t>Volunteering, participating in an internship opportunity</a:t>
            </a:r>
            <a:endParaRPr sz="1400" dirty="0">
              <a:latin typeface="Arial"/>
              <a:ea typeface="Arial"/>
              <a:cs typeface="Arial"/>
              <a:sym typeface="Arial"/>
            </a:endParaRPr>
          </a:p>
          <a:p>
            <a:pPr marL="457200" lvl="0" indent="-323850" algn="l" rtl="0">
              <a:lnSpc>
                <a:spcPct val="100000"/>
              </a:lnSpc>
              <a:spcBef>
                <a:spcPts val="0"/>
              </a:spcBef>
              <a:spcAft>
                <a:spcPts val="0"/>
              </a:spcAft>
              <a:buSzPts val="1500"/>
              <a:buFont typeface="Arial"/>
              <a:buChar char="●"/>
            </a:pPr>
            <a:r>
              <a:rPr lang="en-US" sz="1400" dirty="0">
                <a:latin typeface="Arial"/>
                <a:ea typeface="Arial"/>
                <a:cs typeface="Arial"/>
                <a:sym typeface="Arial"/>
              </a:rPr>
              <a:t>Online presence: LinkedIn, blogs, self-branded websites, etc.</a:t>
            </a:r>
            <a:endParaRPr sz="1400" dirty="0">
              <a:latin typeface="Arial"/>
              <a:ea typeface="Arial"/>
              <a:cs typeface="Arial"/>
              <a:sym typeface="Arial"/>
            </a:endParaRPr>
          </a:p>
          <a:p>
            <a:pPr marL="914400" lvl="1" indent="-323850" algn="l" rtl="0">
              <a:lnSpc>
                <a:spcPct val="100000"/>
              </a:lnSpc>
              <a:spcBef>
                <a:spcPts val="0"/>
              </a:spcBef>
              <a:spcAft>
                <a:spcPts val="0"/>
              </a:spcAft>
              <a:buSzPts val="1500"/>
              <a:buFont typeface="Arial"/>
              <a:buChar char="○"/>
            </a:pPr>
            <a:r>
              <a:rPr lang="en-US" sz="1400" dirty="0">
                <a:latin typeface="Arial"/>
                <a:ea typeface="Arial"/>
                <a:cs typeface="Arial"/>
                <a:sym typeface="Arial"/>
              </a:rPr>
              <a:t>Careful consideration of posts on social media channels is critical to developing your personal brand</a:t>
            </a:r>
            <a:endParaRPr sz="1400" dirty="0">
              <a:latin typeface="Arial"/>
              <a:ea typeface="Arial"/>
              <a:cs typeface="Arial"/>
              <a:sym typeface="Arial"/>
            </a:endParaRPr>
          </a:p>
          <a:p>
            <a:pPr marL="914400" lvl="1" indent="-323850" algn="l" rtl="0">
              <a:lnSpc>
                <a:spcPct val="100000"/>
              </a:lnSpc>
              <a:spcBef>
                <a:spcPts val="0"/>
              </a:spcBef>
              <a:spcAft>
                <a:spcPts val="0"/>
              </a:spcAft>
              <a:buSzPts val="1500"/>
              <a:buFont typeface="Arial"/>
              <a:buChar char="○"/>
            </a:pPr>
            <a:r>
              <a:rPr lang="en-US" sz="1400" dirty="0">
                <a:latin typeface="Arial"/>
                <a:ea typeface="Arial"/>
                <a:cs typeface="Arial"/>
                <a:sym typeface="Arial"/>
              </a:rPr>
              <a:t>Hiring managers will review social media accounts when evaluating whether a potential employee is a good fit with the company</a:t>
            </a:r>
            <a:endParaRPr sz="1400" dirty="0">
              <a:latin typeface="Arial"/>
              <a:ea typeface="Arial"/>
              <a:cs typeface="Arial"/>
              <a:sym typeface="Arial"/>
            </a:endParaRPr>
          </a:p>
          <a:p>
            <a:pPr marL="914400" lvl="1" indent="-323850" algn="l" rtl="0">
              <a:lnSpc>
                <a:spcPct val="100000"/>
              </a:lnSpc>
              <a:spcBef>
                <a:spcPts val="0"/>
              </a:spcBef>
              <a:spcAft>
                <a:spcPts val="0"/>
              </a:spcAft>
              <a:buSzPts val="1500"/>
              <a:buFont typeface="Arial"/>
              <a:buChar char="○"/>
            </a:pPr>
            <a:r>
              <a:rPr lang="en-US" sz="1400" u="sng" dirty="0">
                <a:latin typeface="Arial"/>
                <a:ea typeface="Arial"/>
                <a:cs typeface="Arial"/>
                <a:sym typeface="Arial"/>
              </a:rPr>
              <a:t>Think before you post!</a:t>
            </a:r>
            <a:endParaRPr sz="1400" u="sng" dirty="0">
              <a:latin typeface="Arial"/>
              <a:ea typeface="Arial"/>
              <a:cs typeface="Arial"/>
              <a:sym typeface="Arial"/>
            </a:endParaRPr>
          </a:p>
          <a:p>
            <a:pPr marL="0" lvl="0" indent="0" algn="l" rtl="0">
              <a:lnSpc>
                <a:spcPct val="100000"/>
              </a:lnSpc>
              <a:spcBef>
                <a:spcPts val="0"/>
              </a:spcBef>
              <a:spcAft>
                <a:spcPts val="1600"/>
              </a:spcAft>
              <a:buSzPts val="1150"/>
              <a:buNone/>
            </a:pPr>
            <a:endParaRPr sz="1400" dirty="0">
              <a:latin typeface="Arial"/>
              <a:ea typeface="Arial"/>
              <a:cs typeface="Arial"/>
              <a:sym typeface="Arial"/>
            </a:endParaRPr>
          </a:p>
        </p:txBody>
      </p:sp>
      <p:cxnSp>
        <p:nvCxnSpPr>
          <p:cNvPr id="70" name="Google Shape;70;p6"/>
          <p:cNvCxnSpPr/>
          <p:nvPr/>
        </p:nvCxnSpPr>
        <p:spPr>
          <a:xfrm>
            <a:off x="560850" y="414025"/>
            <a:ext cx="28983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71" name="Google Shape;71;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2" name="Google Shape;72;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7"/>
          <p:cNvSpPr txBox="1">
            <a:spLocks noGrp="1"/>
          </p:cNvSpPr>
          <p:nvPr>
            <p:ph type="title"/>
          </p:nvPr>
        </p:nvSpPr>
        <p:spPr>
          <a:xfrm>
            <a:off x="938500" y="445025"/>
            <a:ext cx="5735700" cy="78545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2400"/>
              <a:buNone/>
            </a:pPr>
            <a:r>
              <a:rPr lang="en-US" b="1">
                <a:latin typeface="Arial"/>
                <a:ea typeface="Arial"/>
                <a:cs typeface="Arial"/>
                <a:sym typeface="Arial"/>
              </a:rPr>
              <a:t>CAREER DEVELOPMENT</a:t>
            </a:r>
            <a:br>
              <a:rPr lang="en-US" b="1">
                <a:latin typeface="Arial"/>
                <a:ea typeface="Arial"/>
                <a:cs typeface="Arial"/>
                <a:sym typeface="Arial"/>
              </a:rPr>
            </a:br>
            <a:r>
              <a:rPr lang="en-US" sz="1800" b="1">
                <a:solidFill>
                  <a:schemeClr val="lt1"/>
                </a:solidFill>
                <a:latin typeface="Arial"/>
                <a:ea typeface="Arial"/>
                <a:cs typeface="Arial"/>
                <a:sym typeface="Arial"/>
              </a:rPr>
              <a:t>Interviews</a:t>
            </a:r>
            <a:endParaRPr sz="1800" b="1">
              <a:solidFill>
                <a:schemeClr val="lt1"/>
              </a:solidFill>
              <a:latin typeface="Arial"/>
              <a:ea typeface="Arial"/>
              <a:cs typeface="Arial"/>
              <a:sym typeface="Arial"/>
            </a:endParaRPr>
          </a:p>
        </p:txBody>
      </p:sp>
      <p:sp>
        <p:nvSpPr>
          <p:cNvPr id="78" name="Google Shape;78;p7"/>
          <p:cNvSpPr txBox="1">
            <a:spLocks noGrp="1"/>
          </p:cNvSpPr>
          <p:nvPr>
            <p:ph type="body" idx="1"/>
          </p:nvPr>
        </p:nvSpPr>
        <p:spPr>
          <a:xfrm>
            <a:off x="938500" y="1289284"/>
            <a:ext cx="7172100" cy="3340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500">
                <a:latin typeface="Arial"/>
                <a:ea typeface="Arial"/>
                <a:cs typeface="Arial"/>
                <a:sym typeface="Arial"/>
              </a:rPr>
              <a:t>Careful preparation for the interview is essential.</a:t>
            </a:r>
            <a:endParaRPr sz="1500">
              <a:latin typeface="Arial"/>
              <a:ea typeface="Arial"/>
              <a:cs typeface="Arial"/>
              <a:sym typeface="Arial"/>
            </a:endParaRPr>
          </a:p>
          <a:p>
            <a:pPr marL="0" lvl="0" indent="0" algn="l" rtl="0">
              <a:lnSpc>
                <a:spcPct val="100000"/>
              </a:lnSpc>
              <a:spcBef>
                <a:spcPts val="600"/>
              </a:spcBef>
              <a:spcAft>
                <a:spcPts val="0"/>
              </a:spcAft>
              <a:buSzPts val="1150"/>
              <a:buNone/>
            </a:pPr>
            <a:r>
              <a:rPr lang="en-US" sz="1500" b="1">
                <a:latin typeface="Arial"/>
                <a:ea typeface="Arial"/>
                <a:cs typeface="Arial"/>
                <a:sym typeface="Arial"/>
              </a:rPr>
              <a:t>Some tips for interview prep:</a:t>
            </a:r>
            <a:endParaRPr sz="1500" b="1">
              <a:latin typeface="Arial"/>
              <a:ea typeface="Arial"/>
              <a:cs typeface="Arial"/>
              <a:sym typeface="Arial"/>
            </a:endParaRPr>
          </a:p>
          <a:p>
            <a:pPr marL="457200" lvl="0" indent="-323850" algn="l" rtl="0">
              <a:lnSpc>
                <a:spcPct val="100000"/>
              </a:lnSpc>
              <a:spcBef>
                <a:spcPts val="1000"/>
              </a:spcBef>
              <a:spcAft>
                <a:spcPts val="0"/>
              </a:spcAft>
              <a:buSzPts val="1500"/>
              <a:buFont typeface="Arial"/>
              <a:buChar char="●"/>
            </a:pPr>
            <a:r>
              <a:rPr lang="en-US" sz="1500">
                <a:latin typeface="Arial"/>
                <a:ea typeface="Arial"/>
                <a:cs typeface="Arial"/>
                <a:sym typeface="Arial"/>
              </a:rPr>
              <a:t>Learn as much as possible about the company and the products and/or services they provide prior to the interview.</a:t>
            </a:r>
            <a:endParaRPr sz="1500">
              <a:latin typeface="Arial"/>
              <a:ea typeface="Arial"/>
              <a:cs typeface="Arial"/>
              <a:sym typeface="Arial"/>
            </a:endParaRPr>
          </a:p>
          <a:p>
            <a:pPr marL="457200" lvl="0" indent="-323850" algn="l" rtl="0">
              <a:lnSpc>
                <a:spcPct val="100000"/>
              </a:lnSpc>
              <a:spcBef>
                <a:spcPts val="500"/>
              </a:spcBef>
              <a:spcAft>
                <a:spcPts val="0"/>
              </a:spcAft>
              <a:buSzPts val="1500"/>
              <a:buFont typeface="Arial"/>
              <a:buChar char="●"/>
            </a:pPr>
            <a:r>
              <a:rPr lang="en-US" sz="1500">
                <a:latin typeface="Arial"/>
                <a:ea typeface="Arial"/>
                <a:cs typeface="Arial"/>
                <a:sym typeface="Arial"/>
              </a:rPr>
              <a:t>The individual should bring a copy of the resume and references for interviewer.</a:t>
            </a:r>
            <a:endParaRPr sz="1500">
              <a:latin typeface="Arial"/>
              <a:ea typeface="Arial"/>
              <a:cs typeface="Arial"/>
              <a:sym typeface="Arial"/>
            </a:endParaRPr>
          </a:p>
          <a:p>
            <a:pPr marL="457200" lvl="0" indent="-323850" algn="l" rtl="0">
              <a:lnSpc>
                <a:spcPct val="100000"/>
              </a:lnSpc>
              <a:spcBef>
                <a:spcPts val="500"/>
              </a:spcBef>
              <a:spcAft>
                <a:spcPts val="0"/>
              </a:spcAft>
              <a:buSzPts val="1500"/>
              <a:buFont typeface="Arial"/>
              <a:buChar char="●"/>
            </a:pPr>
            <a:r>
              <a:rPr lang="en-US" sz="1500">
                <a:latin typeface="Arial"/>
                <a:ea typeface="Arial"/>
                <a:cs typeface="Arial"/>
                <a:sym typeface="Arial"/>
              </a:rPr>
              <a:t>The interviewee must understand what the employer is looking for in prospective employees and tailor their skill sets, cover letter and resume to fit those needs.</a:t>
            </a:r>
            <a:endParaRPr sz="1500">
              <a:latin typeface="Arial"/>
              <a:ea typeface="Arial"/>
              <a:cs typeface="Arial"/>
              <a:sym typeface="Arial"/>
            </a:endParaRPr>
          </a:p>
          <a:p>
            <a:pPr marL="457200" lvl="0" indent="-323850" algn="l" rtl="0">
              <a:lnSpc>
                <a:spcPct val="100000"/>
              </a:lnSpc>
              <a:spcBef>
                <a:spcPts val="500"/>
              </a:spcBef>
              <a:spcAft>
                <a:spcPts val="0"/>
              </a:spcAft>
              <a:buSzPts val="1500"/>
              <a:buFont typeface="Arial"/>
              <a:buChar char="●"/>
            </a:pPr>
            <a:r>
              <a:rPr lang="en-US" sz="1500">
                <a:latin typeface="Arial"/>
                <a:ea typeface="Arial"/>
                <a:cs typeface="Arial"/>
                <a:sym typeface="Arial"/>
              </a:rPr>
              <a:t>Interviewee should dress appropriately. </a:t>
            </a:r>
            <a:endParaRPr sz="1500">
              <a:latin typeface="Arial"/>
              <a:ea typeface="Arial"/>
              <a:cs typeface="Arial"/>
              <a:sym typeface="Arial"/>
            </a:endParaRPr>
          </a:p>
          <a:p>
            <a:pPr marL="457200" lvl="0" indent="-323850" algn="l" rtl="0">
              <a:lnSpc>
                <a:spcPct val="100000"/>
              </a:lnSpc>
              <a:spcBef>
                <a:spcPts val="500"/>
              </a:spcBef>
              <a:spcAft>
                <a:spcPts val="0"/>
              </a:spcAft>
              <a:buSzPts val="1500"/>
              <a:buFont typeface="Arial"/>
              <a:buChar char="●"/>
            </a:pPr>
            <a:r>
              <a:rPr lang="en-US" sz="1500">
                <a:latin typeface="Arial"/>
                <a:ea typeface="Arial"/>
                <a:cs typeface="Arial"/>
                <a:sym typeface="Arial"/>
              </a:rPr>
              <a:t>Interviewee must offer a firm handshake during the introduction and look the interviewer in the eye</a:t>
            </a:r>
            <a:endParaRPr sz="1500">
              <a:latin typeface="Arial"/>
              <a:ea typeface="Arial"/>
              <a:cs typeface="Arial"/>
              <a:sym typeface="Arial"/>
            </a:endParaRPr>
          </a:p>
          <a:p>
            <a:pPr marL="0" lvl="0" indent="0" algn="l" rtl="0">
              <a:lnSpc>
                <a:spcPct val="100000"/>
              </a:lnSpc>
              <a:spcBef>
                <a:spcPts val="600"/>
              </a:spcBef>
              <a:spcAft>
                <a:spcPts val="1600"/>
              </a:spcAft>
              <a:buSzPts val="1150"/>
              <a:buNone/>
            </a:pPr>
            <a:endParaRPr sz="1500">
              <a:latin typeface="Arial"/>
              <a:ea typeface="Arial"/>
              <a:cs typeface="Arial"/>
              <a:sym typeface="Arial"/>
            </a:endParaRPr>
          </a:p>
        </p:txBody>
      </p:sp>
      <p:cxnSp>
        <p:nvCxnSpPr>
          <p:cNvPr id="79" name="Google Shape;79;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0" name="Google Shape;80;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1" name="Google Shape;81;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8"/>
          <p:cNvSpPr txBox="1">
            <a:spLocks noGrp="1"/>
          </p:cNvSpPr>
          <p:nvPr>
            <p:ph type="title"/>
          </p:nvPr>
        </p:nvSpPr>
        <p:spPr>
          <a:xfrm>
            <a:off x="938500" y="445025"/>
            <a:ext cx="5735700" cy="78545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000"/>
              </a:spcBef>
              <a:spcAft>
                <a:spcPts val="0"/>
              </a:spcAft>
              <a:buSzPts val="2400"/>
              <a:buNone/>
            </a:pPr>
            <a:r>
              <a:rPr lang="en-US" b="1">
                <a:latin typeface="Arial"/>
                <a:ea typeface="Arial"/>
                <a:cs typeface="Arial"/>
                <a:sym typeface="Arial"/>
              </a:rPr>
              <a:t>CAREER DEVELOPMENT</a:t>
            </a:r>
            <a:br>
              <a:rPr lang="en-US" b="1">
                <a:latin typeface="Arial"/>
                <a:ea typeface="Arial"/>
                <a:cs typeface="Arial"/>
                <a:sym typeface="Arial"/>
              </a:rPr>
            </a:br>
            <a:r>
              <a:rPr lang="en-US" sz="1800" b="1">
                <a:solidFill>
                  <a:schemeClr val="lt1"/>
                </a:solidFill>
                <a:latin typeface="Arial"/>
                <a:ea typeface="Arial"/>
                <a:cs typeface="Arial"/>
                <a:sym typeface="Arial"/>
              </a:rPr>
              <a:t>Interview Follow-Up</a:t>
            </a:r>
            <a:endParaRPr sz="1800" b="1">
              <a:solidFill>
                <a:schemeClr val="lt1"/>
              </a:solidFill>
              <a:latin typeface="Arial"/>
              <a:ea typeface="Arial"/>
              <a:cs typeface="Arial"/>
              <a:sym typeface="Arial"/>
            </a:endParaRPr>
          </a:p>
        </p:txBody>
      </p:sp>
      <p:sp>
        <p:nvSpPr>
          <p:cNvPr id="87" name="Google Shape;87;p8"/>
          <p:cNvSpPr txBox="1">
            <a:spLocks noGrp="1"/>
          </p:cNvSpPr>
          <p:nvPr>
            <p:ph type="body" idx="1"/>
          </p:nvPr>
        </p:nvSpPr>
        <p:spPr>
          <a:xfrm>
            <a:off x="938500" y="1388534"/>
            <a:ext cx="7172100" cy="3340944"/>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u="sng">
                <a:solidFill>
                  <a:schemeClr val="lt1"/>
                </a:solidFill>
                <a:latin typeface="Arial"/>
                <a:ea typeface="Arial"/>
                <a:cs typeface="Arial"/>
                <a:sym typeface="Arial"/>
              </a:rPr>
              <a:t>After</a:t>
            </a:r>
            <a:r>
              <a:rPr lang="en-US" sz="1600">
                <a:solidFill>
                  <a:schemeClr val="lt1"/>
                </a:solidFill>
                <a:latin typeface="Arial"/>
                <a:ea typeface="Arial"/>
                <a:cs typeface="Arial"/>
                <a:sym typeface="Arial"/>
              </a:rPr>
              <a:t> </a:t>
            </a:r>
            <a:r>
              <a:rPr lang="en-US" sz="1600">
                <a:latin typeface="Arial"/>
                <a:ea typeface="Arial"/>
                <a:cs typeface="Arial"/>
                <a:sym typeface="Arial"/>
              </a:rPr>
              <a:t>the interview, the interviewee should send the interviewer a note thanking them for the opportunity and for their time as quickly as possible.  </a:t>
            </a:r>
            <a:endParaRPr sz="1600">
              <a:latin typeface="Arial"/>
              <a:ea typeface="Arial"/>
              <a:cs typeface="Arial"/>
              <a:sym typeface="Arial"/>
            </a:endParaRPr>
          </a:p>
          <a:p>
            <a:pPr marL="0" lvl="0" indent="0" algn="l" rtl="0">
              <a:lnSpc>
                <a:spcPct val="100000"/>
              </a:lnSpc>
              <a:spcBef>
                <a:spcPts val="1000"/>
              </a:spcBef>
              <a:spcAft>
                <a:spcPts val="600"/>
              </a:spcAft>
              <a:buSzPts val="1150"/>
              <a:buNone/>
            </a:pPr>
            <a:r>
              <a:rPr lang="en-US" sz="1600">
                <a:latin typeface="Arial"/>
                <a:ea typeface="Arial"/>
                <a:cs typeface="Arial"/>
                <a:sym typeface="Arial"/>
              </a:rPr>
              <a:t>The prospective employee should also place a follow up call to the employer within one week following the interview.</a:t>
            </a:r>
            <a:endParaRPr sz="1600">
              <a:latin typeface="Arial"/>
              <a:ea typeface="Arial"/>
              <a:cs typeface="Arial"/>
              <a:sym typeface="Arial"/>
            </a:endParaRPr>
          </a:p>
        </p:txBody>
      </p:sp>
      <p:cxnSp>
        <p:nvCxnSpPr>
          <p:cNvPr id="88" name="Google Shape;88;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803"/>
              </a:srgbClr>
            </a:outerShdw>
          </a:effectLst>
        </p:spPr>
      </p:cxnSp>
      <p:pic>
        <p:nvPicPr>
          <p:cNvPr id="89" name="Google Shape;89;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0" name="Google Shape;90;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6" name="Google Shape;96;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97" name="Google Shape;97;p9"/>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616</Words>
  <Application>Microsoft Macintosh PowerPoint</Application>
  <PresentationFormat>On-screen Show (16:9)</PresentationFormat>
  <Paragraphs>57</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Montserrat</vt:lpstr>
      <vt:lpstr>Oswald</vt:lpstr>
      <vt:lpstr>Arial</vt:lpstr>
      <vt:lpstr>Futuristic Background by Slidesgo</vt:lpstr>
      <vt:lpstr>SEM CAREER PREP </vt:lpstr>
      <vt:lpstr>CAREER PREP</vt:lpstr>
      <vt:lpstr>CAREER PREP</vt:lpstr>
      <vt:lpstr>CAREER DEVELOPMENT</vt:lpstr>
      <vt:lpstr>CAREER DEVELOPMENT Personal Brand</vt:lpstr>
      <vt:lpstr>CAREER DEVELOPMENT Building Your Personal Brand</vt:lpstr>
      <vt:lpstr>CAREER DEVELOPMENT Interviews</vt:lpstr>
      <vt:lpstr>CAREER DEVELOPMENT Interview Follow-Up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 CAREER PREP </dc:title>
  <dc:creator>Kelly, Bob</dc:creator>
  <cp:lastModifiedBy>Laura Bennett</cp:lastModifiedBy>
  <cp:revision>1</cp:revision>
  <dcterms:modified xsi:type="dcterms:W3CDTF">2023-08-10T22:52:47Z</dcterms:modified>
</cp:coreProperties>
</file>