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Montserrat"/>
      <p:regular r:id="rId16"/>
      <p:bold r:id="rId17"/>
      <p:italic r:id="rId18"/>
      <p:boldItalic r:id="rId19"/>
    </p:embeddedFont>
    <p:embeddedFont>
      <p:font typeface="Oswald"/>
      <p:regular r:id="rId20"/>
      <p:bold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2" roundtripDataSignature="AMtx7mhbOyHkH1krx5inngwNaiPStV9oB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swald-regular.fntdata"/><Relationship Id="rId11" Type="http://schemas.openxmlformats.org/officeDocument/2006/relationships/slide" Target="slides/slide7.xml"/><Relationship Id="rId22" Type="http://customschemas.google.com/relationships/presentationmetadata" Target="metadata"/><Relationship Id="rId10" Type="http://schemas.openxmlformats.org/officeDocument/2006/relationships/slide" Target="slides/slide6.xml"/><Relationship Id="rId21" Type="http://schemas.openxmlformats.org/officeDocument/2006/relationships/font" Target="fonts/Oswald-bold.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Montserrat-bold.fntdata"/><Relationship Id="rId16" Type="http://schemas.openxmlformats.org/officeDocument/2006/relationships/font" Target="fonts/Montserrat-regular.fntdata"/><Relationship Id="rId5" Type="http://schemas.openxmlformats.org/officeDocument/2006/relationships/slide" Target="slides/slide1.xml"/><Relationship Id="rId19" Type="http://schemas.openxmlformats.org/officeDocument/2006/relationships/font" Target="fonts/Montserrat-boldItalic.fntdata"/><Relationship Id="rId6" Type="http://schemas.openxmlformats.org/officeDocument/2006/relationships/slide" Target="slides/slide2.xml"/><Relationship Id="rId18" Type="http://schemas.openxmlformats.org/officeDocument/2006/relationships/font" Target="fonts/Montserrat-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 name="Shape 22"/>
        <p:cNvGrpSpPr/>
        <p:nvPr/>
      </p:nvGrpSpPr>
      <p:grpSpPr>
        <a:xfrm>
          <a:off x="0" y="0"/>
          <a:ext cx="0" cy="0"/>
          <a:chOff x="0" y="0"/>
          <a:chExt cx="0" cy="0"/>
        </a:xfrm>
      </p:grpSpPr>
      <p:sp>
        <p:nvSpPr>
          <p:cNvPr id="23" name="Google Shape;2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 name="Google Shape;2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8" name="Google Shape;108;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7" name="Google Shape;11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 name="Shape 31"/>
        <p:cNvGrpSpPr/>
        <p:nvPr/>
      </p:nvGrpSpPr>
      <p:grpSpPr>
        <a:xfrm>
          <a:off x="0" y="0"/>
          <a:ext cx="0" cy="0"/>
          <a:chOff x="0" y="0"/>
          <a:chExt cx="0" cy="0"/>
        </a:xfrm>
      </p:grpSpPr>
      <p:sp>
        <p:nvSpPr>
          <p:cNvPr id="32" name="Google Shape;3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 name="Google Shape;3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 name="Shape 40"/>
        <p:cNvGrpSpPr/>
        <p:nvPr/>
      </p:nvGrpSpPr>
      <p:grpSpPr>
        <a:xfrm>
          <a:off x="0" y="0"/>
          <a:ext cx="0" cy="0"/>
          <a:chOff x="0" y="0"/>
          <a:chExt cx="0" cy="0"/>
        </a:xfrm>
      </p:grpSpPr>
      <p:sp>
        <p:nvSpPr>
          <p:cNvPr id="41" name="Google Shape;41;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 name="Google Shape;42;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 name="Google Shape;5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 name="Google Shape;61;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9" name="Google Shape;8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3"/>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3"/>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4"/>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4"/>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14" name="Shape 14"/>
        <p:cNvGrpSpPr/>
        <p:nvPr/>
      </p:nvGrpSpPr>
      <p:grpSpPr>
        <a:xfrm>
          <a:off x="0" y="0"/>
          <a:ext cx="0" cy="0"/>
          <a:chOff x="0" y="0"/>
          <a:chExt cx="0" cy="0"/>
        </a:xfrm>
      </p:grpSpPr>
      <p:sp>
        <p:nvSpPr>
          <p:cNvPr id="15" name="Google Shape;15;p15"/>
          <p:cNvSpPr txBox="1"/>
          <p:nvPr>
            <p:ph type="title"/>
          </p:nvPr>
        </p:nvSpPr>
        <p:spPr>
          <a:xfrm>
            <a:off x="5337175" y="1297125"/>
            <a:ext cx="2837400" cy="12525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6" name="Google Shape;16;p15"/>
          <p:cNvSpPr txBox="1"/>
          <p:nvPr>
            <p:ph idx="1" type="body"/>
          </p:nvPr>
        </p:nvSpPr>
        <p:spPr>
          <a:xfrm>
            <a:off x="5337175" y="2593875"/>
            <a:ext cx="2837400" cy="1252500"/>
          </a:xfrm>
          <a:prstGeom prst="rect">
            <a:avLst/>
          </a:prstGeom>
          <a:noFill/>
          <a:ln>
            <a:noFill/>
          </a:ln>
        </p:spPr>
        <p:txBody>
          <a:bodyPr anchorCtr="0" anchor="t" bIns="91425" lIns="91425" spcFirstLastPara="1" rIns="91425" wrap="square" tIns="91425">
            <a:noAutofit/>
          </a:bodyPr>
          <a:lstStyle>
            <a:lvl1pPr indent="-330200" lvl="0" marL="457200" algn="l">
              <a:lnSpc>
                <a:spcPct val="100000"/>
              </a:lnSpc>
              <a:spcBef>
                <a:spcPts val="0"/>
              </a:spcBef>
              <a:spcAft>
                <a:spcPts val="0"/>
              </a:spcAft>
              <a:buClr>
                <a:schemeClr val="lt1"/>
              </a:buClr>
              <a:buSzPts val="1600"/>
              <a:buChar char="●"/>
              <a:defRPr sz="1600">
                <a:solidFill>
                  <a:schemeClr val="lt1"/>
                </a:solidFill>
              </a:defRPr>
            </a:lvl1pPr>
            <a:lvl2pPr indent="-330200" lvl="1" marL="914400" algn="l">
              <a:lnSpc>
                <a:spcPct val="100000"/>
              </a:lnSpc>
              <a:spcBef>
                <a:spcPts val="1600"/>
              </a:spcBef>
              <a:spcAft>
                <a:spcPts val="0"/>
              </a:spcAft>
              <a:buClr>
                <a:schemeClr val="lt1"/>
              </a:buClr>
              <a:buSzPts val="1600"/>
              <a:buChar char="○"/>
              <a:defRPr sz="1600">
                <a:solidFill>
                  <a:schemeClr val="lt1"/>
                </a:solidFill>
              </a:defRPr>
            </a:lvl2pPr>
            <a:lvl3pPr indent="-330200" lvl="2" marL="1371600" algn="l">
              <a:lnSpc>
                <a:spcPct val="100000"/>
              </a:lnSpc>
              <a:spcBef>
                <a:spcPts val="1600"/>
              </a:spcBef>
              <a:spcAft>
                <a:spcPts val="0"/>
              </a:spcAft>
              <a:buClr>
                <a:schemeClr val="lt1"/>
              </a:buClr>
              <a:buSzPts val="1600"/>
              <a:buChar char="■"/>
              <a:defRPr sz="1600">
                <a:solidFill>
                  <a:schemeClr val="lt1"/>
                </a:solidFill>
              </a:defRPr>
            </a:lvl3pPr>
            <a:lvl4pPr indent="-330200" lvl="3" marL="1828800" algn="l">
              <a:lnSpc>
                <a:spcPct val="100000"/>
              </a:lnSpc>
              <a:spcBef>
                <a:spcPts val="1600"/>
              </a:spcBef>
              <a:spcAft>
                <a:spcPts val="0"/>
              </a:spcAft>
              <a:buClr>
                <a:schemeClr val="lt1"/>
              </a:buClr>
              <a:buSzPts val="1600"/>
              <a:buChar char="●"/>
              <a:defRPr sz="1600">
                <a:solidFill>
                  <a:schemeClr val="lt1"/>
                </a:solidFill>
              </a:defRPr>
            </a:lvl4pPr>
            <a:lvl5pPr indent="-330200" lvl="4" marL="2286000" algn="l">
              <a:lnSpc>
                <a:spcPct val="100000"/>
              </a:lnSpc>
              <a:spcBef>
                <a:spcPts val="1600"/>
              </a:spcBef>
              <a:spcAft>
                <a:spcPts val="0"/>
              </a:spcAft>
              <a:buClr>
                <a:schemeClr val="lt1"/>
              </a:buClr>
              <a:buSzPts val="1600"/>
              <a:buChar char="○"/>
              <a:defRPr sz="1600">
                <a:solidFill>
                  <a:schemeClr val="lt1"/>
                </a:solidFill>
              </a:defRPr>
            </a:lvl5pPr>
            <a:lvl6pPr indent="-330200" lvl="5" marL="2743200" algn="l">
              <a:lnSpc>
                <a:spcPct val="100000"/>
              </a:lnSpc>
              <a:spcBef>
                <a:spcPts val="1600"/>
              </a:spcBef>
              <a:spcAft>
                <a:spcPts val="0"/>
              </a:spcAft>
              <a:buClr>
                <a:schemeClr val="lt1"/>
              </a:buClr>
              <a:buSzPts val="1600"/>
              <a:buChar char="■"/>
              <a:defRPr sz="1600">
                <a:solidFill>
                  <a:schemeClr val="lt1"/>
                </a:solidFill>
              </a:defRPr>
            </a:lvl6pPr>
            <a:lvl7pPr indent="-330200" lvl="6" marL="3200400" algn="l">
              <a:lnSpc>
                <a:spcPct val="100000"/>
              </a:lnSpc>
              <a:spcBef>
                <a:spcPts val="1600"/>
              </a:spcBef>
              <a:spcAft>
                <a:spcPts val="0"/>
              </a:spcAft>
              <a:buClr>
                <a:schemeClr val="lt1"/>
              </a:buClr>
              <a:buSzPts val="1600"/>
              <a:buChar char="●"/>
              <a:defRPr sz="1600">
                <a:solidFill>
                  <a:schemeClr val="lt1"/>
                </a:solidFill>
              </a:defRPr>
            </a:lvl7pPr>
            <a:lvl8pPr indent="-330200" lvl="7" marL="3657600" algn="l">
              <a:lnSpc>
                <a:spcPct val="100000"/>
              </a:lnSpc>
              <a:spcBef>
                <a:spcPts val="1600"/>
              </a:spcBef>
              <a:spcAft>
                <a:spcPts val="0"/>
              </a:spcAft>
              <a:buClr>
                <a:schemeClr val="lt1"/>
              </a:buClr>
              <a:buSzPts val="1600"/>
              <a:buChar char="○"/>
              <a:defRPr sz="1600">
                <a:solidFill>
                  <a:schemeClr val="lt1"/>
                </a:solidFill>
              </a:defRPr>
            </a:lvl8pPr>
            <a:lvl9pPr indent="-330200" lvl="8" marL="4114800" algn="l">
              <a:lnSpc>
                <a:spcPct val="100000"/>
              </a:lnSpc>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 name="Shape 1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17"/>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0" name="Google Shape;20;p17"/>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1" name="Google Shape;21;p17"/>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6.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www.sportscareerconsulting.com/lms/course/intro-to-sports-business-certification-course/" TargetMode="Externa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www.indeed.com" TargetMode="External"/><Relationship Id="rId4" Type="http://schemas.openxmlformats.org/officeDocument/2006/relationships/hyperlink" Target="http://www.nikebiz.com" TargetMode="External"/><Relationship Id="rId11" Type="http://schemas.openxmlformats.org/officeDocument/2006/relationships/image" Target="../media/image4.jpg"/><Relationship Id="rId10" Type="http://schemas.openxmlformats.org/officeDocument/2006/relationships/image" Target="../media/image2.png"/><Relationship Id="rId9" Type="http://schemas.openxmlformats.org/officeDocument/2006/relationships/hyperlink" Target="https://www.linkedin.com/" TargetMode="External"/><Relationship Id="rId5" Type="http://schemas.openxmlformats.org/officeDocument/2006/relationships/hyperlink" Target="http://www.corporate.disney.go.com/careers" TargetMode="External"/><Relationship Id="rId6" Type="http://schemas.openxmlformats.org/officeDocument/2006/relationships/hyperlink" Target="http://www.teamworkonline.com" TargetMode="External"/><Relationship Id="rId7" Type="http://schemas.openxmlformats.org/officeDocument/2006/relationships/hyperlink" Target="http://www2.ncaa.org/portal/employment" TargetMode="External"/><Relationship Id="rId8" Type="http://schemas.openxmlformats.org/officeDocument/2006/relationships/hyperlink" Target="http://www.warnerbroscareers.co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 name="Shape 25"/>
        <p:cNvGrpSpPr/>
        <p:nvPr/>
      </p:nvGrpSpPr>
      <p:grpSpPr>
        <a:xfrm>
          <a:off x="0" y="0"/>
          <a:ext cx="0" cy="0"/>
          <a:chOff x="0" y="0"/>
          <a:chExt cx="0" cy="0"/>
        </a:xfrm>
      </p:grpSpPr>
      <p:sp>
        <p:nvSpPr>
          <p:cNvPr id="26" name="Google Shape;26;p1"/>
          <p:cNvSpPr txBox="1"/>
          <p:nvPr>
            <p:ph type="ctrTitle"/>
          </p:nvPr>
        </p:nvSpPr>
        <p:spPr>
          <a:xfrm>
            <a:off x="2175900" y="1950100"/>
            <a:ext cx="4792200"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THE JOB MARKET</a:t>
            </a:r>
            <a:endParaRPr>
              <a:latin typeface="Arial"/>
              <a:ea typeface="Arial"/>
              <a:cs typeface="Arial"/>
              <a:sym typeface="Arial"/>
            </a:endParaRPr>
          </a:p>
        </p:txBody>
      </p:sp>
      <p:sp>
        <p:nvSpPr>
          <p:cNvPr id="27" name="Google Shape;27;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12.5</a:t>
            </a:r>
            <a:endParaRPr b="0" sz="2200">
              <a:latin typeface="Arial"/>
              <a:ea typeface="Arial"/>
              <a:cs typeface="Arial"/>
              <a:sym typeface="Arial"/>
            </a:endParaRPr>
          </a:p>
        </p:txBody>
      </p:sp>
      <p:cxnSp>
        <p:nvCxnSpPr>
          <p:cNvPr id="28" name="Google Shape;28;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9" name="Google Shape;29;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 name="Google Shape;30;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0"/>
          <p:cNvSpPr txBox="1"/>
          <p:nvPr>
            <p:ph type="title"/>
          </p:nvPr>
        </p:nvSpPr>
        <p:spPr>
          <a:xfrm>
            <a:off x="938500" y="445025"/>
            <a:ext cx="5735700" cy="62741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CAREER RELATED RESOURCES</a:t>
            </a:r>
            <a:endParaRPr/>
          </a:p>
        </p:txBody>
      </p:sp>
      <p:sp>
        <p:nvSpPr>
          <p:cNvPr id="111" name="Google Shape;111;p10"/>
          <p:cNvSpPr txBox="1"/>
          <p:nvPr>
            <p:ph idx="1" type="body"/>
          </p:nvPr>
        </p:nvSpPr>
        <p:spPr>
          <a:xfrm>
            <a:off x="938500" y="1027098"/>
            <a:ext cx="7172100" cy="3089303"/>
          </a:xfrm>
          <a:prstGeom prst="rect">
            <a:avLst/>
          </a:prstGeom>
          <a:noFill/>
          <a:ln>
            <a:noFill/>
          </a:ln>
        </p:spPr>
        <p:txBody>
          <a:bodyPr anchorCtr="0" anchor="t" bIns="91425" lIns="91425" spcFirstLastPara="1" rIns="91425" wrap="square" tIns="91425">
            <a:noAutofit/>
          </a:bodyPr>
          <a:lstStyle/>
          <a:p>
            <a:pPr indent="-463550" lvl="0" marL="463550" rtl="0" algn="l">
              <a:lnSpc>
                <a:spcPct val="100000"/>
              </a:lnSpc>
              <a:spcBef>
                <a:spcPts val="0"/>
              </a:spcBef>
              <a:spcAft>
                <a:spcPts val="0"/>
              </a:spcAft>
              <a:buSzPts val="1150"/>
              <a:buNone/>
            </a:pPr>
            <a:r>
              <a:rPr b="1" lang="en-US" sz="1600">
                <a:latin typeface="Arial"/>
                <a:ea typeface="Arial"/>
                <a:cs typeface="Arial"/>
                <a:sym typeface="Arial"/>
              </a:rPr>
              <a:t>Additional sources for job leads:</a:t>
            </a:r>
            <a:endParaRPr sz="1600">
              <a:latin typeface="Arial"/>
              <a:ea typeface="Arial"/>
              <a:cs typeface="Arial"/>
              <a:sym typeface="Arial"/>
            </a:endParaRPr>
          </a:p>
          <a:p>
            <a:pPr indent="-330200" lvl="1" marL="914400" rtl="0" algn="l">
              <a:lnSpc>
                <a:spcPct val="100000"/>
              </a:lnSpc>
              <a:spcBef>
                <a:spcPts val="1000"/>
              </a:spcBef>
              <a:spcAft>
                <a:spcPts val="0"/>
              </a:spcAft>
              <a:buSzPts val="1600"/>
              <a:buFont typeface="Arial"/>
              <a:buChar char="○"/>
            </a:pPr>
            <a:r>
              <a:rPr lang="en-US" sz="1600">
                <a:latin typeface="Arial"/>
                <a:ea typeface="Arial"/>
                <a:cs typeface="Arial"/>
                <a:sym typeface="Arial"/>
              </a:rPr>
              <a:t>Company personnel offices</a:t>
            </a:r>
            <a:endParaRPr sz="1600">
              <a:latin typeface="Arial"/>
              <a:ea typeface="Arial"/>
              <a:cs typeface="Arial"/>
              <a:sym typeface="Arial"/>
            </a:endParaRPr>
          </a:p>
          <a:p>
            <a:pPr indent="-330200" lvl="1" marL="914400" rtl="0" algn="l">
              <a:lnSpc>
                <a:spcPct val="100000"/>
              </a:lnSpc>
              <a:spcBef>
                <a:spcPts val="0"/>
              </a:spcBef>
              <a:spcAft>
                <a:spcPts val="0"/>
              </a:spcAft>
              <a:buSzPts val="1600"/>
              <a:buFont typeface="Arial"/>
              <a:buChar char="○"/>
            </a:pPr>
            <a:r>
              <a:rPr lang="en-US" sz="1600">
                <a:latin typeface="Arial"/>
                <a:ea typeface="Arial"/>
                <a:cs typeface="Arial"/>
                <a:sym typeface="Arial"/>
              </a:rPr>
              <a:t>Cooperative education experiences</a:t>
            </a:r>
            <a:endParaRPr sz="1600">
              <a:latin typeface="Arial"/>
              <a:ea typeface="Arial"/>
              <a:cs typeface="Arial"/>
              <a:sym typeface="Arial"/>
            </a:endParaRPr>
          </a:p>
          <a:p>
            <a:pPr indent="-330200" lvl="1" marL="914400" rtl="0" algn="l">
              <a:lnSpc>
                <a:spcPct val="100000"/>
              </a:lnSpc>
              <a:spcBef>
                <a:spcPts val="0"/>
              </a:spcBef>
              <a:spcAft>
                <a:spcPts val="0"/>
              </a:spcAft>
              <a:buSzPts val="1600"/>
              <a:buFont typeface="Arial"/>
              <a:buChar char="○"/>
            </a:pPr>
            <a:r>
              <a:rPr lang="en-US" sz="1600">
                <a:latin typeface="Arial"/>
                <a:ea typeface="Arial"/>
                <a:cs typeface="Arial"/>
                <a:sym typeface="Arial"/>
              </a:rPr>
              <a:t>Employment agencies</a:t>
            </a:r>
            <a:endParaRPr sz="1600">
              <a:latin typeface="Arial"/>
              <a:ea typeface="Arial"/>
              <a:cs typeface="Arial"/>
              <a:sym typeface="Arial"/>
            </a:endParaRPr>
          </a:p>
          <a:p>
            <a:pPr indent="-330200" lvl="1" marL="914400" rtl="0" algn="l">
              <a:lnSpc>
                <a:spcPct val="100000"/>
              </a:lnSpc>
              <a:spcBef>
                <a:spcPts val="0"/>
              </a:spcBef>
              <a:spcAft>
                <a:spcPts val="0"/>
              </a:spcAft>
              <a:buSzPts val="1600"/>
              <a:buFont typeface="Arial"/>
              <a:buChar char="○"/>
            </a:pPr>
            <a:r>
              <a:rPr lang="en-US" sz="1600">
                <a:latin typeface="Arial"/>
                <a:ea typeface="Arial"/>
                <a:cs typeface="Arial"/>
                <a:sym typeface="Arial"/>
              </a:rPr>
              <a:t>Family and friends </a:t>
            </a:r>
            <a:endParaRPr sz="1600">
              <a:latin typeface="Arial"/>
              <a:ea typeface="Arial"/>
              <a:cs typeface="Arial"/>
              <a:sym typeface="Arial"/>
            </a:endParaRPr>
          </a:p>
          <a:p>
            <a:pPr indent="-330200" lvl="1" marL="914400" rtl="0" algn="l">
              <a:lnSpc>
                <a:spcPct val="100000"/>
              </a:lnSpc>
              <a:spcBef>
                <a:spcPts val="0"/>
              </a:spcBef>
              <a:spcAft>
                <a:spcPts val="0"/>
              </a:spcAft>
              <a:buSzPts val="1600"/>
              <a:buFont typeface="Arial"/>
              <a:buChar char="○"/>
            </a:pPr>
            <a:r>
              <a:rPr lang="en-US" sz="1600">
                <a:latin typeface="Arial"/>
                <a:ea typeface="Arial"/>
                <a:cs typeface="Arial"/>
                <a:sym typeface="Arial"/>
              </a:rPr>
              <a:t>Former employers</a:t>
            </a:r>
            <a:endParaRPr sz="1600">
              <a:latin typeface="Arial"/>
              <a:ea typeface="Arial"/>
              <a:cs typeface="Arial"/>
              <a:sym typeface="Arial"/>
            </a:endParaRPr>
          </a:p>
          <a:p>
            <a:pPr indent="-330200" lvl="1" marL="914400" rtl="0" algn="l">
              <a:lnSpc>
                <a:spcPct val="100000"/>
              </a:lnSpc>
              <a:spcBef>
                <a:spcPts val="0"/>
              </a:spcBef>
              <a:spcAft>
                <a:spcPts val="0"/>
              </a:spcAft>
              <a:buSzPts val="1600"/>
              <a:buFont typeface="Arial"/>
              <a:buChar char="○"/>
            </a:pPr>
            <a:r>
              <a:rPr lang="en-US" sz="1600">
                <a:latin typeface="Arial"/>
                <a:ea typeface="Arial"/>
                <a:cs typeface="Arial"/>
                <a:sym typeface="Arial"/>
              </a:rPr>
              <a:t>Internships</a:t>
            </a:r>
            <a:endParaRPr sz="1600">
              <a:latin typeface="Arial"/>
              <a:ea typeface="Arial"/>
              <a:cs typeface="Arial"/>
              <a:sym typeface="Arial"/>
            </a:endParaRPr>
          </a:p>
          <a:p>
            <a:pPr indent="-330200" lvl="1" marL="914400" rtl="0" algn="l">
              <a:lnSpc>
                <a:spcPct val="100000"/>
              </a:lnSpc>
              <a:spcBef>
                <a:spcPts val="0"/>
              </a:spcBef>
              <a:spcAft>
                <a:spcPts val="0"/>
              </a:spcAft>
              <a:buSzPts val="1600"/>
              <a:buFont typeface="Arial"/>
              <a:buChar char="○"/>
            </a:pPr>
            <a:r>
              <a:rPr lang="en-US" sz="1600">
                <a:latin typeface="Arial"/>
                <a:ea typeface="Arial"/>
                <a:cs typeface="Arial"/>
                <a:sym typeface="Arial"/>
              </a:rPr>
              <a:t>Job fairs</a:t>
            </a:r>
            <a:endParaRPr sz="1600">
              <a:latin typeface="Arial"/>
              <a:ea typeface="Arial"/>
              <a:cs typeface="Arial"/>
              <a:sym typeface="Arial"/>
            </a:endParaRPr>
          </a:p>
          <a:p>
            <a:pPr indent="-330200" lvl="1" marL="914400" rtl="0" algn="l">
              <a:lnSpc>
                <a:spcPct val="100000"/>
              </a:lnSpc>
              <a:spcBef>
                <a:spcPts val="0"/>
              </a:spcBef>
              <a:spcAft>
                <a:spcPts val="0"/>
              </a:spcAft>
              <a:buSzPts val="1600"/>
              <a:buFont typeface="Arial"/>
              <a:buChar char="○"/>
            </a:pPr>
            <a:r>
              <a:rPr lang="en-US" sz="1600">
                <a:latin typeface="Arial"/>
                <a:ea typeface="Arial"/>
                <a:cs typeface="Arial"/>
                <a:sym typeface="Arial"/>
              </a:rPr>
              <a:t>Newspaper ads</a:t>
            </a:r>
            <a:endParaRPr sz="1600">
              <a:latin typeface="Arial"/>
              <a:ea typeface="Arial"/>
              <a:cs typeface="Arial"/>
              <a:sym typeface="Arial"/>
            </a:endParaRPr>
          </a:p>
          <a:p>
            <a:pPr indent="-330200" lvl="1" marL="914400" rtl="0" algn="l">
              <a:lnSpc>
                <a:spcPct val="100000"/>
              </a:lnSpc>
              <a:spcBef>
                <a:spcPts val="0"/>
              </a:spcBef>
              <a:spcAft>
                <a:spcPts val="0"/>
              </a:spcAft>
              <a:buSzPts val="1600"/>
              <a:buFont typeface="Arial"/>
              <a:buChar char="○"/>
            </a:pPr>
            <a:r>
              <a:rPr lang="en-US" sz="1600">
                <a:latin typeface="Arial"/>
                <a:ea typeface="Arial"/>
                <a:cs typeface="Arial"/>
                <a:sym typeface="Arial"/>
              </a:rPr>
              <a:t>Placement agencies</a:t>
            </a:r>
            <a:endParaRPr sz="1600">
              <a:latin typeface="Arial"/>
              <a:ea typeface="Arial"/>
              <a:cs typeface="Arial"/>
              <a:sym typeface="Arial"/>
            </a:endParaRPr>
          </a:p>
          <a:p>
            <a:pPr indent="-330200" lvl="1" marL="914400" rtl="0" algn="l">
              <a:lnSpc>
                <a:spcPct val="100000"/>
              </a:lnSpc>
              <a:spcBef>
                <a:spcPts val="0"/>
              </a:spcBef>
              <a:spcAft>
                <a:spcPts val="0"/>
              </a:spcAft>
              <a:buSzPts val="1600"/>
              <a:buFont typeface="Arial"/>
              <a:buChar char="○"/>
            </a:pPr>
            <a:r>
              <a:rPr lang="en-US" sz="1600">
                <a:latin typeface="Arial"/>
                <a:ea typeface="Arial"/>
                <a:cs typeface="Arial"/>
                <a:sym typeface="Arial"/>
              </a:rPr>
              <a:t>School personnel, such as career development coordinators, counselors and teachers</a:t>
            </a:r>
            <a:endParaRPr sz="1600">
              <a:latin typeface="Arial"/>
              <a:ea typeface="Arial"/>
              <a:cs typeface="Arial"/>
              <a:sym typeface="Arial"/>
            </a:endParaRPr>
          </a:p>
        </p:txBody>
      </p:sp>
      <p:cxnSp>
        <p:nvCxnSpPr>
          <p:cNvPr id="112" name="Google Shape;112;p10"/>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13" name="Google Shape;113;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4" name="Google Shape;114;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pic>
        <p:nvPicPr>
          <p:cNvPr id="119" name="Google Shape;119;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20" name="Google Shape;120;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21" name="Google Shape;121;p11"/>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 name="Shape 34"/>
        <p:cNvGrpSpPr/>
        <p:nvPr/>
      </p:nvGrpSpPr>
      <p:grpSpPr>
        <a:xfrm>
          <a:off x="0" y="0"/>
          <a:ext cx="0" cy="0"/>
          <a:chOff x="0" y="0"/>
          <a:chExt cx="0" cy="0"/>
        </a:xfrm>
      </p:grpSpPr>
      <p:sp>
        <p:nvSpPr>
          <p:cNvPr id="35" name="Google Shape;35;p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THE JOB MARKET</a:t>
            </a:r>
            <a:endParaRPr b="1">
              <a:latin typeface="Arial"/>
              <a:ea typeface="Arial"/>
              <a:cs typeface="Arial"/>
              <a:sym typeface="Arial"/>
            </a:endParaRPr>
          </a:p>
        </p:txBody>
      </p:sp>
      <p:sp>
        <p:nvSpPr>
          <p:cNvPr id="36" name="Google Shape;36;p2"/>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Although the competition for careers in sports and entertainment business is fierce, the field has experienced and will continue to experience rapid growth.  The expansion of major league sports, growth of minor league sports and rapid expansion of sports related ventures by corporate giants like Disney, Warner and Fox indicate continued growth in job opportunities.  </a:t>
            </a:r>
            <a:endParaRPr/>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0"/>
              </a:spcAft>
              <a:buSzPts val="1150"/>
              <a:buNone/>
            </a:pPr>
            <a:r>
              <a:rPr lang="en-US" sz="1600">
                <a:latin typeface="Arial"/>
                <a:ea typeface="Arial"/>
                <a:cs typeface="Arial"/>
                <a:sym typeface="Arial"/>
              </a:rPr>
              <a:t>The introduction of new entertainment and the increase in popularity of existing entertainment opportunities (action sports, rodeos, fishing, e-sports, gaming) will only expand the employment options in the future. </a:t>
            </a:r>
            <a:endParaRPr sz="1600">
              <a:latin typeface="Arial"/>
              <a:ea typeface="Arial"/>
              <a:cs typeface="Arial"/>
              <a:sym typeface="Arial"/>
            </a:endParaRPr>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1600"/>
              </a:spcAft>
              <a:buSzPts val="1150"/>
              <a:buNone/>
            </a:pPr>
            <a:r>
              <a:t/>
            </a:r>
            <a:endParaRPr sz="1600">
              <a:latin typeface="Arial"/>
              <a:ea typeface="Arial"/>
              <a:cs typeface="Arial"/>
              <a:sym typeface="Arial"/>
            </a:endParaRPr>
          </a:p>
        </p:txBody>
      </p:sp>
      <p:cxnSp>
        <p:nvCxnSpPr>
          <p:cNvPr id="37" name="Google Shape;37;p2"/>
          <p:cNvCxnSpPr/>
          <p:nvPr/>
        </p:nvCxnSpPr>
        <p:spPr>
          <a:xfrm>
            <a:off x="9385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8" name="Google Shape;38;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9" name="Google Shape;39;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 name="Shape 43"/>
        <p:cNvGrpSpPr/>
        <p:nvPr/>
      </p:nvGrpSpPr>
      <p:grpSpPr>
        <a:xfrm>
          <a:off x="0" y="0"/>
          <a:ext cx="0" cy="0"/>
          <a:chOff x="0" y="0"/>
          <a:chExt cx="0" cy="0"/>
        </a:xfrm>
      </p:grpSpPr>
      <p:sp>
        <p:nvSpPr>
          <p:cNvPr id="44" name="Google Shape;44;p3"/>
          <p:cNvSpPr txBox="1"/>
          <p:nvPr>
            <p:ph type="title"/>
          </p:nvPr>
        </p:nvSpPr>
        <p:spPr>
          <a:xfrm>
            <a:off x="47175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BUILDING YOUR BRAND</a:t>
            </a:r>
            <a:endParaRPr b="1">
              <a:latin typeface="Arial"/>
              <a:ea typeface="Arial"/>
              <a:cs typeface="Arial"/>
              <a:sym typeface="Arial"/>
            </a:endParaRPr>
          </a:p>
        </p:txBody>
      </p:sp>
      <p:sp>
        <p:nvSpPr>
          <p:cNvPr id="45" name="Google Shape;45;p3"/>
          <p:cNvSpPr txBox="1"/>
          <p:nvPr>
            <p:ph idx="1" type="body"/>
          </p:nvPr>
        </p:nvSpPr>
        <p:spPr>
          <a:xfrm>
            <a:off x="471750" y="1051800"/>
            <a:ext cx="81738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How can you make yourself more marketable and continue to build your personal brand?</a:t>
            </a:r>
            <a:endParaRPr b="1" sz="1600">
              <a:latin typeface="Arial"/>
              <a:ea typeface="Arial"/>
              <a:cs typeface="Arial"/>
              <a:sym typeface="Arial"/>
            </a:endParaRPr>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a:latin typeface="Arial"/>
                <a:ea typeface="Arial"/>
                <a:cs typeface="Arial"/>
                <a:sym typeface="Arial"/>
              </a:rPr>
              <a:t>Gain experience</a:t>
            </a:r>
            <a:endParaRPr sz="1600">
              <a:latin typeface="Arial"/>
              <a:ea typeface="Arial"/>
              <a:cs typeface="Arial"/>
              <a:sym typeface="Arial"/>
            </a:endParaRPr>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Become knowledgeable</a:t>
            </a:r>
            <a:endParaRPr sz="1600">
              <a:latin typeface="Arial"/>
              <a:ea typeface="Arial"/>
              <a:cs typeface="Arial"/>
              <a:sym typeface="Arial"/>
            </a:endParaRPr>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Have a desire to learn (anyone is willing to learn, not everyone truly wants to learn)</a:t>
            </a:r>
            <a:endParaRPr sz="1600">
              <a:latin typeface="Arial"/>
              <a:ea typeface="Arial"/>
              <a:cs typeface="Arial"/>
              <a:sym typeface="Arial"/>
            </a:endParaRPr>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Network</a:t>
            </a:r>
            <a:endParaRPr sz="1600">
              <a:latin typeface="Arial"/>
              <a:ea typeface="Arial"/>
              <a:cs typeface="Arial"/>
              <a:sym typeface="Arial"/>
            </a:endParaRPr>
          </a:p>
          <a:p>
            <a:pPr indent="-330200" lvl="0" marL="457200" rtl="0" algn="l">
              <a:lnSpc>
                <a:spcPct val="100000"/>
              </a:lnSpc>
              <a:spcBef>
                <a:spcPts val="500"/>
              </a:spcBef>
              <a:spcAft>
                <a:spcPts val="0"/>
              </a:spcAft>
              <a:buSzPts val="1600"/>
              <a:buFont typeface="Arial"/>
              <a:buChar char="●"/>
            </a:pPr>
            <a:r>
              <a:rPr lang="en-US" sz="1600">
                <a:latin typeface="Arial"/>
                <a:ea typeface="Arial"/>
                <a:cs typeface="Arial"/>
                <a:sym typeface="Arial"/>
              </a:rPr>
              <a:t>Strong references</a:t>
            </a:r>
            <a:endParaRPr sz="1600">
              <a:latin typeface="Arial"/>
              <a:ea typeface="Arial"/>
              <a:cs typeface="Arial"/>
              <a:sym typeface="Arial"/>
            </a:endParaRPr>
          </a:p>
          <a:p>
            <a:pPr indent="-330200" lvl="1" marL="914400" rtl="0" algn="l">
              <a:lnSpc>
                <a:spcPct val="100000"/>
              </a:lnSpc>
              <a:spcBef>
                <a:spcPts val="500"/>
              </a:spcBef>
              <a:spcAft>
                <a:spcPts val="0"/>
              </a:spcAft>
              <a:buSzPts val="1600"/>
              <a:buFont typeface="Arial"/>
              <a:buChar char="○"/>
            </a:pPr>
            <a:r>
              <a:rPr lang="en-US" sz="1600">
                <a:latin typeface="Arial"/>
                <a:ea typeface="Arial"/>
                <a:cs typeface="Arial"/>
                <a:sym typeface="Arial"/>
              </a:rPr>
              <a:t>Job seekers in sports and entertainment must perform well when given the opportunity to gain the confidence of employers.</a:t>
            </a:r>
            <a:endParaRPr sz="1600">
              <a:latin typeface="Arial"/>
              <a:ea typeface="Arial"/>
              <a:cs typeface="Arial"/>
              <a:sym typeface="Arial"/>
            </a:endParaRPr>
          </a:p>
          <a:p>
            <a:pPr indent="-330200" lvl="2" marL="1371600" rtl="0" algn="l">
              <a:lnSpc>
                <a:spcPct val="100000"/>
              </a:lnSpc>
              <a:spcBef>
                <a:spcPts val="500"/>
              </a:spcBef>
              <a:spcAft>
                <a:spcPts val="0"/>
              </a:spcAft>
              <a:buSzPts val="1600"/>
              <a:buFont typeface="Arial"/>
              <a:buChar char="■"/>
            </a:pPr>
            <a:r>
              <a:rPr lang="en-US" sz="1600">
                <a:latin typeface="Arial"/>
                <a:ea typeface="Arial"/>
                <a:cs typeface="Arial"/>
                <a:sym typeface="Arial"/>
              </a:rPr>
              <a:t>Strong performance will result in positive recommendations for future positions, either within the existing organization or with another company.</a:t>
            </a:r>
            <a:endParaRPr sz="1600">
              <a:latin typeface="Arial"/>
              <a:ea typeface="Arial"/>
              <a:cs typeface="Arial"/>
              <a:sym typeface="Arial"/>
            </a:endParaRPr>
          </a:p>
          <a:p>
            <a:pPr indent="-463550" lvl="0" marL="46355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1600"/>
              </a:spcAft>
              <a:buSzPts val="1150"/>
              <a:buNone/>
            </a:pPr>
            <a:r>
              <a:t/>
            </a:r>
            <a:endParaRPr sz="1600">
              <a:latin typeface="Arial"/>
              <a:ea typeface="Arial"/>
              <a:cs typeface="Arial"/>
              <a:sym typeface="Arial"/>
            </a:endParaRPr>
          </a:p>
        </p:txBody>
      </p:sp>
      <p:cxnSp>
        <p:nvCxnSpPr>
          <p:cNvPr id="46" name="Google Shape;46;p3"/>
          <p:cNvCxnSpPr/>
          <p:nvPr/>
        </p:nvCxnSpPr>
        <p:spPr>
          <a:xfrm>
            <a:off x="55945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47" name="Google Shape;47;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8" name="Google Shape;48;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4"/>
          <p:cNvSpPr txBox="1"/>
          <p:nvPr>
            <p:ph type="title"/>
          </p:nvPr>
        </p:nvSpPr>
        <p:spPr>
          <a:xfrm>
            <a:off x="4780375" y="1185288"/>
            <a:ext cx="2837400" cy="5733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NETWORKING</a:t>
            </a:r>
            <a:endParaRPr b="1">
              <a:latin typeface="Arial"/>
              <a:ea typeface="Arial"/>
              <a:cs typeface="Arial"/>
              <a:sym typeface="Arial"/>
            </a:endParaRPr>
          </a:p>
        </p:txBody>
      </p:sp>
      <p:sp>
        <p:nvSpPr>
          <p:cNvPr id="54" name="Google Shape;54;p4"/>
          <p:cNvSpPr txBox="1"/>
          <p:nvPr>
            <p:ph idx="1" type="body"/>
          </p:nvPr>
        </p:nvSpPr>
        <p:spPr>
          <a:xfrm>
            <a:off x="4780375" y="1703000"/>
            <a:ext cx="3728400" cy="2189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600"/>
              <a:buNone/>
            </a:pPr>
            <a:r>
              <a:rPr lang="en-US" sz="1500">
                <a:solidFill>
                  <a:schemeClr val="lt1"/>
                </a:solidFill>
                <a:latin typeface="Arial"/>
                <a:ea typeface="Arial"/>
                <a:cs typeface="Arial"/>
                <a:sym typeface="Arial"/>
              </a:rPr>
              <a:t>It is often said that, “it isn’t what you know but rather who you know.” </a:t>
            </a:r>
            <a:endParaRPr sz="1500">
              <a:latin typeface="Arial"/>
              <a:ea typeface="Arial"/>
              <a:cs typeface="Arial"/>
              <a:sym typeface="Arial"/>
            </a:endParaRPr>
          </a:p>
          <a:p>
            <a:pPr indent="0" lvl="0" marL="0" rtl="0" algn="l">
              <a:lnSpc>
                <a:spcPct val="100000"/>
              </a:lnSpc>
              <a:spcBef>
                <a:spcPts val="1000"/>
              </a:spcBef>
              <a:spcAft>
                <a:spcPts val="0"/>
              </a:spcAft>
              <a:buSzPts val="1600"/>
              <a:buNone/>
            </a:pPr>
            <a:r>
              <a:rPr lang="en-US" sz="1500">
                <a:solidFill>
                  <a:schemeClr val="lt1"/>
                </a:solidFill>
                <a:latin typeface="Arial"/>
                <a:ea typeface="Arial"/>
                <a:cs typeface="Arial"/>
                <a:sym typeface="Arial"/>
              </a:rPr>
              <a:t>The development of a strong </a:t>
            </a:r>
            <a:r>
              <a:rPr b="1" lang="en-US" sz="1500">
                <a:solidFill>
                  <a:schemeClr val="dk2"/>
                </a:solidFill>
                <a:latin typeface="Arial"/>
                <a:ea typeface="Arial"/>
                <a:cs typeface="Arial"/>
                <a:sym typeface="Arial"/>
              </a:rPr>
              <a:t>network</a:t>
            </a:r>
            <a:r>
              <a:rPr lang="en-US" sz="1500">
                <a:solidFill>
                  <a:schemeClr val="lt1"/>
                </a:solidFill>
                <a:latin typeface="Arial"/>
                <a:ea typeface="Arial"/>
                <a:cs typeface="Arial"/>
                <a:sym typeface="Arial"/>
              </a:rPr>
              <a:t> and ability to impress employers with hard work, dedication and effective job performance are paramount in building a career in the sports and entertainment industry.</a:t>
            </a:r>
            <a:endParaRPr sz="1500">
              <a:latin typeface="Arial"/>
              <a:ea typeface="Arial"/>
              <a:cs typeface="Arial"/>
              <a:sym typeface="Arial"/>
            </a:endParaRPr>
          </a:p>
        </p:txBody>
      </p:sp>
      <p:cxnSp>
        <p:nvCxnSpPr>
          <p:cNvPr id="55" name="Google Shape;55;p4"/>
          <p:cNvCxnSpPr/>
          <p:nvPr/>
        </p:nvCxnSpPr>
        <p:spPr>
          <a:xfrm>
            <a:off x="4349454" y="1549446"/>
            <a:ext cx="0" cy="218970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56" name="Google Shape;56;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7" name="Google Shape;57;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Shape, circle&#10;&#10;Description automatically generated" id="58" name="Google Shape;58;p4"/>
          <p:cNvPicPr preferRelativeResize="0"/>
          <p:nvPr/>
        </p:nvPicPr>
        <p:blipFill rotWithShape="1">
          <a:blip r:embed="rId4">
            <a:alphaModFix/>
          </a:blip>
          <a:srcRect b="0" l="0" r="0" t="0"/>
          <a:stretch/>
        </p:blipFill>
        <p:spPr>
          <a:xfrm>
            <a:off x="635625" y="1002848"/>
            <a:ext cx="3282895" cy="328289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5"/>
          <p:cNvSpPr txBox="1"/>
          <p:nvPr>
            <p:ph type="title"/>
          </p:nvPr>
        </p:nvSpPr>
        <p:spPr>
          <a:xfrm>
            <a:off x="938500" y="445025"/>
            <a:ext cx="5735700" cy="62741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CAREER EXPECTATIONS</a:t>
            </a:r>
            <a:endParaRPr b="1">
              <a:latin typeface="Arial"/>
              <a:ea typeface="Arial"/>
              <a:cs typeface="Arial"/>
              <a:sym typeface="Arial"/>
            </a:endParaRPr>
          </a:p>
        </p:txBody>
      </p:sp>
      <p:sp>
        <p:nvSpPr>
          <p:cNvPr id="64" name="Google Shape;64;p5"/>
          <p:cNvSpPr txBox="1"/>
          <p:nvPr>
            <p:ph idx="1" type="body"/>
          </p:nvPr>
        </p:nvSpPr>
        <p:spPr>
          <a:xfrm>
            <a:off x="938500" y="1196625"/>
            <a:ext cx="7419600" cy="3089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500">
                <a:latin typeface="Arial"/>
                <a:ea typeface="Arial"/>
                <a:cs typeface="Arial"/>
                <a:sym typeface="Arial"/>
              </a:rPr>
              <a:t>Careers in the sports and entertainment industry are in extremely high demand.  </a:t>
            </a:r>
            <a:endParaRPr b="1" sz="1500">
              <a:latin typeface="Arial"/>
              <a:ea typeface="Arial"/>
              <a:cs typeface="Arial"/>
              <a:sym typeface="Arial"/>
            </a:endParaRPr>
          </a:p>
          <a:p>
            <a:pPr indent="0" lvl="0" marL="0" rtl="0" algn="l">
              <a:lnSpc>
                <a:spcPct val="100000"/>
              </a:lnSpc>
              <a:spcBef>
                <a:spcPts val="1000"/>
              </a:spcBef>
              <a:spcAft>
                <a:spcPts val="0"/>
              </a:spcAft>
              <a:buSzPts val="1150"/>
              <a:buNone/>
            </a:pPr>
            <a:r>
              <a:rPr lang="en-US" sz="1500">
                <a:latin typeface="Arial"/>
                <a:ea typeface="Arial"/>
                <a:cs typeface="Arial"/>
                <a:sym typeface="Arial"/>
              </a:rPr>
              <a:t>Because of that demand, employers can offer lower salaries than similar positions in other industries.  </a:t>
            </a:r>
            <a:endParaRPr sz="1500">
              <a:latin typeface="Arial"/>
              <a:ea typeface="Arial"/>
              <a:cs typeface="Arial"/>
              <a:sym typeface="Arial"/>
            </a:endParaRPr>
          </a:p>
          <a:p>
            <a:pPr indent="0" lvl="0" marL="0" rtl="0" algn="l">
              <a:lnSpc>
                <a:spcPct val="100000"/>
              </a:lnSpc>
              <a:spcBef>
                <a:spcPts val="1000"/>
              </a:spcBef>
              <a:spcAft>
                <a:spcPts val="0"/>
              </a:spcAft>
              <a:buSzPts val="1150"/>
              <a:buNone/>
            </a:pPr>
            <a:r>
              <a:rPr lang="en-US" sz="1500">
                <a:latin typeface="Arial"/>
                <a:ea typeface="Arial"/>
                <a:cs typeface="Arial"/>
                <a:sym typeface="Arial"/>
              </a:rPr>
              <a:t>The reality is there are thousands of people seeking work in sports and many are willing to work for less money than they might earn in a different field.</a:t>
            </a:r>
            <a:endParaRPr sz="1500">
              <a:latin typeface="Arial"/>
              <a:ea typeface="Arial"/>
              <a:cs typeface="Arial"/>
              <a:sym typeface="Arial"/>
            </a:endParaRPr>
          </a:p>
          <a:p>
            <a:pPr indent="0" lvl="0" marL="0" rtl="0" algn="l">
              <a:lnSpc>
                <a:spcPct val="100000"/>
              </a:lnSpc>
              <a:spcBef>
                <a:spcPts val="0"/>
              </a:spcBef>
              <a:spcAft>
                <a:spcPts val="0"/>
              </a:spcAft>
              <a:buSzPts val="1150"/>
              <a:buNone/>
            </a:pPr>
            <a:r>
              <a:rPr lang="en-US" sz="1500">
                <a:latin typeface="Arial"/>
                <a:ea typeface="Arial"/>
                <a:cs typeface="Arial"/>
                <a:sym typeface="Arial"/>
              </a:rPr>
              <a:t> </a:t>
            </a:r>
            <a:endParaRPr sz="1500">
              <a:latin typeface="Arial"/>
              <a:ea typeface="Arial"/>
              <a:cs typeface="Arial"/>
              <a:sym typeface="Arial"/>
            </a:endParaRPr>
          </a:p>
          <a:p>
            <a:pPr indent="0" lvl="0" marL="0" rtl="0" algn="l">
              <a:lnSpc>
                <a:spcPct val="100000"/>
              </a:lnSpc>
              <a:spcBef>
                <a:spcPts val="0"/>
              </a:spcBef>
              <a:spcAft>
                <a:spcPts val="1600"/>
              </a:spcAft>
              <a:buSzPts val="1150"/>
              <a:buNone/>
            </a:pPr>
            <a:r>
              <a:t/>
            </a:r>
            <a:endParaRPr sz="1500">
              <a:latin typeface="Arial"/>
              <a:ea typeface="Arial"/>
              <a:cs typeface="Arial"/>
              <a:sym typeface="Arial"/>
            </a:endParaRPr>
          </a:p>
        </p:txBody>
      </p:sp>
      <p:cxnSp>
        <p:nvCxnSpPr>
          <p:cNvPr id="65" name="Google Shape;65;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66" name="Google Shape;66;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7" name="Google Shape;67;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6"/>
          <p:cNvSpPr txBox="1"/>
          <p:nvPr>
            <p:ph type="title"/>
          </p:nvPr>
        </p:nvSpPr>
        <p:spPr>
          <a:xfrm>
            <a:off x="938500" y="445025"/>
            <a:ext cx="5735700" cy="62741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CAREER EXPECTATIONS</a:t>
            </a:r>
            <a:endParaRPr b="1">
              <a:latin typeface="Arial"/>
              <a:ea typeface="Arial"/>
              <a:cs typeface="Arial"/>
              <a:sym typeface="Arial"/>
            </a:endParaRPr>
          </a:p>
        </p:txBody>
      </p:sp>
      <p:sp>
        <p:nvSpPr>
          <p:cNvPr id="73" name="Google Shape;73;p6"/>
          <p:cNvSpPr txBox="1"/>
          <p:nvPr>
            <p:ph idx="1" type="body"/>
          </p:nvPr>
        </p:nvSpPr>
        <p:spPr>
          <a:xfrm>
            <a:off x="938500" y="1196622"/>
            <a:ext cx="7172100" cy="3089303"/>
          </a:xfrm>
          <a:prstGeom prst="rect">
            <a:avLst/>
          </a:prstGeom>
          <a:noFill/>
          <a:ln>
            <a:noFill/>
          </a:ln>
        </p:spPr>
        <p:txBody>
          <a:bodyPr anchorCtr="0" anchor="t" bIns="91425" lIns="91425" spcFirstLastPara="1" rIns="91425" wrap="square" tIns="91425">
            <a:noAutofit/>
          </a:bodyPr>
          <a:lstStyle/>
          <a:p>
            <a:pPr indent="-314325" lvl="0" marL="285750" rtl="0" algn="l">
              <a:lnSpc>
                <a:spcPct val="100000"/>
              </a:lnSpc>
              <a:spcBef>
                <a:spcPts val="0"/>
              </a:spcBef>
              <a:spcAft>
                <a:spcPts val="0"/>
              </a:spcAft>
              <a:buSzPts val="1600"/>
              <a:buFont typeface="Arial"/>
              <a:buChar char="●"/>
            </a:pPr>
            <a:r>
              <a:rPr lang="en-US" sz="1600">
                <a:latin typeface="Arial"/>
                <a:ea typeface="Arial"/>
                <a:cs typeface="Arial"/>
                <a:sym typeface="Arial"/>
              </a:rPr>
              <a:t>Job seekers must recognize the level of commitment required by professionals in the sports and entertainment industry (long hours) </a:t>
            </a:r>
            <a:endParaRPr sz="1600">
              <a:latin typeface="Arial"/>
              <a:ea typeface="Arial"/>
              <a:cs typeface="Arial"/>
              <a:sym typeface="Arial"/>
            </a:endParaRPr>
          </a:p>
          <a:p>
            <a:pPr indent="-314325" lvl="0" marL="285750" rtl="0" algn="l">
              <a:lnSpc>
                <a:spcPct val="100000"/>
              </a:lnSpc>
              <a:spcBef>
                <a:spcPts val="1000"/>
              </a:spcBef>
              <a:spcAft>
                <a:spcPts val="0"/>
              </a:spcAft>
              <a:buSzPts val="1600"/>
              <a:buFont typeface="Arial"/>
              <a:buChar char="●"/>
            </a:pPr>
            <a:r>
              <a:rPr lang="en-US" sz="1600">
                <a:latin typeface="Arial"/>
                <a:ea typeface="Arial"/>
                <a:cs typeface="Arial"/>
                <a:sym typeface="Arial"/>
              </a:rPr>
              <a:t>A positive attitude, strong work ethic and track record of success on-the-job are all essential characteristics for distinguishing candidates from one another</a:t>
            </a:r>
            <a:endParaRPr sz="1600">
              <a:latin typeface="Arial"/>
              <a:ea typeface="Arial"/>
              <a:cs typeface="Arial"/>
              <a:sym typeface="Arial"/>
            </a:endParaRPr>
          </a:p>
          <a:p>
            <a:pPr indent="-314325" lvl="0" marL="285750" rtl="0" algn="l">
              <a:lnSpc>
                <a:spcPct val="100000"/>
              </a:lnSpc>
              <a:spcBef>
                <a:spcPts val="1000"/>
              </a:spcBef>
              <a:spcAft>
                <a:spcPts val="0"/>
              </a:spcAft>
              <a:buSzPts val="1600"/>
              <a:buFont typeface="Arial"/>
              <a:buChar char="●"/>
            </a:pPr>
            <a:r>
              <a:rPr b="1" lang="en-US" sz="1600">
                <a:latin typeface="Arial"/>
                <a:ea typeface="Arial"/>
                <a:cs typeface="Arial"/>
                <a:sym typeface="Arial"/>
              </a:rPr>
              <a:t>Dream Job!  </a:t>
            </a:r>
            <a:r>
              <a:rPr lang="en-US" sz="1600">
                <a:latin typeface="Arial"/>
                <a:ea typeface="Arial"/>
                <a:cs typeface="Arial"/>
                <a:sym typeface="Arial"/>
              </a:rPr>
              <a:t>Most sports and entertainment industry professionals enjoy going to work every day. </a:t>
            </a:r>
            <a:endParaRPr sz="1600">
              <a:latin typeface="Arial"/>
              <a:ea typeface="Arial"/>
              <a:cs typeface="Arial"/>
              <a:sym typeface="Arial"/>
            </a:endParaRPr>
          </a:p>
          <a:p>
            <a:pPr indent="-314325" lvl="0" marL="285750" rtl="0" algn="l">
              <a:lnSpc>
                <a:spcPct val="100000"/>
              </a:lnSpc>
              <a:spcBef>
                <a:spcPts val="1000"/>
              </a:spcBef>
              <a:spcAft>
                <a:spcPts val="0"/>
              </a:spcAft>
              <a:buSzPts val="1600"/>
              <a:buFont typeface="Arial"/>
              <a:buChar char="●"/>
            </a:pPr>
            <a:r>
              <a:rPr b="1" lang="en-US" sz="1600">
                <a:latin typeface="Arial"/>
                <a:ea typeface="Arial"/>
                <a:cs typeface="Arial"/>
                <a:sym typeface="Arial"/>
              </a:rPr>
              <a:t>Realistic expectations: </a:t>
            </a:r>
            <a:r>
              <a:rPr lang="en-US" sz="1600">
                <a:latin typeface="Arial"/>
                <a:ea typeface="Arial"/>
                <a:cs typeface="Arial"/>
                <a:sym typeface="Arial"/>
              </a:rPr>
              <a:t>Just because someone works for the Dallas Cowboys does not necessarily mean they will be watching games every Sunday from a luxury suite</a:t>
            </a:r>
            <a:endParaRPr sz="1600">
              <a:latin typeface="Arial"/>
              <a:ea typeface="Arial"/>
              <a:cs typeface="Arial"/>
              <a:sym typeface="Arial"/>
            </a:endParaRPr>
          </a:p>
          <a:p>
            <a:pPr indent="0" lvl="0" marL="0" rtl="0" algn="l">
              <a:lnSpc>
                <a:spcPct val="100000"/>
              </a:lnSpc>
              <a:spcBef>
                <a:spcPts val="0"/>
              </a:spcBef>
              <a:spcAft>
                <a:spcPts val="1600"/>
              </a:spcAft>
              <a:buSzPts val="1150"/>
              <a:buNone/>
            </a:pPr>
            <a:r>
              <a:t/>
            </a:r>
            <a:endParaRPr sz="1600">
              <a:latin typeface="Arial"/>
              <a:ea typeface="Arial"/>
              <a:cs typeface="Arial"/>
              <a:sym typeface="Arial"/>
            </a:endParaRPr>
          </a:p>
        </p:txBody>
      </p:sp>
      <p:cxnSp>
        <p:nvCxnSpPr>
          <p:cNvPr id="74" name="Google Shape;74;p6"/>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75" name="Google Shape;75;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76" name="Google Shape;76;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ph type="title"/>
          </p:nvPr>
        </p:nvSpPr>
        <p:spPr>
          <a:xfrm>
            <a:off x="500550" y="445025"/>
            <a:ext cx="5735700" cy="627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CAREER EXPECTATIONS</a:t>
            </a:r>
            <a:endParaRPr b="1">
              <a:latin typeface="Arial"/>
              <a:ea typeface="Arial"/>
              <a:cs typeface="Arial"/>
              <a:sym typeface="Arial"/>
            </a:endParaRPr>
          </a:p>
        </p:txBody>
      </p:sp>
      <p:cxnSp>
        <p:nvCxnSpPr>
          <p:cNvPr id="82" name="Google Shape;82;p7"/>
          <p:cNvCxnSpPr/>
          <p:nvPr/>
        </p:nvCxnSpPr>
        <p:spPr>
          <a:xfrm>
            <a:off x="58825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83" name="Google Shape;83;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4" name="Google Shape;84;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85" name="Google Shape;85;p7"/>
          <p:cNvSpPr/>
          <p:nvPr/>
        </p:nvSpPr>
        <p:spPr>
          <a:xfrm>
            <a:off x="2907750" y="1016275"/>
            <a:ext cx="3328500" cy="3070500"/>
          </a:xfrm>
          <a:prstGeom prst="flowChartConnector">
            <a:avLst/>
          </a:prstGeom>
          <a:solidFill>
            <a:schemeClr val="accent1"/>
          </a:solidFill>
          <a:ln cap="flat" cmpd="sng" w="25400">
            <a:solidFill>
              <a:srgbClr val="BA7C2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1" lang="en-US" sz="1700" u="none" cap="none" strike="noStrike">
                <a:solidFill>
                  <a:schemeClr val="lt1"/>
                </a:solidFill>
              </a:rPr>
              <a:t> "Look for internships. Don't worry about the money. </a:t>
            </a:r>
            <a:br>
              <a:rPr b="1" i="1" lang="en-US" sz="1700" u="none" cap="none" strike="noStrike">
                <a:solidFill>
                  <a:schemeClr val="lt1"/>
                </a:solidFill>
              </a:rPr>
            </a:br>
            <a:r>
              <a:rPr b="1" i="1" lang="en-US" sz="1700" u="none" cap="none" strike="noStrike">
                <a:solidFill>
                  <a:schemeClr val="lt1"/>
                </a:solidFill>
              </a:rPr>
              <a:t>Work hard &amp; don't have expectations beyond being part of a team. Assume nothing." </a:t>
            </a:r>
            <a:endParaRPr b="1" i="1" sz="1700"/>
          </a:p>
        </p:txBody>
      </p:sp>
      <p:sp>
        <p:nvSpPr>
          <p:cNvPr id="86" name="Google Shape;86;p7"/>
          <p:cNvSpPr txBox="1"/>
          <p:nvPr/>
        </p:nvSpPr>
        <p:spPr>
          <a:xfrm>
            <a:off x="2601900" y="4224325"/>
            <a:ext cx="3940200" cy="4647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chemeClr val="lt1"/>
              </a:buClr>
              <a:buSzPts val="1150"/>
              <a:buFont typeface="Montserrat"/>
              <a:buNone/>
            </a:pPr>
            <a:r>
              <a:rPr b="0" i="0" lang="en-US" sz="1150" u="none" cap="none" strike="noStrike">
                <a:solidFill>
                  <a:srgbClr val="EF8600"/>
                </a:solidFill>
                <a:latin typeface="Arial"/>
                <a:ea typeface="Arial"/>
                <a:cs typeface="Arial"/>
                <a:sym typeface="Arial"/>
              </a:rPr>
              <a:t>John Coppolella, General Manager of the Atlanta Braves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8"/>
          <p:cNvSpPr txBox="1"/>
          <p:nvPr>
            <p:ph type="title"/>
          </p:nvPr>
        </p:nvSpPr>
        <p:spPr>
          <a:xfrm>
            <a:off x="938500" y="445025"/>
            <a:ext cx="5735700" cy="62741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CAREER RELATED RESOURCES</a:t>
            </a:r>
            <a:endParaRPr/>
          </a:p>
        </p:txBody>
      </p:sp>
      <p:sp>
        <p:nvSpPr>
          <p:cNvPr id="92" name="Google Shape;92;p8"/>
          <p:cNvSpPr txBox="1"/>
          <p:nvPr>
            <p:ph idx="1" type="body"/>
          </p:nvPr>
        </p:nvSpPr>
        <p:spPr>
          <a:xfrm>
            <a:off x="938500" y="1196622"/>
            <a:ext cx="7172100" cy="3089303"/>
          </a:xfrm>
          <a:prstGeom prst="rect">
            <a:avLst/>
          </a:prstGeom>
          <a:noFill/>
          <a:ln>
            <a:noFill/>
          </a:ln>
        </p:spPr>
        <p:txBody>
          <a:bodyPr anchorCtr="0" anchor="t" bIns="91425" lIns="91425" spcFirstLastPara="1" rIns="91425" wrap="square" tIns="91425">
            <a:noAutofit/>
          </a:bodyPr>
          <a:lstStyle/>
          <a:p>
            <a:pPr indent="-330200" lvl="0" marL="457200" rtl="0" algn="l">
              <a:lnSpc>
                <a:spcPct val="100000"/>
              </a:lnSpc>
              <a:spcBef>
                <a:spcPts val="0"/>
              </a:spcBef>
              <a:spcAft>
                <a:spcPts val="0"/>
              </a:spcAft>
              <a:buClr>
                <a:schemeClr val="dk2"/>
              </a:buClr>
              <a:buSzPts val="1600"/>
              <a:buFont typeface="Arial"/>
              <a:buChar char="●"/>
            </a:pPr>
            <a:r>
              <a:rPr b="1" lang="en-US" sz="1600" u="sng">
                <a:solidFill>
                  <a:schemeClr val="dk2"/>
                </a:solidFill>
                <a:latin typeface="Arial"/>
                <a:ea typeface="Arial"/>
                <a:cs typeface="Arial"/>
                <a:sym typeface="Arial"/>
                <a:hlinkClick r:id="rId3">
                  <a:extLst>
                    <a:ext uri="{A12FA001-AC4F-418D-AE19-62706E023703}">
                      <ahyp:hlinkClr val="tx"/>
                    </a:ext>
                  </a:extLst>
                </a:hlinkClick>
              </a:rPr>
              <a:t>Sports Career Consulting’s Certification Programs</a:t>
            </a:r>
            <a:endParaRPr b="1" sz="1600">
              <a:solidFill>
                <a:schemeClr val="dk2"/>
              </a:solidFill>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Industry books, magazines, periodicals and trade journals</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Newspapers</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Guidance counselor</a:t>
            </a:r>
            <a:endParaRPr sz="1600">
              <a:latin typeface="Arial"/>
              <a:ea typeface="Arial"/>
              <a:cs typeface="Arial"/>
              <a:sym typeface="Arial"/>
            </a:endParaRPr>
          </a:p>
          <a:p>
            <a:pPr indent="-330200" lvl="0" marL="457200" rtl="0" algn="l">
              <a:lnSpc>
                <a:spcPct val="100000"/>
              </a:lnSpc>
              <a:spcBef>
                <a:spcPts val="1200"/>
              </a:spcBef>
              <a:spcAft>
                <a:spcPts val="0"/>
              </a:spcAft>
              <a:buSzPts val="1600"/>
              <a:buFont typeface="Arial"/>
              <a:buChar char="●"/>
            </a:pPr>
            <a:r>
              <a:rPr lang="en-US" sz="1600">
                <a:latin typeface="Arial"/>
                <a:ea typeface="Arial"/>
                <a:cs typeface="Arial"/>
                <a:sym typeface="Arial"/>
              </a:rPr>
              <a:t>School career centers</a:t>
            </a:r>
            <a:endParaRPr sz="1600">
              <a:latin typeface="Arial"/>
              <a:ea typeface="Arial"/>
              <a:cs typeface="Arial"/>
              <a:sym typeface="Arial"/>
            </a:endParaRPr>
          </a:p>
          <a:p>
            <a:pPr indent="-463550" lvl="0" marL="463550" rtl="0" algn="l">
              <a:lnSpc>
                <a:spcPct val="100000"/>
              </a:lnSpc>
              <a:spcBef>
                <a:spcPts val="1200"/>
              </a:spcBef>
              <a:spcAft>
                <a:spcPts val="0"/>
              </a:spcAft>
              <a:buSzPts val="1150"/>
              <a:buNone/>
            </a:pPr>
            <a:r>
              <a:t/>
            </a:r>
            <a:endParaRPr sz="1600">
              <a:latin typeface="Arial"/>
              <a:ea typeface="Arial"/>
              <a:cs typeface="Arial"/>
              <a:sym typeface="Arial"/>
            </a:endParaRPr>
          </a:p>
          <a:p>
            <a:pPr indent="0" lvl="0" marL="0" rtl="0" algn="l">
              <a:lnSpc>
                <a:spcPct val="100000"/>
              </a:lnSpc>
              <a:spcBef>
                <a:spcPts val="1200"/>
              </a:spcBef>
              <a:spcAft>
                <a:spcPts val="1600"/>
              </a:spcAft>
              <a:buSzPts val="1150"/>
              <a:buNone/>
            </a:pPr>
            <a:r>
              <a:t/>
            </a:r>
            <a:endParaRPr sz="1600">
              <a:latin typeface="Arial"/>
              <a:ea typeface="Arial"/>
              <a:cs typeface="Arial"/>
              <a:sym typeface="Arial"/>
            </a:endParaRPr>
          </a:p>
        </p:txBody>
      </p:sp>
      <p:cxnSp>
        <p:nvCxnSpPr>
          <p:cNvPr id="93" name="Google Shape;93;p8"/>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94" name="Google Shape;94;p8"/>
          <p:cNvPicPr preferRelativeResize="0"/>
          <p:nvPr/>
        </p:nvPicPr>
        <p:blipFill rotWithShape="1">
          <a:blip r:embed="rId4">
            <a:alphaModFix/>
          </a:blip>
          <a:srcRect b="0" l="0" r="0" t="0"/>
          <a:stretch/>
        </p:blipFill>
        <p:spPr>
          <a:xfrm>
            <a:off x="8023500" y="4711125"/>
            <a:ext cx="1006524" cy="356000"/>
          </a:xfrm>
          <a:prstGeom prst="rect">
            <a:avLst/>
          </a:prstGeom>
          <a:noFill/>
          <a:ln>
            <a:noFill/>
          </a:ln>
        </p:spPr>
      </p:pic>
      <p:sp>
        <p:nvSpPr>
          <p:cNvPr id="95" name="Google Shape;95;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9"/>
          <p:cNvSpPr txBox="1"/>
          <p:nvPr>
            <p:ph type="title"/>
          </p:nvPr>
        </p:nvSpPr>
        <p:spPr>
          <a:xfrm>
            <a:off x="938500" y="445025"/>
            <a:ext cx="5735700" cy="62741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CAREER RELATED RESOURCES</a:t>
            </a:r>
            <a:endParaRPr/>
          </a:p>
        </p:txBody>
      </p:sp>
      <p:sp>
        <p:nvSpPr>
          <p:cNvPr id="101" name="Google Shape;101;p9"/>
          <p:cNvSpPr txBox="1"/>
          <p:nvPr>
            <p:ph idx="1" type="body"/>
          </p:nvPr>
        </p:nvSpPr>
        <p:spPr>
          <a:xfrm>
            <a:off x="938500" y="1027098"/>
            <a:ext cx="5255566" cy="3089303"/>
          </a:xfrm>
          <a:prstGeom prst="rect">
            <a:avLst/>
          </a:prstGeom>
          <a:noFill/>
          <a:ln>
            <a:noFill/>
          </a:ln>
        </p:spPr>
        <p:txBody>
          <a:bodyPr anchorCtr="0" anchor="t" bIns="91425" lIns="91425" spcFirstLastPara="1" rIns="91425" wrap="square" tIns="91425">
            <a:noAutofit/>
          </a:bodyPr>
          <a:lstStyle/>
          <a:p>
            <a:pPr indent="-463550" lvl="0" marL="463550" rtl="0" algn="l">
              <a:lnSpc>
                <a:spcPct val="100000"/>
              </a:lnSpc>
              <a:spcBef>
                <a:spcPts val="0"/>
              </a:spcBef>
              <a:spcAft>
                <a:spcPts val="0"/>
              </a:spcAft>
              <a:buSzPts val="1150"/>
              <a:buNone/>
            </a:pPr>
            <a:r>
              <a:rPr b="1" lang="en-US" sz="1600">
                <a:latin typeface="Arial"/>
                <a:ea typeface="Arial"/>
                <a:cs typeface="Arial"/>
                <a:sym typeface="Arial"/>
              </a:rPr>
              <a:t>Online resources:</a:t>
            </a:r>
            <a:endParaRPr b="1" sz="1600">
              <a:latin typeface="Arial"/>
              <a:ea typeface="Arial"/>
              <a:cs typeface="Arial"/>
              <a:sym typeface="Arial"/>
            </a:endParaRPr>
          </a:p>
          <a:p>
            <a:pPr indent="-330200" lvl="0" marL="457200" rtl="0" algn="l">
              <a:lnSpc>
                <a:spcPct val="100000"/>
              </a:lnSpc>
              <a:spcBef>
                <a:spcPts val="1200"/>
              </a:spcBef>
              <a:spcAft>
                <a:spcPts val="0"/>
              </a:spcAft>
              <a:buSzPts val="1600"/>
              <a:buFont typeface="Arial"/>
              <a:buChar char="●"/>
            </a:pPr>
            <a:r>
              <a:rPr lang="en-US" sz="1600">
                <a:latin typeface="Arial"/>
                <a:ea typeface="Arial"/>
                <a:cs typeface="Arial"/>
                <a:sym typeface="Arial"/>
              </a:rPr>
              <a:t>Social Media</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u="sng">
                <a:solidFill>
                  <a:schemeClr val="hlink"/>
                </a:solidFill>
                <a:latin typeface="Arial"/>
                <a:ea typeface="Arial"/>
                <a:cs typeface="Arial"/>
                <a:sym typeface="Arial"/>
                <a:hlinkClick r:id="rId3"/>
              </a:rPr>
              <a:t>https://www.indeed.com</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u="sng">
                <a:solidFill>
                  <a:schemeClr val="hlink"/>
                </a:solidFill>
                <a:latin typeface="Arial"/>
                <a:ea typeface="Arial"/>
                <a:cs typeface="Arial"/>
                <a:sym typeface="Arial"/>
                <a:hlinkClick r:id="rId4"/>
              </a:rPr>
              <a:t>http://www.nikebiz.com</a:t>
            </a:r>
            <a:r>
              <a:rPr lang="en-US" sz="1600">
                <a:latin typeface="Arial"/>
                <a:ea typeface="Arial"/>
                <a:cs typeface="Arial"/>
                <a:sym typeface="Arial"/>
              </a:rPr>
              <a:t>	</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u="sng">
                <a:solidFill>
                  <a:schemeClr val="hlink"/>
                </a:solidFill>
                <a:latin typeface="Arial"/>
                <a:ea typeface="Arial"/>
                <a:cs typeface="Arial"/>
                <a:sym typeface="Arial"/>
                <a:hlinkClick r:id="rId5"/>
              </a:rPr>
              <a:t>http://www.corporate.disney.go.com/careers</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u="sng">
                <a:solidFill>
                  <a:schemeClr val="hlink"/>
                </a:solidFill>
                <a:latin typeface="Arial"/>
                <a:ea typeface="Arial"/>
                <a:cs typeface="Arial"/>
                <a:sym typeface="Arial"/>
                <a:hlinkClick r:id="rId6"/>
              </a:rPr>
              <a:t>http://www.teamworkonline.com</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u="sng">
                <a:solidFill>
                  <a:schemeClr val="hlink"/>
                </a:solidFill>
                <a:latin typeface="Arial"/>
                <a:ea typeface="Arial"/>
                <a:cs typeface="Arial"/>
                <a:sym typeface="Arial"/>
                <a:hlinkClick r:id="rId7"/>
              </a:rPr>
              <a:t>http://www2.ncaa.org/portal/employment</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u="sng">
                <a:solidFill>
                  <a:schemeClr val="hlink"/>
                </a:solidFill>
                <a:latin typeface="Arial"/>
                <a:ea typeface="Arial"/>
                <a:cs typeface="Arial"/>
                <a:sym typeface="Arial"/>
                <a:hlinkClick r:id="rId8"/>
              </a:rPr>
              <a:t>http://www.warnerbroscareers.com</a:t>
            </a:r>
            <a:endParaRPr sz="1600">
              <a:latin typeface="Arial"/>
              <a:ea typeface="Arial"/>
              <a:cs typeface="Arial"/>
              <a:sym typeface="Arial"/>
            </a:endParaRPr>
          </a:p>
          <a:p>
            <a:pPr indent="-330200" lvl="0" marL="457200" rtl="0" algn="l">
              <a:lnSpc>
                <a:spcPct val="100000"/>
              </a:lnSpc>
              <a:spcBef>
                <a:spcPts val="0"/>
              </a:spcBef>
              <a:spcAft>
                <a:spcPts val="0"/>
              </a:spcAft>
              <a:buSzPts val="1600"/>
              <a:buFont typeface="Arial"/>
              <a:buChar char="●"/>
            </a:pPr>
            <a:r>
              <a:rPr lang="en-US" sz="1600" u="sng">
                <a:solidFill>
                  <a:schemeClr val="hlink"/>
                </a:solidFill>
                <a:latin typeface="Arial"/>
                <a:ea typeface="Arial"/>
                <a:cs typeface="Arial"/>
                <a:sym typeface="Arial"/>
                <a:hlinkClick r:id="rId9"/>
              </a:rPr>
              <a:t>https://www.linkedin.com/</a:t>
            </a:r>
            <a:endParaRPr sz="1600">
              <a:latin typeface="Arial"/>
              <a:ea typeface="Arial"/>
              <a:cs typeface="Arial"/>
              <a:sym typeface="Arial"/>
            </a:endParaRPr>
          </a:p>
          <a:p>
            <a:pPr indent="0" lvl="0" marL="0" rtl="0" algn="l">
              <a:lnSpc>
                <a:spcPct val="100000"/>
              </a:lnSpc>
              <a:spcBef>
                <a:spcPts val="600"/>
              </a:spcBef>
              <a:spcAft>
                <a:spcPts val="1600"/>
              </a:spcAft>
              <a:buSzPts val="1150"/>
              <a:buNone/>
            </a:pPr>
            <a:r>
              <a:t/>
            </a:r>
            <a:endParaRPr sz="1600">
              <a:latin typeface="Arial"/>
              <a:ea typeface="Arial"/>
              <a:cs typeface="Arial"/>
              <a:sym typeface="Arial"/>
            </a:endParaRPr>
          </a:p>
        </p:txBody>
      </p:sp>
      <p:cxnSp>
        <p:nvCxnSpPr>
          <p:cNvPr id="102" name="Google Shape;102;p9"/>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03" name="Google Shape;103;p9"/>
          <p:cNvPicPr preferRelativeResize="0"/>
          <p:nvPr/>
        </p:nvPicPr>
        <p:blipFill rotWithShape="1">
          <a:blip r:embed="rId10">
            <a:alphaModFix/>
          </a:blip>
          <a:srcRect b="0" l="0" r="0" t="0"/>
          <a:stretch/>
        </p:blipFill>
        <p:spPr>
          <a:xfrm>
            <a:off x="8023500" y="4711125"/>
            <a:ext cx="1006524" cy="356000"/>
          </a:xfrm>
          <a:prstGeom prst="rect">
            <a:avLst/>
          </a:prstGeom>
          <a:noFill/>
          <a:ln>
            <a:noFill/>
          </a:ln>
        </p:spPr>
      </p:pic>
      <p:sp>
        <p:nvSpPr>
          <p:cNvPr id="104" name="Google Shape;104;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descr="Logo&#10;&#10;Description automatically generated" id="105" name="Google Shape;105;p9"/>
          <p:cNvPicPr preferRelativeResize="0"/>
          <p:nvPr/>
        </p:nvPicPr>
        <p:blipFill rotWithShape="1">
          <a:blip r:embed="rId11">
            <a:alphaModFix/>
          </a:blip>
          <a:srcRect b="0" l="0" r="0" t="0"/>
          <a:stretch/>
        </p:blipFill>
        <p:spPr>
          <a:xfrm>
            <a:off x="6323526" y="1381289"/>
            <a:ext cx="2380919" cy="238091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