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Montserrat"/>
      <p:regular r:id="rId13"/>
      <p:bold r:id="rId14"/>
      <p:italic r:id="rId15"/>
      <p:boldItalic r:id="rId16"/>
    </p:embeddedFont>
    <p:embeddedFont>
      <p:font typeface="Oswald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9" roundtripDataSignature="AMtx7mjzSgKcnQc5B2OFLdKd0p1dV/j4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Montserrat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Montserrat-italic.fntdata"/><Relationship Id="rId14" Type="http://schemas.openxmlformats.org/officeDocument/2006/relationships/font" Target="fonts/Montserrat-bold.fntdata"/><Relationship Id="rId17" Type="http://schemas.openxmlformats.org/officeDocument/2006/relationships/font" Target="fonts/Oswald-regular.fntdata"/><Relationship Id="rId16" Type="http://schemas.openxmlformats.org/officeDocument/2006/relationships/font" Target="fonts/Montserrat-boldItalic.fntdata"/><Relationship Id="rId5" Type="http://schemas.openxmlformats.org/officeDocument/2006/relationships/slide" Target="slides/slide1.xml"/><Relationship Id="rId19" Type="http://customschemas.google.com/relationships/presentationmetadata" Target="metadata"/><Relationship Id="rId6" Type="http://schemas.openxmlformats.org/officeDocument/2006/relationships/slide" Target="slides/slide2.xml"/><Relationship Id="rId18" Type="http://schemas.openxmlformats.org/officeDocument/2006/relationships/font" Target="fonts/Oswald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" name="Google Shape;2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" name="Google Shape;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" name="Google Shape;4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1" name="Google Shape;6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1" name="Google Shape;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0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2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" name="Google Shape;16;p12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14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14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0" i="0" sz="2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  <a:effectLst>
            <a:outerShdw blurRad="142875" rotWithShape="0" algn="bl" dir="87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COVER LETTERS &amp; RESUMES</a:t>
            </a:r>
            <a:endParaRPr/>
          </a:p>
        </p:txBody>
      </p:sp>
      <p:sp>
        <p:nvSpPr>
          <p:cNvPr id="27" name="Google Shape;27;p1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rotWithShape="0" algn="bl" dir="8460000" dist="19050">
              <a:srgbClr val="76A5AF">
                <a:alpha val="49803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0" lang="en-US" sz="2200">
                <a:latin typeface="Arial"/>
                <a:ea typeface="Arial"/>
                <a:cs typeface="Arial"/>
                <a:sym typeface="Arial"/>
              </a:rPr>
              <a:t>LESSON 12.4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29" name="Google Shape;2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b="0" i="0" lang="en-US" sz="13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b="0" i="0" lang="en-US" sz="700" u="none" cap="none" strike="noStrik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b="0" i="0" sz="7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"/>
          <p:cNvSpPr txBox="1"/>
          <p:nvPr>
            <p:ph type="title"/>
          </p:nvPr>
        </p:nvSpPr>
        <p:spPr>
          <a:xfrm>
            <a:off x="5352083" y="1344028"/>
            <a:ext cx="2837400" cy="5733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COVER LETTER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"/>
          <p:cNvSpPr txBox="1"/>
          <p:nvPr>
            <p:ph idx="1" type="body"/>
          </p:nvPr>
        </p:nvSpPr>
        <p:spPr>
          <a:xfrm>
            <a:off x="5352083" y="1939498"/>
            <a:ext cx="3046625" cy="15650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cover letter </a:t>
            </a: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(also known as a letter of introduction or letter of application) tells the employer the type of position the individual is seeking and specifically how the applicant is qualified to fill the job opening. </a:t>
            </a:r>
            <a:endParaRPr/>
          </a:p>
        </p:txBody>
      </p:sp>
      <p:cxnSp>
        <p:nvCxnSpPr>
          <p:cNvPr id="37" name="Google Shape;37;p2"/>
          <p:cNvCxnSpPr/>
          <p:nvPr/>
        </p:nvCxnSpPr>
        <p:spPr>
          <a:xfrm>
            <a:off x="5142854" y="1549446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38" name="Google Shape;38;p2"/>
          <p:cNvPicPr preferRelativeResize="0"/>
          <p:nvPr/>
        </p:nvPicPr>
        <p:blipFill rotWithShape="1">
          <a:blip r:embed="rId3">
            <a:alphaModFix/>
          </a:blip>
          <a:srcRect b="5325" l="0" r="0" t="5325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39" name="Google Shape;3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COVER LETTERS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An effective cover letter will:</a:t>
            </a:r>
            <a:endParaRPr b="1"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Draw the attention of the reader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Encourage careful review of the resume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Successfully highlight key personal achievements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Explain why the candidate’s skill set is an effective match for the position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" name="Google Shape;47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48" name="Google Shape;4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COVER LETTERS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4"/>
          <p:cNvSpPr txBox="1"/>
          <p:nvPr>
            <p:ph idx="1" type="body"/>
          </p:nvPr>
        </p:nvSpPr>
        <p:spPr>
          <a:xfrm>
            <a:off x="938500" y="10426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800">
                <a:latin typeface="Arial"/>
                <a:ea typeface="Arial"/>
                <a:cs typeface="Arial"/>
                <a:sym typeface="Arial"/>
              </a:rPr>
              <a:t>Cover letters should: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Be addressed to prospective employer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Specifically identify the position being offered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Include a description of skill matches (qualifications)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Highlight specific, applicable achievements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Reaffirm interest in position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-US" sz="1800">
                <a:latin typeface="Arial"/>
                <a:ea typeface="Arial"/>
                <a:cs typeface="Arial"/>
                <a:sym typeface="Arial"/>
              </a:rPr>
              <a:t>State willingness and desire to meet face to face (interview)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" name="Google Shape;56;p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57" name="Google Shape;5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"/>
          <p:cNvSpPr txBox="1"/>
          <p:nvPr>
            <p:ph type="title"/>
          </p:nvPr>
        </p:nvSpPr>
        <p:spPr>
          <a:xfrm>
            <a:off x="5352083" y="1578607"/>
            <a:ext cx="2837400" cy="57337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RESUME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5"/>
          <p:cNvSpPr txBox="1"/>
          <p:nvPr>
            <p:ph idx="1" type="body"/>
          </p:nvPr>
        </p:nvSpPr>
        <p:spPr>
          <a:xfrm>
            <a:off x="5352083" y="2174077"/>
            <a:ext cx="3046625" cy="15650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 quality </a:t>
            </a:r>
            <a:r>
              <a:rPr b="1" lang="en-US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resume</a:t>
            </a: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will help the individual reach the interview process, resumes that are not well prepared will likely be discarded.</a:t>
            </a:r>
            <a:endParaRPr/>
          </a:p>
        </p:txBody>
      </p:sp>
      <p:cxnSp>
        <p:nvCxnSpPr>
          <p:cNvPr id="65" name="Google Shape;65;p5"/>
          <p:cNvCxnSpPr/>
          <p:nvPr/>
        </p:nvCxnSpPr>
        <p:spPr>
          <a:xfrm>
            <a:off x="5142854" y="1549446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66" name="Google Shape;66;p5"/>
          <p:cNvPicPr preferRelativeResize="0"/>
          <p:nvPr/>
        </p:nvPicPr>
        <p:blipFill rotWithShape="1">
          <a:blip r:embed="rId3">
            <a:alphaModFix/>
          </a:blip>
          <a:srcRect b="0" l="22019" r="22020" t="0"/>
          <a:stretch/>
        </p:blipFill>
        <p:spPr>
          <a:xfrm>
            <a:off x="-422250" y="-236700"/>
            <a:ext cx="4714800" cy="5616900"/>
          </a:xfrm>
          <a:prstGeom prst="flowChartDelay">
            <a:avLst/>
          </a:prstGeom>
          <a:noFill/>
          <a:ln>
            <a:noFill/>
          </a:ln>
        </p:spPr>
      </p:pic>
      <p:pic>
        <p:nvPicPr>
          <p:cNvPr id="67" name="Google Shape;6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RESUMES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6"/>
          <p:cNvSpPr txBox="1"/>
          <p:nvPr>
            <p:ph idx="1" type="body"/>
          </p:nvPr>
        </p:nvSpPr>
        <p:spPr>
          <a:xfrm>
            <a:off x="938049" y="1118000"/>
            <a:ext cx="37587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An effective resume will include:</a:t>
            </a:r>
            <a:endParaRPr b="1"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Arial"/>
                <a:ea typeface="Arial"/>
                <a:cs typeface="Arial"/>
                <a:sym typeface="Arial"/>
              </a:rPr>
              <a:t>Contact information</a:t>
            </a:r>
            <a:endParaRPr b="1" sz="1600"/>
          </a:p>
          <a:p>
            <a:pPr indent="-33020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Name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Address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Telephone number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E-mail address</a:t>
            </a:r>
            <a:endParaRPr sz="16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r>
              <a:t/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76" name="Google Shape;7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8" name="Google Shape;78;p6"/>
          <p:cNvSpPr txBox="1"/>
          <p:nvPr/>
        </p:nvSpPr>
        <p:spPr>
          <a:xfrm>
            <a:off x="4272551" y="1605025"/>
            <a:ext cx="44139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</a:rPr>
              <a:t>Experience and employment history </a:t>
            </a:r>
            <a:endParaRPr b="1" sz="1600"/>
          </a:p>
          <a:p>
            <a:pPr indent="-3302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Description of duties and responsibilities</a:t>
            </a:r>
            <a:endParaRPr sz="1600"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●"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Traditionally listed in reverse chronological order</a:t>
            </a:r>
            <a:endParaRPr b="0" i="0" sz="1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 txBox="1"/>
          <p:nvPr>
            <p:ph type="title"/>
          </p:nvPr>
        </p:nvSpPr>
        <p:spPr>
          <a:xfrm>
            <a:off x="500775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en-US">
                <a:latin typeface="Arial"/>
                <a:ea typeface="Arial"/>
                <a:cs typeface="Arial"/>
                <a:sym typeface="Arial"/>
              </a:rPr>
              <a:t>RESUMES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7"/>
          <p:cNvSpPr txBox="1"/>
          <p:nvPr>
            <p:ph idx="1" type="body"/>
          </p:nvPr>
        </p:nvSpPr>
        <p:spPr>
          <a:xfrm>
            <a:off x="500775" y="1051800"/>
            <a:ext cx="41955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Education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List of schools attended, and degrees earned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Should include dates attended and related coursework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Include list of certificates, training, and/or licenses obtained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1500">
                <a:latin typeface="Arial"/>
                <a:ea typeface="Arial"/>
                <a:cs typeface="Arial"/>
                <a:sym typeface="Arial"/>
              </a:rPr>
              <a:t>Personal achievements</a:t>
            </a:r>
            <a:endParaRPr b="1"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List of affiliations with personal or professional organizations including volunteer or charitable organizations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Font typeface="Arial"/>
              <a:buChar char="●"/>
            </a:pPr>
            <a:r>
              <a:rPr lang="en-US" sz="1500">
                <a:latin typeface="Arial"/>
                <a:ea typeface="Arial"/>
                <a:cs typeface="Arial"/>
                <a:sym typeface="Arial"/>
              </a:rPr>
              <a:t>Include personal and professional awards or recognition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5" name="Google Shape;85;p7"/>
          <p:cNvCxnSpPr/>
          <p:nvPr/>
        </p:nvCxnSpPr>
        <p:spPr>
          <a:xfrm>
            <a:off x="500775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FFFFFF">
                <a:alpha val="49803"/>
              </a:srgbClr>
            </a:outerShdw>
          </a:effectLst>
        </p:spPr>
      </p:cxnSp>
      <p:pic>
        <p:nvPicPr>
          <p:cNvPr id="86" name="Google Shape;8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88" name="Google Shape;88;p7"/>
          <p:cNvSpPr txBox="1"/>
          <p:nvPr/>
        </p:nvSpPr>
        <p:spPr>
          <a:xfrm>
            <a:off x="4696274" y="1051800"/>
            <a:ext cx="4031100" cy="303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500" u="none" cap="none" strike="noStrike">
                <a:solidFill>
                  <a:schemeClr val="lt1"/>
                </a:solidFill>
              </a:rPr>
              <a:t>Reference list</a:t>
            </a:r>
            <a:endParaRPr b="1" sz="1500"/>
          </a:p>
          <a:p>
            <a:pPr indent="-32385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List of people prospective employers may contact for more information regarding an applicant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Include the name, title, name and location of business, telephone and fax number, and e-mail address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Avoid using family members as references</a:t>
            </a:r>
            <a:endParaRPr sz="1500"/>
          </a:p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Char char="●"/>
            </a:pPr>
            <a:r>
              <a:rPr b="0" i="0" lang="en-US" sz="1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Portfolio (collection of relevant work) might be requested by some employers</a:t>
            </a:r>
            <a:endParaRPr b="0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b="0" i="0" lang="en-US" sz="14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b="0" i="0" lang="en-US" sz="800" u="none" cap="none" strike="noStrik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b="0" i="0" sz="800" u="none" cap="none" strike="noStrik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5" name="Google Shape;9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Kelly, Bob</dc:creator>
</cp:coreProperties>
</file>