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embeddedFontLst>
    <p:embeddedFont>
      <p:font typeface="Montserrat"/>
      <p:regular r:id="rId11"/>
      <p:bold r:id="rId12"/>
      <p:italic r:id="rId13"/>
      <p:boldItalic r:id="rId14"/>
    </p:embeddedFont>
    <p:embeddedFont>
      <p:font typeface="Oswald"/>
      <p:regular r:id="rId15"/>
      <p:bold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7" roundtripDataSignature="AMtx7mjXlL4NW2fVyM2FFcxvcNo2rHEps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Montserrat-regular.fntdata"/><Relationship Id="rId10" Type="http://schemas.openxmlformats.org/officeDocument/2006/relationships/slide" Target="slides/slide6.xml"/><Relationship Id="rId13" Type="http://schemas.openxmlformats.org/officeDocument/2006/relationships/font" Target="fonts/Montserrat-italic.fntdata"/><Relationship Id="rId12" Type="http://schemas.openxmlformats.org/officeDocument/2006/relationships/font" Target="fonts/Montserrat-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Oswald-regular.fntdata"/><Relationship Id="rId14" Type="http://schemas.openxmlformats.org/officeDocument/2006/relationships/font" Target="fonts/Montserrat-boldItalic.fntdata"/><Relationship Id="rId17" Type="http://customschemas.google.com/relationships/presentationmetadata" Target="metadata"/><Relationship Id="rId16" Type="http://schemas.openxmlformats.org/officeDocument/2006/relationships/font" Target="fonts/Oswald-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 name="Google Shape;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 name="Shape 28"/>
        <p:cNvGrpSpPr/>
        <p:nvPr/>
      </p:nvGrpSpPr>
      <p:grpSpPr>
        <a:xfrm>
          <a:off x="0" y="0"/>
          <a:ext cx="0" cy="0"/>
          <a:chOff x="0" y="0"/>
          <a:chExt cx="0" cy="0"/>
        </a:xfrm>
      </p:grpSpPr>
      <p:sp>
        <p:nvSpPr>
          <p:cNvPr id="29" name="Google Shape;2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 name="Google Shape;3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 name="Shape 39"/>
        <p:cNvGrpSpPr/>
        <p:nvPr/>
      </p:nvGrpSpPr>
      <p:grpSpPr>
        <a:xfrm>
          <a:off x="0" y="0"/>
          <a:ext cx="0" cy="0"/>
          <a:chOff x="0" y="0"/>
          <a:chExt cx="0" cy="0"/>
        </a:xfrm>
      </p:grpSpPr>
      <p:sp>
        <p:nvSpPr>
          <p:cNvPr id="40" name="Google Shape;4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1" name="Google Shape;4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2" name="Google Shape;72;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8"/>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8"/>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9"/>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9"/>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 name="Shape 15"/>
        <p:cNvGrpSpPr/>
        <p:nvPr/>
      </p:nvGrpSpPr>
      <p:grpSpPr>
        <a:xfrm>
          <a:off x="0" y="0"/>
          <a:ext cx="0" cy="0"/>
          <a:chOff x="0" y="0"/>
          <a:chExt cx="0" cy="0"/>
        </a:xfrm>
      </p:grpSpPr>
      <p:sp>
        <p:nvSpPr>
          <p:cNvPr id="16" name="Google Shape;16;p1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7" name="Google Shape;17;p11"/>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8" name="Google Shape;18;p11"/>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4.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1275644" y="1950100"/>
            <a:ext cx="6570134"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CAREERS IN ENTERTAINMENT</a:t>
            </a:r>
            <a:endParaRPr/>
          </a:p>
        </p:txBody>
      </p:sp>
      <p:sp>
        <p:nvSpPr>
          <p:cNvPr id="24" name="Google Shape;24;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12.2</a:t>
            </a:r>
            <a:endParaRPr b="0" sz="2200">
              <a:latin typeface="Arial"/>
              <a:ea typeface="Arial"/>
              <a:cs typeface="Arial"/>
              <a:sym typeface="Arial"/>
            </a:endParaRPr>
          </a:p>
        </p:txBody>
      </p:sp>
      <p:cxnSp>
        <p:nvCxnSpPr>
          <p:cNvPr id="25" name="Google Shape;25;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 name="Google Shape;26;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 name="Shape 31"/>
        <p:cNvGrpSpPr/>
        <p:nvPr/>
      </p:nvGrpSpPr>
      <p:grpSpPr>
        <a:xfrm>
          <a:off x="0" y="0"/>
          <a:ext cx="0" cy="0"/>
          <a:chOff x="0" y="0"/>
          <a:chExt cx="0" cy="0"/>
        </a:xfrm>
      </p:grpSpPr>
      <p:sp>
        <p:nvSpPr>
          <p:cNvPr id="32" name="Google Shape;32;p2"/>
          <p:cNvSpPr txBox="1"/>
          <p:nvPr>
            <p:ph type="title"/>
          </p:nvPr>
        </p:nvSpPr>
        <p:spPr>
          <a:xfrm>
            <a:off x="938500" y="445025"/>
            <a:ext cx="68202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ENTERTAINMENT CAREER OPPORTUNITIES</a:t>
            </a:r>
            <a:endParaRPr b="1">
              <a:latin typeface="Arial"/>
              <a:ea typeface="Arial"/>
              <a:cs typeface="Arial"/>
              <a:sym typeface="Arial"/>
            </a:endParaRPr>
          </a:p>
        </p:txBody>
      </p:sp>
      <p:sp>
        <p:nvSpPr>
          <p:cNvPr id="33" name="Google Shape;33;p2"/>
          <p:cNvSpPr txBox="1"/>
          <p:nvPr>
            <p:ph idx="1" type="body"/>
          </p:nvPr>
        </p:nvSpPr>
        <p:spPr>
          <a:xfrm>
            <a:off x="938500" y="1041828"/>
            <a:ext cx="7172100" cy="56019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Potential career paths within segments of the entertainment industry span a wide variety of industry segments.</a:t>
            </a:r>
            <a:endParaRPr sz="1500">
              <a:latin typeface="Arial"/>
              <a:ea typeface="Arial"/>
              <a:cs typeface="Arial"/>
              <a:sym typeface="Arial"/>
            </a:endParaRPr>
          </a:p>
          <a:p>
            <a:pPr indent="0" lvl="0" marL="0" rtl="0" algn="l">
              <a:lnSpc>
                <a:spcPct val="100000"/>
              </a:lnSpc>
              <a:spcBef>
                <a:spcPts val="0"/>
              </a:spcBef>
              <a:spcAft>
                <a:spcPts val="0"/>
              </a:spcAft>
              <a:buSzPts val="1150"/>
              <a:buNone/>
            </a:pPr>
            <a:r>
              <a:t/>
            </a:r>
            <a:endParaRPr sz="1500">
              <a:latin typeface="Arial"/>
              <a:ea typeface="Arial"/>
              <a:cs typeface="Arial"/>
              <a:sym typeface="Arial"/>
            </a:endParaRPr>
          </a:p>
          <a:p>
            <a:pPr indent="0" lvl="0" marL="0" rtl="0" algn="l">
              <a:lnSpc>
                <a:spcPct val="100000"/>
              </a:lnSpc>
              <a:spcBef>
                <a:spcPts val="0"/>
              </a:spcBef>
              <a:spcAft>
                <a:spcPts val="0"/>
              </a:spcAft>
              <a:buSzPts val="1150"/>
              <a:buNone/>
            </a:pPr>
            <a:r>
              <a:rPr lang="en-US" sz="1500">
                <a:latin typeface="Arial"/>
                <a:ea typeface="Arial"/>
                <a:cs typeface="Arial"/>
                <a:sym typeface="Arial"/>
              </a:rPr>
              <a:t> </a:t>
            </a:r>
            <a:endParaRPr sz="1500">
              <a:latin typeface="Arial"/>
              <a:ea typeface="Arial"/>
              <a:cs typeface="Arial"/>
              <a:sym typeface="Arial"/>
            </a:endParaRPr>
          </a:p>
          <a:p>
            <a:pPr indent="0" lvl="0" marL="0" rtl="0" algn="l">
              <a:lnSpc>
                <a:spcPct val="100000"/>
              </a:lnSpc>
              <a:spcBef>
                <a:spcPts val="0"/>
              </a:spcBef>
              <a:spcAft>
                <a:spcPts val="0"/>
              </a:spcAft>
              <a:buSzPts val="1150"/>
              <a:buNone/>
            </a:pPr>
            <a:r>
              <a:t/>
            </a:r>
            <a:endParaRPr sz="1500">
              <a:latin typeface="Arial"/>
              <a:ea typeface="Arial"/>
              <a:cs typeface="Arial"/>
              <a:sym typeface="Arial"/>
            </a:endParaRPr>
          </a:p>
          <a:p>
            <a:pPr indent="0" lvl="0" marL="0" rtl="0" algn="l">
              <a:lnSpc>
                <a:spcPct val="100000"/>
              </a:lnSpc>
              <a:spcBef>
                <a:spcPts val="0"/>
              </a:spcBef>
              <a:spcAft>
                <a:spcPts val="1600"/>
              </a:spcAft>
              <a:buSzPts val="1150"/>
              <a:buNone/>
            </a:pPr>
            <a:r>
              <a:t/>
            </a:r>
            <a:endParaRPr sz="1500">
              <a:latin typeface="Arial"/>
              <a:ea typeface="Arial"/>
              <a:cs typeface="Arial"/>
              <a:sym typeface="Arial"/>
            </a:endParaRPr>
          </a:p>
        </p:txBody>
      </p:sp>
      <p:cxnSp>
        <p:nvCxnSpPr>
          <p:cNvPr id="34" name="Google Shape;34;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5" name="Google Shape;35;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37" name="Google Shape;37;p2"/>
          <p:cNvSpPr txBox="1"/>
          <p:nvPr/>
        </p:nvSpPr>
        <p:spPr>
          <a:xfrm>
            <a:off x="1026200" y="1602025"/>
            <a:ext cx="3024000" cy="3119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500" u="none" cap="none" strike="noStrike">
                <a:solidFill>
                  <a:schemeClr val="lt1"/>
                </a:solidFill>
              </a:rPr>
              <a:t>Gaming</a:t>
            </a:r>
            <a:endParaRPr b="1"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Video games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Computer games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Board games</a:t>
            </a:r>
            <a:endParaRPr sz="1500"/>
          </a:p>
          <a:p>
            <a:pPr indent="-463550" lvl="0" marL="463550" marR="0" rtl="0" algn="l">
              <a:lnSpc>
                <a:spcPct val="100000"/>
              </a:lnSpc>
              <a:spcBef>
                <a:spcPts val="1000"/>
              </a:spcBef>
              <a:spcAft>
                <a:spcPts val="0"/>
              </a:spcAft>
              <a:buNone/>
            </a:pPr>
            <a:r>
              <a:rPr b="1" i="0" lang="en-US" sz="1500" u="none" cap="none" strike="noStrike">
                <a:solidFill>
                  <a:schemeClr val="lt1"/>
                </a:solidFill>
              </a:rPr>
              <a:t>Music</a:t>
            </a:r>
            <a:endParaRPr b="1"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Songwriting</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Per</a:t>
            </a:r>
            <a:r>
              <a:rPr b="0" i="0" lang="en-US" sz="1500" u="none" cap="none" strike="noStrike">
                <a:solidFill>
                  <a:schemeClr val="lt1"/>
                </a:solidFill>
                <a:latin typeface="Arial"/>
                <a:ea typeface="Arial"/>
                <a:cs typeface="Arial"/>
                <a:sym typeface="Arial"/>
              </a:rPr>
              <a:t>f</a:t>
            </a:r>
            <a:r>
              <a:rPr b="0" i="0" lang="en-US" sz="1500" u="none" cap="none" strike="noStrike">
                <a:solidFill>
                  <a:schemeClr val="lt1"/>
                </a:solidFill>
                <a:latin typeface="Arial"/>
                <a:ea typeface="Arial"/>
                <a:cs typeface="Arial"/>
                <a:sym typeface="Arial"/>
              </a:rPr>
              <a:t>orming</a:t>
            </a:r>
            <a:endParaRPr sz="1500"/>
          </a:p>
          <a:p>
            <a:pPr indent="-463550" lvl="0" marL="463550" marR="0" rtl="0" algn="l">
              <a:lnSpc>
                <a:spcPct val="100000"/>
              </a:lnSpc>
              <a:spcBef>
                <a:spcPts val="1000"/>
              </a:spcBef>
              <a:spcAft>
                <a:spcPts val="0"/>
              </a:spcAft>
              <a:buNone/>
            </a:pPr>
            <a:r>
              <a:rPr b="1" i="0" lang="en-US" sz="1500" u="none" cap="none" strike="noStrike">
                <a:solidFill>
                  <a:schemeClr val="lt1"/>
                </a:solidFill>
              </a:rPr>
              <a:t>Acting</a:t>
            </a:r>
            <a:endParaRPr b="1"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Television</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Film</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Screenwriting</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Script writing (television)</a:t>
            </a:r>
            <a:endParaRPr sz="1500"/>
          </a:p>
        </p:txBody>
      </p:sp>
      <p:sp>
        <p:nvSpPr>
          <p:cNvPr id="38" name="Google Shape;38;p2"/>
          <p:cNvSpPr txBox="1"/>
          <p:nvPr/>
        </p:nvSpPr>
        <p:spPr>
          <a:xfrm>
            <a:off x="4734800" y="1602025"/>
            <a:ext cx="3024000" cy="3119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500" u="none" cap="none" strike="noStrike">
                <a:solidFill>
                  <a:schemeClr val="lt1"/>
                </a:solidFill>
              </a:rPr>
              <a:t>Comedy</a:t>
            </a:r>
            <a:endParaRPr b="1"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Stand up performer</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Writer</a:t>
            </a:r>
            <a:endParaRPr sz="1500"/>
          </a:p>
          <a:p>
            <a:pPr indent="-463550" lvl="0" marL="463550" marR="0" rtl="0" algn="l">
              <a:lnSpc>
                <a:spcPct val="100000"/>
              </a:lnSpc>
              <a:spcBef>
                <a:spcPts val="1000"/>
              </a:spcBef>
              <a:spcAft>
                <a:spcPts val="0"/>
              </a:spcAft>
              <a:buNone/>
            </a:pPr>
            <a:r>
              <a:rPr b="1" i="0" lang="en-US" sz="1500" u="none" cap="none" strike="noStrike">
                <a:solidFill>
                  <a:schemeClr val="lt1"/>
                </a:solidFill>
              </a:rPr>
              <a:t>Theme Parks</a:t>
            </a:r>
            <a:endParaRPr b="1"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Theme park engineer</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Theme park management; event pla</a:t>
            </a:r>
            <a:r>
              <a:rPr b="0" i="0" lang="en-US" sz="1500" u="none" cap="none" strike="noStrike">
                <a:solidFill>
                  <a:schemeClr val="lt1"/>
                </a:solidFill>
                <a:latin typeface="Arial"/>
                <a:ea typeface="Arial"/>
                <a:cs typeface="Arial"/>
                <a:sym typeface="Arial"/>
              </a:rPr>
              <a:t>n</a:t>
            </a:r>
            <a:r>
              <a:rPr b="0" i="0" lang="en-US" sz="1500" u="none" cap="none" strike="noStrike">
                <a:solidFill>
                  <a:schemeClr val="lt1"/>
                </a:solidFill>
                <a:latin typeface="Arial"/>
                <a:ea typeface="Arial"/>
                <a:cs typeface="Arial"/>
                <a:sym typeface="Arial"/>
              </a:rPr>
              <a:t>ner; coordinator</a:t>
            </a:r>
            <a:endParaRPr sz="1500"/>
          </a:p>
          <a:p>
            <a:pPr indent="-463550" lvl="0" marL="463550" marR="0" rtl="0" algn="l">
              <a:lnSpc>
                <a:spcPct val="100000"/>
              </a:lnSpc>
              <a:spcBef>
                <a:spcPts val="1000"/>
              </a:spcBef>
              <a:spcAft>
                <a:spcPts val="0"/>
              </a:spcAft>
              <a:buNone/>
            </a:pPr>
            <a:r>
              <a:rPr b="1" i="0" lang="en-US" sz="1500" u="none" cap="none" strike="noStrike">
                <a:solidFill>
                  <a:schemeClr val="lt1"/>
                </a:solidFill>
              </a:rPr>
              <a:t>Travel </a:t>
            </a:r>
            <a:endParaRPr b="1"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Travel director</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Local, domestic, international tours and cruises</a:t>
            </a:r>
            <a:endParaRPr sz="15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 name="Shape 42"/>
        <p:cNvGrpSpPr/>
        <p:nvPr/>
      </p:nvGrpSpPr>
      <p:grpSpPr>
        <a:xfrm>
          <a:off x="0" y="0"/>
          <a:ext cx="0" cy="0"/>
          <a:chOff x="0" y="0"/>
          <a:chExt cx="0" cy="0"/>
        </a:xfrm>
      </p:grpSpPr>
      <p:sp>
        <p:nvSpPr>
          <p:cNvPr id="43" name="Google Shape;43;p3"/>
          <p:cNvSpPr txBox="1"/>
          <p:nvPr>
            <p:ph type="title"/>
          </p:nvPr>
        </p:nvSpPr>
        <p:spPr>
          <a:xfrm>
            <a:off x="938500" y="445025"/>
            <a:ext cx="68202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ENTERTAINMENT CAREER OPPORTUNITIES</a:t>
            </a:r>
            <a:endParaRPr b="1">
              <a:latin typeface="Arial"/>
              <a:ea typeface="Arial"/>
              <a:cs typeface="Arial"/>
              <a:sym typeface="Arial"/>
            </a:endParaRPr>
          </a:p>
        </p:txBody>
      </p:sp>
      <p:sp>
        <p:nvSpPr>
          <p:cNvPr id="44" name="Google Shape;44;p3"/>
          <p:cNvSpPr txBox="1"/>
          <p:nvPr>
            <p:ph idx="1" type="body"/>
          </p:nvPr>
        </p:nvSpPr>
        <p:spPr>
          <a:xfrm>
            <a:off x="938500" y="1041828"/>
            <a:ext cx="7172100" cy="56019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Potential career paths within segments of the entertainment industry span a wide variety of industry segments.</a:t>
            </a:r>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0"/>
              </a:spcAft>
              <a:buSzPts val="1150"/>
              <a:buNone/>
            </a:pPr>
            <a:r>
              <a:rPr lang="en-US" sz="1600">
                <a:latin typeface="Arial"/>
                <a:ea typeface="Arial"/>
                <a:cs typeface="Arial"/>
                <a:sym typeface="Arial"/>
              </a:rPr>
              <a:t> </a:t>
            </a:r>
            <a:endParaRPr sz="1600">
              <a:latin typeface="Arial"/>
              <a:ea typeface="Arial"/>
              <a:cs typeface="Arial"/>
              <a:sym typeface="Arial"/>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45" name="Google Shape;45;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6" name="Google Shape;46;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7" name="Google Shape;47;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48" name="Google Shape;48;p3"/>
          <p:cNvSpPr txBox="1"/>
          <p:nvPr/>
        </p:nvSpPr>
        <p:spPr>
          <a:xfrm>
            <a:off x="982350" y="1766371"/>
            <a:ext cx="3024000" cy="1205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600" u="none" cap="none" strike="noStrike">
                <a:solidFill>
                  <a:schemeClr val="lt1"/>
                </a:solidFill>
              </a:rPr>
              <a:t>Writing</a:t>
            </a:r>
            <a:endParaRPr b="1" i="0" sz="1600" u="none" cap="none" strike="noStrike">
              <a:solidFill>
                <a:schemeClr val="lt1"/>
              </a:solidFill>
            </a:endParaRPr>
          </a:p>
          <a:p>
            <a:pPr indent="-330200" lvl="0" marL="457200" marR="0" rtl="0" algn="l">
              <a:lnSpc>
                <a:spcPct val="100000"/>
              </a:lnSpc>
              <a:spcBef>
                <a:spcPts val="100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Magazines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Fiction</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Non fiction</a:t>
            </a:r>
            <a:endParaRPr/>
          </a:p>
        </p:txBody>
      </p:sp>
      <p:sp>
        <p:nvSpPr>
          <p:cNvPr id="49" name="Google Shape;49;p3"/>
          <p:cNvSpPr txBox="1"/>
          <p:nvPr/>
        </p:nvSpPr>
        <p:spPr>
          <a:xfrm>
            <a:off x="4690950" y="1766371"/>
            <a:ext cx="3024000" cy="1205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1600" u="none" cap="none" strike="noStrike">
                <a:solidFill>
                  <a:schemeClr val="lt1"/>
                </a:solidFill>
              </a:rPr>
              <a:t>Arts</a:t>
            </a:r>
            <a:endParaRPr b="1"/>
          </a:p>
          <a:p>
            <a:pPr indent="-330200" lvl="0" marL="457200" marR="0" rtl="0" algn="l">
              <a:lnSpc>
                <a:spcPct val="100000"/>
              </a:lnSpc>
              <a:spcBef>
                <a:spcPts val="100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Painting</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Sculpting</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Illustration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4"/>
          <p:cNvSpPr txBox="1"/>
          <p:nvPr>
            <p:ph type="title"/>
          </p:nvPr>
        </p:nvSpPr>
        <p:spPr>
          <a:xfrm>
            <a:off x="938500" y="445025"/>
            <a:ext cx="6820200" cy="56019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ENTERTAINMENT JOB FUNCTIONS</a:t>
            </a:r>
            <a:endParaRPr/>
          </a:p>
        </p:txBody>
      </p:sp>
      <p:sp>
        <p:nvSpPr>
          <p:cNvPr id="55" name="Google Shape;55;p4"/>
          <p:cNvSpPr txBox="1"/>
          <p:nvPr>
            <p:ph idx="1" type="body"/>
          </p:nvPr>
        </p:nvSpPr>
        <p:spPr>
          <a:xfrm>
            <a:off x="910950" y="1129998"/>
            <a:ext cx="7172100" cy="560197"/>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Like sports, there are opportunities for employment in entertainment catering to a wide variety of skill sets and interests. Specific job functions within the entertainment industry could include:</a:t>
            </a:r>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0"/>
              </a:spcAft>
              <a:buSzPts val="1150"/>
              <a:buNone/>
            </a:pPr>
            <a:r>
              <a:rPr lang="en-US" sz="1600">
                <a:latin typeface="Arial"/>
                <a:ea typeface="Arial"/>
                <a:cs typeface="Arial"/>
                <a:sym typeface="Arial"/>
              </a:rPr>
              <a:t> </a:t>
            </a:r>
            <a:endParaRPr sz="1600">
              <a:latin typeface="Arial"/>
              <a:ea typeface="Arial"/>
              <a:cs typeface="Arial"/>
              <a:sym typeface="Arial"/>
            </a:endParaRPr>
          </a:p>
          <a:p>
            <a:pPr indent="0" lvl="0" marL="0" rtl="0" algn="l">
              <a:lnSpc>
                <a:spcPct val="100000"/>
              </a:lnSpc>
              <a:spcBef>
                <a:spcPts val="0"/>
              </a:spcBef>
              <a:spcAft>
                <a:spcPts val="0"/>
              </a:spcAft>
              <a:buSzPts val="1150"/>
              <a:buNone/>
            </a:pPr>
            <a:r>
              <a:t/>
            </a:r>
            <a:endParaRPr sz="1600">
              <a:latin typeface="Arial"/>
              <a:ea typeface="Arial"/>
              <a:cs typeface="Arial"/>
              <a:sym typeface="Arial"/>
            </a:endParaRPr>
          </a:p>
          <a:p>
            <a:pPr indent="0" lvl="0" marL="0" rtl="0" algn="l">
              <a:lnSpc>
                <a:spcPct val="100000"/>
              </a:lnSpc>
              <a:spcBef>
                <a:spcPts val="0"/>
              </a:spcBef>
              <a:spcAft>
                <a:spcPts val="1600"/>
              </a:spcAft>
              <a:buSzPts val="1150"/>
              <a:buNone/>
            </a:pPr>
            <a:r>
              <a:t/>
            </a:r>
            <a:endParaRPr sz="1600">
              <a:latin typeface="Arial"/>
              <a:ea typeface="Arial"/>
              <a:cs typeface="Arial"/>
              <a:sym typeface="Arial"/>
            </a:endParaRPr>
          </a:p>
        </p:txBody>
      </p:sp>
      <p:cxnSp>
        <p:nvCxnSpPr>
          <p:cNvPr id="56" name="Google Shape;56;p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57" name="Google Shape;57;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8" name="Google Shape;58;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59" name="Google Shape;59;p4"/>
          <p:cNvSpPr txBox="1"/>
          <p:nvPr/>
        </p:nvSpPr>
        <p:spPr>
          <a:xfrm>
            <a:off x="938500" y="2176264"/>
            <a:ext cx="3024000" cy="1077300"/>
          </a:xfrm>
          <a:prstGeom prst="rect">
            <a:avLst/>
          </a:prstGeom>
          <a:noFill/>
          <a:ln>
            <a:noFill/>
          </a:ln>
        </p:spPr>
        <p:txBody>
          <a:bodyPr anchorCtr="0" anchor="t" bIns="45700" lIns="91425" spcFirstLastPara="1" rIns="91425" wrap="square" tIns="45700">
            <a:spAutoFit/>
          </a:bodyPr>
          <a:lstStyle/>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Sales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Marketing</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Financial management</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Legal work or consulting</a:t>
            </a:r>
            <a:endParaRPr/>
          </a:p>
        </p:txBody>
      </p:sp>
      <p:sp>
        <p:nvSpPr>
          <p:cNvPr id="60" name="Google Shape;60;p4"/>
          <p:cNvSpPr txBox="1"/>
          <p:nvPr/>
        </p:nvSpPr>
        <p:spPr>
          <a:xfrm>
            <a:off x="4647100" y="2176263"/>
            <a:ext cx="3024000" cy="1077300"/>
          </a:xfrm>
          <a:prstGeom prst="rect">
            <a:avLst/>
          </a:prstGeom>
          <a:noFill/>
          <a:ln>
            <a:noFill/>
          </a:ln>
        </p:spPr>
        <p:txBody>
          <a:bodyPr anchorCtr="0" anchor="t" bIns="45700" lIns="91425" spcFirstLastPara="1" rIns="91425" wrap="square" tIns="45700">
            <a:spAutoFit/>
          </a:bodyPr>
          <a:lstStyle/>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Negotiations</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Personnel management </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General maintenance</a:t>
            </a:r>
            <a:endParaRPr/>
          </a:p>
          <a:p>
            <a:pPr indent="-330200" lvl="0" marL="457200" marR="0" rtl="0" algn="l">
              <a:lnSpc>
                <a:spcPct val="100000"/>
              </a:lnSpc>
              <a:spcBef>
                <a:spcPts val="0"/>
              </a:spcBef>
              <a:spcAft>
                <a:spcPts val="0"/>
              </a:spcAft>
              <a:buClr>
                <a:schemeClr val="lt1"/>
              </a:buClr>
              <a:buSzPts val="1600"/>
              <a:buFont typeface="Arial"/>
              <a:buChar char="●"/>
            </a:pPr>
            <a:r>
              <a:rPr b="0" i="0" lang="en-US" sz="1600" u="none" cap="none" strike="noStrike">
                <a:solidFill>
                  <a:schemeClr val="lt1"/>
                </a:solidFill>
                <a:latin typeface="Arial"/>
                <a:ea typeface="Arial"/>
                <a:cs typeface="Arial"/>
                <a:sym typeface="Arial"/>
              </a:rPr>
              <a:t>Distribution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5"/>
          <p:cNvSpPr txBox="1"/>
          <p:nvPr>
            <p:ph type="title"/>
          </p:nvPr>
        </p:nvSpPr>
        <p:spPr>
          <a:xfrm>
            <a:off x="892583" y="402222"/>
            <a:ext cx="7358833" cy="534245"/>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400"/>
              <a:buNone/>
            </a:pPr>
            <a:r>
              <a:rPr b="1" lang="en-US">
                <a:latin typeface="Arial"/>
                <a:ea typeface="Arial"/>
                <a:cs typeface="Arial"/>
                <a:sym typeface="Arial"/>
              </a:rPr>
              <a:t>ENTERTAINMENT BUSINESS CAREER PROFILE</a:t>
            </a:r>
            <a:endParaRPr/>
          </a:p>
        </p:txBody>
      </p:sp>
      <p:sp>
        <p:nvSpPr>
          <p:cNvPr id="66" name="Google Shape;66;p5"/>
          <p:cNvSpPr txBox="1"/>
          <p:nvPr>
            <p:ph idx="1" type="body"/>
          </p:nvPr>
        </p:nvSpPr>
        <p:spPr>
          <a:xfrm>
            <a:off x="938500" y="1120992"/>
            <a:ext cx="7172100" cy="2739803"/>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150"/>
              <a:buNone/>
            </a:pPr>
            <a:r>
              <a:rPr lang="en-US" sz="1600">
                <a:latin typeface="Arial"/>
                <a:ea typeface="Arial"/>
                <a:cs typeface="Arial"/>
                <a:sym typeface="Arial"/>
              </a:rPr>
              <a:t>The </a:t>
            </a:r>
            <a:r>
              <a:rPr b="1" lang="en-US" sz="1600">
                <a:solidFill>
                  <a:schemeClr val="dk2"/>
                </a:solidFill>
                <a:latin typeface="Arial"/>
                <a:ea typeface="Arial"/>
                <a:cs typeface="Arial"/>
                <a:sym typeface="Arial"/>
              </a:rPr>
              <a:t>Senior Vice President of Marketing</a:t>
            </a:r>
            <a:r>
              <a:rPr lang="en-US" sz="1600">
                <a:solidFill>
                  <a:srgbClr val="EF8600"/>
                </a:solidFill>
                <a:latin typeface="Arial"/>
                <a:ea typeface="Arial"/>
                <a:cs typeface="Arial"/>
                <a:sym typeface="Arial"/>
              </a:rPr>
              <a:t> </a:t>
            </a:r>
            <a:r>
              <a:rPr lang="en-US" sz="1600">
                <a:latin typeface="Arial"/>
                <a:ea typeface="Arial"/>
                <a:cs typeface="Arial"/>
                <a:sym typeface="Arial"/>
              </a:rPr>
              <a:t>for Six Flags Amusement Park in St. Louis directs the worldwide strategic marketing initiative for the company.  He oversees advertising, public relations, research, sponsorships, promotions and group sales, and works closely with the company’s regional vice presidents of marketing, the corporate vice president of public relations and marketing directors at the parks worldwide</a:t>
            </a:r>
            <a:endParaRPr sz="1600">
              <a:latin typeface="Arial"/>
              <a:ea typeface="Arial"/>
              <a:cs typeface="Arial"/>
              <a:sym typeface="Arial"/>
            </a:endParaRPr>
          </a:p>
        </p:txBody>
      </p:sp>
      <p:cxnSp>
        <p:nvCxnSpPr>
          <p:cNvPr id="67" name="Google Shape;67;p5"/>
          <p:cNvCxnSpPr/>
          <p:nvPr/>
        </p:nvCxnSpPr>
        <p:spPr>
          <a:xfrm>
            <a:off x="3092067" y="1034911"/>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68" name="Google Shape;68;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9" name="Google Shape;69;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pic>
        <p:nvPicPr>
          <p:cNvPr id="74" name="Google Shape;74;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5" name="Google Shape;75;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76" name="Google Shape;76;p6"/>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