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18288000" cy="10287000"/>
  <p:notesSz cx="6858000" cy="9144000"/>
  <p:embeddedFontLst>
    <p:embeddedFont>
      <p:font typeface="Calibri" panose="020F0502020204030204" pitchFamily="34" charset="0"/>
      <p:regular r:id="rId35"/>
      <p:bold r:id="rId36"/>
      <p:italic r:id="rId37"/>
      <p:boldItalic r:id="rId38"/>
    </p:embeddedFont>
    <p:embeddedFont>
      <p:font typeface="Libre Franklin" pitchFamily="2" charset="77"/>
      <p:regular r:id="rId39"/>
      <p:bold r:id="rId40"/>
      <p:italic r:id="rId41"/>
      <p:boldItalic r:id="rId42"/>
    </p:embeddedFont>
    <p:embeddedFont>
      <p:font typeface="Libre Franklin Medium" panose="020F0502020204030204" pitchFamily="34"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10059">
          <p15:clr>
            <a:srgbClr val="A4A3A4"/>
          </p15:clr>
        </p15:guide>
        <p15:guide id="3" pos="1461">
          <p15:clr>
            <a:srgbClr val="747775"/>
          </p15:clr>
        </p15:guide>
        <p15:guide id="4" orient="horz" pos="822">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7" roundtripDataSignature="AMtx7mioRUs2mLzmyi8EBuxAkcL339FqC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72"/>
  </p:normalViewPr>
  <p:slideViewPr>
    <p:cSldViewPr snapToGrid="0">
      <p:cViewPr varScale="1">
        <p:scale>
          <a:sx n="66" d="100"/>
          <a:sy n="66" d="100"/>
        </p:scale>
        <p:origin x="544" y="192"/>
      </p:cViewPr>
      <p:guideLst>
        <p:guide orient="horz" pos="2160"/>
        <p:guide pos="10059"/>
        <p:guide pos="1461"/>
        <p:guide orient="horz" pos="82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9" name="Google Shape;159;p1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9" name="Google Shape;16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p1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6" name="Google Shape;18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2" name="Google Shape;192;p1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4" name="Google Shape;204;p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4" name="Google Shape;21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0" name="Google Shape;220;p1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1" name="Google Shape;231;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7" name="Google Shape;237;p1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2" name="Google Shape;92;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9" name="Google Shape;24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5" name="Google Shape;255;p2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5" name="Google Shape;265;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1" name="Google Shape;271;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7" name="Google Shape;277;p2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7" name="Google Shape;287;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3" name="Google Shape;293;p2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4" name="Google Shape;304;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0" name="Google Shape;310;p2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9" name="Google Shape;319;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260b298400a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 name="Google Shape;100;g260b298400a_0_1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5" name="Google Shape;325;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3" name="Google Shape;333;p3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1" name="Google Shape;341;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8" name="Google Shape;11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4" name="Google Shape;124;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5" name="Google Shape;13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1" name="Google Shape;141;p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 name="Google Shape;15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3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3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3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4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43"/>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4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4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4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44"/>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44"/>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4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5"/>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35"/>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3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3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3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6"/>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3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37"/>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37"/>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3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3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3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3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8"/>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38"/>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3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3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3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39"/>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39"/>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39"/>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39"/>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3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4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4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4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41"/>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41"/>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41"/>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4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4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4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42"/>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42"/>
          <p:cNvSpPr>
            <a:spLocks noGrp="1"/>
          </p:cNvSpPr>
          <p:nvPr>
            <p:ph type="pic" idx="2"/>
          </p:nvPr>
        </p:nvSpPr>
        <p:spPr>
          <a:xfrm>
            <a:off x="1792288" y="612775"/>
            <a:ext cx="5486400" cy="4114800"/>
          </a:xfrm>
          <a:prstGeom prst="rect">
            <a:avLst/>
          </a:prstGeom>
          <a:noFill/>
          <a:ln>
            <a:noFill/>
          </a:ln>
        </p:spPr>
      </p:sp>
      <p:sp>
        <p:nvSpPr>
          <p:cNvPr id="64" name="Google Shape;64;p42"/>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4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4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4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3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3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3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3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video" Target="https://www.youtube.com/embed/aiFtJb6xt2g?feature=oembed" TargetMode="External"/><Relationship Id="rId6" Type="http://schemas.openxmlformats.org/officeDocument/2006/relationships/image" Target="../media/image3.jpg"/><Relationship Id="rId5" Type="http://schemas.openxmlformats.org/officeDocument/2006/relationships/hyperlink" Target="https://youtu.be/aiFtJb6xt2g" TargetMode="Externa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video" Target="https://www.youtube.com/embed/3CHDDtYFSsc?feature=oembed" TargetMode="External"/><Relationship Id="rId6" Type="http://schemas.openxmlformats.org/officeDocument/2006/relationships/image" Target="../media/image3.jpg"/><Relationship Id="rId5" Type="http://schemas.openxmlformats.org/officeDocument/2006/relationships/image" Target="../media/image13.jpeg"/><Relationship Id="rId4" Type="http://schemas.openxmlformats.org/officeDocument/2006/relationships/hyperlink" Target="https://youtu.be/3CHDDtYFSsc"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video" Target="https://www.youtube.com/embed/4P9J7tXBbhE?feature=oembed" TargetMode="External"/><Relationship Id="rId6" Type="http://schemas.openxmlformats.org/officeDocument/2006/relationships/image" Target="../media/image3.jpg"/><Relationship Id="rId5" Type="http://schemas.openxmlformats.org/officeDocument/2006/relationships/hyperlink" Target="https://youtu.be/4P9J7tXBbhE" TargetMode="Externa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video" Target="https://www.youtube.com/embed/XpuZ3dqeLBA?feature=oembed" TargetMode="External"/><Relationship Id="rId6" Type="http://schemas.openxmlformats.org/officeDocument/2006/relationships/image" Target="../media/image3.jpg"/><Relationship Id="rId5" Type="http://schemas.openxmlformats.org/officeDocument/2006/relationships/hyperlink" Target="https://youtu.be/XpuZ3dqeLBA" TargetMode="Externa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video" Target="https://www.youtube.com/embed/InV_pOvRORU?feature=oembed" TargetMode="External"/><Relationship Id="rId6" Type="http://schemas.openxmlformats.org/officeDocument/2006/relationships/image" Target="../media/image3.jpg"/><Relationship Id="rId5" Type="http://schemas.openxmlformats.org/officeDocument/2006/relationships/hyperlink" Target="https://www.youtube.com/watch?v=InV_pOvRORU" TargetMode="Externa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video" Target="https://www.youtube.com/embed/b9eMxBKpt0s?feature=oembed" TargetMode="External"/><Relationship Id="rId6" Type="http://schemas.openxmlformats.org/officeDocument/2006/relationships/image" Target="../media/image3.jpg"/><Relationship Id="rId5" Type="http://schemas.openxmlformats.org/officeDocument/2006/relationships/image" Target="../media/image22.jpeg"/><Relationship Id="rId4" Type="http://schemas.openxmlformats.org/officeDocument/2006/relationships/hyperlink" Target="https://www.youtube.com/watch?v=b9eMxBKpt0s" TargetMode="Externa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video" Target="https://www.youtube.com/embed/-cjDKYAeIUE?feature=oembed" TargetMode="External"/><Relationship Id="rId6" Type="http://schemas.openxmlformats.org/officeDocument/2006/relationships/image" Target="../media/image3.jpg"/><Relationship Id="rId5" Type="http://schemas.openxmlformats.org/officeDocument/2006/relationships/hyperlink" Target="https://youtu.be/-cjDKYAeIUE" TargetMode="Externa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video" Target="https://www.youtube.com/embed/c5kr5B75b2g?feature=oembed" TargetMode="External"/><Relationship Id="rId6" Type="http://schemas.openxmlformats.org/officeDocument/2006/relationships/image" Target="../media/image3.jpg"/><Relationship Id="rId5" Type="http://schemas.openxmlformats.org/officeDocument/2006/relationships/hyperlink" Target="https://youtu.be/c5kr5B75b2g" TargetMode="Externa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video" Target="https://www.youtube.com/embed/Ug4bsd4LqqM?feature=oembed" TargetMode="External"/><Relationship Id="rId6" Type="http://schemas.openxmlformats.org/officeDocument/2006/relationships/image" Target="../media/image3.jpg"/><Relationship Id="rId5" Type="http://schemas.openxmlformats.org/officeDocument/2006/relationships/image" Target="../media/image27.jpeg"/><Relationship Id="rId4" Type="http://schemas.openxmlformats.org/officeDocument/2006/relationships/hyperlink" Target="https://youtu.be/Ug4bsd4LqqM"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video" Target="https://www.youtube.com/embed/ywbA28K-7Ak?feature=oembed" TargetMode="External"/><Relationship Id="rId6" Type="http://schemas.openxmlformats.org/officeDocument/2006/relationships/image" Target="../media/image3.jpg"/><Relationship Id="rId5" Type="http://schemas.openxmlformats.org/officeDocument/2006/relationships/hyperlink" Target="https://youtu.be/ywbA28K-7Ak" TargetMode="External"/><Relationship Id="rId4" Type="http://schemas.openxmlformats.org/officeDocument/2006/relationships/image" Target="../media/image29.jpe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hyperlink" Target="https://youtu.be/4P9J7tXBbhE" TargetMode="External"/><Relationship Id="rId13" Type="http://schemas.openxmlformats.org/officeDocument/2006/relationships/hyperlink" Target="https://youtu.be/c5kr5B75b2g" TargetMode="External"/><Relationship Id="rId3" Type="http://schemas.openxmlformats.org/officeDocument/2006/relationships/hyperlink" Target="http://www.youtube.com/watch?v=Fe81iAUyM7c&amp;t=65s" TargetMode="External"/><Relationship Id="rId7" Type="http://schemas.openxmlformats.org/officeDocument/2006/relationships/hyperlink" Target="https://youtu.be/Pt3lLHwxWzc" TargetMode="External"/><Relationship Id="rId12" Type="http://schemas.openxmlformats.org/officeDocument/2006/relationships/hyperlink" Target="https://youtu.be/-cjDKYAeIUE" TargetMode="External"/><Relationship Id="rId2" Type="http://schemas.openxmlformats.org/officeDocument/2006/relationships/notesSlide" Target="../notesSlides/notesSlide32.xml"/><Relationship Id="rId16" Type="http://schemas.openxmlformats.org/officeDocument/2006/relationships/image" Target="../media/image3.jpg"/><Relationship Id="rId1" Type="http://schemas.openxmlformats.org/officeDocument/2006/relationships/slideLayout" Target="../slideLayouts/slideLayout1.xml"/><Relationship Id="rId6" Type="http://schemas.openxmlformats.org/officeDocument/2006/relationships/hyperlink" Target="https://youtu.be/aiFtJb6xt2g" TargetMode="External"/><Relationship Id="rId11" Type="http://schemas.openxmlformats.org/officeDocument/2006/relationships/hyperlink" Target="https://youtu.be/b9eMxBKpt0s" TargetMode="External"/><Relationship Id="rId5" Type="http://schemas.openxmlformats.org/officeDocument/2006/relationships/hyperlink" Target="https://youtu.be/7Qj73Mf9WFc" TargetMode="External"/><Relationship Id="rId15" Type="http://schemas.openxmlformats.org/officeDocument/2006/relationships/hyperlink" Target="https://youtu.be/ywbA28K-7Ak" TargetMode="External"/><Relationship Id="rId10" Type="http://schemas.openxmlformats.org/officeDocument/2006/relationships/hyperlink" Target="https://youtu.be/InV_pOvRORU" TargetMode="External"/><Relationship Id="rId4" Type="http://schemas.openxmlformats.org/officeDocument/2006/relationships/hyperlink" Target="https://youtu.be/XJ9GqfUwBGA" TargetMode="External"/><Relationship Id="rId9" Type="http://schemas.openxmlformats.org/officeDocument/2006/relationships/hyperlink" Target="https://youtu.be/XpuZ3dqeLBA" TargetMode="External"/><Relationship Id="rId14" Type="http://schemas.openxmlformats.org/officeDocument/2006/relationships/hyperlink" Target="https://youtu.be/Ug4bsd4Lqq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video" Target="https://www.youtube.com/embed/Fe81iAUyM7c?start=65&amp;feature=oembed" TargetMode="External"/><Relationship Id="rId6" Type="http://schemas.openxmlformats.org/officeDocument/2006/relationships/image" Target="../media/image3.jpg"/><Relationship Id="rId5" Type="http://schemas.openxmlformats.org/officeDocument/2006/relationships/image" Target="../media/image5.jpeg"/><Relationship Id="rId4" Type="http://schemas.openxmlformats.org/officeDocument/2006/relationships/hyperlink" Target="https://www.youtube.com/watch?v=Fe81iAUyM7c"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video" Target="https://www.youtube.com/embed/XJ9GqfUwBGA?feature=oembed" TargetMode="External"/><Relationship Id="rId6" Type="http://schemas.openxmlformats.org/officeDocument/2006/relationships/image" Target="../media/image3.jpg"/><Relationship Id="rId5" Type="http://schemas.openxmlformats.org/officeDocument/2006/relationships/image" Target="../media/image7.jpeg"/><Relationship Id="rId4" Type="http://schemas.openxmlformats.org/officeDocument/2006/relationships/hyperlink" Target="https://youtu.be/XJ9GqfUwBGA"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video" Target="https://www.youtube.com/embed/7Qj73Mf9WFc?feature=oembed" TargetMode="External"/><Relationship Id="rId6" Type="http://schemas.openxmlformats.org/officeDocument/2006/relationships/image" Target="../media/image3.jpg"/><Relationship Id="rId5" Type="http://schemas.openxmlformats.org/officeDocument/2006/relationships/hyperlink" Target="https://youtu.be/7Qj73Mf9WFc" TargetMode="Externa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A2484"/>
        </a:solidFill>
        <a:effectLst/>
      </p:bgPr>
    </p:bg>
    <p:spTree>
      <p:nvGrpSpPr>
        <p:cNvPr id="1"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t="30816" b="30816"/>
          <a:stretch/>
        </p:blipFill>
        <p:spPr>
          <a:xfrm>
            <a:off x="0" y="6667500"/>
            <a:ext cx="18288000" cy="3997712"/>
          </a:xfrm>
          <a:prstGeom prst="rect">
            <a:avLst/>
          </a:prstGeom>
          <a:noFill/>
          <a:ln>
            <a:noFill/>
          </a:ln>
        </p:spPr>
      </p:pic>
      <p:grpSp>
        <p:nvGrpSpPr>
          <p:cNvPr id="86" name="Google Shape;86;p1"/>
          <p:cNvGrpSpPr/>
          <p:nvPr/>
        </p:nvGrpSpPr>
        <p:grpSpPr>
          <a:xfrm>
            <a:off x="2054583" y="2399965"/>
            <a:ext cx="12036600" cy="2905623"/>
            <a:chOff x="0" y="95250"/>
            <a:chExt cx="16048800" cy="3874164"/>
          </a:xfrm>
        </p:grpSpPr>
        <p:sp>
          <p:nvSpPr>
            <p:cNvPr id="87" name="Google Shape;87;p1"/>
            <p:cNvSpPr txBox="1"/>
            <p:nvPr/>
          </p:nvSpPr>
          <p:spPr>
            <a:xfrm>
              <a:off x="0" y="95250"/>
              <a:ext cx="16048800" cy="2134200"/>
            </a:xfrm>
            <a:prstGeom prst="rect">
              <a:avLst/>
            </a:prstGeom>
            <a:noFill/>
            <a:ln>
              <a:noFill/>
            </a:ln>
          </p:spPr>
          <p:txBody>
            <a:bodyPr spcFirstLastPara="1" wrap="square" lIns="0" tIns="0" rIns="0" bIns="0" anchor="t" anchorCtr="0">
              <a:spAutoFit/>
            </a:bodyPr>
            <a:lstStyle/>
            <a:p>
              <a:pPr marL="0" marR="0" lvl="0" indent="0" algn="l" rtl="0">
                <a:lnSpc>
                  <a:spcPct val="110000"/>
                </a:lnSpc>
                <a:spcBef>
                  <a:spcPts val="0"/>
                </a:spcBef>
                <a:spcAft>
                  <a:spcPts val="0"/>
                </a:spcAft>
                <a:buNone/>
              </a:pPr>
              <a:r>
                <a:rPr lang="en-US" sz="10399" b="1" i="0" u="none" strike="noStrike" cap="none">
                  <a:solidFill>
                    <a:srgbClr val="FFFFFF"/>
                  </a:solidFill>
                </a:rPr>
                <a:t>UNIQUE VENUES</a:t>
              </a:r>
              <a:endParaRPr/>
            </a:p>
          </p:txBody>
        </p:sp>
        <p:sp>
          <p:nvSpPr>
            <p:cNvPr id="88" name="Google Shape;88;p1"/>
            <p:cNvSpPr txBox="1"/>
            <p:nvPr/>
          </p:nvSpPr>
          <p:spPr>
            <a:xfrm>
              <a:off x="0" y="2590314"/>
              <a:ext cx="11135400" cy="1379100"/>
            </a:xfrm>
            <a:prstGeom prst="rect">
              <a:avLst/>
            </a:prstGeom>
            <a:noFill/>
            <a:ln>
              <a:noFill/>
            </a:ln>
          </p:spPr>
          <p:txBody>
            <a:bodyPr spcFirstLastPara="1" wrap="square" lIns="0" tIns="0" rIns="0" bIns="0" anchor="t" anchorCtr="0">
              <a:spAutoFit/>
            </a:bodyPr>
            <a:lstStyle/>
            <a:p>
              <a:pPr marL="0" marR="0" lvl="0" indent="0" algn="l" rtl="0">
                <a:lnSpc>
                  <a:spcPct val="140014"/>
                </a:lnSpc>
                <a:spcBef>
                  <a:spcPts val="0"/>
                </a:spcBef>
                <a:spcAft>
                  <a:spcPts val="0"/>
                </a:spcAft>
                <a:buNone/>
              </a:pPr>
              <a:r>
                <a:rPr lang="en-US" sz="2799" b="1" i="0" u="none" strike="noStrike" cap="none">
                  <a:solidFill>
                    <a:srgbClr val="95D3FA"/>
                  </a:solidFill>
                </a:rPr>
                <a:t>UNIT 2:  LESSON 2.9</a:t>
              </a:r>
              <a:endParaRPr/>
            </a:p>
            <a:p>
              <a:pPr marL="0" marR="0" lvl="0" indent="0" algn="l" rtl="0">
                <a:lnSpc>
                  <a:spcPct val="139964"/>
                </a:lnSpc>
                <a:spcBef>
                  <a:spcPts val="0"/>
                </a:spcBef>
                <a:spcAft>
                  <a:spcPts val="0"/>
                </a:spcAft>
                <a:buNone/>
              </a:pPr>
              <a:r>
                <a:rPr lang="en-US" sz="2800" b="1" i="0" u="none" strike="noStrike" cap="none">
                  <a:solidFill>
                    <a:srgbClr val="95D3FA"/>
                  </a:solidFill>
                </a:rPr>
                <a:t>EVENT MANAGEMENT &amp; MARKETING</a:t>
              </a:r>
              <a:endParaRPr/>
            </a:p>
          </p:txBody>
        </p:sp>
      </p:grpSp>
      <p:pic>
        <p:nvPicPr>
          <p:cNvPr id="3" name="Picture 2" descr="White text on a black background&#10;&#10;Description automatically generated">
            <a:extLst>
              <a:ext uri="{FF2B5EF4-FFF2-40B4-BE49-F238E27FC236}">
                <a16:creationId xmlns:a16="http://schemas.microsoft.com/office/drawing/2014/main" id="{FEFB72F9-1570-2D7F-9C8B-CEAF4F207527}"/>
              </a:ext>
            </a:extLst>
          </p:cNvPr>
          <p:cNvPicPr>
            <a:picLocks noChangeAspect="1"/>
          </p:cNvPicPr>
          <p:nvPr/>
        </p:nvPicPr>
        <p:blipFill>
          <a:blip r:embed="rId4"/>
          <a:stretch>
            <a:fillRect/>
          </a:stretch>
        </p:blipFill>
        <p:spPr>
          <a:xfrm>
            <a:off x="434927" y="530760"/>
            <a:ext cx="3239311" cy="107152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0"/>
          <p:cNvSpPr/>
          <p:nvPr/>
        </p:nvSpPr>
        <p:spPr>
          <a:xfrm>
            <a:off x="8916073" y="-1047348"/>
            <a:ext cx="12381745" cy="12381693"/>
          </a:xfrm>
          <a:custGeom>
            <a:avLst/>
            <a:gdLst/>
            <a:ahLst/>
            <a:cxnLst/>
            <a:rect l="l" t="t" r="r" b="b"/>
            <a:pathLst>
              <a:path w="6350000" h="6349974" extrusionOk="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rotWithShape="1">
            <a:blip r:embed="rId3">
              <a:alphaModFix/>
            </a:blip>
            <a:stretch>
              <a:fillRect l="-24998" r="-24998"/>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2" name="Google Shape;162;p10"/>
          <p:cNvGrpSpPr/>
          <p:nvPr/>
        </p:nvGrpSpPr>
        <p:grpSpPr>
          <a:xfrm>
            <a:off x="1028700" y="3180908"/>
            <a:ext cx="6825150" cy="4084082"/>
            <a:chOff x="0" y="76200"/>
            <a:chExt cx="9100200" cy="5445443"/>
          </a:xfrm>
        </p:grpSpPr>
        <p:sp>
          <p:nvSpPr>
            <p:cNvPr id="163" name="Google Shape;163;p10"/>
            <p:cNvSpPr txBox="1"/>
            <p:nvPr/>
          </p:nvSpPr>
          <p:spPr>
            <a:xfrm>
              <a:off x="0" y="76200"/>
              <a:ext cx="9100200" cy="1518600"/>
            </a:xfrm>
            <a:prstGeom prst="rect">
              <a:avLst/>
            </a:prstGeom>
            <a:noFill/>
            <a:ln>
              <a:noFill/>
            </a:ln>
          </p:spPr>
          <p:txBody>
            <a:bodyPr spcFirstLastPara="1" wrap="square" lIns="0" tIns="0" rIns="0" bIns="0" anchor="t" anchorCtr="0">
              <a:spAutoFit/>
            </a:bodyPr>
            <a:lstStyle/>
            <a:p>
              <a:pPr marL="0" marR="0" lvl="0" indent="0" algn="l" rtl="0">
                <a:lnSpc>
                  <a:spcPct val="110000"/>
                </a:lnSpc>
                <a:spcBef>
                  <a:spcPts val="0"/>
                </a:spcBef>
                <a:spcAft>
                  <a:spcPts val="0"/>
                </a:spcAft>
                <a:buNone/>
              </a:pPr>
              <a:r>
                <a:rPr lang="en-US" sz="7400" b="1" i="0" u="none" strike="noStrike" cap="none">
                  <a:solidFill>
                    <a:srgbClr val="1A2484"/>
                  </a:solidFill>
                </a:rPr>
                <a:t>Alcatraz</a:t>
              </a:r>
              <a:endParaRPr sz="7400"/>
            </a:p>
          </p:txBody>
        </p:sp>
        <p:sp>
          <p:nvSpPr>
            <p:cNvPr id="164" name="Google Shape;164;p10"/>
            <p:cNvSpPr txBox="1"/>
            <p:nvPr/>
          </p:nvSpPr>
          <p:spPr>
            <a:xfrm>
              <a:off x="0" y="1999643"/>
              <a:ext cx="9100200" cy="3522000"/>
            </a:xfrm>
            <a:prstGeom prst="rect">
              <a:avLst/>
            </a:prstGeom>
            <a:noFill/>
            <a:ln>
              <a:noFill/>
            </a:ln>
          </p:spPr>
          <p:txBody>
            <a:bodyPr spcFirstLastPara="1" wrap="square" lIns="0" tIns="0" rIns="0" bIns="0" anchor="t" anchorCtr="0">
              <a:spAutoFit/>
            </a:bodyPr>
            <a:lstStyle/>
            <a:p>
              <a:pPr marL="0" marR="0" lvl="0" indent="0" algn="l" rtl="0">
                <a:lnSpc>
                  <a:spcPct val="140014"/>
                </a:lnSpc>
                <a:spcBef>
                  <a:spcPts val="0"/>
                </a:spcBef>
                <a:spcAft>
                  <a:spcPts val="0"/>
                </a:spcAft>
                <a:buNone/>
              </a:pPr>
              <a:r>
                <a:rPr lang="en-US" sz="2600" i="0" u="none" strike="noStrike" cap="none">
                  <a:solidFill>
                    <a:srgbClr val="000000"/>
                  </a:solidFill>
                </a:rPr>
                <a:t>Red Bull hosted a "King of the Rock" one-on-one basketball tournament at "The Yard" of Alcatraz, the infamous prison just off the shores of San Francisco (known as "The Rock"). </a:t>
              </a:r>
              <a:endParaRPr sz="2600"/>
            </a:p>
          </p:txBody>
        </p:sp>
      </p:grpSp>
      <p:sp>
        <p:nvSpPr>
          <p:cNvPr id="165" name="Google Shape;165;p10"/>
          <p:cNvSpPr txBox="1"/>
          <p:nvPr/>
        </p:nvSpPr>
        <p:spPr>
          <a:xfrm>
            <a:off x="1028700" y="613650"/>
            <a:ext cx="2779200" cy="3699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None/>
            </a:pPr>
            <a:r>
              <a:rPr lang="en-US" sz="2404" i="0" u="none" strike="noStrike" cap="none">
                <a:solidFill>
                  <a:srgbClr val="000000"/>
                </a:solidFill>
              </a:rPr>
              <a:t>UNIQUE VENUES</a:t>
            </a:r>
            <a:endParaRPr/>
          </a:p>
        </p:txBody>
      </p:sp>
      <p:pic>
        <p:nvPicPr>
          <p:cNvPr id="166" name="Google Shape;166;p10"/>
          <p:cNvPicPr preferRelativeResize="0"/>
          <p:nvPr/>
        </p:nvPicPr>
        <p:blipFill rotWithShape="1">
          <a:blip r:embed="rId4">
            <a:alphaModFix/>
          </a:blip>
          <a:srcRect/>
          <a:stretch/>
        </p:blipFill>
        <p:spPr>
          <a:xfrm>
            <a:off x="363974" y="9386751"/>
            <a:ext cx="1576525" cy="5255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70"/>
        <p:cNvGrpSpPr/>
        <p:nvPr/>
      </p:nvGrpSpPr>
      <p:grpSpPr>
        <a:xfrm>
          <a:off x="0" y="0"/>
          <a:ext cx="0" cy="0"/>
          <a:chOff x="0" y="0"/>
          <a:chExt cx="0" cy="0"/>
        </a:xfrm>
      </p:grpSpPr>
      <p:pic>
        <p:nvPicPr>
          <p:cNvPr id="2" name="Online Media 1" descr="1v1 Basketball on Alcatraz - Red Bull King Of The Rock Finals">
            <a:hlinkClick r:id="" action="ppaction://media"/>
            <a:extLst>
              <a:ext uri="{FF2B5EF4-FFF2-40B4-BE49-F238E27FC236}">
                <a16:creationId xmlns:a16="http://schemas.microsoft.com/office/drawing/2014/main" id="{790F69FA-233B-3419-7281-7E14B07849AE}"/>
              </a:ext>
            </a:extLst>
          </p:cNvPr>
          <p:cNvPicPr>
            <a:picLocks noRot="1" noChangeAspect="1"/>
          </p:cNvPicPr>
          <p:nvPr>
            <a:videoFile r:link="rId1"/>
          </p:nvPr>
        </p:nvPicPr>
        <p:blipFill>
          <a:blip r:embed="rId4"/>
          <a:stretch>
            <a:fillRect/>
          </a:stretch>
        </p:blipFill>
        <p:spPr>
          <a:xfrm>
            <a:off x="1180671" y="2357522"/>
            <a:ext cx="9674323" cy="5465992"/>
          </a:xfrm>
          <a:prstGeom prst="rect">
            <a:avLst/>
          </a:prstGeom>
        </p:spPr>
      </p:pic>
      <p:sp>
        <p:nvSpPr>
          <p:cNvPr id="172" name="Google Shape;172;p11"/>
          <p:cNvSpPr txBox="1"/>
          <p:nvPr/>
        </p:nvSpPr>
        <p:spPr>
          <a:xfrm>
            <a:off x="11865427" y="3800214"/>
            <a:ext cx="5165271" cy="5171748"/>
          </a:xfrm>
          <a:prstGeom prst="rect">
            <a:avLst/>
          </a:prstGeom>
        </p:spPr>
        <p:txBody>
          <a:bodyPr spcFirstLastPara="1" vert="horz" lIns="91440" tIns="45720" rIns="91440" bIns="45720" rtlCol="0" anchor="t" anchorCtr="0">
            <a:normAutofit/>
          </a:bodyPr>
          <a:lstStyle/>
          <a:p>
            <a:pPr lvl="0">
              <a:lnSpc>
                <a:spcPct val="90000"/>
              </a:lnSpc>
              <a:spcBef>
                <a:spcPts val="0"/>
              </a:spcBef>
              <a:spcAft>
                <a:spcPts val="600"/>
              </a:spcAft>
            </a:pPr>
            <a:r>
              <a:rPr lang="en-US" sz="2800" b="1" kern="1200" dirty="0">
                <a:solidFill>
                  <a:schemeClr val="tx1"/>
                </a:solidFill>
                <a:latin typeface="+mn-lt"/>
                <a:ea typeface="+mn-ea"/>
                <a:cs typeface="+mn-cs"/>
              </a:rPr>
              <a:t>WATCH VIDEO OF BASKETBALL AT ALCATRAZ:</a:t>
            </a:r>
          </a:p>
          <a:p>
            <a:pPr>
              <a:lnSpc>
                <a:spcPct val="90000"/>
              </a:lnSpc>
              <a:spcAft>
                <a:spcPts val="600"/>
              </a:spcAft>
            </a:pPr>
            <a:r>
              <a:rPr lang="en-US" sz="2800" i="0" dirty="0">
                <a:solidFill>
                  <a:schemeClr val="bg2"/>
                </a:solidFill>
                <a:effectLst/>
                <a:latin typeface="+mn-lt"/>
                <a:hlinkClick r:id="rId5">
                  <a:extLst>
                    <a:ext uri="{A12FA001-AC4F-418D-AE19-62706E023703}">
                      <ahyp:hlinkClr xmlns:ahyp="http://schemas.microsoft.com/office/drawing/2018/hyperlinkcolor" val="tx"/>
                    </a:ext>
                  </a:extLst>
                </a:hlinkClick>
              </a:rPr>
              <a:t>1v1 Basketball on Alcatraz - Red Bull King Of The Rock Finals</a:t>
            </a:r>
            <a:endParaRPr lang="en-US" sz="2800" i="0" dirty="0">
              <a:solidFill>
                <a:schemeClr val="bg2"/>
              </a:solidFill>
              <a:effectLst/>
              <a:latin typeface="+mn-lt"/>
            </a:endParaRPr>
          </a:p>
        </p:txBody>
      </p:sp>
      <p:grpSp>
        <p:nvGrpSpPr>
          <p:cNvPr id="177" name="Group 176">
            <a:extLst>
              <a:ext uri="{FF2B5EF4-FFF2-40B4-BE49-F238E27FC236}">
                <a16:creationId xmlns:a16="http://schemas.microsoft.com/office/drawing/2014/main" id="{31C49F18-8757-4E87-5C2E-9D6D7B82BA3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37" y="10106632"/>
            <a:ext cx="18310799" cy="185045"/>
            <a:chOff x="-5025" y="6737718"/>
            <a:chExt cx="12207200" cy="123363"/>
          </a:xfrm>
        </p:grpSpPr>
        <p:sp>
          <p:nvSpPr>
            <p:cNvPr id="178" name="Rectangle 177">
              <a:extLst>
                <a:ext uri="{FF2B5EF4-FFF2-40B4-BE49-F238E27FC236}">
                  <a16:creationId xmlns:a16="http://schemas.microsoft.com/office/drawing/2014/main" id="{25C84D91-E5BF-B919-ACEF-4A25262CEE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Rectangle 178">
              <a:extLst>
                <a:ext uri="{FF2B5EF4-FFF2-40B4-BE49-F238E27FC236}">
                  <a16:creationId xmlns:a16="http://schemas.microsoft.com/office/drawing/2014/main" id="{DD889E38-27CA-E23F-B646-8D7B4BB17D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Google Shape;103;g260b298400a_0_19">
            <a:extLst>
              <a:ext uri="{FF2B5EF4-FFF2-40B4-BE49-F238E27FC236}">
                <a16:creationId xmlns:a16="http://schemas.microsoft.com/office/drawing/2014/main" id="{E7865230-5F49-B5C6-97C4-573B409C6A15}"/>
              </a:ext>
            </a:extLst>
          </p:cNvPr>
          <p:cNvPicPr preferRelativeResize="0"/>
          <p:nvPr/>
        </p:nvPicPr>
        <p:blipFill rotWithShape="1">
          <a:blip r:embed="rId6">
            <a:alphaModFix/>
          </a:blip>
          <a:srcRect/>
          <a:stretch/>
        </p:blipFill>
        <p:spPr>
          <a:xfrm>
            <a:off x="363974" y="9386751"/>
            <a:ext cx="1576525" cy="525525"/>
          </a:xfrm>
          <a:prstGeom prst="rect">
            <a:avLst/>
          </a:prstGeom>
          <a:noFill/>
          <a:ln>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A2484"/>
        </a:solidFill>
        <a:effectLst/>
      </p:bgPr>
    </p:bg>
    <p:spTree>
      <p:nvGrpSpPr>
        <p:cNvPr id="1" name="Shape 176"/>
        <p:cNvGrpSpPr/>
        <p:nvPr/>
      </p:nvGrpSpPr>
      <p:grpSpPr>
        <a:xfrm>
          <a:off x="0" y="0"/>
          <a:ext cx="0" cy="0"/>
          <a:chOff x="0" y="0"/>
          <a:chExt cx="0" cy="0"/>
        </a:xfrm>
      </p:grpSpPr>
      <p:pic>
        <p:nvPicPr>
          <p:cNvPr id="177" name="Google Shape;177;p12"/>
          <p:cNvPicPr preferRelativeResize="0"/>
          <p:nvPr/>
        </p:nvPicPr>
        <p:blipFill rotWithShape="1">
          <a:blip r:embed="rId3">
            <a:alphaModFix/>
          </a:blip>
          <a:srcRect l="20417" r="20417"/>
          <a:stretch/>
        </p:blipFill>
        <p:spPr>
          <a:xfrm>
            <a:off x="6592777" y="0"/>
            <a:ext cx="11695223" cy="10287000"/>
          </a:xfrm>
          <a:prstGeom prst="rect">
            <a:avLst/>
          </a:prstGeom>
          <a:noFill/>
          <a:ln>
            <a:noFill/>
          </a:ln>
        </p:spPr>
      </p:pic>
      <p:sp>
        <p:nvSpPr>
          <p:cNvPr id="178" name="Google Shape;178;p12"/>
          <p:cNvSpPr/>
          <p:nvPr/>
        </p:nvSpPr>
        <p:spPr>
          <a:xfrm>
            <a:off x="-5264257" y="-1979195"/>
            <a:ext cx="14181823" cy="14245389"/>
          </a:xfrm>
          <a:custGeom>
            <a:avLst/>
            <a:gdLst/>
            <a:ahLst/>
            <a:cxnLst/>
            <a:rect l="l" t="t" r="r" b="b"/>
            <a:pathLst>
              <a:path w="6321665" h="6350000" extrusionOk="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9" name="Google Shape;179;p12"/>
          <p:cNvGrpSpPr/>
          <p:nvPr/>
        </p:nvGrpSpPr>
        <p:grpSpPr>
          <a:xfrm>
            <a:off x="1028700" y="1647282"/>
            <a:ext cx="6179400" cy="5374036"/>
            <a:chOff x="0" y="85725"/>
            <a:chExt cx="8239200" cy="7165382"/>
          </a:xfrm>
        </p:grpSpPr>
        <p:sp>
          <p:nvSpPr>
            <p:cNvPr id="180" name="Google Shape;180;p12"/>
            <p:cNvSpPr txBox="1"/>
            <p:nvPr/>
          </p:nvSpPr>
          <p:spPr>
            <a:xfrm>
              <a:off x="0" y="85725"/>
              <a:ext cx="8239200" cy="25038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US" sz="6300" b="1" i="0" u="none" strike="noStrike" cap="none">
                  <a:solidFill>
                    <a:srgbClr val="1A2484"/>
                  </a:solidFill>
                </a:rPr>
                <a:t>U.S.S. </a:t>
              </a:r>
              <a:br>
                <a:rPr lang="en-US" sz="6300" b="1" i="0" u="none" strike="noStrike" cap="none">
                  <a:solidFill>
                    <a:srgbClr val="1A2484"/>
                  </a:solidFill>
                </a:rPr>
              </a:br>
              <a:r>
                <a:rPr lang="en-US" sz="5900" b="1" i="0" u="none" strike="noStrike" cap="none">
                  <a:solidFill>
                    <a:srgbClr val="1A2484"/>
                  </a:solidFill>
                </a:rPr>
                <a:t>Abraham</a:t>
              </a:r>
              <a:r>
                <a:rPr lang="en-US" sz="5900" b="1">
                  <a:solidFill>
                    <a:srgbClr val="1A2484"/>
                  </a:solidFill>
                </a:rPr>
                <a:t> </a:t>
              </a:r>
              <a:r>
                <a:rPr lang="en-US" sz="5900" b="1" i="0" u="none" strike="noStrike" cap="none">
                  <a:solidFill>
                    <a:srgbClr val="1A2484"/>
                  </a:solidFill>
                </a:rPr>
                <a:t>Lincoln</a:t>
              </a:r>
              <a:endParaRPr sz="5900"/>
            </a:p>
          </p:txBody>
        </p:sp>
        <p:sp>
          <p:nvSpPr>
            <p:cNvPr id="181" name="Google Shape;181;p12"/>
            <p:cNvSpPr txBox="1"/>
            <p:nvPr/>
          </p:nvSpPr>
          <p:spPr>
            <a:xfrm>
              <a:off x="0" y="2983307"/>
              <a:ext cx="8239200" cy="4267800"/>
            </a:xfrm>
            <a:prstGeom prst="rect">
              <a:avLst/>
            </a:prstGeom>
            <a:noFill/>
            <a:ln>
              <a:noFill/>
            </a:ln>
          </p:spPr>
          <p:txBody>
            <a:bodyPr spcFirstLastPara="1" wrap="square" lIns="0" tIns="0" rIns="0" bIns="0" anchor="t" anchorCtr="0">
              <a:spAutoFit/>
            </a:bodyPr>
            <a:lstStyle/>
            <a:p>
              <a:pPr marL="0" marR="0" lvl="0" indent="0" algn="l" rtl="0">
                <a:lnSpc>
                  <a:spcPct val="139964"/>
                </a:lnSpc>
                <a:spcBef>
                  <a:spcPts val="0"/>
                </a:spcBef>
                <a:spcAft>
                  <a:spcPts val="0"/>
                </a:spcAft>
                <a:buNone/>
              </a:pPr>
              <a:r>
                <a:rPr lang="en-US" sz="2600" i="0" u="none" strike="noStrike" cap="none">
                  <a:solidFill>
                    <a:srgbClr val="000000"/>
                  </a:solidFill>
                </a:rPr>
                <a:t>In 2022, Michigan State will play a basketball game vs. Gonzaga on the deck of the U.S.S. Abraham Lincoln aircraft carrier.  MSU also  played in the first-ever game on an aircraft carrier in 2011, the U.S.S. Carl Vinson.</a:t>
              </a:r>
              <a:endParaRPr sz="2600"/>
            </a:p>
          </p:txBody>
        </p:sp>
      </p:grpSp>
      <p:sp>
        <p:nvSpPr>
          <p:cNvPr id="182" name="Google Shape;182;p12"/>
          <p:cNvSpPr txBox="1"/>
          <p:nvPr/>
        </p:nvSpPr>
        <p:spPr>
          <a:xfrm>
            <a:off x="1028700" y="613650"/>
            <a:ext cx="2779200" cy="3699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None/>
            </a:pPr>
            <a:r>
              <a:rPr lang="en-US" sz="2404" i="0" u="none" strike="noStrike" cap="none">
                <a:solidFill>
                  <a:srgbClr val="000000"/>
                </a:solidFill>
              </a:rPr>
              <a:t>UNIQUE VENUES</a:t>
            </a:r>
            <a:endParaRPr/>
          </a:p>
        </p:txBody>
      </p:sp>
      <p:pic>
        <p:nvPicPr>
          <p:cNvPr id="183" name="Google Shape;183;p12"/>
          <p:cNvPicPr preferRelativeResize="0"/>
          <p:nvPr/>
        </p:nvPicPr>
        <p:blipFill rotWithShape="1">
          <a:blip r:embed="rId4">
            <a:alphaModFix/>
          </a:blip>
          <a:srcRect/>
          <a:stretch/>
        </p:blipFill>
        <p:spPr>
          <a:xfrm>
            <a:off x="363974" y="9386751"/>
            <a:ext cx="1576525" cy="5255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87"/>
        <p:cNvGrpSpPr/>
        <p:nvPr/>
      </p:nvGrpSpPr>
      <p:grpSpPr>
        <a:xfrm>
          <a:off x="0" y="0"/>
          <a:ext cx="0" cy="0"/>
          <a:chOff x="0" y="0"/>
          <a:chExt cx="0" cy="0"/>
        </a:xfrm>
      </p:grpSpPr>
      <p:sp>
        <p:nvSpPr>
          <p:cNvPr id="189" name="Google Shape;189;p13"/>
          <p:cNvSpPr txBox="1"/>
          <p:nvPr/>
        </p:nvSpPr>
        <p:spPr>
          <a:xfrm>
            <a:off x="1315039" y="3800214"/>
            <a:ext cx="4793931" cy="5171748"/>
          </a:xfrm>
          <a:prstGeom prst="rect">
            <a:avLst/>
          </a:prstGeom>
        </p:spPr>
        <p:txBody>
          <a:bodyPr spcFirstLastPara="1" vert="horz" lIns="91440" tIns="45720" rIns="91440" bIns="45720" rtlCol="0" anchor="t" anchorCtr="0">
            <a:normAutofit/>
          </a:bodyPr>
          <a:lstStyle/>
          <a:p>
            <a:pPr lvl="0">
              <a:lnSpc>
                <a:spcPct val="90000"/>
              </a:lnSpc>
              <a:spcBef>
                <a:spcPts val="0"/>
              </a:spcBef>
              <a:spcAft>
                <a:spcPts val="600"/>
              </a:spcAft>
            </a:pPr>
            <a:r>
              <a:rPr lang="en-US" sz="2800" b="1" kern="1200" dirty="0">
                <a:solidFill>
                  <a:schemeClr val="tx1"/>
                </a:solidFill>
                <a:latin typeface="+mn-lt"/>
                <a:ea typeface="+mn-ea"/>
                <a:cs typeface="+mn-cs"/>
              </a:rPr>
              <a:t>WATCH VIDEO OF THE </a:t>
            </a:r>
            <a:br>
              <a:rPr lang="en-US" sz="2800" b="1" kern="1200" dirty="0">
                <a:solidFill>
                  <a:schemeClr val="tx1"/>
                </a:solidFill>
                <a:latin typeface="+mn-lt"/>
                <a:ea typeface="+mn-ea"/>
                <a:cs typeface="+mn-cs"/>
              </a:rPr>
            </a:br>
            <a:r>
              <a:rPr lang="en-US" sz="2800" b="1" kern="1200" dirty="0">
                <a:solidFill>
                  <a:schemeClr val="tx1"/>
                </a:solidFill>
                <a:latin typeface="+mn-lt"/>
                <a:ea typeface="+mn-ea"/>
                <a:cs typeface="+mn-cs"/>
              </a:rPr>
              <a:t>USS ABRAHAM LINCOLN:</a:t>
            </a:r>
          </a:p>
          <a:p>
            <a:pPr>
              <a:lnSpc>
                <a:spcPct val="90000"/>
              </a:lnSpc>
              <a:spcAft>
                <a:spcPts val="600"/>
              </a:spcAft>
            </a:pPr>
            <a:r>
              <a:rPr lang="en-US" sz="2800" i="0" dirty="0">
                <a:solidFill>
                  <a:schemeClr val="bg2"/>
                </a:solidFill>
                <a:effectLst/>
                <a:latin typeface="+mn-lt"/>
                <a:hlinkClick r:id="rId4">
                  <a:extLst>
                    <a:ext uri="{A12FA001-AC4F-418D-AE19-62706E023703}">
                      <ahyp:hlinkClr xmlns:ahyp="http://schemas.microsoft.com/office/drawing/2018/hyperlinkcolor" val="tx"/>
                    </a:ext>
                  </a:extLst>
                </a:hlinkClick>
              </a:rPr>
              <a:t>Armed Forces Classic | </a:t>
            </a:r>
            <a:br>
              <a:rPr lang="en-US" sz="2800" i="0" dirty="0">
                <a:solidFill>
                  <a:schemeClr val="bg2"/>
                </a:solidFill>
                <a:effectLst/>
                <a:latin typeface="+mn-lt"/>
                <a:hlinkClick r:id="rId4">
                  <a:extLst>
                    <a:ext uri="{A12FA001-AC4F-418D-AE19-62706E023703}">
                      <ahyp:hlinkClr xmlns:ahyp="http://schemas.microsoft.com/office/drawing/2018/hyperlinkcolor" val="tx"/>
                    </a:ext>
                  </a:extLst>
                </a:hlinkClick>
              </a:rPr>
            </a:br>
            <a:r>
              <a:rPr lang="en-US" sz="2800" i="0" dirty="0">
                <a:solidFill>
                  <a:schemeClr val="bg2"/>
                </a:solidFill>
                <a:effectLst/>
                <a:latin typeface="+mn-lt"/>
                <a:hlinkClick r:id="rId4">
                  <a:extLst>
                    <a:ext uri="{A12FA001-AC4F-418D-AE19-62706E023703}">
                      <ahyp:hlinkClr xmlns:ahyp="http://schemas.microsoft.com/office/drawing/2018/hyperlinkcolor" val="tx"/>
                    </a:ext>
                  </a:extLst>
                </a:hlinkClick>
              </a:rPr>
              <a:t>Spartans All-Access | </a:t>
            </a:r>
            <a:br>
              <a:rPr lang="en-US" sz="2800" i="0" dirty="0">
                <a:solidFill>
                  <a:schemeClr val="bg2"/>
                </a:solidFill>
                <a:effectLst/>
                <a:latin typeface="+mn-lt"/>
                <a:hlinkClick r:id="rId4">
                  <a:extLst>
                    <a:ext uri="{A12FA001-AC4F-418D-AE19-62706E023703}">
                      <ahyp:hlinkClr xmlns:ahyp="http://schemas.microsoft.com/office/drawing/2018/hyperlinkcolor" val="tx"/>
                    </a:ext>
                  </a:extLst>
                </a:hlinkClick>
              </a:rPr>
            </a:br>
            <a:r>
              <a:rPr lang="en-US" sz="2800" i="0" dirty="0">
                <a:solidFill>
                  <a:schemeClr val="bg2"/>
                </a:solidFill>
                <a:effectLst/>
                <a:latin typeface="+mn-lt"/>
                <a:hlinkClick r:id="rId4">
                  <a:extLst>
                    <a:ext uri="{A12FA001-AC4F-418D-AE19-62706E023703}">
                      <ahyp:hlinkClr xmlns:ahyp="http://schemas.microsoft.com/office/drawing/2018/hyperlinkcolor" val="tx"/>
                    </a:ext>
                  </a:extLst>
                </a:hlinkClick>
              </a:rPr>
              <a:t>Men's Basketball</a:t>
            </a:r>
            <a:endParaRPr lang="en-US" sz="2800" kern="1200" dirty="0">
              <a:solidFill>
                <a:schemeClr val="bg2"/>
              </a:solidFill>
              <a:latin typeface="+mn-lt"/>
              <a:ea typeface="+mn-ea"/>
              <a:cs typeface="+mn-cs"/>
            </a:endParaRPr>
          </a:p>
          <a:p>
            <a:pPr lvl="0">
              <a:lnSpc>
                <a:spcPct val="90000"/>
              </a:lnSpc>
              <a:spcBef>
                <a:spcPts val="0"/>
              </a:spcBef>
              <a:spcAft>
                <a:spcPts val="600"/>
              </a:spcAft>
            </a:pPr>
            <a:endParaRPr lang="en-US" sz="2800" b="1" kern="1200" dirty="0">
              <a:solidFill>
                <a:schemeClr val="tx1"/>
              </a:solidFill>
              <a:latin typeface="+mn-lt"/>
              <a:ea typeface="+mn-ea"/>
              <a:cs typeface="+mn-cs"/>
            </a:endParaRPr>
          </a:p>
        </p:txBody>
      </p:sp>
      <p:pic>
        <p:nvPicPr>
          <p:cNvPr id="2" name="Online Media 1" descr="Armed Forces Classic | Spartans All-Access | Men's Basketball">
            <a:hlinkClick r:id="" action="ppaction://media"/>
            <a:extLst>
              <a:ext uri="{FF2B5EF4-FFF2-40B4-BE49-F238E27FC236}">
                <a16:creationId xmlns:a16="http://schemas.microsoft.com/office/drawing/2014/main" id="{422DDC5F-A93B-E912-5C89-1CC9A064D1DC}"/>
              </a:ext>
            </a:extLst>
          </p:cNvPr>
          <p:cNvPicPr>
            <a:picLocks noRot="1" noChangeAspect="1"/>
          </p:cNvPicPr>
          <p:nvPr>
            <a:videoFile r:link="rId1"/>
          </p:nvPr>
        </p:nvPicPr>
        <p:blipFill>
          <a:blip r:embed="rId5"/>
          <a:stretch>
            <a:fillRect/>
          </a:stretch>
        </p:blipFill>
        <p:spPr>
          <a:xfrm>
            <a:off x="7969058" y="2648192"/>
            <a:ext cx="9153536" cy="5171748"/>
          </a:xfrm>
          <a:prstGeom prst="rect">
            <a:avLst/>
          </a:prstGeom>
        </p:spPr>
      </p:pic>
      <p:grpSp>
        <p:nvGrpSpPr>
          <p:cNvPr id="194" name="Group 193">
            <a:extLst>
              <a:ext uri="{FF2B5EF4-FFF2-40B4-BE49-F238E27FC236}">
                <a16:creationId xmlns:a16="http://schemas.microsoft.com/office/drawing/2014/main" id="{1FD67D68-9B83-C338-8342-3348D8F2234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37" y="10106632"/>
            <a:ext cx="18310799" cy="185045"/>
            <a:chOff x="-5025" y="6737718"/>
            <a:chExt cx="12207200" cy="123363"/>
          </a:xfrm>
        </p:grpSpPr>
        <p:sp>
          <p:nvSpPr>
            <p:cNvPr id="195" name="Rectangle 194">
              <a:extLst>
                <a:ext uri="{FF2B5EF4-FFF2-40B4-BE49-F238E27FC236}">
                  <a16:creationId xmlns:a16="http://schemas.microsoft.com/office/drawing/2014/main" id="{1E397F34-6B84-0D3B-0F29-B1D134B3B8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Rectangle 195">
              <a:extLst>
                <a:ext uri="{FF2B5EF4-FFF2-40B4-BE49-F238E27FC236}">
                  <a16:creationId xmlns:a16="http://schemas.microsoft.com/office/drawing/2014/main" id="{9BD98075-BFC1-BE9C-7FB7-23FE55E433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Google Shape;103;g260b298400a_0_19">
            <a:extLst>
              <a:ext uri="{FF2B5EF4-FFF2-40B4-BE49-F238E27FC236}">
                <a16:creationId xmlns:a16="http://schemas.microsoft.com/office/drawing/2014/main" id="{3BE55020-89BC-2310-BA20-B2DD23E2536E}"/>
              </a:ext>
            </a:extLst>
          </p:cNvPr>
          <p:cNvPicPr preferRelativeResize="0"/>
          <p:nvPr/>
        </p:nvPicPr>
        <p:blipFill rotWithShape="1">
          <a:blip r:embed="rId6">
            <a:alphaModFix/>
          </a:blip>
          <a:srcRect/>
          <a:stretch/>
        </p:blipFill>
        <p:spPr>
          <a:xfrm>
            <a:off x="363974" y="9386751"/>
            <a:ext cx="1576525" cy="525525"/>
          </a:xfrm>
          <a:prstGeom prst="rect">
            <a:avLst/>
          </a:prstGeom>
          <a:noFill/>
          <a:ln>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14"/>
          <p:cNvSpPr/>
          <p:nvPr/>
        </p:nvSpPr>
        <p:spPr>
          <a:xfrm>
            <a:off x="2727854" y="2469390"/>
            <a:ext cx="5133795" cy="6217641"/>
          </a:xfrm>
          <a:prstGeom prst="rect">
            <a:avLst/>
          </a:prstGeom>
          <a:solidFill>
            <a:srgbClr val="1A24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95" name="Google Shape;195;p14"/>
          <p:cNvPicPr preferRelativeResize="0"/>
          <p:nvPr/>
        </p:nvPicPr>
        <p:blipFill rotWithShape="1">
          <a:blip r:embed="rId3">
            <a:alphaModFix/>
          </a:blip>
          <a:srcRect l="38742" t="23008" r="26485" b="12802"/>
          <a:stretch/>
        </p:blipFill>
        <p:spPr>
          <a:xfrm>
            <a:off x="2884514" y="2630589"/>
            <a:ext cx="4820475" cy="5895245"/>
          </a:xfrm>
          <a:prstGeom prst="rect">
            <a:avLst/>
          </a:prstGeom>
          <a:noFill/>
          <a:ln>
            <a:noFill/>
          </a:ln>
        </p:spPr>
      </p:pic>
      <p:grpSp>
        <p:nvGrpSpPr>
          <p:cNvPr id="196" name="Google Shape;196;p14"/>
          <p:cNvGrpSpPr/>
          <p:nvPr/>
        </p:nvGrpSpPr>
        <p:grpSpPr>
          <a:xfrm>
            <a:off x="9144000" y="2526551"/>
            <a:ext cx="7514550" cy="7866534"/>
            <a:chOff x="0" y="76215"/>
            <a:chExt cx="10019400" cy="10488712"/>
          </a:xfrm>
        </p:grpSpPr>
        <p:sp>
          <p:nvSpPr>
            <p:cNvPr id="197" name="Google Shape;197;p14"/>
            <p:cNvSpPr txBox="1"/>
            <p:nvPr/>
          </p:nvSpPr>
          <p:spPr>
            <a:xfrm>
              <a:off x="0" y="76215"/>
              <a:ext cx="9981300" cy="34479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US" sz="8400" b="1" i="0" u="none" strike="noStrike" cap="none" dirty="0" err="1">
                  <a:solidFill>
                    <a:srgbClr val="1A2484"/>
                  </a:solidFill>
                </a:rPr>
                <a:t>Uummannaq</a:t>
              </a:r>
              <a:r>
                <a:rPr lang="en-US" sz="8400" b="1" i="0" u="none" strike="noStrike" cap="none" dirty="0">
                  <a:solidFill>
                    <a:srgbClr val="1A2484"/>
                  </a:solidFill>
                </a:rPr>
                <a:t> Golf Course</a:t>
              </a:r>
              <a:endParaRPr sz="8400" dirty="0"/>
            </a:p>
          </p:txBody>
        </p:sp>
        <p:sp>
          <p:nvSpPr>
            <p:cNvPr id="198" name="Google Shape;198;p14"/>
            <p:cNvSpPr txBox="1"/>
            <p:nvPr/>
          </p:nvSpPr>
          <p:spPr>
            <a:xfrm>
              <a:off x="38100" y="3970713"/>
              <a:ext cx="9981300" cy="5016300"/>
            </a:xfrm>
            <a:prstGeom prst="rect">
              <a:avLst/>
            </a:prstGeom>
            <a:noFill/>
            <a:ln>
              <a:noFill/>
            </a:ln>
          </p:spPr>
          <p:txBody>
            <a:bodyPr spcFirstLastPara="1" wrap="square" lIns="0" tIns="0" rIns="0" bIns="0" anchor="t" anchorCtr="0">
              <a:spAutoFit/>
            </a:bodyPr>
            <a:lstStyle/>
            <a:p>
              <a:pPr marL="0" marR="0" lvl="0" indent="0" algn="l" rtl="0">
                <a:lnSpc>
                  <a:spcPct val="140014"/>
                </a:lnSpc>
                <a:spcBef>
                  <a:spcPts val="0"/>
                </a:spcBef>
                <a:spcAft>
                  <a:spcPts val="0"/>
                </a:spcAft>
                <a:buNone/>
              </a:pPr>
              <a:r>
                <a:rPr lang="en-US" sz="2600" i="0" u="none" strike="noStrike" cap="none">
                  <a:solidFill>
                    <a:srgbClr val="000000"/>
                  </a:solidFill>
                </a:rPr>
                <a:t>The Uummannaq ice golf course in Greenland is a far cry from the oceanside links at Pebble Beach, or the iconic St. Andrews course in Scotland.  This course is made of snow and ice and playing requires playing a golf ball that is any color other than white. </a:t>
              </a:r>
              <a:endParaRPr sz="2600"/>
            </a:p>
            <a:p>
              <a:pPr marL="0" marR="0" lvl="0" indent="0" algn="l" rtl="0">
                <a:lnSpc>
                  <a:spcPct val="140014"/>
                </a:lnSpc>
                <a:spcBef>
                  <a:spcPts val="0"/>
                </a:spcBef>
                <a:spcAft>
                  <a:spcPts val="0"/>
                </a:spcAft>
                <a:buNone/>
              </a:pPr>
              <a:endParaRPr sz="2600" i="0" u="none" strike="noStrike" cap="none">
                <a:solidFill>
                  <a:srgbClr val="000000"/>
                </a:solidFill>
              </a:endParaRPr>
            </a:p>
          </p:txBody>
        </p:sp>
        <p:sp>
          <p:nvSpPr>
            <p:cNvPr id="199" name="Google Shape;199;p14"/>
            <p:cNvSpPr txBox="1"/>
            <p:nvPr/>
          </p:nvSpPr>
          <p:spPr>
            <a:xfrm>
              <a:off x="38100" y="10166411"/>
              <a:ext cx="6759937" cy="398516"/>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00" name="Google Shape;200;p14"/>
          <p:cNvSpPr txBox="1"/>
          <p:nvPr/>
        </p:nvSpPr>
        <p:spPr>
          <a:xfrm>
            <a:off x="1028700" y="613650"/>
            <a:ext cx="2779200" cy="3699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None/>
            </a:pPr>
            <a:r>
              <a:rPr lang="en-US" sz="2404" i="0" u="none" strike="noStrike" cap="none">
                <a:solidFill>
                  <a:srgbClr val="000000"/>
                </a:solidFill>
              </a:rPr>
              <a:t>UNIQUE VENUES</a:t>
            </a:r>
            <a:endParaRPr/>
          </a:p>
        </p:txBody>
      </p:sp>
      <p:pic>
        <p:nvPicPr>
          <p:cNvPr id="201" name="Google Shape;201;p14"/>
          <p:cNvPicPr preferRelativeResize="0"/>
          <p:nvPr/>
        </p:nvPicPr>
        <p:blipFill rotWithShape="1">
          <a:blip r:embed="rId4">
            <a:alphaModFix/>
          </a:blip>
          <a:srcRect/>
          <a:stretch/>
        </p:blipFill>
        <p:spPr>
          <a:xfrm>
            <a:off x="363974" y="9386751"/>
            <a:ext cx="1576525" cy="5255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15"/>
          <p:cNvSpPr/>
          <p:nvPr/>
        </p:nvSpPr>
        <p:spPr>
          <a:xfrm>
            <a:off x="8916073" y="-1047348"/>
            <a:ext cx="12381745" cy="12381693"/>
          </a:xfrm>
          <a:custGeom>
            <a:avLst/>
            <a:gdLst/>
            <a:ahLst/>
            <a:cxnLst/>
            <a:rect l="l" t="t" r="r" b="b"/>
            <a:pathLst>
              <a:path w="6350000" h="6349974" extrusionOk="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rotWithShape="1">
            <a:blip r:embed="rId3">
              <a:alphaModFix/>
            </a:blip>
            <a:stretch>
              <a:fillRect l="-24998" r="-24998"/>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7" name="Google Shape;207;p15"/>
          <p:cNvGrpSpPr/>
          <p:nvPr/>
        </p:nvGrpSpPr>
        <p:grpSpPr>
          <a:xfrm>
            <a:off x="1028700" y="2424886"/>
            <a:ext cx="6825150" cy="5617287"/>
            <a:chOff x="0" y="76200"/>
            <a:chExt cx="9100200" cy="7489717"/>
          </a:xfrm>
        </p:grpSpPr>
        <p:sp>
          <p:nvSpPr>
            <p:cNvPr id="208" name="Google Shape;208;p15"/>
            <p:cNvSpPr txBox="1"/>
            <p:nvPr/>
          </p:nvSpPr>
          <p:spPr>
            <a:xfrm>
              <a:off x="0" y="76200"/>
              <a:ext cx="9100200" cy="34479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US" sz="8400" b="1" i="0" u="none" strike="noStrike" cap="none">
                  <a:solidFill>
                    <a:srgbClr val="1A2484"/>
                  </a:solidFill>
                </a:rPr>
                <a:t>Underground Cricket</a:t>
              </a:r>
              <a:endParaRPr sz="8400"/>
            </a:p>
          </p:txBody>
        </p:sp>
        <p:sp>
          <p:nvSpPr>
            <p:cNvPr id="209" name="Google Shape;209;p15"/>
            <p:cNvSpPr txBox="1"/>
            <p:nvPr/>
          </p:nvSpPr>
          <p:spPr>
            <a:xfrm>
              <a:off x="0" y="4043917"/>
              <a:ext cx="9100200" cy="3522000"/>
            </a:xfrm>
            <a:prstGeom prst="rect">
              <a:avLst/>
            </a:prstGeom>
            <a:noFill/>
            <a:ln>
              <a:noFill/>
            </a:ln>
          </p:spPr>
          <p:txBody>
            <a:bodyPr spcFirstLastPara="1" wrap="square" lIns="0" tIns="0" rIns="0" bIns="0" anchor="t" anchorCtr="0">
              <a:spAutoFit/>
            </a:bodyPr>
            <a:lstStyle/>
            <a:p>
              <a:pPr marL="0" marR="0" lvl="0" indent="0" algn="l" rtl="0">
                <a:lnSpc>
                  <a:spcPct val="140014"/>
                </a:lnSpc>
                <a:spcBef>
                  <a:spcPts val="0"/>
                </a:spcBef>
                <a:spcAft>
                  <a:spcPts val="0"/>
                </a:spcAft>
                <a:buNone/>
              </a:pPr>
              <a:r>
                <a:rPr lang="en-US" sz="2600" i="0" u="none" strike="noStrike" cap="none">
                  <a:solidFill>
                    <a:srgbClr val="000000"/>
                  </a:solidFill>
                </a:rPr>
                <a:t>A cricket match between two English teams took place 2,000 feet underground in a mine in the North of England.  The match was a fundraiser to provide relief for flood victims. </a:t>
              </a:r>
              <a:endParaRPr sz="2600"/>
            </a:p>
            <a:p>
              <a:pPr marL="0" marR="0" lvl="0" indent="0" algn="l" rtl="0">
                <a:lnSpc>
                  <a:spcPct val="140014"/>
                </a:lnSpc>
                <a:spcBef>
                  <a:spcPts val="0"/>
                </a:spcBef>
                <a:spcAft>
                  <a:spcPts val="0"/>
                </a:spcAft>
                <a:buNone/>
              </a:pPr>
              <a:endParaRPr sz="2600" i="0" u="none" strike="noStrike" cap="none">
                <a:solidFill>
                  <a:srgbClr val="000000"/>
                </a:solidFill>
              </a:endParaRPr>
            </a:p>
          </p:txBody>
        </p:sp>
      </p:grpSp>
      <p:sp>
        <p:nvSpPr>
          <p:cNvPr id="210" name="Google Shape;210;p15"/>
          <p:cNvSpPr txBox="1"/>
          <p:nvPr/>
        </p:nvSpPr>
        <p:spPr>
          <a:xfrm>
            <a:off x="1028700" y="613650"/>
            <a:ext cx="2665200" cy="3699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None/>
            </a:pPr>
            <a:r>
              <a:rPr lang="en-US" sz="2404" i="0" u="none" strike="noStrike" cap="none">
                <a:solidFill>
                  <a:srgbClr val="000000"/>
                </a:solidFill>
              </a:rPr>
              <a:t>UNIQUE VENUES</a:t>
            </a:r>
            <a:endParaRPr/>
          </a:p>
        </p:txBody>
      </p:sp>
      <p:pic>
        <p:nvPicPr>
          <p:cNvPr id="211" name="Google Shape;211;p15"/>
          <p:cNvPicPr preferRelativeResize="0"/>
          <p:nvPr/>
        </p:nvPicPr>
        <p:blipFill rotWithShape="1">
          <a:blip r:embed="rId4">
            <a:alphaModFix/>
          </a:blip>
          <a:srcRect/>
          <a:stretch/>
        </p:blipFill>
        <p:spPr>
          <a:xfrm>
            <a:off x="363974" y="9386751"/>
            <a:ext cx="1576525" cy="5255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15"/>
        <p:cNvGrpSpPr/>
        <p:nvPr/>
      </p:nvGrpSpPr>
      <p:grpSpPr>
        <a:xfrm>
          <a:off x="0" y="0"/>
          <a:ext cx="0" cy="0"/>
          <a:chOff x="0" y="0"/>
          <a:chExt cx="0" cy="0"/>
        </a:xfrm>
      </p:grpSpPr>
      <p:pic>
        <p:nvPicPr>
          <p:cNvPr id="2" name="Online Media 1" descr="Cave Cricket | World's First Underground Cricket Match at Honister Slate Mine">
            <a:hlinkClick r:id="" action="ppaction://media"/>
            <a:extLst>
              <a:ext uri="{FF2B5EF4-FFF2-40B4-BE49-F238E27FC236}">
                <a16:creationId xmlns:a16="http://schemas.microsoft.com/office/drawing/2014/main" id="{26EF671D-7CA9-7AE0-8C16-098BDC8DD2A0}"/>
              </a:ext>
            </a:extLst>
          </p:cNvPr>
          <p:cNvPicPr>
            <a:picLocks noRot="1" noChangeAspect="1"/>
          </p:cNvPicPr>
          <p:nvPr>
            <a:videoFile r:link="rId1"/>
          </p:nvPr>
        </p:nvPicPr>
        <p:blipFill>
          <a:blip r:embed="rId4"/>
          <a:stretch>
            <a:fillRect/>
          </a:stretch>
        </p:blipFill>
        <p:spPr>
          <a:xfrm>
            <a:off x="1180671" y="2357522"/>
            <a:ext cx="9674323" cy="5465992"/>
          </a:xfrm>
          <a:prstGeom prst="rect">
            <a:avLst/>
          </a:prstGeom>
        </p:spPr>
      </p:pic>
      <p:sp>
        <p:nvSpPr>
          <p:cNvPr id="217" name="Google Shape;217;p16"/>
          <p:cNvSpPr txBox="1"/>
          <p:nvPr/>
        </p:nvSpPr>
        <p:spPr>
          <a:xfrm>
            <a:off x="11865427" y="3800214"/>
            <a:ext cx="5165271" cy="5171748"/>
          </a:xfrm>
          <a:prstGeom prst="rect">
            <a:avLst/>
          </a:prstGeom>
        </p:spPr>
        <p:txBody>
          <a:bodyPr spcFirstLastPara="1" vert="horz" lIns="91440" tIns="45720" rIns="91440" bIns="45720" rtlCol="0" anchor="t" anchorCtr="0">
            <a:normAutofit/>
          </a:bodyPr>
          <a:lstStyle/>
          <a:p>
            <a:pPr lvl="0">
              <a:lnSpc>
                <a:spcPct val="90000"/>
              </a:lnSpc>
              <a:spcBef>
                <a:spcPts val="0"/>
              </a:spcBef>
              <a:spcAft>
                <a:spcPts val="600"/>
              </a:spcAft>
            </a:pPr>
            <a:r>
              <a:rPr lang="en-US" sz="3000" b="1" kern="1200" dirty="0">
                <a:solidFill>
                  <a:schemeClr val="tx1"/>
                </a:solidFill>
                <a:latin typeface="+mn-lt"/>
                <a:ea typeface="+mn-ea"/>
                <a:cs typeface="+mn-cs"/>
              </a:rPr>
              <a:t>WATCH VIDEO OF UNDERGROUND CRICKET:</a:t>
            </a:r>
          </a:p>
          <a:p>
            <a:pPr algn="l" rtl="0"/>
            <a:r>
              <a:rPr lang="en-US" sz="2800" i="0" dirty="0">
                <a:solidFill>
                  <a:schemeClr val="bg2"/>
                </a:solidFill>
                <a:effectLst/>
                <a:latin typeface="+mn-lt"/>
                <a:hlinkClick r:id="rId5">
                  <a:extLst>
                    <a:ext uri="{A12FA001-AC4F-418D-AE19-62706E023703}">
                      <ahyp:hlinkClr xmlns:ahyp="http://schemas.microsoft.com/office/drawing/2018/hyperlinkcolor" val="tx"/>
                    </a:ext>
                  </a:extLst>
                </a:hlinkClick>
              </a:rPr>
              <a:t>Cave Cricket | World's First Underground Cricket Match at </a:t>
            </a:r>
            <a:r>
              <a:rPr lang="en-US" sz="2800" i="0" dirty="0" err="1">
                <a:solidFill>
                  <a:schemeClr val="bg2"/>
                </a:solidFill>
                <a:effectLst/>
                <a:latin typeface="+mn-lt"/>
                <a:hlinkClick r:id="rId5">
                  <a:extLst>
                    <a:ext uri="{A12FA001-AC4F-418D-AE19-62706E023703}">
                      <ahyp:hlinkClr xmlns:ahyp="http://schemas.microsoft.com/office/drawing/2018/hyperlinkcolor" val="tx"/>
                    </a:ext>
                  </a:extLst>
                </a:hlinkClick>
              </a:rPr>
              <a:t>Honister</a:t>
            </a:r>
            <a:r>
              <a:rPr lang="en-US" sz="2800" i="0" dirty="0">
                <a:solidFill>
                  <a:schemeClr val="bg2"/>
                </a:solidFill>
                <a:effectLst/>
                <a:latin typeface="+mn-lt"/>
                <a:hlinkClick r:id="rId5">
                  <a:extLst>
                    <a:ext uri="{A12FA001-AC4F-418D-AE19-62706E023703}">
                      <ahyp:hlinkClr xmlns:ahyp="http://schemas.microsoft.com/office/drawing/2018/hyperlinkcolor" val="tx"/>
                    </a:ext>
                  </a:extLst>
                </a:hlinkClick>
              </a:rPr>
              <a:t> Slate Mine</a:t>
            </a:r>
            <a:endParaRPr lang="en-US" sz="2800" i="0" dirty="0">
              <a:solidFill>
                <a:schemeClr val="bg2"/>
              </a:solidFill>
              <a:effectLst/>
              <a:latin typeface="+mn-lt"/>
            </a:endParaRPr>
          </a:p>
          <a:p>
            <a:pPr lvl="0">
              <a:lnSpc>
                <a:spcPct val="90000"/>
              </a:lnSpc>
              <a:spcBef>
                <a:spcPts val="0"/>
              </a:spcBef>
              <a:spcAft>
                <a:spcPts val="600"/>
              </a:spcAft>
            </a:pPr>
            <a:endParaRPr lang="en-US" sz="3000" b="1" kern="1200" dirty="0">
              <a:solidFill>
                <a:schemeClr val="tx1"/>
              </a:solidFill>
              <a:latin typeface="+mn-lt"/>
              <a:ea typeface="+mn-ea"/>
              <a:cs typeface="+mn-cs"/>
            </a:endParaRPr>
          </a:p>
        </p:txBody>
      </p:sp>
      <p:grpSp>
        <p:nvGrpSpPr>
          <p:cNvPr id="222" name="Group 221">
            <a:extLst>
              <a:ext uri="{FF2B5EF4-FFF2-40B4-BE49-F238E27FC236}">
                <a16:creationId xmlns:a16="http://schemas.microsoft.com/office/drawing/2014/main" id="{31C49F18-8757-4E87-5C2E-9D6D7B82BA3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37" y="10106632"/>
            <a:ext cx="18310799" cy="185045"/>
            <a:chOff x="-5025" y="6737718"/>
            <a:chExt cx="12207200" cy="123363"/>
          </a:xfrm>
        </p:grpSpPr>
        <p:sp>
          <p:nvSpPr>
            <p:cNvPr id="223" name="Rectangle 222">
              <a:extLst>
                <a:ext uri="{FF2B5EF4-FFF2-40B4-BE49-F238E27FC236}">
                  <a16:creationId xmlns:a16="http://schemas.microsoft.com/office/drawing/2014/main" id="{25C84D91-E5BF-B919-ACEF-4A25262CEE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Rectangle 223">
              <a:extLst>
                <a:ext uri="{FF2B5EF4-FFF2-40B4-BE49-F238E27FC236}">
                  <a16:creationId xmlns:a16="http://schemas.microsoft.com/office/drawing/2014/main" id="{DD889E38-27CA-E23F-B646-8D7B4BB17D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Google Shape;103;g260b298400a_0_19">
            <a:extLst>
              <a:ext uri="{FF2B5EF4-FFF2-40B4-BE49-F238E27FC236}">
                <a16:creationId xmlns:a16="http://schemas.microsoft.com/office/drawing/2014/main" id="{BCDEF208-7C8B-D72F-92EB-DB00A10DBA10}"/>
              </a:ext>
            </a:extLst>
          </p:cNvPr>
          <p:cNvPicPr preferRelativeResize="0"/>
          <p:nvPr/>
        </p:nvPicPr>
        <p:blipFill rotWithShape="1">
          <a:blip r:embed="rId6">
            <a:alphaModFix/>
          </a:blip>
          <a:srcRect/>
          <a:stretch/>
        </p:blipFill>
        <p:spPr>
          <a:xfrm>
            <a:off x="363974" y="9386751"/>
            <a:ext cx="1576525" cy="525525"/>
          </a:xfrm>
          <a:prstGeom prst="rect">
            <a:avLst/>
          </a:prstGeom>
          <a:noFill/>
          <a:ln>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A2484"/>
        </a:solidFill>
        <a:effectLst/>
      </p:bgPr>
    </p:bg>
    <p:spTree>
      <p:nvGrpSpPr>
        <p:cNvPr id="1" name="Shape 221"/>
        <p:cNvGrpSpPr/>
        <p:nvPr/>
      </p:nvGrpSpPr>
      <p:grpSpPr>
        <a:xfrm>
          <a:off x="0" y="0"/>
          <a:ext cx="0" cy="0"/>
          <a:chOff x="0" y="0"/>
          <a:chExt cx="0" cy="0"/>
        </a:xfrm>
      </p:grpSpPr>
      <p:pic>
        <p:nvPicPr>
          <p:cNvPr id="222" name="Google Shape;222;p17"/>
          <p:cNvPicPr preferRelativeResize="0"/>
          <p:nvPr/>
        </p:nvPicPr>
        <p:blipFill rotWithShape="1">
          <a:blip r:embed="rId3">
            <a:alphaModFix/>
          </a:blip>
          <a:srcRect l="3558" r="32490"/>
          <a:stretch/>
        </p:blipFill>
        <p:spPr>
          <a:xfrm>
            <a:off x="6592777" y="0"/>
            <a:ext cx="11695223" cy="10287000"/>
          </a:xfrm>
          <a:prstGeom prst="rect">
            <a:avLst/>
          </a:prstGeom>
          <a:noFill/>
          <a:ln>
            <a:noFill/>
          </a:ln>
        </p:spPr>
      </p:pic>
      <p:sp>
        <p:nvSpPr>
          <p:cNvPr id="223" name="Google Shape;223;p17"/>
          <p:cNvSpPr/>
          <p:nvPr/>
        </p:nvSpPr>
        <p:spPr>
          <a:xfrm>
            <a:off x="-5264257" y="-1979195"/>
            <a:ext cx="14181823" cy="14245389"/>
          </a:xfrm>
          <a:custGeom>
            <a:avLst/>
            <a:gdLst/>
            <a:ahLst/>
            <a:cxnLst/>
            <a:rect l="l" t="t" r="r" b="b"/>
            <a:pathLst>
              <a:path w="6321665" h="6350000" extrusionOk="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4" name="Google Shape;224;p17"/>
          <p:cNvGrpSpPr/>
          <p:nvPr/>
        </p:nvGrpSpPr>
        <p:grpSpPr>
          <a:xfrm>
            <a:off x="1028700" y="2613975"/>
            <a:ext cx="7411275" cy="5222130"/>
            <a:chOff x="0" y="85736"/>
            <a:chExt cx="9881700" cy="6962840"/>
          </a:xfrm>
        </p:grpSpPr>
        <p:sp>
          <p:nvSpPr>
            <p:cNvPr id="225" name="Google Shape;225;p17"/>
            <p:cNvSpPr txBox="1"/>
            <p:nvPr/>
          </p:nvSpPr>
          <p:spPr>
            <a:xfrm>
              <a:off x="0" y="85736"/>
              <a:ext cx="9881700" cy="34479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US" sz="8400" b="1" i="0" u="none" strike="noStrike" cap="none">
                  <a:solidFill>
                    <a:srgbClr val="1A2484"/>
                  </a:solidFill>
                </a:rPr>
                <a:t>Fenway Park Ski Jump</a:t>
              </a:r>
              <a:endParaRPr sz="8400"/>
            </a:p>
          </p:txBody>
        </p:sp>
        <p:sp>
          <p:nvSpPr>
            <p:cNvPr id="226" name="Google Shape;226;p17"/>
            <p:cNvSpPr txBox="1"/>
            <p:nvPr/>
          </p:nvSpPr>
          <p:spPr>
            <a:xfrm>
              <a:off x="0" y="5021176"/>
              <a:ext cx="8239200" cy="2027400"/>
            </a:xfrm>
            <a:prstGeom prst="rect">
              <a:avLst/>
            </a:prstGeom>
            <a:noFill/>
            <a:ln>
              <a:noFill/>
            </a:ln>
          </p:spPr>
          <p:txBody>
            <a:bodyPr spcFirstLastPara="1" wrap="square" lIns="0" tIns="0" rIns="0" bIns="0" anchor="t" anchorCtr="0">
              <a:spAutoFit/>
            </a:bodyPr>
            <a:lstStyle/>
            <a:p>
              <a:pPr marL="0" marR="0" lvl="0" indent="0" algn="l" rtl="0">
                <a:lnSpc>
                  <a:spcPct val="139964"/>
                </a:lnSpc>
                <a:spcBef>
                  <a:spcPts val="0"/>
                </a:spcBef>
                <a:spcAft>
                  <a:spcPts val="0"/>
                </a:spcAft>
                <a:buNone/>
              </a:pPr>
              <a:r>
                <a:rPr lang="en-US" sz="2600" i="0" u="none" strike="noStrike" cap="none">
                  <a:solidFill>
                    <a:srgbClr val="000000"/>
                  </a:solidFill>
                </a:rPr>
                <a:t>One of the most historic, iconic baseball stadiums once played host to a unique ski jump event </a:t>
              </a:r>
              <a:endParaRPr sz="2600"/>
            </a:p>
          </p:txBody>
        </p:sp>
      </p:grpSp>
      <p:sp>
        <p:nvSpPr>
          <p:cNvPr id="227" name="Google Shape;227;p17"/>
          <p:cNvSpPr txBox="1"/>
          <p:nvPr/>
        </p:nvSpPr>
        <p:spPr>
          <a:xfrm>
            <a:off x="1028700" y="613650"/>
            <a:ext cx="2665200" cy="3699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None/>
            </a:pPr>
            <a:r>
              <a:rPr lang="en-US" sz="2404" i="0" u="none" strike="noStrike" cap="none">
                <a:solidFill>
                  <a:srgbClr val="000000"/>
                </a:solidFill>
              </a:rPr>
              <a:t>UNIQUE VENUES</a:t>
            </a:r>
            <a:endParaRPr/>
          </a:p>
        </p:txBody>
      </p:sp>
      <p:pic>
        <p:nvPicPr>
          <p:cNvPr id="228" name="Google Shape;228;p17"/>
          <p:cNvPicPr preferRelativeResize="0"/>
          <p:nvPr/>
        </p:nvPicPr>
        <p:blipFill rotWithShape="1">
          <a:blip r:embed="rId4">
            <a:alphaModFix/>
          </a:blip>
          <a:srcRect/>
          <a:stretch/>
        </p:blipFill>
        <p:spPr>
          <a:xfrm>
            <a:off x="363974" y="9386751"/>
            <a:ext cx="1576525" cy="5255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2"/>
        <p:cNvGrpSpPr/>
        <p:nvPr/>
      </p:nvGrpSpPr>
      <p:grpSpPr>
        <a:xfrm>
          <a:off x="0" y="0"/>
          <a:ext cx="0" cy="0"/>
          <a:chOff x="0" y="0"/>
          <a:chExt cx="0" cy="0"/>
        </a:xfrm>
      </p:grpSpPr>
      <p:sp>
        <p:nvSpPr>
          <p:cNvPr id="239" name="Rectangle 238">
            <a:extLst>
              <a:ext uri="{FF2B5EF4-FFF2-40B4-BE49-F238E27FC236}">
                <a16:creationId xmlns:a16="http://schemas.microsoft.com/office/drawing/2014/main" id="{7ED7575E-88D2-B771-681D-46A7E5541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364685" cy="10287000"/>
          </a:xfrm>
          <a:prstGeom prst="rect">
            <a:avLst/>
          </a:pr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Online Media 1" descr="Skiers, Snowboarders Test 'Big Air' At Fenway Park">
            <a:hlinkClick r:id="" action="ppaction://media"/>
            <a:extLst>
              <a:ext uri="{FF2B5EF4-FFF2-40B4-BE49-F238E27FC236}">
                <a16:creationId xmlns:a16="http://schemas.microsoft.com/office/drawing/2014/main" id="{D5E1A782-2297-8BB2-AD73-6165A6828F77}"/>
              </a:ext>
            </a:extLst>
          </p:cNvPr>
          <p:cNvPicPr>
            <a:picLocks noRot="1" noChangeAspect="1"/>
          </p:cNvPicPr>
          <p:nvPr>
            <a:videoFile r:link="rId1"/>
          </p:nvPr>
        </p:nvPicPr>
        <p:blipFill>
          <a:blip r:embed="rId4"/>
          <a:stretch>
            <a:fillRect/>
          </a:stretch>
        </p:blipFill>
        <p:spPr>
          <a:xfrm>
            <a:off x="1003852" y="2511938"/>
            <a:ext cx="9332843" cy="5273056"/>
          </a:xfrm>
          <a:prstGeom prst="rect">
            <a:avLst/>
          </a:prstGeom>
        </p:spPr>
      </p:pic>
      <p:cxnSp>
        <p:nvCxnSpPr>
          <p:cNvPr id="241" name="Straight Connector 240">
            <a:extLst>
              <a:ext uri="{FF2B5EF4-FFF2-40B4-BE49-F238E27FC236}">
                <a16:creationId xmlns:a16="http://schemas.microsoft.com/office/drawing/2014/main" id="{249EDD1B-F94D-B4E6-ACAA-566B9A26FDE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299085" y="1306719"/>
            <a:ext cx="1105408"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234" name="Google Shape;234;p18"/>
          <p:cNvSpPr txBox="1"/>
          <p:nvPr/>
        </p:nvSpPr>
        <p:spPr>
          <a:xfrm>
            <a:off x="12230100" y="3815046"/>
            <a:ext cx="5151270" cy="5398528"/>
          </a:xfrm>
          <a:prstGeom prst="rect">
            <a:avLst/>
          </a:prstGeom>
        </p:spPr>
        <p:txBody>
          <a:bodyPr spcFirstLastPara="1" vert="horz" lIns="91440" tIns="45720" rIns="91440" bIns="45720" rtlCol="0" anchorCtr="0">
            <a:normAutofit/>
          </a:bodyPr>
          <a:lstStyle/>
          <a:p>
            <a:pPr lvl="0">
              <a:lnSpc>
                <a:spcPct val="90000"/>
              </a:lnSpc>
              <a:spcBef>
                <a:spcPts val="0"/>
              </a:spcBef>
              <a:spcAft>
                <a:spcPts val="600"/>
              </a:spcAft>
            </a:pPr>
            <a:r>
              <a:rPr lang="en-US" sz="3000" b="1" kern="1200" dirty="0">
                <a:solidFill>
                  <a:schemeClr val="tx1"/>
                </a:solidFill>
                <a:latin typeface="+mn-lt"/>
                <a:ea typeface="+mn-ea"/>
                <a:cs typeface="+mn-cs"/>
              </a:rPr>
              <a:t>WATCH VIDEO OF THE FENWAY PARK SKI JUMP:</a:t>
            </a:r>
          </a:p>
          <a:p>
            <a:pPr>
              <a:lnSpc>
                <a:spcPct val="90000"/>
              </a:lnSpc>
              <a:spcAft>
                <a:spcPts val="600"/>
              </a:spcAft>
            </a:pPr>
            <a:r>
              <a:rPr lang="en-US" sz="2800" i="0" dirty="0">
                <a:solidFill>
                  <a:schemeClr val="bg2"/>
                </a:solidFill>
                <a:effectLst/>
                <a:latin typeface="+mn-lt"/>
                <a:hlinkClick r:id="rId5">
                  <a:extLst>
                    <a:ext uri="{A12FA001-AC4F-418D-AE19-62706E023703}">
                      <ahyp:hlinkClr xmlns:ahyp="http://schemas.microsoft.com/office/drawing/2018/hyperlinkcolor" val="tx"/>
                    </a:ext>
                  </a:extLst>
                </a:hlinkClick>
              </a:rPr>
              <a:t>Skiers, Snowboarders Test </a:t>
            </a:r>
            <a:br>
              <a:rPr lang="en-US" sz="2800" i="0" dirty="0">
                <a:solidFill>
                  <a:schemeClr val="bg2"/>
                </a:solidFill>
                <a:effectLst/>
                <a:latin typeface="+mn-lt"/>
                <a:hlinkClick r:id="rId5">
                  <a:extLst>
                    <a:ext uri="{A12FA001-AC4F-418D-AE19-62706E023703}">
                      <ahyp:hlinkClr xmlns:ahyp="http://schemas.microsoft.com/office/drawing/2018/hyperlinkcolor" val="tx"/>
                    </a:ext>
                  </a:extLst>
                </a:hlinkClick>
              </a:rPr>
            </a:br>
            <a:r>
              <a:rPr lang="en-US" sz="2800" i="0" dirty="0">
                <a:solidFill>
                  <a:schemeClr val="bg2"/>
                </a:solidFill>
                <a:effectLst/>
                <a:latin typeface="+mn-lt"/>
                <a:hlinkClick r:id="rId5">
                  <a:extLst>
                    <a:ext uri="{A12FA001-AC4F-418D-AE19-62706E023703}">
                      <ahyp:hlinkClr xmlns:ahyp="http://schemas.microsoft.com/office/drawing/2018/hyperlinkcolor" val="tx"/>
                    </a:ext>
                  </a:extLst>
                </a:hlinkClick>
              </a:rPr>
              <a:t>'Big Air' At Fenway Park</a:t>
            </a:r>
            <a:endParaRPr lang="en-US" sz="2800" i="0" dirty="0">
              <a:solidFill>
                <a:schemeClr val="bg2"/>
              </a:solidFill>
              <a:effectLst/>
              <a:latin typeface="+mn-lt"/>
            </a:endParaRPr>
          </a:p>
        </p:txBody>
      </p:sp>
      <p:pic>
        <p:nvPicPr>
          <p:cNvPr id="16" name="Google Shape;103;g260b298400a_0_19">
            <a:extLst>
              <a:ext uri="{FF2B5EF4-FFF2-40B4-BE49-F238E27FC236}">
                <a16:creationId xmlns:a16="http://schemas.microsoft.com/office/drawing/2014/main" id="{3310ABFA-05C9-0CD5-D277-14B3936DD240}"/>
              </a:ext>
            </a:extLst>
          </p:cNvPr>
          <p:cNvPicPr preferRelativeResize="0"/>
          <p:nvPr/>
        </p:nvPicPr>
        <p:blipFill rotWithShape="1">
          <a:blip r:embed="rId6">
            <a:alphaModFix/>
          </a:blip>
          <a:srcRect/>
          <a:stretch/>
        </p:blipFill>
        <p:spPr>
          <a:xfrm>
            <a:off x="363974" y="9386751"/>
            <a:ext cx="1576525" cy="525525"/>
          </a:xfrm>
          <a:prstGeom prst="rect">
            <a:avLst/>
          </a:prstGeom>
          <a:noFill/>
          <a:ln>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19"/>
          <p:cNvSpPr/>
          <p:nvPr/>
        </p:nvSpPr>
        <p:spPr>
          <a:xfrm>
            <a:off x="2727854" y="2034679"/>
            <a:ext cx="5133795" cy="6217641"/>
          </a:xfrm>
          <a:prstGeom prst="rect">
            <a:avLst/>
          </a:prstGeom>
          <a:solidFill>
            <a:srgbClr val="1A24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40" name="Google Shape;240;p19"/>
          <p:cNvPicPr preferRelativeResize="0"/>
          <p:nvPr/>
        </p:nvPicPr>
        <p:blipFill rotWithShape="1">
          <a:blip r:embed="rId3">
            <a:alphaModFix/>
          </a:blip>
          <a:srcRect l="24447" r="24446"/>
          <a:stretch/>
        </p:blipFill>
        <p:spPr>
          <a:xfrm>
            <a:off x="2884514" y="2195878"/>
            <a:ext cx="4820475" cy="5895245"/>
          </a:xfrm>
          <a:prstGeom prst="rect">
            <a:avLst/>
          </a:prstGeom>
          <a:noFill/>
          <a:ln>
            <a:noFill/>
          </a:ln>
        </p:spPr>
      </p:pic>
      <p:grpSp>
        <p:nvGrpSpPr>
          <p:cNvPr id="241" name="Google Shape;241;p19"/>
          <p:cNvGrpSpPr/>
          <p:nvPr/>
        </p:nvGrpSpPr>
        <p:grpSpPr>
          <a:xfrm>
            <a:off x="9266741" y="1915217"/>
            <a:ext cx="7514550" cy="7995603"/>
            <a:chOff x="0" y="76200"/>
            <a:chExt cx="10019400" cy="10660804"/>
          </a:xfrm>
        </p:grpSpPr>
        <p:sp>
          <p:nvSpPr>
            <p:cNvPr id="242" name="Google Shape;242;p19"/>
            <p:cNvSpPr txBox="1"/>
            <p:nvPr/>
          </p:nvSpPr>
          <p:spPr>
            <a:xfrm>
              <a:off x="0" y="76200"/>
              <a:ext cx="9981300" cy="4597200"/>
            </a:xfrm>
            <a:prstGeom prst="rect">
              <a:avLst/>
            </a:prstGeom>
            <a:noFill/>
            <a:ln>
              <a:noFill/>
            </a:ln>
          </p:spPr>
          <p:txBody>
            <a:bodyPr spcFirstLastPara="1" wrap="square" lIns="0" tIns="0" rIns="0" bIns="0" anchor="t" anchorCtr="0">
              <a:spAutoFit/>
            </a:bodyPr>
            <a:lstStyle/>
            <a:p>
              <a:pPr marL="0" marR="0" lvl="0" indent="0" algn="l" rtl="0">
                <a:lnSpc>
                  <a:spcPct val="110000"/>
                </a:lnSpc>
                <a:spcBef>
                  <a:spcPts val="0"/>
                </a:spcBef>
                <a:spcAft>
                  <a:spcPts val="0"/>
                </a:spcAft>
                <a:buNone/>
              </a:pPr>
              <a:r>
                <a:rPr lang="en-US" sz="7000" b="1" i="0" u="none" strike="noStrike" cap="none">
                  <a:solidFill>
                    <a:srgbClr val="1A2484"/>
                  </a:solidFill>
                </a:rPr>
                <a:t>Tennis Court at Burj al Arab Hotel </a:t>
              </a:r>
              <a:endParaRPr sz="7000"/>
            </a:p>
          </p:txBody>
        </p:sp>
        <p:sp>
          <p:nvSpPr>
            <p:cNvPr id="243" name="Google Shape;243;p19"/>
            <p:cNvSpPr txBox="1"/>
            <p:nvPr/>
          </p:nvSpPr>
          <p:spPr>
            <a:xfrm>
              <a:off x="38100" y="4940135"/>
              <a:ext cx="9981300" cy="3521100"/>
            </a:xfrm>
            <a:prstGeom prst="rect">
              <a:avLst/>
            </a:prstGeom>
            <a:noFill/>
            <a:ln>
              <a:noFill/>
            </a:ln>
          </p:spPr>
          <p:txBody>
            <a:bodyPr spcFirstLastPara="1" wrap="square" lIns="0" tIns="0" rIns="0" bIns="0" anchor="t" anchorCtr="0">
              <a:spAutoFit/>
            </a:bodyPr>
            <a:lstStyle/>
            <a:p>
              <a:pPr marL="0" marR="0" lvl="0" indent="0" algn="l" rtl="0">
                <a:lnSpc>
                  <a:spcPct val="139964"/>
                </a:lnSpc>
                <a:spcBef>
                  <a:spcPts val="0"/>
                </a:spcBef>
                <a:spcAft>
                  <a:spcPts val="0"/>
                </a:spcAft>
                <a:buNone/>
              </a:pPr>
              <a:r>
                <a:rPr lang="en-US" sz="2600" i="0" u="none" strike="noStrike" cap="none">
                  <a:solidFill>
                    <a:srgbClr val="000000"/>
                  </a:solidFill>
                </a:rPr>
                <a:t>The Burj al Arab is the fourth tallest hotel in the world and stands out in the water on its own artificial island.   The hotel once hosted two legendary tennis stars, Andre Agassi and Roger Federer, for a match on their helipad tennis court.</a:t>
              </a:r>
              <a:endParaRPr sz="2600"/>
            </a:p>
          </p:txBody>
        </p:sp>
        <p:sp>
          <p:nvSpPr>
            <p:cNvPr id="244" name="Google Shape;244;p19"/>
            <p:cNvSpPr txBox="1"/>
            <p:nvPr/>
          </p:nvSpPr>
          <p:spPr>
            <a:xfrm>
              <a:off x="38100" y="10338488"/>
              <a:ext cx="6759937" cy="398516"/>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45" name="Google Shape;245;p19"/>
          <p:cNvSpPr txBox="1"/>
          <p:nvPr/>
        </p:nvSpPr>
        <p:spPr>
          <a:xfrm>
            <a:off x="1028700" y="613650"/>
            <a:ext cx="2665200" cy="3699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None/>
            </a:pPr>
            <a:r>
              <a:rPr lang="en-US" sz="2404" i="0" u="none" strike="noStrike" cap="none">
                <a:solidFill>
                  <a:srgbClr val="000000"/>
                </a:solidFill>
              </a:rPr>
              <a:t>UNIQUE VENUES</a:t>
            </a:r>
            <a:endParaRPr/>
          </a:p>
        </p:txBody>
      </p:sp>
      <p:pic>
        <p:nvPicPr>
          <p:cNvPr id="246" name="Google Shape;246;p19"/>
          <p:cNvPicPr preferRelativeResize="0"/>
          <p:nvPr/>
        </p:nvPicPr>
        <p:blipFill rotWithShape="1">
          <a:blip r:embed="rId4">
            <a:alphaModFix/>
          </a:blip>
          <a:srcRect/>
          <a:stretch/>
        </p:blipFill>
        <p:spPr>
          <a:xfrm>
            <a:off x="363974" y="9386751"/>
            <a:ext cx="1576525" cy="5255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2"/>
          <p:cNvSpPr txBox="1"/>
          <p:nvPr/>
        </p:nvSpPr>
        <p:spPr>
          <a:xfrm>
            <a:off x="1028700" y="431931"/>
            <a:ext cx="11958000" cy="895800"/>
          </a:xfrm>
          <a:prstGeom prst="rect">
            <a:avLst/>
          </a:prstGeom>
          <a:noFill/>
          <a:ln>
            <a:noFill/>
          </a:ln>
        </p:spPr>
        <p:txBody>
          <a:bodyPr spcFirstLastPara="1" wrap="square" lIns="0" tIns="0" rIns="0" bIns="0" anchor="t" anchorCtr="0">
            <a:spAutoFit/>
          </a:bodyPr>
          <a:lstStyle/>
          <a:p>
            <a:pPr marL="0" marR="0" lvl="0" indent="0" algn="l" rtl="0">
              <a:lnSpc>
                <a:spcPct val="110000"/>
              </a:lnSpc>
              <a:spcBef>
                <a:spcPts val="0"/>
              </a:spcBef>
              <a:spcAft>
                <a:spcPts val="0"/>
              </a:spcAft>
              <a:buNone/>
            </a:pPr>
            <a:r>
              <a:rPr lang="en-US" sz="5820" b="1" i="0" u="none" strike="noStrike" cap="none">
                <a:solidFill>
                  <a:srgbClr val="1A2484"/>
                </a:solidFill>
              </a:rPr>
              <a:t>Event Management &amp; Marketing</a:t>
            </a:r>
            <a:endParaRPr/>
          </a:p>
        </p:txBody>
      </p:sp>
      <p:sp>
        <p:nvSpPr>
          <p:cNvPr id="95" name="Google Shape;95;p2"/>
          <p:cNvSpPr txBox="1"/>
          <p:nvPr/>
        </p:nvSpPr>
        <p:spPr>
          <a:xfrm>
            <a:off x="1028700" y="3061412"/>
            <a:ext cx="16230600" cy="4986000"/>
          </a:xfrm>
          <a:prstGeom prst="rect">
            <a:avLst/>
          </a:prstGeom>
          <a:noFill/>
          <a:ln>
            <a:noFill/>
          </a:ln>
        </p:spPr>
        <p:txBody>
          <a:bodyPr spcFirstLastPara="1" wrap="square" lIns="0" tIns="0" rIns="0" bIns="0" anchor="t" anchorCtr="0">
            <a:spAutoFit/>
          </a:bodyPr>
          <a:lstStyle/>
          <a:p>
            <a:pPr marL="0" marR="0" lvl="0" indent="0" algn="l" rtl="0">
              <a:lnSpc>
                <a:spcPct val="140013"/>
              </a:lnSpc>
              <a:spcBef>
                <a:spcPts val="0"/>
              </a:spcBef>
              <a:spcAft>
                <a:spcPts val="0"/>
              </a:spcAft>
              <a:buNone/>
            </a:pPr>
            <a:r>
              <a:rPr lang="en-US" sz="2999" i="0" u="none" strike="noStrike" cap="none">
                <a:solidFill>
                  <a:srgbClr val="000000"/>
                </a:solidFill>
              </a:rPr>
              <a:t>WHAT IS A </a:t>
            </a:r>
            <a:r>
              <a:rPr lang="en-US" sz="2999" b="1" i="0" u="sng" strike="noStrike" cap="none">
                <a:solidFill>
                  <a:srgbClr val="000000"/>
                </a:solidFill>
              </a:rPr>
              <a:t>VENUE</a:t>
            </a:r>
            <a:r>
              <a:rPr lang="en-US" sz="2999" i="0" u="none" strike="noStrike" cap="none">
                <a:solidFill>
                  <a:srgbClr val="000000"/>
                </a:solidFill>
              </a:rPr>
              <a:t>?  AS IT RELATES TO SPORTS AND ENTERTAINMENT, AN EVENT VENUE DESCRIBES THE SPACE USED FOR THE HOSTING OF THE EVENT. </a:t>
            </a:r>
            <a:endParaRPr/>
          </a:p>
          <a:p>
            <a:pPr marL="0" marR="0" lvl="0" indent="0" algn="l" rtl="0">
              <a:lnSpc>
                <a:spcPct val="140013"/>
              </a:lnSpc>
              <a:spcBef>
                <a:spcPts val="0"/>
              </a:spcBef>
              <a:spcAft>
                <a:spcPts val="0"/>
              </a:spcAft>
              <a:buNone/>
            </a:pPr>
            <a:endParaRPr sz="2999" i="0" u="none" strike="noStrike" cap="none">
              <a:solidFill>
                <a:srgbClr val="000000"/>
              </a:solidFill>
            </a:endParaRPr>
          </a:p>
          <a:p>
            <a:pPr marL="647690" marR="0" lvl="1" indent="-323845" algn="l" rtl="0">
              <a:lnSpc>
                <a:spcPct val="140013"/>
              </a:lnSpc>
              <a:spcBef>
                <a:spcPts val="0"/>
              </a:spcBef>
              <a:spcAft>
                <a:spcPts val="0"/>
              </a:spcAft>
              <a:buClr>
                <a:srgbClr val="000000"/>
              </a:buClr>
              <a:buSzPts val="2999"/>
              <a:buChar char="•"/>
            </a:pPr>
            <a:r>
              <a:rPr lang="en-US" sz="2999" i="0" u="none" strike="noStrike" cap="none">
                <a:solidFill>
                  <a:srgbClr val="000000"/>
                </a:solidFill>
              </a:rPr>
              <a:t>VENUES CAN BE INDOOR OR OUTDOOR AND CAN BE FOUND ALMOST ANYWHERE. </a:t>
            </a:r>
            <a:endParaRPr/>
          </a:p>
          <a:p>
            <a:pPr marL="0" marR="0" lvl="0" indent="0" algn="l" rtl="0">
              <a:lnSpc>
                <a:spcPct val="140013"/>
              </a:lnSpc>
              <a:spcBef>
                <a:spcPts val="0"/>
              </a:spcBef>
              <a:spcAft>
                <a:spcPts val="0"/>
              </a:spcAft>
              <a:buNone/>
            </a:pPr>
            <a:endParaRPr sz="2999" i="0" u="none" strike="noStrike" cap="none">
              <a:solidFill>
                <a:srgbClr val="000000"/>
              </a:solidFill>
            </a:endParaRPr>
          </a:p>
          <a:p>
            <a:pPr marL="647690" marR="0" lvl="1" indent="-323845" algn="l" rtl="0">
              <a:lnSpc>
                <a:spcPct val="140013"/>
              </a:lnSpc>
              <a:spcBef>
                <a:spcPts val="0"/>
              </a:spcBef>
              <a:spcAft>
                <a:spcPts val="0"/>
              </a:spcAft>
              <a:buClr>
                <a:srgbClr val="000000"/>
              </a:buClr>
              <a:buSzPts val="2999"/>
              <a:buChar char="•"/>
            </a:pPr>
            <a:r>
              <a:rPr lang="en-US" sz="2999" i="0" u="none" strike="noStrike" cap="none">
                <a:solidFill>
                  <a:srgbClr val="000000"/>
                </a:solidFill>
              </a:rPr>
              <a:t>TRADITIONALLY IN SPORTS AND ENTERTAINMENT, EVENTS ARE HELD IN STADIUMS, ARENAS, RACETRACKS, BALLPARKS, AND CONFERENCE CENTERS, OR OUTDOOR VENUES FOR CONCERTS AND FESTIVALS.</a:t>
            </a:r>
            <a:endParaRPr/>
          </a:p>
        </p:txBody>
      </p:sp>
      <p:pic>
        <p:nvPicPr>
          <p:cNvPr id="96" name="Google Shape;96;p2"/>
          <p:cNvPicPr preferRelativeResize="0"/>
          <p:nvPr/>
        </p:nvPicPr>
        <p:blipFill rotWithShape="1">
          <a:blip r:embed="rId3">
            <a:alphaModFix/>
          </a:blip>
          <a:srcRect/>
          <a:stretch/>
        </p:blipFill>
        <p:spPr>
          <a:xfrm>
            <a:off x="363974" y="9386751"/>
            <a:ext cx="1576525" cy="525525"/>
          </a:xfrm>
          <a:prstGeom prst="rect">
            <a:avLst/>
          </a:prstGeom>
          <a:noFill/>
          <a:ln>
            <a:noFill/>
          </a:ln>
        </p:spPr>
      </p:pic>
      <p:sp>
        <p:nvSpPr>
          <p:cNvPr id="97" name="Google Shape;97;p2"/>
          <p:cNvSpPr txBox="1"/>
          <p:nvPr/>
        </p:nvSpPr>
        <p:spPr>
          <a:xfrm>
            <a:off x="1028700" y="1595575"/>
            <a:ext cx="5143500" cy="5541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None/>
            </a:pPr>
            <a:r>
              <a:rPr lang="en-US" sz="3600" b="1" i="0" u="none" strike="noStrike" cap="none">
                <a:solidFill>
                  <a:srgbClr val="000000"/>
                </a:solidFill>
              </a:rPr>
              <a:t>UNIQUE VENUES</a:t>
            </a:r>
            <a:endParaRPr sz="36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50"/>
        <p:cNvGrpSpPr/>
        <p:nvPr/>
      </p:nvGrpSpPr>
      <p:grpSpPr>
        <a:xfrm>
          <a:off x="0" y="0"/>
          <a:ext cx="0" cy="0"/>
          <a:chOff x="0" y="0"/>
          <a:chExt cx="0" cy="0"/>
        </a:xfrm>
      </p:grpSpPr>
      <p:pic>
        <p:nvPicPr>
          <p:cNvPr id="2" name="Online Media 1" descr="Flashback: Federer &amp; Agassi Hit On A Helipad">
            <a:hlinkClick r:id="" action="ppaction://media"/>
            <a:extLst>
              <a:ext uri="{FF2B5EF4-FFF2-40B4-BE49-F238E27FC236}">
                <a16:creationId xmlns:a16="http://schemas.microsoft.com/office/drawing/2014/main" id="{CCE80787-9A72-8C2B-E148-C3E8C27F4959}"/>
              </a:ext>
            </a:extLst>
          </p:cNvPr>
          <p:cNvPicPr>
            <a:picLocks noRot="1" noChangeAspect="1"/>
          </p:cNvPicPr>
          <p:nvPr>
            <a:videoFile r:link="rId1"/>
          </p:nvPr>
        </p:nvPicPr>
        <p:blipFill>
          <a:blip r:embed="rId4"/>
          <a:stretch>
            <a:fillRect/>
          </a:stretch>
        </p:blipFill>
        <p:spPr>
          <a:xfrm>
            <a:off x="1180671" y="2357522"/>
            <a:ext cx="9674323" cy="5465992"/>
          </a:xfrm>
          <a:prstGeom prst="rect">
            <a:avLst/>
          </a:prstGeom>
        </p:spPr>
      </p:pic>
      <p:sp>
        <p:nvSpPr>
          <p:cNvPr id="251" name="Google Shape;251;p20"/>
          <p:cNvSpPr txBox="1"/>
          <p:nvPr/>
        </p:nvSpPr>
        <p:spPr>
          <a:xfrm>
            <a:off x="11865427" y="3800214"/>
            <a:ext cx="5165271" cy="5171748"/>
          </a:xfrm>
          <a:prstGeom prst="rect">
            <a:avLst/>
          </a:prstGeom>
        </p:spPr>
        <p:txBody>
          <a:bodyPr spcFirstLastPara="1" vert="horz" lIns="91440" tIns="45720" rIns="91440" bIns="45720" rtlCol="0" anchor="t" anchorCtr="0">
            <a:normAutofit/>
          </a:bodyPr>
          <a:lstStyle/>
          <a:p>
            <a:pPr lvl="0">
              <a:lnSpc>
                <a:spcPct val="90000"/>
              </a:lnSpc>
              <a:spcBef>
                <a:spcPts val="0"/>
              </a:spcBef>
              <a:spcAft>
                <a:spcPts val="600"/>
              </a:spcAft>
              <a:buClr>
                <a:schemeClr val="dk1"/>
              </a:buClr>
              <a:buSzPts val="1100"/>
            </a:pPr>
            <a:r>
              <a:rPr lang="en-US" sz="2800" b="1" kern="1200" dirty="0">
                <a:solidFill>
                  <a:schemeClr val="tx1"/>
                </a:solidFill>
                <a:latin typeface="+mn-lt"/>
                <a:ea typeface="+mn-ea"/>
                <a:cs typeface="+mn-cs"/>
              </a:rPr>
              <a:t>WATCH VIDEO OF THE TENNIS COURT AT BURJ AL ARAB HOTEL:</a:t>
            </a:r>
          </a:p>
          <a:p>
            <a:pPr>
              <a:lnSpc>
                <a:spcPct val="90000"/>
              </a:lnSpc>
              <a:spcAft>
                <a:spcPts val="600"/>
              </a:spcAft>
              <a:buClr>
                <a:schemeClr val="dk1"/>
              </a:buClr>
              <a:buSzPts val="1100"/>
            </a:pPr>
            <a:r>
              <a:rPr lang="en-US" sz="2800" i="0" dirty="0">
                <a:solidFill>
                  <a:schemeClr val="bg2"/>
                </a:solidFill>
                <a:effectLst/>
                <a:latin typeface="+mn-lt"/>
                <a:hlinkClick r:id="rId5">
                  <a:extLst>
                    <a:ext uri="{A12FA001-AC4F-418D-AE19-62706E023703}">
                      <ahyp:hlinkClr xmlns:ahyp="http://schemas.microsoft.com/office/drawing/2018/hyperlinkcolor" val="tx"/>
                    </a:ext>
                  </a:extLst>
                </a:hlinkClick>
              </a:rPr>
              <a:t>Flashback: Federer &amp; Agassi Hit On A Helipad</a:t>
            </a:r>
            <a:endParaRPr lang="en-US" sz="2800" kern="1200" dirty="0">
              <a:solidFill>
                <a:schemeClr val="bg2"/>
              </a:solidFill>
              <a:latin typeface="+mn-lt"/>
              <a:ea typeface="+mn-ea"/>
              <a:cs typeface="+mn-cs"/>
            </a:endParaRPr>
          </a:p>
        </p:txBody>
      </p:sp>
      <p:grpSp>
        <p:nvGrpSpPr>
          <p:cNvPr id="256" name="Group 255">
            <a:extLst>
              <a:ext uri="{FF2B5EF4-FFF2-40B4-BE49-F238E27FC236}">
                <a16:creationId xmlns:a16="http://schemas.microsoft.com/office/drawing/2014/main" id="{31C49F18-8757-4E87-5C2E-9D6D7B82BA3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37" y="10106632"/>
            <a:ext cx="18310799" cy="185045"/>
            <a:chOff x="-5025" y="6737718"/>
            <a:chExt cx="12207200" cy="123363"/>
          </a:xfrm>
        </p:grpSpPr>
        <p:sp>
          <p:nvSpPr>
            <p:cNvPr id="257" name="Rectangle 256">
              <a:extLst>
                <a:ext uri="{FF2B5EF4-FFF2-40B4-BE49-F238E27FC236}">
                  <a16:creationId xmlns:a16="http://schemas.microsoft.com/office/drawing/2014/main" id="{25C84D91-E5BF-B919-ACEF-4A25262CEE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 name="Rectangle 257">
              <a:extLst>
                <a:ext uri="{FF2B5EF4-FFF2-40B4-BE49-F238E27FC236}">
                  <a16:creationId xmlns:a16="http://schemas.microsoft.com/office/drawing/2014/main" id="{DD889E38-27CA-E23F-B646-8D7B4BB17D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Google Shape;103;g260b298400a_0_19">
            <a:extLst>
              <a:ext uri="{FF2B5EF4-FFF2-40B4-BE49-F238E27FC236}">
                <a16:creationId xmlns:a16="http://schemas.microsoft.com/office/drawing/2014/main" id="{D278F93D-DA9A-A658-BCDD-61E775F39EA9}"/>
              </a:ext>
            </a:extLst>
          </p:cNvPr>
          <p:cNvPicPr preferRelativeResize="0"/>
          <p:nvPr/>
        </p:nvPicPr>
        <p:blipFill rotWithShape="1">
          <a:blip r:embed="rId6">
            <a:alphaModFix/>
          </a:blip>
          <a:srcRect/>
          <a:stretch/>
        </p:blipFill>
        <p:spPr>
          <a:xfrm>
            <a:off x="363974" y="9386751"/>
            <a:ext cx="1576525" cy="525525"/>
          </a:xfrm>
          <a:prstGeom prst="rect">
            <a:avLst/>
          </a:prstGeom>
          <a:noFill/>
          <a:ln>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21"/>
          <p:cNvSpPr/>
          <p:nvPr/>
        </p:nvSpPr>
        <p:spPr>
          <a:xfrm>
            <a:off x="8916073" y="-1047348"/>
            <a:ext cx="12381745" cy="12381693"/>
          </a:xfrm>
          <a:custGeom>
            <a:avLst/>
            <a:gdLst/>
            <a:ahLst/>
            <a:cxnLst/>
            <a:rect l="l" t="t" r="r" b="b"/>
            <a:pathLst>
              <a:path w="6350000" h="6349974" extrusionOk="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rotWithShape="1">
            <a:blip r:embed="rId3">
              <a:alphaModFix/>
            </a:blip>
            <a:stretch>
              <a:fillRect l="-16664" r="-16663"/>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8" name="Google Shape;258;p21"/>
          <p:cNvGrpSpPr/>
          <p:nvPr/>
        </p:nvGrpSpPr>
        <p:grpSpPr>
          <a:xfrm>
            <a:off x="1028700" y="2424886"/>
            <a:ext cx="6825150" cy="5289963"/>
            <a:chOff x="0" y="76200"/>
            <a:chExt cx="9100200" cy="7053285"/>
          </a:xfrm>
        </p:grpSpPr>
        <p:sp>
          <p:nvSpPr>
            <p:cNvPr id="259" name="Google Shape;259;p21"/>
            <p:cNvSpPr txBox="1"/>
            <p:nvPr/>
          </p:nvSpPr>
          <p:spPr>
            <a:xfrm>
              <a:off x="0" y="76200"/>
              <a:ext cx="9100200" cy="3189300"/>
            </a:xfrm>
            <a:prstGeom prst="rect">
              <a:avLst/>
            </a:prstGeom>
            <a:noFill/>
            <a:ln>
              <a:noFill/>
            </a:ln>
          </p:spPr>
          <p:txBody>
            <a:bodyPr spcFirstLastPara="1" wrap="square" lIns="0" tIns="0" rIns="0" bIns="0" anchor="t" anchorCtr="0">
              <a:spAutoFit/>
            </a:bodyPr>
            <a:lstStyle/>
            <a:p>
              <a:pPr marL="0" marR="0" lvl="0" indent="0" algn="l" rtl="0">
                <a:lnSpc>
                  <a:spcPct val="110000"/>
                </a:lnSpc>
                <a:spcBef>
                  <a:spcPts val="0"/>
                </a:spcBef>
                <a:spcAft>
                  <a:spcPts val="0"/>
                </a:spcAft>
                <a:buNone/>
              </a:pPr>
              <a:r>
                <a:rPr lang="en-US" sz="7400" b="1" i="0" u="none" strike="noStrike" cap="none">
                  <a:solidFill>
                    <a:srgbClr val="1A2484"/>
                  </a:solidFill>
                </a:rPr>
                <a:t>NHL at Lake Tahoe</a:t>
              </a:r>
              <a:endParaRPr/>
            </a:p>
          </p:txBody>
        </p:sp>
        <p:sp>
          <p:nvSpPr>
            <p:cNvPr id="260" name="Google Shape;260;p21"/>
            <p:cNvSpPr txBox="1"/>
            <p:nvPr/>
          </p:nvSpPr>
          <p:spPr>
            <a:xfrm>
              <a:off x="0" y="3607485"/>
              <a:ext cx="9100200" cy="3522000"/>
            </a:xfrm>
            <a:prstGeom prst="rect">
              <a:avLst/>
            </a:prstGeom>
            <a:noFill/>
            <a:ln>
              <a:noFill/>
            </a:ln>
          </p:spPr>
          <p:txBody>
            <a:bodyPr spcFirstLastPara="1" wrap="square" lIns="0" tIns="0" rIns="0" bIns="0" anchor="t" anchorCtr="0">
              <a:spAutoFit/>
            </a:bodyPr>
            <a:lstStyle/>
            <a:p>
              <a:pPr marL="0" marR="0" lvl="0" indent="0" algn="l" rtl="0">
                <a:lnSpc>
                  <a:spcPct val="140014"/>
                </a:lnSpc>
                <a:spcBef>
                  <a:spcPts val="0"/>
                </a:spcBef>
                <a:spcAft>
                  <a:spcPts val="0"/>
                </a:spcAft>
                <a:buNone/>
              </a:pPr>
              <a:r>
                <a:rPr lang="en-US" sz="2600" i="0" u="none" strike="noStrike" cap="none">
                  <a:solidFill>
                    <a:srgbClr val="000000"/>
                  </a:solidFill>
                </a:rPr>
                <a:t>The NHL Outdoors Series took place in 2020 at Lake Tahoe, with two regular-season games situated on the south shore of North America's largest alpine lake against the backdrop of the Sierra Nevada.</a:t>
              </a:r>
              <a:endParaRPr sz="2600"/>
            </a:p>
          </p:txBody>
        </p:sp>
      </p:grpSp>
      <p:sp>
        <p:nvSpPr>
          <p:cNvPr id="261" name="Google Shape;261;p21"/>
          <p:cNvSpPr txBox="1"/>
          <p:nvPr/>
        </p:nvSpPr>
        <p:spPr>
          <a:xfrm>
            <a:off x="1028700" y="613650"/>
            <a:ext cx="2779200" cy="3699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None/>
            </a:pPr>
            <a:r>
              <a:rPr lang="en-US" sz="2404" i="0" u="none" strike="noStrike" cap="none">
                <a:solidFill>
                  <a:srgbClr val="000000"/>
                </a:solidFill>
              </a:rPr>
              <a:t>UNIQUE VENUES</a:t>
            </a:r>
            <a:endParaRPr/>
          </a:p>
        </p:txBody>
      </p:sp>
      <p:pic>
        <p:nvPicPr>
          <p:cNvPr id="262" name="Google Shape;262;p21"/>
          <p:cNvPicPr preferRelativeResize="0"/>
          <p:nvPr/>
        </p:nvPicPr>
        <p:blipFill rotWithShape="1">
          <a:blip r:embed="rId4">
            <a:alphaModFix/>
          </a:blip>
          <a:srcRect/>
          <a:stretch/>
        </p:blipFill>
        <p:spPr>
          <a:xfrm>
            <a:off x="363974" y="9386751"/>
            <a:ext cx="1576525" cy="5255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66"/>
        <p:cNvGrpSpPr/>
        <p:nvPr/>
      </p:nvGrpSpPr>
      <p:grpSpPr>
        <a:xfrm>
          <a:off x="0" y="0"/>
          <a:ext cx="0" cy="0"/>
          <a:chOff x="0" y="0"/>
          <a:chExt cx="0" cy="0"/>
        </a:xfrm>
      </p:grpSpPr>
      <p:sp useBgFill="1">
        <p:nvSpPr>
          <p:cNvPr id="282" name="Rectangle 271">
            <a:extLst>
              <a:ext uri="{FF2B5EF4-FFF2-40B4-BE49-F238E27FC236}">
                <a16:creationId xmlns:a16="http://schemas.microsoft.com/office/drawing/2014/main" id="{0B9EE3F3-89B7-43C3-8651-C4C9683099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3" name="Rectangle 273">
            <a:extLst>
              <a:ext uri="{FF2B5EF4-FFF2-40B4-BE49-F238E27FC236}">
                <a16:creationId xmlns:a16="http://schemas.microsoft.com/office/drawing/2014/main" id="{33AE4636-AEEC-45D6-84D4-7AC2DA48EC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73835" y="581909"/>
            <a:ext cx="109728" cy="8229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84" name="Rectangle 275">
            <a:extLst>
              <a:ext uri="{FF2B5EF4-FFF2-40B4-BE49-F238E27FC236}">
                <a16:creationId xmlns:a16="http://schemas.microsoft.com/office/drawing/2014/main" id="{8D9CE0F4-2EB2-4F1F-8AAC-DB3571D9F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7220" y="3428311"/>
            <a:ext cx="6583680" cy="27432"/>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67" name="Google Shape;267;p22"/>
          <p:cNvSpPr txBox="1"/>
          <p:nvPr/>
        </p:nvSpPr>
        <p:spPr>
          <a:xfrm>
            <a:off x="617220" y="4026142"/>
            <a:ext cx="6664731" cy="5239302"/>
          </a:xfrm>
          <a:prstGeom prst="rect">
            <a:avLst/>
          </a:prstGeom>
        </p:spPr>
        <p:txBody>
          <a:bodyPr spcFirstLastPara="1" vert="horz" lIns="91440" tIns="45720" rIns="91440" bIns="45720" rtlCol="0" anchorCtr="0">
            <a:normAutofit/>
          </a:bodyPr>
          <a:lstStyle/>
          <a:p>
            <a:pPr lvl="0">
              <a:lnSpc>
                <a:spcPct val="90000"/>
              </a:lnSpc>
              <a:spcBef>
                <a:spcPts val="0"/>
              </a:spcBef>
              <a:spcAft>
                <a:spcPts val="600"/>
              </a:spcAft>
            </a:pPr>
            <a:r>
              <a:rPr lang="en-US" sz="2800" b="1" kern="1200" dirty="0">
                <a:solidFill>
                  <a:schemeClr val="tx1"/>
                </a:solidFill>
                <a:latin typeface="+mn-lt"/>
                <a:ea typeface="+mn-ea"/>
                <a:cs typeface="+mn-cs"/>
              </a:rPr>
              <a:t>WATCH VIDEO OF NHL AT </a:t>
            </a:r>
            <a:br>
              <a:rPr lang="en-US" sz="2800" b="1" kern="1200" dirty="0">
                <a:solidFill>
                  <a:schemeClr val="tx1"/>
                </a:solidFill>
                <a:latin typeface="+mn-lt"/>
                <a:ea typeface="+mn-ea"/>
                <a:cs typeface="+mn-cs"/>
              </a:rPr>
            </a:br>
            <a:r>
              <a:rPr lang="en-US" sz="2800" b="1" kern="1200" dirty="0">
                <a:solidFill>
                  <a:schemeClr val="tx1"/>
                </a:solidFill>
                <a:latin typeface="+mn-lt"/>
                <a:ea typeface="+mn-ea"/>
                <a:cs typeface="+mn-cs"/>
              </a:rPr>
              <a:t>LAKE TAHOE:</a:t>
            </a:r>
          </a:p>
          <a:p>
            <a:pPr algn="l"/>
            <a:r>
              <a:rPr lang="en-US" sz="2800" i="0" dirty="0">
                <a:solidFill>
                  <a:schemeClr val="bg2"/>
                </a:solidFill>
                <a:effectLst/>
                <a:latin typeface="+mn-lt"/>
                <a:hlinkClick r:id="rId4">
                  <a:extLst>
                    <a:ext uri="{A12FA001-AC4F-418D-AE19-62706E023703}">
                      <ahyp:hlinkClr xmlns:ahyp="http://schemas.microsoft.com/office/drawing/2018/hyperlinkcolor" val="tx"/>
                    </a:ext>
                  </a:extLst>
                </a:hlinkClick>
              </a:rPr>
              <a:t>Lake Tahoe to host outdoor NHL games</a:t>
            </a:r>
            <a:endParaRPr lang="en-US" sz="2800" i="0" dirty="0">
              <a:solidFill>
                <a:schemeClr val="bg2"/>
              </a:solidFill>
              <a:effectLst/>
              <a:latin typeface="+mn-lt"/>
            </a:endParaRPr>
          </a:p>
          <a:p>
            <a:br>
              <a:rPr lang="en-US" sz="2800" dirty="0">
                <a:latin typeface="+mn-lt"/>
              </a:rPr>
            </a:br>
            <a:endParaRPr lang="en-US" sz="2800" kern="1200" dirty="0">
              <a:solidFill>
                <a:schemeClr val="tx1"/>
              </a:solidFill>
              <a:latin typeface="+mn-lt"/>
              <a:ea typeface="+mn-ea"/>
              <a:cs typeface="+mn-cs"/>
            </a:endParaRPr>
          </a:p>
          <a:p>
            <a:pPr lvl="0">
              <a:lnSpc>
                <a:spcPct val="90000"/>
              </a:lnSpc>
              <a:spcBef>
                <a:spcPts val="0"/>
              </a:spcBef>
              <a:spcAft>
                <a:spcPts val="600"/>
              </a:spcAft>
            </a:pPr>
            <a:endParaRPr lang="en-US" sz="2800" b="1" kern="1200" dirty="0">
              <a:solidFill>
                <a:schemeClr val="tx1"/>
              </a:solidFill>
              <a:latin typeface="+mn-lt"/>
              <a:ea typeface="+mn-ea"/>
              <a:cs typeface="+mn-cs"/>
            </a:endParaRPr>
          </a:p>
        </p:txBody>
      </p:sp>
      <p:pic>
        <p:nvPicPr>
          <p:cNvPr id="2" name="Online Media 1" descr="Lake Tahoe to host outdoor NHL games">
            <a:hlinkClick r:id="" action="ppaction://media"/>
            <a:extLst>
              <a:ext uri="{FF2B5EF4-FFF2-40B4-BE49-F238E27FC236}">
                <a16:creationId xmlns:a16="http://schemas.microsoft.com/office/drawing/2014/main" id="{CC839A71-E6FD-FB9C-9EE7-6B705AC68105}"/>
              </a:ext>
            </a:extLst>
          </p:cNvPr>
          <p:cNvPicPr>
            <a:picLocks noRot="1" noChangeAspect="1"/>
          </p:cNvPicPr>
          <p:nvPr>
            <a:videoFile r:link="rId1"/>
          </p:nvPr>
        </p:nvPicPr>
        <p:blipFill>
          <a:blip r:embed="rId5"/>
          <a:stretch>
            <a:fillRect/>
          </a:stretch>
        </p:blipFill>
        <p:spPr>
          <a:xfrm>
            <a:off x="8078724" y="2372854"/>
            <a:ext cx="9660636" cy="5458259"/>
          </a:xfrm>
          <a:prstGeom prst="rect">
            <a:avLst/>
          </a:prstGeom>
        </p:spPr>
      </p:pic>
      <p:pic>
        <p:nvPicPr>
          <p:cNvPr id="3" name="Google Shape;103;g260b298400a_0_19">
            <a:extLst>
              <a:ext uri="{FF2B5EF4-FFF2-40B4-BE49-F238E27FC236}">
                <a16:creationId xmlns:a16="http://schemas.microsoft.com/office/drawing/2014/main" id="{2329167E-1970-B136-6E24-5BE592A572DB}"/>
              </a:ext>
            </a:extLst>
          </p:cNvPr>
          <p:cNvPicPr preferRelativeResize="0"/>
          <p:nvPr/>
        </p:nvPicPr>
        <p:blipFill rotWithShape="1">
          <a:blip r:embed="rId6">
            <a:alphaModFix/>
          </a:blip>
          <a:srcRect/>
          <a:stretch/>
        </p:blipFill>
        <p:spPr>
          <a:xfrm>
            <a:off x="363974" y="9386751"/>
            <a:ext cx="1576525" cy="525525"/>
          </a:xfrm>
          <a:prstGeom prst="rect">
            <a:avLst/>
          </a:prstGeom>
          <a:noFill/>
          <a:ln>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72"/>
        <p:cNvGrpSpPr/>
        <p:nvPr/>
      </p:nvGrpSpPr>
      <p:grpSpPr>
        <a:xfrm>
          <a:off x="0" y="0"/>
          <a:ext cx="0" cy="0"/>
          <a:chOff x="0" y="0"/>
          <a:chExt cx="0" cy="0"/>
        </a:xfrm>
      </p:grpSpPr>
      <p:pic>
        <p:nvPicPr>
          <p:cNvPr id="2" name="Online Media 1" descr="Sounds of the Lake Tahoe rink build">
            <a:hlinkClick r:id="" action="ppaction://media"/>
            <a:extLst>
              <a:ext uri="{FF2B5EF4-FFF2-40B4-BE49-F238E27FC236}">
                <a16:creationId xmlns:a16="http://schemas.microsoft.com/office/drawing/2014/main" id="{CF254BFE-CFDE-5B4F-2788-11CC660C2E12}"/>
              </a:ext>
            </a:extLst>
          </p:cNvPr>
          <p:cNvPicPr>
            <a:picLocks noRot="1" noChangeAspect="1"/>
          </p:cNvPicPr>
          <p:nvPr>
            <a:videoFile r:link="rId1"/>
          </p:nvPr>
        </p:nvPicPr>
        <p:blipFill>
          <a:blip r:embed="rId4"/>
          <a:stretch>
            <a:fillRect/>
          </a:stretch>
        </p:blipFill>
        <p:spPr>
          <a:xfrm>
            <a:off x="1180671" y="2357522"/>
            <a:ext cx="9674323" cy="5465992"/>
          </a:xfrm>
          <a:prstGeom prst="rect">
            <a:avLst/>
          </a:prstGeom>
        </p:spPr>
      </p:pic>
      <p:sp>
        <p:nvSpPr>
          <p:cNvPr id="273" name="Google Shape;273;p23"/>
          <p:cNvSpPr txBox="1"/>
          <p:nvPr/>
        </p:nvSpPr>
        <p:spPr>
          <a:xfrm>
            <a:off x="11865427" y="3800214"/>
            <a:ext cx="5165271" cy="5171748"/>
          </a:xfrm>
          <a:prstGeom prst="rect">
            <a:avLst/>
          </a:prstGeom>
        </p:spPr>
        <p:txBody>
          <a:bodyPr spcFirstLastPara="1" vert="horz" lIns="91440" tIns="45720" rIns="91440" bIns="45720" rtlCol="0" anchor="t" anchorCtr="0">
            <a:normAutofit/>
          </a:bodyPr>
          <a:lstStyle/>
          <a:p>
            <a:pPr lvl="0">
              <a:lnSpc>
                <a:spcPct val="90000"/>
              </a:lnSpc>
              <a:spcBef>
                <a:spcPts val="0"/>
              </a:spcBef>
              <a:spcAft>
                <a:spcPts val="600"/>
              </a:spcAft>
            </a:pPr>
            <a:r>
              <a:rPr lang="en-US" sz="2800" b="1" kern="1200" dirty="0">
                <a:solidFill>
                  <a:schemeClr val="tx1"/>
                </a:solidFill>
                <a:latin typeface="+mn-lt"/>
                <a:ea typeface="+mn-ea"/>
                <a:cs typeface="+mn-cs"/>
              </a:rPr>
              <a:t>WATCH VIDEO OF </a:t>
            </a:r>
            <a:br>
              <a:rPr lang="en-US" sz="2800" b="1" kern="1200" dirty="0">
                <a:solidFill>
                  <a:schemeClr val="tx1"/>
                </a:solidFill>
                <a:latin typeface="+mn-lt"/>
                <a:ea typeface="+mn-ea"/>
                <a:cs typeface="+mn-cs"/>
              </a:rPr>
            </a:br>
            <a:r>
              <a:rPr lang="en-US" sz="2800" b="1" kern="1200" dirty="0">
                <a:solidFill>
                  <a:schemeClr val="tx1"/>
                </a:solidFill>
                <a:latin typeface="+mn-lt"/>
                <a:ea typeface="+mn-ea"/>
                <a:cs typeface="+mn-cs"/>
              </a:rPr>
              <a:t>LAKE TAHOE OUTDOOR RINK CONSTRUCTION:</a:t>
            </a:r>
          </a:p>
          <a:p>
            <a:pPr>
              <a:lnSpc>
                <a:spcPct val="90000"/>
              </a:lnSpc>
              <a:spcAft>
                <a:spcPts val="600"/>
              </a:spcAft>
            </a:pPr>
            <a:r>
              <a:rPr lang="en-US" sz="2800" i="0" dirty="0">
                <a:solidFill>
                  <a:schemeClr val="bg2"/>
                </a:solidFill>
                <a:effectLst/>
                <a:latin typeface="+mn-lt"/>
                <a:hlinkClick r:id="rId5">
                  <a:extLst>
                    <a:ext uri="{A12FA001-AC4F-418D-AE19-62706E023703}">
                      <ahyp:hlinkClr xmlns:ahyp="http://schemas.microsoft.com/office/drawing/2018/hyperlinkcolor" val="tx"/>
                    </a:ext>
                  </a:extLst>
                </a:hlinkClick>
              </a:rPr>
              <a:t>Sounds of the Lake Tahoe </a:t>
            </a:r>
            <a:br>
              <a:rPr lang="en-US" sz="2800" i="0" dirty="0">
                <a:solidFill>
                  <a:schemeClr val="bg2"/>
                </a:solidFill>
                <a:effectLst/>
                <a:latin typeface="+mn-lt"/>
                <a:hlinkClick r:id="rId5">
                  <a:extLst>
                    <a:ext uri="{A12FA001-AC4F-418D-AE19-62706E023703}">
                      <ahyp:hlinkClr xmlns:ahyp="http://schemas.microsoft.com/office/drawing/2018/hyperlinkcolor" val="tx"/>
                    </a:ext>
                  </a:extLst>
                </a:hlinkClick>
              </a:rPr>
            </a:br>
            <a:r>
              <a:rPr lang="en-US" sz="2800" i="0" dirty="0">
                <a:solidFill>
                  <a:schemeClr val="bg2"/>
                </a:solidFill>
                <a:effectLst/>
                <a:latin typeface="+mn-lt"/>
                <a:hlinkClick r:id="rId5">
                  <a:extLst>
                    <a:ext uri="{A12FA001-AC4F-418D-AE19-62706E023703}">
                      <ahyp:hlinkClr xmlns:ahyp="http://schemas.microsoft.com/office/drawing/2018/hyperlinkcolor" val="tx"/>
                    </a:ext>
                  </a:extLst>
                </a:hlinkClick>
              </a:rPr>
              <a:t>rink build</a:t>
            </a:r>
            <a:endParaRPr lang="en-US" sz="2800" kern="1200" dirty="0">
              <a:solidFill>
                <a:schemeClr val="bg2"/>
              </a:solidFill>
              <a:latin typeface="+mn-lt"/>
              <a:ea typeface="+mn-ea"/>
              <a:cs typeface="+mn-cs"/>
            </a:endParaRPr>
          </a:p>
          <a:p>
            <a:pPr lvl="0">
              <a:lnSpc>
                <a:spcPct val="90000"/>
              </a:lnSpc>
              <a:spcBef>
                <a:spcPts val="0"/>
              </a:spcBef>
              <a:spcAft>
                <a:spcPts val="600"/>
              </a:spcAft>
            </a:pPr>
            <a:endParaRPr lang="en-US" sz="2800" b="1" kern="1200" dirty="0">
              <a:solidFill>
                <a:schemeClr val="tx1"/>
              </a:solidFill>
              <a:latin typeface="+mn-lt"/>
              <a:ea typeface="+mn-ea"/>
              <a:cs typeface="+mn-cs"/>
            </a:endParaRPr>
          </a:p>
        </p:txBody>
      </p:sp>
      <p:grpSp>
        <p:nvGrpSpPr>
          <p:cNvPr id="278" name="Group 277">
            <a:extLst>
              <a:ext uri="{FF2B5EF4-FFF2-40B4-BE49-F238E27FC236}">
                <a16:creationId xmlns:a16="http://schemas.microsoft.com/office/drawing/2014/main" id="{31C49F18-8757-4E87-5C2E-9D6D7B82BA3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37" y="10106632"/>
            <a:ext cx="18310799" cy="185045"/>
            <a:chOff x="-5025" y="6737718"/>
            <a:chExt cx="12207200" cy="123363"/>
          </a:xfrm>
        </p:grpSpPr>
        <p:sp>
          <p:nvSpPr>
            <p:cNvPr id="279" name="Rectangle 278">
              <a:extLst>
                <a:ext uri="{FF2B5EF4-FFF2-40B4-BE49-F238E27FC236}">
                  <a16:creationId xmlns:a16="http://schemas.microsoft.com/office/drawing/2014/main" id="{25C84D91-E5BF-B919-ACEF-4A25262CEE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 name="Rectangle 279">
              <a:extLst>
                <a:ext uri="{FF2B5EF4-FFF2-40B4-BE49-F238E27FC236}">
                  <a16:creationId xmlns:a16="http://schemas.microsoft.com/office/drawing/2014/main" id="{DD889E38-27CA-E23F-B646-8D7B4BB17D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Google Shape;103;g260b298400a_0_19">
            <a:extLst>
              <a:ext uri="{FF2B5EF4-FFF2-40B4-BE49-F238E27FC236}">
                <a16:creationId xmlns:a16="http://schemas.microsoft.com/office/drawing/2014/main" id="{9B5CDBB7-E40C-5718-B792-01F8EB083DF0}"/>
              </a:ext>
            </a:extLst>
          </p:cNvPr>
          <p:cNvPicPr preferRelativeResize="0"/>
          <p:nvPr/>
        </p:nvPicPr>
        <p:blipFill rotWithShape="1">
          <a:blip r:embed="rId6">
            <a:alphaModFix/>
          </a:blip>
          <a:srcRect/>
          <a:stretch/>
        </p:blipFill>
        <p:spPr>
          <a:xfrm>
            <a:off x="363974" y="9386751"/>
            <a:ext cx="1576525" cy="525525"/>
          </a:xfrm>
          <a:prstGeom prst="rect">
            <a:avLst/>
          </a:prstGeom>
          <a:noFill/>
          <a:ln>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grpSp>
        <p:nvGrpSpPr>
          <p:cNvPr id="279" name="Google Shape;279;p24"/>
          <p:cNvGrpSpPr/>
          <p:nvPr/>
        </p:nvGrpSpPr>
        <p:grpSpPr>
          <a:xfrm>
            <a:off x="1012658" y="1895497"/>
            <a:ext cx="6825150" cy="6232383"/>
            <a:chOff x="0" y="76200"/>
            <a:chExt cx="9100200" cy="8309843"/>
          </a:xfrm>
        </p:grpSpPr>
        <p:sp>
          <p:nvSpPr>
            <p:cNvPr id="280" name="Google Shape;280;p24"/>
            <p:cNvSpPr txBox="1"/>
            <p:nvPr/>
          </p:nvSpPr>
          <p:spPr>
            <a:xfrm>
              <a:off x="0" y="76200"/>
              <a:ext cx="9100200" cy="4203300"/>
            </a:xfrm>
            <a:prstGeom prst="rect">
              <a:avLst/>
            </a:prstGeom>
            <a:noFill/>
            <a:ln>
              <a:noFill/>
            </a:ln>
          </p:spPr>
          <p:txBody>
            <a:bodyPr spcFirstLastPara="1" wrap="square" lIns="0" tIns="0" rIns="0" bIns="0" anchor="t" anchorCtr="0">
              <a:spAutoFit/>
            </a:bodyPr>
            <a:lstStyle/>
            <a:p>
              <a:pPr marL="0" marR="0" lvl="0" indent="0" algn="l" rtl="0">
                <a:lnSpc>
                  <a:spcPct val="110000"/>
                </a:lnSpc>
                <a:spcBef>
                  <a:spcPts val="0"/>
                </a:spcBef>
                <a:spcAft>
                  <a:spcPts val="0"/>
                </a:spcAft>
                <a:buNone/>
              </a:pPr>
              <a:r>
                <a:rPr lang="en-US" sz="6400" b="1" i="0" u="none" strike="noStrike" cap="none">
                  <a:solidFill>
                    <a:srgbClr val="1A2484"/>
                  </a:solidFill>
                </a:rPr>
                <a:t>NASCAR Chicago Street Race</a:t>
              </a:r>
              <a:endParaRPr sz="6400"/>
            </a:p>
          </p:txBody>
        </p:sp>
        <p:sp>
          <p:nvSpPr>
            <p:cNvPr id="281" name="Google Shape;281;p24"/>
            <p:cNvSpPr txBox="1"/>
            <p:nvPr/>
          </p:nvSpPr>
          <p:spPr>
            <a:xfrm>
              <a:off x="0" y="3371243"/>
              <a:ext cx="9100200" cy="5014800"/>
            </a:xfrm>
            <a:prstGeom prst="rect">
              <a:avLst/>
            </a:prstGeom>
            <a:noFill/>
            <a:ln>
              <a:noFill/>
            </a:ln>
          </p:spPr>
          <p:txBody>
            <a:bodyPr spcFirstLastPara="1" wrap="square" lIns="0" tIns="0" rIns="0" bIns="0" anchor="t" anchorCtr="0">
              <a:spAutoFit/>
            </a:bodyPr>
            <a:lstStyle/>
            <a:p>
              <a:pPr marL="0" marR="0" lvl="0" indent="0" algn="l" rtl="0">
                <a:lnSpc>
                  <a:spcPct val="139964"/>
                </a:lnSpc>
                <a:spcBef>
                  <a:spcPts val="0"/>
                </a:spcBef>
                <a:spcAft>
                  <a:spcPts val="0"/>
                </a:spcAft>
                <a:buNone/>
              </a:pPr>
              <a:endParaRPr sz="2600" i="0" u="none" strike="noStrike" cap="none">
                <a:solidFill>
                  <a:srgbClr val="4D5156"/>
                </a:solidFill>
              </a:endParaRPr>
            </a:p>
            <a:p>
              <a:pPr marL="0" marR="0" lvl="0" indent="0" algn="l" rtl="0">
                <a:lnSpc>
                  <a:spcPct val="139964"/>
                </a:lnSpc>
                <a:spcBef>
                  <a:spcPts val="0"/>
                </a:spcBef>
                <a:spcAft>
                  <a:spcPts val="0"/>
                </a:spcAft>
                <a:buNone/>
              </a:pPr>
              <a:endParaRPr sz="2600" i="0" u="none" strike="noStrike" cap="none">
                <a:solidFill>
                  <a:srgbClr val="4D5156"/>
                </a:solidFill>
              </a:endParaRPr>
            </a:p>
            <a:p>
              <a:pPr marL="0" marR="0" lvl="0" indent="0" algn="l" rtl="0">
                <a:lnSpc>
                  <a:spcPct val="139964"/>
                </a:lnSpc>
                <a:spcBef>
                  <a:spcPts val="0"/>
                </a:spcBef>
                <a:spcAft>
                  <a:spcPts val="0"/>
                </a:spcAft>
                <a:buNone/>
              </a:pPr>
              <a:r>
                <a:rPr lang="en-US" sz="2600" i="0" u="none" strike="noStrike" cap="none">
                  <a:solidFill>
                    <a:srgbClr val="4D5156"/>
                  </a:solidFill>
                </a:rPr>
                <a:t>The Grant Park 220 was a NASCAR Cup Series race held on a street circuit in Chicago, Illinois in 2023.  The event represented the first ever street race contested in the NASCAR Cup Series. </a:t>
              </a:r>
              <a:endParaRPr sz="2600" i="0" u="none" strike="noStrike" cap="none">
                <a:solidFill>
                  <a:srgbClr val="000000"/>
                </a:solidFill>
              </a:endParaRPr>
            </a:p>
          </p:txBody>
        </p:sp>
      </p:grpSp>
      <p:sp>
        <p:nvSpPr>
          <p:cNvPr id="282" name="Google Shape;282;p24"/>
          <p:cNvSpPr txBox="1"/>
          <p:nvPr/>
        </p:nvSpPr>
        <p:spPr>
          <a:xfrm>
            <a:off x="1028700" y="613650"/>
            <a:ext cx="2548500" cy="3699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None/>
            </a:pPr>
            <a:r>
              <a:rPr lang="en-US" sz="2404" i="0" u="none" strike="noStrike" cap="none">
                <a:solidFill>
                  <a:srgbClr val="000000"/>
                </a:solidFill>
              </a:rPr>
              <a:t>UNIQUE VENUES</a:t>
            </a:r>
            <a:endParaRPr/>
          </a:p>
        </p:txBody>
      </p:sp>
      <p:sp>
        <p:nvSpPr>
          <p:cNvPr id="283" name="Google Shape;283;p24"/>
          <p:cNvSpPr/>
          <p:nvPr/>
        </p:nvSpPr>
        <p:spPr>
          <a:xfrm>
            <a:off x="8916073" y="-1047348"/>
            <a:ext cx="12381745" cy="12381693"/>
          </a:xfrm>
          <a:custGeom>
            <a:avLst/>
            <a:gdLst/>
            <a:ahLst/>
            <a:cxnLst/>
            <a:rect l="l" t="t" r="r" b="b"/>
            <a:pathLst>
              <a:path w="6350000" h="6349974" extrusionOk="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rotWithShape="1">
            <a:blip r:embed="rId3">
              <a:alphaModFix/>
            </a:blip>
            <a:stretch>
              <a:fillRect l="-46013" r="-3983"/>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84" name="Google Shape;284;p24"/>
          <p:cNvPicPr preferRelativeResize="0"/>
          <p:nvPr/>
        </p:nvPicPr>
        <p:blipFill rotWithShape="1">
          <a:blip r:embed="rId4">
            <a:alphaModFix/>
          </a:blip>
          <a:srcRect/>
          <a:stretch/>
        </p:blipFill>
        <p:spPr>
          <a:xfrm>
            <a:off x="363974" y="9386751"/>
            <a:ext cx="1576525" cy="5255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88"/>
        <p:cNvGrpSpPr/>
        <p:nvPr/>
      </p:nvGrpSpPr>
      <p:grpSpPr>
        <a:xfrm>
          <a:off x="0" y="0"/>
          <a:ext cx="0" cy="0"/>
          <a:chOff x="0" y="0"/>
          <a:chExt cx="0" cy="0"/>
        </a:xfrm>
      </p:grpSpPr>
      <p:pic>
        <p:nvPicPr>
          <p:cNvPr id="2" name="Online Media 1" descr="Turn by turn tour of the Chicago Street Course | NASCAR">
            <a:hlinkClick r:id="" action="ppaction://media"/>
            <a:extLst>
              <a:ext uri="{FF2B5EF4-FFF2-40B4-BE49-F238E27FC236}">
                <a16:creationId xmlns:a16="http://schemas.microsoft.com/office/drawing/2014/main" id="{E8C1B7E7-2E80-E380-C9D3-F2174F1BD39B}"/>
              </a:ext>
            </a:extLst>
          </p:cNvPr>
          <p:cNvPicPr>
            <a:picLocks noRot="1" noChangeAspect="1"/>
          </p:cNvPicPr>
          <p:nvPr>
            <a:videoFile r:link="rId1"/>
          </p:nvPr>
        </p:nvPicPr>
        <p:blipFill>
          <a:blip r:embed="rId4"/>
          <a:stretch>
            <a:fillRect/>
          </a:stretch>
        </p:blipFill>
        <p:spPr>
          <a:xfrm>
            <a:off x="1180671" y="2357522"/>
            <a:ext cx="9674323" cy="5465992"/>
          </a:xfrm>
          <a:prstGeom prst="rect">
            <a:avLst/>
          </a:prstGeom>
        </p:spPr>
      </p:pic>
      <p:sp>
        <p:nvSpPr>
          <p:cNvPr id="289" name="Google Shape;289;p25"/>
          <p:cNvSpPr txBox="1"/>
          <p:nvPr/>
        </p:nvSpPr>
        <p:spPr>
          <a:xfrm>
            <a:off x="11865427" y="3800214"/>
            <a:ext cx="5165271" cy="5171748"/>
          </a:xfrm>
          <a:prstGeom prst="rect">
            <a:avLst/>
          </a:prstGeom>
        </p:spPr>
        <p:txBody>
          <a:bodyPr spcFirstLastPara="1" vert="horz" lIns="91440" tIns="45720" rIns="91440" bIns="45720" rtlCol="0" anchor="t" anchorCtr="0">
            <a:normAutofit/>
          </a:bodyPr>
          <a:lstStyle/>
          <a:p>
            <a:pPr lvl="0">
              <a:lnSpc>
                <a:spcPct val="90000"/>
              </a:lnSpc>
              <a:spcBef>
                <a:spcPts val="0"/>
              </a:spcBef>
              <a:spcAft>
                <a:spcPts val="600"/>
              </a:spcAft>
            </a:pPr>
            <a:r>
              <a:rPr lang="en-US" sz="2800" b="1" kern="1200" dirty="0">
                <a:solidFill>
                  <a:schemeClr val="tx1"/>
                </a:solidFill>
                <a:latin typeface="+mn-lt"/>
                <a:ea typeface="+mn-ea"/>
                <a:cs typeface="+mn-cs"/>
              </a:rPr>
              <a:t>WATCH VIDEO OF THE NASCAR CHICAGO STREET RACE:</a:t>
            </a:r>
          </a:p>
          <a:p>
            <a:pPr>
              <a:lnSpc>
                <a:spcPct val="90000"/>
              </a:lnSpc>
              <a:spcAft>
                <a:spcPts val="600"/>
              </a:spcAft>
            </a:pPr>
            <a:r>
              <a:rPr lang="en-US" sz="2800" i="0" dirty="0">
                <a:solidFill>
                  <a:schemeClr val="bg2"/>
                </a:solidFill>
                <a:effectLst/>
                <a:latin typeface="+mn-lt"/>
                <a:hlinkClick r:id="rId5">
                  <a:extLst>
                    <a:ext uri="{A12FA001-AC4F-418D-AE19-62706E023703}">
                      <ahyp:hlinkClr xmlns:ahyp="http://schemas.microsoft.com/office/drawing/2018/hyperlinkcolor" val="tx"/>
                    </a:ext>
                  </a:extLst>
                </a:hlinkClick>
              </a:rPr>
              <a:t>Turn by turn tour of the Chicago Street Course | NASCAR</a:t>
            </a:r>
            <a:endParaRPr lang="en-US" sz="2800" u="sng" kern="1200" dirty="0">
              <a:solidFill>
                <a:schemeClr val="bg2"/>
              </a:solidFill>
              <a:latin typeface="+mn-lt"/>
              <a:ea typeface="+mn-ea"/>
              <a:cs typeface="+mn-cs"/>
            </a:endParaRPr>
          </a:p>
          <a:p>
            <a:pPr lvl="0">
              <a:lnSpc>
                <a:spcPct val="90000"/>
              </a:lnSpc>
              <a:spcBef>
                <a:spcPts val="0"/>
              </a:spcBef>
              <a:spcAft>
                <a:spcPts val="600"/>
              </a:spcAft>
            </a:pPr>
            <a:endParaRPr lang="en-US" sz="3000" b="1" u="sng" kern="1200" dirty="0">
              <a:solidFill>
                <a:schemeClr val="tx1"/>
              </a:solidFill>
              <a:latin typeface="+mn-lt"/>
              <a:ea typeface="+mn-ea"/>
              <a:cs typeface="+mn-cs"/>
            </a:endParaRPr>
          </a:p>
          <a:p>
            <a:pPr lvl="0">
              <a:lnSpc>
                <a:spcPct val="90000"/>
              </a:lnSpc>
              <a:spcBef>
                <a:spcPts val="0"/>
              </a:spcBef>
              <a:spcAft>
                <a:spcPts val="600"/>
              </a:spcAft>
            </a:pPr>
            <a:endParaRPr lang="en-US" sz="3000" b="1" kern="1200" dirty="0">
              <a:solidFill>
                <a:schemeClr val="tx1"/>
              </a:solidFill>
              <a:latin typeface="+mn-lt"/>
              <a:ea typeface="+mn-ea"/>
              <a:cs typeface="+mn-cs"/>
            </a:endParaRPr>
          </a:p>
        </p:txBody>
      </p:sp>
      <p:grpSp>
        <p:nvGrpSpPr>
          <p:cNvPr id="294" name="Group 293">
            <a:extLst>
              <a:ext uri="{FF2B5EF4-FFF2-40B4-BE49-F238E27FC236}">
                <a16:creationId xmlns:a16="http://schemas.microsoft.com/office/drawing/2014/main" id="{31C49F18-8757-4E87-5C2E-9D6D7B82BA3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37" y="10106632"/>
            <a:ext cx="18310799" cy="185045"/>
            <a:chOff x="-5025" y="6737718"/>
            <a:chExt cx="12207200" cy="123363"/>
          </a:xfrm>
        </p:grpSpPr>
        <p:sp>
          <p:nvSpPr>
            <p:cNvPr id="295" name="Rectangle 294">
              <a:extLst>
                <a:ext uri="{FF2B5EF4-FFF2-40B4-BE49-F238E27FC236}">
                  <a16:creationId xmlns:a16="http://schemas.microsoft.com/office/drawing/2014/main" id="{25C84D91-E5BF-B919-ACEF-4A25262CEE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6" name="Rectangle 295">
              <a:extLst>
                <a:ext uri="{FF2B5EF4-FFF2-40B4-BE49-F238E27FC236}">
                  <a16:creationId xmlns:a16="http://schemas.microsoft.com/office/drawing/2014/main" id="{DD889E38-27CA-E23F-B646-8D7B4BB17D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Google Shape;103;g260b298400a_0_19">
            <a:extLst>
              <a:ext uri="{FF2B5EF4-FFF2-40B4-BE49-F238E27FC236}">
                <a16:creationId xmlns:a16="http://schemas.microsoft.com/office/drawing/2014/main" id="{4C5197BA-AB10-A5F4-39B7-EFB3BDE7F20C}"/>
              </a:ext>
            </a:extLst>
          </p:cNvPr>
          <p:cNvPicPr preferRelativeResize="0"/>
          <p:nvPr/>
        </p:nvPicPr>
        <p:blipFill rotWithShape="1">
          <a:blip r:embed="rId6">
            <a:alphaModFix/>
          </a:blip>
          <a:srcRect/>
          <a:stretch/>
        </p:blipFill>
        <p:spPr>
          <a:xfrm>
            <a:off x="363974" y="9386751"/>
            <a:ext cx="1576525" cy="525525"/>
          </a:xfrm>
          <a:prstGeom prst="rect">
            <a:avLst/>
          </a:prstGeom>
          <a:noFill/>
          <a:ln>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A2484"/>
        </a:solidFill>
        <a:effectLst/>
      </p:bgPr>
    </p:bg>
    <p:spTree>
      <p:nvGrpSpPr>
        <p:cNvPr id="1" name="Shape 294"/>
        <p:cNvGrpSpPr/>
        <p:nvPr/>
      </p:nvGrpSpPr>
      <p:grpSpPr>
        <a:xfrm>
          <a:off x="0" y="0"/>
          <a:ext cx="0" cy="0"/>
          <a:chOff x="0" y="0"/>
          <a:chExt cx="0" cy="0"/>
        </a:xfrm>
      </p:grpSpPr>
      <p:pic>
        <p:nvPicPr>
          <p:cNvPr id="295" name="Google Shape;295;p26"/>
          <p:cNvPicPr preferRelativeResize="0"/>
          <p:nvPr/>
        </p:nvPicPr>
        <p:blipFill rotWithShape="1">
          <a:blip r:embed="rId3">
            <a:alphaModFix/>
          </a:blip>
          <a:srcRect t="10642" b="5576"/>
          <a:stretch/>
        </p:blipFill>
        <p:spPr>
          <a:xfrm>
            <a:off x="6592777" y="0"/>
            <a:ext cx="11695223" cy="10287000"/>
          </a:xfrm>
          <a:prstGeom prst="rect">
            <a:avLst/>
          </a:prstGeom>
          <a:noFill/>
          <a:ln>
            <a:noFill/>
          </a:ln>
        </p:spPr>
      </p:pic>
      <p:sp>
        <p:nvSpPr>
          <p:cNvPr id="296" name="Google Shape;296;p26"/>
          <p:cNvSpPr/>
          <p:nvPr/>
        </p:nvSpPr>
        <p:spPr>
          <a:xfrm>
            <a:off x="-5264257" y="-1979195"/>
            <a:ext cx="14181823" cy="14245389"/>
          </a:xfrm>
          <a:custGeom>
            <a:avLst/>
            <a:gdLst/>
            <a:ahLst/>
            <a:cxnLst/>
            <a:rect l="l" t="t" r="r" b="b"/>
            <a:pathLst>
              <a:path w="6321665" h="6350000" extrusionOk="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7" name="Google Shape;297;p26"/>
          <p:cNvGrpSpPr/>
          <p:nvPr/>
        </p:nvGrpSpPr>
        <p:grpSpPr>
          <a:xfrm>
            <a:off x="1028700" y="1647282"/>
            <a:ext cx="6179400" cy="5621620"/>
            <a:chOff x="0" y="85725"/>
            <a:chExt cx="8239200" cy="7495494"/>
          </a:xfrm>
        </p:grpSpPr>
        <p:sp>
          <p:nvSpPr>
            <p:cNvPr id="298" name="Google Shape;298;p26"/>
            <p:cNvSpPr txBox="1"/>
            <p:nvPr/>
          </p:nvSpPr>
          <p:spPr>
            <a:xfrm>
              <a:off x="0" y="85725"/>
              <a:ext cx="8239200" cy="2758200"/>
            </a:xfrm>
            <a:prstGeom prst="rect">
              <a:avLst/>
            </a:prstGeom>
            <a:noFill/>
            <a:ln>
              <a:noFill/>
            </a:ln>
          </p:spPr>
          <p:txBody>
            <a:bodyPr spcFirstLastPara="1" wrap="square" lIns="0" tIns="0" rIns="0" bIns="0" anchor="t" anchorCtr="0">
              <a:spAutoFit/>
            </a:bodyPr>
            <a:lstStyle/>
            <a:p>
              <a:pPr marL="0" marR="0" lvl="0" indent="0" algn="l" rtl="0">
                <a:lnSpc>
                  <a:spcPct val="110001"/>
                </a:lnSpc>
                <a:spcBef>
                  <a:spcPts val="0"/>
                </a:spcBef>
                <a:spcAft>
                  <a:spcPts val="0"/>
                </a:spcAft>
                <a:buClr>
                  <a:srgbClr val="1A2484"/>
                </a:buClr>
                <a:buSzPts val="7999"/>
                <a:buFont typeface="Libre Franklin"/>
                <a:buNone/>
              </a:pPr>
              <a:r>
                <a:rPr lang="en-US" sz="6400" b="1" i="0" u="none" strike="noStrike" cap="none">
                  <a:solidFill>
                    <a:srgbClr val="1A2484"/>
                  </a:solidFill>
                </a:rPr>
                <a:t>MLB "Field of Dreams" Game</a:t>
              </a:r>
              <a:endParaRPr sz="6400"/>
            </a:p>
          </p:txBody>
        </p:sp>
        <p:sp>
          <p:nvSpPr>
            <p:cNvPr id="299" name="Google Shape;299;p26"/>
            <p:cNvSpPr txBox="1"/>
            <p:nvPr/>
          </p:nvSpPr>
          <p:spPr>
            <a:xfrm>
              <a:off x="0" y="3313419"/>
              <a:ext cx="8239200" cy="4267800"/>
            </a:xfrm>
            <a:prstGeom prst="rect">
              <a:avLst/>
            </a:prstGeom>
            <a:noFill/>
            <a:ln>
              <a:noFill/>
            </a:ln>
          </p:spPr>
          <p:txBody>
            <a:bodyPr spcFirstLastPara="1" wrap="square" lIns="0" tIns="0" rIns="0" bIns="0" anchor="t" anchorCtr="0">
              <a:spAutoFit/>
            </a:bodyPr>
            <a:lstStyle/>
            <a:p>
              <a:pPr marL="0" marR="0" lvl="0" indent="0" algn="l" rtl="0">
                <a:lnSpc>
                  <a:spcPct val="139964"/>
                </a:lnSpc>
                <a:spcBef>
                  <a:spcPts val="0"/>
                </a:spcBef>
                <a:spcAft>
                  <a:spcPts val="0"/>
                </a:spcAft>
                <a:buClr>
                  <a:srgbClr val="000000"/>
                </a:buClr>
                <a:buSzPts val="2800"/>
                <a:buFont typeface="Libre Franklin Medium"/>
                <a:buNone/>
              </a:pPr>
              <a:r>
                <a:rPr lang="en-US" sz="2600" i="0" u="none" strike="noStrike" cap="none">
                  <a:solidFill>
                    <a:srgbClr val="000000"/>
                  </a:solidFill>
                </a:rPr>
                <a:t>The "MLB at Field of Dreams games", played in 2021 and 2022, were held at a field in an Iowa cornfield near the site of the original location of the "Field of Dreams" ball diamond from the iconic movie of the same name.</a:t>
              </a:r>
              <a:endParaRPr sz="2600"/>
            </a:p>
          </p:txBody>
        </p:sp>
      </p:grpSp>
      <p:sp>
        <p:nvSpPr>
          <p:cNvPr id="300" name="Google Shape;300;p26"/>
          <p:cNvSpPr txBox="1"/>
          <p:nvPr/>
        </p:nvSpPr>
        <p:spPr>
          <a:xfrm>
            <a:off x="1028700" y="613650"/>
            <a:ext cx="2665200" cy="3699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Clr>
                <a:srgbClr val="000000"/>
              </a:buClr>
              <a:buSzPts val="2404"/>
              <a:buFont typeface="Libre Franklin Medium"/>
              <a:buNone/>
            </a:pPr>
            <a:r>
              <a:rPr lang="en-US" sz="2404" i="0" u="none" strike="noStrike" cap="none">
                <a:solidFill>
                  <a:srgbClr val="000000"/>
                </a:solidFill>
              </a:rPr>
              <a:t>UNIQUE VENUES</a:t>
            </a:r>
            <a:endParaRPr/>
          </a:p>
        </p:txBody>
      </p:sp>
      <p:pic>
        <p:nvPicPr>
          <p:cNvPr id="301" name="Google Shape;301;p26"/>
          <p:cNvPicPr preferRelativeResize="0"/>
          <p:nvPr/>
        </p:nvPicPr>
        <p:blipFill rotWithShape="1">
          <a:blip r:embed="rId4">
            <a:alphaModFix/>
          </a:blip>
          <a:srcRect/>
          <a:stretch/>
        </p:blipFill>
        <p:spPr>
          <a:xfrm>
            <a:off x="363974" y="9386751"/>
            <a:ext cx="1576525" cy="5255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305"/>
        <p:cNvGrpSpPr/>
        <p:nvPr/>
      </p:nvGrpSpPr>
      <p:grpSpPr>
        <a:xfrm>
          <a:off x="0" y="0"/>
          <a:ext cx="0" cy="0"/>
          <a:chOff x="0" y="0"/>
          <a:chExt cx="0" cy="0"/>
        </a:xfrm>
      </p:grpSpPr>
      <p:sp>
        <p:nvSpPr>
          <p:cNvPr id="306" name="Google Shape;306;p27"/>
          <p:cNvSpPr txBox="1"/>
          <p:nvPr/>
        </p:nvSpPr>
        <p:spPr>
          <a:xfrm>
            <a:off x="1315039" y="3800214"/>
            <a:ext cx="5183732" cy="5171748"/>
          </a:xfrm>
          <a:prstGeom prst="rect">
            <a:avLst/>
          </a:prstGeom>
        </p:spPr>
        <p:txBody>
          <a:bodyPr spcFirstLastPara="1" vert="horz" lIns="91440" tIns="45720" rIns="91440" bIns="45720" rtlCol="0" anchor="t" anchorCtr="0">
            <a:normAutofit/>
          </a:bodyPr>
          <a:lstStyle/>
          <a:p>
            <a:pPr lvl="0">
              <a:lnSpc>
                <a:spcPct val="90000"/>
              </a:lnSpc>
              <a:spcBef>
                <a:spcPts val="0"/>
              </a:spcBef>
              <a:spcAft>
                <a:spcPts val="600"/>
              </a:spcAft>
            </a:pPr>
            <a:r>
              <a:rPr lang="en-US" sz="2800" b="1" kern="1200" dirty="0">
                <a:solidFill>
                  <a:schemeClr val="tx1"/>
                </a:solidFill>
                <a:latin typeface="+mn-lt"/>
                <a:ea typeface="+mn-ea"/>
                <a:cs typeface="+mn-cs"/>
              </a:rPr>
              <a:t>WATCH VIDEO OF THE MLB FIELD OF DREAMS GAME:</a:t>
            </a:r>
          </a:p>
          <a:p>
            <a:pPr>
              <a:lnSpc>
                <a:spcPct val="90000"/>
              </a:lnSpc>
              <a:spcAft>
                <a:spcPts val="600"/>
              </a:spcAft>
            </a:pPr>
            <a:r>
              <a:rPr lang="en-US" sz="2800" i="0" kern="1200" dirty="0">
                <a:solidFill>
                  <a:schemeClr val="bg2"/>
                </a:solidFill>
                <a:effectLst/>
                <a:latin typeface="+mn-lt"/>
                <a:ea typeface="+mn-ea"/>
                <a:cs typeface="+mn-cs"/>
                <a:hlinkClick r:id="rId4">
                  <a:extLst>
                    <a:ext uri="{A12FA001-AC4F-418D-AE19-62706E023703}">
                      <ahyp:hlinkClr xmlns:ahyp="http://schemas.microsoft.com/office/drawing/2018/hyperlinkcolor" val="tx"/>
                    </a:ext>
                  </a:extLst>
                </a:hlinkClick>
              </a:rPr>
              <a:t>Kevin Costner leads the Yankees and White Sox out of the cornfield at MLB at Field of Dreams!</a:t>
            </a:r>
            <a:endParaRPr lang="en-US" sz="2800" i="0" kern="1200" dirty="0">
              <a:solidFill>
                <a:schemeClr val="bg2"/>
              </a:solidFill>
              <a:effectLst/>
              <a:latin typeface="+mn-lt"/>
              <a:ea typeface="+mn-ea"/>
              <a:cs typeface="+mn-cs"/>
            </a:endParaRPr>
          </a:p>
        </p:txBody>
      </p:sp>
      <p:pic>
        <p:nvPicPr>
          <p:cNvPr id="5" name="Online Media 4" descr="Kevin Costner leads the Yankees and White Sox out of the cornfield at MLB at Field of Dreams!">
            <a:hlinkClick r:id="" action="ppaction://media"/>
            <a:extLst>
              <a:ext uri="{FF2B5EF4-FFF2-40B4-BE49-F238E27FC236}">
                <a16:creationId xmlns:a16="http://schemas.microsoft.com/office/drawing/2014/main" id="{6F6E608B-608B-87B3-EB50-2E4D400831C2}"/>
              </a:ext>
            </a:extLst>
          </p:cNvPr>
          <p:cNvPicPr>
            <a:picLocks noRot="1" noChangeAspect="1"/>
          </p:cNvPicPr>
          <p:nvPr>
            <a:videoFile r:link="rId1"/>
          </p:nvPr>
        </p:nvPicPr>
        <p:blipFill>
          <a:blip r:embed="rId5"/>
          <a:stretch>
            <a:fillRect/>
          </a:stretch>
        </p:blipFill>
        <p:spPr>
          <a:xfrm>
            <a:off x="7481508" y="2442997"/>
            <a:ext cx="9584019" cy="5414970"/>
          </a:xfrm>
          <a:prstGeom prst="rect">
            <a:avLst/>
          </a:prstGeom>
        </p:spPr>
      </p:pic>
      <p:grpSp>
        <p:nvGrpSpPr>
          <p:cNvPr id="311" name="Group 310">
            <a:extLst>
              <a:ext uri="{FF2B5EF4-FFF2-40B4-BE49-F238E27FC236}">
                <a16:creationId xmlns:a16="http://schemas.microsoft.com/office/drawing/2014/main" id="{6258F736-B256-8039-9DC6-F4E49A5C5AD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8102957" y="0"/>
            <a:ext cx="185043" cy="10287000"/>
            <a:chOff x="12068638" y="0"/>
            <a:chExt cx="123362" cy="6858000"/>
          </a:xfrm>
        </p:grpSpPr>
        <p:sp>
          <p:nvSpPr>
            <p:cNvPr id="312" name="Rectangle 311">
              <a:extLst>
                <a:ext uri="{FF2B5EF4-FFF2-40B4-BE49-F238E27FC236}">
                  <a16:creationId xmlns:a16="http://schemas.microsoft.com/office/drawing/2014/main" id="{10B4520A-996E-330C-99DA-69CA4D89E9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312">
              <a:extLst>
                <a:ext uri="{FF2B5EF4-FFF2-40B4-BE49-F238E27FC236}">
                  <a16:creationId xmlns:a16="http://schemas.microsoft.com/office/drawing/2014/main" id="{EC8FA945-E356-695F-18D6-CAD4EF34FE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Google Shape;103;g260b298400a_0_19">
            <a:extLst>
              <a:ext uri="{FF2B5EF4-FFF2-40B4-BE49-F238E27FC236}">
                <a16:creationId xmlns:a16="http://schemas.microsoft.com/office/drawing/2014/main" id="{4924AF52-7DC7-B250-A6F8-9468D416D2C1}"/>
              </a:ext>
            </a:extLst>
          </p:cNvPr>
          <p:cNvPicPr preferRelativeResize="0"/>
          <p:nvPr/>
        </p:nvPicPr>
        <p:blipFill rotWithShape="1">
          <a:blip r:embed="rId6">
            <a:alphaModFix/>
          </a:blip>
          <a:srcRect/>
          <a:stretch/>
        </p:blipFill>
        <p:spPr>
          <a:xfrm>
            <a:off x="363974" y="9386751"/>
            <a:ext cx="1576525" cy="525525"/>
          </a:xfrm>
          <a:prstGeom prst="rect">
            <a:avLst/>
          </a:prstGeom>
          <a:noFill/>
          <a:ln>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28"/>
          <p:cNvSpPr txBox="1"/>
          <p:nvPr/>
        </p:nvSpPr>
        <p:spPr>
          <a:xfrm>
            <a:off x="1021773" y="1562100"/>
            <a:ext cx="7893600" cy="2068800"/>
          </a:xfrm>
          <a:prstGeom prst="rect">
            <a:avLst/>
          </a:prstGeom>
          <a:noFill/>
          <a:ln>
            <a:noFill/>
          </a:ln>
        </p:spPr>
        <p:txBody>
          <a:bodyPr spcFirstLastPara="1" wrap="square" lIns="0" tIns="0" rIns="0" bIns="0" anchor="t" anchorCtr="0">
            <a:spAutoFit/>
          </a:bodyPr>
          <a:lstStyle/>
          <a:p>
            <a:pPr marL="0" marR="0" lvl="0" indent="0" algn="l" rtl="0">
              <a:lnSpc>
                <a:spcPct val="110000"/>
              </a:lnSpc>
              <a:spcBef>
                <a:spcPts val="0"/>
              </a:spcBef>
              <a:spcAft>
                <a:spcPts val="0"/>
              </a:spcAft>
              <a:buNone/>
            </a:pPr>
            <a:r>
              <a:rPr lang="en-US" sz="6400" b="1" i="0" u="none" strike="noStrike" cap="none">
                <a:solidFill>
                  <a:srgbClr val="1A2484"/>
                </a:solidFill>
              </a:rPr>
              <a:t>The Sphere at The Venetian Resort</a:t>
            </a:r>
            <a:endParaRPr sz="6400"/>
          </a:p>
        </p:txBody>
      </p:sp>
      <p:sp>
        <p:nvSpPr>
          <p:cNvPr id="313" name="Google Shape;313;p28"/>
          <p:cNvSpPr txBox="1"/>
          <p:nvPr/>
        </p:nvSpPr>
        <p:spPr>
          <a:xfrm>
            <a:off x="1028700" y="613650"/>
            <a:ext cx="2779200" cy="3699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None/>
            </a:pPr>
            <a:r>
              <a:rPr lang="en-US" sz="2404" i="0" u="none" strike="noStrike" cap="none">
                <a:solidFill>
                  <a:srgbClr val="000000"/>
                </a:solidFill>
              </a:rPr>
              <a:t>UNIQUE VENUES</a:t>
            </a:r>
            <a:endParaRPr/>
          </a:p>
        </p:txBody>
      </p:sp>
      <p:sp>
        <p:nvSpPr>
          <p:cNvPr id="314" name="Google Shape;314;p28"/>
          <p:cNvSpPr/>
          <p:nvPr/>
        </p:nvSpPr>
        <p:spPr>
          <a:xfrm>
            <a:off x="8915400" y="-1047348"/>
            <a:ext cx="12381745" cy="12381693"/>
          </a:xfrm>
          <a:custGeom>
            <a:avLst/>
            <a:gdLst/>
            <a:ahLst/>
            <a:cxnLst/>
            <a:rect l="l" t="t" r="r" b="b"/>
            <a:pathLst>
              <a:path w="6350000" h="6349974" extrusionOk="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rotWithShape="1">
            <a:blip r:embed="rId3">
              <a:alphaModFix/>
            </a:blip>
            <a:stretch>
              <a:fillRect l="-45110" r="-4886"/>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28"/>
          <p:cNvSpPr txBox="1"/>
          <p:nvPr/>
        </p:nvSpPr>
        <p:spPr>
          <a:xfrm>
            <a:off x="1021775" y="3974525"/>
            <a:ext cx="7124700" cy="3761100"/>
          </a:xfrm>
          <a:prstGeom prst="rect">
            <a:avLst/>
          </a:prstGeom>
          <a:noFill/>
          <a:ln>
            <a:noFill/>
          </a:ln>
        </p:spPr>
        <p:txBody>
          <a:bodyPr spcFirstLastPara="1" wrap="square" lIns="0" tIns="0" rIns="0" bIns="0" anchor="t" anchorCtr="0">
            <a:spAutoFit/>
          </a:bodyPr>
          <a:lstStyle/>
          <a:p>
            <a:pPr marL="0" marR="0" lvl="0" indent="0" algn="l" rtl="0">
              <a:lnSpc>
                <a:spcPct val="139964"/>
              </a:lnSpc>
              <a:spcBef>
                <a:spcPts val="0"/>
              </a:spcBef>
              <a:spcAft>
                <a:spcPts val="0"/>
              </a:spcAft>
              <a:buNone/>
            </a:pPr>
            <a:r>
              <a:rPr lang="en-US" sz="2600" i="0" u="none" strike="noStrike" cap="none">
                <a:solidFill>
                  <a:srgbClr val="000000"/>
                </a:solidFill>
              </a:rPr>
              <a:t>The sphere, a $2.3 billion futuristic entertainment venue that seats nearly 18,000, is the world’s largest spherical structure.  It features a one-of-a-kind sound system and its 1.2 million exterior LEDs can light up the Las Vegas skyline with any number of customized images (including an eyeball).</a:t>
            </a:r>
            <a:endParaRPr sz="2600"/>
          </a:p>
        </p:txBody>
      </p:sp>
      <p:pic>
        <p:nvPicPr>
          <p:cNvPr id="316" name="Google Shape;316;p28"/>
          <p:cNvPicPr preferRelativeResize="0"/>
          <p:nvPr/>
        </p:nvPicPr>
        <p:blipFill rotWithShape="1">
          <a:blip r:embed="rId4">
            <a:alphaModFix/>
          </a:blip>
          <a:srcRect/>
          <a:stretch/>
        </p:blipFill>
        <p:spPr>
          <a:xfrm>
            <a:off x="363974" y="9386751"/>
            <a:ext cx="1576525" cy="52552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320"/>
        <p:cNvGrpSpPr/>
        <p:nvPr/>
      </p:nvGrpSpPr>
      <p:grpSpPr>
        <a:xfrm>
          <a:off x="0" y="0"/>
          <a:ext cx="0" cy="0"/>
          <a:chOff x="0" y="0"/>
          <a:chExt cx="0" cy="0"/>
        </a:xfrm>
      </p:grpSpPr>
      <p:pic>
        <p:nvPicPr>
          <p:cNvPr id="2" name="Online Media 1" descr="U2 hopes to create new immersive concert experience with Sphere shows">
            <a:hlinkClick r:id="" action="ppaction://media"/>
            <a:extLst>
              <a:ext uri="{FF2B5EF4-FFF2-40B4-BE49-F238E27FC236}">
                <a16:creationId xmlns:a16="http://schemas.microsoft.com/office/drawing/2014/main" id="{9A34437D-14C3-E82B-5F89-680ADEE41038}"/>
              </a:ext>
            </a:extLst>
          </p:cNvPr>
          <p:cNvPicPr>
            <a:picLocks noRot="1" noChangeAspect="1"/>
          </p:cNvPicPr>
          <p:nvPr>
            <a:videoFile r:link="rId1"/>
          </p:nvPr>
        </p:nvPicPr>
        <p:blipFill>
          <a:blip r:embed="rId4"/>
          <a:stretch>
            <a:fillRect/>
          </a:stretch>
        </p:blipFill>
        <p:spPr>
          <a:xfrm>
            <a:off x="1180671" y="2357522"/>
            <a:ext cx="9674323" cy="5465992"/>
          </a:xfrm>
          <a:prstGeom prst="rect">
            <a:avLst/>
          </a:prstGeom>
        </p:spPr>
      </p:pic>
      <p:sp>
        <p:nvSpPr>
          <p:cNvPr id="321" name="Google Shape;321;p29"/>
          <p:cNvSpPr txBox="1"/>
          <p:nvPr/>
        </p:nvSpPr>
        <p:spPr>
          <a:xfrm>
            <a:off x="11865427" y="3800214"/>
            <a:ext cx="5165271" cy="5171748"/>
          </a:xfrm>
          <a:prstGeom prst="rect">
            <a:avLst/>
          </a:prstGeom>
        </p:spPr>
        <p:txBody>
          <a:bodyPr spcFirstLastPara="1" vert="horz" lIns="91440" tIns="45720" rIns="91440" bIns="45720" rtlCol="0" anchor="t" anchorCtr="0">
            <a:normAutofit/>
          </a:bodyPr>
          <a:lstStyle/>
          <a:p>
            <a:pPr lvl="0">
              <a:lnSpc>
                <a:spcPct val="90000"/>
              </a:lnSpc>
              <a:spcBef>
                <a:spcPts val="0"/>
              </a:spcBef>
              <a:spcAft>
                <a:spcPts val="600"/>
              </a:spcAft>
            </a:pPr>
            <a:r>
              <a:rPr lang="en-US" sz="2800" b="1" kern="1200" dirty="0">
                <a:solidFill>
                  <a:schemeClr val="tx1"/>
                </a:solidFill>
                <a:latin typeface="+mn-lt"/>
                <a:ea typeface="+mn-ea"/>
                <a:cs typeface="+mn-cs"/>
              </a:rPr>
              <a:t>WATCH VIDEO OF THE SPHERE AT THE VATICAN RESORT, LV:</a:t>
            </a:r>
          </a:p>
          <a:p>
            <a:pPr>
              <a:lnSpc>
                <a:spcPct val="90000"/>
              </a:lnSpc>
              <a:spcAft>
                <a:spcPts val="600"/>
              </a:spcAft>
            </a:pPr>
            <a:r>
              <a:rPr lang="en-US" sz="2800" i="0" dirty="0">
                <a:solidFill>
                  <a:schemeClr val="bg2"/>
                </a:solidFill>
                <a:effectLst/>
                <a:latin typeface="+mn-lt"/>
                <a:hlinkClick r:id="rId5">
                  <a:extLst>
                    <a:ext uri="{A12FA001-AC4F-418D-AE19-62706E023703}">
                      <ahyp:hlinkClr xmlns:ahyp="http://schemas.microsoft.com/office/drawing/2018/hyperlinkcolor" val="tx"/>
                    </a:ext>
                  </a:extLst>
                </a:hlinkClick>
              </a:rPr>
              <a:t>U2 hopes to create new immersive concert experience with Sphere shows</a:t>
            </a:r>
            <a:endParaRPr lang="en-US" sz="2800" i="0" dirty="0">
              <a:solidFill>
                <a:schemeClr val="bg2"/>
              </a:solidFill>
              <a:effectLst/>
              <a:latin typeface="+mn-lt"/>
            </a:endParaRPr>
          </a:p>
        </p:txBody>
      </p:sp>
      <p:grpSp>
        <p:nvGrpSpPr>
          <p:cNvPr id="326" name="Group 325">
            <a:extLst>
              <a:ext uri="{FF2B5EF4-FFF2-40B4-BE49-F238E27FC236}">
                <a16:creationId xmlns:a16="http://schemas.microsoft.com/office/drawing/2014/main" id="{31C49F18-8757-4E87-5C2E-9D6D7B82BA3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37" y="10106632"/>
            <a:ext cx="18310799" cy="185045"/>
            <a:chOff x="-5025" y="6737718"/>
            <a:chExt cx="12207200" cy="123363"/>
          </a:xfrm>
        </p:grpSpPr>
        <p:sp>
          <p:nvSpPr>
            <p:cNvPr id="327" name="Rectangle 326">
              <a:extLst>
                <a:ext uri="{FF2B5EF4-FFF2-40B4-BE49-F238E27FC236}">
                  <a16:creationId xmlns:a16="http://schemas.microsoft.com/office/drawing/2014/main" id="{25C84D91-E5BF-B919-ACEF-4A25262CEE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8" name="Rectangle 327">
              <a:extLst>
                <a:ext uri="{FF2B5EF4-FFF2-40B4-BE49-F238E27FC236}">
                  <a16:creationId xmlns:a16="http://schemas.microsoft.com/office/drawing/2014/main" id="{DD889E38-27CA-E23F-B646-8D7B4BB17D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Google Shape;103;g260b298400a_0_19">
            <a:extLst>
              <a:ext uri="{FF2B5EF4-FFF2-40B4-BE49-F238E27FC236}">
                <a16:creationId xmlns:a16="http://schemas.microsoft.com/office/drawing/2014/main" id="{3127EDBA-B0B9-5AC3-DF1E-2E04866725FA}"/>
              </a:ext>
            </a:extLst>
          </p:cNvPr>
          <p:cNvPicPr preferRelativeResize="0"/>
          <p:nvPr/>
        </p:nvPicPr>
        <p:blipFill rotWithShape="1">
          <a:blip r:embed="rId6">
            <a:alphaModFix/>
          </a:blip>
          <a:srcRect/>
          <a:stretch/>
        </p:blipFill>
        <p:spPr>
          <a:xfrm>
            <a:off x="363974" y="9386751"/>
            <a:ext cx="1576525" cy="525525"/>
          </a:xfrm>
          <a:prstGeom prst="rect">
            <a:avLst/>
          </a:prstGeom>
          <a:noFill/>
          <a:ln>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g260b298400a_0_19"/>
          <p:cNvSpPr txBox="1"/>
          <p:nvPr/>
        </p:nvSpPr>
        <p:spPr>
          <a:xfrm>
            <a:off x="1028700" y="431931"/>
            <a:ext cx="11958000" cy="895800"/>
          </a:xfrm>
          <a:prstGeom prst="rect">
            <a:avLst/>
          </a:prstGeom>
          <a:noFill/>
          <a:ln>
            <a:noFill/>
          </a:ln>
        </p:spPr>
        <p:txBody>
          <a:bodyPr spcFirstLastPara="1" wrap="square" lIns="0" tIns="0" rIns="0" bIns="0" anchor="t" anchorCtr="0">
            <a:spAutoFit/>
          </a:bodyPr>
          <a:lstStyle/>
          <a:p>
            <a:pPr marL="0" marR="0" lvl="0" indent="0" algn="l" rtl="0">
              <a:lnSpc>
                <a:spcPct val="110000"/>
              </a:lnSpc>
              <a:spcBef>
                <a:spcPts val="0"/>
              </a:spcBef>
              <a:spcAft>
                <a:spcPts val="0"/>
              </a:spcAft>
              <a:buNone/>
            </a:pPr>
            <a:r>
              <a:rPr lang="en-US" sz="5820" b="1" i="0" u="none" strike="noStrike" cap="none">
                <a:solidFill>
                  <a:srgbClr val="1A2484"/>
                </a:solidFill>
              </a:rPr>
              <a:t>Event Management &amp; Marketing</a:t>
            </a:r>
            <a:endParaRPr/>
          </a:p>
        </p:txBody>
      </p:sp>
      <p:pic>
        <p:nvPicPr>
          <p:cNvPr id="103" name="Google Shape;103;g260b298400a_0_19"/>
          <p:cNvPicPr preferRelativeResize="0"/>
          <p:nvPr/>
        </p:nvPicPr>
        <p:blipFill rotWithShape="1">
          <a:blip r:embed="rId3">
            <a:alphaModFix/>
          </a:blip>
          <a:srcRect/>
          <a:stretch/>
        </p:blipFill>
        <p:spPr>
          <a:xfrm>
            <a:off x="363974" y="9386751"/>
            <a:ext cx="1576525" cy="525525"/>
          </a:xfrm>
          <a:prstGeom prst="rect">
            <a:avLst/>
          </a:prstGeom>
          <a:noFill/>
          <a:ln>
            <a:noFill/>
          </a:ln>
        </p:spPr>
      </p:pic>
      <p:sp>
        <p:nvSpPr>
          <p:cNvPr id="104" name="Google Shape;104;g260b298400a_0_19"/>
          <p:cNvSpPr txBox="1"/>
          <p:nvPr/>
        </p:nvSpPr>
        <p:spPr>
          <a:xfrm>
            <a:off x="1028700" y="1595575"/>
            <a:ext cx="5143500" cy="5541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None/>
            </a:pPr>
            <a:r>
              <a:rPr lang="en-US" sz="3600" b="1" i="0" u="none" strike="noStrike" cap="none">
                <a:solidFill>
                  <a:srgbClr val="000000"/>
                </a:solidFill>
              </a:rPr>
              <a:t>UNIQUE VENUES</a:t>
            </a:r>
            <a:endParaRPr sz="3600"/>
          </a:p>
        </p:txBody>
      </p:sp>
      <p:sp>
        <p:nvSpPr>
          <p:cNvPr id="105" name="Google Shape;105;g260b298400a_0_19"/>
          <p:cNvSpPr txBox="1"/>
          <p:nvPr/>
        </p:nvSpPr>
        <p:spPr>
          <a:xfrm>
            <a:off x="1028700" y="3098957"/>
            <a:ext cx="16230600" cy="4986000"/>
          </a:xfrm>
          <a:prstGeom prst="rect">
            <a:avLst/>
          </a:prstGeom>
          <a:noFill/>
          <a:ln>
            <a:noFill/>
          </a:ln>
        </p:spPr>
        <p:txBody>
          <a:bodyPr spcFirstLastPara="1" wrap="square" lIns="0" tIns="0" rIns="0" bIns="0" anchor="t" anchorCtr="0">
            <a:spAutoFit/>
          </a:bodyPr>
          <a:lstStyle/>
          <a:p>
            <a:pPr marL="0" marR="0" lvl="0" indent="0" algn="l" rtl="0">
              <a:lnSpc>
                <a:spcPct val="140013"/>
              </a:lnSpc>
              <a:spcBef>
                <a:spcPts val="0"/>
              </a:spcBef>
              <a:spcAft>
                <a:spcPts val="0"/>
              </a:spcAft>
              <a:buNone/>
            </a:pPr>
            <a:r>
              <a:rPr lang="en-US" sz="2999" i="0" u="none" strike="noStrike" cap="none">
                <a:solidFill>
                  <a:srgbClr val="000000"/>
                </a:solidFill>
              </a:rPr>
              <a:t>WHAT IS A </a:t>
            </a:r>
            <a:r>
              <a:rPr lang="en-US" sz="2999" b="1" i="0" u="sng" strike="noStrike" cap="none">
                <a:solidFill>
                  <a:srgbClr val="000000"/>
                </a:solidFill>
              </a:rPr>
              <a:t>VENUE</a:t>
            </a:r>
            <a:r>
              <a:rPr lang="en-US" sz="2999" i="0" u="none" strike="noStrike" cap="none">
                <a:solidFill>
                  <a:srgbClr val="000000"/>
                </a:solidFill>
              </a:rPr>
              <a:t>?  </a:t>
            </a:r>
            <a:endParaRPr/>
          </a:p>
          <a:p>
            <a:pPr marL="0" marR="0" lvl="0" indent="0" algn="l" rtl="0">
              <a:lnSpc>
                <a:spcPct val="140013"/>
              </a:lnSpc>
              <a:spcBef>
                <a:spcPts val="0"/>
              </a:spcBef>
              <a:spcAft>
                <a:spcPts val="0"/>
              </a:spcAft>
              <a:buNone/>
            </a:pPr>
            <a:endParaRPr sz="2999" i="0" u="none" strike="noStrike" cap="none">
              <a:solidFill>
                <a:srgbClr val="000000"/>
              </a:solidFill>
            </a:endParaRPr>
          </a:p>
          <a:p>
            <a:pPr marL="647689" marR="0" lvl="1" indent="-323844" algn="l" rtl="0">
              <a:lnSpc>
                <a:spcPct val="140013"/>
              </a:lnSpc>
              <a:spcBef>
                <a:spcPts val="0"/>
              </a:spcBef>
              <a:spcAft>
                <a:spcPts val="0"/>
              </a:spcAft>
              <a:buClr>
                <a:srgbClr val="000000"/>
              </a:buClr>
              <a:buSzPts val="2999"/>
              <a:buChar char="•"/>
            </a:pPr>
            <a:r>
              <a:rPr lang="en-US" sz="2999" i="0" u="none" strike="noStrike" cap="none">
                <a:solidFill>
                  <a:srgbClr val="000000"/>
                </a:solidFill>
              </a:rPr>
              <a:t>WITH SO MANY EVENTS BEING OFFERED, EVENT ORGANIZERS OFTEN FIND CREATIVE NEW VENUES TO HOST EVENTS IN AN EFFORT TO GENERATE PUBLIC INTEREST.</a:t>
            </a:r>
            <a:endParaRPr/>
          </a:p>
          <a:p>
            <a:pPr marL="0" marR="0" lvl="0" indent="0" algn="l" rtl="0">
              <a:lnSpc>
                <a:spcPct val="140013"/>
              </a:lnSpc>
              <a:spcBef>
                <a:spcPts val="0"/>
              </a:spcBef>
              <a:spcAft>
                <a:spcPts val="0"/>
              </a:spcAft>
              <a:buNone/>
            </a:pPr>
            <a:endParaRPr sz="2999" i="0" u="none" strike="noStrike" cap="none">
              <a:solidFill>
                <a:srgbClr val="000000"/>
              </a:solidFill>
            </a:endParaRPr>
          </a:p>
          <a:p>
            <a:pPr marL="647689" marR="0" lvl="1" indent="-323844" algn="l" rtl="0">
              <a:lnSpc>
                <a:spcPct val="140013"/>
              </a:lnSpc>
              <a:spcBef>
                <a:spcPts val="0"/>
              </a:spcBef>
              <a:spcAft>
                <a:spcPts val="0"/>
              </a:spcAft>
              <a:buClr>
                <a:srgbClr val="000000"/>
              </a:buClr>
              <a:buSzPts val="2999"/>
              <a:buChar char="•"/>
            </a:pPr>
            <a:r>
              <a:rPr lang="en-US" sz="2999" i="0" u="none" strike="noStrike" cap="none">
                <a:solidFill>
                  <a:srgbClr val="000000"/>
                </a:solidFill>
              </a:rPr>
              <a:t>IN THIS PRESENTATION, WE WILL REVIEW SOME OF THE MOST UNIQUE SPORTS VENUES IN THE WORLD.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30"/>
          <p:cNvSpPr txBox="1"/>
          <p:nvPr/>
        </p:nvSpPr>
        <p:spPr>
          <a:xfrm>
            <a:off x="4441301" y="280332"/>
            <a:ext cx="12943500" cy="923400"/>
          </a:xfrm>
          <a:prstGeom prst="rect">
            <a:avLst/>
          </a:prstGeom>
          <a:noFill/>
          <a:ln>
            <a:noFill/>
          </a:ln>
        </p:spPr>
        <p:txBody>
          <a:bodyPr spcFirstLastPara="1" wrap="square" lIns="0" tIns="0" rIns="0" bIns="0" anchor="t" anchorCtr="0">
            <a:spAutoFit/>
          </a:bodyPr>
          <a:lstStyle/>
          <a:p>
            <a:pPr marL="0" marR="0" lvl="0" indent="0" algn="r" rtl="0">
              <a:lnSpc>
                <a:spcPct val="152583"/>
              </a:lnSpc>
              <a:spcBef>
                <a:spcPts val="0"/>
              </a:spcBef>
              <a:spcAft>
                <a:spcPts val="0"/>
              </a:spcAft>
              <a:buClr>
                <a:srgbClr val="1A2484"/>
              </a:buClr>
              <a:buSzPts val="6000"/>
              <a:buFont typeface="Libre Franklin"/>
              <a:buNone/>
            </a:pPr>
            <a:r>
              <a:rPr lang="en-US" sz="6000" b="1" i="0" u="none" strike="noStrike" cap="none">
                <a:solidFill>
                  <a:srgbClr val="1A2484"/>
                </a:solidFill>
              </a:rPr>
              <a:t>DISCUSSION QUESTIONS</a:t>
            </a:r>
            <a:endParaRPr/>
          </a:p>
        </p:txBody>
      </p:sp>
      <p:sp>
        <p:nvSpPr>
          <p:cNvPr id="328" name="Google Shape;328;p30"/>
          <p:cNvSpPr txBox="1"/>
          <p:nvPr/>
        </p:nvSpPr>
        <p:spPr>
          <a:xfrm>
            <a:off x="1592190" y="1840590"/>
            <a:ext cx="15103500" cy="7489230"/>
          </a:xfrm>
          <a:prstGeom prst="rect">
            <a:avLst/>
          </a:prstGeom>
          <a:noFill/>
          <a:ln>
            <a:noFill/>
          </a:ln>
        </p:spPr>
        <p:txBody>
          <a:bodyPr spcFirstLastPara="1" wrap="square" lIns="0" tIns="0" rIns="0" bIns="0" anchor="t" anchorCtr="0">
            <a:spAutoFit/>
          </a:bodyPr>
          <a:lstStyle/>
          <a:p>
            <a:pPr marL="457200" marR="0" lvl="0" indent="-381000" algn="just" rtl="0">
              <a:lnSpc>
                <a:spcPts val="2600"/>
              </a:lnSpc>
              <a:spcBef>
                <a:spcPts val="0"/>
              </a:spcBef>
              <a:spcAft>
                <a:spcPts val="0"/>
              </a:spcAft>
              <a:buClr>
                <a:srgbClr val="000000"/>
              </a:buClr>
              <a:buSzPts val="2400"/>
              <a:buAutoNum type="arabicPeriod"/>
            </a:pPr>
            <a:r>
              <a:rPr lang="en-US" sz="2000" i="0" u="none" strike="noStrike" cap="none" dirty="0">
                <a:solidFill>
                  <a:srgbClr val="000000"/>
                </a:solidFill>
              </a:rPr>
              <a:t>WHAT IS A VENUE?</a:t>
            </a:r>
            <a:endParaRPr sz="2000" i="0" u="none" strike="noStrike" cap="none" dirty="0">
              <a:solidFill>
                <a:srgbClr val="000000"/>
              </a:solidFill>
            </a:endParaRPr>
          </a:p>
          <a:p>
            <a:pPr marL="457200" marR="0" lvl="0" indent="-381000" algn="just" rtl="0">
              <a:lnSpc>
                <a:spcPts val="2600"/>
              </a:lnSpc>
              <a:spcBef>
                <a:spcPts val="2000"/>
              </a:spcBef>
              <a:spcAft>
                <a:spcPts val="0"/>
              </a:spcAft>
              <a:buClr>
                <a:srgbClr val="000000"/>
              </a:buClr>
              <a:buSzPts val="2400"/>
              <a:buAutoNum type="arabicPeriod"/>
            </a:pPr>
            <a:r>
              <a:rPr lang="en-US" sz="2000" i="0" u="none" strike="noStrike" cap="none" dirty="0">
                <a:solidFill>
                  <a:srgbClr val="000000"/>
                </a:solidFill>
              </a:rPr>
              <a:t>WHY ARE VENUES IMPORTANT IN SPORTS AND ENTERTAINMENT?</a:t>
            </a:r>
            <a:endParaRPr sz="2000" i="0" u="none" strike="noStrike" cap="none" dirty="0">
              <a:solidFill>
                <a:srgbClr val="000000"/>
              </a:solidFill>
            </a:endParaRPr>
          </a:p>
          <a:p>
            <a:pPr marL="457200" marR="0" lvl="0" indent="-381000" algn="just" rtl="0">
              <a:lnSpc>
                <a:spcPts val="2600"/>
              </a:lnSpc>
              <a:spcBef>
                <a:spcPts val="2000"/>
              </a:spcBef>
              <a:spcAft>
                <a:spcPts val="0"/>
              </a:spcAft>
              <a:buClr>
                <a:srgbClr val="000000"/>
              </a:buClr>
              <a:buSzPts val="2400"/>
              <a:buAutoNum type="arabicPeriod"/>
            </a:pPr>
            <a:r>
              <a:rPr lang="en-US" sz="2000" i="0" u="none" strike="noStrike" cap="none" dirty="0">
                <a:solidFill>
                  <a:srgbClr val="000000"/>
                </a:solidFill>
              </a:rPr>
              <a:t>WHAT IS EVENT MARKETING?</a:t>
            </a:r>
            <a:endParaRPr sz="2000" i="0" u="none" strike="noStrike" cap="none" dirty="0">
              <a:solidFill>
                <a:srgbClr val="000000"/>
              </a:solidFill>
            </a:endParaRPr>
          </a:p>
          <a:p>
            <a:pPr marL="457200" marR="0" lvl="0" indent="-381000" algn="just" rtl="0">
              <a:lnSpc>
                <a:spcPts val="2600"/>
              </a:lnSpc>
              <a:spcBef>
                <a:spcPts val="2000"/>
              </a:spcBef>
              <a:spcAft>
                <a:spcPts val="0"/>
              </a:spcAft>
              <a:buClr>
                <a:srgbClr val="000000"/>
              </a:buClr>
              <a:buSzPts val="2400"/>
              <a:buAutoNum type="arabicPeriod"/>
            </a:pPr>
            <a:r>
              <a:rPr lang="en-US" sz="2000" i="0" u="none" strike="noStrike" cap="none" dirty="0">
                <a:solidFill>
                  <a:srgbClr val="000000"/>
                </a:solidFill>
              </a:rPr>
              <a:t>WHAT DO YOU THINK EACH OF THESE ORGANIZATIONS (LIKE RED BULL OR THE NHL)  FROM THIS PRESENTATION HOPED TO ACCOMPLISH BY HOSTING THE EVENT AT A UNIQUE VENUE?</a:t>
            </a:r>
            <a:endParaRPr sz="2000" dirty="0"/>
          </a:p>
          <a:p>
            <a:pPr marL="457200" marR="0" lvl="0" indent="-381000" algn="just" rtl="0">
              <a:lnSpc>
                <a:spcPts val="2600"/>
              </a:lnSpc>
              <a:spcBef>
                <a:spcPts val="2000"/>
              </a:spcBef>
              <a:spcAft>
                <a:spcPts val="0"/>
              </a:spcAft>
              <a:buClr>
                <a:srgbClr val="000000"/>
              </a:buClr>
              <a:buSzPts val="2400"/>
              <a:buAutoNum type="arabicPeriod"/>
            </a:pPr>
            <a:r>
              <a:rPr lang="en-US" sz="2000" i="0" u="none" strike="noStrike" cap="none" dirty="0">
                <a:solidFill>
                  <a:srgbClr val="000000"/>
                </a:solidFill>
              </a:rPr>
              <a:t>WHAT IS EVENT MANAGEMENT?</a:t>
            </a:r>
            <a:endParaRPr sz="2000" i="0" u="none" strike="noStrike" cap="none" dirty="0">
              <a:solidFill>
                <a:srgbClr val="000000"/>
              </a:solidFill>
            </a:endParaRPr>
          </a:p>
          <a:p>
            <a:pPr marL="457200" marR="0" lvl="0" indent="-381000" algn="just" rtl="0">
              <a:lnSpc>
                <a:spcPts val="2600"/>
              </a:lnSpc>
              <a:spcBef>
                <a:spcPts val="2000"/>
              </a:spcBef>
              <a:spcAft>
                <a:spcPts val="0"/>
              </a:spcAft>
              <a:buClr>
                <a:srgbClr val="000000"/>
              </a:buClr>
              <a:buSzPts val="2400"/>
              <a:buAutoNum type="arabicPeriod"/>
            </a:pPr>
            <a:r>
              <a:rPr lang="en-US" sz="2000" i="0" u="none" strike="noStrike" cap="none" dirty="0">
                <a:solidFill>
                  <a:srgbClr val="000000"/>
                </a:solidFill>
              </a:rPr>
              <a:t>WHAT CHALLENGES MIGHT EACH OF THESE EVENTS HAVE FACED FROM AN EVENT MANAGEMENT PERSPECTIVE?</a:t>
            </a:r>
            <a:endParaRPr sz="2000" dirty="0"/>
          </a:p>
          <a:p>
            <a:pPr marL="457200" marR="0" lvl="0" indent="-381000" algn="just" rtl="0">
              <a:lnSpc>
                <a:spcPts val="2600"/>
              </a:lnSpc>
              <a:spcBef>
                <a:spcPts val="2000"/>
              </a:spcBef>
              <a:spcAft>
                <a:spcPts val="0"/>
              </a:spcAft>
              <a:buClr>
                <a:srgbClr val="000000"/>
              </a:buClr>
              <a:buSzPts val="2400"/>
              <a:buAutoNum type="arabicPeriod"/>
            </a:pPr>
            <a:r>
              <a:rPr lang="en-US" sz="2000" i="0" u="none" strike="noStrike" cap="none" dirty="0">
                <a:solidFill>
                  <a:srgbClr val="000000"/>
                </a:solidFill>
              </a:rPr>
              <a:t>WHICH EVENT DID YOU THINK WAS THE MOST INTERESTING?</a:t>
            </a:r>
            <a:endParaRPr sz="2000" dirty="0"/>
          </a:p>
          <a:p>
            <a:pPr marL="457200" marR="0" lvl="0" indent="-381000" algn="just" rtl="0">
              <a:lnSpc>
                <a:spcPts val="2600"/>
              </a:lnSpc>
              <a:spcBef>
                <a:spcPts val="2000"/>
              </a:spcBef>
              <a:spcAft>
                <a:spcPts val="0"/>
              </a:spcAft>
              <a:buClr>
                <a:srgbClr val="000000"/>
              </a:buClr>
              <a:buSzPts val="2400"/>
              <a:buAutoNum type="arabicPeriod"/>
            </a:pPr>
            <a:r>
              <a:rPr lang="en-US" sz="2000" i="0" u="none" strike="noStrike" cap="none" dirty="0">
                <a:solidFill>
                  <a:srgbClr val="000000"/>
                </a:solidFill>
              </a:rPr>
              <a:t>IF YOU WERE TASKED WITH FINDING A UNIQUE VENUE FOR YOUR FAVORITE SPORTS TEAM OR LEAGUE, WHAT WOULD IT BE?  HOW MIGHT HOSTING AN EVENT AT THAT UNIQUE VENUE BENEFIT THE TEAM, LEAGUE, SPONSORS, CAUSES BEING SUPPORTED, OR ANY OTHER ORGANIZATION INVOLVED WITH THE EVENT?  </a:t>
            </a:r>
            <a:endParaRPr sz="2000" i="0" u="none" strike="noStrike" cap="none" dirty="0">
              <a:solidFill>
                <a:srgbClr val="000000"/>
              </a:solidFill>
            </a:endParaRPr>
          </a:p>
          <a:p>
            <a:pPr marL="457200" marR="0" lvl="0" indent="-381000" algn="just" rtl="0">
              <a:lnSpc>
                <a:spcPts val="2600"/>
              </a:lnSpc>
              <a:spcBef>
                <a:spcPts val="2000"/>
              </a:spcBef>
              <a:spcAft>
                <a:spcPts val="0"/>
              </a:spcAft>
              <a:buClr>
                <a:srgbClr val="000000"/>
              </a:buClr>
              <a:buSzPts val="2400"/>
              <a:buAutoNum type="arabicPeriod"/>
            </a:pPr>
            <a:r>
              <a:rPr lang="en-US" sz="2000" i="0" u="none" strike="noStrike" cap="none" dirty="0">
                <a:solidFill>
                  <a:srgbClr val="000000"/>
                </a:solidFill>
              </a:rPr>
              <a:t>WHAT ARE THE 5 P’S OF EVENT MARKETING AND HOW MIGHT THEY APPLY TO YOUR EVENT?</a:t>
            </a:r>
            <a:endParaRPr sz="2000" i="0" u="none" strike="noStrike" cap="none" dirty="0">
              <a:solidFill>
                <a:srgbClr val="000000"/>
              </a:solidFill>
            </a:endParaRPr>
          </a:p>
          <a:p>
            <a:pPr marL="0" marR="0" lvl="0" indent="0" algn="just" rtl="0">
              <a:lnSpc>
                <a:spcPts val="2600"/>
              </a:lnSpc>
              <a:spcBef>
                <a:spcPts val="2000"/>
              </a:spcBef>
              <a:spcAft>
                <a:spcPts val="0"/>
              </a:spcAft>
              <a:buClr>
                <a:schemeClr val="dk1"/>
              </a:buClr>
              <a:buSzPts val="1717"/>
              <a:buFont typeface="Calibri"/>
              <a:buNone/>
            </a:pPr>
            <a:endParaRPr sz="2000" i="0" u="none" strike="noStrike" cap="none" dirty="0">
              <a:solidFill>
                <a:srgbClr val="000000"/>
              </a:solidFill>
            </a:endParaRPr>
          </a:p>
          <a:p>
            <a:pPr marL="0" marR="0" lvl="0" indent="0" algn="just" rtl="0">
              <a:lnSpc>
                <a:spcPts val="2600"/>
              </a:lnSpc>
              <a:spcBef>
                <a:spcPts val="2000"/>
              </a:spcBef>
              <a:spcAft>
                <a:spcPts val="2000"/>
              </a:spcAft>
              <a:buClr>
                <a:schemeClr val="dk1"/>
              </a:buClr>
              <a:buSzPts val="1717"/>
              <a:buFont typeface="Calibri"/>
              <a:buNone/>
            </a:pPr>
            <a:endParaRPr sz="2000" i="0" u="none" strike="noStrike" cap="none" dirty="0">
              <a:solidFill>
                <a:srgbClr val="000000"/>
              </a:solidFill>
            </a:endParaRPr>
          </a:p>
        </p:txBody>
      </p:sp>
      <p:sp>
        <p:nvSpPr>
          <p:cNvPr id="329" name="Google Shape;329;p30"/>
          <p:cNvSpPr txBox="1"/>
          <p:nvPr/>
        </p:nvSpPr>
        <p:spPr>
          <a:xfrm>
            <a:off x="1028700" y="613650"/>
            <a:ext cx="2618400" cy="3699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Clr>
                <a:srgbClr val="000000"/>
              </a:buClr>
              <a:buSzPts val="2404"/>
              <a:buFont typeface="Libre Franklin"/>
              <a:buNone/>
            </a:pPr>
            <a:r>
              <a:rPr lang="en-US" sz="2404" b="1" i="0" u="none" strike="noStrike" cap="none">
                <a:solidFill>
                  <a:srgbClr val="000000"/>
                </a:solidFill>
              </a:rPr>
              <a:t>UNIQUE VENUES</a:t>
            </a:r>
            <a:endParaRPr/>
          </a:p>
        </p:txBody>
      </p:sp>
      <p:pic>
        <p:nvPicPr>
          <p:cNvPr id="330" name="Google Shape;330;p30"/>
          <p:cNvPicPr preferRelativeResize="0"/>
          <p:nvPr/>
        </p:nvPicPr>
        <p:blipFill rotWithShape="1">
          <a:blip r:embed="rId3">
            <a:alphaModFix/>
          </a:blip>
          <a:srcRect/>
          <a:stretch/>
        </p:blipFill>
        <p:spPr>
          <a:xfrm>
            <a:off x="363974" y="9386751"/>
            <a:ext cx="1576525" cy="52552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31"/>
          <p:cNvSpPr txBox="1"/>
          <p:nvPr/>
        </p:nvSpPr>
        <p:spPr>
          <a:xfrm>
            <a:off x="4506249" y="271325"/>
            <a:ext cx="12771300" cy="1281000"/>
          </a:xfrm>
          <a:prstGeom prst="rect">
            <a:avLst/>
          </a:prstGeom>
          <a:noFill/>
          <a:ln>
            <a:noFill/>
          </a:ln>
        </p:spPr>
        <p:txBody>
          <a:bodyPr spcFirstLastPara="1" wrap="square" lIns="0" tIns="0" rIns="0" bIns="0" anchor="t" anchorCtr="0">
            <a:spAutoFit/>
          </a:bodyPr>
          <a:lstStyle/>
          <a:p>
            <a:pPr marL="457200" marR="0" lvl="0" indent="0" algn="r" rtl="0">
              <a:lnSpc>
                <a:spcPct val="109996"/>
              </a:lnSpc>
              <a:spcBef>
                <a:spcPts val="0"/>
              </a:spcBef>
              <a:spcAft>
                <a:spcPts val="0"/>
              </a:spcAft>
              <a:buNone/>
            </a:pPr>
            <a:r>
              <a:rPr lang="en-US" sz="8323" b="1" i="0" u="none" strike="noStrike" cap="none">
                <a:solidFill>
                  <a:srgbClr val="1A2484"/>
                </a:solidFill>
              </a:rPr>
              <a:t>SOURCES</a:t>
            </a:r>
            <a:endParaRPr/>
          </a:p>
        </p:txBody>
      </p:sp>
      <p:sp>
        <p:nvSpPr>
          <p:cNvPr id="336" name="Google Shape;336;p31"/>
          <p:cNvSpPr txBox="1"/>
          <p:nvPr/>
        </p:nvSpPr>
        <p:spPr>
          <a:xfrm>
            <a:off x="1028700" y="1461500"/>
            <a:ext cx="16535400" cy="7213800"/>
          </a:xfrm>
          <a:prstGeom prst="rect">
            <a:avLst/>
          </a:prstGeom>
          <a:noFill/>
          <a:ln>
            <a:noFill/>
          </a:ln>
        </p:spPr>
        <p:txBody>
          <a:bodyPr spcFirstLastPara="1" wrap="square" lIns="0" tIns="0" rIns="0" bIns="0" anchor="t" anchorCtr="0">
            <a:spAutoFit/>
          </a:bodyPr>
          <a:lstStyle/>
          <a:p>
            <a:pPr marL="0" marR="0" lvl="0" indent="0" algn="just" rtl="0">
              <a:lnSpc>
                <a:spcPct val="100000"/>
              </a:lnSpc>
              <a:spcBef>
                <a:spcPts val="0"/>
              </a:spcBef>
              <a:spcAft>
                <a:spcPts val="0"/>
              </a:spcAft>
              <a:buNone/>
            </a:pPr>
            <a:endParaRPr sz="1800" i="0" u="none" strike="noStrike" cap="none">
              <a:solidFill>
                <a:schemeClr val="dk1"/>
              </a:solidFill>
            </a:endParaRPr>
          </a:p>
          <a:p>
            <a:pPr marL="0" marR="0" lvl="0" indent="0" algn="just" rtl="0">
              <a:lnSpc>
                <a:spcPct val="100000"/>
              </a:lnSpc>
              <a:spcBef>
                <a:spcPts val="2000"/>
              </a:spcBef>
              <a:spcAft>
                <a:spcPts val="0"/>
              </a:spcAft>
              <a:buNone/>
            </a:pPr>
            <a:r>
              <a:rPr lang="en-US" sz="1800" i="0" u="none" strike="noStrike" cap="none">
                <a:solidFill>
                  <a:srgbClr val="000000"/>
                </a:solidFill>
              </a:rPr>
              <a:t>FIFA.COM/NEWS/HEAVENLY-HENNINGSV%C3%A6R-AND-ITS-PICTURE-PERFECT-PITCH</a:t>
            </a:r>
            <a:endParaRPr sz="1800" i="0" u="none" strike="noStrike" cap="none">
              <a:solidFill>
                <a:srgbClr val="000000"/>
              </a:solidFill>
            </a:endParaRPr>
          </a:p>
          <a:p>
            <a:pPr marL="0" marR="0" lvl="0" indent="0" algn="just" rtl="0">
              <a:lnSpc>
                <a:spcPct val="100000"/>
              </a:lnSpc>
              <a:spcBef>
                <a:spcPts val="2000"/>
              </a:spcBef>
              <a:spcAft>
                <a:spcPts val="0"/>
              </a:spcAft>
              <a:buNone/>
            </a:pPr>
            <a:r>
              <a:rPr lang="en-US" sz="1800" i="0" u="none" strike="noStrike" cap="none">
                <a:solidFill>
                  <a:srgbClr val="000000"/>
                </a:solidFill>
              </a:rPr>
              <a:t>APPSTATESPORTS.COM/FACILITIES/BEAVER-FIELD-AT-JIM-AND-BETTIE-SMITH-STADIUM/6</a:t>
            </a:r>
            <a:endParaRPr sz="1800" i="0" u="none" strike="noStrike" cap="none">
              <a:solidFill>
                <a:srgbClr val="000000"/>
              </a:solidFill>
            </a:endParaRPr>
          </a:p>
          <a:p>
            <a:pPr marL="0" marR="0" lvl="0" indent="0" algn="just" rtl="0">
              <a:lnSpc>
                <a:spcPct val="100000"/>
              </a:lnSpc>
              <a:spcBef>
                <a:spcPts val="2000"/>
              </a:spcBef>
              <a:spcAft>
                <a:spcPts val="0"/>
              </a:spcAft>
              <a:buNone/>
            </a:pPr>
            <a:r>
              <a:rPr lang="en-US" sz="1800" i="0" u="none" strike="noStrike" cap="none">
                <a:solidFill>
                  <a:srgbClr val="000000"/>
                </a:solidFill>
              </a:rPr>
              <a:t>PEBBLEBEACH.COM/INSIDEPEBBLEBEACH/A-HISTORY-OF-THE-7TH-HOLE-AT-PEBBLE-BEACH-IN-PHOTOS</a:t>
            </a:r>
            <a:endParaRPr sz="1800" i="0" u="none" strike="noStrike" cap="none">
              <a:solidFill>
                <a:srgbClr val="000000"/>
              </a:solidFill>
            </a:endParaRPr>
          </a:p>
          <a:p>
            <a:pPr marL="0" marR="0" lvl="0" indent="0" algn="just" rtl="0">
              <a:lnSpc>
                <a:spcPct val="100000"/>
              </a:lnSpc>
              <a:spcBef>
                <a:spcPts val="2000"/>
              </a:spcBef>
              <a:spcAft>
                <a:spcPts val="0"/>
              </a:spcAft>
              <a:buNone/>
            </a:pPr>
            <a:r>
              <a:rPr lang="en-US" sz="1800" i="0" u="none" strike="noStrike" cap="none">
                <a:solidFill>
                  <a:srgbClr val="000000"/>
                </a:solidFill>
              </a:rPr>
              <a:t>ESPN.COM/MENS-COLLEGE-BASKETBALL/STORY/_/ID/34239444/GONZAGA-MICHIGAN-STATE-PLAY-USS-ABRAHAM-LINCOLN-NOV-11</a:t>
            </a:r>
            <a:endParaRPr sz="1800" i="0" u="none" strike="noStrike" cap="none">
              <a:solidFill>
                <a:srgbClr val="000000"/>
              </a:solidFill>
            </a:endParaRPr>
          </a:p>
          <a:p>
            <a:pPr marL="0" marR="0" lvl="0" indent="0" algn="just" rtl="0">
              <a:lnSpc>
                <a:spcPct val="100000"/>
              </a:lnSpc>
              <a:spcBef>
                <a:spcPts val="2000"/>
              </a:spcBef>
              <a:spcAft>
                <a:spcPts val="0"/>
              </a:spcAft>
              <a:buNone/>
            </a:pPr>
            <a:r>
              <a:rPr lang="en-US" sz="1800" i="0" u="none" strike="noStrike" cap="none">
                <a:solidFill>
                  <a:srgbClr val="000000"/>
                </a:solidFill>
              </a:rPr>
              <a:t>REDBULL.COM/US-EN/RED-BULL-KING-OF-THE-ROCK-HISTORY-OF-THE-TOURNAMENT</a:t>
            </a:r>
            <a:endParaRPr sz="1800" i="0" u="none" strike="noStrike" cap="none">
              <a:solidFill>
                <a:srgbClr val="000000"/>
              </a:solidFill>
            </a:endParaRPr>
          </a:p>
          <a:p>
            <a:pPr marL="0" marR="0" lvl="0" indent="0" algn="just" rtl="0">
              <a:lnSpc>
                <a:spcPct val="100000"/>
              </a:lnSpc>
              <a:spcBef>
                <a:spcPts val="2000"/>
              </a:spcBef>
              <a:spcAft>
                <a:spcPts val="0"/>
              </a:spcAft>
              <a:buNone/>
            </a:pPr>
            <a:r>
              <a:rPr lang="en-US" sz="1800" i="0" u="none" strike="noStrike" cap="none">
                <a:solidFill>
                  <a:srgbClr val="000000"/>
                </a:solidFill>
              </a:rPr>
              <a:t>CNN.COM/2013/09/24/GOLF/GALLERY/EXTREME-GOLF-GALLERY</a:t>
            </a:r>
            <a:endParaRPr sz="1800"/>
          </a:p>
          <a:p>
            <a:pPr marL="0" marR="0" lvl="0" indent="0" algn="just" rtl="0">
              <a:lnSpc>
                <a:spcPct val="100000"/>
              </a:lnSpc>
              <a:spcBef>
                <a:spcPts val="2000"/>
              </a:spcBef>
              <a:spcAft>
                <a:spcPts val="0"/>
              </a:spcAft>
              <a:buNone/>
            </a:pPr>
            <a:r>
              <a:rPr lang="en-US" sz="1800" i="0" u="none" strike="noStrike" cap="none">
                <a:solidFill>
                  <a:srgbClr val="000000"/>
                </a:solidFill>
              </a:rPr>
              <a:t>THEGUARDIAN.COM/SPORT/GALLERY/2013/DEC/05/UNDERGROUND-CRICKET-WORLD-FIRST-SUBTERRANEAN-MATCH-PICTURES</a:t>
            </a:r>
            <a:endParaRPr sz="1800" i="0" u="none" strike="noStrike" cap="none">
              <a:solidFill>
                <a:srgbClr val="000000"/>
              </a:solidFill>
            </a:endParaRPr>
          </a:p>
          <a:p>
            <a:pPr marL="0" marR="0" lvl="0" indent="0" algn="just" rtl="0">
              <a:lnSpc>
                <a:spcPct val="100000"/>
              </a:lnSpc>
              <a:spcBef>
                <a:spcPts val="2000"/>
              </a:spcBef>
              <a:spcAft>
                <a:spcPts val="0"/>
              </a:spcAft>
              <a:buNone/>
            </a:pPr>
            <a:r>
              <a:rPr lang="en-US" sz="1800" i="0" u="none" strike="noStrike" cap="none">
                <a:solidFill>
                  <a:srgbClr val="000000"/>
                </a:solidFill>
              </a:rPr>
              <a:t>BOSTONGLOBE.COM/SPORTS/2016/02/09/ORGANIZERS-HOPE-BIG-AIR-FENWAY-LAUNCHING-POINT/W5RJY5G9PWGKQJMEFPXHDL/STORY.HTML</a:t>
            </a:r>
            <a:endParaRPr sz="1800" i="0" u="none" strike="noStrike" cap="none">
              <a:solidFill>
                <a:srgbClr val="000000"/>
              </a:solidFill>
            </a:endParaRPr>
          </a:p>
          <a:p>
            <a:pPr marL="0" marR="0" lvl="0" indent="0" algn="just" rtl="0">
              <a:lnSpc>
                <a:spcPct val="100000"/>
              </a:lnSpc>
              <a:spcBef>
                <a:spcPts val="2000"/>
              </a:spcBef>
              <a:spcAft>
                <a:spcPts val="0"/>
              </a:spcAft>
              <a:buNone/>
            </a:pPr>
            <a:r>
              <a:rPr lang="en-US" sz="1800" i="0" u="none" strike="noStrike" cap="none">
                <a:solidFill>
                  <a:srgbClr val="000000"/>
                </a:solidFill>
              </a:rPr>
              <a:t>INHABITAT.COM/WORLD%E2%80%99S-HIGHEST-TENNIS-COURT-WAS-A-GREEN-ROOF-ATOP-THE-BURJ-AL-ARAB-IN-DUBAI</a:t>
            </a:r>
            <a:endParaRPr sz="1800" i="0" u="none" strike="noStrike" cap="none">
              <a:solidFill>
                <a:srgbClr val="000000"/>
              </a:solidFill>
            </a:endParaRPr>
          </a:p>
          <a:p>
            <a:pPr marL="0" marR="0" lvl="0" indent="0" algn="just" rtl="0">
              <a:lnSpc>
                <a:spcPct val="100000"/>
              </a:lnSpc>
              <a:spcBef>
                <a:spcPts val="2000"/>
              </a:spcBef>
              <a:spcAft>
                <a:spcPts val="0"/>
              </a:spcAft>
              <a:buNone/>
            </a:pPr>
            <a:r>
              <a:rPr lang="en-US" sz="1800" i="0" u="none" strike="noStrike" cap="none">
                <a:solidFill>
                  <a:srgbClr val="000000"/>
                </a:solidFill>
              </a:rPr>
              <a:t>NHL.COM/NEWS/NHL-LAKE-TAHOE-OUTDOOR-GAMES-NEW-TWIST/C-320186268</a:t>
            </a:r>
            <a:endParaRPr sz="1800" i="0" u="none" strike="noStrike" cap="none">
              <a:solidFill>
                <a:srgbClr val="000000"/>
              </a:solidFill>
            </a:endParaRPr>
          </a:p>
          <a:p>
            <a:pPr marL="0" marR="0" lvl="0" indent="0" algn="just" rtl="0">
              <a:lnSpc>
                <a:spcPct val="100000"/>
              </a:lnSpc>
              <a:spcBef>
                <a:spcPts val="2000"/>
              </a:spcBef>
              <a:spcAft>
                <a:spcPts val="0"/>
              </a:spcAft>
              <a:buNone/>
            </a:pPr>
            <a:r>
              <a:rPr lang="en-US" sz="1800" i="0" u="none" strike="noStrike" cap="none">
                <a:solidFill>
                  <a:srgbClr val="000000"/>
                </a:solidFill>
              </a:rPr>
              <a:t>MLB.COM/FANS/FIELD-OF-DREAMS</a:t>
            </a:r>
            <a:endParaRPr sz="1800"/>
          </a:p>
          <a:p>
            <a:pPr marL="0" marR="0" lvl="0" indent="0" algn="just" rtl="0">
              <a:lnSpc>
                <a:spcPct val="100000"/>
              </a:lnSpc>
              <a:spcBef>
                <a:spcPts val="2000"/>
              </a:spcBef>
              <a:spcAft>
                <a:spcPts val="0"/>
              </a:spcAft>
              <a:buNone/>
            </a:pPr>
            <a:r>
              <a:rPr lang="en-US" sz="1800" i="0" u="none" strike="noStrike" cap="none">
                <a:solidFill>
                  <a:srgbClr val="000000"/>
                </a:solidFill>
              </a:rPr>
              <a:t>THESPHEREVEGAS.COM</a:t>
            </a:r>
            <a:endParaRPr sz="1800"/>
          </a:p>
          <a:p>
            <a:pPr marL="0" marR="0" lvl="0" indent="0" algn="just" rtl="0">
              <a:lnSpc>
                <a:spcPct val="100000"/>
              </a:lnSpc>
              <a:spcBef>
                <a:spcPts val="2000"/>
              </a:spcBef>
              <a:spcAft>
                <a:spcPts val="2000"/>
              </a:spcAft>
              <a:buNone/>
            </a:pPr>
            <a:r>
              <a:rPr lang="en-US" sz="1800" i="0" u="none" strike="noStrike" cap="none">
                <a:solidFill>
                  <a:srgbClr val="000000"/>
                </a:solidFill>
              </a:rPr>
              <a:t>NASCARCHICAGO.COM</a:t>
            </a:r>
            <a:endParaRPr sz="1800" i="0" u="none" strike="noStrike" cap="none">
              <a:solidFill>
                <a:srgbClr val="000000"/>
              </a:solidFill>
            </a:endParaRPr>
          </a:p>
        </p:txBody>
      </p:sp>
      <p:sp>
        <p:nvSpPr>
          <p:cNvPr id="337" name="Google Shape;337;p31"/>
          <p:cNvSpPr txBox="1"/>
          <p:nvPr/>
        </p:nvSpPr>
        <p:spPr>
          <a:xfrm>
            <a:off x="1028700" y="613650"/>
            <a:ext cx="2779200" cy="3699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None/>
            </a:pPr>
            <a:r>
              <a:rPr lang="en-US" sz="2404" b="1" i="0" u="none" strike="noStrike" cap="none">
                <a:solidFill>
                  <a:srgbClr val="000000"/>
                </a:solidFill>
              </a:rPr>
              <a:t>UNIQUE VENUES</a:t>
            </a:r>
            <a:endParaRPr/>
          </a:p>
        </p:txBody>
      </p:sp>
      <p:pic>
        <p:nvPicPr>
          <p:cNvPr id="338" name="Google Shape;338;p31"/>
          <p:cNvPicPr preferRelativeResize="0"/>
          <p:nvPr/>
        </p:nvPicPr>
        <p:blipFill rotWithShape="1">
          <a:blip r:embed="rId3">
            <a:alphaModFix/>
          </a:blip>
          <a:srcRect/>
          <a:stretch/>
        </p:blipFill>
        <p:spPr>
          <a:xfrm>
            <a:off x="363974" y="9386751"/>
            <a:ext cx="1576525" cy="5255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32"/>
          <p:cNvSpPr txBox="1"/>
          <p:nvPr/>
        </p:nvSpPr>
        <p:spPr>
          <a:xfrm>
            <a:off x="6096000" y="148100"/>
            <a:ext cx="11345100" cy="1015800"/>
          </a:xfrm>
          <a:prstGeom prst="rect">
            <a:avLst/>
          </a:prstGeom>
          <a:noFill/>
          <a:ln>
            <a:noFill/>
          </a:ln>
        </p:spPr>
        <p:txBody>
          <a:bodyPr spcFirstLastPara="1" wrap="square" lIns="0" tIns="0" rIns="0" bIns="0" anchor="t" anchorCtr="0">
            <a:spAutoFit/>
          </a:bodyPr>
          <a:lstStyle/>
          <a:p>
            <a:pPr marL="0" marR="0" lvl="0" indent="0" algn="r" rtl="0">
              <a:lnSpc>
                <a:spcPct val="138712"/>
              </a:lnSpc>
              <a:spcBef>
                <a:spcPts val="0"/>
              </a:spcBef>
              <a:spcAft>
                <a:spcPts val="0"/>
              </a:spcAft>
              <a:buClr>
                <a:srgbClr val="1A2484"/>
              </a:buClr>
              <a:buSzPts val="6600"/>
              <a:buFont typeface="Libre Franklin"/>
              <a:buNone/>
            </a:pPr>
            <a:r>
              <a:rPr lang="en-US" sz="6600" b="1">
                <a:solidFill>
                  <a:srgbClr val="1A2484"/>
                </a:solidFill>
              </a:rPr>
              <a:t>YOUTUBE LINKS</a:t>
            </a:r>
            <a:endParaRPr/>
          </a:p>
        </p:txBody>
      </p:sp>
      <p:sp>
        <p:nvSpPr>
          <p:cNvPr id="344" name="Google Shape;344;p32"/>
          <p:cNvSpPr txBox="1"/>
          <p:nvPr/>
        </p:nvSpPr>
        <p:spPr>
          <a:xfrm>
            <a:off x="1028700" y="1367800"/>
            <a:ext cx="15666900" cy="7935506"/>
          </a:xfrm>
          <a:prstGeom prst="rect">
            <a:avLst/>
          </a:prstGeom>
          <a:noFill/>
          <a:ln>
            <a:noFill/>
          </a:ln>
        </p:spPr>
        <p:txBody>
          <a:bodyPr spcFirstLastPara="1" wrap="square" lIns="0" tIns="0" rIns="0" bIns="0" anchor="t" anchorCtr="0">
            <a:spAutoFit/>
          </a:bodyPr>
          <a:lstStyle/>
          <a:p>
            <a:pPr marL="0" marR="0" lvl="0" indent="0" algn="just" rtl="0">
              <a:lnSpc>
                <a:spcPct val="115000"/>
              </a:lnSpc>
              <a:spcBef>
                <a:spcPts val="0"/>
              </a:spcBef>
              <a:spcAft>
                <a:spcPts val="0"/>
              </a:spcAft>
              <a:buClr>
                <a:srgbClr val="000000"/>
              </a:buClr>
              <a:buSzPts val="1800"/>
              <a:buFont typeface="Libre Franklin"/>
              <a:buNone/>
            </a:pPr>
            <a:r>
              <a:rPr lang="en-US" sz="2000" i="0" u="none" strike="noStrike" cap="none" dirty="0" err="1">
                <a:solidFill>
                  <a:srgbClr val="000000"/>
                </a:solidFill>
              </a:rPr>
              <a:t>Henningsvaer</a:t>
            </a:r>
            <a:r>
              <a:rPr lang="en-US" sz="2000" i="0" u="none" strike="noStrike" cap="none" dirty="0">
                <a:solidFill>
                  <a:srgbClr val="000000"/>
                </a:solidFill>
              </a:rPr>
              <a:t> Stadium:  </a:t>
            </a:r>
            <a:r>
              <a:rPr lang="en-US" sz="2000" i="0" u="sng" strike="noStrike" cap="none" dirty="0">
                <a:solidFill>
                  <a:schemeClr val="bg2"/>
                </a:solidFill>
                <a:hlinkClick r:id="rId3">
                  <a:extLst>
                    <a:ext uri="{A12FA001-AC4F-418D-AE19-62706E023703}">
                      <ahyp:hlinkClr xmlns:ahyp="http://schemas.microsoft.com/office/drawing/2018/hyperlinkcolor" val="tx"/>
                    </a:ext>
                  </a:extLst>
                </a:hlinkClick>
              </a:rPr>
              <a:t>www.youtube.com/watch?v=Fe81iAUyM7c&amp;t=65s</a:t>
            </a:r>
            <a:endParaRPr sz="2000" i="0" u="none" strike="noStrike" cap="none" dirty="0">
              <a:solidFill>
                <a:schemeClr val="bg2"/>
              </a:solidFill>
            </a:endParaRPr>
          </a:p>
          <a:p>
            <a:pPr marL="0" marR="0" lvl="0" indent="0" algn="just" rtl="0">
              <a:lnSpc>
                <a:spcPct val="115000"/>
              </a:lnSpc>
              <a:spcBef>
                <a:spcPts val="2000"/>
              </a:spcBef>
              <a:spcAft>
                <a:spcPts val="0"/>
              </a:spcAft>
              <a:buClr>
                <a:srgbClr val="000000"/>
              </a:buClr>
              <a:buSzPts val="1717"/>
              <a:buFont typeface="Libre Franklin"/>
              <a:buNone/>
            </a:pPr>
            <a:r>
              <a:rPr lang="en-US" sz="2000" i="0" u="none" strike="noStrike" cap="none" dirty="0">
                <a:solidFill>
                  <a:srgbClr val="000000"/>
                </a:solidFill>
              </a:rPr>
              <a:t>Beaver Field: </a:t>
            </a:r>
            <a:r>
              <a:rPr lang="en-US" sz="2000" i="0" u="sng" strike="noStrike" cap="none" dirty="0">
                <a:solidFill>
                  <a:schemeClr val="bg2"/>
                </a:solidFill>
                <a:hlinkClick r:id="rId4">
                  <a:extLst>
                    <a:ext uri="{A12FA001-AC4F-418D-AE19-62706E023703}">
                      <ahyp:hlinkClr xmlns:ahyp="http://schemas.microsoft.com/office/drawing/2018/hyperlinkcolor" val="tx"/>
                    </a:ext>
                  </a:extLst>
                </a:hlinkClick>
              </a:rPr>
              <a:t>https://youtu.be/XJ9GqfUwBGA</a:t>
            </a:r>
            <a:endParaRPr sz="2000" i="0" u="none" strike="noStrike" cap="none" dirty="0">
              <a:solidFill>
                <a:schemeClr val="bg2"/>
              </a:solidFill>
            </a:endParaRPr>
          </a:p>
          <a:p>
            <a:pPr marL="0" marR="0" lvl="0" indent="0" algn="just" rtl="0">
              <a:lnSpc>
                <a:spcPct val="115000"/>
              </a:lnSpc>
              <a:spcBef>
                <a:spcPts val="2000"/>
              </a:spcBef>
              <a:spcAft>
                <a:spcPts val="0"/>
              </a:spcAft>
              <a:buClr>
                <a:srgbClr val="000000"/>
              </a:buClr>
              <a:buSzPts val="1717"/>
              <a:buFont typeface="Libre Franklin"/>
              <a:buNone/>
            </a:pPr>
            <a:r>
              <a:rPr lang="en-US" sz="2000" i="0" u="none" strike="noStrike" cap="none" dirty="0">
                <a:solidFill>
                  <a:srgbClr val="000000"/>
                </a:solidFill>
              </a:rPr>
              <a:t>Pebble Beach: </a:t>
            </a:r>
            <a:r>
              <a:rPr lang="en-US" sz="2000" i="0" u="sng" strike="noStrike" cap="none" dirty="0">
                <a:solidFill>
                  <a:schemeClr val="bg2"/>
                </a:solidFill>
                <a:hlinkClick r:id="rId5">
                  <a:extLst>
                    <a:ext uri="{A12FA001-AC4F-418D-AE19-62706E023703}">
                      <ahyp:hlinkClr xmlns:ahyp="http://schemas.microsoft.com/office/drawing/2018/hyperlinkcolor" val="tx"/>
                    </a:ext>
                  </a:extLst>
                </a:hlinkClick>
              </a:rPr>
              <a:t>https://youtu.be/7Qj73Mf9WFc</a:t>
            </a:r>
            <a:endParaRPr sz="2000" dirty="0">
              <a:solidFill>
                <a:schemeClr val="bg2"/>
              </a:solidFill>
            </a:endParaRPr>
          </a:p>
          <a:p>
            <a:pPr marL="0" marR="0" lvl="0" indent="0" algn="just" rtl="0">
              <a:lnSpc>
                <a:spcPct val="115000"/>
              </a:lnSpc>
              <a:spcBef>
                <a:spcPts val="2000"/>
              </a:spcBef>
              <a:spcAft>
                <a:spcPts val="0"/>
              </a:spcAft>
              <a:buClr>
                <a:srgbClr val="000000"/>
              </a:buClr>
              <a:buSzPts val="1717"/>
              <a:buFont typeface="Libre Franklin"/>
              <a:buNone/>
            </a:pPr>
            <a:r>
              <a:rPr lang="en-US" sz="2000" i="0" u="none" strike="noStrike" cap="none" dirty="0">
                <a:solidFill>
                  <a:srgbClr val="000000"/>
                </a:solidFill>
              </a:rPr>
              <a:t>Alcatraz:  </a:t>
            </a:r>
            <a:r>
              <a:rPr lang="en-US" sz="2000" i="0" u="sng" strike="noStrike" cap="none" dirty="0">
                <a:solidFill>
                  <a:schemeClr val="bg2"/>
                </a:solidFill>
                <a:hlinkClick r:id="rId6">
                  <a:extLst>
                    <a:ext uri="{A12FA001-AC4F-418D-AE19-62706E023703}">
                      <ahyp:hlinkClr xmlns:ahyp="http://schemas.microsoft.com/office/drawing/2018/hyperlinkcolor" val="tx"/>
                    </a:ext>
                  </a:extLst>
                </a:hlinkClick>
              </a:rPr>
              <a:t>https://youtu.be/aiFtJb6xt2g</a:t>
            </a:r>
            <a:endParaRPr sz="2000" i="0" u="none" strike="noStrike" cap="none" dirty="0">
              <a:solidFill>
                <a:schemeClr val="bg2"/>
              </a:solidFill>
            </a:endParaRPr>
          </a:p>
          <a:p>
            <a:pPr marL="0" marR="0" lvl="0" indent="0" algn="just" rtl="0">
              <a:lnSpc>
                <a:spcPct val="115000"/>
              </a:lnSpc>
              <a:spcBef>
                <a:spcPts val="2000"/>
              </a:spcBef>
              <a:spcAft>
                <a:spcPts val="0"/>
              </a:spcAft>
              <a:buClr>
                <a:srgbClr val="000000"/>
              </a:buClr>
              <a:buSzPts val="1717"/>
              <a:buFont typeface="Libre Franklin"/>
              <a:buNone/>
            </a:pPr>
            <a:r>
              <a:rPr lang="en-US" sz="2000" i="0" u="none" strike="noStrike" cap="none" dirty="0">
                <a:solidFill>
                  <a:srgbClr val="000000"/>
                </a:solidFill>
              </a:rPr>
              <a:t>U.S.S. Abraham Lincoln:  </a:t>
            </a:r>
            <a:r>
              <a:rPr lang="en-US" sz="2000" i="0" u="sng" strike="noStrike" cap="none" dirty="0">
                <a:solidFill>
                  <a:schemeClr val="bg2"/>
                </a:solidFill>
                <a:hlinkClick r:id="rId7">
                  <a:extLst>
                    <a:ext uri="{A12FA001-AC4F-418D-AE19-62706E023703}">
                      <ahyp:hlinkClr xmlns:ahyp="http://schemas.microsoft.com/office/drawing/2018/hyperlinkcolor" val="tx"/>
                    </a:ext>
                  </a:extLst>
                </a:hlinkClick>
              </a:rPr>
              <a:t>https://youtu.be/Pt3lLHwxWzc</a:t>
            </a:r>
            <a:endParaRPr sz="2000" dirty="0">
              <a:solidFill>
                <a:schemeClr val="bg2"/>
              </a:solidFill>
            </a:endParaRPr>
          </a:p>
          <a:p>
            <a:pPr marL="0" marR="0" lvl="0" indent="0" algn="just" rtl="0">
              <a:lnSpc>
                <a:spcPct val="115000"/>
              </a:lnSpc>
              <a:spcBef>
                <a:spcPts val="2000"/>
              </a:spcBef>
              <a:spcAft>
                <a:spcPts val="0"/>
              </a:spcAft>
              <a:buClr>
                <a:srgbClr val="000000"/>
              </a:buClr>
              <a:buSzPts val="1717"/>
              <a:buFont typeface="Libre Franklin"/>
              <a:buNone/>
            </a:pPr>
            <a:r>
              <a:rPr lang="en-US" sz="2000" i="0" u="none" strike="noStrike" cap="none" dirty="0">
                <a:solidFill>
                  <a:srgbClr val="000000"/>
                </a:solidFill>
              </a:rPr>
              <a:t>Underground Cricket:  </a:t>
            </a:r>
            <a:r>
              <a:rPr lang="en-US" sz="2000" i="0" u="sng" strike="noStrike" cap="none" dirty="0">
                <a:solidFill>
                  <a:schemeClr val="bg2"/>
                </a:solidFill>
                <a:hlinkClick r:id="rId8">
                  <a:extLst>
                    <a:ext uri="{A12FA001-AC4F-418D-AE19-62706E023703}">
                      <ahyp:hlinkClr xmlns:ahyp="http://schemas.microsoft.com/office/drawing/2018/hyperlinkcolor" val="tx"/>
                    </a:ext>
                  </a:extLst>
                </a:hlinkClick>
              </a:rPr>
              <a:t>https://youtu.be/4P9J7tXBbhE</a:t>
            </a:r>
            <a:endParaRPr sz="2000" dirty="0">
              <a:solidFill>
                <a:schemeClr val="bg2"/>
              </a:solidFill>
            </a:endParaRPr>
          </a:p>
          <a:p>
            <a:pPr marL="0" marR="0" lvl="0" indent="0" algn="just" rtl="0">
              <a:lnSpc>
                <a:spcPct val="115000"/>
              </a:lnSpc>
              <a:spcBef>
                <a:spcPts val="2000"/>
              </a:spcBef>
              <a:spcAft>
                <a:spcPts val="0"/>
              </a:spcAft>
              <a:buClr>
                <a:srgbClr val="000000"/>
              </a:buClr>
              <a:buSzPts val="1717"/>
              <a:buFont typeface="Libre Franklin"/>
              <a:buNone/>
            </a:pPr>
            <a:r>
              <a:rPr lang="en-US" sz="2000" i="0" u="none" strike="noStrike" cap="none" dirty="0">
                <a:solidFill>
                  <a:srgbClr val="000000"/>
                </a:solidFill>
              </a:rPr>
              <a:t>Fenway Park Ski Jump:  </a:t>
            </a:r>
            <a:r>
              <a:rPr lang="en-US" sz="2000" i="0" u="sng" strike="noStrike" cap="none" dirty="0">
                <a:solidFill>
                  <a:schemeClr val="bg2"/>
                </a:solidFill>
                <a:hlinkClick r:id="rId9">
                  <a:extLst>
                    <a:ext uri="{A12FA001-AC4F-418D-AE19-62706E023703}">
                      <ahyp:hlinkClr xmlns:ahyp="http://schemas.microsoft.com/office/drawing/2018/hyperlinkcolor" val="tx"/>
                    </a:ext>
                  </a:extLst>
                </a:hlinkClick>
              </a:rPr>
              <a:t>https://youtu.be/XpuZ3dqeLBA</a:t>
            </a:r>
            <a:endParaRPr sz="2000" i="0" u="none" strike="noStrike" cap="none" dirty="0">
              <a:solidFill>
                <a:schemeClr val="bg2"/>
              </a:solidFill>
            </a:endParaRPr>
          </a:p>
          <a:p>
            <a:pPr marL="0" marR="0" lvl="0" indent="0" algn="just" rtl="0">
              <a:lnSpc>
                <a:spcPct val="115000"/>
              </a:lnSpc>
              <a:spcBef>
                <a:spcPts val="2000"/>
              </a:spcBef>
              <a:spcAft>
                <a:spcPts val="0"/>
              </a:spcAft>
              <a:buClr>
                <a:srgbClr val="000000"/>
              </a:buClr>
              <a:buSzPts val="1717"/>
              <a:buFont typeface="Libre Franklin"/>
              <a:buNone/>
            </a:pPr>
            <a:r>
              <a:rPr lang="en-US" sz="2000" i="0" u="none" strike="noStrike" cap="none" dirty="0">
                <a:solidFill>
                  <a:srgbClr val="000000"/>
                </a:solidFill>
              </a:rPr>
              <a:t>Tennis Court on the </a:t>
            </a:r>
            <a:r>
              <a:rPr lang="en-US" sz="2000" i="0" u="none" strike="noStrike" cap="none" dirty="0" err="1">
                <a:solidFill>
                  <a:srgbClr val="000000"/>
                </a:solidFill>
              </a:rPr>
              <a:t>heli</a:t>
            </a:r>
            <a:r>
              <a:rPr lang="en-US" sz="2000" i="0" u="none" strike="noStrike" cap="none" dirty="0">
                <a:solidFill>
                  <a:srgbClr val="000000"/>
                </a:solidFill>
              </a:rPr>
              <a:t> pad at Burj al Arab Hotel: </a:t>
            </a:r>
            <a:r>
              <a:rPr lang="en-US" sz="2000" i="0" u="sng" strike="noStrike" cap="none" dirty="0">
                <a:solidFill>
                  <a:schemeClr val="bg2"/>
                </a:solidFill>
                <a:hlinkClick r:id="rId10">
                  <a:extLst>
                    <a:ext uri="{A12FA001-AC4F-418D-AE19-62706E023703}">
                      <ahyp:hlinkClr xmlns:ahyp="http://schemas.microsoft.com/office/drawing/2018/hyperlinkcolor" val="tx"/>
                    </a:ext>
                  </a:extLst>
                </a:hlinkClick>
              </a:rPr>
              <a:t>https://youtu.be/InV_pOvRORU</a:t>
            </a:r>
            <a:endParaRPr sz="2000" i="0" u="none" strike="noStrike" cap="none" dirty="0">
              <a:solidFill>
                <a:schemeClr val="bg2"/>
              </a:solidFill>
            </a:endParaRPr>
          </a:p>
          <a:p>
            <a:pPr marL="0" marR="0" lvl="0" indent="0" algn="just" rtl="0">
              <a:lnSpc>
                <a:spcPct val="115000"/>
              </a:lnSpc>
              <a:spcBef>
                <a:spcPts val="2000"/>
              </a:spcBef>
              <a:spcAft>
                <a:spcPts val="0"/>
              </a:spcAft>
              <a:buClr>
                <a:srgbClr val="000000"/>
              </a:buClr>
              <a:buSzPts val="1717"/>
              <a:buFont typeface="Libre Franklin"/>
              <a:buNone/>
            </a:pPr>
            <a:r>
              <a:rPr lang="en-US" sz="2000" i="0" u="none" strike="noStrike" cap="none" dirty="0">
                <a:solidFill>
                  <a:srgbClr val="000000"/>
                </a:solidFill>
              </a:rPr>
              <a:t>NHL </a:t>
            </a:r>
            <a:r>
              <a:rPr lang="en-US" sz="2000" dirty="0"/>
              <a:t>O</a:t>
            </a:r>
            <a:r>
              <a:rPr lang="en-US" sz="2000" i="0" u="none" strike="noStrike" cap="none" dirty="0">
                <a:solidFill>
                  <a:srgbClr val="000000"/>
                </a:solidFill>
              </a:rPr>
              <a:t>utdoors at Lake Tahoe: </a:t>
            </a:r>
            <a:r>
              <a:rPr lang="en-US" sz="2000" i="0" u="sng" strike="noStrike" cap="none" dirty="0">
                <a:solidFill>
                  <a:schemeClr val="bg2"/>
                </a:solidFill>
                <a:hlinkClick r:id="rId11">
                  <a:extLst>
                    <a:ext uri="{A12FA001-AC4F-418D-AE19-62706E023703}">
                      <ahyp:hlinkClr xmlns:ahyp="http://schemas.microsoft.com/office/drawing/2018/hyperlinkcolor" val="tx"/>
                    </a:ext>
                  </a:extLst>
                </a:hlinkClick>
              </a:rPr>
              <a:t>https://youtu.be/b9eMxBKpt0s</a:t>
            </a:r>
            <a:endParaRPr sz="2000" i="0" u="none" strike="noStrike" cap="none" dirty="0">
              <a:solidFill>
                <a:schemeClr val="bg2"/>
              </a:solidFill>
            </a:endParaRPr>
          </a:p>
          <a:p>
            <a:pPr marL="0" marR="0" lvl="0" indent="0" algn="just" rtl="0">
              <a:lnSpc>
                <a:spcPct val="115000"/>
              </a:lnSpc>
              <a:spcBef>
                <a:spcPts val="2000"/>
              </a:spcBef>
              <a:spcAft>
                <a:spcPts val="0"/>
              </a:spcAft>
              <a:buClr>
                <a:srgbClr val="000000"/>
              </a:buClr>
              <a:buSzPts val="1717"/>
              <a:buFont typeface="Libre Franklin"/>
              <a:buNone/>
            </a:pPr>
            <a:r>
              <a:rPr lang="en-US" sz="2000" dirty="0"/>
              <a:t>Constructing the Outdoor Rink at Lake Tahoe: </a:t>
            </a:r>
            <a:r>
              <a:rPr lang="en-US" sz="2000" i="0" u="sng" strike="noStrike" cap="none" dirty="0">
                <a:solidFill>
                  <a:schemeClr val="bg2"/>
                </a:solidFill>
                <a:hlinkClick r:id="rId12">
                  <a:extLst>
                    <a:ext uri="{A12FA001-AC4F-418D-AE19-62706E023703}">
                      <ahyp:hlinkClr xmlns:ahyp="http://schemas.microsoft.com/office/drawing/2018/hyperlinkcolor" val="tx"/>
                    </a:ext>
                  </a:extLst>
                </a:hlinkClick>
              </a:rPr>
              <a:t>https://youtu.be/-cjDKYAeIUE</a:t>
            </a:r>
            <a:endParaRPr sz="2000" i="0" u="none" strike="noStrike" cap="none" dirty="0">
              <a:solidFill>
                <a:schemeClr val="bg2"/>
              </a:solidFill>
            </a:endParaRPr>
          </a:p>
          <a:p>
            <a:pPr marL="0" marR="0" lvl="0" indent="0" algn="just" rtl="0">
              <a:lnSpc>
                <a:spcPct val="115000"/>
              </a:lnSpc>
              <a:spcBef>
                <a:spcPts val="2000"/>
              </a:spcBef>
              <a:spcAft>
                <a:spcPts val="0"/>
              </a:spcAft>
              <a:buClr>
                <a:srgbClr val="000000"/>
              </a:buClr>
              <a:buSzPts val="1717"/>
              <a:buFont typeface="Libre Franklin"/>
              <a:buNone/>
            </a:pPr>
            <a:r>
              <a:rPr lang="en-US" sz="2000" i="0" u="none" strike="noStrike" cap="none" dirty="0">
                <a:solidFill>
                  <a:srgbClr val="000000"/>
                </a:solidFill>
              </a:rPr>
              <a:t>NASCAR Chicago Street Race: </a:t>
            </a:r>
            <a:r>
              <a:rPr lang="en-US" sz="2000" i="0" u="sng" strike="noStrike" cap="none" dirty="0">
                <a:solidFill>
                  <a:schemeClr val="bg2"/>
                </a:solidFill>
                <a:hlinkClick r:id="rId13">
                  <a:extLst>
                    <a:ext uri="{A12FA001-AC4F-418D-AE19-62706E023703}">
                      <ahyp:hlinkClr xmlns:ahyp="http://schemas.microsoft.com/office/drawing/2018/hyperlinkcolor" val="tx"/>
                    </a:ext>
                  </a:extLst>
                </a:hlinkClick>
              </a:rPr>
              <a:t>https://youtu.be/c5kr5B75b2g</a:t>
            </a:r>
            <a:endParaRPr sz="2000" i="0" u="none" strike="noStrike" cap="none" dirty="0">
              <a:solidFill>
                <a:schemeClr val="bg2"/>
              </a:solidFill>
            </a:endParaRPr>
          </a:p>
          <a:p>
            <a:pPr marL="0" marR="0" lvl="0" indent="0" algn="just" rtl="0">
              <a:lnSpc>
                <a:spcPct val="115000"/>
              </a:lnSpc>
              <a:spcBef>
                <a:spcPts val="2000"/>
              </a:spcBef>
              <a:spcAft>
                <a:spcPts val="0"/>
              </a:spcAft>
              <a:buClr>
                <a:srgbClr val="000000"/>
              </a:buClr>
              <a:buSzPts val="1717"/>
              <a:buFont typeface="Libre Franklin"/>
              <a:buNone/>
            </a:pPr>
            <a:r>
              <a:rPr lang="en-US" sz="2000" i="0" u="none" strike="noStrike" cap="none" dirty="0">
                <a:solidFill>
                  <a:srgbClr val="000000"/>
                </a:solidFill>
              </a:rPr>
              <a:t>MLB Field of Dreams: </a:t>
            </a:r>
            <a:r>
              <a:rPr lang="en-US" sz="2000" i="0" u="sng" strike="noStrike" cap="none" dirty="0">
                <a:solidFill>
                  <a:schemeClr val="bg2"/>
                </a:solidFill>
                <a:hlinkClick r:id="rId14">
                  <a:extLst>
                    <a:ext uri="{A12FA001-AC4F-418D-AE19-62706E023703}">
                      <ahyp:hlinkClr xmlns:ahyp="http://schemas.microsoft.com/office/drawing/2018/hyperlinkcolor" val="tx"/>
                    </a:ext>
                  </a:extLst>
                </a:hlinkClick>
              </a:rPr>
              <a:t>https://youtu.be/Ug4bsd4LqqM</a:t>
            </a:r>
            <a:endParaRPr sz="2000" i="0" u="none" strike="noStrike" cap="none" dirty="0">
              <a:solidFill>
                <a:schemeClr val="bg2"/>
              </a:solidFill>
            </a:endParaRPr>
          </a:p>
          <a:p>
            <a:pPr marL="0" marR="0" lvl="0" indent="0" algn="just" rtl="0">
              <a:lnSpc>
                <a:spcPct val="115000"/>
              </a:lnSpc>
              <a:spcBef>
                <a:spcPts val="2000"/>
              </a:spcBef>
              <a:spcAft>
                <a:spcPts val="2000"/>
              </a:spcAft>
              <a:buClr>
                <a:srgbClr val="000000"/>
              </a:buClr>
              <a:buSzPts val="1717"/>
              <a:buFont typeface="Libre Franklin"/>
              <a:buNone/>
            </a:pPr>
            <a:r>
              <a:rPr lang="en-US" sz="2000" i="0" u="none" strike="noStrike" cap="none" dirty="0">
                <a:solidFill>
                  <a:srgbClr val="000000"/>
                </a:solidFill>
              </a:rPr>
              <a:t>The Sphere: </a:t>
            </a:r>
            <a:r>
              <a:rPr lang="en-US" sz="2000" i="0" u="sng" strike="noStrike" cap="none" dirty="0">
                <a:solidFill>
                  <a:schemeClr val="bg2"/>
                </a:solidFill>
                <a:hlinkClick r:id="rId15">
                  <a:extLst>
                    <a:ext uri="{A12FA001-AC4F-418D-AE19-62706E023703}">
                      <ahyp:hlinkClr xmlns:ahyp="http://schemas.microsoft.com/office/drawing/2018/hyperlinkcolor" val="tx"/>
                    </a:ext>
                  </a:extLst>
                </a:hlinkClick>
              </a:rPr>
              <a:t>https://youtu.be/ywbA28K-7Ak</a:t>
            </a:r>
            <a:endParaRPr sz="2000" i="0" u="none" strike="noStrike" cap="none" dirty="0">
              <a:solidFill>
                <a:schemeClr val="bg2"/>
              </a:solidFill>
            </a:endParaRPr>
          </a:p>
        </p:txBody>
      </p:sp>
      <p:sp>
        <p:nvSpPr>
          <p:cNvPr id="345" name="Google Shape;345;p32"/>
          <p:cNvSpPr txBox="1"/>
          <p:nvPr/>
        </p:nvSpPr>
        <p:spPr>
          <a:xfrm>
            <a:off x="1028700" y="613650"/>
            <a:ext cx="2779200" cy="3699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Clr>
                <a:srgbClr val="000000"/>
              </a:buClr>
              <a:buSzPts val="2404"/>
              <a:buFont typeface="Libre Franklin"/>
              <a:buNone/>
            </a:pPr>
            <a:r>
              <a:rPr lang="en-US" sz="2404" b="1" i="0" u="none" strike="noStrike" cap="none">
                <a:solidFill>
                  <a:srgbClr val="000000"/>
                </a:solidFill>
              </a:rPr>
              <a:t>UNIQUE VENUES</a:t>
            </a:r>
            <a:endParaRPr/>
          </a:p>
        </p:txBody>
      </p:sp>
      <p:pic>
        <p:nvPicPr>
          <p:cNvPr id="346" name="Google Shape;346;p32"/>
          <p:cNvPicPr preferRelativeResize="0"/>
          <p:nvPr/>
        </p:nvPicPr>
        <p:blipFill rotWithShape="1">
          <a:blip r:embed="rId16">
            <a:alphaModFix/>
          </a:blip>
          <a:srcRect/>
          <a:stretch/>
        </p:blipFill>
        <p:spPr>
          <a:xfrm>
            <a:off x="363974" y="9386751"/>
            <a:ext cx="1576525" cy="5255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4"/>
          <p:cNvSpPr/>
          <p:nvPr/>
        </p:nvSpPr>
        <p:spPr>
          <a:xfrm>
            <a:off x="8916073" y="-1047348"/>
            <a:ext cx="12381745" cy="12381693"/>
          </a:xfrm>
          <a:custGeom>
            <a:avLst/>
            <a:gdLst/>
            <a:ahLst/>
            <a:cxnLst/>
            <a:rect l="l" t="t" r="r" b="b"/>
            <a:pathLst>
              <a:path w="6350000" h="6349974" extrusionOk="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rotWithShape="1">
            <a:blip r:embed="rId3">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11;p4"/>
          <p:cNvGrpSpPr/>
          <p:nvPr/>
        </p:nvGrpSpPr>
        <p:grpSpPr>
          <a:xfrm>
            <a:off x="1028700" y="1502193"/>
            <a:ext cx="6825150" cy="6112607"/>
            <a:chOff x="0" y="-509600"/>
            <a:chExt cx="9100200" cy="8150143"/>
          </a:xfrm>
        </p:grpSpPr>
        <p:sp>
          <p:nvSpPr>
            <p:cNvPr id="112" name="Google Shape;112;p4"/>
            <p:cNvSpPr txBox="1"/>
            <p:nvPr/>
          </p:nvSpPr>
          <p:spPr>
            <a:xfrm>
              <a:off x="0" y="-509600"/>
              <a:ext cx="9100200" cy="30375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US" sz="7400" b="1" i="0" u="none" strike="noStrike" cap="none">
                  <a:solidFill>
                    <a:srgbClr val="1A2484"/>
                  </a:solidFill>
                </a:rPr>
                <a:t>Henningsvaer Stadium </a:t>
              </a:r>
              <a:endParaRPr/>
            </a:p>
          </p:txBody>
        </p:sp>
        <p:sp>
          <p:nvSpPr>
            <p:cNvPr id="113" name="Google Shape;113;p4"/>
            <p:cNvSpPr txBox="1"/>
            <p:nvPr/>
          </p:nvSpPr>
          <p:spPr>
            <a:xfrm>
              <a:off x="0" y="3371243"/>
              <a:ext cx="9100200" cy="4269300"/>
            </a:xfrm>
            <a:prstGeom prst="rect">
              <a:avLst/>
            </a:prstGeom>
            <a:noFill/>
            <a:ln>
              <a:noFill/>
            </a:ln>
          </p:spPr>
          <p:txBody>
            <a:bodyPr spcFirstLastPara="1" wrap="square" lIns="0" tIns="0" rIns="0" bIns="0" anchor="t" anchorCtr="0">
              <a:spAutoFit/>
            </a:bodyPr>
            <a:lstStyle/>
            <a:p>
              <a:pPr marL="0" marR="0" lvl="0" indent="0" algn="l" rtl="0">
                <a:lnSpc>
                  <a:spcPct val="140014"/>
                </a:lnSpc>
                <a:spcBef>
                  <a:spcPts val="0"/>
                </a:spcBef>
                <a:spcAft>
                  <a:spcPts val="0"/>
                </a:spcAft>
                <a:buNone/>
              </a:pPr>
              <a:r>
                <a:rPr lang="en-US" sz="2600" i="0" u="none" strike="noStrike" cap="none">
                  <a:solidFill>
                    <a:srgbClr val="000000"/>
                  </a:solidFill>
                </a:rPr>
                <a:t>A soccer field located in a tiny fishing village on an island in Norway, Henningsvaer Stadium is world-famous for its picturesque views and unique setting.  Despite no seating for spectators, the "stadium" has become an incredibly popular tourist attraction. </a:t>
              </a:r>
              <a:endParaRPr sz="2600"/>
            </a:p>
          </p:txBody>
        </p:sp>
      </p:grpSp>
      <p:sp>
        <p:nvSpPr>
          <p:cNvPr id="114" name="Google Shape;114;p4"/>
          <p:cNvSpPr txBox="1"/>
          <p:nvPr/>
        </p:nvSpPr>
        <p:spPr>
          <a:xfrm>
            <a:off x="1028700" y="613650"/>
            <a:ext cx="2618400" cy="3699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None/>
            </a:pPr>
            <a:r>
              <a:rPr lang="en-US" sz="2404" i="0" u="none" strike="noStrike" cap="none">
                <a:solidFill>
                  <a:srgbClr val="000000"/>
                </a:solidFill>
              </a:rPr>
              <a:t>UNIQUE VENUES</a:t>
            </a:r>
            <a:endParaRPr/>
          </a:p>
        </p:txBody>
      </p:sp>
      <p:pic>
        <p:nvPicPr>
          <p:cNvPr id="115" name="Google Shape;115;p4"/>
          <p:cNvPicPr preferRelativeResize="0"/>
          <p:nvPr/>
        </p:nvPicPr>
        <p:blipFill rotWithShape="1">
          <a:blip r:embed="rId4">
            <a:alphaModFix/>
          </a:blip>
          <a:srcRect/>
          <a:stretch/>
        </p:blipFill>
        <p:spPr>
          <a:xfrm>
            <a:off x="363974" y="9386751"/>
            <a:ext cx="1576525" cy="5255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19"/>
        <p:cNvGrpSpPr/>
        <p:nvPr/>
      </p:nvGrpSpPr>
      <p:grpSpPr>
        <a:xfrm>
          <a:off x="0" y="0"/>
          <a:ext cx="0" cy="0"/>
          <a:chOff x="0" y="0"/>
          <a:chExt cx="0" cy="0"/>
        </a:xfrm>
      </p:grpSpPr>
      <p:sp useBgFill="1">
        <p:nvSpPr>
          <p:cNvPr id="166" name="Rectangle 155">
            <a:extLst>
              <a:ext uri="{FF2B5EF4-FFF2-40B4-BE49-F238E27FC236}">
                <a16:creationId xmlns:a16="http://schemas.microsoft.com/office/drawing/2014/main" id="{68AF5748-FED8-45BA-8631-26D1D10F32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Google Shape;121;p5"/>
          <p:cNvSpPr txBox="1"/>
          <p:nvPr/>
        </p:nvSpPr>
        <p:spPr>
          <a:xfrm>
            <a:off x="716971" y="1683544"/>
            <a:ext cx="6035040" cy="4806201"/>
          </a:xfrm>
          <a:prstGeom prst="rect">
            <a:avLst/>
          </a:prstGeom>
        </p:spPr>
        <p:txBody>
          <a:bodyPr spcFirstLastPara="1" vert="horz" lIns="91440" tIns="45720" rIns="91440" bIns="45720" rtlCol="0" anchor="b" anchorCtr="0">
            <a:normAutofit/>
          </a:bodyPr>
          <a:lstStyle/>
          <a:p>
            <a:pPr lvl="0">
              <a:lnSpc>
                <a:spcPct val="90000"/>
              </a:lnSpc>
              <a:spcBef>
                <a:spcPct val="0"/>
              </a:spcBef>
              <a:spcAft>
                <a:spcPts val="600"/>
              </a:spcAft>
            </a:pPr>
            <a:r>
              <a:rPr lang="en-US" sz="2800" b="1" kern="1200" dirty="0">
                <a:solidFill>
                  <a:schemeClr val="tx1"/>
                </a:solidFill>
                <a:latin typeface="+mj-lt"/>
                <a:ea typeface="+mj-ea"/>
                <a:cs typeface="+mj-cs"/>
              </a:rPr>
              <a:t>WATCH VIDEO OF HENNINGSVAER STADIUM: </a:t>
            </a:r>
          </a:p>
          <a:p>
            <a:pPr lvl="0">
              <a:lnSpc>
                <a:spcPct val="90000"/>
              </a:lnSpc>
              <a:spcBef>
                <a:spcPct val="0"/>
              </a:spcBef>
              <a:spcAft>
                <a:spcPts val="2400"/>
              </a:spcAft>
            </a:pPr>
            <a:r>
              <a:rPr lang="en-US" sz="2800" kern="1200" dirty="0">
                <a:solidFill>
                  <a:schemeClr val="bg2"/>
                </a:solidFill>
                <a:latin typeface="+mj-lt"/>
                <a:ea typeface="+mj-ea"/>
                <a:cs typeface="+mj-cs"/>
                <a:hlinkClick r:id="rId4">
                  <a:extLst>
                    <a:ext uri="{A12FA001-AC4F-418D-AE19-62706E023703}">
                      <ahyp:hlinkClr xmlns:ahyp="http://schemas.microsoft.com/office/drawing/2018/hyperlinkcolor" val="tx"/>
                    </a:ext>
                  </a:extLst>
                </a:hlinkClick>
              </a:rPr>
              <a:t>“The Greatest Pitch in the World?”</a:t>
            </a:r>
            <a:endParaRPr lang="en-US" sz="2800" kern="1200" dirty="0">
              <a:solidFill>
                <a:schemeClr val="bg2"/>
              </a:solidFill>
              <a:latin typeface="+mj-lt"/>
              <a:ea typeface="+mj-ea"/>
              <a:cs typeface="+mj-cs"/>
            </a:endParaRPr>
          </a:p>
        </p:txBody>
      </p:sp>
      <p:sp>
        <p:nvSpPr>
          <p:cNvPr id="167" name="Rectangle 15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39882" y="520187"/>
            <a:ext cx="219456" cy="10561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8" name="Rectangle 15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1543" y="6820380"/>
            <a:ext cx="6035040" cy="27432"/>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2" name="Online Media 1" descr="THE GREATEST PITCH IN THE WORLD?">
            <a:hlinkClick r:id="" action="ppaction://media"/>
            <a:extLst>
              <a:ext uri="{FF2B5EF4-FFF2-40B4-BE49-F238E27FC236}">
                <a16:creationId xmlns:a16="http://schemas.microsoft.com/office/drawing/2014/main" id="{6C0291E2-CE64-1D83-87AF-B7454E8DF75F}"/>
              </a:ext>
            </a:extLst>
          </p:cNvPr>
          <p:cNvPicPr>
            <a:picLocks noRot="1" noChangeAspect="1"/>
          </p:cNvPicPr>
          <p:nvPr>
            <a:videoFile r:link="rId1"/>
          </p:nvPr>
        </p:nvPicPr>
        <p:blipFill>
          <a:blip r:embed="rId5"/>
          <a:stretch>
            <a:fillRect/>
          </a:stretch>
        </p:blipFill>
        <p:spPr>
          <a:xfrm>
            <a:off x="7296912" y="2128913"/>
            <a:ext cx="10269544" cy="5802292"/>
          </a:xfrm>
          <a:prstGeom prst="rect">
            <a:avLst/>
          </a:prstGeom>
        </p:spPr>
      </p:pic>
      <p:pic>
        <p:nvPicPr>
          <p:cNvPr id="4" name="Google Shape;103;g260b298400a_0_19">
            <a:extLst>
              <a:ext uri="{FF2B5EF4-FFF2-40B4-BE49-F238E27FC236}">
                <a16:creationId xmlns:a16="http://schemas.microsoft.com/office/drawing/2014/main" id="{75EE02F2-0FAA-A8EF-28D5-4BCCFE8DFD19}"/>
              </a:ext>
            </a:extLst>
          </p:cNvPr>
          <p:cNvPicPr preferRelativeResize="0"/>
          <p:nvPr/>
        </p:nvPicPr>
        <p:blipFill rotWithShape="1">
          <a:blip r:embed="rId6">
            <a:alphaModFix/>
          </a:blip>
          <a:srcRect/>
          <a:stretch/>
        </p:blipFill>
        <p:spPr>
          <a:xfrm>
            <a:off x="363974" y="9386751"/>
            <a:ext cx="1576525" cy="525525"/>
          </a:xfrm>
          <a:prstGeom prst="rect">
            <a:avLst/>
          </a:prstGeom>
          <a:noFill/>
          <a:ln>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A2484"/>
        </a:solidFill>
        <a:effectLst/>
      </p:bgPr>
    </p:bg>
    <p:spTree>
      <p:nvGrpSpPr>
        <p:cNvPr id="1" name="Shape 125"/>
        <p:cNvGrpSpPr/>
        <p:nvPr/>
      </p:nvGrpSpPr>
      <p:grpSpPr>
        <a:xfrm>
          <a:off x="0" y="0"/>
          <a:ext cx="0" cy="0"/>
          <a:chOff x="0" y="0"/>
          <a:chExt cx="0" cy="0"/>
        </a:xfrm>
      </p:grpSpPr>
      <p:pic>
        <p:nvPicPr>
          <p:cNvPr id="126" name="Google Shape;126;p6"/>
          <p:cNvPicPr preferRelativeResize="0"/>
          <p:nvPr/>
        </p:nvPicPr>
        <p:blipFill rotWithShape="1">
          <a:blip r:embed="rId3">
            <a:alphaModFix/>
          </a:blip>
          <a:srcRect t="14816" b="14815"/>
          <a:stretch/>
        </p:blipFill>
        <p:spPr>
          <a:xfrm>
            <a:off x="6592777" y="0"/>
            <a:ext cx="11695223" cy="10287000"/>
          </a:xfrm>
          <a:prstGeom prst="rect">
            <a:avLst/>
          </a:prstGeom>
          <a:noFill/>
          <a:ln>
            <a:noFill/>
          </a:ln>
        </p:spPr>
      </p:pic>
      <p:sp>
        <p:nvSpPr>
          <p:cNvPr id="127" name="Google Shape;127;p6"/>
          <p:cNvSpPr/>
          <p:nvPr/>
        </p:nvSpPr>
        <p:spPr>
          <a:xfrm>
            <a:off x="-5264257" y="-1979195"/>
            <a:ext cx="14181823" cy="14245389"/>
          </a:xfrm>
          <a:custGeom>
            <a:avLst/>
            <a:gdLst/>
            <a:ahLst/>
            <a:cxnLst/>
            <a:rect l="l" t="t" r="r" b="b"/>
            <a:pathLst>
              <a:path w="6321665" h="6350000" extrusionOk="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8" name="Google Shape;128;p6"/>
          <p:cNvGrpSpPr/>
          <p:nvPr/>
        </p:nvGrpSpPr>
        <p:grpSpPr>
          <a:xfrm>
            <a:off x="1028700" y="2501354"/>
            <a:ext cx="6179400" cy="5271201"/>
            <a:chOff x="0" y="85725"/>
            <a:chExt cx="8239200" cy="7028268"/>
          </a:xfrm>
        </p:grpSpPr>
        <p:sp>
          <p:nvSpPr>
            <p:cNvPr id="129" name="Google Shape;129;p6"/>
            <p:cNvSpPr txBox="1"/>
            <p:nvPr/>
          </p:nvSpPr>
          <p:spPr>
            <a:xfrm>
              <a:off x="0" y="85725"/>
              <a:ext cx="8239200" cy="1518600"/>
            </a:xfrm>
            <a:prstGeom prst="rect">
              <a:avLst/>
            </a:prstGeom>
            <a:noFill/>
            <a:ln>
              <a:noFill/>
            </a:ln>
          </p:spPr>
          <p:txBody>
            <a:bodyPr spcFirstLastPara="1" wrap="square" lIns="0" tIns="0" rIns="0" bIns="0" anchor="t" anchorCtr="0">
              <a:spAutoFit/>
            </a:bodyPr>
            <a:lstStyle/>
            <a:p>
              <a:pPr marL="0" marR="0" lvl="0" indent="0" algn="l" rtl="0">
                <a:lnSpc>
                  <a:spcPct val="110001"/>
                </a:lnSpc>
                <a:spcBef>
                  <a:spcPts val="0"/>
                </a:spcBef>
                <a:spcAft>
                  <a:spcPts val="0"/>
                </a:spcAft>
                <a:buNone/>
              </a:pPr>
              <a:r>
                <a:rPr lang="en-US" sz="7400" b="1" i="0" u="none" strike="noStrike" cap="none">
                  <a:solidFill>
                    <a:srgbClr val="1A2484"/>
                  </a:solidFill>
                </a:rPr>
                <a:t>Beaver Field</a:t>
              </a:r>
              <a:endParaRPr sz="7400"/>
            </a:p>
          </p:txBody>
        </p:sp>
        <p:sp>
          <p:nvSpPr>
            <p:cNvPr id="130" name="Google Shape;130;p6"/>
            <p:cNvSpPr txBox="1"/>
            <p:nvPr/>
          </p:nvSpPr>
          <p:spPr>
            <a:xfrm>
              <a:off x="0" y="2099193"/>
              <a:ext cx="8239200" cy="5014800"/>
            </a:xfrm>
            <a:prstGeom prst="rect">
              <a:avLst/>
            </a:prstGeom>
            <a:noFill/>
            <a:ln>
              <a:noFill/>
            </a:ln>
          </p:spPr>
          <p:txBody>
            <a:bodyPr spcFirstLastPara="1" wrap="square" lIns="0" tIns="0" rIns="0" bIns="0" anchor="t" anchorCtr="0">
              <a:spAutoFit/>
            </a:bodyPr>
            <a:lstStyle/>
            <a:p>
              <a:pPr marL="0" marR="0" lvl="0" indent="0" algn="l" rtl="0">
                <a:lnSpc>
                  <a:spcPct val="139964"/>
                </a:lnSpc>
                <a:spcBef>
                  <a:spcPts val="0"/>
                </a:spcBef>
                <a:spcAft>
                  <a:spcPts val="0"/>
                </a:spcAft>
                <a:buNone/>
              </a:pPr>
              <a:r>
                <a:rPr lang="en-US" sz="2600" i="0" u="none" strike="noStrike" cap="none">
                  <a:solidFill>
                    <a:srgbClr val="000000"/>
                  </a:solidFill>
                </a:rPr>
                <a:t>Home to the Appalachian State baseball program, Beaver Field at Jim and Bettie Smith Stadium in North Carolina seats 1,000 fans. The venue features Adirondack chairs with accompanying fire pits down the first-base line as a new viewing area for fans.</a:t>
              </a:r>
              <a:endParaRPr sz="2600"/>
            </a:p>
          </p:txBody>
        </p:sp>
      </p:grpSp>
      <p:sp>
        <p:nvSpPr>
          <p:cNvPr id="131" name="Google Shape;131;p6"/>
          <p:cNvSpPr txBox="1"/>
          <p:nvPr/>
        </p:nvSpPr>
        <p:spPr>
          <a:xfrm>
            <a:off x="1028700" y="613650"/>
            <a:ext cx="2779200" cy="3699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None/>
            </a:pPr>
            <a:r>
              <a:rPr lang="en-US" sz="2404" i="0" u="none" strike="noStrike" cap="none">
                <a:solidFill>
                  <a:srgbClr val="000000"/>
                </a:solidFill>
              </a:rPr>
              <a:t>UNIQUE VENUES</a:t>
            </a:r>
            <a:endParaRPr/>
          </a:p>
        </p:txBody>
      </p:sp>
      <p:pic>
        <p:nvPicPr>
          <p:cNvPr id="132" name="Google Shape;132;p6"/>
          <p:cNvPicPr preferRelativeResize="0"/>
          <p:nvPr/>
        </p:nvPicPr>
        <p:blipFill rotWithShape="1">
          <a:blip r:embed="rId4">
            <a:alphaModFix/>
          </a:blip>
          <a:srcRect/>
          <a:stretch/>
        </p:blipFill>
        <p:spPr>
          <a:xfrm>
            <a:off x="363974" y="9386751"/>
            <a:ext cx="1576525" cy="5255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6"/>
        <p:cNvGrpSpPr/>
        <p:nvPr/>
      </p:nvGrpSpPr>
      <p:grpSpPr>
        <a:xfrm>
          <a:off x="0" y="0"/>
          <a:ext cx="0" cy="0"/>
          <a:chOff x="0" y="0"/>
          <a:chExt cx="0" cy="0"/>
        </a:xfrm>
      </p:grpSpPr>
      <p:sp>
        <p:nvSpPr>
          <p:cNvPr id="138" name="Google Shape;138;p7"/>
          <p:cNvSpPr txBox="1"/>
          <p:nvPr/>
        </p:nvSpPr>
        <p:spPr>
          <a:xfrm>
            <a:off x="11623432" y="1712566"/>
            <a:ext cx="5750169" cy="5211546"/>
          </a:xfrm>
          <a:prstGeom prst="rect">
            <a:avLst/>
          </a:prstGeom>
        </p:spPr>
        <p:txBody>
          <a:bodyPr spcFirstLastPara="1" vert="horz" lIns="91440" tIns="45720" rIns="91440" bIns="45720" rtlCol="0" anchor="t" anchorCtr="0">
            <a:normAutofit/>
          </a:bodyPr>
          <a:lstStyle/>
          <a:p>
            <a:pPr lvl="0">
              <a:lnSpc>
                <a:spcPct val="90000"/>
              </a:lnSpc>
              <a:spcBef>
                <a:spcPct val="0"/>
              </a:spcBef>
              <a:spcAft>
                <a:spcPts val="600"/>
              </a:spcAft>
            </a:pPr>
            <a:r>
              <a:rPr lang="en-US" sz="2800" b="1" kern="1200" dirty="0">
                <a:solidFill>
                  <a:schemeClr val="tx1"/>
                </a:solidFill>
                <a:latin typeface="+mj-lt"/>
                <a:ea typeface="+mj-ea"/>
                <a:cs typeface="+mj-cs"/>
              </a:rPr>
              <a:t>WATCH VIDEO OF</a:t>
            </a:r>
            <a:br>
              <a:rPr lang="en-US" sz="2800" b="1" kern="1200" dirty="0">
                <a:solidFill>
                  <a:schemeClr val="tx1"/>
                </a:solidFill>
                <a:latin typeface="+mj-lt"/>
                <a:ea typeface="+mj-ea"/>
                <a:cs typeface="+mj-cs"/>
              </a:rPr>
            </a:br>
            <a:r>
              <a:rPr lang="en-US" sz="2800" b="1" kern="1200" dirty="0">
                <a:solidFill>
                  <a:schemeClr val="tx1"/>
                </a:solidFill>
                <a:latin typeface="+mj-lt"/>
                <a:ea typeface="+mj-ea"/>
                <a:cs typeface="+mj-cs"/>
              </a:rPr>
              <a:t>APPALACHIA STATE’S </a:t>
            </a:r>
            <a:br>
              <a:rPr lang="en-US" sz="2800" b="1" kern="1200" dirty="0">
                <a:solidFill>
                  <a:schemeClr val="tx1"/>
                </a:solidFill>
                <a:latin typeface="+mj-lt"/>
                <a:ea typeface="+mj-ea"/>
                <a:cs typeface="+mj-cs"/>
              </a:rPr>
            </a:br>
            <a:r>
              <a:rPr lang="en-US" sz="2800" b="1" kern="1200" dirty="0">
                <a:solidFill>
                  <a:schemeClr val="tx1"/>
                </a:solidFill>
                <a:latin typeface="+mj-lt"/>
                <a:ea typeface="+mj-ea"/>
                <a:cs typeface="+mj-cs"/>
              </a:rPr>
              <a:t>BEAVER FIELD:</a:t>
            </a:r>
          </a:p>
          <a:p>
            <a:pPr lvl="0">
              <a:lnSpc>
                <a:spcPct val="90000"/>
              </a:lnSpc>
              <a:spcBef>
                <a:spcPct val="0"/>
              </a:spcBef>
              <a:spcAft>
                <a:spcPts val="600"/>
              </a:spcAft>
            </a:pPr>
            <a:r>
              <a:rPr lang="en-US" sz="2800" kern="1200" dirty="0">
                <a:solidFill>
                  <a:schemeClr val="bg2"/>
                </a:solidFill>
                <a:latin typeface="+mj-lt"/>
                <a:ea typeface="+mj-ea"/>
                <a:cs typeface="+mj-cs"/>
                <a:hlinkClick r:id="rId4">
                  <a:extLst>
                    <a:ext uri="{A12FA001-AC4F-418D-AE19-62706E023703}">
                      <ahyp:hlinkClr xmlns:ahyp="http://schemas.microsoft.com/office/drawing/2018/hyperlinkcolor" val="tx"/>
                    </a:ext>
                  </a:extLst>
                </a:hlinkClick>
              </a:rPr>
              <a:t>Baseball Facility Tour: 2020</a:t>
            </a:r>
            <a:endParaRPr lang="en-US" sz="2800" kern="1200" dirty="0">
              <a:solidFill>
                <a:schemeClr val="bg2"/>
              </a:solidFill>
              <a:latin typeface="+mj-lt"/>
              <a:ea typeface="+mj-ea"/>
              <a:cs typeface="+mj-cs"/>
            </a:endParaRPr>
          </a:p>
          <a:p>
            <a:pPr lvl="0">
              <a:lnSpc>
                <a:spcPct val="90000"/>
              </a:lnSpc>
              <a:spcBef>
                <a:spcPct val="0"/>
              </a:spcBef>
              <a:spcAft>
                <a:spcPts val="600"/>
              </a:spcAft>
            </a:pPr>
            <a:endParaRPr lang="en-US" sz="2800" b="1" kern="1200" dirty="0">
              <a:solidFill>
                <a:schemeClr val="tx1"/>
              </a:solidFill>
              <a:latin typeface="+mj-lt"/>
              <a:ea typeface="+mj-ea"/>
              <a:cs typeface="+mj-cs"/>
            </a:endParaRPr>
          </a:p>
        </p:txBody>
      </p:sp>
      <p:pic>
        <p:nvPicPr>
          <p:cNvPr id="2" name="Online Media 1" descr="Baseball: Facility Tour 2020">
            <a:hlinkClick r:id="" action="ppaction://media"/>
            <a:extLst>
              <a:ext uri="{FF2B5EF4-FFF2-40B4-BE49-F238E27FC236}">
                <a16:creationId xmlns:a16="http://schemas.microsoft.com/office/drawing/2014/main" id="{D2E8EAD6-7659-DC1D-B0B8-76E50AD4E572}"/>
              </a:ext>
            </a:extLst>
          </p:cNvPr>
          <p:cNvPicPr>
            <a:picLocks noRot="1" noChangeAspect="1"/>
          </p:cNvPicPr>
          <p:nvPr>
            <a:videoFile r:link="rId1"/>
          </p:nvPr>
        </p:nvPicPr>
        <p:blipFill>
          <a:blip r:embed="rId5"/>
          <a:stretch>
            <a:fillRect/>
          </a:stretch>
        </p:blipFill>
        <p:spPr>
          <a:xfrm>
            <a:off x="1257300" y="2453186"/>
            <a:ext cx="9402481" cy="5312401"/>
          </a:xfrm>
          <a:prstGeom prst="rect">
            <a:avLst/>
          </a:prstGeom>
        </p:spPr>
      </p:pic>
      <p:cxnSp>
        <p:nvCxnSpPr>
          <p:cNvPr id="170" name="Straight Connector 165">
            <a:extLst>
              <a:ext uri="{FF2B5EF4-FFF2-40B4-BE49-F238E27FC236}">
                <a16:creationId xmlns:a16="http://schemas.microsoft.com/office/drawing/2014/main" id="{192712F8-36FA-35DF-0CE8-4098D93322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778141" y="1306719"/>
            <a:ext cx="1105408"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4" name="Google Shape;103;g260b298400a_0_19">
            <a:extLst>
              <a:ext uri="{FF2B5EF4-FFF2-40B4-BE49-F238E27FC236}">
                <a16:creationId xmlns:a16="http://schemas.microsoft.com/office/drawing/2014/main" id="{1F3E1E91-18A9-5B93-EE31-9CE2CBA701D4}"/>
              </a:ext>
            </a:extLst>
          </p:cNvPr>
          <p:cNvPicPr preferRelativeResize="0"/>
          <p:nvPr/>
        </p:nvPicPr>
        <p:blipFill rotWithShape="1">
          <a:blip r:embed="rId6">
            <a:alphaModFix/>
          </a:blip>
          <a:srcRect/>
          <a:stretch/>
        </p:blipFill>
        <p:spPr>
          <a:xfrm>
            <a:off x="363974" y="9386751"/>
            <a:ext cx="1576525" cy="525525"/>
          </a:xfrm>
          <a:prstGeom prst="rect">
            <a:avLst/>
          </a:prstGeom>
          <a:noFill/>
          <a:ln>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8"/>
          <p:cNvSpPr/>
          <p:nvPr/>
        </p:nvSpPr>
        <p:spPr>
          <a:xfrm>
            <a:off x="2727854" y="2469390"/>
            <a:ext cx="5133795" cy="6217641"/>
          </a:xfrm>
          <a:prstGeom prst="rect">
            <a:avLst/>
          </a:prstGeom>
          <a:solidFill>
            <a:srgbClr val="1A24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4" name="Google Shape;144;p8"/>
          <p:cNvPicPr preferRelativeResize="0"/>
          <p:nvPr/>
        </p:nvPicPr>
        <p:blipFill rotWithShape="1">
          <a:blip r:embed="rId3">
            <a:alphaModFix/>
          </a:blip>
          <a:srcRect t="272" b="272"/>
          <a:stretch/>
        </p:blipFill>
        <p:spPr>
          <a:xfrm>
            <a:off x="2884514" y="2630589"/>
            <a:ext cx="4820475" cy="5895245"/>
          </a:xfrm>
          <a:prstGeom prst="rect">
            <a:avLst/>
          </a:prstGeom>
          <a:noFill/>
          <a:ln>
            <a:noFill/>
          </a:ln>
        </p:spPr>
      </p:pic>
      <p:grpSp>
        <p:nvGrpSpPr>
          <p:cNvPr id="145" name="Google Shape;145;p8"/>
          <p:cNvGrpSpPr/>
          <p:nvPr/>
        </p:nvGrpSpPr>
        <p:grpSpPr>
          <a:xfrm>
            <a:off x="8956579" y="2511689"/>
            <a:ext cx="7514550" cy="5320773"/>
            <a:chOff x="0" y="76200"/>
            <a:chExt cx="10019400" cy="7094364"/>
          </a:xfrm>
        </p:grpSpPr>
        <p:sp>
          <p:nvSpPr>
            <p:cNvPr id="146" name="Google Shape;146;p8"/>
            <p:cNvSpPr txBox="1"/>
            <p:nvPr/>
          </p:nvSpPr>
          <p:spPr>
            <a:xfrm>
              <a:off x="0" y="76200"/>
              <a:ext cx="9981300" cy="1518600"/>
            </a:xfrm>
            <a:prstGeom prst="rect">
              <a:avLst/>
            </a:prstGeom>
            <a:noFill/>
            <a:ln>
              <a:noFill/>
            </a:ln>
          </p:spPr>
          <p:txBody>
            <a:bodyPr spcFirstLastPara="1" wrap="square" lIns="0" tIns="0" rIns="0" bIns="0" anchor="t" anchorCtr="0">
              <a:spAutoFit/>
            </a:bodyPr>
            <a:lstStyle/>
            <a:p>
              <a:pPr marL="0" marR="0" lvl="0" indent="0" algn="l" rtl="0">
                <a:lnSpc>
                  <a:spcPct val="110000"/>
                </a:lnSpc>
                <a:spcBef>
                  <a:spcPts val="0"/>
                </a:spcBef>
                <a:spcAft>
                  <a:spcPts val="0"/>
                </a:spcAft>
                <a:buNone/>
              </a:pPr>
              <a:r>
                <a:rPr lang="en-US" sz="7400" b="1" i="0" u="none" strike="noStrike" cap="none">
                  <a:solidFill>
                    <a:srgbClr val="1A2484"/>
                  </a:solidFill>
                </a:rPr>
                <a:t>Pebble Beach</a:t>
              </a:r>
              <a:endParaRPr sz="7400"/>
            </a:p>
          </p:txBody>
        </p:sp>
        <p:sp>
          <p:nvSpPr>
            <p:cNvPr id="147" name="Google Shape;147;p8"/>
            <p:cNvSpPr txBox="1"/>
            <p:nvPr/>
          </p:nvSpPr>
          <p:spPr>
            <a:xfrm>
              <a:off x="38100" y="2018152"/>
              <a:ext cx="9981300" cy="2774100"/>
            </a:xfrm>
            <a:prstGeom prst="rect">
              <a:avLst/>
            </a:prstGeom>
            <a:noFill/>
            <a:ln>
              <a:noFill/>
            </a:ln>
          </p:spPr>
          <p:txBody>
            <a:bodyPr spcFirstLastPara="1" wrap="square" lIns="0" tIns="0" rIns="0" bIns="0" anchor="t" anchorCtr="0">
              <a:spAutoFit/>
            </a:bodyPr>
            <a:lstStyle/>
            <a:p>
              <a:pPr marL="0" marR="0" lvl="0" indent="0" algn="l" rtl="0">
                <a:lnSpc>
                  <a:spcPct val="139964"/>
                </a:lnSpc>
                <a:spcBef>
                  <a:spcPts val="0"/>
                </a:spcBef>
                <a:spcAft>
                  <a:spcPts val="0"/>
                </a:spcAft>
                <a:buNone/>
              </a:pPr>
              <a:r>
                <a:rPr lang="en-US" sz="2600" i="0" u="none" strike="noStrike" cap="none">
                  <a:solidFill>
                    <a:srgbClr val="000000"/>
                  </a:solidFill>
                </a:rPr>
                <a:t>Pebble Beach golf course in California is one of the most iconic venues in sports, and the 7th hole, a challenging par 3, offers one of the most breathtaking views of any golf course in the world.    </a:t>
              </a:r>
              <a:endParaRPr sz="2600"/>
            </a:p>
          </p:txBody>
        </p:sp>
        <p:sp>
          <p:nvSpPr>
            <p:cNvPr id="148" name="Google Shape;148;p8"/>
            <p:cNvSpPr txBox="1"/>
            <p:nvPr/>
          </p:nvSpPr>
          <p:spPr>
            <a:xfrm>
              <a:off x="38100" y="6772048"/>
              <a:ext cx="6759937" cy="398516"/>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149" name="Google Shape;149;p8"/>
          <p:cNvSpPr txBox="1"/>
          <p:nvPr/>
        </p:nvSpPr>
        <p:spPr>
          <a:xfrm>
            <a:off x="1028700" y="613650"/>
            <a:ext cx="2618400" cy="369900"/>
          </a:xfrm>
          <a:prstGeom prst="rect">
            <a:avLst/>
          </a:prstGeom>
          <a:noFill/>
          <a:ln>
            <a:noFill/>
          </a:ln>
        </p:spPr>
        <p:txBody>
          <a:bodyPr spcFirstLastPara="1" wrap="square" lIns="0" tIns="0" rIns="0" bIns="0" anchor="t" anchorCtr="0">
            <a:spAutoFit/>
          </a:bodyPr>
          <a:lstStyle/>
          <a:p>
            <a:pPr marL="0" marR="0" lvl="0" indent="0" algn="l" rtl="0">
              <a:lnSpc>
                <a:spcPct val="140016"/>
              </a:lnSpc>
              <a:spcBef>
                <a:spcPts val="0"/>
              </a:spcBef>
              <a:spcAft>
                <a:spcPts val="0"/>
              </a:spcAft>
              <a:buNone/>
            </a:pPr>
            <a:r>
              <a:rPr lang="en-US" sz="2404" i="0" u="none" strike="noStrike" cap="none">
                <a:solidFill>
                  <a:srgbClr val="000000"/>
                </a:solidFill>
              </a:rPr>
              <a:t>UNIQUE VENUES</a:t>
            </a:r>
            <a:endParaRPr/>
          </a:p>
        </p:txBody>
      </p:sp>
      <p:pic>
        <p:nvPicPr>
          <p:cNvPr id="150" name="Google Shape;150;p8"/>
          <p:cNvPicPr preferRelativeResize="0"/>
          <p:nvPr/>
        </p:nvPicPr>
        <p:blipFill rotWithShape="1">
          <a:blip r:embed="rId4">
            <a:alphaModFix/>
          </a:blip>
          <a:srcRect/>
          <a:stretch/>
        </p:blipFill>
        <p:spPr>
          <a:xfrm>
            <a:off x="363974" y="9386751"/>
            <a:ext cx="1576525" cy="5255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4"/>
        <p:cNvGrpSpPr/>
        <p:nvPr/>
      </p:nvGrpSpPr>
      <p:grpSpPr>
        <a:xfrm>
          <a:off x="0" y="0"/>
          <a:ext cx="0" cy="0"/>
          <a:chOff x="0" y="0"/>
          <a:chExt cx="0" cy="0"/>
        </a:xfrm>
      </p:grpSpPr>
      <p:sp>
        <p:nvSpPr>
          <p:cNvPr id="161" name="Rectangle 160">
            <a:extLst>
              <a:ext uri="{FF2B5EF4-FFF2-40B4-BE49-F238E27FC236}">
                <a16:creationId xmlns:a16="http://schemas.microsoft.com/office/drawing/2014/main" id="{7ED7575E-88D2-B771-681D-46A7E5541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364685" cy="10287000"/>
          </a:xfrm>
          <a:prstGeom prst="rect">
            <a:avLst/>
          </a:pr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Online Media 1" descr="2019 U.S. Open at Pebble Beach: Hole 7">
            <a:hlinkClick r:id="" action="ppaction://media"/>
            <a:extLst>
              <a:ext uri="{FF2B5EF4-FFF2-40B4-BE49-F238E27FC236}">
                <a16:creationId xmlns:a16="http://schemas.microsoft.com/office/drawing/2014/main" id="{6FA4E20D-F790-FE15-4991-5F737AD0911D}"/>
              </a:ext>
            </a:extLst>
          </p:cNvPr>
          <p:cNvPicPr>
            <a:picLocks noRot="1" noChangeAspect="1"/>
          </p:cNvPicPr>
          <p:nvPr>
            <a:videoFile r:link="rId1"/>
          </p:nvPr>
        </p:nvPicPr>
        <p:blipFill>
          <a:blip r:embed="rId4"/>
          <a:stretch>
            <a:fillRect/>
          </a:stretch>
        </p:blipFill>
        <p:spPr>
          <a:xfrm>
            <a:off x="1003852" y="2511938"/>
            <a:ext cx="9332843" cy="5273056"/>
          </a:xfrm>
          <a:prstGeom prst="rect">
            <a:avLst/>
          </a:prstGeom>
        </p:spPr>
      </p:pic>
      <p:cxnSp>
        <p:nvCxnSpPr>
          <p:cNvPr id="163" name="Straight Connector 162">
            <a:extLst>
              <a:ext uri="{FF2B5EF4-FFF2-40B4-BE49-F238E27FC236}">
                <a16:creationId xmlns:a16="http://schemas.microsoft.com/office/drawing/2014/main" id="{249EDD1B-F94D-B4E6-ACAA-566B9A26FDE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299085" y="1306719"/>
            <a:ext cx="1105408"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56" name="Google Shape;156;p9"/>
          <p:cNvSpPr txBox="1"/>
          <p:nvPr/>
        </p:nvSpPr>
        <p:spPr>
          <a:xfrm>
            <a:off x="12230100" y="3815046"/>
            <a:ext cx="5151270" cy="5398528"/>
          </a:xfrm>
          <a:prstGeom prst="rect">
            <a:avLst/>
          </a:prstGeom>
        </p:spPr>
        <p:txBody>
          <a:bodyPr spcFirstLastPara="1" vert="horz" lIns="91440" tIns="45720" rIns="91440" bIns="45720" rtlCol="0" anchorCtr="0">
            <a:normAutofit/>
          </a:bodyPr>
          <a:lstStyle/>
          <a:p>
            <a:pPr lvl="0">
              <a:lnSpc>
                <a:spcPct val="90000"/>
              </a:lnSpc>
              <a:spcBef>
                <a:spcPts val="0"/>
              </a:spcBef>
              <a:spcAft>
                <a:spcPts val="600"/>
              </a:spcAft>
            </a:pPr>
            <a:r>
              <a:rPr lang="en-US" sz="2800" b="1" kern="1200" dirty="0">
                <a:solidFill>
                  <a:schemeClr val="tx1"/>
                </a:solidFill>
                <a:latin typeface="+mn-lt"/>
                <a:ea typeface="+mn-ea"/>
                <a:cs typeface="+mn-cs"/>
              </a:rPr>
              <a:t>WATCH VIDEO OF </a:t>
            </a:r>
            <a:br>
              <a:rPr lang="en-US" sz="2800" b="1" kern="1200" dirty="0">
                <a:solidFill>
                  <a:schemeClr val="tx1"/>
                </a:solidFill>
                <a:latin typeface="+mn-lt"/>
                <a:ea typeface="+mn-ea"/>
                <a:cs typeface="+mn-cs"/>
              </a:rPr>
            </a:br>
            <a:r>
              <a:rPr lang="en-US" sz="2800" b="1" kern="1200" dirty="0">
                <a:solidFill>
                  <a:schemeClr val="tx1"/>
                </a:solidFill>
                <a:latin typeface="+mn-lt"/>
                <a:ea typeface="+mn-ea"/>
                <a:cs typeface="+mn-cs"/>
              </a:rPr>
              <a:t>PEBBLE BEACH:</a:t>
            </a:r>
          </a:p>
          <a:p>
            <a:pPr>
              <a:lnSpc>
                <a:spcPct val="90000"/>
              </a:lnSpc>
              <a:spcAft>
                <a:spcPts val="600"/>
              </a:spcAft>
            </a:pPr>
            <a:r>
              <a:rPr lang="en-US" sz="2800" i="0" dirty="0">
                <a:solidFill>
                  <a:schemeClr val="bg2"/>
                </a:solidFill>
                <a:effectLst/>
                <a:latin typeface="+mn-lt"/>
                <a:hlinkClick r:id="rId5">
                  <a:extLst>
                    <a:ext uri="{A12FA001-AC4F-418D-AE19-62706E023703}">
                      <ahyp:hlinkClr xmlns:ahyp="http://schemas.microsoft.com/office/drawing/2018/hyperlinkcolor" val="tx"/>
                    </a:ext>
                  </a:extLst>
                </a:hlinkClick>
              </a:rPr>
              <a:t>2019 U.S. Open at </a:t>
            </a:r>
            <a:br>
              <a:rPr lang="en-US" sz="2800" i="0" dirty="0">
                <a:solidFill>
                  <a:schemeClr val="bg2"/>
                </a:solidFill>
                <a:effectLst/>
                <a:latin typeface="+mn-lt"/>
                <a:hlinkClick r:id="rId5">
                  <a:extLst>
                    <a:ext uri="{A12FA001-AC4F-418D-AE19-62706E023703}">
                      <ahyp:hlinkClr xmlns:ahyp="http://schemas.microsoft.com/office/drawing/2018/hyperlinkcolor" val="tx"/>
                    </a:ext>
                  </a:extLst>
                </a:hlinkClick>
              </a:rPr>
            </a:br>
            <a:r>
              <a:rPr lang="en-US" sz="2800" i="0" dirty="0">
                <a:solidFill>
                  <a:schemeClr val="bg2"/>
                </a:solidFill>
                <a:effectLst/>
                <a:latin typeface="+mn-lt"/>
                <a:hlinkClick r:id="rId5">
                  <a:extLst>
                    <a:ext uri="{A12FA001-AC4F-418D-AE19-62706E023703}">
                      <ahyp:hlinkClr xmlns:ahyp="http://schemas.microsoft.com/office/drawing/2018/hyperlinkcolor" val="tx"/>
                    </a:ext>
                  </a:extLst>
                </a:hlinkClick>
              </a:rPr>
              <a:t>Pebble Beach: Hole 7</a:t>
            </a:r>
            <a:endParaRPr lang="en-US" sz="2800" i="0" dirty="0">
              <a:solidFill>
                <a:schemeClr val="bg2"/>
              </a:solidFill>
              <a:effectLst/>
              <a:latin typeface="+mn-lt"/>
            </a:endParaRPr>
          </a:p>
        </p:txBody>
      </p:sp>
      <p:pic>
        <p:nvPicPr>
          <p:cNvPr id="3" name="Google Shape;103;g260b298400a_0_19">
            <a:extLst>
              <a:ext uri="{FF2B5EF4-FFF2-40B4-BE49-F238E27FC236}">
                <a16:creationId xmlns:a16="http://schemas.microsoft.com/office/drawing/2014/main" id="{D96A0D19-D3E2-7550-2605-9D7D43D91342}"/>
              </a:ext>
            </a:extLst>
          </p:cNvPr>
          <p:cNvPicPr preferRelativeResize="0"/>
          <p:nvPr/>
        </p:nvPicPr>
        <p:blipFill rotWithShape="1">
          <a:blip r:embed="rId6">
            <a:alphaModFix/>
          </a:blip>
          <a:srcRect/>
          <a:stretch/>
        </p:blipFill>
        <p:spPr>
          <a:xfrm>
            <a:off x="363974" y="9386751"/>
            <a:ext cx="1576525" cy="525525"/>
          </a:xfrm>
          <a:prstGeom prst="rect">
            <a:avLst/>
          </a:prstGeom>
          <a:noFill/>
          <a:ln>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1464</Words>
  <Application>Microsoft Macintosh PowerPoint</Application>
  <PresentationFormat>Custom</PresentationFormat>
  <Paragraphs>127</Paragraphs>
  <Slides>32</Slides>
  <Notes>32</Notes>
  <HiddenSlides>0</HiddenSlides>
  <MMClips>13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Calibri</vt:lpstr>
      <vt:lpstr>Libre Franklin Medium</vt:lpstr>
      <vt:lpstr>Libre Franklin</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Laura Bennett</cp:lastModifiedBy>
  <cp:revision>1</cp:revision>
  <dcterms:created xsi:type="dcterms:W3CDTF">2006-08-16T00:00:00Z</dcterms:created>
  <dcterms:modified xsi:type="dcterms:W3CDTF">2023-08-10T17:31:57Z</dcterms:modified>
</cp:coreProperties>
</file>