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3"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embeddedFontLst>
    <p:embeddedFont>
      <p:font typeface="Montserrat" pitchFamily="2" charset="77"/>
      <p:regular r:id="rId19"/>
      <p:bold r:id="rId20"/>
      <p:italic r:id="rId21"/>
      <p:boldItalic r:id="rId22"/>
    </p:embeddedFont>
    <p:embeddedFont>
      <p:font typeface="Oswald" panose="02000703000000000000" pitchFamily="2" charset="77"/>
      <p:regular r:id="rId23"/>
      <p:bold r:id="rId24"/>
    </p:embeddedFont>
    <p:embeddedFont>
      <p:font typeface="Proxima Nova" panose="02000506030000020004"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sQNJvKRWhtkVjzCeOd/4jluKQ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font" Target="fonts/font1.fntdata"/><Relationship Id="rId31"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6" name="Google Shape;266;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5" name="Google Shape;27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6" name="Google Shape;29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8" name="Google Shape;21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7"/>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7"/>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4"/>
        <p:cNvGrpSpPr/>
        <p:nvPr/>
      </p:nvGrpSpPr>
      <p:grpSpPr>
        <a:xfrm>
          <a:off x="0" y="0"/>
          <a:ext cx="0" cy="0"/>
          <a:chOff x="0" y="0"/>
          <a:chExt cx="0" cy="0"/>
        </a:xfrm>
      </p:grpSpPr>
      <p:sp>
        <p:nvSpPr>
          <p:cNvPr id="45" name="Google Shape;45;p28"/>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6" name="Google Shape;46;p28"/>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7"/>
        <p:cNvGrpSpPr/>
        <p:nvPr/>
      </p:nvGrpSpPr>
      <p:grpSpPr>
        <a:xfrm>
          <a:off x="0" y="0"/>
          <a:ext cx="0" cy="0"/>
          <a:chOff x="0" y="0"/>
          <a:chExt cx="0" cy="0"/>
        </a:xfrm>
      </p:grpSpPr>
      <p:sp>
        <p:nvSpPr>
          <p:cNvPr id="48" name="Google Shape;48;p29"/>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49" name="Google Shape;49;p29"/>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50" name="Google Shape;50;p29"/>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1"/>
        <p:cNvGrpSpPr/>
        <p:nvPr/>
      </p:nvGrpSpPr>
      <p:grpSpPr>
        <a:xfrm>
          <a:off x="0" y="0"/>
          <a:ext cx="0" cy="0"/>
          <a:chOff x="0" y="0"/>
          <a:chExt cx="0" cy="0"/>
        </a:xfrm>
      </p:grpSpPr>
      <p:sp>
        <p:nvSpPr>
          <p:cNvPr id="52" name="Google Shape;52;p3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3"/>
        <p:cNvGrpSpPr/>
        <p:nvPr/>
      </p:nvGrpSpPr>
      <p:grpSpPr>
        <a:xfrm>
          <a:off x="0" y="0"/>
          <a:ext cx="0" cy="0"/>
          <a:chOff x="0" y="0"/>
          <a:chExt cx="0" cy="0"/>
        </a:xfrm>
      </p:grpSpPr>
      <p:sp>
        <p:nvSpPr>
          <p:cNvPr id="54" name="Google Shape;54;p31"/>
          <p:cNvSpPr txBox="1">
            <a:spLocks noGrp="1"/>
          </p:cNvSpPr>
          <p:nvPr>
            <p:ph type="title" hasCustomPrompt="1"/>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55" name="Google Shape;55;p31"/>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57"/>
        <p:cNvGrpSpPr/>
        <p:nvPr/>
      </p:nvGrpSpPr>
      <p:grpSpPr>
        <a:xfrm>
          <a:off x="0" y="0"/>
          <a:ext cx="0" cy="0"/>
          <a:chOff x="0" y="0"/>
          <a:chExt cx="0" cy="0"/>
        </a:xfrm>
      </p:grpSpPr>
      <p:sp>
        <p:nvSpPr>
          <p:cNvPr id="58" name="Google Shape;58;p3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9" name="Google Shape;59;p3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60"/>
        <p:cNvGrpSpPr/>
        <p:nvPr/>
      </p:nvGrpSpPr>
      <p:grpSpPr>
        <a:xfrm>
          <a:off x="0" y="0"/>
          <a:ext cx="0" cy="0"/>
          <a:chOff x="0" y="0"/>
          <a:chExt cx="0" cy="0"/>
        </a:xfrm>
      </p:grpSpPr>
      <p:sp>
        <p:nvSpPr>
          <p:cNvPr id="61" name="Google Shape;61;p34"/>
          <p:cNvSpPr txBox="1">
            <a:spLocks noGrp="1"/>
          </p:cNvSpPr>
          <p:nvPr>
            <p:ph type="ctrTitle"/>
          </p:nvPr>
        </p:nvSpPr>
        <p:spPr>
          <a:xfrm>
            <a:off x="4285500" y="2832875"/>
            <a:ext cx="3657300" cy="644700"/>
          </a:xfrm>
          <a:prstGeom prst="rect">
            <a:avLst/>
          </a:prstGeom>
          <a:noFill/>
          <a:ln>
            <a:noFill/>
          </a:ln>
          <a:effectLst>
            <a:outerShdw blurRad="57150"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62" name="Google Shape;62;p34"/>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3"/>
        <p:cNvGrpSpPr/>
        <p:nvPr/>
      </p:nvGrpSpPr>
      <p:grpSpPr>
        <a:xfrm>
          <a:off x="0" y="0"/>
          <a:ext cx="0" cy="0"/>
          <a:chOff x="0" y="0"/>
          <a:chExt cx="0" cy="0"/>
        </a:xfrm>
      </p:grpSpPr>
      <p:sp>
        <p:nvSpPr>
          <p:cNvPr id="64" name="Google Shape;64;p35"/>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5" name="Google Shape;65;p35"/>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6" name="Google Shape;66;p35"/>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7" name="Google Shape;67;p35"/>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8" name="Google Shape;68;p3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9"/>
        <p:cNvGrpSpPr/>
        <p:nvPr/>
      </p:nvGrpSpPr>
      <p:grpSpPr>
        <a:xfrm>
          <a:off x="0" y="0"/>
          <a:ext cx="0" cy="0"/>
          <a:chOff x="0" y="0"/>
          <a:chExt cx="0" cy="0"/>
        </a:xfrm>
      </p:grpSpPr>
      <p:sp>
        <p:nvSpPr>
          <p:cNvPr id="70" name="Google Shape;70;p36"/>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1" name="Google Shape;71;p36"/>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2" name="Google Shape;72;p36"/>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3" name="Google Shape;73;p36"/>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4" name="Google Shape;74;p3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5" name="Google Shape;75;p36"/>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6"/>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7"/>
        <p:cNvGrpSpPr/>
        <p:nvPr/>
      </p:nvGrpSpPr>
      <p:grpSpPr>
        <a:xfrm>
          <a:off x="0" y="0"/>
          <a:ext cx="0" cy="0"/>
          <a:chOff x="0" y="0"/>
          <a:chExt cx="0" cy="0"/>
        </a:xfrm>
      </p:grpSpPr>
      <p:sp>
        <p:nvSpPr>
          <p:cNvPr id="78" name="Google Shape;78;p37"/>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79" name="Google Shape;79;p37"/>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1"/>
        <p:cNvGrpSpPr/>
        <p:nvPr/>
      </p:nvGrpSpPr>
      <p:grpSpPr>
        <a:xfrm>
          <a:off x="0" y="0"/>
          <a:ext cx="0" cy="0"/>
          <a:chOff x="0" y="0"/>
          <a:chExt cx="0" cy="0"/>
        </a:xfrm>
      </p:grpSpPr>
      <p:sp>
        <p:nvSpPr>
          <p:cNvPr id="12" name="Google Shape;12;p18"/>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3" name="Google Shape;13;p18"/>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80"/>
        <p:cNvGrpSpPr/>
        <p:nvPr/>
      </p:nvGrpSpPr>
      <p:grpSpPr>
        <a:xfrm>
          <a:off x="0" y="0"/>
          <a:ext cx="0" cy="0"/>
          <a:chOff x="0" y="0"/>
          <a:chExt cx="0" cy="0"/>
        </a:xfrm>
      </p:grpSpPr>
      <p:sp>
        <p:nvSpPr>
          <p:cNvPr id="81" name="Google Shape;81;p38"/>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82"/>
        <p:cNvGrpSpPr/>
        <p:nvPr/>
      </p:nvGrpSpPr>
      <p:grpSpPr>
        <a:xfrm>
          <a:off x="0" y="0"/>
          <a:ext cx="0" cy="0"/>
          <a:chOff x="0" y="0"/>
          <a:chExt cx="0" cy="0"/>
        </a:xfrm>
      </p:grpSpPr>
      <p:sp>
        <p:nvSpPr>
          <p:cNvPr id="83" name="Google Shape;83;p39"/>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4"/>
        <p:cNvGrpSpPr/>
        <p:nvPr/>
      </p:nvGrpSpPr>
      <p:grpSpPr>
        <a:xfrm>
          <a:off x="0" y="0"/>
          <a:ext cx="0" cy="0"/>
          <a:chOff x="0" y="0"/>
          <a:chExt cx="0" cy="0"/>
        </a:xfrm>
      </p:grpSpPr>
      <p:sp>
        <p:nvSpPr>
          <p:cNvPr id="85" name="Google Shape;85;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8"/>
        <p:cNvGrpSpPr/>
        <p:nvPr/>
      </p:nvGrpSpPr>
      <p:grpSpPr>
        <a:xfrm>
          <a:off x="0" y="0"/>
          <a:ext cx="0" cy="0"/>
          <a:chOff x="0" y="0"/>
          <a:chExt cx="0" cy="0"/>
        </a:xfrm>
      </p:grpSpPr>
      <p:sp>
        <p:nvSpPr>
          <p:cNvPr id="89" name="Google Shape;89;p42"/>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0" name="Google Shape;90;p42"/>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1" name="Google Shape;91;p42"/>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2" name="Google Shape;92;p42"/>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3" name="Google Shape;93;p42"/>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4"/>
        <p:cNvGrpSpPr/>
        <p:nvPr/>
      </p:nvGrpSpPr>
      <p:grpSpPr>
        <a:xfrm>
          <a:off x="0" y="0"/>
          <a:ext cx="0" cy="0"/>
          <a:chOff x="0" y="0"/>
          <a:chExt cx="0" cy="0"/>
        </a:xfrm>
      </p:grpSpPr>
      <p:sp>
        <p:nvSpPr>
          <p:cNvPr id="95" name="Google Shape;95;p4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6" name="Google Shape;96;p43"/>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7" name="Google Shape;97;p43"/>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8" name="Google Shape;98;p43"/>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9" name="Google Shape;99;p43"/>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0" name="Google Shape;100;p43"/>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1" name="Google Shape;101;p43"/>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2" name="Google Shape;102;p43"/>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3" name="Google Shape;103;p43"/>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4"/>
        <p:cNvGrpSpPr/>
        <p:nvPr/>
      </p:nvGrpSpPr>
      <p:grpSpPr>
        <a:xfrm>
          <a:off x="0" y="0"/>
          <a:ext cx="0" cy="0"/>
          <a:chOff x="0" y="0"/>
          <a:chExt cx="0" cy="0"/>
        </a:xfrm>
      </p:grpSpPr>
      <p:sp>
        <p:nvSpPr>
          <p:cNvPr id="105" name="Google Shape;105;p44"/>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6" name="Google Shape;106;p44"/>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7" name="Google Shape;107;p44"/>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8" name="Google Shape;108;p44"/>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9" name="Google Shape;109;p44"/>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0" name="Google Shape;110;p44"/>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11"/>
        <p:cNvGrpSpPr/>
        <p:nvPr/>
      </p:nvGrpSpPr>
      <p:grpSpPr>
        <a:xfrm>
          <a:off x="0" y="0"/>
          <a:ext cx="0" cy="0"/>
          <a:chOff x="0" y="0"/>
          <a:chExt cx="0" cy="0"/>
        </a:xfrm>
      </p:grpSpPr>
      <p:sp>
        <p:nvSpPr>
          <p:cNvPr id="112" name="Google Shape;112;p45"/>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3" name="Google Shape;113;p45"/>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4" name="Google Shape;114;p45"/>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5" name="Google Shape;115;p45"/>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4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17" name="Google Shape;117;p45"/>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5"/>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5"/>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0" name="Google Shape;120;p45"/>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1" name="Google Shape;121;p45"/>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2" name="Google Shape;122;p45"/>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3" name="Google Shape;123;p45"/>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4" name="Google Shape;124;p45"/>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5"/>
        <p:cNvGrpSpPr/>
        <p:nvPr/>
      </p:nvGrpSpPr>
      <p:grpSpPr>
        <a:xfrm>
          <a:off x="0" y="0"/>
          <a:ext cx="0" cy="0"/>
          <a:chOff x="0" y="0"/>
          <a:chExt cx="0" cy="0"/>
        </a:xfrm>
      </p:grpSpPr>
      <p:sp>
        <p:nvSpPr>
          <p:cNvPr id="126" name="Google Shape;126;p46"/>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7" name="Google Shape;127;p46"/>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8" name="Google Shape;128;p46"/>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9" name="Google Shape;129;p46"/>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46"/>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1" name="Google Shape;131;p46"/>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46"/>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3" name="Google Shape;133;p46"/>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4" name="Google Shape;134;p46"/>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5"/>
        <p:cNvGrpSpPr/>
        <p:nvPr/>
      </p:nvGrpSpPr>
      <p:grpSpPr>
        <a:xfrm>
          <a:off x="0" y="0"/>
          <a:ext cx="0" cy="0"/>
          <a:chOff x="0" y="0"/>
          <a:chExt cx="0" cy="0"/>
        </a:xfrm>
      </p:grpSpPr>
      <p:sp>
        <p:nvSpPr>
          <p:cNvPr id="136" name="Google Shape;136;p47"/>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7" name="Google Shape;137;p4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4"/>
        <p:cNvGrpSpPr/>
        <p:nvPr/>
      </p:nvGrpSpPr>
      <p:grpSpPr>
        <a:xfrm>
          <a:off x="0" y="0"/>
          <a:ext cx="0" cy="0"/>
          <a:chOff x="0" y="0"/>
          <a:chExt cx="0" cy="0"/>
        </a:xfrm>
      </p:grpSpPr>
      <p:sp>
        <p:nvSpPr>
          <p:cNvPr id="15" name="Google Shape;15;p1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19"/>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4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0" name="Google Shape;140;p48"/>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49"/>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3" name="Google Shape;143;p49"/>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50"/>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6" name="Google Shape;146;p50"/>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50"/>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1"/>
                </a:solidFill>
                <a:latin typeface="Montserrat"/>
                <a:ea typeface="Montserrat"/>
                <a:cs typeface="Montserrat"/>
                <a:sym typeface="Montserrat"/>
              </a:rPr>
              <a:t>CREDITS: This presentation template was created by </a:t>
            </a:r>
            <a:r>
              <a:rPr lang="en"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b="0" i="0" u="none" strike="noStrike" cap="none">
                <a:solidFill>
                  <a:schemeClr val="accent1"/>
                </a:solidFill>
                <a:latin typeface="Montserrat"/>
                <a:ea typeface="Montserrat"/>
                <a:cs typeface="Montserrat"/>
                <a:sym typeface="Montserrat"/>
              </a:rPr>
              <a:t>, including icons by </a:t>
            </a:r>
            <a:r>
              <a:rPr lang="en"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b="0" i="0" u="none" strike="noStrike" cap="none">
                <a:solidFill>
                  <a:schemeClr val="accent1"/>
                </a:solidFill>
                <a:latin typeface="Montserrat"/>
                <a:ea typeface="Montserrat"/>
                <a:cs typeface="Montserrat"/>
                <a:sym typeface="Montserrat"/>
              </a:rPr>
              <a:t>, and infographics &amp; images by </a:t>
            </a:r>
            <a:r>
              <a:rPr lang="en"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5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0" name="Google Shape;150;p51"/>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5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3" name="Google Shape;153;p52"/>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17"/>
        <p:cNvGrpSpPr/>
        <p:nvPr/>
      </p:nvGrpSpPr>
      <p:grpSpPr>
        <a:xfrm>
          <a:off x="0" y="0"/>
          <a:ext cx="0" cy="0"/>
          <a:chOff x="0" y="0"/>
          <a:chExt cx="0" cy="0"/>
        </a:xfrm>
      </p:grpSpPr>
      <p:sp>
        <p:nvSpPr>
          <p:cNvPr id="18" name="Google Shape;18;p20"/>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9" name="Google Shape;19;p20"/>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0" name="Google Shape;20;p20"/>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1" name="Google Shape;21;p20"/>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2" name="Google Shape;22;p20"/>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3" name="Google Shape;23;p20"/>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4" name="Google Shape;24;p20"/>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25" name="Google Shape;25;p20"/>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26" name="Google Shape;26;p20"/>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7"/>
        <p:cNvGrpSpPr/>
        <p:nvPr/>
      </p:nvGrpSpPr>
      <p:grpSpPr>
        <a:xfrm>
          <a:off x="0" y="0"/>
          <a:ext cx="0" cy="0"/>
          <a:chOff x="0" y="0"/>
          <a:chExt cx="0" cy="0"/>
        </a:xfrm>
      </p:grpSpPr>
      <p:sp>
        <p:nvSpPr>
          <p:cNvPr id="28" name="Google Shape;28;p21"/>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29" name="Google Shape;29;p21"/>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0" name="Google Shape;30;p21"/>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4"/>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33" name="Google Shape;33;p24"/>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34" name="Google Shape;34;p24"/>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5"/>
        <p:cNvGrpSpPr/>
        <p:nvPr/>
      </p:nvGrpSpPr>
      <p:grpSpPr>
        <a:xfrm>
          <a:off x="0" y="0"/>
          <a:ext cx="0" cy="0"/>
          <a:chOff x="0" y="0"/>
          <a:chExt cx="0" cy="0"/>
        </a:xfrm>
      </p:grpSpPr>
      <p:sp>
        <p:nvSpPr>
          <p:cNvPr id="36" name="Google Shape;36;p25"/>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7" name="Google Shape;37;p25"/>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2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0" name="Google Shape;40;p26"/>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1" name="Google Shape;41;p26"/>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2"/>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1pPr>
            <a:lvl2pPr marR="0" lvl="1"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2pPr>
            <a:lvl3pPr marR="0" lvl="2"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3pPr>
            <a:lvl4pPr marR="0" lvl="3"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4pPr>
            <a:lvl5pPr marR="0" lvl="4"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5pPr>
            <a:lvl6pPr marR="0" lvl="5"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6pPr>
            <a:lvl7pPr marR="0" lvl="6"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7pPr>
            <a:lvl8pPr marR="0" lvl="7"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8pPr>
            <a:lvl9pPr marR="0" lvl="8"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9pPr>
          </a:lstStyle>
          <a:p>
            <a:endParaRPr/>
          </a:p>
        </p:txBody>
      </p:sp>
      <p:sp>
        <p:nvSpPr>
          <p:cNvPr id="156" name="Google Shape;156;p22"/>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1pPr>
            <a:lvl2pPr marL="914400" marR="0" lvl="1"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2pPr>
            <a:lvl3pPr marL="1371600" marR="0" lvl="2"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3pPr>
            <a:lvl4pPr marL="1828800" marR="0" lvl="3"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4pPr>
            <a:lvl5pPr marL="2286000" marR="0" lvl="4"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5pPr>
            <a:lvl6pPr marL="2743200" marR="0" lvl="5"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6pPr>
            <a:lvl7pPr marL="3200400" marR="0" lvl="6"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7pPr>
            <a:lvl8pPr marL="3657600" marR="0" lvl="7"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8pPr>
            <a:lvl9pPr marL="4114800" marR="0" lvl="8"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
          <p:cNvSpPr txBox="1">
            <a:spLocks noGrp="1"/>
          </p:cNvSpPr>
          <p:nvPr>
            <p:ph type="ctrTitle"/>
          </p:nvPr>
        </p:nvSpPr>
        <p:spPr>
          <a:xfrm>
            <a:off x="1940250" y="1903475"/>
            <a:ext cx="52635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cap="all" dirty="0">
                <a:latin typeface="Arial"/>
                <a:ea typeface="Arial"/>
                <a:cs typeface="Arial"/>
                <a:sym typeface="Arial"/>
              </a:rPr>
              <a:t>Sports ARE Entertainment</a:t>
            </a:r>
            <a:endParaRPr cap="all" dirty="0">
              <a:latin typeface="Arial"/>
              <a:ea typeface="Arial"/>
              <a:cs typeface="Arial"/>
              <a:sym typeface="Arial"/>
            </a:endParaRPr>
          </a:p>
        </p:txBody>
      </p:sp>
      <p:sp>
        <p:nvSpPr>
          <p:cNvPr id="163" name="Google Shape;16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2200" b="0">
                <a:latin typeface="Arial"/>
                <a:ea typeface="Arial"/>
                <a:cs typeface="Arial"/>
                <a:sym typeface="Arial"/>
              </a:rPr>
              <a:t>LESSON 2.3</a:t>
            </a:r>
            <a:endParaRPr sz="2200" b="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0"/>
          <p:cNvSpPr txBox="1">
            <a:spLocks noGrp="1"/>
          </p:cNvSpPr>
          <p:nvPr>
            <p:ph type="body" idx="2"/>
          </p:nvPr>
        </p:nvSpPr>
        <p:spPr>
          <a:xfrm>
            <a:off x="4616250" y="553475"/>
            <a:ext cx="4413600" cy="4144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sz="1300" b="1" dirty="0">
                <a:latin typeface="Arial"/>
                <a:ea typeface="Arial"/>
                <a:cs typeface="Arial"/>
                <a:sym typeface="Arial"/>
              </a:rPr>
              <a:t>2018	</a:t>
            </a:r>
            <a:r>
              <a:rPr lang="en" sz="1300" dirty="0">
                <a:latin typeface="Arial"/>
                <a:ea typeface="Arial"/>
                <a:cs typeface="Arial"/>
                <a:sym typeface="Arial"/>
              </a:rPr>
              <a:t>FIFA World Cup</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2018</a:t>
            </a:r>
            <a:r>
              <a:rPr lang="en" sz="1300" dirty="0">
                <a:latin typeface="Arial"/>
                <a:ea typeface="Arial"/>
                <a:cs typeface="Arial"/>
                <a:sym typeface="Arial"/>
              </a:rPr>
              <a:t>	The Avengers</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2019	</a:t>
            </a:r>
            <a:r>
              <a:rPr lang="en" sz="1300" dirty="0">
                <a:latin typeface="Arial"/>
                <a:ea typeface="Arial"/>
                <a:cs typeface="Arial"/>
                <a:sym typeface="Arial"/>
              </a:rPr>
              <a:t>NFL</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2019	</a:t>
            </a:r>
            <a:r>
              <a:rPr lang="en" sz="1300" dirty="0">
                <a:latin typeface="Arial"/>
                <a:ea typeface="Arial"/>
                <a:cs typeface="Arial"/>
                <a:sym typeface="Arial"/>
              </a:rPr>
              <a:t>Stranger Things</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2019	</a:t>
            </a:r>
            <a:r>
              <a:rPr lang="en" sz="1300" dirty="0">
                <a:latin typeface="Arial"/>
                <a:ea typeface="Arial"/>
                <a:cs typeface="Arial"/>
                <a:sym typeface="Arial"/>
              </a:rPr>
              <a:t>Batman</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2020	</a:t>
            </a:r>
            <a:r>
              <a:rPr lang="en" sz="1300" dirty="0">
                <a:latin typeface="Arial"/>
                <a:ea typeface="Arial"/>
                <a:cs typeface="Arial"/>
                <a:sym typeface="Arial"/>
              </a:rPr>
              <a:t>The Mandalorian</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2020	</a:t>
            </a:r>
            <a:r>
              <a:rPr lang="en" sz="1300" dirty="0">
                <a:latin typeface="Arial"/>
                <a:ea typeface="Arial"/>
                <a:cs typeface="Arial"/>
                <a:sym typeface="Arial"/>
              </a:rPr>
              <a:t>Walking Dead</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2021	</a:t>
            </a:r>
            <a:r>
              <a:rPr lang="en" sz="1300" dirty="0">
                <a:latin typeface="Arial"/>
                <a:ea typeface="Arial"/>
                <a:cs typeface="Arial"/>
                <a:sym typeface="Arial"/>
              </a:rPr>
              <a:t>Tomb Raider</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b="1" dirty="0">
                <a:latin typeface="Arial"/>
                <a:ea typeface="Arial"/>
                <a:cs typeface="Arial"/>
                <a:sym typeface="Arial"/>
              </a:rPr>
              <a:t>2021	</a:t>
            </a:r>
            <a:r>
              <a:rPr lang="en" sz="1300" dirty="0">
                <a:latin typeface="Arial"/>
                <a:ea typeface="Arial"/>
                <a:cs typeface="Arial"/>
                <a:sym typeface="Arial"/>
              </a:rPr>
              <a:t>LeBron James / Space Jam</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2022	Star Wars/Mandalorian Bounty Hunter</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2022	Marvel / Dr. Strange and Thor</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2022	Olympic Snowboarder, Chloe Kim</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2023	NBA star Giannis Antetokounmpo</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2023	YouTuber Mr. Beast</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2023	</a:t>
            </a:r>
            <a:r>
              <a:rPr lang="en" sz="1300" dirty="0" err="1">
                <a:latin typeface="Arial"/>
                <a:ea typeface="Arial"/>
                <a:cs typeface="Arial"/>
                <a:sym typeface="Arial"/>
              </a:rPr>
              <a:t>Geralt</a:t>
            </a:r>
            <a:r>
              <a:rPr lang="en" sz="1300" dirty="0">
                <a:latin typeface="Arial"/>
                <a:ea typeface="Arial"/>
                <a:cs typeface="Arial"/>
                <a:sym typeface="Arial"/>
              </a:rPr>
              <a:t> of </a:t>
            </a:r>
            <a:r>
              <a:rPr lang="en" sz="1300" dirty="0" err="1">
                <a:latin typeface="Arial"/>
                <a:ea typeface="Arial"/>
                <a:cs typeface="Arial"/>
                <a:sym typeface="Arial"/>
              </a:rPr>
              <a:t>Rivia</a:t>
            </a:r>
            <a:r>
              <a:rPr lang="en" sz="1300" dirty="0">
                <a:latin typeface="Arial"/>
                <a:ea typeface="Arial"/>
                <a:cs typeface="Arial"/>
                <a:sym typeface="Arial"/>
              </a:rPr>
              <a:t> from </a:t>
            </a:r>
            <a:r>
              <a:rPr lang="en" sz="1300" i="1" dirty="0">
                <a:latin typeface="Arial"/>
                <a:ea typeface="Arial"/>
                <a:cs typeface="Arial"/>
                <a:sym typeface="Arial"/>
              </a:rPr>
              <a:t>The Witcher</a:t>
            </a:r>
            <a:r>
              <a:rPr lang="en" sz="1300" dirty="0">
                <a:latin typeface="Arial"/>
                <a:ea typeface="Arial"/>
                <a:cs typeface="Arial"/>
                <a:sym typeface="Arial"/>
              </a:rPr>
              <a:t> series</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2023	The Kid LAROI</a:t>
            </a:r>
            <a:endParaRPr sz="1300" dirty="0">
              <a:latin typeface="Arial"/>
              <a:ea typeface="Arial"/>
              <a:cs typeface="Arial"/>
              <a:sym typeface="Arial"/>
            </a:endParaRPr>
          </a:p>
          <a:p>
            <a:pPr marL="0" lvl="0" indent="0" algn="l" rtl="0">
              <a:lnSpc>
                <a:spcPct val="100000"/>
              </a:lnSpc>
              <a:spcBef>
                <a:spcPts val="0"/>
              </a:spcBef>
              <a:spcAft>
                <a:spcPts val="0"/>
              </a:spcAft>
              <a:buSzPts val="1400"/>
              <a:buNone/>
            </a:pPr>
            <a:r>
              <a:rPr lang="en" sz="1300" dirty="0">
                <a:latin typeface="Arial"/>
                <a:ea typeface="Arial"/>
                <a:cs typeface="Arial"/>
                <a:sym typeface="Arial"/>
              </a:rPr>
              <a:t>2023	Marvel’s the Hulk and Sam Wilson</a:t>
            </a:r>
            <a:endParaRPr sz="1300" dirty="0">
              <a:latin typeface="Arial"/>
              <a:ea typeface="Arial"/>
              <a:cs typeface="Arial"/>
              <a:sym typeface="Arial"/>
            </a:endParaRPr>
          </a:p>
        </p:txBody>
      </p:sp>
      <p:sp>
        <p:nvSpPr>
          <p:cNvPr id="248" name="Google Shape;248;p10"/>
          <p:cNvSpPr txBox="1">
            <a:spLocks noGrp="1"/>
          </p:cNvSpPr>
          <p:nvPr>
            <p:ph type="title"/>
          </p:nvPr>
        </p:nvSpPr>
        <p:spPr>
          <a:xfrm>
            <a:off x="157938" y="235175"/>
            <a:ext cx="35169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CROSS PROMOTION</a:t>
            </a:r>
            <a:endParaRPr b="1">
              <a:latin typeface="Arial"/>
              <a:ea typeface="Arial"/>
              <a:cs typeface="Arial"/>
              <a:sym typeface="Arial"/>
            </a:endParaRPr>
          </a:p>
        </p:txBody>
      </p:sp>
      <p:cxnSp>
        <p:nvCxnSpPr>
          <p:cNvPr id="249" name="Google Shape;249;p10"/>
          <p:cNvCxnSpPr/>
          <p:nvPr/>
        </p:nvCxnSpPr>
        <p:spPr>
          <a:xfrm>
            <a:off x="306300" y="7058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50" name="Google Shape;250;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1" name="Google Shape;251;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52" name="Google Shape;252;p10"/>
          <p:cNvSpPr txBox="1"/>
          <p:nvPr/>
        </p:nvSpPr>
        <p:spPr>
          <a:xfrm>
            <a:off x="157950" y="783125"/>
            <a:ext cx="3673200" cy="1169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lt2"/>
                </a:solidFill>
                <a:latin typeface="Arial"/>
                <a:ea typeface="Arial"/>
                <a:cs typeface="Arial"/>
                <a:sym typeface="Arial"/>
              </a:rPr>
              <a:t>Epic Games has taken the art of cross promotion to a whole new level with their Fortnite collaborations:</a:t>
            </a:r>
            <a:endParaRPr sz="1400" b="1" i="0" u="none" strike="noStrike" cap="none">
              <a:solidFill>
                <a:srgbClr val="000000"/>
              </a:solidFill>
              <a:latin typeface="Arial"/>
              <a:ea typeface="Arial"/>
              <a:cs typeface="Arial"/>
              <a:sym typeface="Arial"/>
            </a:endParaRPr>
          </a:p>
        </p:txBody>
      </p:sp>
      <p:pic>
        <p:nvPicPr>
          <p:cNvPr id="253" name="Google Shape;253;p10"/>
          <p:cNvPicPr preferRelativeResize="0"/>
          <p:nvPr/>
        </p:nvPicPr>
        <p:blipFill rotWithShape="1">
          <a:blip r:embed="rId4">
            <a:alphaModFix/>
          </a:blip>
          <a:srcRect/>
          <a:stretch/>
        </p:blipFill>
        <p:spPr>
          <a:xfrm>
            <a:off x="202575" y="2030075"/>
            <a:ext cx="4181026" cy="2351851"/>
          </a:xfrm>
          <a:prstGeom prst="rect">
            <a:avLst/>
          </a:prstGeom>
          <a:noFill/>
          <a:ln>
            <a:noFill/>
          </a:ln>
        </p:spPr>
      </p:pic>
      <p:cxnSp>
        <p:nvCxnSpPr>
          <p:cNvPr id="254" name="Google Shape;254;p10"/>
          <p:cNvCxnSpPr/>
          <p:nvPr/>
        </p:nvCxnSpPr>
        <p:spPr>
          <a:xfrm>
            <a:off x="4616250" y="3148796"/>
            <a:ext cx="37257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CROSS PROMOTION</a:t>
            </a:r>
            <a:endParaRPr b="1">
              <a:latin typeface="Arial"/>
              <a:ea typeface="Arial"/>
              <a:cs typeface="Arial"/>
              <a:sym typeface="Arial"/>
            </a:endParaRPr>
          </a:p>
        </p:txBody>
      </p:sp>
      <p:sp>
        <p:nvSpPr>
          <p:cNvPr id="260" name="Google Shape;260;p11"/>
          <p:cNvSpPr txBox="1">
            <a:spLocks noGrp="1"/>
          </p:cNvSpPr>
          <p:nvPr>
            <p:ph type="subTitle" idx="1"/>
          </p:nvPr>
        </p:nvSpPr>
        <p:spPr>
          <a:xfrm>
            <a:off x="938500" y="982256"/>
            <a:ext cx="7569396" cy="359545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b="1">
                <a:latin typeface="Arial"/>
                <a:ea typeface="Arial"/>
                <a:cs typeface="Arial"/>
                <a:sym typeface="Arial"/>
              </a:rPr>
              <a:t>In 2022, even more collaborations were revealed:</a:t>
            </a:r>
            <a:endParaRPr/>
          </a:p>
          <a:p>
            <a:pPr marL="0" lvl="0" indent="0" algn="l" rtl="0">
              <a:lnSpc>
                <a:spcPct val="100000"/>
              </a:lnSpc>
              <a:spcBef>
                <a:spcPts val="0"/>
              </a:spcBef>
              <a:spcAft>
                <a:spcPts val="0"/>
              </a:spcAft>
              <a:buSzPts val="1800"/>
              <a:buNone/>
            </a:pPr>
            <a:endParaRPr b="1">
              <a:latin typeface="Arial"/>
              <a:ea typeface="Arial"/>
              <a:cs typeface="Arial"/>
              <a:sym typeface="Arial"/>
            </a:endParaRPr>
          </a:p>
          <a:p>
            <a:pPr marL="455613" lvl="0" indent="-285750" algn="l" rtl="0">
              <a:lnSpc>
                <a:spcPct val="100000"/>
              </a:lnSpc>
              <a:spcBef>
                <a:spcPts val="0"/>
              </a:spcBef>
              <a:spcAft>
                <a:spcPts val="0"/>
              </a:spcAft>
              <a:buSzPts val="1800"/>
              <a:buFont typeface="Arial"/>
              <a:buChar char="•"/>
            </a:pPr>
            <a:r>
              <a:rPr lang="en">
                <a:latin typeface="Arial"/>
                <a:ea typeface="Arial"/>
                <a:cs typeface="Arial"/>
                <a:sym typeface="Arial"/>
              </a:rPr>
              <a:t>Star Wars’ bounty hunter characters Boba Fett, Fennec Shand and Krrsantan</a:t>
            </a:r>
            <a:endParaRPr>
              <a:latin typeface="Arial"/>
              <a:ea typeface="Arial"/>
              <a:cs typeface="Arial"/>
              <a:sym typeface="Arial"/>
            </a:endParaRPr>
          </a:p>
          <a:p>
            <a:pPr marL="455613" lvl="0" indent="-285750" algn="l" rtl="0">
              <a:lnSpc>
                <a:spcPct val="100000"/>
              </a:lnSpc>
              <a:spcBef>
                <a:spcPts val="0"/>
              </a:spcBef>
              <a:spcAft>
                <a:spcPts val="0"/>
              </a:spcAft>
              <a:buSzPts val="1800"/>
              <a:buFont typeface="Arial"/>
              <a:buChar char="•"/>
            </a:pPr>
            <a:r>
              <a:rPr lang="en">
                <a:latin typeface="Arial"/>
                <a:ea typeface="Arial"/>
                <a:cs typeface="Arial"/>
                <a:sym typeface="Arial"/>
              </a:rPr>
              <a:t>Star Wars’ character Obi-Wan Kenobi was also added to the game to coincide with the Disney+ release of the series of the same name</a:t>
            </a:r>
            <a:endParaRPr/>
          </a:p>
          <a:p>
            <a:pPr marL="455613" lvl="0" indent="-285750" algn="l" rtl="0">
              <a:lnSpc>
                <a:spcPct val="100000"/>
              </a:lnSpc>
              <a:spcBef>
                <a:spcPts val="0"/>
              </a:spcBef>
              <a:spcAft>
                <a:spcPts val="0"/>
              </a:spcAft>
              <a:buSzPts val="1800"/>
              <a:buFont typeface="Arial"/>
              <a:buChar char="•"/>
            </a:pPr>
            <a:r>
              <a:rPr lang="en">
                <a:latin typeface="Arial"/>
                <a:ea typeface="Arial"/>
                <a:cs typeface="Arial"/>
                <a:sym typeface="Arial"/>
              </a:rPr>
              <a:t>Marvel characters Doctor Strange, Scarlet Witch, Thor Odinson and Moon Knight in promotion of the ‘Doctor Strange in the Multiverse of Madness’ and ‘Thor: Love and Thunder’ movie releases and ‘Moon Knight’ television series </a:t>
            </a:r>
            <a:endParaRPr/>
          </a:p>
          <a:p>
            <a:pPr marL="455613" lvl="0" indent="-285750" algn="l" rtl="0">
              <a:lnSpc>
                <a:spcPct val="100000"/>
              </a:lnSpc>
              <a:spcBef>
                <a:spcPts val="0"/>
              </a:spcBef>
              <a:spcAft>
                <a:spcPts val="0"/>
              </a:spcAft>
              <a:buSzPts val="1800"/>
              <a:buFont typeface="Arial"/>
              <a:buChar char="•"/>
            </a:pPr>
            <a:r>
              <a:rPr lang="en">
                <a:latin typeface="Arial"/>
                <a:ea typeface="Arial"/>
                <a:cs typeface="Arial"/>
                <a:sym typeface="Arial"/>
              </a:rPr>
              <a:t>Athletes like two-time Olympic gold medal-winning snowboarder Chloe Kim</a:t>
            </a:r>
            <a:endParaRPr>
              <a:latin typeface="Arial"/>
              <a:ea typeface="Arial"/>
              <a:cs typeface="Arial"/>
              <a:sym typeface="Arial"/>
            </a:endParaRPr>
          </a:p>
        </p:txBody>
      </p:sp>
      <p:cxnSp>
        <p:nvCxnSpPr>
          <p:cNvPr id="261" name="Google Shape;261;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62" name="Google Shape;262;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3" name="Google Shape;263;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3D85C6"/>
                </a:solidFill>
                <a:latin typeface="Oswald"/>
                <a:ea typeface="Oswald"/>
                <a:cs typeface="Oswald"/>
                <a:sym typeface="Oswald"/>
              </a:rPr>
              <a:t>©</a:t>
            </a:r>
            <a:r>
              <a:rPr lang="en" sz="1400" b="0" i="0" u="none" strike="noStrike" cap="none">
                <a:solidFill>
                  <a:srgbClr val="3D85C6"/>
                </a:solidFill>
                <a:latin typeface="Oswald"/>
                <a:ea typeface="Oswald"/>
                <a:cs typeface="Oswald"/>
                <a:sym typeface="Oswald"/>
              </a:rPr>
              <a:t> </a:t>
            </a:r>
            <a:r>
              <a:rPr lang="en" sz="800">
                <a:solidFill>
                  <a:srgbClr val="3D85C6"/>
                </a:solidFill>
                <a:latin typeface="Oswald"/>
                <a:ea typeface="Oswald"/>
                <a:cs typeface="Oswald"/>
                <a:sym typeface="Oswald"/>
              </a:rPr>
              <a:t>Copyright 2023</a:t>
            </a:r>
            <a:r>
              <a:rPr lang="en"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12"/>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69" name="Google Shape;269;p12"/>
          <p:cNvSpPr txBox="1">
            <a:spLocks noGrp="1"/>
          </p:cNvSpPr>
          <p:nvPr>
            <p:ph type="subTitle" idx="1"/>
          </p:nvPr>
        </p:nvSpPr>
        <p:spPr>
          <a:xfrm>
            <a:off x="1718000" y="1594925"/>
            <a:ext cx="5531026"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dirty="0">
                <a:latin typeface="Arial"/>
                <a:ea typeface="Arial"/>
                <a:cs typeface="Arial"/>
                <a:sym typeface="Arial"/>
              </a:rPr>
              <a:t>Imagine you are a marketing professional working at Epic Games.  Who might you target as the next Fortnite collaboration?  How will Epic Games benefit from the collaboration?  How will the partner brand / property in the collaboration benefit?  Why might that be important?</a:t>
            </a:r>
            <a:endParaRPr dirty="0">
              <a:latin typeface="Arial"/>
              <a:ea typeface="Arial"/>
              <a:cs typeface="Arial"/>
              <a:sym typeface="Arial"/>
            </a:endParaRPr>
          </a:p>
        </p:txBody>
      </p:sp>
      <p:pic>
        <p:nvPicPr>
          <p:cNvPr id="270" name="Google Shape;270;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1" name="Google Shape;271;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72" name="Google Shape;272;p12"/>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3"/>
          <p:cNvSpPr txBox="1">
            <a:spLocks noGrp="1"/>
          </p:cNvSpPr>
          <p:nvPr>
            <p:ph type="body" idx="2"/>
          </p:nvPr>
        </p:nvSpPr>
        <p:spPr>
          <a:xfrm>
            <a:off x="919800" y="1996350"/>
            <a:ext cx="4065000" cy="2968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sz="1700" dirty="0">
                <a:solidFill>
                  <a:schemeClr val="bg1"/>
                </a:solidFill>
                <a:latin typeface="Arial"/>
                <a:ea typeface="Arial"/>
                <a:cs typeface="Arial"/>
                <a:sym typeface="Arial"/>
              </a:rPr>
              <a:t>In promotion of the arrival of ‘Cars 3’ in theaters, Disney/Pixar teamed up with NASCAR. The cross promotion included widespread activations to generate excitement for the race season and other NASCAR programs.</a:t>
            </a:r>
            <a:endParaRPr sz="1700" dirty="0">
              <a:solidFill>
                <a:schemeClr val="bg1"/>
              </a:solidFill>
              <a:latin typeface="Arial"/>
              <a:ea typeface="Arial"/>
              <a:cs typeface="Arial"/>
              <a:sym typeface="Arial"/>
            </a:endParaRPr>
          </a:p>
          <a:p>
            <a:pPr marL="0" lvl="0" indent="0" algn="l" rtl="0">
              <a:lnSpc>
                <a:spcPct val="100000"/>
              </a:lnSpc>
              <a:spcBef>
                <a:spcPts val="1000"/>
              </a:spcBef>
              <a:spcAft>
                <a:spcPts val="0"/>
              </a:spcAft>
              <a:buSzPts val="1400"/>
              <a:buNone/>
            </a:pPr>
            <a:endParaRPr sz="1700" dirty="0">
              <a:solidFill>
                <a:schemeClr val="bg1"/>
              </a:solidFill>
              <a:latin typeface="Arial"/>
              <a:ea typeface="Arial"/>
              <a:cs typeface="Arial"/>
              <a:sym typeface="Arial"/>
            </a:endParaRPr>
          </a:p>
          <a:p>
            <a:pPr marL="0" lvl="0" indent="0" algn="l" rtl="0">
              <a:lnSpc>
                <a:spcPct val="100000"/>
              </a:lnSpc>
              <a:spcBef>
                <a:spcPts val="1000"/>
              </a:spcBef>
              <a:spcAft>
                <a:spcPts val="1000"/>
              </a:spcAft>
              <a:buSzPts val="1400"/>
              <a:buNone/>
            </a:pPr>
            <a:endParaRPr sz="1700" dirty="0">
              <a:solidFill>
                <a:schemeClr val="bg1"/>
              </a:solidFill>
              <a:latin typeface="Arial"/>
              <a:ea typeface="Arial"/>
              <a:cs typeface="Arial"/>
              <a:sym typeface="Arial"/>
            </a:endParaRPr>
          </a:p>
        </p:txBody>
      </p:sp>
      <p:sp>
        <p:nvSpPr>
          <p:cNvPr id="278" name="Google Shape;278;p13"/>
          <p:cNvSpPr txBox="1">
            <a:spLocks noGrp="1"/>
          </p:cNvSpPr>
          <p:nvPr>
            <p:ph type="title"/>
          </p:nvPr>
        </p:nvSpPr>
        <p:spPr>
          <a:xfrm>
            <a:off x="919800" y="446500"/>
            <a:ext cx="35169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CROSS PROMOTION SUCCESS STORY</a:t>
            </a:r>
            <a:endParaRPr b="1">
              <a:latin typeface="Arial"/>
              <a:ea typeface="Arial"/>
              <a:cs typeface="Arial"/>
              <a:sym typeface="Arial"/>
            </a:endParaRPr>
          </a:p>
        </p:txBody>
      </p:sp>
      <p:cxnSp>
        <p:nvCxnSpPr>
          <p:cNvPr id="279" name="Google Shape;279;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80" name="Google Shape;280;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1" name="Google Shape;281;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82" name="Google Shape;282;p13"/>
          <p:cNvSpPr txBox="1"/>
          <p:nvPr/>
        </p:nvSpPr>
        <p:spPr>
          <a:xfrm>
            <a:off x="919800" y="1420375"/>
            <a:ext cx="38409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i="0" u="none" strike="noStrike" cap="none">
                <a:solidFill>
                  <a:schemeClr val="lt1"/>
                </a:solidFill>
                <a:latin typeface="Arial"/>
                <a:ea typeface="Arial"/>
                <a:cs typeface="Arial"/>
                <a:sym typeface="Arial"/>
              </a:rPr>
              <a:t>Disney/Pixar, NASCAR &amp; ‘Cars 3’</a:t>
            </a:r>
            <a:endParaRPr sz="1500" b="1" i="0" u="none" strike="noStrike" cap="none">
              <a:solidFill>
                <a:schemeClr val="lt1"/>
              </a:solidFill>
              <a:latin typeface="Arial"/>
              <a:ea typeface="Arial"/>
              <a:cs typeface="Arial"/>
              <a:sym typeface="Arial"/>
            </a:endParaRPr>
          </a:p>
        </p:txBody>
      </p:sp>
      <p:pic>
        <p:nvPicPr>
          <p:cNvPr id="283" name="Google Shape;283;p13"/>
          <p:cNvPicPr preferRelativeResize="0"/>
          <p:nvPr/>
        </p:nvPicPr>
        <p:blipFill rotWithShape="1">
          <a:blip r:embed="rId4">
            <a:alphaModFix/>
          </a:blip>
          <a:srcRect/>
          <a:stretch/>
        </p:blipFill>
        <p:spPr>
          <a:xfrm>
            <a:off x="5677475" y="1771650"/>
            <a:ext cx="2847975" cy="1600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4"/>
          <p:cNvSpPr txBox="1">
            <a:spLocks noGrp="1"/>
          </p:cNvSpPr>
          <p:nvPr>
            <p:ph type="body" idx="2"/>
          </p:nvPr>
        </p:nvSpPr>
        <p:spPr>
          <a:xfrm>
            <a:off x="919800" y="1574613"/>
            <a:ext cx="7103700" cy="2968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000"/>
              </a:spcAft>
              <a:buSzPts val="1400"/>
              <a:buNone/>
            </a:pPr>
            <a:r>
              <a:rPr lang="en" sz="1700" dirty="0">
                <a:solidFill>
                  <a:schemeClr val="bg1"/>
                </a:solidFill>
                <a:latin typeface="Arial"/>
                <a:ea typeface="Arial"/>
                <a:cs typeface="Arial"/>
                <a:sym typeface="Arial"/>
              </a:rPr>
              <a:t>During the 2022 MLB playoffs, a cross promotion between Major League Baseball and HBO promoting ‘The House of Dragons’ series where a CGI dragon appeared during the broadcast on TBS led to widespread criticism both online and on social media, generating headlines like “TBS roasted for ‘cringe’ House of Dragon promo”, “TBS' Weird 'House of the Dragon' Promo Flops,” and “TBS Ran the Worst In-Game Promo You’ll Ever See During Guardians-Yankees Game.”</a:t>
            </a:r>
            <a:endParaRPr sz="1700" dirty="0">
              <a:solidFill>
                <a:schemeClr val="bg1"/>
              </a:solidFill>
              <a:latin typeface="Arial"/>
              <a:ea typeface="Arial"/>
              <a:cs typeface="Arial"/>
              <a:sym typeface="Arial"/>
            </a:endParaRPr>
          </a:p>
        </p:txBody>
      </p:sp>
      <p:sp>
        <p:nvSpPr>
          <p:cNvPr id="289" name="Google Shape;289;p14"/>
          <p:cNvSpPr txBox="1">
            <a:spLocks noGrp="1"/>
          </p:cNvSpPr>
          <p:nvPr>
            <p:ph type="title"/>
          </p:nvPr>
        </p:nvSpPr>
        <p:spPr>
          <a:xfrm>
            <a:off x="919800" y="446500"/>
            <a:ext cx="75042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WHEN CROSS PROMOTION MISSES THE MARK</a:t>
            </a:r>
            <a:endParaRPr b="1">
              <a:latin typeface="Arial"/>
              <a:ea typeface="Arial"/>
              <a:cs typeface="Arial"/>
              <a:sym typeface="Arial"/>
            </a:endParaRPr>
          </a:p>
        </p:txBody>
      </p:sp>
      <p:cxnSp>
        <p:nvCxnSpPr>
          <p:cNvPr id="290" name="Google Shape;290;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1" name="Google Shape;291;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92" name="Google Shape;292;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93" name="Google Shape;293;p14"/>
          <p:cNvSpPr txBox="1"/>
          <p:nvPr/>
        </p:nvSpPr>
        <p:spPr>
          <a:xfrm>
            <a:off x="919800" y="981988"/>
            <a:ext cx="62505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en" sz="1700" b="1">
                <a:solidFill>
                  <a:schemeClr val="lt1"/>
                </a:solidFill>
              </a:rPr>
              <a:t>MLB x Game of Thrones: The House of Dragons</a:t>
            </a:r>
            <a:endParaRPr sz="1500" b="1" i="0" u="none" strike="noStrike" cap="none">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15"/>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a:spLocks noGrp="1"/>
          </p:cNvSpPr>
          <p:nvPr>
            <p:ph type="ctrTitle"/>
          </p:nvPr>
        </p:nvSpPr>
        <p:spPr>
          <a:xfrm>
            <a:off x="1091550" y="1289850"/>
            <a:ext cx="6960900" cy="2563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600" b="0">
                <a:latin typeface="Arial"/>
                <a:ea typeface="Arial"/>
                <a:cs typeface="Arial"/>
                <a:sym typeface="Arial"/>
              </a:rPr>
              <a:t>There are many similarities between sports and other forms of entertainment as each activity is one that entertains or occupies our time.  Any of the following could represent a form of entertainment:</a:t>
            </a:r>
            <a:endParaRPr sz="1600" b="0">
              <a:latin typeface="Arial"/>
              <a:ea typeface="Arial"/>
              <a:cs typeface="Arial"/>
              <a:sym typeface="Arial"/>
            </a:endParaRPr>
          </a:p>
          <a:p>
            <a:pPr marL="457200" lvl="0" indent="-330200" algn="l" rtl="0">
              <a:lnSpc>
                <a:spcPct val="100000"/>
              </a:lnSpc>
              <a:spcBef>
                <a:spcPts val="2000"/>
              </a:spcBef>
              <a:spcAft>
                <a:spcPts val="0"/>
              </a:spcAft>
              <a:buSzPts val="1600"/>
              <a:buFont typeface="Arial"/>
              <a:buChar char="●"/>
            </a:pPr>
            <a:r>
              <a:rPr lang="en" sz="1600" b="0">
                <a:latin typeface="Arial"/>
                <a:ea typeface="Arial"/>
                <a:cs typeface="Arial"/>
                <a:sym typeface="Arial"/>
              </a:rPr>
              <a:t>Watching a Broadway show</a:t>
            </a:r>
            <a:endParaRPr sz="1600" b="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b="0">
                <a:latin typeface="Arial"/>
                <a:ea typeface="Arial"/>
                <a:cs typeface="Arial"/>
                <a:sym typeface="Arial"/>
              </a:rPr>
              <a:t>Listening to music on your mobile device</a:t>
            </a:r>
            <a:endParaRPr sz="1600" b="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b="0">
                <a:latin typeface="Arial"/>
                <a:ea typeface="Arial"/>
                <a:cs typeface="Arial"/>
                <a:sym typeface="Arial"/>
              </a:rPr>
              <a:t>Streaming a movie on your TV</a:t>
            </a:r>
            <a:endParaRPr sz="1600" b="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b="0">
                <a:latin typeface="Arial"/>
                <a:ea typeface="Arial"/>
                <a:cs typeface="Arial"/>
                <a:sym typeface="Arial"/>
              </a:rPr>
              <a:t>Watching your favorite football team play at the team’s home stadium</a:t>
            </a:r>
            <a:endParaRPr sz="1600" b="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b="0">
                <a:latin typeface="Arial"/>
                <a:ea typeface="Arial"/>
                <a:cs typeface="Arial"/>
                <a:sym typeface="Arial"/>
              </a:rPr>
              <a:t>Playing a game of soccer</a:t>
            </a:r>
            <a:endParaRPr sz="1600" b="0">
              <a:latin typeface="Arial"/>
              <a:ea typeface="Arial"/>
              <a:cs typeface="Arial"/>
              <a:sym typeface="Arial"/>
            </a:endParaRPr>
          </a:p>
          <a:p>
            <a:pPr marL="0" lvl="0" indent="0" algn="ctr" rtl="0">
              <a:lnSpc>
                <a:spcPct val="100000"/>
              </a:lnSpc>
              <a:spcBef>
                <a:spcPts val="2000"/>
              </a:spcBef>
              <a:spcAft>
                <a:spcPts val="0"/>
              </a:spcAft>
              <a:buSzPts val="3000"/>
              <a:buNone/>
            </a:pPr>
            <a:endParaRPr sz="1600" b="0">
              <a:latin typeface="Arial"/>
              <a:ea typeface="Arial"/>
              <a:cs typeface="Arial"/>
              <a:sym typeface="Arial"/>
            </a:endParaRPr>
          </a:p>
          <a:p>
            <a:pPr marL="0" lvl="0" indent="0" algn="ctr" rtl="0">
              <a:lnSpc>
                <a:spcPct val="100000"/>
              </a:lnSpc>
              <a:spcBef>
                <a:spcPts val="2000"/>
              </a:spcBef>
              <a:spcAft>
                <a:spcPts val="2000"/>
              </a:spcAft>
              <a:buSzPts val="3000"/>
              <a:buNone/>
            </a:pPr>
            <a:endParaRPr sz="1600" b="0">
              <a:latin typeface="Arial"/>
              <a:ea typeface="Arial"/>
              <a:cs typeface="Arial"/>
              <a:sym typeface="Arial"/>
            </a:endParaRPr>
          </a:p>
        </p:txBody>
      </p:sp>
      <p:pic>
        <p:nvPicPr>
          <p:cNvPr id="172" name="Google Shape;172;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3" name="Google Shape;173;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174" name="Google Shape;174;p2"/>
          <p:cNvSpPr txBox="1">
            <a:spLocks noGrp="1"/>
          </p:cNvSpPr>
          <p:nvPr>
            <p:ph type="title" idx="4294967295"/>
          </p:nvPr>
        </p:nvSpPr>
        <p:spPr>
          <a:xfrm>
            <a:off x="148350" y="385050"/>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400" b="1">
                <a:solidFill>
                  <a:schemeClr val="lt2"/>
                </a:solidFill>
                <a:latin typeface="Arial"/>
                <a:ea typeface="Arial"/>
                <a:cs typeface="Arial"/>
                <a:sym typeface="Arial"/>
              </a:rPr>
              <a:t>SPORTS ARE ENTERTAINMENT</a:t>
            </a:r>
            <a:endParaRPr sz="3400" b="1">
              <a:solidFill>
                <a:schemeClr val="lt2"/>
              </a:solidFill>
              <a:latin typeface="Arial"/>
              <a:ea typeface="Arial"/>
              <a:cs typeface="Arial"/>
              <a:sym typeface="Arial"/>
            </a:endParaRPr>
          </a:p>
        </p:txBody>
      </p:sp>
      <p:cxnSp>
        <p:nvCxnSpPr>
          <p:cNvPr id="175" name="Google Shape;175;p2"/>
          <p:cNvCxnSpPr/>
          <p:nvPr/>
        </p:nvCxnSpPr>
        <p:spPr>
          <a:xfrm>
            <a:off x="3842700" y="113202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180" name="Google Shape;180;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1" name="Google Shape;181;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82" name="Google Shape;182;p3"/>
          <p:cNvPicPr preferRelativeResize="0"/>
          <p:nvPr/>
        </p:nvPicPr>
        <p:blipFill rotWithShape="1">
          <a:blip r:embed="rId4">
            <a:alphaModFix/>
          </a:blip>
          <a:srcRect/>
          <a:stretch/>
        </p:blipFill>
        <p:spPr>
          <a:xfrm>
            <a:off x="2272363" y="111850"/>
            <a:ext cx="4599276" cy="45992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
          <p:cNvSpPr txBox="1">
            <a:spLocks noGrp="1"/>
          </p:cNvSpPr>
          <p:nvPr>
            <p:ph type="title"/>
          </p:nvPr>
        </p:nvSpPr>
        <p:spPr>
          <a:xfrm>
            <a:off x="1793625" y="676200"/>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400" b="1">
                <a:solidFill>
                  <a:schemeClr val="lt1"/>
                </a:solidFill>
                <a:latin typeface="Arial"/>
                <a:ea typeface="Arial"/>
                <a:cs typeface="Arial"/>
                <a:sym typeface="Arial"/>
              </a:rPr>
              <a:t>TIME OUT!</a:t>
            </a:r>
            <a:endParaRPr sz="3400" b="1">
              <a:solidFill>
                <a:schemeClr val="lt1"/>
              </a:solidFill>
              <a:latin typeface="Arial"/>
              <a:ea typeface="Arial"/>
              <a:cs typeface="Arial"/>
              <a:sym typeface="Arial"/>
            </a:endParaRPr>
          </a:p>
        </p:txBody>
      </p:sp>
      <p:sp>
        <p:nvSpPr>
          <p:cNvPr id="188" name="Google Shape;188;p4"/>
          <p:cNvSpPr txBox="1">
            <a:spLocks noGrp="1"/>
          </p:cNvSpPr>
          <p:nvPr>
            <p:ph type="subTitle" idx="1"/>
          </p:nvPr>
        </p:nvSpPr>
        <p:spPr>
          <a:xfrm>
            <a:off x="1793625" y="1594925"/>
            <a:ext cx="54435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dirty="0">
                <a:latin typeface="Arial"/>
                <a:ea typeface="Arial"/>
                <a:cs typeface="Arial"/>
                <a:sym typeface="Arial"/>
              </a:rPr>
              <a:t>ESPN broadcasts a number of events such as the National Spelling Bee and a hot dog eating contest.  Because the event is aired on a channel that typically covers sports, would you define those events as sports or entertainment?  </a:t>
            </a:r>
            <a:endParaRPr sz="1600" dirty="0">
              <a:latin typeface="Arial"/>
              <a:ea typeface="Arial"/>
              <a:cs typeface="Arial"/>
              <a:sym typeface="Arial"/>
            </a:endParaRPr>
          </a:p>
          <a:p>
            <a:pPr marL="0" lvl="0" indent="0" algn="l" rtl="0">
              <a:lnSpc>
                <a:spcPct val="100000"/>
              </a:lnSpc>
              <a:spcBef>
                <a:spcPts val="0"/>
              </a:spcBef>
              <a:spcAft>
                <a:spcPts val="0"/>
              </a:spcAft>
              <a:buSzPts val="1800"/>
              <a:buNone/>
            </a:pPr>
            <a:endParaRPr sz="1600" dirty="0">
              <a:latin typeface="Arial"/>
              <a:ea typeface="Arial"/>
              <a:cs typeface="Arial"/>
              <a:sym typeface="Arial"/>
            </a:endParaRPr>
          </a:p>
          <a:p>
            <a:pPr marL="0" lvl="0" indent="0" algn="l" rtl="0">
              <a:lnSpc>
                <a:spcPct val="100000"/>
              </a:lnSpc>
              <a:spcBef>
                <a:spcPts val="0"/>
              </a:spcBef>
              <a:spcAft>
                <a:spcPts val="0"/>
              </a:spcAft>
              <a:buSzPts val="1800"/>
              <a:buNone/>
            </a:pPr>
            <a:r>
              <a:rPr lang="en" sz="1600" dirty="0">
                <a:latin typeface="Arial"/>
                <a:ea typeface="Arial"/>
                <a:cs typeface="Arial"/>
                <a:sym typeface="Arial"/>
              </a:rPr>
              <a:t>How would you define the network’s annual ESPY Awards show?</a:t>
            </a:r>
            <a:endParaRPr sz="1600" dirty="0">
              <a:latin typeface="Arial"/>
              <a:ea typeface="Arial"/>
              <a:cs typeface="Arial"/>
              <a:sym typeface="Arial"/>
            </a:endParaRPr>
          </a:p>
          <a:p>
            <a:pPr marL="0" lvl="0" indent="0" algn="l" rtl="0">
              <a:lnSpc>
                <a:spcPct val="100000"/>
              </a:lnSpc>
              <a:spcBef>
                <a:spcPts val="0"/>
              </a:spcBef>
              <a:spcAft>
                <a:spcPts val="0"/>
              </a:spcAft>
              <a:buSzPts val="1800"/>
              <a:buNone/>
            </a:pPr>
            <a:endParaRPr sz="1600" dirty="0">
              <a:latin typeface="Arial"/>
              <a:ea typeface="Arial"/>
              <a:cs typeface="Arial"/>
              <a:sym typeface="Arial"/>
            </a:endParaRPr>
          </a:p>
          <a:p>
            <a:pPr marL="0" lvl="0" indent="0" algn="l" rtl="0">
              <a:lnSpc>
                <a:spcPct val="100000"/>
              </a:lnSpc>
              <a:spcBef>
                <a:spcPts val="0"/>
              </a:spcBef>
              <a:spcAft>
                <a:spcPts val="0"/>
              </a:spcAft>
              <a:buSzPts val="1800"/>
              <a:buNone/>
            </a:pPr>
            <a:r>
              <a:rPr lang="en" sz="1600" dirty="0">
                <a:latin typeface="Arial"/>
                <a:ea typeface="Arial"/>
                <a:cs typeface="Arial"/>
                <a:sym typeface="Arial"/>
              </a:rPr>
              <a:t>Do you think Esports represent an example of sports or entertainment? </a:t>
            </a:r>
            <a:endParaRPr sz="1600" dirty="0">
              <a:latin typeface="Arial"/>
              <a:ea typeface="Arial"/>
              <a:cs typeface="Arial"/>
              <a:sym typeface="Arial"/>
            </a:endParaRPr>
          </a:p>
        </p:txBody>
      </p:sp>
      <p:pic>
        <p:nvPicPr>
          <p:cNvPr id="189" name="Google Shape;189;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0" name="Google Shape;190;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91" name="Google Shape;191;p4"/>
          <p:cNvPicPr preferRelativeResize="0"/>
          <p:nvPr/>
        </p:nvPicPr>
        <p:blipFill rotWithShape="1">
          <a:blip r:embed="rId4">
            <a:alphaModFix/>
          </a:blip>
          <a:srcRect/>
          <a:stretch/>
        </p:blipFill>
        <p:spPr>
          <a:xfrm>
            <a:off x="648050" y="128150"/>
            <a:ext cx="1145575" cy="1160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5"/>
          <p:cNvSpPr txBox="1">
            <a:spLocks noGrp="1"/>
          </p:cNvSpPr>
          <p:nvPr>
            <p:ph type="title"/>
          </p:nvPr>
        </p:nvSpPr>
        <p:spPr>
          <a:xfrm>
            <a:off x="3450000" y="1243975"/>
            <a:ext cx="2244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2000" b="1">
                <a:latin typeface="Arial"/>
                <a:ea typeface="Arial"/>
                <a:cs typeface="Arial"/>
                <a:sym typeface="Arial"/>
              </a:rPr>
              <a:t>EMOTION</a:t>
            </a:r>
            <a:endParaRPr sz="2000" b="1">
              <a:latin typeface="Arial"/>
              <a:ea typeface="Arial"/>
              <a:cs typeface="Arial"/>
              <a:sym typeface="Arial"/>
            </a:endParaRPr>
          </a:p>
        </p:txBody>
      </p:sp>
      <p:sp>
        <p:nvSpPr>
          <p:cNvPr id="197" name="Google Shape;197;p5"/>
          <p:cNvSpPr txBox="1">
            <a:spLocks noGrp="1"/>
          </p:cNvSpPr>
          <p:nvPr>
            <p:ph type="subTitle" idx="1"/>
          </p:nvPr>
        </p:nvSpPr>
        <p:spPr>
          <a:xfrm>
            <a:off x="3294900" y="2175075"/>
            <a:ext cx="25542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Traditionally, consumers of sports products have an emotional investment or interest in the outcome of the event (winning vs. losing, close games vs. “blow outs”)</a:t>
            </a:r>
            <a:endParaRPr>
              <a:latin typeface="Arial"/>
              <a:ea typeface="Arial"/>
              <a:cs typeface="Arial"/>
              <a:sym typeface="Arial"/>
            </a:endParaRPr>
          </a:p>
        </p:txBody>
      </p:sp>
      <p:sp>
        <p:nvSpPr>
          <p:cNvPr id="198" name="Google Shape;198;p5"/>
          <p:cNvSpPr txBox="1">
            <a:spLocks noGrp="1"/>
          </p:cNvSpPr>
          <p:nvPr>
            <p:ph type="title" idx="2"/>
          </p:nvPr>
        </p:nvSpPr>
        <p:spPr>
          <a:xfrm>
            <a:off x="5975524" y="1243975"/>
            <a:ext cx="26679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2000" b="1">
                <a:latin typeface="Arial"/>
                <a:ea typeface="Arial"/>
                <a:cs typeface="Arial"/>
                <a:sym typeface="Arial"/>
              </a:rPr>
              <a:t>LOYALTY</a:t>
            </a:r>
            <a:endParaRPr sz="2000" b="1">
              <a:latin typeface="Arial"/>
              <a:ea typeface="Arial"/>
              <a:cs typeface="Arial"/>
              <a:sym typeface="Arial"/>
            </a:endParaRPr>
          </a:p>
        </p:txBody>
      </p:sp>
      <p:sp>
        <p:nvSpPr>
          <p:cNvPr id="199" name="Google Shape;199;p5"/>
          <p:cNvSpPr txBox="1">
            <a:spLocks noGrp="1"/>
          </p:cNvSpPr>
          <p:nvPr>
            <p:ph type="subTitle" idx="3"/>
          </p:nvPr>
        </p:nvSpPr>
        <p:spPr>
          <a:xfrm>
            <a:off x="6187475" y="2175075"/>
            <a:ext cx="2244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Entertainment consumers are less likely to demonstrate high levels of team or brand loyalty, but rather prefer to satisfy their own entertainment needs  </a:t>
            </a:r>
            <a:endParaRPr>
              <a:latin typeface="Arial"/>
              <a:ea typeface="Arial"/>
              <a:cs typeface="Arial"/>
              <a:sym typeface="Arial"/>
            </a:endParaRPr>
          </a:p>
        </p:txBody>
      </p:sp>
      <p:sp>
        <p:nvSpPr>
          <p:cNvPr id="200" name="Google Shape;200;p5"/>
          <p:cNvSpPr txBox="1">
            <a:spLocks noGrp="1"/>
          </p:cNvSpPr>
          <p:nvPr>
            <p:ph type="title" idx="4"/>
          </p:nvPr>
        </p:nvSpPr>
        <p:spPr>
          <a:xfrm>
            <a:off x="846097" y="1243975"/>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2000" b="1">
                <a:latin typeface="Arial"/>
                <a:ea typeface="Arial"/>
                <a:cs typeface="Arial"/>
                <a:sym typeface="Arial"/>
              </a:rPr>
              <a:t>UNSCRIPTED</a:t>
            </a:r>
            <a:endParaRPr sz="2000" b="1">
              <a:latin typeface="Arial"/>
              <a:ea typeface="Arial"/>
              <a:cs typeface="Arial"/>
              <a:sym typeface="Arial"/>
            </a:endParaRPr>
          </a:p>
        </p:txBody>
      </p:sp>
      <p:sp>
        <p:nvSpPr>
          <p:cNvPr id="201" name="Google Shape;201;p5"/>
          <p:cNvSpPr txBox="1">
            <a:spLocks noGrp="1"/>
          </p:cNvSpPr>
          <p:nvPr>
            <p:ph type="subTitle" idx="5"/>
          </p:nvPr>
        </p:nvSpPr>
        <p:spPr>
          <a:xfrm>
            <a:off x="846097" y="2175075"/>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Consumers of sports do not know the outcome of the event in which they are participating</a:t>
            </a:r>
            <a:endParaRPr>
              <a:latin typeface="Arial"/>
              <a:ea typeface="Arial"/>
              <a:cs typeface="Arial"/>
              <a:sym typeface="Arial"/>
            </a:endParaRPr>
          </a:p>
          <a:p>
            <a:pPr marL="0" lvl="0" indent="0" algn="ctr" rtl="0">
              <a:lnSpc>
                <a:spcPct val="100000"/>
              </a:lnSpc>
              <a:spcBef>
                <a:spcPts val="0"/>
              </a:spcBef>
              <a:spcAft>
                <a:spcPts val="0"/>
              </a:spcAft>
              <a:buSzPts val="1400"/>
              <a:buNone/>
            </a:pPr>
            <a:endParaRPr>
              <a:latin typeface="Arial"/>
              <a:ea typeface="Arial"/>
              <a:cs typeface="Arial"/>
              <a:sym typeface="Arial"/>
            </a:endParaRPr>
          </a:p>
          <a:p>
            <a:pPr marL="0" lvl="0" indent="0" algn="ctr" rtl="0">
              <a:lnSpc>
                <a:spcPct val="100000"/>
              </a:lnSpc>
              <a:spcBef>
                <a:spcPts val="0"/>
              </a:spcBef>
              <a:spcAft>
                <a:spcPts val="0"/>
              </a:spcAft>
              <a:buSzPts val="1400"/>
              <a:buNone/>
            </a:pPr>
            <a:endParaRPr>
              <a:latin typeface="Arial"/>
              <a:ea typeface="Arial"/>
              <a:cs typeface="Arial"/>
              <a:sym typeface="Arial"/>
            </a:endParaRPr>
          </a:p>
        </p:txBody>
      </p:sp>
      <p:cxnSp>
        <p:nvCxnSpPr>
          <p:cNvPr id="202" name="Google Shape;202;p5"/>
          <p:cNvCxnSpPr/>
          <p:nvPr/>
        </p:nvCxnSpPr>
        <p:spPr>
          <a:xfrm>
            <a:off x="1680997" y="19365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03" name="Google Shape;203;p5"/>
          <p:cNvCxnSpPr/>
          <p:nvPr/>
        </p:nvCxnSpPr>
        <p:spPr>
          <a:xfrm>
            <a:off x="4373400" y="19365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04" name="Google Shape;204;p5"/>
          <p:cNvCxnSpPr/>
          <p:nvPr/>
        </p:nvCxnSpPr>
        <p:spPr>
          <a:xfrm>
            <a:off x="7110874" y="19365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205" name="Google Shape;205;p5"/>
          <p:cNvSpPr txBox="1">
            <a:spLocks noGrp="1"/>
          </p:cNvSpPr>
          <p:nvPr>
            <p:ph type="title"/>
          </p:nvPr>
        </p:nvSpPr>
        <p:spPr>
          <a:xfrm>
            <a:off x="148350" y="61325"/>
            <a:ext cx="8847300" cy="9048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3400" b="1">
                <a:solidFill>
                  <a:schemeClr val="lt2"/>
                </a:solidFill>
                <a:latin typeface="Arial"/>
                <a:ea typeface="Arial"/>
                <a:cs typeface="Arial"/>
                <a:sym typeface="Arial"/>
              </a:rPr>
              <a:t>DIFFERENCES</a:t>
            </a:r>
            <a:endParaRPr sz="3000" b="1">
              <a:solidFill>
                <a:schemeClr val="lt2"/>
              </a:solidFill>
              <a:latin typeface="Arial"/>
              <a:ea typeface="Arial"/>
              <a:cs typeface="Arial"/>
              <a:sym typeface="Arial"/>
            </a:endParaRPr>
          </a:p>
        </p:txBody>
      </p:sp>
      <p:cxnSp>
        <p:nvCxnSpPr>
          <p:cNvPr id="206" name="Google Shape;206;p5"/>
          <p:cNvCxnSpPr/>
          <p:nvPr/>
        </p:nvCxnSpPr>
        <p:spPr>
          <a:xfrm>
            <a:off x="3842700" y="1099800"/>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LOYALTY</a:t>
            </a:r>
            <a:endParaRPr b="1">
              <a:latin typeface="Arial"/>
              <a:ea typeface="Arial"/>
              <a:cs typeface="Arial"/>
              <a:sym typeface="Arial"/>
            </a:endParaRPr>
          </a:p>
        </p:txBody>
      </p:sp>
      <p:sp>
        <p:nvSpPr>
          <p:cNvPr id="212" name="Google Shape;212;p6"/>
          <p:cNvSpPr txBox="1">
            <a:spLocks noGrp="1"/>
          </p:cNvSpPr>
          <p:nvPr>
            <p:ph type="subTitle" idx="1"/>
          </p:nvPr>
        </p:nvSpPr>
        <p:spPr>
          <a:xfrm>
            <a:off x="938500" y="1093575"/>
            <a:ext cx="6766200" cy="2048400"/>
          </a:xfrm>
          <a:prstGeom prst="rect">
            <a:avLst/>
          </a:prstGeom>
          <a:noFill/>
          <a:ln>
            <a:noFill/>
          </a:ln>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SzPts val="1600"/>
              <a:buFont typeface="Arial"/>
              <a:buChar char="●"/>
            </a:pPr>
            <a:r>
              <a:rPr lang="en" sz="1600" b="1">
                <a:solidFill>
                  <a:schemeClr val="dk2"/>
                </a:solidFill>
                <a:latin typeface="Arial"/>
                <a:ea typeface="Arial"/>
                <a:cs typeface="Arial"/>
                <a:sym typeface="Arial"/>
              </a:rPr>
              <a:t>Customer loyalty</a:t>
            </a:r>
            <a:r>
              <a:rPr lang="en" sz="1600">
                <a:latin typeface="Arial"/>
                <a:ea typeface="Arial"/>
                <a:cs typeface="Arial"/>
                <a:sym typeface="Arial"/>
              </a:rPr>
              <a:t> is a customer decision to become a repeat consumer of a particular product or brand.  </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 sz="1600">
                <a:latin typeface="Arial"/>
                <a:ea typeface="Arial"/>
                <a:cs typeface="Arial"/>
                <a:sym typeface="Arial"/>
              </a:rPr>
              <a:t>Entertainment consumers are less likely to demonstrate high levels of team or brand loyalty, but rather prefer to satisfy their own entertainment needs.  </a:t>
            </a:r>
            <a:endParaRPr sz="1600">
              <a:latin typeface="Arial"/>
              <a:ea typeface="Arial"/>
              <a:cs typeface="Arial"/>
              <a:sym typeface="Arial"/>
            </a:endParaRPr>
          </a:p>
          <a:p>
            <a:pPr marL="457200" lvl="0" indent="-330200" algn="l" rtl="0">
              <a:lnSpc>
                <a:spcPct val="100000"/>
              </a:lnSpc>
              <a:spcBef>
                <a:spcPts val="1000"/>
              </a:spcBef>
              <a:spcAft>
                <a:spcPts val="1000"/>
              </a:spcAft>
              <a:buSzPts val="1600"/>
              <a:buFont typeface="Arial"/>
              <a:buChar char="●"/>
            </a:pPr>
            <a:r>
              <a:rPr lang="en" sz="1600">
                <a:latin typeface="Arial"/>
                <a:ea typeface="Arial"/>
                <a:cs typeface="Arial"/>
                <a:sym typeface="Arial"/>
              </a:rPr>
              <a:t>If a company’s movie, book, sitcom, amusement ride, video game, magazine, CD, DVD, or video does not deliver the expected level of entertainment, it is likely that the consumer will turn to a competitor’s product.  </a:t>
            </a:r>
            <a:endParaRPr sz="1600">
              <a:latin typeface="Arial"/>
              <a:ea typeface="Arial"/>
              <a:cs typeface="Arial"/>
              <a:sym typeface="Arial"/>
            </a:endParaRPr>
          </a:p>
        </p:txBody>
      </p:sp>
      <p:cxnSp>
        <p:nvCxnSpPr>
          <p:cNvPr id="213" name="Google Shape;213;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14" name="Google Shape;214;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5" name="Google Shape;215;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7"/>
          <p:cNvSpPr txBox="1">
            <a:spLocks noGrp="1"/>
          </p:cNvSpPr>
          <p:nvPr>
            <p:ph type="ctrTitle"/>
          </p:nvPr>
        </p:nvSpPr>
        <p:spPr>
          <a:xfrm>
            <a:off x="1418100" y="1289850"/>
            <a:ext cx="63078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2000"/>
              </a:spcBef>
              <a:spcAft>
                <a:spcPts val="0"/>
              </a:spcAft>
              <a:buSzPts val="3000"/>
              <a:buNone/>
            </a:pPr>
            <a:r>
              <a:rPr lang="en" sz="1600" dirty="0">
                <a:solidFill>
                  <a:schemeClr val="dk2"/>
                </a:solidFill>
                <a:latin typeface="Arial"/>
                <a:ea typeface="Arial"/>
                <a:cs typeface="Arial"/>
                <a:sym typeface="Arial"/>
              </a:rPr>
              <a:t>Cross promotion </a:t>
            </a:r>
            <a:r>
              <a:rPr lang="en" sz="1600" b="0" dirty="0">
                <a:latin typeface="Arial"/>
                <a:ea typeface="Arial"/>
                <a:cs typeface="Arial"/>
                <a:sym typeface="Arial"/>
              </a:rPr>
              <a:t>is the convergence of two entertainment properties working together to market products or services. </a:t>
            </a:r>
            <a:endParaRPr sz="1600" b="0" dirty="0">
              <a:latin typeface="Arial"/>
              <a:ea typeface="Arial"/>
              <a:cs typeface="Arial"/>
              <a:sym typeface="Arial"/>
            </a:endParaRPr>
          </a:p>
          <a:p>
            <a:pPr marL="0" lvl="0" indent="0" algn="ctr" rtl="0">
              <a:lnSpc>
                <a:spcPct val="100000"/>
              </a:lnSpc>
              <a:spcBef>
                <a:spcPts val="2000"/>
              </a:spcBef>
              <a:spcAft>
                <a:spcPts val="2000"/>
              </a:spcAft>
              <a:buSzPts val="3000"/>
              <a:buNone/>
            </a:pPr>
            <a:r>
              <a:rPr lang="en" sz="1600" b="0" dirty="0">
                <a:latin typeface="Arial"/>
                <a:ea typeface="Arial"/>
                <a:cs typeface="Arial"/>
                <a:sym typeface="Arial"/>
              </a:rPr>
              <a:t>For example, Rihanna performing at halftime of the 2023 Super Bowl or Bruno Mars headlining the post-race performance after the 2023 Preakness Stakes represent examples of cross promotion.</a:t>
            </a:r>
            <a:endParaRPr sz="1600" b="0" dirty="0">
              <a:latin typeface="Arial"/>
              <a:ea typeface="Arial"/>
              <a:cs typeface="Arial"/>
              <a:sym typeface="Arial"/>
            </a:endParaRPr>
          </a:p>
        </p:txBody>
      </p:sp>
      <p:pic>
        <p:nvPicPr>
          <p:cNvPr id="221" name="Google Shape;221;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2" name="Google Shape;222;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23" name="Google Shape;223;p7"/>
          <p:cNvSpPr txBox="1">
            <a:spLocks noGrp="1"/>
          </p:cNvSpPr>
          <p:nvPr>
            <p:ph type="title" idx="4294967295"/>
          </p:nvPr>
        </p:nvSpPr>
        <p:spPr>
          <a:xfrm>
            <a:off x="148350" y="664028"/>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3500" b="1" dirty="0">
                <a:solidFill>
                  <a:schemeClr val="lt2"/>
                </a:solidFill>
                <a:latin typeface="Arial"/>
                <a:ea typeface="Arial"/>
                <a:cs typeface="Arial"/>
                <a:sym typeface="Arial"/>
              </a:rPr>
              <a:t>CROSS PROMOTION</a:t>
            </a:r>
            <a:endParaRPr sz="3100" b="1" dirty="0">
              <a:solidFill>
                <a:schemeClr val="lt2"/>
              </a:solidFill>
              <a:latin typeface="Arial"/>
              <a:ea typeface="Arial"/>
              <a:cs typeface="Arial"/>
              <a:sym typeface="Arial"/>
            </a:endParaRPr>
          </a:p>
        </p:txBody>
      </p:sp>
      <p:cxnSp>
        <p:nvCxnSpPr>
          <p:cNvPr id="224" name="Google Shape;224;p7"/>
          <p:cNvCxnSpPr/>
          <p:nvPr/>
        </p:nvCxnSpPr>
        <p:spPr>
          <a:xfrm>
            <a:off x="3756072" y="1440370"/>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8"/>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sz="3400" b="1">
                <a:solidFill>
                  <a:schemeClr val="lt1"/>
                </a:solidFill>
                <a:latin typeface="Arial"/>
                <a:ea typeface="Arial"/>
                <a:cs typeface="Arial"/>
                <a:sym typeface="Arial"/>
              </a:rPr>
              <a:t>DID YOU KNOW?</a:t>
            </a:r>
            <a:endParaRPr sz="3400" b="1">
              <a:solidFill>
                <a:schemeClr val="lt1"/>
              </a:solidFill>
              <a:latin typeface="Arial"/>
              <a:ea typeface="Arial"/>
              <a:cs typeface="Arial"/>
              <a:sym typeface="Arial"/>
            </a:endParaRPr>
          </a:p>
        </p:txBody>
      </p:sp>
      <p:sp>
        <p:nvSpPr>
          <p:cNvPr id="230" name="Google Shape;230;p8"/>
          <p:cNvSpPr txBox="1">
            <a:spLocks noGrp="1"/>
          </p:cNvSpPr>
          <p:nvPr>
            <p:ph type="subTitle" idx="1"/>
          </p:nvPr>
        </p:nvSpPr>
        <p:spPr>
          <a:xfrm>
            <a:off x="1805525" y="1429925"/>
            <a:ext cx="62181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solidFill>
                  <a:schemeClr val="lt2"/>
                </a:solidFill>
                <a:latin typeface="Arial"/>
                <a:ea typeface="Arial"/>
                <a:cs typeface="Arial"/>
                <a:sym typeface="Arial"/>
              </a:rPr>
              <a:t>How much do performers like Rihanna get paid for appearing during the Super Bowl Halftime Show? </a:t>
            </a:r>
            <a:r>
              <a:rPr lang="en" sz="1600" b="1">
                <a:latin typeface="Arial"/>
                <a:ea typeface="Arial"/>
                <a:cs typeface="Arial"/>
                <a:sym typeface="Arial"/>
              </a:rPr>
              <a:t> </a:t>
            </a:r>
            <a:endParaRPr sz="1600" b="1">
              <a:latin typeface="Arial"/>
              <a:ea typeface="Arial"/>
              <a:cs typeface="Arial"/>
              <a:sym typeface="Arial"/>
            </a:endParaRPr>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 sz="1600" b="1">
                <a:latin typeface="Arial"/>
                <a:ea typeface="Arial"/>
                <a:cs typeface="Arial"/>
                <a:sym typeface="Arial"/>
              </a:rPr>
              <a:t>The answer?  NOTHING. </a:t>
            </a:r>
            <a:r>
              <a:rPr lang="en" sz="1600">
                <a:latin typeface="Arial"/>
                <a:ea typeface="Arial"/>
                <a:cs typeface="Arial"/>
                <a:sym typeface="Arial"/>
              </a:rPr>
              <a:t> The NFL does not pay the performers anything for appearing.  </a:t>
            </a:r>
            <a:endParaRPr sz="1600">
              <a:latin typeface="Arial"/>
              <a:ea typeface="Arial"/>
              <a:cs typeface="Arial"/>
              <a:sym typeface="Arial"/>
            </a:endParaRPr>
          </a:p>
          <a:p>
            <a:pPr marL="0" lvl="0" indent="0" algn="l" rtl="0">
              <a:lnSpc>
                <a:spcPct val="100000"/>
              </a:lnSpc>
              <a:spcBef>
                <a:spcPts val="1000"/>
              </a:spcBef>
              <a:spcAft>
                <a:spcPts val="0"/>
              </a:spcAft>
              <a:buSzPts val="1800"/>
              <a:buNone/>
            </a:pPr>
            <a:r>
              <a:rPr lang="en" sz="1600">
                <a:latin typeface="Arial"/>
                <a:ea typeface="Arial"/>
                <a:cs typeface="Arial"/>
                <a:sym typeface="Arial"/>
              </a:rPr>
              <a:t>However, the millions of viewers tuning in provide performers’ brands and music sales a significant boost, providing at least some compensation for their efforts.</a:t>
            </a:r>
            <a:endParaRPr sz="1600">
              <a:latin typeface="Arial"/>
              <a:ea typeface="Arial"/>
              <a:cs typeface="Arial"/>
              <a:sym typeface="Arial"/>
            </a:endParaRPr>
          </a:p>
        </p:txBody>
      </p:sp>
      <p:pic>
        <p:nvPicPr>
          <p:cNvPr id="231" name="Google Shape;231;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2" name="Google Shape;232;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33" name="Google Shape;233;p8"/>
          <p:cNvPicPr preferRelativeResize="0"/>
          <p:nvPr/>
        </p:nvPicPr>
        <p:blipFill rotWithShape="1">
          <a:blip r:embed="rId4">
            <a:alphaModFix/>
          </a:blip>
          <a:srcRect t="23982" b="26146"/>
          <a:stretch/>
        </p:blipFill>
        <p:spPr>
          <a:xfrm>
            <a:off x="799000" y="175075"/>
            <a:ext cx="1006524" cy="125486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39" name="Google Shape;239;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40" name="Google Shape;240;p9"/>
          <p:cNvSpPr txBox="1">
            <a:spLocks noGrp="1"/>
          </p:cNvSpPr>
          <p:nvPr>
            <p:ph type="title" idx="4294967295"/>
          </p:nvPr>
        </p:nvSpPr>
        <p:spPr>
          <a:xfrm>
            <a:off x="730400" y="377900"/>
            <a:ext cx="8847300" cy="90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2400" b="1">
                <a:solidFill>
                  <a:schemeClr val="lt2"/>
                </a:solidFill>
                <a:latin typeface="Arial"/>
                <a:ea typeface="Arial"/>
                <a:cs typeface="Arial"/>
                <a:sym typeface="Arial"/>
              </a:rPr>
              <a:t>CROSS PROMOTION</a:t>
            </a:r>
            <a:endParaRPr sz="2400" b="1">
              <a:solidFill>
                <a:schemeClr val="lt2"/>
              </a:solidFill>
              <a:latin typeface="Arial"/>
              <a:ea typeface="Arial"/>
              <a:cs typeface="Arial"/>
              <a:sym typeface="Arial"/>
            </a:endParaRPr>
          </a:p>
        </p:txBody>
      </p:sp>
      <p:cxnSp>
        <p:nvCxnSpPr>
          <p:cNvPr id="241" name="Google Shape;241;p9"/>
          <p:cNvCxnSpPr/>
          <p:nvPr/>
        </p:nvCxnSpPr>
        <p:spPr>
          <a:xfrm>
            <a:off x="849200" y="942375"/>
            <a:ext cx="1458600" cy="0"/>
          </a:xfrm>
          <a:prstGeom prst="straightConnector1">
            <a:avLst/>
          </a:prstGeom>
          <a:noFill/>
          <a:ln w="9525" cap="flat" cmpd="sng">
            <a:solidFill>
              <a:schemeClr val="lt2"/>
            </a:solidFill>
            <a:prstDash val="solid"/>
            <a:round/>
            <a:headEnd type="none" w="sm" len="sm"/>
            <a:tailEnd type="none" w="sm" len="sm"/>
          </a:ln>
        </p:spPr>
      </p:cxnSp>
      <p:sp>
        <p:nvSpPr>
          <p:cNvPr id="242" name="Google Shape;242;p9"/>
          <p:cNvSpPr txBox="1"/>
          <p:nvPr/>
        </p:nvSpPr>
        <p:spPr>
          <a:xfrm>
            <a:off x="1111900" y="1282700"/>
            <a:ext cx="7784100" cy="1308900"/>
          </a:xfrm>
          <a:prstGeom prst="rect">
            <a:avLst/>
          </a:prstGeom>
          <a:noFill/>
          <a:ln>
            <a:noFill/>
          </a:ln>
        </p:spPr>
        <p:txBody>
          <a:bodyPr spcFirstLastPara="1" wrap="square" lIns="91425" tIns="91425" rIns="91425" bIns="91425" anchor="b" anchorCtr="0">
            <a:noAutofit/>
          </a:bodyPr>
          <a:lstStyle/>
          <a:p>
            <a:pPr marL="457200" marR="0" lvl="0" indent="-330200" algn="l" rtl="0">
              <a:lnSpc>
                <a:spcPct val="100000"/>
              </a:lnSpc>
              <a:spcBef>
                <a:spcPts val="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Can be a very effective branding and marketing tool</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1000"/>
              </a:spcBef>
              <a:spcAft>
                <a:spcPts val="0"/>
              </a:spcAft>
              <a:buClr>
                <a:schemeClr val="lt1"/>
              </a:buClr>
              <a:buSzPts val="1600"/>
              <a:buFont typeface="Arial"/>
              <a:buChar char="●"/>
            </a:pPr>
            <a:r>
              <a:rPr lang="en" sz="1600" b="0" i="0" u="none" strike="noStrike" cap="none">
                <a:solidFill>
                  <a:schemeClr val="lt1"/>
                </a:solidFill>
                <a:latin typeface="Arial"/>
                <a:ea typeface="Arial"/>
                <a:cs typeface="Arial"/>
                <a:sym typeface="Arial"/>
              </a:rPr>
              <a:t>Must benefit all parties to be successful</a:t>
            </a:r>
            <a:endParaRPr sz="1600">
              <a:solidFill>
                <a:schemeClr val="lt1"/>
              </a:solidFill>
            </a:endParaRPr>
          </a:p>
          <a:p>
            <a:pPr marL="457200" marR="0" lvl="0" indent="-330200" algn="l" rtl="0">
              <a:lnSpc>
                <a:spcPct val="100000"/>
              </a:lnSpc>
              <a:spcBef>
                <a:spcPts val="1000"/>
              </a:spcBef>
              <a:spcAft>
                <a:spcPts val="1000"/>
              </a:spcAft>
              <a:buClr>
                <a:schemeClr val="lt1"/>
              </a:buClr>
              <a:buSzPts val="1600"/>
              <a:buFont typeface="Arial"/>
              <a:buChar char="●"/>
            </a:pPr>
            <a:r>
              <a:rPr lang="en" sz="1600" b="0" i="0" u="none" strike="noStrike" cap="none">
                <a:solidFill>
                  <a:schemeClr val="lt1"/>
                </a:solidFill>
                <a:latin typeface="Arial"/>
                <a:ea typeface="Arial"/>
                <a:cs typeface="Arial"/>
                <a:sym typeface="Arial"/>
              </a:rPr>
              <a:t>Is not always successful</a:t>
            </a:r>
            <a:endParaRPr sz="1600" b="0" i="0" u="none" strike="noStrike" cap="non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999</Words>
  <Application>Microsoft Macintosh PowerPoint</Application>
  <PresentationFormat>On-screen Show (16:9)</PresentationFormat>
  <Paragraphs>86</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Proxima Nova</vt:lpstr>
      <vt:lpstr>Montserrat</vt:lpstr>
      <vt:lpstr>Oswald</vt:lpstr>
      <vt:lpstr>Arial</vt:lpstr>
      <vt:lpstr>Futuristic Background by Slidesgo</vt:lpstr>
      <vt:lpstr>Slidesgo Final Pages</vt:lpstr>
      <vt:lpstr>Sports ARE Entertainment</vt:lpstr>
      <vt:lpstr>There are many similarities between sports and other forms of entertainment as each activity is one that entertains or occupies our time.  Any of the following could represent a form of entertainment: Watching a Broadway show Listening to music on your mobile device Streaming a movie on your TV Watching your favorite football team play at the team’s home stadium Playing a game of soccer  </vt:lpstr>
      <vt:lpstr>PowerPoint Presentation</vt:lpstr>
      <vt:lpstr>TIME OUT!</vt:lpstr>
      <vt:lpstr>EMOTION</vt:lpstr>
      <vt:lpstr>LOYALTY</vt:lpstr>
      <vt:lpstr>Cross promotion is the convergence of two entertainment properties working together to market products or services.  For example, Rihanna performing at halftime of the 2023 Super Bowl or Bruno Mars headlining the post-race performance after the 2023 Preakness Stakes represent examples of cross promotion.</vt:lpstr>
      <vt:lpstr>DID YOU KNOW?</vt:lpstr>
      <vt:lpstr>CROSS PROMOTION</vt:lpstr>
      <vt:lpstr>CROSS PROMOTION</vt:lpstr>
      <vt:lpstr>CROSS PROMOTION</vt:lpstr>
      <vt:lpstr>TIME OUT!</vt:lpstr>
      <vt:lpstr>CROSS PROMOTION SUCCESS STORY</vt:lpstr>
      <vt:lpstr>WHEN CROSS PROMOTION MISSES THE MARK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 ARE Entertainment</dc:title>
  <cp:lastModifiedBy>Laura Bennett</cp:lastModifiedBy>
  <cp:revision>1</cp:revision>
  <dcterms:modified xsi:type="dcterms:W3CDTF">2023-08-10T21:31:42Z</dcterms:modified>
</cp:coreProperties>
</file>