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8288000" cy="10287000"/>
  <p:notesSz cx="6858000" cy="9144000"/>
  <p:embeddedFontLst>
    <p:embeddedFont>
      <p:font typeface="Calibri" panose="020F0502020204030204" pitchFamily="34" charset="0"/>
      <p:regular r:id="rId23"/>
      <p:bold r:id="rId24"/>
      <p:italic r:id="rId25"/>
      <p:boldItalic r:id="rId26"/>
    </p:embeddedFont>
    <p:embeddedFont>
      <p:font typeface="Montserrat" pitchFamily="2" charset="77"/>
      <p:regular r:id="rId27"/>
      <p:bold r:id="rId28"/>
      <p:italic r:id="rId29"/>
      <p:boldItalic r:id="rId30"/>
    </p:embeddedFont>
    <p:embeddedFont>
      <p:font typeface="Red Hat Display" panose="02010303040201060303" pitchFamily="2"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iChB1PiYur6mtjR1vbOaapB6H2K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66" d="100"/>
          <a:sy n="66" d="100"/>
        </p:scale>
        <p:origin x="544"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1" name="Google Shape;311;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6" name="Google Shape;336;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7" name="Google Shape;357;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8" name="Google Shape;378;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5" name="Google Shape;4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0" name="Google Shape;420;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260a54456a4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0" name="Google Shape;440;g260a54456a4_0_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260a54456a4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0" name="Google Shape;460;g260a54456a4_0_5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60a54456a4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0" name="Google Shape;480;g260a54456a4_0_7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260a54456a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0" name="Google Shape;500;g260a54456a4_0_1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260a54456a4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0" name="Google Shape;520;g260a54456a4_0_1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1" name="Google Shape;18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60a54456a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0" name="Google Shape;260;g260a54456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3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3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2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2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2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2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2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2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2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3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0"/>
          <p:cNvSpPr>
            <a:spLocks noGrp="1"/>
          </p:cNvSpPr>
          <p:nvPr>
            <p:ph type="pic" idx="2"/>
          </p:nvPr>
        </p:nvSpPr>
        <p:spPr>
          <a:xfrm>
            <a:off x="1792288" y="612775"/>
            <a:ext cx="5486400" cy="4114800"/>
          </a:xfrm>
          <a:prstGeom prst="rect">
            <a:avLst/>
          </a:prstGeom>
          <a:noFill/>
          <a:ln>
            <a:noFill/>
          </a:ln>
        </p:spPr>
      </p:sp>
      <p:sp>
        <p:nvSpPr>
          <p:cNvPr id="64" name="Google Shape;64;p3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jp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jpg"/><Relationship Id="rId7"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6.png"/><Relationship Id="rId5" Type="http://schemas.openxmlformats.org/officeDocument/2006/relationships/image" Target="../media/image7.png"/><Relationship Id="rId10" Type="http://schemas.openxmlformats.org/officeDocument/2006/relationships/image" Target="../media/image5.png"/><Relationship Id="rId4" Type="http://schemas.openxmlformats.org/officeDocument/2006/relationships/image" Target="../media/image33.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jpg"/><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hyperlink" Target="http://www.espn.com/xfl/story/_/id/29593665/the-xfl-rock-dany-garcia-15-million-know-league-sale-2021-season" TargetMode="External"/><Relationship Id="rId3" Type="http://schemas.openxmlformats.org/officeDocument/2006/relationships/image" Target="../media/image1.jpg"/><Relationship Id="rId7" Type="http://schemas.openxmlformats.org/officeDocument/2006/relationships/hyperlink" Target="http://www.si.com/nfl/2020/10/21/dany-garcia-xfl-owner-the-unrelenting"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pn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hyperlink" Target="http://www.xflnewshub.com/xfl-history/the-complete-history-of-the-xfl"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jp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3.png"/><Relationship Id="rId3" Type="http://schemas.openxmlformats.org/officeDocument/2006/relationships/image" Target="../media/image1.jpg"/><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notesSlide" Target="../notesSlides/notesSlide5.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hyperlink" Target="https://www.google.com/url?sa=i&amp;url=https%3A%2F%2Fen.wikipedia.org%2Fwiki%2FSeattle_Sea_Dragons&amp;psig=AOvVaw0TubiH2c0ZjvHruMufgTUv&amp;ust=1687362762070000&amp;source=images&amp;cd=vfe&amp;ved=0CBAQjRxqFwoTCOjzkKKa0v8CFQAAAAAdAAAAABAJ" TargetMode="External"/><Relationship Id="rId11" Type="http://schemas.openxmlformats.org/officeDocument/2006/relationships/image" Target="../media/image21.png"/><Relationship Id="rId5" Type="http://schemas.openxmlformats.org/officeDocument/2006/relationships/image" Target="../media/image6.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7.png"/><Relationship Id="rId9" Type="http://schemas.openxmlformats.org/officeDocument/2006/relationships/image" Target="../media/image19.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7.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7.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t="7812" b="7811"/>
          <a:stretch/>
        </p:blipFill>
        <p:spPr>
          <a:xfrm>
            <a:off x="0" y="0"/>
            <a:ext cx="18288000" cy="10287000"/>
          </a:xfrm>
          <a:prstGeom prst="rect">
            <a:avLst/>
          </a:prstGeom>
          <a:noFill/>
          <a:ln>
            <a:noFill/>
          </a:ln>
        </p:spPr>
      </p:pic>
      <p:grpSp>
        <p:nvGrpSpPr>
          <p:cNvPr id="85" name="Google Shape;85;p1"/>
          <p:cNvGrpSpPr/>
          <p:nvPr/>
        </p:nvGrpSpPr>
        <p:grpSpPr>
          <a:xfrm>
            <a:off x="2984997" y="2181446"/>
            <a:ext cx="12318006" cy="5779447"/>
            <a:chOff x="0" y="-38100"/>
            <a:chExt cx="3244248" cy="1522159"/>
          </a:xfrm>
        </p:grpSpPr>
        <p:sp>
          <p:nvSpPr>
            <p:cNvPr id="86" name="Google Shape;86;p1"/>
            <p:cNvSpPr/>
            <p:nvPr/>
          </p:nvSpPr>
          <p:spPr>
            <a:xfrm>
              <a:off x="0" y="0"/>
              <a:ext cx="3244248" cy="1484059"/>
            </a:xfrm>
            <a:custGeom>
              <a:avLst/>
              <a:gdLst/>
              <a:ahLst/>
              <a:cxnLst/>
              <a:rect l="l" t="t" r="r" b="b"/>
              <a:pathLst>
                <a:path w="3244248" h="1484059" extrusionOk="0">
                  <a:moveTo>
                    <a:pt x="0" y="0"/>
                  </a:moveTo>
                  <a:lnTo>
                    <a:pt x="3244248" y="0"/>
                  </a:lnTo>
                  <a:lnTo>
                    <a:pt x="3244248" y="1484059"/>
                  </a:lnTo>
                  <a:lnTo>
                    <a:pt x="0" y="1484059"/>
                  </a:lnTo>
                  <a:close/>
                </a:path>
              </a:pathLst>
            </a:custGeom>
            <a:solidFill>
              <a:srgbClr val="000000">
                <a:alpha val="0"/>
              </a:srgbClr>
            </a:solidFill>
            <a:ln w="200025" cap="flat" cmpd="sng">
              <a:solidFill>
                <a:srgbClr val="9B0C02"/>
              </a:solidFill>
              <a:prstDash val="solid"/>
              <a:round/>
              <a:headEnd type="none" w="sm" len="sm"/>
              <a:tailEnd type="none" w="sm" len="sm"/>
            </a:ln>
          </p:spPr>
        </p:sp>
        <p:sp>
          <p:nvSpPr>
            <p:cNvPr id="87" name="Google Shape;87;p1"/>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88" name="Google Shape;88;p1"/>
          <p:cNvSpPr/>
          <p:nvPr/>
        </p:nvSpPr>
        <p:spPr>
          <a:xfrm>
            <a:off x="5974318" y="0"/>
            <a:ext cx="6339364" cy="10287000"/>
          </a:xfrm>
          <a:custGeom>
            <a:avLst/>
            <a:gdLst/>
            <a:ahLst/>
            <a:cxnLst/>
            <a:rect l="l" t="t" r="r" b="b"/>
            <a:pathLst>
              <a:path w="6339364" h="10287000" extrusionOk="0">
                <a:moveTo>
                  <a:pt x="0" y="0"/>
                </a:moveTo>
                <a:lnTo>
                  <a:pt x="6339364" y="0"/>
                </a:lnTo>
                <a:lnTo>
                  <a:pt x="6339364" y="10287000"/>
                </a:lnTo>
                <a:lnTo>
                  <a:pt x="0" y="10287000"/>
                </a:lnTo>
                <a:lnTo>
                  <a:pt x="0" y="0"/>
                </a:lnTo>
                <a:close/>
              </a:path>
            </a:pathLst>
          </a:custGeom>
          <a:blipFill rotWithShape="1">
            <a:blip r:embed="rId4">
              <a:alphaModFix amt="34000"/>
            </a:blip>
            <a:stretch>
              <a:fillRect/>
            </a:stretch>
          </a:blipFill>
          <a:ln>
            <a:noFill/>
          </a:ln>
        </p:spPr>
      </p:sp>
      <p:grpSp>
        <p:nvGrpSpPr>
          <p:cNvPr id="89" name="Google Shape;89;p1"/>
          <p:cNvGrpSpPr/>
          <p:nvPr/>
        </p:nvGrpSpPr>
        <p:grpSpPr>
          <a:xfrm>
            <a:off x="17693883" y="2181445"/>
            <a:ext cx="3086112" cy="3230787"/>
            <a:chOff x="0" y="-38100"/>
            <a:chExt cx="812800" cy="850900"/>
          </a:xfrm>
        </p:grpSpPr>
        <p:sp>
          <p:nvSpPr>
            <p:cNvPr id="90" name="Google Shape;90;p1"/>
            <p:cNvSpPr/>
            <p:nvPr/>
          </p:nvSpPr>
          <p:spPr>
            <a:xfrm>
              <a:off x="0" y="0"/>
              <a:ext cx="119881" cy="43054"/>
            </a:xfrm>
            <a:custGeom>
              <a:avLst/>
              <a:gdLst/>
              <a:ahLst/>
              <a:cxnLst/>
              <a:rect l="l" t="t" r="r" b="b"/>
              <a:pathLst>
                <a:path w="119881" h="43054" extrusionOk="0">
                  <a:moveTo>
                    <a:pt x="0" y="0"/>
                  </a:moveTo>
                  <a:lnTo>
                    <a:pt x="119881" y="0"/>
                  </a:lnTo>
                  <a:lnTo>
                    <a:pt x="119881" y="43054"/>
                  </a:lnTo>
                  <a:lnTo>
                    <a:pt x="0" y="43054"/>
                  </a:lnTo>
                  <a:close/>
                </a:path>
              </a:pathLst>
            </a:custGeom>
            <a:solidFill>
              <a:srgbClr val="0B0B0B"/>
            </a:solidFill>
            <a:ln>
              <a:noFill/>
            </a:ln>
          </p:spPr>
        </p:sp>
        <p:sp>
          <p:nvSpPr>
            <p:cNvPr id="91" name="Google Shape;91;p1"/>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92" name="Google Shape;92;p1"/>
          <p:cNvSpPr/>
          <p:nvPr/>
        </p:nvSpPr>
        <p:spPr>
          <a:xfrm>
            <a:off x="-1261036"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93" name="Google Shape;93;p1"/>
          <p:cNvSpPr/>
          <p:nvPr/>
        </p:nvSpPr>
        <p:spPr>
          <a:xfrm>
            <a:off x="748505"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94" name="Google Shape;94;p1"/>
          <p:cNvSpPr/>
          <p:nvPr/>
        </p:nvSpPr>
        <p:spPr>
          <a:xfrm rot="-2700000">
            <a:off x="16693088" y="-702671"/>
            <a:ext cx="2469673" cy="2388848"/>
          </a:xfrm>
          <a:custGeom>
            <a:avLst/>
            <a:gdLst/>
            <a:ahLst/>
            <a:cxnLst/>
            <a:rect l="l" t="t" r="r" b="b"/>
            <a:pathLst>
              <a:path w="2469673" h="2388848" extrusionOk="0">
                <a:moveTo>
                  <a:pt x="0" y="0"/>
                </a:moveTo>
                <a:lnTo>
                  <a:pt x="2469673" y="0"/>
                </a:lnTo>
                <a:lnTo>
                  <a:pt x="2469673" y="2388848"/>
                </a:lnTo>
                <a:lnTo>
                  <a:pt x="0" y="2388848"/>
                </a:lnTo>
                <a:lnTo>
                  <a:pt x="0" y="0"/>
                </a:lnTo>
                <a:close/>
              </a:path>
            </a:pathLst>
          </a:custGeom>
          <a:blipFill rotWithShape="1">
            <a:blip r:embed="rId6">
              <a:alphaModFix/>
            </a:blip>
            <a:stretch>
              <a:fillRect/>
            </a:stretch>
          </a:blipFill>
          <a:ln>
            <a:noFill/>
          </a:ln>
        </p:spPr>
      </p:sp>
      <p:sp>
        <p:nvSpPr>
          <p:cNvPr id="95" name="Google Shape;95;p1"/>
          <p:cNvSpPr/>
          <p:nvPr/>
        </p:nvSpPr>
        <p:spPr>
          <a:xfrm rot="-2700000">
            <a:off x="14643133" y="-702671"/>
            <a:ext cx="2469673" cy="2388848"/>
          </a:xfrm>
          <a:custGeom>
            <a:avLst/>
            <a:gdLst/>
            <a:ahLst/>
            <a:cxnLst/>
            <a:rect l="l" t="t" r="r" b="b"/>
            <a:pathLst>
              <a:path w="2469673" h="2388848" extrusionOk="0">
                <a:moveTo>
                  <a:pt x="0" y="0"/>
                </a:moveTo>
                <a:lnTo>
                  <a:pt x="2469674" y="0"/>
                </a:lnTo>
                <a:lnTo>
                  <a:pt x="2469674" y="2388848"/>
                </a:lnTo>
                <a:lnTo>
                  <a:pt x="0" y="2388848"/>
                </a:lnTo>
                <a:lnTo>
                  <a:pt x="0" y="0"/>
                </a:lnTo>
                <a:close/>
              </a:path>
            </a:pathLst>
          </a:custGeom>
          <a:blipFill rotWithShape="1">
            <a:blip r:embed="rId6">
              <a:alphaModFix/>
            </a:blip>
            <a:stretch>
              <a:fillRect/>
            </a:stretch>
          </a:blipFill>
          <a:ln>
            <a:noFill/>
          </a:ln>
        </p:spPr>
      </p:sp>
      <p:sp>
        <p:nvSpPr>
          <p:cNvPr id="96" name="Google Shape;96;p1"/>
          <p:cNvSpPr/>
          <p:nvPr/>
        </p:nvSpPr>
        <p:spPr>
          <a:xfrm>
            <a:off x="305523" y="-324344"/>
            <a:ext cx="5412174" cy="2706087"/>
          </a:xfrm>
          <a:custGeom>
            <a:avLst/>
            <a:gdLst/>
            <a:ahLst/>
            <a:cxnLst/>
            <a:rect l="l" t="t" r="r" b="b"/>
            <a:pathLst>
              <a:path w="5412174" h="2706087" extrusionOk="0">
                <a:moveTo>
                  <a:pt x="0" y="0"/>
                </a:moveTo>
                <a:lnTo>
                  <a:pt x="5412175" y="0"/>
                </a:lnTo>
                <a:lnTo>
                  <a:pt x="5412175" y="2706088"/>
                </a:lnTo>
                <a:lnTo>
                  <a:pt x="0" y="2706088"/>
                </a:lnTo>
                <a:lnTo>
                  <a:pt x="0" y="0"/>
                </a:lnTo>
                <a:close/>
              </a:path>
            </a:pathLst>
          </a:custGeom>
          <a:blipFill rotWithShape="1">
            <a:blip r:embed="rId7">
              <a:alphaModFix/>
            </a:blip>
            <a:stretch>
              <a:fillRect/>
            </a:stretch>
          </a:blipFill>
          <a:ln>
            <a:noFill/>
          </a:ln>
        </p:spPr>
      </p:sp>
      <p:sp>
        <p:nvSpPr>
          <p:cNvPr id="97" name="Google Shape;97;p1"/>
          <p:cNvSpPr txBox="1"/>
          <p:nvPr/>
        </p:nvSpPr>
        <p:spPr>
          <a:xfrm>
            <a:off x="647700" y="3097650"/>
            <a:ext cx="16992600" cy="1847100"/>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2000" b="1" i="0" u="none" strike="noStrike" cap="none">
                <a:solidFill>
                  <a:srgbClr val="FFFFFF"/>
                </a:solidFill>
              </a:rPr>
              <a:t>THE XFL REBOOT</a:t>
            </a:r>
            <a:endParaRPr sz="12000" b="1"/>
          </a:p>
        </p:txBody>
      </p:sp>
      <p:sp>
        <p:nvSpPr>
          <p:cNvPr id="98" name="Google Shape;98;p1"/>
          <p:cNvSpPr txBox="1"/>
          <p:nvPr/>
        </p:nvSpPr>
        <p:spPr>
          <a:xfrm>
            <a:off x="14814971" y="1698986"/>
            <a:ext cx="3352282" cy="627122"/>
          </a:xfrm>
          <a:prstGeom prst="rect">
            <a:avLst/>
          </a:prstGeom>
          <a:noFill/>
          <a:ln>
            <a:noFill/>
          </a:ln>
        </p:spPr>
        <p:txBody>
          <a:bodyPr spcFirstLastPara="1" wrap="square" lIns="0" tIns="0" rIns="0" bIns="0" anchor="t" anchorCtr="0">
            <a:spAutoFit/>
          </a:bodyPr>
          <a:lstStyle/>
          <a:p>
            <a:pPr marL="0" marR="0" lvl="0" indent="0" algn="r" rtl="0">
              <a:lnSpc>
                <a:spcPct val="140010"/>
              </a:lnSpc>
              <a:spcBef>
                <a:spcPts val="0"/>
              </a:spcBef>
              <a:spcAft>
                <a:spcPts val="0"/>
              </a:spcAft>
              <a:buNone/>
            </a:pPr>
            <a:r>
              <a:rPr lang="en-US" sz="3699" b="0" i="0" u="none" strike="noStrike" cap="none">
                <a:solidFill>
                  <a:srgbClr val="0B0B0B"/>
                </a:solidFill>
                <a:latin typeface="Arial"/>
                <a:ea typeface="Arial"/>
                <a:cs typeface="Arial"/>
                <a:sym typeface="Arial"/>
              </a:rPr>
              <a:t>2023 SEASON RECAP</a:t>
            </a:r>
            <a:endParaRPr/>
          </a:p>
        </p:txBody>
      </p:sp>
      <p:sp>
        <p:nvSpPr>
          <p:cNvPr id="99" name="Google Shape;99;p1"/>
          <p:cNvSpPr txBox="1"/>
          <p:nvPr/>
        </p:nvSpPr>
        <p:spPr>
          <a:xfrm>
            <a:off x="1894913" y="4820245"/>
            <a:ext cx="14498100" cy="6465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4200" b="1" i="0" u="none" strike="noStrike" cap="none">
                <a:solidFill>
                  <a:srgbClr val="FFFFFF"/>
                </a:solidFill>
              </a:rPr>
              <a:t>BY THE NUMBERS</a:t>
            </a:r>
            <a:endParaRPr/>
          </a:p>
        </p:txBody>
      </p:sp>
      <p:sp>
        <p:nvSpPr>
          <p:cNvPr id="100" name="Google Shape;100;p1"/>
          <p:cNvSpPr/>
          <p:nvPr/>
        </p:nvSpPr>
        <p:spPr>
          <a:xfrm>
            <a:off x="12743737" y="9509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8">
              <a:alphaModFix/>
            </a:blip>
            <a:stretch>
              <a:fillRect/>
            </a:stretch>
          </a:blipFill>
          <a:ln>
            <a:noFill/>
          </a:ln>
        </p:spPr>
      </p:sp>
      <p:sp>
        <p:nvSpPr>
          <p:cNvPr id="101" name="Google Shape;101;p1"/>
          <p:cNvSpPr txBox="1"/>
          <p:nvPr/>
        </p:nvSpPr>
        <p:spPr>
          <a:xfrm>
            <a:off x="13558270" y="9624576"/>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pic>
        <p:nvPicPr>
          <p:cNvPr id="313" name="Google Shape;313;p10"/>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314" name="Google Shape;314;p10"/>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315" name="Google Shape;315;p10"/>
          <p:cNvSpPr/>
          <p:nvPr/>
        </p:nvSpPr>
        <p:spPr>
          <a:xfrm>
            <a:off x="0"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16" name="Google Shape;316;p10"/>
          <p:cNvSpPr/>
          <p:nvPr/>
        </p:nvSpPr>
        <p:spPr>
          <a:xfrm>
            <a:off x="4116926" y="1406641"/>
            <a:ext cx="4497926" cy="7601084"/>
          </a:xfrm>
          <a:custGeom>
            <a:avLst/>
            <a:gdLst/>
            <a:ahLst/>
            <a:cxnLst/>
            <a:rect l="l" t="t" r="r" b="b"/>
            <a:pathLst>
              <a:path w="4497926" h="7601084" extrusionOk="0">
                <a:moveTo>
                  <a:pt x="0" y="0"/>
                </a:moveTo>
                <a:lnTo>
                  <a:pt x="4497926" y="0"/>
                </a:lnTo>
                <a:lnTo>
                  <a:pt x="4497926" y="7601084"/>
                </a:lnTo>
                <a:lnTo>
                  <a:pt x="0" y="7601084"/>
                </a:lnTo>
                <a:lnTo>
                  <a:pt x="0" y="0"/>
                </a:lnTo>
                <a:close/>
              </a:path>
            </a:pathLst>
          </a:custGeom>
          <a:blipFill rotWithShape="1">
            <a:blip r:embed="rId4">
              <a:alphaModFix/>
            </a:blip>
            <a:stretch>
              <a:fillRect l="-93298" r="-107489"/>
            </a:stretch>
          </a:blipFill>
          <a:ln>
            <a:noFill/>
          </a:ln>
        </p:spPr>
      </p:sp>
      <p:sp>
        <p:nvSpPr>
          <p:cNvPr id="317" name="Google Shape;317;p10"/>
          <p:cNvSpPr/>
          <p:nvPr/>
        </p:nvSpPr>
        <p:spPr>
          <a:xfrm>
            <a:off x="8614852"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18" name="Google Shape;318;p10"/>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5">
              <a:alphaModFix/>
            </a:blip>
            <a:stretch>
              <a:fillRect/>
            </a:stretch>
          </a:blipFill>
          <a:ln>
            <a:noFill/>
          </a:ln>
        </p:spPr>
      </p:sp>
      <p:sp>
        <p:nvSpPr>
          <p:cNvPr id="319" name="Google Shape;319;p10"/>
          <p:cNvSpPr/>
          <p:nvPr/>
        </p:nvSpPr>
        <p:spPr>
          <a:xfrm>
            <a:off x="12731778" y="9130311"/>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6">
              <a:alphaModFix/>
            </a:blip>
            <a:stretch>
              <a:fillRect/>
            </a:stretch>
          </a:blipFill>
          <a:ln>
            <a:noFill/>
          </a:ln>
        </p:spPr>
      </p:sp>
      <p:sp>
        <p:nvSpPr>
          <p:cNvPr id="320" name="Google Shape;320;p10"/>
          <p:cNvSpPr/>
          <p:nvPr/>
        </p:nvSpPr>
        <p:spPr>
          <a:xfrm>
            <a:off x="13350903" y="4504072"/>
            <a:ext cx="4114800" cy="4114800"/>
          </a:xfrm>
          <a:custGeom>
            <a:avLst/>
            <a:gdLst/>
            <a:ahLst/>
            <a:cxnLst/>
            <a:rect l="l" t="t" r="r" b="b"/>
            <a:pathLst>
              <a:path w="4114800" h="4114800" extrusionOk="0">
                <a:moveTo>
                  <a:pt x="0" y="0"/>
                </a:moveTo>
                <a:lnTo>
                  <a:pt x="4114800" y="0"/>
                </a:lnTo>
                <a:lnTo>
                  <a:pt x="4114800" y="4114800"/>
                </a:lnTo>
                <a:lnTo>
                  <a:pt x="0" y="4114800"/>
                </a:lnTo>
                <a:lnTo>
                  <a:pt x="0" y="0"/>
                </a:lnTo>
                <a:close/>
              </a:path>
            </a:pathLst>
          </a:custGeom>
          <a:blipFill rotWithShape="1">
            <a:blip r:embed="rId7">
              <a:alphaModFix/>
            </a:blip>
            <a:stretch>
              <a:fillRect/>
            </a:stretch>
          </a:blipFill>
          <a:ln>
            <a:noFill/>
          </a:ln>
        </p:spPr>
      </p:sp>
      <p:grpSp>
        <p:nvGrpSpPr>
          <p:cNvPr id="321" name="Google Shape;321;p10"/>
          <p:cNvGrpSpPr/>
          <p:nvPr/>
        </p:nvGrpSpPr>
        <p:grpSpPr>
          <a:xfrm>
            <a:off x="14163640" y="4939412"/>
            <a:ext cx="3086098" cy="3086102"/>
            <a:chOff x="0" y="0"/>
            <a:chExt cx="812800" cy="812800"/>
          </a:xfrm>
        </p:grpSpPr>
        <p:sp>
          <p:nvSpPr>
            <p:cNvPr id="322" name="Google Shape;322;p10"/>
            <p:cNvSpPr/>
            <p:nvPr/>
          </p:nvSpPr>
          <p:spPr>
            <a:xfrm>
              <a:off x="0" y="0"/>
              <a:ext cx="679899" cy="470445"/>
            </a:xfrm>
            <a:custGeom>
              <a:avLst/>
              <a:gdLst/>
              <a:ahLst/>
              <a:cxnLst/>
              <a:rect l="l" t="t" r="r" b="b"/>
              <a:pathLst>
                <a:path w="679899" h="470445" extrusionOk="0">
                  <a:moveTo>
                    <a:pt x="0" y="0"/>
                  </a:moveTo>
                  <a:lnTo>
                    <a:pt x="679899" y="0"/>
                  </a:lnTo>
                  <a:lnTo>
                    <a:pt x="679899" y="470445"/>
                  </a:lnTo>
                  <a:lnTo>
                    <a:pt x="0" y="470445"/>
                  </a:lnTo>
                  <a:close/>
                </a:path>
              </a:pathLst>
            </a:custGeom>
            <a:solidFill>
              <a:srgbClr val="A80C00"/>
            </a:solidFill>
            <a:ln>
              <a:noFill/>
            </a:ln>
          </p:spPr>
        </p:sp>
        <p:sp>
          <p:nvSpPr>
            <p:cNvPr id="323" name="Google Shape;323;p10"/>
            <p:cNvSpPr txBox="1"/>
            <p:nvPr/>
          </p:nvSpPr>
          <p:spPr>
            <a:xfrm>
              <a:off x="0" y="28575"/>
              <a:ext cx="812800" cy="784225"/>
            </a:xfrm>
            <a:prstGeom prst="rect">
              <a:avLst/>
            </a:prstGeom>
            <a:noFill/>
            <a:ln>
              <a:noFill/>
            </a:ln>
          </p:spPr>
          <p:txBody>
            <a:bodyPr spcFirstLastPara="1" wrap="square" lIns="50800" tIns="50800" rIns="50800" bIns="50800" anchor="ctr" anchorCtr="0">
              <a:noAutofit/>
            </a:bodyPr>
            <a:lstStyle/>
            <a:p>
              <a:pPr marL="0" marR="0" lvl="0" indent="0" algn="ctr" rtl="0">
                <a:lnSpc>
                  <a:spcPct val="92555"/>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324" name="Google Shape;324;p10"/>
          <p:cNvSpPr txBox="1"/>
          <p:nvPr/>
        </p:nvSpPr>
        <p:spPr>
          <a:xfrm>
            <a:off x="13474807" y="2240883"/>
            <a:ext cx="4438500" cy="16248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5200" b="1" i="0" u="none" strike="noStrike" cap="none">
                <a:solidFill>
                  <a:srgbClr val="FFFFFF"/>
                </a:solidFill>
              </a:rPr>
              <a:t>TELEVISION</a:t>
            </a:r>
            <a:endParaRPr sz="5200" b="1"/>
          </a:p>
          <a:p>
            <a:pPr marL="0" marR="0" lvl="0" indent="0" algn="l" rtl="0">
              <a:lnSpc>
                <a:spcPct val="103000"/>
              </a:lnSpc>
              <a:spcBef>
                <a:spcPts val="0"/>
              </a:spcBef>
              <a:spcAft>
                <a:spcPts val="0"/>
              </a:spcAft>
              <a:buNone/>
            </a:pPr>
            <a:r>
              <a:rPr lang="en-US" sz="5200" b="1" i="0" u="none" strike="noStrike" cap="none">
                <a:solidFill>
                  <a:srgbClr val="FFFFFF"/>
                </a:solidFill>
              </a:rPr>
              <a:t>VIEWERSHIP</a:t>
            </a:r>
            <a:endParaRPr sz="5200" b="1"/>
          </a:p>
        </p:txBody>
      </p:sp>
      <p:sp>
        <p:nvSpPr>
          <p:cNvPr id="325" name="Google Shape;325;p10"/>
          <p:cNvSpPr txBox="1"/>
          <p:nvPr/>
        </p:nvSpPr>
        <p:spPr>
          <a:xfrm>
            <a:off x="16059745" y="452250"/>
            <a:ext cx="18534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2023</a:t>
            </a:r>
            <a:endParaRPr sz="3400" b="1"/>
          </a:p>
        </p:txBody>
      </p:sp>
      <p:sp>
        <p:nvSpPr>
          <p:cNvPr id="326" name="Google Shape;326;p10"/>
          <p:cNvSpPr txBox="1"/>
          <p:nvPr/>
        </p:nvSpPr>
        <p:spPr>
          <a:xfrm>
            <a:off x="428204" y="5662312"/>
            <a:ext cx="32604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 XFL signed a five-year exclusive broadcast rights deal with ESPN &amp; Disney starting in 2023 through the 2027 season, worth a reported $20M per year</a:t>
            </a:r>
            <a:endParaRPr sz="1800" b="1"/>
          </a:p>
        </p:txBody>
      </p:sp>
      <p:sp>
        <p:nvSpPr>
          <p:cNvPr id="327" name="Google Shape;327;p10"/>
          <p:cNvSpPr txBox="1"/>
          <p:nvPr/>
        </p:nvSpPr>
        <p:spPr>
          <a:xfrm>
            <a:off x="4735630" y="5662312"/>
            <a:ext cx="32604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According to a league report, more a total of 28 million fans tuned in to watch an XFL game in 2023, and the audience grew by 2 million new viewers per week</a:t>
            </a:r>
            <a:endParaRPr sz="1800" b="1"/>
          </a:p>
        </p:txBody>
      </p:sp>
      <p:sp>
        <p:nvSpPr>
          <p:cNvPr id="328" name="Google Shape;328;p10"/>
          <p:cNvSpPr txBox="1"/>
          <p:nvPr/>
        </p:nvSpPr>
        <p:spPr>
          <a:xfrm>
            <a:off x="9043057" y="5662312"/>
            <a:ext cx="3260400" cy="26043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 season ended on a high note, with the XFL Championship Game averaging 1.43 million viewers on ABC, the league's best TV audience since opening weekend</a:t>
            </a:r>
            <a:endParaRPr sz="1800" b="1"/>
          </a:p>
        </p:txBody>
      </p:sp>
      <p:sp>
        <p:nvSpPr>
          <p:cNvPr id="329" name="Google Shape;329;p10"/>
          <p:cNvSpPr txBox="1"/>
          <p:nvPr/>
        </p:nvSpPr>
        <p:spPr>
          <a:xfrm>
            <a:off x="619125" y="3789893"/>
            <a:ext cx="28788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5</a:t>
            </a:r>
            <a:endParaRPr sz="7700" b="1"/>
          </a:p>
        </p:txBody>
      </p:sp>
      <p:sp>
        <p:nvSpPr>
          <p:cNvPr id="330" name="Google Shape;330;p10"/>
          <p:cNvSpPr txBox="1"/>
          <p:nvPr/>
        </p:nvSpPr>
        <p:spPr>
          <a:xfrm>
            <a:off x="4735630" y="3281993"/>
            <a:ext cx="3372900" cy="1693200"/>
          </a:xfrm>
          <a:prstGeom prst="rect">
            <a:avLst/>
          </a:prstGeom>
          <a:noFill/>
          <a:ln>
            <a:noFill/>
          </a:ln>
        </p:spPr>
        <p:txBody>
          <a:bodyPr spcFirstLastPara="1" wrap="square" lIns="0" tIns="0" rIns="0" bIns="0" anchor="t" anchorCtr="0">
            <a:spAutoFit/>
          </a:bodyPr>
          <a:lstStyle/>
          <a:p>
            <a:pPr marL="0" marR="0" lvl="0" indent="0" algn="ctr" rtl="0">
              <a:lnSpc>
                <a:spcPct val="102995"/>
              </a:lnSpc>
              <a:spcBef>
                <a:spcPts val="0"/>
              </a:spcBef>
              <a:spcAft>
                <a:spcPts val="0"/>
              </a:spcAft>
              <a:buNone/>
            </a:pPr>
            <a:r>
              <a:rPr lang="en-US" sz="11000" b="1" i="0" u="none" strike="noStrike" cap="none">
                <a:solidFill>
                  <a:srgbClr val="FFFFFF"/>
                </a:solidFill>
              </a:rPr>
              <a:t>28M</a:t>
            </a:r>
            <a:endParaRPr sz="11000" b="1"/>
          </a:p>
        </p:txBody>
      </p:sp>
      <p:sp>
        <p:nvSpPr>
          <p:cNvPr id="331" name="Google Shape;331;p10"/>
          <p:cNvSpPr txBox="1"/>
          <p:nvPr/>
        </p:nvSpPr>
        <p:spPr>
          <a:xfrm>
            <a:off x="9138517" y="3789893"/>
            <a:ext cx="30696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1.43M</a:t>
            </a:r>
            <a:endParaRPr sz="7700" b="1"/>
          </a:p>
        </p:txBody>
      </p:sp>
      <p:sp>
        <p:nvSpPr>
          <p:cNvPr id="332" name="Google Shape;332;p10"/>
          <p:cNvSpPr txBox="1"/>
          <p:nvPr/>
        </p:nvSpPr>
        <p:spPr>
          <a:xfrm>
            <a:off x="13546312" y="9245445"/>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
        <p:nvSpPr>
          <p:cNvPr id="333" name="Google Shape;333;p10"/>
          <p:cNvSpPr/>
          <p:nvPr/>
        </p:nvSpPr>
        <p:spPr>
          <a:xfrm>
            <a:off x="14575525" y="4939412"/>
            <a:ext cx="1665556" cy="1665556"/>
          </a:xfrm>
          <a:custGeom>
            <a:avLst/>
            <a:gdLst/>
            <a:ahLst/>
            <a:cxnLst/>
            <a:rect l="l" t="t" r="r" b="b"/>
            <a:pathLst>
              <a:path w="1665556" h="1665556" extrusionOk="0">
                <a:moveTo>
                  <a:pt x="0" y="0"/>
                </a:moveTo>
                <a:lnTo>
                  <a:pt x="1665556" y="0"/>
                </a:lnTo>
                <a:lnTo>
                  <a:pt x="1665556" y="1665555"/>
                </a:lnTo>
                <a:lnTo>
                  <a:pt x="0" y="1665555"/>
                </a:lnTo>
                <a:lnTo>
                  <a:pt x="0" y="0"/>
                </a:lnTo>
                <a:close/>
              </a:path>
            </a:pathLst>
          </a:custGeom>
          <a:blipFill rotWithShape="1">
            <a:blip r:embed="rId8">
              <a:alphaModFix/>
            </a:blip>
            <a:stretch>
              <a:fillRect/>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11"/>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339" name="Google Shape;339;p11"/>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340" name="Google Shape;340;p11"/>
          <p:cNvSpPr/>
          <p:nvPr/>
        </p:nvSpPr>
        <p:spPr>
          <a:xfrm>
            <a:off x="0"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41" name="Google Shape;341;p11"/>
          <p:cNvSpPr/>
          <p:nvPr/>
        </p:nvSpPr>
        <p:spPr>
          <a:xfrm>
            <a:off x="4116926" y="1406641"/>
            <a:ext cx="4497926" cy="7601084"/>
          </a:xfrm>
          <a:custGeom>
            <a:avLst/>
            <a:gdLst/>
            <a:ahLst/>
            <a:cxnLst/>
            <a:rect l="l" t="t" r="r" b="b"/>
            <a:pathLst>
              <a:path w="4497926" h="7601084" extrusionOk="0">
                <a:moveTo>
                  <a:pt x="0" y="0"/>
                </a:moveTo>
                <a:lnTo>
                  <a:pt x="4497926" y="0"/>
                </a:lnTo>
                <a:lnTo>
                  <a:pt x="4497926" y="7601084"/>
                </a:lnTo>
                <a:lnTo>
                  <a:pt x="0" y="7601084"/>
                </a:lnTo>
                <a:lnTo>
                  <a:pt x="0" y="0"/>
                </a:lnTo>
                <a:close/>
              </a:path>
            </a:pathLst>
          </a:custGeom>
          <a:blipFill rotWithShape="1">
            <a:blip r:embed="rId4">
              <a:alphaModFix/>
            </a:blip>
            <a:stretch>
              <a:fillRect l="-93298" r="-107489"/>
            </a:stretch>
          </a:blipFill>
          <a:ln>
            <a:noFill/>
          </a:ln>
        </p:spPr>
      </p:sp>
      <p:sp>
        <p:nvSpPr>
          <p:cNvPr id="342" name="Google Shape;342;p11"/>
          <p:cNvSpPr/>
          <p:nvPr/>
        </p:nvSpPr>
        <p:spPr>
          <a:xfrm>
            <a:off x="8614852"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43" name="Google Shape;343;p11"/>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5">
              <a:alphaModFix/>
            </a:blip>
            <a:stretch>
              <a:fillRect/>
            </a:stretch>
          </a:blipFill>
          <a:ln>
            <a:noFill/>
          </a:ln>
        </p:spPr>
      </p:sp>
      <p:sp>
        <p:nvSpPr>
          <p:cNvPr id="344" name="Google Shape;344;p11"/>
          <p:cNvSpPr/>
          <p:nvPr/>
        </p:nvSpPr>
        <p:spPr>
          <a:xfrm>
            <a:off x="12731778" y="9130311"/>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6">
              <a:alphaModFix/>
            </a:blip>
            <a:stretch>
              <a:fillRect/>
            </a:stretch>
          </a:blipFill>
          <a:ln>
            <a:noFill/>
          </a:ln>
        </p:spPr>
      </p:sp>
      <p:sp>
        <p:nvSpPr>
          <p:cNvPr id="345" name="Google Shape;345;p11"/>
          <p:cNvSpPr/>
          <p:nvPr/>
        </p:nvSpPr>
        <p:spPr>
          <a:xfrm>
            <a:off x="13321522" y="4570997"/>
            <a:ext cx="4114800" cy="4114800"/>
          </a:xfrm>
          <a:custGeom>
            <a:avLst/>
            <a:gdLst/>
            <a:ahLst/>
            <a:cxnLst/>
            <a:rect l="l" t="t" r="r" b="b"/>
            <a:pathLst>
              <a:path w="4114800" h="4114800" extrusionOk="0">
                <a:moveTo>
                  <a:pt x="0" y="0"/>
                </a:moveTo>
                <a:lnTo>
                  <a:pt x="4114800" y="0"/>
                </a:lnTo>
                <a:lnTo>
                  <a:pt x="4114800" y="4114800"/>
                </a:lnTo>
                <a:lnTo>
                  <a:pt x="0" y="4114800"/>
                </a:lnTo>
                <a:lnTo>
                  <a:pt x="0" y="0"/>
                </a:lnTo>
                <a:close/>
              </a:path>
            </a:pathLst>
          </a:custGeom>
          <a:blipFill rotWithShape="1">
            <a:blip r:embed="rId7">
              <a:alphaModFix/>
            </a:blip>
            <a:stretch>
              <a:fillRect/>
            </a:stretch>
          </a:blipFill>
          <a:ln>
            <a:noFill/>
          </a:ln>
        </p:spPr>
      </p:sp>
      <p:sp>
        <p:nvSpPr>
          <p:cNvPr id="346" name="Google Shape;346;p11"/>
          <p:cNvSpPr txBox="1"/>
          <p:nvPr/>
        </p:nvSpPr>
        <p:spPr>
          <a:xfrm>
            <a:off x="13474807" y="2240883"/>
            <a:ext cx="4438500" cy="24492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5200" b="1" i="0" u="none" strike="noStrike" cap="none">
                <a:solidFill>
                  <a:srgbClr val="FFFFFF"/>
                </a:solidFill>
              </a:rPr>
              <a:t>DIGITAL &amp; SOCIAL MEDIA</a:t>
            </a:r>
            <a:endParaRPr sz="5200" b="1"/>
          </a:p>
        </p:txBody>
      </p:sp>
      <p:sp>
        <p:nvSpPr>
          <p:cNvPr id="347" name="Google Shape;347;p11"/>
          <p:cNvSpPr txBox="1"/>
          <p:nvPr/>
        </p:nvSpPr>
        <p:spPr>
          <a:xfrm>
            <a:off x="16745131" y="452247"/>
            <a:ext cx="11682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2023</a:t>
            </a:r>
            <a:endParaRPr sz="3400" b="1"/>
          </a:p>
        </p:txBody>
      </p:sp>
      <p:sp>
        <p:nvSpPr>
          <p:cNvPr id="348" name="Google Shape;348;p11"/>
          <p:cNvSpPr txBox="1"/>
          <p:nvPr/>
        </p:nvSpPr>
        <p:spPr>
          <a:xfrm>
            <a:off x="428204" y="5662312"/>
            <a:ext cx="3260400" cy="18285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According to a release from the league, the XFL email database increased by 192K to more than 520K, representing 59% growth</a:t>
            </a:r>
            <a:endParaRPr sz="1800" b="1"/>
          </a:p>
        </p:txBody>
      </p:sp>
      <p:sp>
        <p:nvSpPr>
          <p:cNvPr id="349" name="Google Shape;349;p11"/>
          <p:cNvSpPr txBox="1"/>
          <p:nvPr/>
        </p:nvSpPr>
        <p:spPr>
          <a:xfrm>
            <a:off x="4735630" y="5662312"/>
            <a:ext cx="3260400" cy="2992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 total number of fans following the XFL and its teams on social media platforms reached 3.5 million followers, representing a growth rate of 28.5% (770K fans were added during the year)</a:t>
            </a:r>
            <a:endParaRPr sz="1800" b="1"/>
          </a:p>
        </p:txBody>
      </p:sp>
      <p:sp>
        <p:nvSpPr>
          <p:cNvPr id="350" name="Google Shape;350;p11"/>
          <p:cNvSpPr txBox="1"/>
          <p:nvPr/>
        </p:nvSpPr>
        <p:spPr>
          <a:xfrm>
            <a:off x="9043057" y="5662312"/>
            <a:ext cx="3260400" cy="1052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 XFL app was downloaded 135,000 times during the year</a:t>
            </a:r>
            <a:endParaRPr sz="1800" b="1"/>
          </a:p>
        </p:txBody>
      </p:sp>
      <p:sp>
        <p:nvSpPr>
          <p:cNvPr id="351" name="Google Shape;351;p11"/>
          <p:cNvSpPr txBox="1"/>
          <p:nvPr/>
        </p:nvSpPr>
        <p:spPr>
          <a:xfrm>
            <a:off x="619125" y="3524250"/>
            <a:ext cx="28788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59%</a:t>
            </a:r>
            <a:endParaRPr sz="7700" b="1"/>
          </a:p>
        </p:txBody>
      </p:sp>
      <p:sp>
        <p:nvSpPr>
          <p:cNvPr id="352" name="Google Shape;352;p11"/>
          <p:cNvSpPr txBox="1"/>
          <p:nvPr/>
        </p:nvSpPr>
        <p:spPr>
          <a:xfrm>
            <a:off x="4735630" y="3281993"/>
            <a:ext cx="3372900" cy="1693200"/>
          </a:xfrm>
          <a:prstGeom prst="rect">
            <a:avLst/>
          </a:prstGeom>
          <a:noFill/>
          <a:ln>
            <a:noFill/>
          </a:ln>
        </p:spPr>
        <p:txBody>
          <a:bodyPr spcFirstLastPara="1" wrap="square" lIns="0" tIns="0" rIns="0" bIns="0" anchor="t" anchorCtr="0">
            <a:spAutoFit/>
          </a:bodyPr>
          <a:lstStyle/>
          <a:p>
            <a:pPr marL="0" marR="0" lvl="0" indent="0" algn="ctr" rtl="0">
              <a:lnSpc>
                <a:spcPct val="102995"/>
              </a:lnSpc>
              <a:spcBef>
                <a:spcPts val="0"/>
              </a:spcBef>
              <a:spcAft>
                <a:spcPts val="0"/>
              </a:spcAft>
              <a:buNone/>
            </a:pPr>
            <a:r>
              <a:rPr lang="en-US" sz="11000" b="1" i="0" u="none" strike="noStrike" cap="none">
                <a:solidFill>
                  <a:srgbClr val="FFFFFF"/>
                </a:solidFill>
              </a:rPr>
              <a:t>3.5M</a:t>
            </a:r>
            <a:endParaRPr sz="11000" b="1"/>
          </a:p>
        </p:txBody>
      </p:sp>
      <p:sp>
        <p:nvSpPr>
          <p:cNvPr id="353" name="Google Shape;353;p11"/>
          <p:cNvSpPr txBox="1"/>
          <p:nvPr/>
        </p:nvSpPr>
        <p:spPr>
          <a:xfrm>
            <a:off x="9138517" y="3524250"/>
            <a:ext cx="30696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135K</a:t>
            </a:r>
            <a:endParaRPr sz="7700" b="1"/>
          </a:p>
        </p:txBody>
      </p:sp>
      <p:sp>
        <p:nvSpPr>
          <p:cNvPr id="354" name="Google Shape;354;p11"/>
          <p:cNvSpPr txBox="1"/>
          <p:nvPr/>
        </p:nvSpPr>
        <p:spPr>
          <a:xfrm>
            <a:off x="13546312" y="9245445"/>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12"/>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360" name="Google Shape;360;p12"/>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361" name="Google Shape;361;p12"/>
          <p:cNvSpPr/>
          <p:nvPr/>
        </p:nvSpPr>
        <p:spPr>
          <a:xfrm>
            <a:off x="0"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62" name="Google Shape;362;p12"/>
          <p:cNvSpPr/>
          <p:nvPr/>
        </p:nvSpPr>
        <p:spPr>
          <a:xfrm>
            <a:off x="4116926" y="1406641"/>
            <a:ext cx="4497926" cy="7601084"/>
          </a:xfrm>
          <a:custGeom>
            <a:avLst/>
            <a:gdLst/>
            <a:ahLst/>
            <a:cxnLst/>
            <a:rect l="l" t="t" r="r" b="b"/>
            <a:pathLst>
              <a:path w="4497926" h="7601084" extrusionOk="0">
                <a:moveTo>
                  <a:pt x="0" y="0"/>
                </a:moveTo>
                <a:lnTo>
                  <a:pt x="4497926" y="0"/>
                </a:lnTo>
                <a:lnTo>
                  <a:pt x="4497926" y="7601084"/>
                </a:lnTo>
                <a:lnTo>
                  <a:pt x="0" y="7601084"/>
                </a:lnTo>
                <a:lnTo>
                  <a:pt x="0" y="0"/>
                </a:lnTo>
                <a:close/>
              </a:path>
            </a:pathLst>
          </a:custGeom>
          <a:blipFill rotWithShape="1">
            <a:blip r:embed="rId4">
              <a:alphaModFix/>
            </a:blip>
            <a:stretch>
              <a:fillRect l="-93298" r="-107489"/>
            </a:stretch>
          </a:blipFill>
          <a:ln>
            <a:noFill/>
          </a:ln>
        </p:spPr>
      </p:sp>
      <p:sp>
        <p:nvSpPr>
          <p:cNvPr id="363" name="Google Shape;363;p12"/>
          <p:cNvSpPr/>
          <p:nvPr/>
        </p:nvSpPr>
        <p:spPr>
          <a:xfrm>
            <a:off x="8614852"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364" name="Google Shape;364;p12"/>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5">
              <a:alphaModFix/>
            </a:blip>
            <a:stretch>
              <a:fillRect/>
            </a:stretch>
          </a:blipFill>
          <a:ln>
            <a:noFill/>
          </a:ln>
        </p:spPr>
      </p:sp>
      <p:sp>
        <p:nvSpPr>
          <p:cNvPr id="365" name="Google Shape;365;p12"/>
          <p:cNvSpPr/>
          <p:nvPr/>
        </p:nvSpPr>
        <p:spPr>
          <a:xfrm>
            <a:off x="12731778" y="9130311"/>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6">
              <a:alphaModFix/>
            </a:blip>
            <a:stretch>
              <a:fillRect/>
            </a:stretch>
          </a:blipFill>
          <a:ln>
            <a:noFill/>
          </a:ln>
        </p:spPr>
      </p:sp>
      <p:sp>
        <p:nvSpPr>
          <p:cNvPr id="366" name="Google Shape;366;p12"/>
          <p:cNvSpPr/>
          <p:nvPr/>
        </p:nvSpPr>
        <p:spPr>
          <a:xfrm>
            <a:off x="13183287" y="3754093"/>
            <a:ext cx="4145894" cy="4114800"/>
          </a:xfrm>
          <a:custGeom>
            <a:avLst/>
            <a:gdLst/>
            <a:ahLst/>
            <a:cxnLst/>
            <a:rect l="l" t="t" r="r" b="b"/>
            <a:pathLst>
              <a:path w="4145894" h="4114800" extrusionOk="0">
                <a:moveTo>
                  <a:pt x="0" y="0"/>
                </a:moveTo>
                <a:lnTo>
                  <a:pt x="4145895" y="0"/>
                </a:lnTo>
                <a:lnTo>
                  <a:pt x="4145895" y="4114800"/>
                </a:lnTo>
                <a:lnTo>
                  <a:pt x="0" y="4114800"/>
                </a:lnTo>
                <a:lnTo>
                  <a:pt x="0" y="0"/>
                </a:lnTo>
                <a:close/>
              </a:path>
            </a:pathLst>
          </a:custGeom>
          <a:blipFill rotWithShape="1">
            <a:blip r:embed="rId7">
              <a:alphaModFix/>
            </a:blip>
            <a:stretch>
              <a:fillRect/>
            </a:stretch>
          </a:blipFill>
          <a:ln>
            <a:noFill/>
          </a:ln>
        </p:spPr>
      </p:sp>
      <p:sp>
        <p:nvSpPr>
          <p:cNvPr id="367" name="Google Shape;367;p12"/>
          <p:cNvSpPr txBox="1"/>
          <p:nvPr/>
        </p:nvSpPr>
        <p:spPr>
          <a:xfrm>
            <a:off x="13474807" y="2240883"/>
            <a:ext cx="4438500" cy="8004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5200" b="1" i="0" u="none" strike="noStrike" cap="none">
                <a:solidFill>
                  <a:srgbClr val="FFFFFF"/>
                </a:solidFill>
              </a:rPr>
              <a:t>MORE DATA</a:t>
            </a:r>
            <a:endParaRPr sz="5200" b="1"/>
          </a:p>
        </p:txBody>
      </p:sp>
      <p:sp>
        <p:nvSpPr>
          <p:cNvPr id="368" name="Google Shape;368;p12"/>
          <p:cNvSpPr txBox="1"/>
          <p:nvPr/>
        </p:nvSpPr>
        <p:spPr>
          <a:xfrm>
            <a:off x="16745131" y="452247"/>
            <a:ext cx="11682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2023</a:t>
            </a:r>
            <a:endParaRPr sz="3400" b="1"/>
          </a:p>
        </p:txBody>
      </p:sp>
      <p:sp>
        <p:nvSpPr>
          <p:cNvPr id="369" name="Google Shape;369;p12"/>
          <p:cNvSpPr txBox="1"/>
          <p:nvPr/>
        </p:nvSpPr>
        <p:spPr>
          <a:xfrm>
            <a:off x="428204" y="5662312"/>
            <a:ext cx="3260400" cy="2216700"/>
          </a:xfrm>
          <a:prstGeom prst="rect">
            <a:avLst/>
          </a:prstGeom>
          <a:noFill/>
          <a:ln>
            <a:noFill/>
          </a:ln>
        </p:spPr>
        <p:txBody>
          <a:bodyPr spcFirstLastPara="1" wrap="square" lIns="0" tIns="0" rIns="0" bIns="0" anchor="t" anchorCtr="0">
            <a:spAutoFit/>
          </a:bodyPr>
          <a:lstStyle/>
          <a:p>
            <a:pPr marL="0" marR="0" lvl="0" indent="0" algn="ctr" rtl="0">
              <a:lnSpc>
                <a:spcPct val="140016"/>
              </a:lnSpc>
              <a:spcBef>
                <a:spcPts val="0"/>
              </a:spcBef>
              <a:spcAft>
                <a:spcPts val="0"/>
              </a:spcAft>
              <a:buNone/>
            </a:pPr>
            <a:r>
              <a:rPr lang="en-US" sz="1800" b="1" i="0" u="none" strike="noStrike" cap="none">
                <a:solidFill>
                  <a:srgbClr val="FFFFFF"/>
                </a:solidFill>
              </a:rPr>
              <a:t>In 2023, the base annual salary for XFL players was  $55,000, and total compensation was expected to be around $60,000 per player.</a:t>
            </a:r>
            <a:endParaRPr sz="1800" b="1"/>
          </a:p>
        </p:txBody>
      </p:sp>
      <p:sp>
        <p:nvSpPr>
          <p:cNvPr id="370" name="Google Shape;370;p12"/>
          <p:cNvSpPr txBox="1"/>
          <p:nvPr/>
        </p:nvSpPr>
        <p:spPr>
          <a:xfrm>
            <a:off x="4679375" y="5662312"/>
            <a:ext cx="3372900" cy="1440900"/>
          </a:xfrm>
          <a:prstGeom prst="rect">
            <a:avLst/>
          </a:prstGeom>
          <a:noFill/>
          <a:ln>
            <a:noFill/>
          </a:ln>
        </p:spPr>
        <p:txBody>
          <a:bodyPr spcFirstLastPara="1" wrap="square" lIns="0" tIns="0" rIns="0" bIns="0" anchor="t" anchorCtr="0">
            <a:spAutoFit/>
          </a:bodyPr>
          <a:lstStyle/>
          <a:p>
            <a:pPr marL="0" marR="0" lvl="0" indent="0" algn="ctr" rtl="0">
              <a:lnSpc>
                <a:spcPct val="140016"/>
              </a:lnSpc>
              <a:spcBef>
                <a:spcPts val="0"/>
              </a:spcBef>
              <a:spcAft>
                <a:spcPts val="0"/>
              </a:spcAft>
              <a:buNone/>
            </a:pPr>
            <a:r>
              <a:rPr lang="en-US" sz="1800" b="1" i="0" u="none" strike="noStrike" cap="none">
                <a:solidFill>
                  <a:srgbClr val="FFFFFF"/>
                </a:solidFill>
                <a:latin typeface="Red Hat Display"/>
                <a:ea typeface="Red Hat Display"/>
                <a:cs typeface="Red Hat Display"/>
                <a:sym typeface="Red Hat Display"/>
              </a:rPr>
              <a:t>Nearly one-third of all XFL television viewers are age 18-49, an important demographic for the league</a:t>
            </a:r>
            <a:endParaRPr sz="1800" b="1"/>
          </a:p>
        </p:txBody>
      </p:sp>
      <p:sp>
        <p:nvSpPr>
          <p:cNvPr id="371" name="Google Shape;371;p12"/>
          <p:cNvSpPr txBox="1"/>
          <p:nvPr/>
        </p:nvSpPr>
        <p:spPr>
          <a:xfrm>
            <a:off x="8754195" y="5662312"/>
            <a:ext cx="3802200" cy="1828800"/>
          </a:xfrm>
          <a:prstGeom prst="rect">
            <a:avLst/>
          </a:prstGeom>
          <a:noFill/>
          <a:ln>
            <a:noFill/>
          </a:ln>
        </p:spPr>
        <p:txBody>
          <a:bodyPr spcFirstLastPara="1" wrap="square" lIns="0" tIns="0" rIns="0" bIns="0" anchor="t" anchorCtr="0">
            <a:spAutoFit/>
          </a:bodyPr>
          <a:lstStyle/>
          <a:p>
            <a:pPr marL="0" marR="0" lvl="0" indent="0" algn="ctr" rtl="0">
              <a:lnSpc>
                <a:spcPct val="140016"/>
              </a:lnSpc>
              <a:spcBef>
                <a:spcPts val="0"/>
              </a:spcBef>
              <a:spcAft>
                <a:spcPts val="0"/>
              </a:spcAft>
              <a:buNone/>
            </a:pPr>
            <a:r>
              <a:rPr lang="en-US" sz="1800" b="1" i="0" u="none" strike="noStrike" cap="none">
                <a:solidFill>
                  <a:srgbClr val="FFFFFF"/>
                </a:solidFill>
              </a:rPr>
              <a:t>Throughout the regular season, there was an average of 3 million weekly page views of XFL content consumed on the ESPN app and at ESPN.com.</a:t>
            </a:r>
            <a:endParaRPr sz="1800" b="1"/>
          </a:p>
        </p:txBody>
      </p:sp>
      <p:sp>
        <p:nvSpPr>
          <p:cNvPr id="372" name="Google Shape;372;p12"/>
          <p:cNvSpPr txBox="1"/>
          <p:nvPr/>
        </p:nvSpPr>
        <p:spPr>
          <a:xfrm>
            <a:off x="619125" y="3524250"/>
            <a:ext cx="28788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$55K</a:t>
            </a:r>
            <a:endParaRPr sz="7700" b="1"/>
          </a:p>
        </p:txBody>
      </p:sp>
      <p:sp>
        <p:nvSpPr>
          <p:cNvPr id="373" name="Google Shape;373;p12"/>
          <p:cNvSpPr txBox="1"/>
          <p:nvPr/>
        </p:nvSpPr>
        <p:spPr>
          <a:xfrm>
            <a:off x="4735630" y="3281993"/>
            <a:ext cx="3372900" cy="1693200"/>
          </a:xfrm>
          <a:prstGeom prst="rect">
            <a:avLst/>
          </a:prstGeom>
          <a:noFill/>
          <a:ln>
            <a:noFill/>
          </a:ln>
        </p:spPr>
        <p:txBody>
          <a:bodyPr spcFirstLastPara="1" wrap="square" lIns="0" tIns="0" rIns="0" bIns="0" anchor="t" anchorCtr="0">
            <a:spAutoFit/>
          </a:bodyPr>
          <a:lstStyle/>
          <a:p>
            <a:pPr marL="0" marR="0" lvl="0" indent="0" algn="ctr" rtl="0">
              <a:lnSpc>
                <a:spcPct val="102995"/>
              </a:lnSpc>
              <a:spcBef>
                <a:spcPts val="0"/>
              </a:spcBef>
              <a:spcAft>
                <a:spcPts val="0"/>
              </a:spcAft>
              <a:buNone/>
            </a:pPr>
            <a:r>
              <a:rPr lang="en-US" sz="11000" b="1" i="0" u="none" strike="noStrike" cap="none">
                <a:solidFill>
                  <a:srgbClr val="FFFFFF"/>
                </a:solidFill>
              </a:rPr>
              <a:t>1/3</a:t>
            </a:r>
            <a:endParaRPr sz="11000" b="1"/>
          </a:p>
        </p:txBody>
      </p:sp>
      <p:sp>
        <p:nvSpPr>
          <p:cNvPr id="374" name="Google Shape;374;p12"/>
          <p:cNvSpPr txBox="1"/>
          <p:nvPr/>
        </p:nvSpPr>
        <p:spPr>
          <a:xfrm>
            <a:off x="9138517" y="3524250"/>
            <a:ext cx="30696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3M</a:t>
            </a:r>
            <a:endParaRPr sz="7700" b="1"/>
          </a:p>
        </p:txBody>
      </p:sp>
      <p:sp>
        <p:nvSpPr>
          <p:cNvPr id="375" name="Google Shape;375;p12"/>
          <p:cNvSpPr txBox="1"/>
          <p:nvPr/>
        </p:nvSpPr>
        <p:spPr>
          <a:xfrm>
            <a:off x="13546312" y="9245445"/>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0" name="Google Shape;380;p13"/>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381" name="Google Shape;381;p13"/>
          <p:cNvSpPr/>
          <p:nvPr/>
        </p:nvSpPr>
        <p:spPr>
          <a:xfrm>
            <a:off x="4128744" y="6255988"/>
            <a:ext cx="2838106" cy="2745223"/>
          </a:xfrm>
          <a:custGeom>
            <a:avLst/>
            <a:gdLst/>
            <a:ahLst/>
            <a:cxnLst/>
            <a:rect l="l" t="t" r="r" b="b"/>
            <a:pathLst>
              <a:path w="2838106" h="2745223" extrusionOk="0">
                <a:moveTo>
                  <a:pt x="0" y="0"/>
                </a:moveTo>
                <a:lnTo>
                  <a:pt x="2838106" y="0"/>
                </a:lnTo>
                <a:lnTo>
                  <a:pt x="2838106" y="2745223"/>
                </a:lnTo>
                <a:lnTo>
                  <a:pt x="0" y="2745223"/>
                </a:lnTo>
                <a:lnTo>
                  <a:pt x="0" y="0"/>
                </a:lnTo>
                <a:close/>
              </a:path>
            </a:pathLst>
          </a:custGeom>
          <a:blipFill rotWithShape="1">
            <a:blip r:embed="rId4">
              <a:alphaModFix/>
            </a:blip>
            <a:stretch>
              <a:fillRect/>
            </a:stretch>
          </a:blipFill>
          <a:ln>
            <a:noFill/>
          </a:ln>
        </p:spPr>
      </p:sp>
      <p:sp>
        <p:nvSpPr>
          <p:cNvPr id="382" name="Google Shape;382;p13"/>
          <p:cNvSpPr/>
          <p:nvPr/>
        </p:nvSpPr>
        <p:spPr>
          <a:xfrm>
            <a:off x="1028700" y="3110704"/>
            <a:ext cx="6200088" cy="3653246"/>
          </a:xfrm>
          <a:custGeom>
            <a:avLst/>
            <a:gdLst/>
            <a:ahLst/>
            <a:cxnLst/>
            <a:rect l="l" t="t" r="r" b="b"/>
            <a:pathLst>
              <a:path w="6200088" h="3653246" extrusionOk="0">
                <a:moveTo>
                  <a:pt x="0" y="0"/>
                </a:moveTo>
                <a:lnTo>
                  <a:pt x="6200088" y="0"/>
                </a:lnTo>
                <a:lnTo>
                  <a:pt x="6200088" y="3653246"/>
                </a:lnTo>
                <a:lnTo>
                  <a:pt x="0" y="3653246"/>
                </a:lnTo>
                <a:lnTo>
                  <a:pt x="0" y="0"/>
                </a:lnTo>
                <a:close/>
              </a:path>
            </a:pathLst>
          </a:custGeom>
          <a:blipFill rotWithShape="1">
            <a:blip r:embed="rId5">
              <a:alphaModFix/>
            </a:blip>
            <a:stretch>
              <a:fillRect r="-4876"/>
            </a:stretch>
          </a:blipFill>
          <a:ln>
            <a:noFill/>
          </a:ln>
        </p:spPr>
      </p:sp>
      <p:sp>
        <p:nvSpPr>
          <p:cNvPr id="383" name="Google Shape;383;p13"/>
          <p:cNvSpPr/>
          <p:nvPr/>
        </p:nvSpPr>
        <p:spPr>
          <a:xfrm>
            <a:off x="3365764" y="6000973"/>
            <a:ext cx="1525960" cy="1525954"/>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6">
              <a:alphaModFix/>
            </a:blip>
            <a:stretch>
              <a:fillRect t="-13497" r="-38665"/>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3"/>
          <p:cNvSpPr/>
          <p:nvPr/>
        </p:nvSpPr>
        <p:spPr>
          <a:xfrm>
            <a:off x="8948982" y="3469017"/>
            <a:ext cx="2800155" cy="2708514"/>
          </a:xfrm>
          <a:custGeom>
            <a:avLst/>
            <a:gdLst/>
            <a:ahLst/>
            <a:cxnLst/>
            <a:rect l="l" t="t" r="r" b="b"/>
            <a:pathLst>
              <a:path w="2800155" h="2708514" extrusionOk="0">
                <a:moveTo>
                  <a:pt x="0" y="0"/>
                </a:moveTo>
                <a:lnTo>
                  <a:pt x="2800155" y="0"/>
                </a:lnTo>
                <a:lnTo>
                  <a:pt x="2800155" y="2708514"/>
                </a:lnTo>
                <a:lnTo>
                  <a:pt x="0" y="2708514"/>
                </a:lnTo>
                <a:lnTo>
                  <a:pt x="0" y="0"/>
                </a:lnTo>
                <a:close/>
              </a:path>
            </a:pathLst>
          </a:custGeom>
          <a:blipFill rotWithShape="1">
            <a:blip r:embed="rId4">
              <a:alphaModFix/>
            </a:blip>
            <a:stretch>
              <a:fillRect/>
            </a:stretch>
          </a:blipFill>
          <a:ln>
            <a:noFill/>
          </a:ln>
        </p:spPr>
      </p:sp>
      <p:sp>
        <p:nvSpPr>
          <p:cNvPr id="385" name="Google Shape;385;p13"/>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5">
              <a:alphaModFix/>
            </a:blip>
            <a:stretch>
              <a:fillRect t="-616180" b="-1178476"/>
            </a:stretch>
          </a:blipFill>
          <a:ln>
            <a:noFill/>
          </a:ln>
        </p:spPr>
      </p:sp>
      <p:sp>
        <p:nvSpPr>
          <p:cNvPr id="386" name="Google Shape;386;p13"/>
          <p:cNvSpPr/>
          <p:nvPr/>
        </p:nvSpPr>
        <p:spPr>
          <a:xfrm>
            <a:off x="11059212" y="3110704"/>
            <a:ext cx="6200088" cy="3653246"/>
          </a:xfrm>
          <a:custGeom>
            <a:avLst/>
            <a:gdLst/>
            <a:ahLst/>
            <a:cxnLst/>
            <a:rect l="l" t="t" r="r" b="b"/>
            <a:pathLst>
              <a:path w="6200088" h="3653246" extrusionOk="0">
                <a:moveTo>
                  <a:pt x="0" y="0"/>
                </a:moveTo>
                <a:lnTo>
                  <a:pt x="6200088" y="0"/>
                </a:lnTo>
                <a:lnTo>
                  <a:pt x="6200088" y="3653246"/>
                </a:lnTo>
                <a:lnTo>
                  <a:pt x="0" y="3653246"/>
                </a:lnTo>
                <a:lnTo>
                  <a:pt x="0" y="0"/>
                </a:lnTo>
                <a:close/>
              </a:path>
            </a:pathLst>
          </a:custGeom>
          <a:blipFill rotWithShape="1">
            <a:blip r:embed="rId5">
              <a:alphaModFix/>
            </a:blip>
            <a:stretch>
              <a:fillRect r="-4876"/>
            </a:stretch>
          </a:blipFill>
          <a:ln>
            <a:noFill/>
          </a:ln>
        </p:spPr>
      </p:sp>
      <p:sp>
        <p:nvSpPr>
          <p:cNvPr id="387" name="Google Shape;387;p13"/>
          <p:cNvSpPr/>
          <p:nvPr/>
        </p:nvSpPr>
        <p:spPr>
          <a:xfrm>
            <a:off x="13396276" y="6000973"/>
            <a:ext cx="1525960" cy="1525954"/>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7">
              <a:alphaModFix/>
            </a:blip>
            <a:stretch>
              <a:fillRect t="-4886" b="-45112"/>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3"/>
          <p:cNvSpPr/>
          <p:nvPr/>
        </p:nvSpPr>
        <p:spPr>
          <a:xfrm>
            <a:off x="6043956" y="5605054"/>
            <a:ext cx="6200088" cy="3653246"/>
          </a:xfrm>
          <a:custGeom>
            <a:avLst/>
            <a:gdLst/>
            <a:ahLst/>
            <a:cxnLst/>
            <a:rect l="l" t="t" r="r" b="b"/>
            <a:pathLst>
              <a:path w="6200088" h="3653246" extrusionOk="0">
                <a:moveTo>
                  <a:pt x="0" y="0"/>
                </a:moveTo>
                <a:lnTo>
                  <a:pt x="6200088" y="0"/>
                </a:lnTo>
                <a:lnTo>
                  <a:pt x="6200088" y="3653246"/>
                </a:lnTo>
                <a:lnTo>
                  <a:pt x="0" y="3653246"/>
                </a:lnTo>
                <a:lnTo>
                  <a:pt x="0" y="0"/>
                </a:lnTo>
                <a:close/>
              </a:path>
            </a:pathLst>
          </a:custGeom>
          <a:blipFill rotWithShape="1">
            <a:blip r:embed="rId5">
              <a:alphaModFix/>
            </a:blip>
            <a:stretch>
              <a:fillRect r="-4876"/>
            </a:stretch>
          </a:blipFill>
          <a:ln>
            <a:noFill/>
          </a:ln>
        </p:spPr>
      </p:sp>
      <p:sp>
        <p:nvSpPr>
          <p:cNvPr id="389" name="Google Shape;389;p13"/>
          <p:cNvSpPr/>
          <p:nvPr/>
        </p:nvSpPr>
        <p:spPr>
          <a:xfrm>
            <a:off x="8381020" y="4842077"/>
            <a:ext cx="1525960" cy="1525954"/>
          </a:xfrm>
          <a:custGeom>
            <a:avLst/>
            <a:gdLst/>
            <a:ahLst/>
            <a:cxnLst/>
            <a:rect l="l" t="t" r="r" b="b"/>
            <a:pathLst>
              <a:path w="6350000" h="6349974" extrusionOk="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rotWithShape="1">
            <a:blip r:embed="rId8">
              <a:alphaModFix/>
            </a:blip>
            <a:stretch>
              <a:fillRect t="-12133" b="-38161"/>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3"/>
          <p:cNvSpPr/>
          <p:nvPr/>
        </p:nvSpPr>
        <p:spPr>
          <a:xfrm>
            <a:off x="1523607" y="2286345"/>
            <a:ext cx="1341674" cy="1049860"/>
          </a:xfrm>
          <a:custGeom>
            <a:avLst/>
            <a:gdLst/>
            <a:ahLst/>
            <a:cxnLst/>
            <a:rect l="l" t="t" r="r" b="b"/>
            <a:pathLst>
              <a:path w="1341674" h="1049860" extrusionOk="0">
                <a:moveTo>
                  <a:pt x="0" y="0"/>
                </a:moveTo>
                <a:lnTo>
                  <a:pt x="1341673" y="0"/>
                </a:lnTo>
                <a:lnTo>
                  <a:pt x="1341673" y="1049860"/>
                </a:lnTo>
                <a:lnTo>
                  <a:pt x="0" y="1049860"/>
                </a:lnTo>
                <a:lnTo>
                  <a:pt x="0" y="0"/>
                </a:lnTo>
                <a:close/>
              </a:path>
            </a:pathLst>
          </a:custGeom>
          <a:blipFill rotWithShape="1">
            <a:blip r:embed="rId9">
              <a:alphaModFix/>
            </a:blip>
            <a:stretch>
              <a:fillRect/>
            </a:stretch>
          </a:blipFill>
          <a:ln>
            <a:noFill/>
          </a:ln>
        </p:spPr>
      </p:sp>
      <p:sp>
        <p:nvSpPr>
          <p:cNvPr id="391" name="Google Shape;391;p13"/>
          <p:cNvSpPr/>
          <p:nvPr/>
        </p:nvSpPr>
        <p:spPr>
          <a:xfrm rot="10800000">
            <a:off x="15517970" y="6463281"/>
            <a:ext cx="1341674" cy="1049860"/>
          </a:xfrm>
          <a:custGeom>
            <a:avLst/>
            <a:gdLst/>
            <a:ahLst/>
            <a:cxnLst/>
            <a:rect l="l" t="t" r="r" b="b"/>
            <a:pathLst>
              <a:path w="1341674" h="1049860" extrusionOk="0">
                <a:moveTo>
                  <a:pt x="0" y="0"/>
                </a:moveTo>
                <a:lnTo>
                  <a:pt x="1341673" y="0"/>
                </a:lnTo>
                <a:lnTo>
                  <a:pt x="1341673" y="1049859"/>
                </a:lnTo>
                <a:lnTo>
                  <a:pt x="0" y="1049859"/>
                </a:lnTo>
                <a:lnTo>
                  <a:pt x="0" y="0"/>
                </a:lnTo>
                <a:close/>
              </a:path>
            </a:pathLst>
          </a:custGeom>
          <a:blipFill rotWithShape="1">
            <a:blip r:embed="rId9">
              <a:alphaModFix/>
            </a:blip>
            <a:stretch>
              <a:fillRect/>
            </a:stretch>
          </a:blipFill>
          <a:ln>
            <a:noFill/>
          </a:ln>
        </p:spPr>
      </p:sp>
      <p:sp>
        <p:nvSpPr>
          <p:cNvPr id="392" name="Google Shape;392;p13"/>
          <p:cNvSpPr txBox="1"/>
          <p:nvPr/>
        </p:nvSpPr>
        <p:spPr>
          <a:xfrm>
            <a:off x="2228049" y="1181100"/>
            <a:ext cx="138318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200" b="1" i="0" u="none" strike="noStrike" cap="none">
                <a:solidFill>
                  <a:srgbClr val="FFFFFF"/>
                </a:solidFill>
              </a:rPr>
              <a:t>WHAT ARE THEY SAYING?</a:t>
            </a:r>
            <a:endParaRPr sz="7200" b="1"/>
          </a:p>
        </p:txBody>
      </p:sp>
      <p:sp>
        <p:nvSpPr>
          <p:cNvPr id="393" name="Google Shape;393;p13"/>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10">
              <a:alphaModFix/>
            </a:blip>
            <a:stretch>
              <a:fillRect/>
            </a:stretch>
          </a:blipFill>
          <a:ln>
            <a:noFill/>
          </a:ln>
        </p:spPr>
      </p:sp>
      <p:sp>
        <p:nvSpPr>
          <p:cNvPr id="394" name="Google Shape;394;p13"/>
          <p:cNvSpPr/>
          <p:nvPr/>
        </p:nvSpPr>
        <p:spPr>
          <a:xfrm>
            <a:off x="12731778" y="9130311"/>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11">
              <a:alphaModFix/>
            </a:blip>
            <a:stretch>
              <a:fillRect/>
            </a:stretch>
          </a:blipFill>
          <a:ln>
            <a:noFill/>
          </a:ln>
        </p:spPr>
      </p:sp>
      <p:sp>
        <p:nvSpPr>
          <p:cNvPr id="395" name="Google Shape;395;p13"/>
          <p:cNvSpPr txBox="1"/>
          <p:nvPr/>
        </p:nvSpPr>
        <p:spPr>
          <a:xfrm>
            <a:off x="1325014" y="3649647"/>
            <a:ext cx="5641800" cy="14406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"We are bringing forward an XFL that is progressive and forward-thinking when it comes to innovation, leveraging the newest technology to enhance game-day experience."</a:t>
            </a:r>
            <a:endParaRPr sz="1800" b="1"/>
          </a:p>
        </p:txBody>
      </p:sp>
      <p:sp>
        <p:nvSpPr>
          <p:cNvPr id="396" name="Google Shape;396;p13"/>
          <p:cNvSpPr txBox="1"/>
          <p:nvPr/>
        </p:nvSpPr>
        <p:spPr>
          <a:xfrm>
            <a:off x="2291916" y="5253657"/>
            <a:ext cx="3673800" cy="523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400" b="1" i="0" u="none" strike="noStrike" cap="none">
                <a:solidFill>
                  <a:srgbClr val="FFFFFF"/>
                </a:solidFill>
              </a:rPr>
              <a:t>- Dany Garcia</a:t>
            </a:r>
            <a:endParaRPr sz="3400"/>
          </a:p>
        </p:txBody>
      </p:sp>
      <p:sp>
        <p:nvSpPr>
          <p:cNvPr id="397" name="Google Shape;397;p13"/>
          <p:cNvSpPr txBox="1"/>
          <p:nvPr/>
        </p:nvSpPr>
        <p:spPr>
          <a:xfrm>
            <a:off x="11554119" y="3524699"/>
            <a:ext cx="5210400" cy="665100"/>
          </a:xfrm>
          <a:prstGeom prst="rect">
            <a:avLst/>
          </a:prstGeom>
          <a:noFill/>
          <a:ln>
            <a:noFill/>
          </a:ln>
        </p:spPr>
        <p:txBody>
          <a:bodyPr spcFirstLastPara="1" wrap="square" lIns="0" tIns="0" rIns="0" bIns="0" anchor="t" anchorCtr="0">
            <a:spAutoFit/>
          </a:bodyPr>
          <a:lstStyle/>
          <a:p>
            <a:pPr marL="0" marR="0" lvl="0" indent="0" algn="ctr" rtl="0">
              <a:lnSpc>
                <a:spcPct val="140016"/>
              </a:lnSpc>
              <a:spcBef>
                <a:spcPts val="0"/>
              </a:spcBef>
              <a:spcAft>
                <a:spcPts val="0"/>
              </a:spcAft>
              <a:buNone/>
            </a:pPr>
            <a:r>
              <a:rPr lang="en-US" sz="1800" b="1" i="0" u="none" strike="noStrike" cap="none">
                <a:solidFill>
                  <a:srgbClr val="FFFFFF"/>
                </a:solidFill>
              </a:rPr>
              <a:t>"The XFL has shown us that innovation is one of its core principles."</a:t>
            </a:r>
            <a:endParaRPr sz="1800" b="1"/>
          </a:p>
        </p:txBody>
      </p:sp>
      <p:sp>
        <p:nvSpPr>
          <p:cNvPr id="398" name="Google Shape;398;p13"/>
          <p:cNvSpPr txBox="1"/>
          <p:nvPr/>
        </p:nvSpPr>
        <p:spPr>
          <a:xfrm>
            <a:off x="12191388" y="4374082"/>
            <a:ext cx="3868500" cy="10467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500" b="1" i="0" u="none" strike="noStrike" cap="none">
                <a:solidFill>
                  <a:srgbClr val="FFFFFF"/>
                </a:solidFill>
              </a:rPr>
              <a:t>NFL executive VP of football operations</a:t>
            </a:r>
            <a:r>
              <a:rPr lang="en-US" sz="3400" b="1" i="0" u="none" strike="noStrike" cap="none">
                <a:solidFill>
                  <a:srgbClr val="FFFFFF"/>
                </a:solidFill>
              </a:rPr>
              <a:t> </a:t>
            </a:r>
            <a:br>
              <a:rPr lang="en-US" sz="3400" b="1" i="0" u="none" strike="noStrike" cap="none">
                <a:solidFill>
                  <a:srgbClr val="FFFFFF"/>
                </a:solidFill>
              </a:rPr>
            </a:br>
            <a:r>
              <a:rPr lang="en-US" sz="3400" b="1" i="0" u="none" strike="noStrike" cap="none">
                <a:solidFill>
                  <a:srgbClr val="FFFFFF"/>
                </a:solidFill>
              </a:rPr>
              <a:t>Troy Vincent</a:t>
            </a:r>
            <a:endParaRPr sz="3400" b="1"/>
          </a:p>
        </p:txBody>
      </p:sp>
      <p:sp>
        <p:nvSpPr>
          <p:cNvPr id="399" name="Google Shape;399;p13"/>
          <p:cNvSpPr txBox="1"/>
          <p:nvPr/>
        </p:nvSpPr>
        <p:spPr>
          <a:xfrm>
            <a:off x="16859643" y="452247"/>
            <a:ext cx="10536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2023</a:t>
            </a:r>
            <a:endParaRPr sz="3400" b="1"/>
          </a:p>
        </p:txBody>
      </p:sp>
      <p:sp>
        <p:nvSpPr>
          <p:cNvPr id="400" name="Google Shape;400;p13"/>
          <p:cNvSpPr txBox="1"/>
          <p:nvPr/>
        </p:nvSpPr>
        <p:spPr>
          <a:xfrm>
            <a:off x="6538863" y="6478438"/>
            <a:ext cx="5210400" cy="1053000"/>
          </a:xfrm>
          <a:prstGeom prst="rect">
            <a:avLst/>
          </a:prstGeom>
          <a:noFill/>
          <a:ln>
            <a:noFill/>
          </a:ln>
        </p:spPr>
        <p:txBody>
          <a:bodyPr spcFirstLastPara="1" wrap="square" lIns="0" tIns="0" rIns="0" bIns="0" anchor="t" anchorCtr="0">
            <a:spAutoFit/>
          </a:bodyPr>
          <a:lstStyle/>
          <a:p>
            <a:pPr marL="0" marR="0" lvl="0" indent="0" algn="ctr" rtl="0">
              <a:lnSpc>
                <a:spcPct val="140014"/>
              </a:lnSpc>
              <a:spcBef>
                <a:spcPts val="0"/>
              </a:spcBef>
              <a:spcAft>
                <a:spcPts val="0"/>
              </a:spcAft>
              <a:buNone/>
            </a:pPr>
            <a:r>
              <a:rPr lang="en-US" sz="1800" b="1" i="0" u="none" strike="noStrike" cap="none">
                <a:solidFill>
                  <a:srgbClr val="FFFFFF"/>
                </a:solidFill>
              </a:rPr>
              <a:t>On the XFL after year number one its latest reboot:  “It's not a flip the switch and all of a sudden you're successful."</a:t>
            </a:r>
            <a:endParaRPr sz="1800" b="1"/>
          </a:p>
        </p:txBody>
      </p:sp>
      <p:sp>
        <p:nvSpPr>
          <p:cNvPr id="401" name="Google Shape;401;p13"/>
          <p:cNvSpPr txBox="1"/>
          <p:nvPr/>
        </p:nvSpPr>
        <p:spPr>
          <a:xfrm>
            <a:off x="6848501" y="8244500"/>
            <a:ext cx="4590900" cy="523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400" b="1" i="0" u="none" strike="noStrike" cap="none">
                <a:solidFill>
                  <a:srgbClr val="FFFFFF"/>
                </a:solidFill>
              </a:rPr>
              <a:t>- Dwayne Johnson</a:t>
            </a:r>
            <a:endParaRPr sz="3400"/>
          </a:p>
        </p:txBody>
      </p:sp>
      <p:sp>
        <p:nvSpPr>
          <p:cNvPr id="402" name="Google Shape;402;p13"/>
          <p:cNvSpPr txBox="1"/>
          <p:nvPr/>
        </p:nvSpPr>
        <p:spPr>
          <a:xfrm>
            <a:off x="13546312" y="9245445"/>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pic>
        <p:nvPicPr>
          <p:cNvPr id="407" name="Google Shape;407;p14"/>
          <p:cNvPicPr preferRelativeResize="0"/>
          <p:nvPr/>
        </p:nvPicPr>
        <p:blipFill rotWithShape="1">
          <a:blip r:embed="rId3">
            <a:alphaModFix/>
          </a:blip>
          <a:srcRect t="7547" b="7546"/>
          <a:stretch/>
        </p:blipFill>
        <p:spPr>
          <a:xfrm>
            <a:off x="0" y="0"/>
            <a:ext cx="18288000" cy="10287000"/>
          </a:xfrm>
          <a:prstGeom prst="rect">
            <a:avLst/>
          </a:prstGeom>
          <a:noFill/>
          <a:ln>
            <a:noFill/>
          </a:ln>
        </p:spPr>
      </p:pic>
      <p:sp>
        <p:nvSpPr>
          <p:cNvPr id="408" name="Google Shape;408;p14"/>
          <p:cNvSpPr/>
          <p:nvPr/>
        </p:nvSpPr>
        <p:spPr>
          <a:xfrm>
            <a:off x="647700" y="2428693"/>
            <a:ext cx="3035531" cy="2936186"/>
          </a:xfrm>
          <a:custGeom>
            <a:avLst/>
            <a:gdLst/>
            <a:ahLst/>
            <a:cxnLst/>
            <a:rect l="l" t="t" r="r" b="b"/>
            <a:pathLst>
              <a:path w="3035531" h="2936186" extrusionOk="0">
                <a:moveTo>
                  <a:pt x="0" y="0"/>
                </a:moveTo>
                <a:lnTo>
                  <a:pt x="3035531" y="0"/>
                </a:lnTo>
                <a:lnTo>
                  <a:pt x="3035531" y="2936186"/>
                </a:lnTo>
                <a:lnTo>
                  <a:pt x="0" y="2936186"/>
                </a:lnTo>
                <a:lnTo>
                  <a:pt x="0" y="0"/>
                </a:lnTo>
                <a:close/>
              </a:path>
            </a:pathLst>
          </a:custGeom>
          <a:blipFill rotWithShape="1">
            <a:blip r:embed="rId4">
              <a:alphaModFix/>
            </a:blip>
            <a:stretch>
              <a:fillRect/>
            </a:stretch>
          </a:blipFill>
          <a:ln>
            <a:noFill/>
          </a:ln>
        </p:spPr>
      </p:sp>
      <p:sp>
        <p:nvSpPr>
          <p:cNvPr id="409" name="Google Shape;409;p14"/>
          <p:cNvSpPr/>
          <p:nvPr/>
        </p:nvSpPr>
        <p:spPr>
          <a:xfrm>
            <a:off x="1028700" y="4107484"/>
            <a:ext cx="7805869" cy="4385479"/>
          </a:xfrm>
          <a:custGeom>
            <a:avLst/>
            <a:gdLst/>
            <a:ahLst/>
            <a:cxnLst/>
            <a:rect l="l" t="t" r="r" b="b"/>
            <a:pathLst>
              <a:path w="7805869" h="4385479" extrusionOk="0">
                <a:moveTo>
                  <a:pt x="0" y="0"/>
                </a:moveTo>
                <a:lnTo>
                  <a:pt x="7805869" y="0"/>
                </a:lnTo>
                <a:lnTo>
                  <a:pt x="7805869" y="4385479"/>
                </a:lnTo>
                <a:lnTo>
                  <a:pt x="0" y="4385479"/>
                </a:lnTo>
                <a:lnTo>
                  <a:pt x="0" y="0"/>
                </a:lnTo>
                <a:close/>
              </a:path>
            </a:pathLst>
          </a:custGeom>
          <a:blipFill rotWithShape="1">
            <a:blip r:embed="rId5">
              <a:alphaModFix/>
            </a:blip>
            <a:stretch>
              <a:fillRect/>
            </a:stretch>
          </a:blipFill>
          <a:ln>
            <a:noFill/>
          </a:ln>
        </p:spPr>
      </p:sp>
      <p:sp>
        <p:nvSpPr>
          <p:cNvPr id="410" name="Google Shape;410;p14"/>
          <p:cNvSpPr/>
          <p:nvPr/>
        </p:nvSpPr>
        <p:spPr>
          <a:xfrm>
            <a:off x="15876862" y="7196469"/>
            <a:ext cx="1382438" cy="1081758"/>
          </a:xfrm>
          <a:custGeom>
            <a:avLst/>
            <a:gdLst/>
            <a:ahLst/>
            <a:cxnLst/>
            <a:rect l="l" t="t" r="r" b="b"/>
            <a:pathLst>
              <a:path w="1382438" h="1081758" extrusionOk="0">
                <a:moveTo>
                  <a:pt x="0" y="0"/>
                </a:moveTo>
                <a:lnTo>
                  <a:pt x="1382438" y="0"/>
                </a:lnTo>
                <a:lnTo>
                  <a:pt x="1382438" y="1081758"/>
                </a:lnTo>
                <a:lnTo>
                  <a:pt x="0" y="1081758"/>
                </a:lnTo>
                <a:lnTo>
                  <a:pt x="0" y="0"/>
                </a:lnTo>
                <a:close/>
              </a:path>
            </a:pathLst>
          </a:custGeom>
          <a:blipFill rotWithShape="1">
            <a:blip r:embed="rId6">
              <a:alphaModFix/>
            </a:blip>
            <a:stretch>
              <a:fillRect/>
            </a:stretch>
          </a:blipFill>
          <a:ln>
            <a:noFill/>
          </a:ln>
        </p:spPr>
      </p:sp>
      <p:sp>
        <p:nvSpPr>
          <p:cNvPr id="411" name="Google Shape;411;p14"/>
          <p:cNvSpPr/>
          <p:nvPr/>
        </p:nvSpPr>
        <p:spPr>
          <a:xfrm rot="-2700000">
            <a:off x="5881985" y="1257404"/>
            <a:ext cx="2469673" cy="2388848"/>
          </a:xfrm>
          <a:custGeom>
            <a:avLst/>
            <a:gdLst/>
            <a:ahLst/>
            <a:cxnLst/>
            <a:rect l="l" t="t" r="r" b="b"/>
            <a:pathLst>
              <a:path w="2469673" h="2388848" extrusionOk="0">
                <a:moveTo>
                  <a:pt x="0" y="0"/>
                </a:moveTo>
                <a:lnTo>
                  <a:pt x="2469674" y="0"/>
                </a:lnTo>
                <a:lnTo>
                  <a:pt x="2469674" y="2388848"/>
                </a:lnTo>
                <a:lnTo>
                  <a:pt x="0" y="2388848"/>
                </a:lnTo>
                <a:lnTo>
                  <a:pt x="0" y="0"/>
                </a:lnTo>
                <a:close/>
              </a:path>
            </a:pathLst>
          </a:custGeom>
          <a:blipFill rotWithShape="1">
            <a:blip r:embed="rId7">
              <a:alphaModFix/>
            </a:blip>
            <a:stretch>
              <a:fillRect/>
            </a:stretch>
          </a:blipFill>
          <a:ln>
            <a:noFill/>
          </a:ln>
        </p:spPr>
      </p:sp>
      <p:sp>
        <p:nvSpPr>
          <p:cNvPr id="412" name="Google Shape;412;p14"/>
          <p:cNvSpPr/>
          <p:nvPr/>
        </p:nvSpPr>
        <p:spPr>
          <a:xfrm>
            <a:off x="305523" y="-324344"/>
            <a:ext cx="5412174" cy="2706087"/>
          </a:xfrm>
          <a:custGeom>
            <a:avLst/>
            <a:gdLst/>
            <a:ahLst/>
            <a:cxnLst/>
            <a:rect l="l" t="t" r="r" b="b"/>
            <a:pathLst>
              <a:path w="5412174" h="2706087" extrusionOk="0">
                <a:moveTo>
                  <a:pt x="0" y="0"/>
                </a:moveTo>
                <a:lnTo>
                  <a:pt x="5412175" y="0"/>
                </a:lnTo>
                <a:lnTo>
                  <a:pt x="5412175" y="2706088"/>
                </a:lnTo>
                <a:lnTo>
                  <a:pt x="0" y="2706088"/>
                </a:lnTo>
                <a:lnTo>
                  <a:pt x="0" y="0"/>
                </a:lnTo>
                <a:close/>
              </a:path>
            </a:pathLst>
          </a:custGeom>
          <a:blipFill rotWithShape="1">
            <a:blip r:embed="rId8">
              <a:alphaModFix/>
            </a:blip>
            <a:stretch>
              <a:fillRect/>
            </a:stretch>
          </a:blipFill>
          <a:ln>
            <a:noFill/>
          </a:ln>
        </p:spPr>
      </p:sp>
      <p:sp>
        <p:nvSpPr>
          <p:cNvPr id="413" name="Google Shape;413;p14"/>
          <p:cNvSpPr/>
          <p:nvPr/>
        </p:nvSpPr>
        <p:spPr>
          <a:xfrm>
            <a:off x="1396591" y="4382256"/>
            <a:ext cx="7070086" cy="3835936"/>
          </a:xfrm>
          <a:custGeom>
            <a:avLst/>
            <a:gdLst/>
            <a:ahLst/>
            <a:cxnLst/>
            <a:rect l="l" t="t" r="r" b="b"/>
            <a:pathLst>
              <a:path w="7070086" h="3835936" extrusionOk="0">
                <a:moveTo>
                  <a:pt x="0" y="0"/>
                </a:moveTo>
                <a:lnTo>
                  <a:pt x="7070086" y="0"/>
                </a:lnTo>
                <a:lnTo>
                  <a:pt x="7070086" y="3835936"/>
                </a:lnTo>
                <a:lnTo>
                  <a:pt x="0" y="3835936"/>
                </a:lnTo>
                <a:lnTo>
                  <a:pt x="0" y="0"/>
                </a:lnTo>
                <a:close/>
              </a:path>
            </a:pathLst>
          </a:custGeom>
          <a:blipFill rotWithShape="1">
            <a:blip r:embed="rId9">
              <a:alphaModFix/>
            </a:blip>
            <a:stretch>
              <a:fillRect t="-11435" b="-11435"/>
            </a:stretch>
          </a:blipFill>
          <a:ln>
            <a:noFill/>
          </a:ln>
        </p:spPr>
      </p:sp>
      <p:sp>
        <p:nvSpPr>
          <p:cNvPr id="414" name="Google Shape;414;p14"/>
          <p:cNvSpPr txBox="1"/>
          <p:nvPr/>
        </p:nvSpPr>
        <p:spPr>
          <a:xfrm>
            <a:off x="16895447" y="452247"/>
            <a:ext cx="10179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9B0C02"/>
                </a:solidFill>
              </a:rPr>
              <a:t>2023</a:t>
            </a:r>
            <a:endParaRPr sz="3400" b="1"/>
          </a:p>
        </p:txBody>
      </p:sp>
      <p:sp>
        <p:nvSpPr>
          <p:cNvPr id="415" name="Google Shape;415;p14"/>
          <p:cNvSpPr txBox="1"/>
          <p:nvPr/>
        </p:nvSpPr>
        <p:spPr>
          <a:xfrm>
            <a:off x="9934629" y="981732"/>
            <a:ext cx="7419900" cy="22497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7200" b="1" i="0" u="none" strike="noStrike" cap="none">
                <a:solidFill>
                  <a:srgbClr val="FFFFFF"/>
                </a:solidFill>
              </a:rPr>
              <a:t>GAME PLAN FOR SUCCESS</a:t>
            </a:r>
            <a:endParaRPr sz="7200" b="1"/>
          </a:p>
        </p:txBody>
      </p:sp>
      <p:sp>
        <p:nvSpPr>
          <p:cNvPr id="416" name="Google Shape;416;p14"/>
          <p:cNvSpPr txBox="1"/>
          <p:nvPr/>
        </p:nvSpPr>
        <p:spPr>
          <a:xfrm>
            <a:off x="9934629" y="3817245"/>
            <a:ext cx="7419900" cy="2475000"/>
          </a:xfrm>
          <a:prstGeom prst="rect">
            <a:avLst/>
          </a:prstGeom>
          <a:noFill/>
          <a:ln>
            <a:noFill/>
          </a:ln>
        </p:spPr>
        <p:txBody>
          <a:bodyPr spcFirstLastPara="1" wrap="square" lIns="0" tIns="0" rIns="0" bIns="0" anchor="t" anchorCtr="0">
            <a:spAutoFit/>
          </a:bodyPr>
          <a:lstStyle/>
          <a:p>
            <a:pPr marL="0" marR="0" lvl="0" indent="0" algn="l" rtl="0">
              <a:lnSpc>
                <a:spcPct val="109002"/>
              </a:lnSpc>
              <a:spcBef>
                <a:spcPts val="0"/>
              </a:spcBef>
              <a:spcAft>
                <a:spcPts val="0"/>
              </a:spcAft>
              <a:buNone/>
            </a:pPr>
            <a:r>
              <a:rPr lang="en-US" sz="3000" i="0" u="none" strike="noStrike" cap="none" dirty="0">
                <a:solidFill>
                  <a:srgbClr val="FFFFFF"/>
                </a:solidFill>
              </a:rPr>
              <a:t>“We want to do great work and we want this league to be sustainable.  That requires a tremendous amount of meetings, strategy, review, infrastructure, all of that is happening.”</a:t>
            </a:r>
            <a:endParaRPr sz="3000" dirty="0"/>
          </a:p>
        </p:txBody>
      </p:sp>
      <p:sp>
        <p:nvSpPr>
          <p:cNvPr id="417" name="Google Shape;417;p14"/>
          <p:cNvSpPr txBox="1"/>
          <p:nvPr/>
        </p:nvSpPr>
        <p:spPr>
          <a:xfrm>
            <a:off x="9934629" y="6690653"/>
            <a:ext cx="5492400" cy="2093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3400" b="1" i="0" u="none" strike="noStrike" cap="none">
                <a:solidFill>
                  <a:srgbClr val="FFFFFF"/>
                </a:solidFill>
              </a:rPr>
              <a:t>Dany Garcia, co-owner of XFL, upon acquiring the rights to the league in 2020</a:t>
            </a:r>
            <a:endParaRPr sz="3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Google Shape;422;p15"/>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423" name="Google Shape;423;p15"/>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i="0" u="none" strike="noStrike" cap="none">
                <a:solidFill>
                  <a:srgbClr val="FFFFFF"/>
                </a:solidFill>
              </a:rPr>
              <a:t>DISCUSSION </a:t>
            </a:r>
            <a:endParaRPr sz="7200" b="1"/>
          </a:p>
        </p:txBody>
      </p:sp>
      <p:sp>
        <p:nvSpPr>
          <p:cNvPr id="424" name="Google Shape;424;p15"/>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5"/>
            </a:stretch>
          </a:blipFill>
          <a:ln>
            <a:noFill/>
          </a:ln>
        </p:spPr>
      </p:sp>
      <p:sp>
        <p:nvSpPr>
          <p:cNvPr id="425" name="Google Shape;425;p15"/>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426" name="Google Shape;426;p15"/>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5"/>
            </a:stretch>
          </a:blipFill>
          <a:ln>
            <a:noFill/>
          </a:ln>
        </p:spPr>
      </p:sp>
      <p:sp>
        <p:nvSpPr>
          <p:cNvPr id="427" name="Google Shape;427;p15"/>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6"/>
            </a:stretch>
          </a:blipFill>
          <a:ln>
            <a:noFill/>
          </a:ln>
        </p:spPr>
      </p:sp>
      <p:sp>
        <p:nvSpPr>
          <p:cNvPr id="428" name="Google Shape;428;p15"/>
          <p:cNvSpPr txBox="1"/>
          <p:nvPr/>
        </p:nvSpPr>
        <p:spPr>
          <a:xfrm>
            <a:off x="1028700" y="2381477"/>
            <a:ext cx="10793700" cy="6115800"/>
          </a:xfrm>
          <a:prstGeom prst="rect">
            <a:avLst/>
          </a:prstGeom>
          <a:noFill/>
          <a:ln>
            <a:noFill/>
          </a:ln>
        </p:spPr>
        <p:txBody>
          <a:bodyPr spcFirstLastPara="1" wrap="square" lIns="0" tIns="0" rIns="0" bIns="0" anchor="t" anchorCtr="0">
            <a:spAutoFit/>
          </a:bodyPr>
          <a:lstStyle/>
          <a:p>
            <a:pPr marL="457200" marR="0" lvl="0" indent="-400050" algn="l" rtl="0">
              <a:lnSpc>
                <a:spcPct val="100000"/>
              </a:lnSpc>
              <a:spcBef>
                <a:spcPts val="0"/>
              </a:spcBef>
              <a:spcAft>
                <a:spcPts val="0"/>
              </a:spcAft>
              <a:buClr>
                <a:srgbClr val="FFFFFF"/>
              </a:buClr>
              <a:buSzPts val="2700"/>
              <a:buAutoNum type="arabicPeriod"/>
            </a:pPr>
            <a:r>
              <a:rPr lang="en-US" sz="2700" b="1" i="0" u="none" strike="noStrike" cap="none">
                <a:solidFill>
                  <a:srgbClr val="FFFFFF"/>
                </a:solidFill>
              </a:rPr>
              <a:t>What Is a product?</a:t>
            </a:r>
            <a:endParaRPr sz="2700" b="1"/>
          </a:p>
          <a:p>
            <a:pPr marL="457200" marR="0" lvl="0" indent="-400050" algn="l" rtl="0">
              <a:lnSpc>
                <a:spcPct val="100000"/>
              </a:lnSpc>
              <a:spcBef>
                <a:spcPts val="5000"/>
              </a:spcBef>
              <a:spcAft>
                <a:spcPts val="0"/>
              </a:spcAft>
              <a:buClr>
                <a:srgbClr val="FFFFFF"/>
              </a:buClr>
              <a:buSzPts val="2700"/>
              <a:buAutoNum type="arabicPeriod"/>
            </a:pPr>
            <a:r>
              <a:rPr lang="en-US" sz="2700" b="1" i="0" u="none" strike="noStrike" cap="none">
                <a:solidFill>
                  <a:srgbClr val="FFFFFF"/>
                </a:solidFill>
              </a:rPr>
              <a:t>Is the XFL a product?  Why or why not?</a:t>
            </a:r>
            <a:endParaRPr sz="2700" b="1"/>
          </a:p>
          <a:p>
            <a:pPr marL="457200" marR="0" lvl="0" indent="-400050" algn="l" rtl="0">
              <a:lnSpc>
                <a:spcPct val="100000"/>
              </a:lnSpc>
              <a:spcBef>
                <a:spcPts val="5000"/>
              </a:spcBef>
              <a:spcAft>
                <a:spcPts val="0"/>
              </a:spcAft>
              <a:buClr>
                <a:srgbClr val="FFFFFF"/>
              </a:buClr>
              <a:buSzPts val="2700"/>
              <a:buAutoNum type="arabicPeriod"/>
            </a:pPr>
            <a:r>
              <a:rPr lang="en-US" sz="2700" b="1" i="0" u="none" strike="noStrike" cap="none">
                <a:solidFill>
                  <a:srgbClr val="FFFFFF"/>
                </a:solidFill>
              </a:rPr>
              <a:t>Why is the quality of the product important in sports and entertainment?</a:t>
            </a:r>
            <a:endParaRPr sz="2700" b="1"/>
          </a:p>
          <a:p>
            <a:pPr marL="457200" marR="0" lvl="0" indent="-400050" algn="l" rtl="0">
              <a:lnSpc>
                <a:spcPct val="100000"/>
              </a:lnSpc>
              <a:spcBef>
                <a:spcPts val="5000"/>
              </a:spcBef>
              <a:spcAft>
                <a:spcPts val="0"/>
              </a:spcAft>
              <a:buClr>
                <a:srgbClr val="FFFFFF"/>
              </a:buClr>
              <a:buSzPts val="2700"/>
              <a:buAutoNum type="arabicPeriod"/>
            </a:pPr>
            <a:r>
              <a:rPr lang="en-US" sz="2700" b="1" i="0" u="none" strike="noStrike" cap="none">
                <a:solidFill>
                  <a:srgbClr val="FFFFFF"/>
                </a:solidFill>
              </a:rPr>
              <a:t>How would you describe the quality of the XFL product?</a:t>
            </a:r>
            <a:endParaRPr sz="2700" b="1"/>
          </a:p>
          <a:p>
            <a:pPr marL="457200" marR="0" lvl="0" indent="-400050" algn="l" rtl="0">
              <a:lnSpc>
                <a:spcPct val="100000"/>
              </a:lnSpc>
              <a:spcBef>
                <a:spcPts val="5000"/>
              </a:spcBef>
              <a:spcAft>
                <a:spcPts val="0"/>
              </a:spcAft>
              <a:buClr>
                <a:srgbClr val="FFFFFF"/>
              </a:buClr>
              <a:buSzPts val="2700"/>
              <a:buAutoNum type="arabicPeriod"/>
            </a:pPr>
            <a:r>
              <a:rPr lang="en-US" sz="2700" b="1" i="0" u="none" strike="noStrike" cap="none">
                <a:solidFill>
                  <a:srgbClr val="FFFFFF"/>
                </a:solidFill>
              </a:rPr>
              <a:t>What is innovation?</a:t>
            </a:r>
            <a:endParaRPr sz="2700" b="1"/>
          </a:p>
          <a:p>
            <a:pPr marL="457200" marR="0" lvl="0" indent="-400050" algn="l" rtl="0">
              <a:lnSpc>
                <a:spcPct val="100000"/>
              </a:lnSpc>
              <a:spcBef>
                <a:spcPts val="5000"/>
              </a:spcBef>
              <a:spcAft>
                <a:spcPts val="5000"/>
              </a:spcAft>
              <a:buClr>
                <a:srgbClr val="FFFFFF"/>
              </a:buClr>
              <a:buSzPts val="2700"/>
              <a:buAutoNum type="arabicPeriod"/>
            </a:pPr>
            <a:r>
              <a:rPr lang="en-US" sz="2700" b="1" i="0" u="none" strike="noStrike" cap="none">
                <a:solidFill>
                  <a:srgbClr val="FFFFFF"/>
                </a:solidFill>
              </a:rPr>
              <a:t>Why is innovation important to the quality of a product? </a:t>
            </a:r>
            <a:endParaRPr sz="2700" b="1"/>
          </a:p>
        </p:txBody>
      </p:sp>
      <p:grpSp>
        <p:nvGrpSpPr>
          <p:cNvPr id="429" name="Google Shape;429;p15"/>
          <p:cNvGrpSpPr/>
          <p:nvPr/>
        </p:nvGrpSpPr>
        <p:grpSpPr>
          <a:xfrm>
            <a:off x="9651835" y="-77062"/>
            <a:ext cx="2986033" cy="1870129"/>
            <a:chOff x="1" y="1"/>
            <a:chExt cx="3981378" cy="2493506"/>
          </a:xfrm>
        </p:grpSpPr>
        <p:sp>
          <p:nvSpPr>
            <p:cNvPr id="430" name="Google Shape;430;p15"/>
            <p:cNvSpPr/>
            <p:nvPr/>
          </p:nvSpPr>
          <p:spPr>
            <a:xfrm rot="-2700000">
              <a:off x="1838372" y="379832"/>
              <a:ext cx="1792507" cy="1733843"/>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sp>
          <p:nvSpPr>
            <p:cNvPr id="431" name="Google Shape;431;p15"/>
            <p:cNvSpPr/>
            <p:nvPr/>
          </p:nvSpPr>
          <p:spPr>
            <a:xfrm rot="-2700000">
              <a:off x="350500" y="379832"/>
              <a:ext cx="1792507" cy="1733843"/>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grpSp>
      <p:sp>
        <p:nvSpPr>
          <p:cNvPr id="432" name="Google Shape;432;p15"/>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7" b="-12273"/>
            </a:stretch>
          </a:blipFill>
          <a:ln>
            <a:noFill/>
          </a:ln>
        </p:spPr>
      </p:sp>
      <p:cxnSp>
        <p:nvCxnSpPr>
          <p:cNvPr id="433" name="Google Shape;433;p15"/>
          <p:cNvCxnSpPr/>
          <p:nvPr/>
        </p:nvCxnSpPr>
        <p:spPr>
          <a:xfrm rot="10800000" flipH="1">
            <a:off x="12935777" y="9800961"/>
            <a:ext cx="5352223" cy="19050"/>
          </a:xfrm>
          <a:prstGeom prst="straightConnector1">
            <a:avLst/>
          </a:prstGeom>
          <a:noFill/>
          <a:ln w="66675" cap="flat" cmpd="sng">
            <a:solidFill>
              <a:srgbClr val="FFFFFF"/>
            </a:solidFill>
            <a:prstDash val="solid"/>
            <a:round/>
            <a:headEnd type="none" w="sm" len="sm"/>
            <a:tailEnd type="none" w="sm" len="sm"/>
          </a:ln>
        </p:spPr>
      </p:cxnSp>
      <p:cxnSp>
        <p:nvCxnSpPr>
          <p:cNvPr id="434" name="Google Shape;434;p15"/>
          <p:cNvCxnSpPr/>
          <p:nvPr/>
        </p:nvCxnSpPr>
        <p:spPr>
          <a:xfrm rot="10800000" flipH="1">
            <a:off x="12935658" y="-9525"/>
            <a:ext cx="5352223" cy="19050"/>
          </a:xfrm>
          <a:prstGeom prst="straightConnector1">
            <a:avLst/>
          </a:prstGeom>
          <a:noFill/>
          <a:ln w="66675" cap="flat" cmpd="sng">
            <a:solidFill>
              <a:srgbClr val="FFFFFF"/>
            </a:solidFill>
            <a:prstDash val="solid"/>
            <a:round/>
            <a:headEnd type="none" w="sm" len="sm"/>
            <a:tailEnd type="none" w="sm" len="sm"/>
          </a:ln>
        </p:spPr>
      </p:cxnSp>
      <p:cxnSp>
        <p:nvCxnSpPr>
          <p:cNvPr id="435" name="Google Shape;435;p15"/>
          <p:cNvCxnSpPr/>
          <p:nvPr/>
        </p:nvCxnSpPr>
        <p:spPr>
          <a:xfrm>
            <a:off x="18288000" y="-57150"/>
            <a:ext cx="119" cy="9910498"/>
          </a:xfrm>
          <a:prstGeom prst="straightConnector1">
            <a:avLst/>
          </a:prstGeom>
          <a:noFill/>
          <a:ln w="171450" cap="flat" cmpd="sng">
            <a:solidFill>
              <a:srgbClr val="FFFFFF"/>
            </a:solidFill>
            <a:prstDash val="solid"/>
            <a:round/>
            <a:headEnd type="none" w="sm" len="sm"/>
            <a:tailEnd type="none" w="sm" len="sm"/>
          </a:ln>
        </p:spPr>
      </p:cxnSp>
      <p:cxnSp>
        <p:nvCxnSpPr>
          <p:cNvPr id="436" name="Google Shape;436;p15"/>
          <p:cNvCxnSpPr/>
          <p:nvPr/>
        </p:nvCxnSpPr>
        <p:spPr>
          <a:xfrm>
            <a:off x="12992927" y="-80963"/>
            <a:ext cx="119" cy="9910498"/>
          </a:xfrm>
          <a:prstGeom prst="straightConnector1">
            <a:avLst/>
          </a:prstGeom>
          <a:noFill/>
          <a:ln w="57150" cap="flat" cmpd="sng">
            <a:solidFill>
              <a:srgbClr val="FFFFFF"/>
            </a:solidFill>
            <a:prstDash val="solid"/>
            <a:round/>
            <a:headEnd type="none" w="sm" len="sm"/>
            <a:tailEnd type="none" w="sm" len="sm"/>
          </a:ln>
        </p:spPr>
      </p:cxnSp>
      <p:sp>
        <p:nvSpPr>
          <p:cNvPr id="437" name="Google Shape;437;p15"/>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g260a54456a4_0_37"/>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443" name="Google Shape;443;g260a54456a4_0_37"/>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i="0" u="none" strike="noStrike" cap="none">
                <a:solidFill>
                  <a:srgbClr val="FFFFFF"/>
                </a:solidFill>
              </a:rPr>
              <a:t>DISCUSSION </a:t>
            </a:r>
            <a:endParaRPr sz="7200" b="1"/>
          </a:p>
        </p:txBody>
      </p:sp>
      <p:sp>
        <p:nvSpPr>
          <p:cNvPr id="444" name="Google Shape;444;g260a54456a4_0_37"/>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9"/>
            </a:stretch>
          </a:blipFill>
          <a:ln>
            <a:noFill/>
          </a:ln>
        </p:spPr>
      </p:sp>
      <p:sp>
        <p:nvSpPr>
          <p:cNvPr id="445" name="Google Shape;445;g260a54456a4_0_37"/>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446" name="Google Shape;446;g260a54456a4_0_37"/>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9"/>
            </a:stretch>
          </a:blipFill>
          <a:ln>
            <a:noFill/>
          </a:ln>
        </p:spPr>
      </p:sp>
      <p:sp>
        <p:nvSpPr>
          <p:cNvPr id="447" name="Google Shape;447;g260a54456a4_0_37"/>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9"/>
            </a:stretch>
          </a:blipFill>
          <a:ln>
            <a:noFill/>
          </a:ln>
        </p:spPr>
      </p:sp>
      <p:sp>
        <p:nvSpPr>
          <p:cNvPr id="448" name="Google Shape;448;g260a54456a4_0_37"/>
          <p:cNvSpPr txBox="1"/>
          <p:nvPr/>
        </p:nvSpPr>
        <p:spPr>
          <a:xfrm>
            <a:off x="1028700" y="2381477"/>
            <a:ext cx="10793700" cy="5890200"/>
          </a:xfrm>
          <a:prstGeom prst="rect">
            <a:avLst/>
          </a:prstGeom>
          <a:noFill/>
          <a:ln>
            <a:noFill/>
          </a:ln>
        </p:spPr>
        <p:txBody>
          <a:bodyPr spcFirstLastPara="1" wrap="square" lIns="0" tIns="0" rIns="0" bIns="0" anchor="t" anchorCtr="0">
            <a:spAutoFit/>
          </a:bodyPr>
          <a:lstStyle/>
          <a:p>
            <a:pPr marL="457200" marR="0" lvl="0" indent="-400050" algn="l" rtl="0">
              <a:lnSpc>
                <a:spcPct val="100000"/>
              </a:lnSpc>
              <a:spcBef>
                <a:spcPts val="0"/>
              </a:spcBef>
              <a:spcAft>
                <a:spcPts val="0"/>
              </a:spcAft>
              <a:buClr>
                <a:srgbClr val="FFFFFF"/>
              </a:buClr>
              <a:buSzPts val="2700"/>
              <a:buAutoNum type="arabicPeriod" startAt="7"/>
            </a:pPr>
            <a:r>
              <a:rPr lang="en-US" sz="2700" b="1">
                <a:solidFill>
                  <a:srgbClr val="FFFFFF"/>
                </a:solidFill>
              </a:rPr>
              <a:t>Who are the high-profile partners of the league identified in this presentation deck?</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7"/>
            </a:pPr>
            <a:r>
              <a:rPr lang="en-US" sz="2700" b="1">
                <a:solidFill>
                  <a:srgbClr val="FFFFFF"/>
                </a:solidFill>
              </a:rPr>
              <a:t>Why might it be important to them to see the league succeed?</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7"/>
            </a:pPr>
            <a:r>
              <a:rPr lang="en-US" sz="2700" b="1">
                <a:solidFill>
                  <a:srgbClr val="FFFFFF"/>
                </a:solidFill>
              </a:rPr>
              <a:t>Do you think the XFL's 2023 reboot was a success?  Why or why not?</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7"/>
            </a:pPr>
            <a:r>
              <a:rPr lang="en-US" sz="2700" b="1">
                <a:solidFill>
                  <a:srgbClr val="FFFFFF"/>
                </a:solidFill>
              </a:rPr>
              <a:t>What do you think the future holds for the XFL?</a:t>
            </a:r>
            <a:endParaRPr sz="2700" b="1">
              <a:solidFill>
                <a:srgbClr val="FFFFFF"/>
              </a:solidFill>
            </a:endParaRPr>
          </a:p>
          <a:p>
            <a:pPr marL="457200" marR="0" lvl="0" indent="-400050" algn="l" rtl="0">
              <a:lnSpc>
                <a:spcPct val="100000"/>
              </a:lnSpc>
              <a:spcBef>
                <a:spcPts val="5000"/>
              </a:spcBef>
              <a:spcAft>
                <a:spcPts val="5000"/>
              </a:spcAft>
              <a:buClr>
                <a:srgbClr val="FFFFFF"/>
              </a:buClr>
              <a:buSzPts val="2700"/>
              <a:buAutoNum type="arabicPeriod" startAt="7"/>
            </a:pPr>
            <a:r>
              <a:rPr lang="en-US" sz="2700" b="1">
                <a:solidFill>
                  <a:srgbClr val="FFFFFF"/>
                </a:solidFill>
              </a:rPr>
              <a:t>What would you do to improve the XFL product and/or innovate and how might that impact the league's future?</a:t>
            </a:r>
            <a:endParaRPr sz="2700" b="1">
              <a:solidFill>
                <a:srgbClr val="FFFFFF"/>
              </a:solidFill>
            </a:endParaRPr>
          </a:p>
        </p:txBody>
      </p:sp>
      <p:grpSp>
        <p:nvGrpSpPr>
          <p:cNvPr id="449" name="Google Shape;449;g260a54456a4_0_37"/>
          <p:cNvGrpSpPr/>
          <p:nvPr/>
        </p:nvGrpSpPr>
        <p:grpSpPr>
          <a:xfrm>
            <a:off x="9651835" y="-77590"/>
            <a:ext cx="2987073" cy="1871169"/>
            <a:chOff x="1" y="-704"/>
            <a:chExt cx="3982765" cy="2494893"/>
          </a:xfrm>
        </p:grpSpPr>
        <p:sp>
          <p:nvSpPr>
            <p:cNvPr id="450" name="Google Shape;450;g260a54456a4_0_37"/>
            <p:cNvSpPr/>
            <p:nvPr/>
          </p:nvSpPr>
          <p:spPr>
            <a:xfrm rot="-2700000">
              <a:off x="1838567"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sp>
          <p:nvSpPr>
            <p:cNvPr id="451" name="Google Shape;451;g260a54456a4_0_37"/>
            <p:cNvSpPr/>
            <p:nvPr/>
          </p:nvSpPr>
          <p:spPr>
            <a:xfrm rot="-2700000">
              <a:off x="350695"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grpSp>
      <p:sp>
        <p:nvSpPr>
          <p:cNvPr id="452" name="Google Shape;452;g260a54456a4_0_37"/>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9" b="-12269"/>
            </a:stretch>
          </a:blipFill>
          <a:ln>
            <a:noFill/>
          </a:ln>
        </p:spPr>
      </p:sp>
      <p:cxnSp>
        <p:nvCxnSpPr>
          <p:cNvPr id="453" name="Google Shape;453;g260a54456a4_0_37"/>
          <p:cNvCxnSpPr/>
          <p:nvPr/>
        </p:nvCxnSpPr>
        <p:spPr>
          <a:xfrm rot="10800000" flipH="1">
            <a:off x="12935777" y="9801111"/>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54" name="Google Shape;454;g260a54456a4_0_37"/>
          <p:cNvCxnSpPr/>
          <p:nvPr/>
        </p:nvCxnSpPr>
        <p:spPr>
          <a:xfrm rot="10800000" flipH="1">
            <a:off x="12935658" y="-9375"/>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55" name="Google Shape;455;g260a54456a4_0_37"/>
          <p:cNvCxnSpPr/>
          <p:nvPr/>
        </p:nvCxnSpPr>
        <p:spPr>
          <a:xfrm>
            <a:off x="18288000" y="-57150"/>
            <a:ext cx="0" cy="9910500"/>
          </a:xfrm>
          <a:prstGeom prst="straightConnector1">
            <a:avLst/>
          </a:prstGeom>
          <a:noFill/>
          <a:ln w="171450" cap="flat" cmpd="sng">
            <a:solidFill>
              <a:srgbClr val="FFFFFF"/>
            </a:solidFill>
            <a:prstDash val="solid"/>
            <a:round/>
            <a:headEnd type="none" w="sm" len="sm"/>
            <a:tailEnd type="none" w="sm" len="sm"/>
          </a:ln>
        </p:spPr>
      </p:cxnSp>
      <p:cxnSp>
        <p:nvCxnSpPr>
          <p:cNvPr id="456" name="Google Shape;456;g260a54456a4_0_37"/>
          <p:cNvCxnSpPr/>
          <p:nvPr/>
        </p:nvCxnSpPr>
        <p:spPr>
          <a:xfrm>
            <a:off x="12992927" y="-80963"/>
            <a:ext cx="0" cy="9910500"/>
          </a:xfrm>
          <a:prstGeom prst="straightConnector1">
            <a:avLst/>
          </a:prstGeom>
          <a:noFill/>
          <a:ln w="57150" cap="flat" cmpd="sng">
            <a:solidFill>
              <a:srgbClr val="FFFFFF"/>
            </a:solidFill>
            <a:prstDash val="solid"/>
            <a:round/>
            <a:headEnd type="none" w="sm" len="sm"/>
            <a:tailEnd type="none" w="sm" len="sm"/>
          </a:ln>
        </p:spPr>
      </p:cxnSp>
      <p:sp>
        <p:nvSpPr>
          <p:cNvPr id="457" name="Google Shape;457;g260a54456a4_0_37"/>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g260a54456a4_0_57"/>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463" name="Google Shape;463;g260a54456a4_0_57"/>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i="0" u="none" strike="noStrike" cap="none">
                <a:solidFill>
                  <a:srgbClr val="FFFFFF"/>
                </a:solidFill>
              </a:rPr>
              <a:t>DISCUSSION </a:t>
            </a:r>
            <a:endParaRPr sz="7200" b="1"/>
          </a:p>
        </p:txBody>
      </p:sp>
      <p:sp>
        <p:nvSpPr>
          <p:cNvPr id="464" name="Google Shape;464;g260a54456a4_0_57"/>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9"/>
            </a:stretch>
          </a:blipFill>
          <a:ln>
            <a:noFill/>
          </a:ln>
        </p:spPr>
      </p:sp>
      <p:sp>
        <p:nvSpPr>
          <p:cNvPr id="465" name="Google Shape;465;g260a54456a4_0_57"/>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466" name="Google Shape;466;g260a54456a4_0_57"/>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9"/>
            </a:stretch>
          </a:blipFill>
          <a:ln>
            <a:noFill/>
          </a:ln>
        </p:spPr>
      </p:sp>
      <p:sp>
        <p:nvSpPr>
          <p:cNvPr id="467" name="Google Shape;467;g260a54456a4_0_57"/>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9"/>
            </a:stretch>
          </a:blipFill>
          <a:ln>
            <a:noFill/>
          </a:ln>
        </p:spPr>
      </p:sp>
      <p:sp>
        <p:nvSpPr>
          <p:cNvPr id="468" name="Google Shape;468;g260a54456a4_0_57"/>
          <p:cNvSpPr txBox="1"/>
          <p:nvPr/>
        </p:nvSpPr>
        <p:spPr>
          <a:xfrm>
            <a:off x="1028700" y="2381477"/>
            <a:ext cx="10793700" cy="6115800"/>
          </a:xfrm>
          <a:prstGeom prst="rect">
            <a:avLst/>
          </a:prstGeom>
          <a:noFill/>
          <a:ln>
            <a:noFill/>
          </a:ln>
        </p:spPr>
        <p:txBody>
          <a:bodyPr spcFirstLastPara="1" wrap="square" lIns="0" tIns="0" rIns="0" bIns="0" anchor="t" anchorCtr="0">
            <a:spAutoFit/>
          </a:bodyPr>
          <a:lstStyle/>
          <a:p>
            <a:pPr marL="457200" marR="0" lvl="0" indent="-400050" algn="l" rtl="0">
              <a:lnSpc>
                <a:spcPct val="100000"/>
              </a:lnSpc>
              <a:spcBef>
                <a:spcPts val="0"/>
              </a:spcBef>
              <a:spcAft>
                <a:spcPts val="0"/>
              </a:spcAft>
              <a:buClr>
                <a:srgbClr val="FFFFFF"/>
              </a:buClr>
              <a:buSzPts val="2700"/>
              <a:buAutoNum type="arabicPeriod" startAt="12"/>
            </a:pPr>
            <a:r>
              <a:rPr lang="en-US" sz="2700" b="1">
                <a:solidFill>
                  <a:srgbClr val="FFFFFF"/>
                </a:solidFill>
              </a:rPr>
              <a:t>What is a brand?</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12"/>
            </a:pPr>
            <a:r>
              <a:rPr lang="en-US" sz="2700" b="1">
                <a:solidFill>
                  <a:srgbClr val="FFFFFF"/>
                </a:solidFill>
              </a:rPr>
              <a:t>What is brand identity?</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12"/>
            </a:pPr>
            <a:r>
              <a:rPr lang="en-US" sz="2700" b="1">
                <a:solidFill>
                  <a:srgbClr val="FFFFFF"/>
                </a:solidFill>
              </a:rPr>
              <a:t>Why do you think the XFL reboot featured a new logo?</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12"/>
            </a:pPr>
            <a:r>
              <a:rPr lang="en-US" sz="2700" b="1">
                <a:solidFill>
                  <a:srgbClr val="FFFFFF"/>
                </a:solidFill>
              </a:rPr>
              <a:t>How do you think the location of each franchise impacted individual team names and logos?</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12"/>
            </a:pPr>
            <a:r>
              <a:rPr lang="en-US" sz="2700" b="1">
                <a:solidFill>
                  <a:srgbClr val="FFFFFF"/>
                </a:solidFill>
              </a:rPr>
              <a:t>What does that have to do with branding?</a:t>
            </a:r>
            <a:endParaRPr sz="2700" b="1">
              <a:solidFill>
                <a:srgbClr val="FFFFFF"/>
              </a:solidFill>
            </a:endParaRPr>
          </a:p>
          <a:p>
            <a:pPr marL="457200" marR="0" lvl="0" indent="-400050" algn="l" rtl="0">
              <a:lnSpc>
                <a:spcPct val="100000"/>
              </a:lnSpc>
              <a:spcBef>
                <a:spcPts val="5000"/>
              </a:spcBef>
              <a:spcAft>
                <a:spcPts val="5000"/>
              </a:spcAft>
              <a:buClr>
                <a:srgbClr val="FFFFFF"/>
              </a:buClr>
              <a:buSzPts val="2700"/>
              <a:buAutoNum type="arabicPeriod" startAt="12"/>
            </a:pPr>
            <a:r>
              <a:rPr lang="en-US" sz="2700" b="1">
                <a:solidFill>
                  <a:srgbClr val="FFFFFF"/>
                </a:solidFill>
              </a:rPr>
              <a:t>How would you describe the XFL’s overall branding strategy?</a:t>
            </a:r>
            <a:endParaRPr sz="2700" b="1">
              <a:solidFill>
                <a:srgbClr val="FFFFFF"/>
              </a:solidFill>
            </a:endParaRPr>
          </a:p>
        </p:txBody>
      </p:sp>
      <p:grpSp>
        <p:nvGrpSpPr>
          <p:cNvPr id="469" name="Google Shape;469;g260a54456a4_0_57"/>
          <p:cNvGrpSpPr/>
          <p:nvPr/>
        </p:nvGrpSpPr>
        <p:grpSpPr>
          <a:xfrm>
            <a:off x="9651835" y="-77590"/>
            <a:ext cx="2987073" cy="1871169"/>
            <a:chOff x="1" y="-704"/>
            <a:chExt cx="3982765" cy="2494893"/>
          </a:xfrm>
        </p:grpSpPr>
        <p:sp>
          <p:nvSpPr>
            <p:cNvPr id="470" name="Google Shape;470;g260a54456a4_0_57"/>
            <p:cNvSpPr/>
            <p:nvPr/>
          </p:nvSpPr>
          <p:spPr>
            <a:xfrm rot="-2700000">
              <a:off x="1838567"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sp>
          <p:nvSpPr>
            <p:cNvPr id="471" name="Google Shape;471;g260a54456a4_0_57"/>
            <p:cNvSpPr/>
            <p:nvPr/>
          </p:nvSpPr>
          <p:spPr>
            <a:xfrm rot="-2700000">
              <a:off x="350695"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grpSp>
      <p:sp>
        <p:nvSpPr>
          <p:cNvPr id="472" name="Google Shape;472;g260a54456a4_0_57"/>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9" b="-12269"/>
            </a:stretch>
          </a:blipFill>
          <a:ln>
            <a:noFill/>
          </a:ln>
        </p:spPr>
      </p:sp>
      <p:cxnSp>
        <p:nvCxnSpPr>
          <p:cNvPr id="473" name="Google Shape;473;g260a54456a4_0_57"/>
          <p:cNvCxnSpPr/>
          <p:nvPr/>
        </p:nvCxnSpPr>
        <p:spPr>
          <a:xfrm rot="10800000" flipH="1">
            <a:off x="12935777" y="9801111"/>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74" name="Google Shape;474;g260a54456a4_0_57"/>
          <p:cNvCxnSpPr/>
          <p:nvPr/>
        </p:nvCxnSpPr>
        <p:spPr>
          <a:xfrm rot="10800000" flipH="1">
            <a:off x="12935658" y="-9375"/>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75" name="Google Shape;475;g260a54456a4_0_57"/>
          <p:cNvCxnSpPr/>
          <p:nvPr/>
        </p:nvCxnSpPr>
        <p:spPr>
          <a:xfrm>
            <a:off x="18288000" y="-57150"/>
            <a:ext cx="0" cy="9910500"/>
          </a:xfrm>
          <a:prstGeom prst="straightConnector1">
            <a:avLst/>
          </a:prstGeom>
          <a:noFill/>
          <a:ln w="171450" cap="flat" cmpd="sng">
            <a:solidFill>
              <a:srgbClr val="FFFFFF"/>
            </a:solidFill>
            <a:prstDash val="solid"/>
            <a:round/>
            <a:headEnd type="none" w="sm" len="sm"/>
            <a:tailEnd type="none" w="sm" len="sm"/>
          </a:ln>
        </p:spPr>
      </p:cxnSp>
      <p:cxnSp>
        <p:nvCxnSpPr>
          <p:cNvPr id="476" name="Google Shape;476;g260a54456a4_0_57"/>
          <p:cNvCxnSpPr/>
          <p:nvPr/>
        </p:nvCxnSpPr>
        <p:spPr>
          <a:xfrm>
            <a:off x="12992927" y="-80963"/>
            <a:ext cx="0" cy="9910500"/>
          </a:xfrm>
          <a:prstGeom prst="straightConnector1">
            <a:avLst/>
          </a:prstGeom>
          <a:noFill/>
          <a:ln w="57150" cap="flat" cmpd="sng">
            <a:solidFill>
              <a:srgbClr val="FFFFFF"/>
            </a:solidFill>
            <a:prstDash val="solid"/>
            <a:round/>
            <a:headEnd type="none" w="sm" len="sm"/>
            <a:tailEnd type="none" w="sm" len="sm"/>
          </a:ln>
        </p:spPr>
      </p:cxnSp>
      <p:sp>
        <p:nvSpPr>
          <p:cNvPr id="477" name="Google Shape;477;g260a54456a4_0_57"/>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Google Shape;482;g260a54456a4_0_77"/>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483" name="Google Shape;483;g260a54456a4_0_77"/>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i="0" u="none" strike="noStrike" cap="none">
                <a:solidFill>
                  <a:srgbClr val="FFFFFF"/>
                </a:solidFill>
              </a:rPr>
              <a:t>DISCUSSION </a:t>
            </a:r>
            <a:endParaRPr sz="7200" b="1"/>
          </a:p>
        </p:txBody>
      </p:sp>
      <p:sp>
        <p:nvSpPr>
          <p:cNvPr id="484" name="Google Shape;484;g260a54456a4_0_77"/>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9"/>
            </a:stretch>
          </a:blipFill>
          <a:ln>
            <a:noFill/>
          </a:ln>
        </p:spPr>
      </p:sp>
      <p:sp>
        <p:nvSpPr>
          <p:cNvPr id="485" name="Google Shape;485;g260a54456a4_0_77"/>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486" name="Google Shape;486;g260a54456a4_0_77"/>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9"/>
            </a:stretch>
          </a:blipFill>
          <a:ln>
            <a:noFill/>
          </a:ln>
        </p:spPr>
      </p:sp>
      <p:sp>
        <p:nvSpPr>
          <p:cNvPr id="487" name="Google Shape;487;g260a54456a4_0_77"/>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9"/>
            </a:stretch>
          </a:blipFill>
          <a:ln>
            <a:noFill/>
          </a:ln>
        </p:spPr>
      </p:sp>
      <p:sp>
        <p:nvSpPr>
          <p:cNvPr id="488" name="Google Shape;488;g260a54456a4_0_77"/>
          <p:cNvSpPr txBox="1"/>
          <p:nvPr/>
        </p:nvSpPr>
        <p:spPr>
          <a:xfrm>
            <a:off x="1028700" y="2381477"/>
            <a:ext cx="10793700" cy="3360600"/>
          </a:xfrm>
          <a:prstGeom prst="rect">
            <a:avLst/>
          </a:prstGeom>
          <a:noFill/>
          <a:ln>
            <a:noFill/>
          </a:ln>
        </p:spPr>
        <p:txBody>
          <a:bodyPr spcFirstLastPara="1" wrap="square" lIns="0" tIns="0" rIns="0" bIns="0" anchor="t" anchorCtr="0">
            <a:spAutoFit/>
          </a:bodyPr>
          <a:lstStyle/>
          <a:p>
            <a:pPr marL="457200" marR="0" lvl="0" indent="-400050" algn="l" rtl="0">
              <a:lnSpc>
                <a:spcPct val="100000"/>
              </a:lnSpc>
              <a:spcBef>
                <a:spcPts val="0"/>
              </a:spcBef>
              <a:spcAft>
                <a:spcPts val="0"/>
              </a:spcAft>
              <a:buClr>
                <a:srgbClr val="FFFFFF"/>
              </a:buClr>
              <a:buSzPts val="2700"/>
              <a:buAutoNum type="arabicPeriod" startAt="18"/>
            </a:pPr>
            <a:r>
              <a:rPr lang="en-US" sz="2700" b="1">
                <a:solidFill>
                  <a:srgbClr val="FFFFFF"/>
                </a:solidFill>
              </a:rPr>
              <a:t>What is a marketing plan?</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startAt="18"/>
            </a:pPr>
            <a:r>
              <a:rPr lang="en-US" sz="2700" b="1">
                <a:solidFill>
                  <a:srgbClr val="FFFFFF"/>
                </a:solidFill>
              </a:rPr>
              <a:t>Why is a marketing plan important to any new venture?</a:t>
            </a:r>
            <a:endParaRPr sz="2700" b="1">
              <a:solidFill>
                <a:srgbClr val="FFFFFF"/>
              </a:solidFill>
            </a:endParaRPr>
          </a:p>
          <a:p>
            <a:pPr marL="457200" marR="0" lvl="0" indent="-400050" algn="l" rtl="0">
              <a:lnSpc>
                <a:spcPct val="100000"/>
              </a:lnSpc>
              <a:spcBef>
                <a:spcPts val="5000"/>
              </a:spcBef>
              <a:spcAft>
                <a:spcPts val="5000"/>
              </a:spcAft>
              <a:buClr>
                <a:srgbClr val="FFFFFF"/>
              </a:buClr>
              <a:buSzPts val="2700"/>
              <a:buAutoNum type="arabicPeriod" startAt="18"/>
            </a:pPr>
            <a:r>
              <a:rPr lang="en-US" sz="2700" b="1">
                <a:solidFill>
                  <a:srgbClr val="FFFFFF"/>
                </a:solidFill>
              </a:rPr>
              <a:t>How would you describe the XFL’s marketing strategy for the reboot in 2023?  How might it adjust after its inaugural season?</a:t>
            </a:r>
            <a:endParaRPr sz="2700" b="1">
              <a:solidFill>
                <a:srgbClr val="FFFFFF"/>
              </a:solidFill>
            </a:endParaRPr>
          </a:p>
        </p:txBody>
      </p:sp>
      <p:grpSp>
        <p:nvGrpSpPr>
          <p:cNvPr id="489" name="Google Shape;489;g260a54456a4_0_77"/>
          <p:cNvGrpSpPr/>
          <p:nvPr/>
        </p:nvGrpSpPr>
        <p:grpSpPr>
          <a:xfrm>
            <a:off x="9651835" y="-77590"/>
            <a:ext cx="2987073" cy="1871169"/>
            <a:chOff x="1" y="-704"/>
            <a:chExt cx="3982765" cy="2494893"/>
          </a:xfrm>
        </p:grpSpPr>
        <p:sp>
          <p:nvSpPr>
            <p:cNvPr id="490" name="Google Shape;490;g260a54456a4_0_77"/>
            <p:cNvSpPr/>
            <p:nvPr/>
          </p:nvSpPr>
          <p:spPr>
            <a:xfrm rot="-2700000">
              <a:off x="1838567"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sp>
          <p:nvSpPr>
            <p:cNvPr id="491" name="Google Shape;491;g260a54456a4_0_77"/>
            <p:cNvSpPr/>
            <p:nvPr/>
          </p:nvSpPr>
          <p:spPr>
            <a:xfrm rot="-2700000">
              <a:off x="350695"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grpSp>
      <p:sp>
        <p:nvSpPr>
          <p:cNvPr id="492" name="Google Shape;492;g260a54456a4_0_77"/>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9" b="-12269"/>
            </a:stretch>
          </a:blipFill>
          <a:ln>
            <a:noFill/>
          </a:ln>
        </p:spPr>
      </p:sp>
      <p:cxnSp>
        <p:nvCxnSpPr>
          <p:cNvPr id="493" name="Google Shape;493;g260a54456a4_0_77"/>
          <p:cNvCxnSpPr/>
          <p:nvPr/>
        </p:nvCxnSpPr>
        <p:spPr>
          <a:xfrm rot="10800000" flipH="1">
            <a:off x="12935777" y="9801111"/>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94" name="Google Shape;494;g260a54456a4_0_77"/>
          <p:cNvCxnSpPr/>
          <p:nvPr/>
        </p:nvCxnSpPr>
        <p:spPr>
          <a:xfrm rot="10800000" flipH="1">
            <a:off x="12935658" y="-9375"/>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495" name="Google Shape;495;g260a54456a4_0_77"/>
          <p:cNvCxnSpPr/>
          <p:nvPr/>
        </p:nvCxnSpPr>
        <p:spPr>
          <a:xfrm>
            <a:off x="18288000" y="-57150"/>
            <a:ext cx="0" cy="9910500"/>
          </a:xfrm>
          <a:prstGeom prst="straightConnector1">
            <a:avLst/>
          </a:prstGeom>
          <a:noFill/>
          <a:ln w="171450" cap="flat" cmpd="sng">
            <a:solidFill>
              <a:srgbClr val="FFFFFF"/>
            </a:solidFill>
            <a:prstDash val="solid"/>
            <a:round/>
            <a:headEnd type="none" w="sm" len="sm"/>
            <a:tailEnd type="none" w="sm" len="sm"/>
          </a:ln>
        </p:spPr>
      </p:cxnSp>
      <p:cxnSp>
        <p:nvCxnSpPr>
          <p:cNvPr id="496" name="Google Shape;496;g260a54456a4_0_77"/>
          <p:cNvCxnSpPr/>
          <p:nvPr/>
        </p:nvCxnSpPr>
        <p:spPr>
          <a:xfrm>
            <a:off x="12992927" y="-80963"/>
            <a:ext cx="0" cy="9910500"/>
          </a:xfrm>
          <a:prstGeom prst="straightConnector1">
            <a:avLst/>
          </a:prstGeom>
          <a:noFill/>
          <a:ln w="57150" cap="flat" cmpd="sng">
            <a:solidFill>
              <a:srgbClr val="FFFFFF"/>
            </a:solidFill>
            <a:prstDash val="solid"/>
            <a:round/>
            <a:headEnd type="none" w="sm" len="sm"/>
            <a:tailEnd type="none" w="sm" len="sm"/>
          </a:ln>
        </p:spPr>
      </p:cxnSp>
      <p:sp>
        <p:nvSpPr>
          <p:cNvPr id="497" name="Google Shape;497;g260a54456a4_0_77"/>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pic>
        <p:nvPicPr>
          <p:cNvPr id="502" name="Google Shape;502;g260a54456a4_0_100"/>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503" name="Google Shape;503;g260a54456a4_0_100"/>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a:solidFill>
                  <a:srgbClr val="FFFFFF"/>
                </a:solidFill>
              </a:rPr>
              <a:t>ACTIVITY</a:t>
            </a:r>
            <a:r>
              <a:rPr lang="en-US" sz="7200" b="1" i="0" u="none" strike="noStrike" cap="none">
                <a:solidFill>
                  <a:srgbClr val="FFFFFF"/>
                </a:solidFill>
              </a:rPr>
              <a:t> </a:t>
            </a:r>
            <a:endParaRPr sz="7200" b="1"/>
          </a:p>
        </p:txBody>
      </p:sp>
      <p:sp>
        <p:nvSpPr>
          <p:cNvPr id="504" name="Google Shape;504;g260a54456a4_0_100"/>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9"/>
            </a:stretch>
          </a:blipFill>
          <a:ln>
            <a:noFill/>
          </a:ln>
        </p:spPr>
      </p:sp>
      <p:sp>
        <p:nvSpPr>
          <p:cNvPr id="505" name="Google Shape;505;g260a54456a4_0_100"/>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506" name="Google Shape;506;g260a54456a4_0_100"/>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9"/>
            </a:stretch>
          </a:blipFill>
          <a:ln>
            <a:noFill/>
          </a:ln>
        </p:spPr>
      </p:sp>
      <p:sp>
        <p:nvSpPr>
          <p:cNvPr id="507" name="Google Shape;507;g260a54456a4_0_100"/>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9"/>
            </a:stretch>
          </a:blipFill>
          <a:ln>
            <a:noFill/>
          </a:ln>
        </p:spPr>
      </p:sp>
      <p:sp>
        <p:nvSpPr>
          <p:cNvPr id="508" name="Google Shape;508;g260a54456a4_0_100"/>
          <p:cNvSpPr txBox="1"/>
          <p:nvPr/>
        </p:nvSpPr>
        <p:spPr>
          <a:xfrm>
            <a:off x="1028700" y="2381477"/>
            <a:ext cx="10793700" cy="7326900"/>
          </a:xfrm>
          <a:prstGeom prst="rect">
            <a:avLst/>
          </a:prstGeom>
          <a:noFill/>
          <a:ln>
            <a:noFill/>
          </a:ln>
        </p:spPr>
        <p:txBody>
          <a:bodyPr spcFirstLastPara="1" wrap="square" lIns="0" tIns="0" rIns="0" bIns="0" anchor="t" anchorCtr="0">
            <a:spAutoFit/>
          </a:bodyPr>
          <a:lstStyle/>
          <a:p>
            <a:pPr marL="457200" marR="0" lvl="0" indent="-400050" algn="l" rtl="0">
              <a:lnSpc>
                <a:spcPct val="100000"/>
              </a:lnSpc>
              <a:spcBef>
                <a:spcPts val="0"/>
              </a:spcBef>
              <a:spcAft>
                <a:spcPts val="0"/>
              </a:spcAft>
              <a:buClr>
                <a:srgbClr val="FFFFFF"/>
              </a:buClr>
              <a:buSzPts val="2700"/>
              <a:buAutoNum type="arabicPeriod"/>
            </a:pPr>
            <a:r>
              <a:rPr lang="en-US" sz="2700" b="1">
                <a:solidFill>
                  <a:srgbClr val="FFFFFF"/>
                </a:solidFill>
              </a:rPr>
              <a:t>As partners or small groups, discuss how well you think the XFL fared in its “reboot” season.  As part of the discussion, define what it means to be a “quality product”, and determine whether the XFL currently meets that criteria.  </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a:pPr>
            <a:r>
              <a:rPr lang="en-US" sz="2700" b="1">
                <a:solidFill>
                  <a:srgbClr val="FFFFFF"/>
                </a:solidFill>
              </a:rPr>
              <a:t>Explain the concept of “innovation”, and based on what you learned in this presentation, list the ways the XFL has innovated and can innovate in the future.  Be sure to consider how innovations might impact the XFL’s partners like the NFL and ESPN.</a:t>
            </a:r>
            <a:endParaRPr sz="2700" b="1">
              <a:solidFill>
                <a:srgbClr val="FFFFFF"/>
              </a:solidFill>
            </a:endParaRPr>
          </a:p>
          <a:p>
            <a:pPr marL="457200" marR="0" lvl="0" indent="-400050" algn="l" rtl="0">
              <a:lnSpc>
                <a:spcPct val="100000"/>
              </a:lnSpc>
              <a:spcBef>
                <a:spcPts val="5000"/>
              </a:spcBef>
              <a:spcAft>
                <a:spcPts val="0"/>
              </a:spcAft>
              <a:buClr>
                <a:srgbClr val="FFFFFF"/>
              </a:buClr>
              <a:buSzPts val="2700"/>
              <a:buAutoNum type="arabicPeriod"/>
            </a:pPr>
            <a:r>
              <a:rPr lang="en-US" sz="2700" b="1">
                <a:solidFill>
                  <a:srgbClr val="FFFFFF"/>
                </a:solidFill>
              </a:rPr>
              <a:t>Describe at least three different ways the XFL can improve the product for next season and how the league will benefit from those improvements.</a:t>
            </a:r>
            <a:endParaRPr sz="2700" b="1">
              <a:solidFill>
                <a:srgbClr val="FFFFFF"/>
              </a:solidFill>
            </a:endParaRPr>
          </a:p>
          <a:p>
            <a:pPr marL="457200" marR="0" lvl="0" indent="0" algn="l" rtl="0">
              <a:lnSpc>
                <a:spcPct val="100000"/>
              </a:lnSpc>
              <a:spcBef>
                <a:spcPts val="5000"/>
              </a:spcBef>
              <a:spcAft>
                <a:spcPts val="5000"/>
              </a:spcAft>
              <a:buNone/>
            </a:pPr>
            <a:endParaRPr sz="2700" b="1">
              <a:solidFill>
                <a:srgbClr val="FFFFFF"/>
              </a:solidFill>
            </a:endParaRPr>
          </a:p>
        </p:txBody>
      </p:sp>
      <p:grpSp>
        <p:nvGrpSpPr>
          <p:cNvPr id="509" name="Google Shape;509;g260a54456a4_0_100"/>
          <p:cNvGrpSpPr/>
          <p:nvPr/>
        </p:nvGrpSpPr>
        <p:grpSpPr>
          <a:xfrm>
            <a:off x="9651835" y="-77590"/>
            <a:ext cx="2987073" cy="1871169"/>
            <a:chOff x="1" y="-704"/>
            <a:chExt cx="3982765" cy="2494893"/>
          </a:xfrm>
        </p:grpSpPr>
        <p:sp>
          <p:nvSpPr>
            <p:cNvPr id="510" name="Google Shape;510;g260a54456a4_0_100"/>
            <p:cNvSpPr/>
            <p:nvPr/>
          </p:nvSpPr>
          <p:spPr>
            <a:xfrm rot="-2700000">
              <a:off x="1838567"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sp>
          <p:nvSpPr>
            <p:cNvPr id="511" name="Google Shape;511;g260a54456a4_0_100"/>
            <p:cNvSpPr/>
            <p:nvPr/>
          </p:nvSpPr>
          <p:spPr>
            <a:xfrm rot="-2700000">
              <a:off x="350695"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7">
                <a:alphaModFix/>
              </a:blip>
              <a:stretch>
                <a:fillRect/>
              </a:stretch>
            </a:blipFill>
            <a:ln>
              <a:noFill/>
            </a:ln>
          </p:spPr>
        </p:sp>
      </p:grpSp>
      <p:sp>
        <p:nvSpPr>
          <p:cNvPr id="512" name="Google Shape;512;g260a54456a4_0_100"/>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9" b="-12269"/>
            </a:stretch>
          </a:blipFill>
          <a:ln>
            <a:noFill/>
          </a:ln>
        </p:spPr>
      </p:sp>
      <p:cxnSp>
        <p:nvCxnSpPr>
          <p:cNvPr id="513" name="Google Shape;513;g260a54456a4_0_100"/>
          <p:cNvCxnSpPr/>
          <p:nvPr/>
        </p:nvCxnSpPr>
        <p:spPr>
          <a:xfrm rot="10800000" flipH="1">
            <a:off x="12935777" y="9801111"/>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514" name="Google Shape;514;g260a54456a4_0_100"/>
          <p:cNvCxnSpPr/>
          <p:nvPr/>
        </p:nvCxnSpPr>
        <p:spPr>
          <a:xfrm rot="10800000" flipH="1">
            <a:off x="12935658" y="-9375"/>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515" name="Google Shape;515;g260a54456a4_0_100"/>
          <p:cNvCxnSpPr/>
          <p:nvPr/>
        </p:nvCxnSpPr>
        <p:spPr>
          <a:xfrm>
            <a:off x="18288000" y="-57150"/>
            <a:ext cx="0" cy="9910500"/>
          </a:xfrm>
          <a:prstGeom prst="straightConnector1">
            <a:avLst/>
          </a:prstGeom>
          <a:noFill/>
          <a:ln w="171450" cap="flat" cmpd="sng">
            <a:solidFill>
              <a:srgbClr val="FFFFFF"/>
            </a:solidFill>
            <a:prstDash val="solid"/>
            <a:round/>
            <a:headEnd type="none" w="sm" len="sm"/>
            <a:tailEnd type="none" w="sm" len="sm"/>
          </a:ln>
        </p:spPr>
      </p:cxnSp>
      <p:cxnSp>
        <p:nvCxnSpPr>
          <p:cNvPr id="516" name="Google Shape;516;g260a54456a4_0_100"/>
          <p:cNvCxnSpPr/>
          <p:nvPr/>
        </p:nvCxnSpPr>
        <p:spPr>
          <a:xfrm>
            <a:off x="12992927" y="-80963"/>
            <a:ext cx="0" cy="9910500"/>
          </a:xfrm>
          <a:prstGeom prst="straightConnector1">
            <a:avLst/>
          </a:prstGeom>
          <a:noFill/>
          <a:ln w="57150" cap="flat" cmpd="sng">
            <a:solidFill>
              <a:srgbClr val="FFFFFF"/>
            </a:solidFill>
            <a:prstDash val="solid"/>
            <a:round/>
            <a:headEnd type="none" w="sm" len="sm"/>
            <a:tailEnd type="none" w="sm" len="sm"/>
          </a:ln>
        </p:spPr>
      </p:cxnSp>
      <p:sp>
        <p:nvSpPr>
          <p:cNvPr id="517" name="Google Shape;517;g260a54456a4_0_100"/>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2"/>
          <p:cNvPicPr preferRelativeResize="0"/>
          <p:nvPr/>
        </p:nvPicPr>
        <p:blipFill rotWithShape="1">
          <a:blip r:embed="rId3">
            <a:alphaModFix/>
          </a:blip>
          <a:srcRect t="7812" b="7811"/>
          <a:stretch/>
        </p:blipFill>
        <p:spPr>
          <a:xfrm>
            <a:off x="-1" y="0"/>
            <a:ext cx="18288000" cy="10287000"/>
          </a:xfrm>
          <a:prstGeom prst="rect">
            <a:avLst/>
          </a:prstGeom>
          <a:noFill/>
          <a:ln>
            <a:noFill/>
          </a:ln>
        </p:spPr>
      </p:pic>
      <p:sp>
        <p:nvSpPr>
          <p:cNvPr id="107" name="Google Shape;107;p2"/>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108" name="Google Shape;108;p2"/>
          <p:cNvSpPr/>
          <p:nvPr/>
        </p:nvSpPr>
        <p:spPr>
          <a:xfrm>
            <a:off x="6681517" y="3084079"/>
            <a:ext cx="4924966" cy="3715550"/>
          </a:xfrm>
          <a:custGeom>
            <a:avLst/>
            <a:gdLst/>
            <a:ahLst/>
            <a:cxnLst/>
            <a:rect l="l" t="t" r="r" b="b"/>
            <a:pathLst>
              <a:path w="4924966" h="3715550" extrusionOk="0">
                <a:moveTo>
                  <a:pt x="0" y="0"/>
                </a:moveTo>
                <a:lnTo>
                  <a:pt x="4924966" y="0"/>
                </a:lnTo>
                <a:lnTo>
                  <a:pt x="4924966" y="3715550"/>
                </a:lnTo>
                <a:lnTo>
                  <a:pt x="0" y="3715550"/>
                </a:lnTo>
                <a:lnTo>
                  <a:pt x="0" y="0"/>
                </a:lnTo>
                <a:close/>
              </a:path>
            </a:pathLst>
          </a:custGeom>
          <a:blipFill rotWithShape="1">
            <a:blip r:embed="rId5">
              <a:alphaModFix/>
            </a:blip>
            <a:stretch>
              <a:fillRect b="-32546"/>
            </a:stretch>
          </a:blipFill>
          <a:ln>
            <a:noFill/>
          </a:ln>
        </p:spPr>
      </p:sp>
      <p:grpSp>
        <p:nvGrpSpPr>
          <p:cNvPr id="109" name="Google Shape;109;p2"/>
          <p:cNvGrpSpPr/>
          <p:nvPr/>
        </p:nvGrpSpPr>
        <p:grpSpPr>
          <a:xfrm>
            <a:off x="6681517" y="6455434"/>
            <a:ext cx="4924966" cy="3086098"/>
            <a:chOff x="0" y="0"/>
            <a:chExt cx="1297110" cy="812800"/>
          </a:xfrm>
        </p:grpSpPr>
        <p:sp>
          <p:nvSpPr>
            <p:cNvPr id="110" name="Google Shape;110;p2"/>
            <p:cNvSpPr/>
            <p:nvPr/>
          </p:nvSpPr>
          <p:spPr>
            <a:xfrm>
              <a:off x="0" y="0"/>
              <a:ext cx="1297110" cy="802060"/>
            </a:xfrm>
            <a:custGeom>
              <a:avLst/>
              <a:gdLst/>
              <a:ahLst/>
              <a:cxnLst/>
              <a:rect l="l" t="t" r="r" b="b"/>
              <a:pathLst>
                <a:path w="1297110" h="802060" extrusionOk="0">
                  <a:moveTo>
                    <a:pt x="0" y="0"/>
                  </a:moveTo>
                  <a:lnTo>
                    <a:pt x="1297110" y="0"/>
                  </a:lnTo>
                  <a:lnTo>
                    <a:pt x="1297110" y="802060"/>
                  </a:lnTo>
                  <a:lnTo>
                    <a:pt x="0" y="802060"/>
                  </a:lnTo>
                  <a:close/>
                </a:path>
              </a:pathLst>
            </a:custGeom>
            <a:solidFill>
              <a:srgbClr val="690700"/>
            </a:solidFill>
            <a:ln>
              <a:noFill/>
            </a:ln>
          </p:spPr>
        </p:sp>
        <p:sp>
          <p:nvSpPr>
            <p:cNvPr id="111" name="Google Shape;111;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12" name="Google Shape;112;p2"/>
          <p:cNvGrpSpPr/>
          <p:nvPr/>
        </p:nvGrpSpPr>
        <p:grpSpPr>
          <a:xfrm>
            <a:off x="7370793" y="6111689"/>
            <a:ext cx="3546335" cy="3086120"/>
            <a:chOff x="0" y="0"/>
            <a:chExt cx="934008" cy="812800"/>
          </a:xfrm>
        </p:grpSpPr>
        <p:sp>
          <p:nvSpPr>
            <p:cNvPr id="113" name="Google Shape;113;p2"/>
            <p:cNvSpPr/>
            <p:nvPr/>
          </p:nvSpPr>
          <p:spPr>
            <a:xfrm>
              <a:off x="0" y="0"/>
              <a:ext cx="934008" cy="219437"/>
            </a:xfrm>
            <a:custGeom>
              <a:avLst/>
              <a:gdLst/>
              <a:ahLst/>
              <a:cxnLst/>
              <a:rect l="l" t="t" r="r" b="b"/>
              <a:pathLst>
                <a:path w="934008" h="219437" extrusionOk="0">
                  <a:moveTo>
                    <a:pt x="0" y="0"/>
                  </a:moveTo>
                  <a:lnTo>
                    <a:pt x="934008" y="0"/>
                  </a:lnTo>
                  <a:lnTo>
                    <a:pt x="934008" y="219437"/>
                  </a:lnTo>
                  <a:lnTo>
                    <a:pt x="0" y="219437"/>
                  </a:lnTo>
                  <a:close/>
                </a:path>
              </a:pathLst>
            </a:custGeom>
            <a:solidFill>
              <a:srgbClr val="FFFFFF"/>
            </a:solidFill>
            <a:ln>
              <a:noFill/>
            </a:ln>
          </p:spPr>
        </p:sp>
        <p:sp>
          <p:nvSpPr>
            <p:cNvPr id="114" name="Google Shape;114;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15" name="Google Shape;115;p2"/>
          <p:cNvSpPr/>
          <p:nvPr/>
        </p:nvSpPr>
        <p:spPr>
          <a:xfrm>
            <a:off x="12334334" y="3084079"/>
            <a:ext cx="4924966" cy="3715550"/>
          </a:xfrm>
          <a:custGeom>
            <a:avLst/>
            <a:gdLst/>
            <a:ahLst/>
            <a:cxnLst/>
            <a:rect l="l" t="t" r="r" b="b"/>
            <a:pathLst>
              <a:path w="4924966" h="3715550" extrusionOk="0">
                <a:moveTo>
                  <a:pt x="0" y="0"/>
                </a:moveTo>
                <a:lnTo>
                  <a:pt x="4924966" y="0"/>
                </a:lnTo>
                <a:lnTo>
                  <a:pt x="4924966" y="3715550"/>
                </a:lnTo>
                <a:lnTo>
                  <a:pt x="0" y="3715550"/>
                </a:lnTo>
                <a:lnTo>
                  <a:pt x="0" y="0"/>
                </a:lnTo>
                <a:close/>
              </a:path>
            </a:pathLst>
          </a:custGeom>
          <a:blipFill rotWithShape="1">
            <a:blip r:embed="rId5">
              <a:alphaModFix/>
            </a:blip>
            <a:stretch>
              <a:fillRect b="-32546"/>
            </a:stretch>
          </a:blipFill>
          <a:ln>
            <a:noFill/>
          </a:ln>
        </p:spPr>
      </p:sp>
      <p:grpSp>
        <p:nvGrpSpPr>
          <p:cNvPr id="116" name="Google Shape;116;p2"/>
          <p:cNvGrpSpPr/>
          <p:nvPr/>
        </p:nvGrpSpPr>
        <p:grpSpPr>
          <a:xfrm>
            <a:off x="12334334" y="6455434"/>
            <a:ext cx="4924966" cy="3086098"/>
            <a:chOff x="0" y="0"/>
            <a:chExt cx="1297110" cy="812800"/>
          </a:xfrm>
        </p:grpSpPr>
        <p:sp>
          <p:nvSpPr>
            <p:cNvPr id="117" name="Google Shape;117;p2"/>
            <p:cNvSpPr/>
            <p:nvPr/>
          </p:nvSpPr>
          <p:spPr>
            <a:xfrm>
              <a:off x="0" y="0"/>
              <a:ext cx="1297110" cy="802060"/>
            </a:xfrm>
            <a:custGeom>
              <a:avLst/>
              <a:gdLst/>
              <a:ahLst/>
              <a:cxnLst/>
              <a:rect l="l" t="t" r="r" b="b"/>
              <a:pathLst>
                <a:path w="1297110" h="802060" extrusionOk="0">
                  <a:moveTo>
                    <a:pt x="0" y="0"/>
                  </a:moveTo>
                  <a:lnTo>
                    <a:pt x="1297110" y="0"/>
                  </a:lnTo>
                  <a:lnTo>
                    <a:pt x="1297110" y="802060"/>
                  </a:lnTo>
                  <a:lnTo>
                    <a:pt x="0" y="802060"/>
                  </a:lnTo>
                  <a:close/>
                </a:path>
              </a:pathLst>
            </a:custGeom>
            <a:solidFill>
              <a:srgbClr val="690700"/>
            </a:solidFill>
            <a:ln>
              <a:noFill/>
            </a:ln>
          </p:spPr>
        </p:sp>
        <p:sp>
          <p:nvSpPr>
            <p:cNvPr id="118" name="Google Shape;118;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19" name="Google Shape;119;p2"/>
          <p:cNvGrpSpPr/>
          <p:nvPr/>
        </p:nvGrpSpPr>
        <p:grpSpPr>
          <a:xfrm>
            <a:off x="12876216" y="6111689"/>
            <a:ext cx="3546335" cy="3086120"/>
            <a:chOff x="0" y="0"/>
            <a:chExt cx="934008" cy="812800"/>
          </a:xfrm>
        </p:grpSpPr>
        <p:sp>
          <p:nvSpPr>
            <p:cNvPr id="120" name="Google Shape;120;p2"/>
            <p:cNvSpPr/>
            <p:nvPr/>
          </p:nvSpPr>
          <p:spPr>
            <a:xfrm>
              <a:off x="0" y="0"/>
              <a:ext cx="934008" cy="219437"/>
            </a:xfrm>
            <a:custGeom>
              <a:avLst/>
              <a:gdLst/>
              <a:ahLst/>
              <a:cxnLst/>
              <a:rect l="l" t="t" r="r" b="b"/>
              <a:pathLst>
                <a:path w="934008" h="219437" extrusionOk="0">
                  <a:moveTo>
                    <a:pt x="0" y="0"/>
                  </a:moveTo>
                  <a:lnTo>
                    <a:pt x="934008" y="0"/>
                  </a:lnTo>
                  <a:lnTo>
                    <a:pt x="934008" y="219437"/>
                  </a:lnTo>
                  <a:lnTo>
                    <a:pt x="0" y="219437"/>
                  </a:lnTo>
                  <a:close/>
                </a:path>
              </a:pathLst>
            </a:custGeom>
            <a:solidFill>
              <a:srgbClr val="FFFFFF"/>
            </a:solidFill>
            <a:ln>
              <a:noFill/>
            </a:ln>
          </p:spPr>
        </p:sp>
        <p:sp>
          <p:nvSpPr>
            <p:cNvPr id="121" name="Google Shape;121;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22" name="Google Shape;122;p2"/>
          <p:cNvSpPr/>
          <p:nvPr/>
        </p:nvSpPr>
        <p:spPr>
          <a:xfrm>
            <a:off x="1032651" y="3045979"/>
            <a:ext cx="5016788" cy="3715550"/>
          </a:xfrm>
          <a:custGeom>
            <a:avLst/>
            <a:gdLst/>
            <a:ahLst/>
            <a:cxnLst/>
            <a:rect l="l" t="t" r="r" b="b"/>
            <a:pathLst>
              <a:path w="4924966" h="3715550" extrusionOk="0">
                <a:moveTo>
                  <a:pt x="0" y="0"/>
                </a:moveTo>
                <a:lnTo>
                  <a:pt x="4924966" y="0"/>
                </a:lnTo>
                <a:lnTo>
                  <a:pt x="4924966" y="3715550"/>
                </a:lnTo>
                <a:lnTo>
                  <a:pt x="0" y="3715550"/>
                </a:lnTo>
                <a:lnTo>
                  <a:pt x="0" y="0"/>
                </a:lnTo>
                <a:close/>
              </a:path>
            </a:pathLst>
          </a:custGeom>
          <a:blipFill rotWithShape="1">
            <a:blip r:embed="rId5">
              <a:alphaModFix/>
            </a:blip>
            <a:stretch>
              <a:fillRect b="-32546"/>
            </a:stretch>
          </a:blipFill>
          <a:ln>
            <a:noFill/>
          </a:ln>
        </p:spPr>
      </p:sp>
      <p:grpSp>
        <p:nvGrpSpPr>
          <p:cNvPr id="123" name="Google Shape;123;p2"/>
          <p:cNvGrpSpPr/>
          <p:nvPr/>
        </p:nvGrpSpPr>
        <p:grpSpPr>
          <a:xfrm>
            <a:off x="1028700" y="6455434"/>
            <a:ext cx="5020738" cy="3086098"/>
            <a:chOff x="0" y="0"/>
            <a:chExt cx="1298151" cy="812800"/>
          </a:xfrm>
        </p:grpSpPr>
        <p:sp>
          <p:nvSpPr>
            <p:cNvPr id="124" name="Google Shape;124;p2"/>
            <p:cNvSpPr/>
            <p:nvPr/>
          </p:nvSpPr>
          <p:spPr>
            <a:xfrm>
              <a:off x="0" y="0"/>
              <a:ext cx="1298151" cy="802060"/>
            </a:xfrm>
            <a:custGeom>
              <a:avLst/>
              <a:gdLst/>
              <a:ahLst/>
              <a:cxnLst/>
              <a:rect l="l" t="t" r="r" b="b"/>
              <a:pathLst>
                <a:path w="1298151" h="802060" extrusionOk="0">
                  <a:moveTo>
                    <a:pt x="0" y="0"/>
                  </a:moveTo>
                  <a:lnTo>
                    <a:pt x="1298151" y="0"/>
                  </a:lnTo>
                  <a:lnTo>
                    <a:pt x="1298151" y="802060"/>
                  </a:lnTo>
                  <a:lnTo>
                    <a:pt x="0" y="802060"/>
                  </a:lnTo>
                  <a:close/>
                </a:path>
              </a:pathLst>
            </a:custGeom>
            <a:solidFill>
              <a:srgbClr val="690700"/>
            </a:solidFill>
            <a:ln>
              <a:noFill/>
            </a:ln>
          </p:spPr>
        </p:sp>
        <p:sp>
          <p:nvSpPr>
            <p:cNvPr id="125" name="Google Shape;125;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26" name="Google Shape;126;p2"/>
          <p:cNvGrpSpPr/>
          <p:nvPr/>
        </p:nvGrpSpPr>
        <p:grpSpPr>
          <a:xfrm>
            <a:off x="1732508" y="6038847"/>
            <a:ext cx="3546335" cy="3086120"/>
            <a:chOff x="0" y="0"/>
            <a:chExt cx="934008" cy="812800"/>
          </a:xfrm>
        </p:grpSpPr>
        <p:sp>
          <p:nvSpPr>
            <p:cNvPr id="127" name="Google Shape;127;p2"/>
            <p:cNvSpPr/>
            <p:nvPr/>
          </p:nvSpPr>
          <p:spPr>
            <a:xfrm>
              <a:off x="0" y="0"/>
              <a:ext cx="934008" cy="219437"/>
            </a:xfrm>
            <a:custGeom>
              <a:avLst/>
              <a:gdLst/>
              <a:ahLst/>
              <a:cxnLst/>
              <a:rect l="l" t="t" r="r" b="b"/>
              <a:pathLst>
                <a:path w="934008" h="219437" extrusionOk="0">
                  <a:moveTo>
                    <a:pt x="0" y="0"/>
                  </a:moveTo>
                  <a:lnTo>
                    <a:pt x="934008" y="0"/>
                  </a:lnTo>
                  <a:lnTo>
                    <a:pt x="934008" y="219437"/>
                  </a:lnTo>
                  <a:lnTo>
                    <a:pt x="0" y="219437"/>
                  </a:lnTo>
                  <a:close/>
                </a:path>
              </a:pathLst>
            </a:custGeom>
            <a:solidFill>
              <a:srgbClr val="FFFFFF"/>
            </a:solidFill>
            <a:ln>
              <a:noFill/>
            </a:ln>
          </p:spPr>
        </p:sp>
        <p:sp>
          <p:nvSpPr>
            <p:cNvPr id="128" name="Google Shape;128;p2"/>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29" name="Google Shape;129;p2"/>
          <p:cNvSpPr/>
          <p:nvPr/>
        </p:nvSpPr>
        <p:spPr>
          <a:xfrm rot="-2700000">
            <a:off x="16436719" y="2433525"/>
            <a:ext cx="1345131" cy="1301108"/>
          </a:xfrm>
          <a:custGeom>
            <a:avLst/>
            <a:gdLst/>
            <a:ahLst/>
            <a:cxnLst/>
            <a:rect l="l" t="t" r="r" b="b"/>
            <a:pathLst>
              <a:path w="1345131" h="1301108" extrusionOk="0">
                <a:moveTo>
                  <a:pt x="0" y="0"/>
                </a:moveTo>
                <a:lnTo>
                  <a:pt x="1345130" y="0"/>
                </a:lnTo>
                <a:lnTo>
                  <a:pt x="1345130" y="1301108"/>
                </a:lnTo>
                <a:lnTo>
                  <a:pt x="0" y="1301108"/>
                </a:lnTo>
                <a:lnTo>
                  <a:pt x="0" y="0"/>
                </a:lnTo>
                <a:close/>
              </a:path>
            </a:pathLst>
          </a:custGeom>
          <a:blipFill rotWithShape="1">
            <a:blip r:embed="rId6">
              <a:alphaModFix/>
            </a:blip>
            <a:stretch>
              <a:fillRect/>
            </a:stretch>
          </a:blipFill>
          <a:ln>
            <a:noFill/>
          </a:ln>
        </p:spPr>
      </p:sp>
      <p:sp>
        <p:nvSpPr>
          <p:cNvPr id="130" name="Google Shape;130;p2"/>
          <p:cNvSpPr/>
          <p:nvPr/>
        </p:nvSpPr>
        <p:spPr>
          <a:xfrm rot="-2700000">
            <a:off x="-140087" y="5818640"/>
            <a:ext cx="1316680" cy="1273589"/>
          </a:xfrm>
          <a:custGeom>
            <a:avLst/>
            <a:gdLst/>
            <a:ahLst/>
            <a:cxnLst/>
            <a:rect l="l" t="t" r="r" b="b"/>
            <a:pathLst>
              <a:path w="1316680" h="1273589" extrusionOk="0">
                <a:moveTo>
                  <a:pt x="0" y="0"/>
                </a:moveTo>
                <a:lnTo>
                  <a:pt x="1316680" y="0"/>
                </a:lnTo>
                <a:lnTo>
                  <a:pt x="1316680" y="1273589"/>
                </a:lnTo>
                <a:lnTo>
                  <a:pt x="0" y="1273589"/>
                </a:lnTo>
                <a:lnTo>
                  <a:pt x="0" y="0"/>
                </a:lnTo>
                <a:close/>
              </a:path>
            </a:pathLst>
          </a:custGeom>
          <a:blipFill rotWithShape="1">
            <a:blip r:embed="rId6">
              <a:alphaModFix/>
            </a:blip>
            <a:stretch>
              <a:fillRect/>
            </a:stretch>
          </a:blipFill>
          <a:ln>
            <a:noFill/>
          </a:ln>
        </p:spPr>
      </p:sp>
      <p:sp>
        <p:nvSpPr>
          <p:cNvPr id="131" name="Google Shape;131;p2"/>
          <p:cNvSpPr/>
          <p:nvPr/>
        </p:nvSpPr>
        <p:spPr>
          <a:xfrm>
            <a:off x="1434051" y="3521489"/>
            <a:ext cx="4122165" cy="1896196"/>
          </a:xfrm>
          <a:custGeom>
            <a:avLst/>
            <a:gdLst/>
            <a:ahLst/>
            <a:cxnLst/>
            <a:rect l="l" t="t" r="r" b="b"/>
            <a:pathLst>
              <a:path w="4122165" h="1896196" extrusionOk="0">
                <a:moveTo>
                  <a:pt x="0" y="0"/>
                </a:moveTo>
                <a:lnTo>
                  <a:pt x="4122166" y="0"/>
                </a:lnTo>
                <a:lnTo>
                  <a:pt x="4122166" y="1896196"/>
                </a:lnTo>
                <a:lnTo>
                  <a:pt x="0" y="1896196"/>
                </a:lnTo>
                <a:lnTo>
                  <a:pt x="0" y="0"/>
                </a:lnTo>
                <a:close/>
              </a:path>
            </a:pathLst>
          </a:custGeom>
          <a:blipFill rotWithShape="1">
            <a:blip r:embed="rId7">
              <a:alphaModFix/>
            </a:blip>
            <a:stretch>
              <a:fillRect/>
            </a:stretch>
          </a:blipFill>
          <a:ln>
            <a:noFill/>
          </a:ln>
        </p:spPr>
      </p:sp>
      <p:sp>
        <p:nvSpPr>
          <p:cNvPr id="132" name="Google Shape;132;p2"/>
          <p:cNvSpPr txBox="1"/>
          <p:nvPr/>
        </p:nvSpPr>
        <p:spPr>
          <a:xfrm>
            <a:off x="2228049" y="1181100"/>
            <a:ext cx="13831800" cy="10776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000" b="1" i="0" u="none" strike="noStrike" cap="none">
                <a:solidFill>
                  <a:srgbClr val="FFFFFF"/>
                </a:solidFill>
              </a:rPr>
              <a:t>THE HISTORY OF THE XFL</a:t>
            </a:r>
            <a:endParaRPr sz="7000" b="1"/>
          </a:p>
        </p:txBody>
      </p:sp>
      <p:sp>
        <p:nvSpPr>
          <p:cNvPr id="133" name="Google Shape;133;p2"/>
          <p:cNvSpPr/>
          <p:nvPr/>
        </p:nvSpPr>
        <p:spPr>
          <a:xfrm>
            <a:off x="1028700" y="281793"/>
            <a:ext cx="2190993" cy="1095496"/>
          </a:xfrm>
          <a:custGeom>
            <a:avLst/>
            <a:gdLst/>
            <a:ahLst/>
            <a:cxnLst/>
            <a:rect l="l" t="t" r="r" b="b"/>
            <a:pathLst>
              <a:path w="2190993" h="1095496" extrusionOk="0">
                <a:moveTo>
                  <a:pt x="0" y="0"/>
                </a:moveTo>
                <a:lnTo>
                  <a:pt x="2190993" y="0"/>
                </a:lnTo>
                <a:lnTo>
                  <a:pt x="2190993" y="1095496"/>
                </a:lnTo>
                <a:lnTo>
                  <a:pt x="0" y="1095496"/>
                </a:lnTo>
                <a:lnTo>
                  <a:pt x="0" y="0"/>
                </a:lnTo>
                <a:close/>
              </a:path>
            </a:pathLst>
          </a:custGeom>
          <a:blipFill rotWithShape="1">
            <a:blip r:embed="rId8">
              <a:alphaModFix/>
            </a:blip>
            <a:stretch>
              <a:fillRect/>
            </a:stretch>
          </a:blipFill>
          <a:ln>
            <a:noFill/>
          </a:ln>
        </p:spPr>
      </p:sp>
      <p:sp>
        <p:nvSpPr>
          <p:cNvPr id="134" name="Google Shape;134;p2"/>
          <p:cNvSpPr/>
          <p:nvPr/>
        </p:nvSpPr>
        <p:spPr>
          <a:xfrm>
            <a:off x="12484350" y="3313353"/>
            <a:ext cx="4624934" cy="2312467"/>
          </a:xfrm>
          <a:custGeom>
            <a:avLst/>
            <a:gdLst/>
            <a:ahLst/>
            <a:cxnLst/>
            <a:rect l="l" t="t" r="r" b="b"/>
            <a:pathLst>
              <a:path w="4624934" h="2312467" extrusionOk="0">
                <a:moveTo>
                  <a:pt x="0" y="0"/>
                </a:moveTo>
                <a:lnTo>
                  <a:pt x="4624934" y="0"/>
                </a:lnTo>
                <a:lnTo>
                  <a:pt x="4624934" y="2312467"/>
                </a:lnTo>
                <a:lnTo>
                  <a:pt x="0" y="2312467"/>
                </a:lnTo>
                <a:lnTo>
                  <a:pt x="0" y="0"/>
                </a:lnTo>
                <a:close/>
              </a:path>
            </a:pathLst>
          </a:custGeom>
          <a:blipFill rotWithShape="1">
            <a:blip r:embed="rId8">
              <a:alphaModFix/>
            </a:blip>
            <a:stretch>
              <a:fillRect/>
            </a:stretch>
          </a:blipFill>
          <a:ln>
            <a:noFill/>
          </a:ln>
        </p:spPr>
      </p:sp>
      <p:sp>
        <p:nvSpPr>
          <p:cNvPr id="135" name="Google Shape;135;p2"/>
          <p:cNvSpPr/>
          <p:nvPr/>
        </p:nvSpPr>
        <p:spPr>
          <a:xfrm>
            <a:off x="6939260" y="3476193"/>
            <a:ext cx="4409481" cy="1940172"/>
          </a:xfrm>
          <a:custGeom>
            <a:avLst/>
            <a:gdLst/>
            <a:ahLst/>
            <a:cxnLst/>
            <a:rect l="l" t="t" r="r" b="b"/>
            <a:pathLst>
              <a:path w="4409481" h="1940172" extrusionOk="0">
                <a:moveTo>
                  <a:pt x="0" y="0"/>
                </a:moveTo>
                <a:lnTo>
                  <a:pt x="4409480" y="0"/>
                </a:lnTo>
                <a:lnTo>
                  <a:pt x="4409480" y="1940171"/>
                </a:lnTo>
                <a:lnTo>
                  <a:pt x="0" y="1940171"/>
                </a:lnTo>
                <a:lnTo>
                  <a:pt x="0" y="0"/>
                </a:lnTo>
                <a:close/>
              </a:path>
            </a:pathLst>
          </a:custGeom>
          <a:blipFill rotWithShape="1">
            <a:blip r:embed="rId9">
              <a:alphaModFix/>
            </a:blip>
            <a:stretch>
              <a:fillRect/>
            </a:stretch>
          </a:blipFill>
          <a:ln>
            <a:noFill/>
          </a:ln>
        </p:spPr>
      </p:sp>
      <p:sp>
        <p:nvSpPr>
          <p:cNvPr id="136" name="Google Shape;136;p2"/>
          <p:cNvSpPr txBox="1"/>
          <p:nvPr/>
        </p:nvSpPr>
        <p:spPr>
          <a:xfrm>
            <a:off x="7783760" y="6298308"/>
            <a:ext cx="2720400" cy="4617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3000" b="1" i="0" u="none" strike="noStrike" cap="none">
                <a:solidFill>
                  <a:srgbClr val="9B0C02"/>
                </a:solidFill>
              </a:rPr>
              <a:t>2020</a:t>
            </a:r>
            <a:endParaRPr sz="3000" b="1"/>
          </a:p>
        </p:txBody>
      </p:sp>
      <p:sp>
        <p:nvSpPr>
          <p:cNvPr id="137" name="Google Shape;137;p2"/>
          <p:cNvSpPr txBox="1"/>
          <p:nvPr/>
        </p:nvSpPr>
        <p:spPr>
          <a:xfrm>
            <a:off x="13602833" y="6298308"/>
            <a:ext cx="2093100" cy="4617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3000" b="1" i="0" u="none" strike="noStrike" cap="none">
                <a:solidFill>
                  <a:srgbClr val="9B0C02"/>
                </a:solidFill>
              </a:rPr>
              <a:t>2023</a:t>
            </a:r>
            <a:endParaRPr sz="3000" b="1"/>
          </a:p>
        </p:txBody>
      </p:sp>
      <p:sp>
        <p:nvSpPr>
          <p:cNvPr id="138" name="Google Shape;138;p2"/>
          <p:cNvSpPr txBox="1"/>
          <p:nvPr/>
        </p:nvSpPr>
        <p:spPr>
          <a:xfrm>
            <a:off x="2305375" y="6243099"/>
            <a:ext cx="2400600" cy="4617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3000" b="1" i="0" u="none" strike="noStrike" cap="none">
                <a:solidFill>
                  <a:srgbClr val="9B0C02"/>
                </a:solidFill>
              </a:rPr>
              <a:t>2</a:t>
            </a:r>
            <a:r>
              <a:rPr lang="en-US" sz="3000" b="1">
                <a:solidFill>
                  <a:srgbClr val="9B0C02"/>
                </a:solidFill>
              </a:rPr>
              <a:t>00</a:t>
            </a:r>
            <a:r>
              <a:rPr lang="en-US" sz="3000" b="1" i="0" u="none" strike="noStrike" cap="none">
                <a:solidFill>
                  <a:srgbClr val="9B0C02"/>
                </a:solidFill>
              </a:rPr>
              <a:t>1</a:t>
            </a:r>
            <a:endParaRPr sz="3000" b="1"/>
          </a:p>
        </p:txBody>
      </p:sp>
      <p:sp>
        <p:nvSpPr>
          <p:cNvPr id="139" name="Google Shape;139;p2"/>
          <p:cNvSpPr txBox="1"/>
          <p:nvPr/>
        </p:nvSpPr>
        <p:spPr>
          <a:xfrm>
            <a:off x="1300975" y="7043550"/>
            <a:ext cx="44094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i="0" u="none" strike="noStrike" cap="none">
                <a:solidFill>
                  <a:srgbClr val="FFFFFF"/>
                </a:solidFill>
              </a:rPr>
              <a:t>Vince McMahon, founder of WWE, initially launched the XFL in 2001 using a strategy that had been successful for pro wrestling, featuring storylines, skits, and characters.  It folded after one season, with losses of a reported $50 million. </a:t>
            </a:r>
            <a:endParaRPr sz="1800"/>
          </a:p>
        </p:txBody>
      </p:sp>
      <p:sp>
        <p:nvSpPr>
          <p:cNvPr id="140" name="Google Shape;140;p2"/>
          <p:cNvSpPr txBox="1"/>
          <p:nvPr/>
        </p:nvSpPr>
        <p:spPr>
          <a:xfrm>
            <a:off x="6939260" y="7104980"/>
            <a:ext cx="4409400" cy="16809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100" i="0" u="none" strike="noStrike" cap="none">
                <a:solidFill>
                  <a:srgbClr val="FFFFFF"/>
                </a:solidFill>
              </a:rPr>
              <a:t>McMahon spent $200 million to relaunch the league in 2020, dubbed XFL 2.0, but filed for bankruptcy just five weeks into the season. </a:t>
            </a:r>
            <a:endParaRPr/>
          </a:p>
        </p:txBody>
      </p:sp>
      <p:sp>
        <p:nvSpPr>
          <p:cNvPr id="141" name="Google Shape;141;p2"/>
          <p:cNvSpPr txBox="1"/>
          <p:nvPr/>
        </p:nvSpPr>
        <p:spPr>
          <a:xfrm>
            <a:off x="12444683" y="7104980"/>
            <a:ext cx="4409400" cy="18285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i="0" u="none" strike="noStrike" cap="none">
                <a:solidFill>
                  <a:srgbClr val="FFFFFF"/>
                </a:solidFill>
              </a:rPr>
              <a:t>Dwayne "The Rock" Johnson and his business partner Dany Garcia purchased the league for $15 million in 2021 with the promise of an improved product, officially launching the reboot in 2023. </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pic>
        <p:nvPicPr>
          <p:cNvPr id="522" name="Google Shape;522;g260a54456a4_0_120"/>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523" name="Google Shape;523;g260a54456a4_0_120"/>
          <p:cNvSpPr txBox="1"/>
          <p:nvPr/>
        </p:nvSpPr>
        <p:spPr>
          <a:xfrm>
            <a:off x="1028700" y="684875"/>
            <a:ext cx="9860100" cy="1108200"/>
          </a:xfrm>
          <a:prstGeom prst="rect">
            <a:avLst/>
          </a:prstGeom>
          <a:noFill/>
          <a:ln>
            <a:noFill/>
          </a:ln>
        </p:spPr>
        <p:txBody>
          <a:bodyPr spcFirstLastPara="1" wrap="square" lIns="0" tIns="0" rIns="0" bIns="0" anchor="t" anchorCtr="0">
            <a:spAutoFit/>
          </a:bodyPr>
          <a:lstStyle/>
          <a:p>
            <a:pPr marL="0" marR="0" lvl="0" indent="0" algn="l" rtl="0">
              <a:lnSpc>
                <a:spcPct val="139989"/>
              </a:lnSpc>
              <a:spcBef>
                <a:spcPts val="0"/>
              </a:spcBef>
              <a:spcAft>
                <a:spcPts val="0"/>
              </a:spcAft>
              <a:buNone/>
            </a:pPr>
            <a:r>
              <a:rPr lang="en-US" sz="7200" b="1">
                <a:solidFill>
                  <a:srgbClr val="FFFFFF"/>
                </a:solidFill>
              </a:rPr>
              <a:t>SOURCES</a:t>
            </a:r>
            <a:endParaRPr sz="7200" b="1"/>
          </a:p>
        </p:txBody>
      </p:sp>
      <p:sp>
        <p:nvSpPr>
          <p:cNvPr id="524" name="Google Shape;524;g260a54456a4_0_120"/>
          <p:cNvSpPr/>
          <p:nvPr/>
        </p:nvSpPr>
        <p:spPr>
          <a:xfrm>
            <a:off x="428222" y="3453467"/>
            <a:ext cx="12104263" cy="5907391"/>
          </a:xfrm>
          <a:custGeom>
            <a:avLst/>
            <a:gdLst/>
            <a:ahLst/>
            <a:cxnLst/>
            <a:rect l="l" t="t" r="r" b="b"/>
            <a:pathLst>
              <a:path w="12104263" h="5907391" extrusionOk="0">
                <a:moveTo>
                  <a:pt x="0" y="0"/>
                </a:moveTo>
                <a:lnTo>
                  <a:pt x="12104263" y="0"/>
                </a:lnTo>
                <a:lnTo>
                  <a:pt x="12104263" y="5907392"/>
                </a:lnTo>
                <a:lnTo>
                  <a:pt x="0" y="5907392"/>
                </a:lnTo>
                <a:lnTo>
                  <a:pt x="0" y="0"/>
                </a:lnTo>
                <a:close/>
              </a:path>
            </a:pathLst>
          </a:custGeom>
          <a:blipFill rotWithShape="1">
            <a:blip r:embed="rId4">
              <a:alphaModFix/>
            </a:blip>
            <a:stretch>
              <a:fillRect t="-15119"/>
            </a:stretch>
          </a:blipFill>
          <a:ln>
            <a:noFill/>
          </a:ln>
        </p:spPr>
      </p:sp>
      <p:sp>
        <p:nvSpPr>
          <p:cNvPr id="525" name="Google Shape;525;g260a54456a4_0_120"/>
          <p:cNvSpPr/>
          <p:nvPr/>
        </p:nvSpPr>
        <p:spPr>
          <a:xfrm>
            <a:off x="7755375" y="298133"/>
            <a:ext cx="2239484" cy="1119742"/>
          </a:xfrm>
          <a:custGeom>
            <a:avLst/>
            <a:gdLst/>
            <a:ahLst/>
            <a:cxnLst/>
            <a:rect l="l" t="t" r="r" b="b"/>
            <a:pathLst>
              <a:path w="2239484" h="1119742" extrusionOk="0">
                <a:moveTo>
                  <a:pt x="0" y="0"/>
                </a:moveTo>
                <a:lnTo>
                  <a:pt x="2239483" y="0"/>
                </a:lnTo>
                <a:lnTo>
                  <a:pt x="2239483" y="1119741"/>
                </a:lnTo>
                <a:lnTo>
                  <a:pt x="0" y="1119741"/>
                </a:lnTo>
                <a:lnTo>
                  <a:pt x="0" y="0"/>
                </a:lnTo>
                <a:close/>
              </a:path>
            </a:pathLst>
          </a:custGeom>
          <a:blipFill rotWithShape="1">
            <a:blip r:embed="rId5">
              <a:alphaModFix/>
            </a:blip>
            <a:stretch>
              <a:fillRect/>
            </a:stretch>
          </a:blipFill>
          <a:ln>
            <a:noFill/>
          </a:ln>
        </p:spPr>
      </p:sp>
      <p:sp>
        <p:nvSpPr>
          <p:cNvPr id="526" name="Google Shape;526;g260a54456a4_0_120"/>
          <p:cNvSpPr/>
          <p:nvPr/>
        </p:nvSpPr>
        <p:spPr>
          <a:xfrm>
            <a:off x="428222" y="2104572"/>
            <a:ext cx="12104263" cy="5907391"/>
          </a:xfrm>
          <a:custGeom>
            <a:avLst/>
            <a:gdLst/>
            <a:ahLst/>
            <a:cxnLst/>
            <a:rect l="l" t="t" r="r" b="b"/>
            <a:pathLst>
              <a:path w="12104263" h="5907391" extrusionOk="0">
                <a:moveTo>
                  <a:pt x="0" y="0"/>
                </a:moveTo>
                <a:lnTo>
                  <a:pt x="12104263" y="0"/>
                </a:lnTo>
                <a:lnTo>
                  <a:pt x="12104263" y="5907391"/>
                </a:lnTo>
                <a:lnTo>
                  <a:pt x="0" y="5907391"/>
                </a:lnTo>
                <a:lnTo>
                  <a:pt x="0" y="0"/>
                </a:lnTo>
                <a:close/>
              </a:path>
            </a:pathLst>
          </a:custGeom>
          <a:blipFill rotWithShape="1">
            <a:blip r:embed="rId4">
              <a:alphaModFix/>
            </a:blip>
            <a:stretch>
              <a:fillRect t="-15119"/>
            </a:stretch>
          </a:blipFill>
          <a:ln>
            <a:noFill/>
          </a:ln>
        </p:spPr>
      </p:sp>
      <p:sp>
        <p:nvSpPr>
          <p:cNvPr id="527" name="Google Shape;527;g260a54456a4_0_120"/>
          <p:cNvSpPr/>
          <p:nvPr/>
        </p:nvSpPr>
        <p:spPr>
          <a:xfrm>
            <a:off x="12935777" y="-57150"/>
            <a:ext cx="10704446" cy="5599658"/>
          </a:xfrm>
          <a:custGeom>
            <a:avLst/>
            <a:gdLst/>
            <a:ahLst/>
            <a:cxnLst/>
            <a:rect l="l" t="t" r="r" b="b"/>
            <a:pathLst>
              <a:path w="10704446" h="5599658" extrusionOk="0">
                <a:moveTo>
                  <a:pt x="0" y="0"/>
                </a:moveTo>
                <a:lnTo>
                  <a:pt x="10704446" y="0"/>
                </a:lnTo>
                <a:lnTo>
                  <a:pt x="10704446" y="5599658"/>
                </a:lnTo>
                <a:lnTo>
                  <a:pt x="0" y="5599658"/>
                </a:lnTo>
                <a:lnTo>
                  <a:pt x="0" y="0"/>
                </a:lnTo>
                <a:close/>
              </a:path>
            </a:pathLst>
          </a:custGeom>
          <a:blipFill rotWithShape="1">
            <a:blip r:embed="rId6">
              <a:alphaModFix/>
            </a:blip>
            <a:stretch>
              <a:fillRect t="-7529"/>
            </a:stretch>
          </a:blipFill>
          <a:ln>
            <a:noFill/>
          </a:ln>
        </p:spPr>
      </p:sp>
      <p:sp>
        <p:nvSpPr>
          <p:cNvPr id="528" name="Google Shape;528;g260a54456a4_0_120"/>
          <p:cNvSpPr txBox="1"/>
          <p:nvPr/>
        </p:nvSpPr>
        <p:spPr>
          <a:xfrm>
            <a:off x="1028700" y="2649902"/>
            <a:ext cx="10793700" cy="4987200"/>
          </a:xfrm>
          <a:prstGeom prst="rect">
            <a:avLst/>
          </a:prstGeom>
          <a:noFill/>
          <a:ln>
            <a:noFill/>
          </a:ln>
        </p:spPr>
        <p:txBody>
          <a:bodyPr spcFirstLastPara="1" wrap="square" lIns="0" tIns="0" rIns="0" bIns="0" anchor="t" anchorCtr="0">
            <a:spAutoFit/>
          </a:bodyPr>
          <a:lstStyle/>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7">
                  <a:extLst>
                    <a:ext uri="{A12FA001-AC4F-418D-AE19-62706E023703}">
                      <ahyp:hlinkClr xmlns:ahyp="http://schemas.microsoft.com/office/drawing/2018/hyperlinkcolor" val="tx"/>
                    </a:ext>
                  </a:extLst>
                </a:hlinkClick>
              </a:rPr>
              <a:t>www.si.com/nfl/2020/10/21/dany-garcia-xfl-owner-the-unrelenting</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8">
                  <a:extLst>
                    <a:ext uri="{A12FA001-AC4F-418D-AE19-62706E023703}">
                      <ahyp:hlinkClr xmlns:ahyp="http://schemas.microsoft.com/office/drawing/2018/hyperlinkcolor" val="tx"/>
                    </a:ext>
                  </a:extLst>
                </a:hlinkClick>
              </a:rPr>
              <a:t>www.espn.com/xfl/story/_/id/29593665/the-xfl-rock-dany-garcia-15-million-know-league-sale-2021-season</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9">
                  <a:extLst>
                    <a:ext uri="{A12FA001-AC4F-418D-AE19-62706E023703}">
                      <ahyp:hlinkClr xmlns:ahyp="http://schemas.microsoft.com/office/drawing/2018/hyperlinkcolor" val="tx"/>
                    </a:ext>
                  </a:extLst>
                </a:hlinkClick>
              </a:rPr>
              <a:t>www.xflnewshub.com/xfl-history/the-complete-history-of-the-xfl</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9">
                  <a:extLst>
                    <a:ext uri="{A12FA001-AC4F-418D-AE19-62706E023703}">
                      <ahyp:hlinkClr xmlns:ahyp="http://schemas.microsoft.com/office/drawing/2018/hyperlinkcolor" val="tx"/>
                    </a:ext>
                  </a:extLst>
                </a:hlinkClick>
              </a:rPr>
              <a:t>www.xflnewshub.com/xfl-news/xfl-co-owners-dwayne-the-rock-johnson-and-dany-garcia-talk-successful-xfl-season-teams-staying-in-hub-in-2024</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9">
                  <a:extLst>
                    <a:ext uri="{A12FA001-AC4F-418D-AE19-62706E023703}">
                      <ahyp:hlinkClr xmlns:ahyp="http://schemas.microsoft.com/office/drawing/2018/hyperlinkcolor" val="tx"/>
                    </a:ext>
                  </a:extLst>
                </a:hlinkClick>
              </a:rPr>
              <a:t>www.forbes.com/sites/jabariyoung/2023/06/10/dwayne-johnson-says-xfl-succeed-nfl-usfl-dany-garcia/?sh=e537ff57fe1b</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9">
                  <a:extLst>
                    <a:ext uri="{A12FA001-AC4F-418D-AE19-62706E023703}">
                      <ahyp:hlinkClr xmlns:ahyp="http://schemas.microsoft.com/office/drawing/2018/hyperlinkcolor" val="tx"/>
                    </a:ext>
                  </a:extLst>
                </a:hlinkClick>
              </a:rPr>
              <a:t>www.profootballnetwork.com/what-is-the-xfl</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r>
              <a:rPr lang="en-US" sz="1800" u="sng">
                <a:solidFill>
                  <a:schemeClr val="lt1"/>
                </a:solidFill>
                <a:hlinkClick r:id="rId9">
                  <a:extLst>
                    <a:ext uri="{A12FA001-AC4F-418D-AE19-62706E023703}">
                      <ahyp:hlinkClr xmlns:ahyp="http://schemas.microsoft.com/office/drawing/2018/hyperlinkcolor" val="tx"/>
                    </a:ext>
                  </a:extLst>
                </a:hlinkClick>
              </a:rPr>
              <a:t>www.espnpressroom.com/us/press-releases/2023/05/xfl-season-highlights</a:t>
            </a:r>
            <a:endParaRPr sz="1800">
              <a:solidFill>
                <a:schemeClr val="lt1"/>
              </a:solidFill>
            </a:endParaRPr>
          </a:p>
          <a:p>
            <a:pPr marL="457200" marR="0" lvl="0" indent="0" algn="l" rtl="0">
              <a:lnSpc>
                <a:spcPct val="100000"/>
              </a:lnSpc>
              <a:spcBef>
                <a:spcPts val="0"/>
              </a:spcBef>
              <a:spcAft>
                <a:spcPts val="0"/>
              </a:spcAft>
              <a:buClr>
                <a:schemeClr val="dk1"/>
              </a:buClr>
              <a:buSzPts val="1100"/>
              <a:buFont typeface="Arial"/>
              <a:buNone/>
            </a:pPr>
            <a:endParaRPr sz="1800">
              <a:solidFill>
                <a:schemeClr val="lt1"/>
              </a:solidFill>
            </a:endParaRPr>
          </a:p>
          <a:p>
            <a:pPr marL="457200" marR="0" lvl="0" indent="0" algn="l" rtl="0">
              <a:lnSpc>
                <a:spcPct val="100000"/>
              </a:lnSpc>
              <a:spcBef>
                <a:spcPts val="0"/>
              </a:spcBef>
              <a:spcAft>
                <a:spcPts val="0"/>
              </a:spcAft>
              <a:buNone/>
            </a:pPr>
            <a:endParaRPr sz="1800">
              <a:solidFill>
                <a:schemeClr val="lt1"/>
              </a:solidFill>
            </a:endParaRPr>
          </a:p>
        </p:txBody>
      </p:sp>
      <p:grpSp>
        <p:nvGrpSpPr>
          <p:cNvPr id="529" name="Google Shape;529;g260a54456a4_0_120"/>
          <p:cNvGrpSpPr/>
          <p:nvPr/>
        </p:nvGrpSpPr>
        <p:grpSpPr>
          <a:xfrm>
            <a:off x="9651835" y="-77590"/>
            <a:ext cx="2987073" cy="1871169"/>
            <a:chOff x="1" y="-704"/>
            <a:chExt cx="3982765" cy="2494893"/>
          </a:xfrm>
        </p:grpSpPr>
        <p:sp>
          <p:nvSpPr>
            <p:cNvPr id="530" name="Google Shape;530;g260a54456a4_0_120"/>
            <p:cNvSpPr/>
            <p:nvPr/>
          </p:nvSpPr>
          <p:spPr>
            <a:xfrm rot="-2700000">
              <a:off x="1838567"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10">
                <a:alphaModFix/>
              </a:blip>
              <a:stretch>
                <a:fillRect/>
              </a:stretch>
            </a:blipFill>
            <a:ln>
              <a:noFill/>
            </a:ln>
          </p:spPr>
        </p:sp>
        <p:sp>
          <p:nvSpPr>
            <p:cNvPr id="531" name="Google Shape;531;g260a54456a4_0_120"/>
            <p:cNvSpPr/>
            <p:nvPr/>
          </p:nvSpPr>
          <p:spPr>
            <a:xfrm rot="-2700000">
              <a:off x="350695" y="379338"/>
              <a:ext cx="1793504" cy="1734807"/>
            </a:xfrm>
            <a:custGeom>
              <a:avLst/>
              <a:gdLst/>
              <a:ahLst/>
              <a:cxnLst/>
              <a:rect l="l" t="t" r="r" b="b"/>
              <a:pathLst>
                <a:path w="1792507" h="1733843" extrusionOk="0">
                  <a:moveTo>
                    <a:pt x="0" y="0"/>
                  </a:moveTo>
                  <a:lnTo>
                    <a:pt x="1792507" y="0"/>
                  </a:lnTo>
                  <a:lnTo>
                    <a:pt x="1792507" y="1733843"/>
                  </a:lnTo>
                  <a:lnTo>
                    <a:pt x="0" y="1733843"/>
                  </a:lnTo>
                  <a:lnTo>
                    <a:pt x="0" y="0"/>
                  </a:lnTo>
                  <a:close/>
                </a:path>
              </a:pathLst>
            </a:custGeom>
            <a:blipFill rotWithShape="1">
              <a:blip r:embed="rId10">
                <a:alphaModFix/>
              </a:blip>
              <a:stretch>
                <a:fillRect/>
              </a:stretch>
            </a:blipFill>
            <a:ln>
              <a:noFill/>
            </a:ln>
          </p:spPr>
        </p:sp>
      </p:grpSp>
      <p:sp>
        <p:nvSpPr>
          <p:cNvPr id="532" name="Google Shape;532;g260a54456a4_0_120"/>
          <p:cNvSpPr/>
          <p:nvPr/>
        </p:nvSpPr>
        <p:spPr>
          <a:xfrm>
            <a:off x="12935777" y="5049351"/>
            <a:ext cx="5352223" cy="4770660"/>
          </a:xfrm>
          <a:custGeom>
            <a:avLst/>
            <a:gdLst/>
            <a:ahLst/>
            <a:cxnLst/>
            <a:rect l="l" t="t" r="r" b="b"/>
            <a:pathLst>
              <a:path w="5352223" h="4770660" extrusionOk="0">
                <a:moveTo>
                  <a:pt x="0" y="0"/>
                </a:moveTo>
                <a:lnTo>
                  <a:pt x="5352223" y="0"/>
                </a:lnTo>
                <a:lnTo>
                  <a:pt x="5352223" y="4770660"/>
                </a:lnTo>
                <a:lnTo>
                  <a:pt x="0" y="4770660"/>
                </a:lnTo>
                <a:lnTo>
                  <a:pt x="0" y="0"/>
                </a:lnTo>
                <a:close/>
              </a:path>
            </a:pathLst>
          </a:custGeom>
          <a:blipFill rotWithShape="1">
            <a:blip r:embed="rId6">
              <a:alphaModFix/>
            </a:blip>
            <a:stretch>
              <a:fillRect l="-98917" t="-13259" b="-12269"/>
            </a:stretch>
          </a:blipFill>
          <a:ln>
            <a:noFill/>
          </a:ln>
        </p:spPr>
      </p:sp>
      <p:cxnSp>
        <p:nvCxnSpPr>
          <p:cNvPr id="533" name="Google Shape;533;g260a54456a4_0_120"/>
          <p:cNvCxnSpPr/>
          <p:nvPr/>
        </p:nvCxnSpPr>
        <p:spPr>
          <a:xfrm rot="10800000" flipH="1">
            <a:off x="12935777" y="9801111"/>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534" name="Google Shape;534;g260a54456a4_0_120"/>
          <p:cNvCxnSpPr/>
          <p:nvPr/>
        </p:nvCxnSpPr>
        <p:spPr>
          <a:xfrm rot="10800000" flipH="1">
            <a:off x="12935658" y="-9375"/>
            <a:ext cx="5352300" cy="18900"/>
          </a:xfrm>
          <a:prstGeom prst="straightConnector1">
            <a:avLst/>
          </a:prstGeom>
          <a:noFill/>
          <a:ln w="66675" cap="flat" cmpd="sng">
            <a:solidFill>
              <a:srgbClr val="FFFFFF"/>
            </a:solidFill>
            <a:prstDash val="solid"/>
            <a:round/>
            <a:headEnd type="none" w="sm" len="sm"/>
            <a:tailEnd type="none" w="sm" len="sm"/>
          </a:ln>
        </p:spPr>
      </p:cxnSp>
      <p:cxnSp>
        <p:nvCxnSpPr>
          <p:cNvPr id="535" name="Google Shape;535;g260a54456a4_0_120"/>
          <p:cNvCxnSpPr/>
          <p:nvPr/>
        </p:nvCxnSpPr>
        <p:spPr>
          <a:xfrm>
            <a:off x="18288000" y="-57150"/>
            <a:ext cx="0" cy="9910500"/>
          </a:xfrm>
          <a:prstGeom prst="straightConnector1">
            <a:avLst/>
          </a:prstGeom>
          <a:noFill/>
          <a:ln w="171450" cap="flat" cmpd="sng">
            <a:solidFill>
              <a:srgbClr val="FFFFFF"/>
            </a:solidFill>
            <a:prstDash val="solid"/>
            <a:round/>
            <a:headEnd type="none" w="sm" len="sm"/>
            <a:tailEnd type="none" w="sm" len="sm"/>
          </a:ln>
        </p:spPr>
      </p:cxnSp>
      <p:cxnSp>
        <p:nvCxnSpPr>
          <p:cNvPr id="536" name="Google Shape;536;g260a54456a4_0_120"/>
          <p:cNvCxnSpPr/>
          <p:nvPr/>
        </p:nvCxnSpPr>
        <p:spPr>
          <a:xfrm>
            <a:off x="12992927" y="-80963"/>
            <a:ext cx="0" cy="9910500"/>
          </a:xfrm>
          <a:prstGeom prst="straightConnector1">
            <a:avLst/>
          </a:prstGeom>
          <a:noFill/>
          <a:ln w="57150" cap="flat" cmpd="sng">
            <a:solidFill>
              <a:srgbClr val="FFFFFF"/>
            </a:solidFill>
            <a:prstDash val="solid"/>
            <a:round/>
            <a:headEnd type="none" w="sm" len="sm"/>
            <a:tailEnd type="none" w="sm" len="sm"/>
          </a:ln>
        </p:spPr>
      </p:cxnSp>
      <p:sp>
        <p:nvSpPr>
          <p:cNvPr id="537" name="Google Shape;537;g260a54456a4_0_120"/>
          <p:cNvSpPr/>
          <p:nvPr/>
        </p:nvSpPr>
        <p:spPr>
          <a:xfrm>
            <a:off x="0" y="9829536"/>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p3"/>
          <p:cNvPicPr preferRelativeResize="0"/>
          <p:nvPr/>
        </p:nvPicPr>
        <p:blipFill rotWithShape="1">
          <a:blip r:embed="rId3">
            <a:alphaModFix/>
          </a:blip>
          <a:srcRect t="7547" b="7546"/>
          <a:stretch/>
        </p:blipFill>
        <p:spPr>
          <a:xfrm>
            <a:off x="0" y="0"/>
            <a:ext cx="18288000" cy="10287000"/>
          </a:xfrm>
          <a:prstGeom prst="rect">
            <a:avLst/>
          </a:prstGeom>
          <a:noFill/>
          <a:ln>
            <a:noFill/>
          </a:ln>
        </p:spPr>
      </p:pic>
      <p:sp>
        <p:nvSpPr>
          <p:cNvPr id="147" name="Google Shape;147;p3"/>
          <p:cNvSpPr/>
          <p:nvPr/>
        </p:nvSpPr>
        <p:spPr>
          <a:xfrm>
            <a:off x="647700" y="2428693"/>
            <a:ext cx="3035531" cy="2936186"/>
          </a:xfrm>
          <a:custGeom>
            <a:avLst/>
            <a:gdLst/>
            <a:ahLst/>
            <a:cxnLst/>
            <a:rect l="l" t="t" r="r" b="b"/>
            <a:pathLst>
              <a:path w="3035531" h="2936186" extrusionOk="0">
                <a:moveTo>
                  <a:pt x="0" y="0"/>
                </a:moveTo>
                <a:lnTo>
                  <a:pt x="3035531" y="0"/>
                </a:lnTo>
                <a:lnTo>
                  <a:pt x="3035531" y="2936186"/>
                </a:lnTo>
                <a:lnTo>
                  <a:pt x="0" y="2936186"/>
                </a:lnTo>
                <a:lnTo>
                  <a:pt x="0" y="0"/>
                </a:lnTo>
                <a:close/>
              </a:path>
            </a:pathLst>
          </a:custGeom>
          <a:blipFill rotWithShape="1">
            <a:blip r:embed="rId4">
              <a:alphaModFix/>
            </a:blip>
            <a:stretch>
              <a:fillRect/>
            </a:stretch>
          </a:blipFill>
          <a:ln>
            <a:noFill/>
          </a:ln>
        </p:spPr>
      </p:sp>
      <p:sp>
        <p:nvSpPr>
          <p:cNvPr id="148" name="Google Shape;148;p3"/>
          <p:cNvSpPr/>
          <p:nvPr/>
        </p:nvSpPr>
        <p:spPr>
          <a:xfrm>
            <a:off x="1028700" y="4107484"/>
            <a:ext cx="7805869" cy="4385479"/>
          </a:xfrm>
          <a:custGeom>
            <a:avLst/>
            <a:gdLst/>
            <a:ahLst/>
            <a:cxnLst/>
            <a:rect l="l" t="t" r="r" b="b"/>
            <a:pathLst>
              <a:path w="7805869" h="4385479" extrusionOk="0">
                <a:moveTo>
                  <a:pt x="0" y="0"/>
                </a:moveTo>
                <a:lnTo>
                  <a:pt x="7805869" y="0"/>
                </a:lnTo>
                <a:lnTo>
                  <a:pt x="7805869" y="4385479"/>
                </a:lnTo>
                <a:lnTo>
                  <a:pt x="0" y="4385479"/>
                </a:lnTo>
                <a:lnTo>
                  <a:pt x="0" y="0"/>
                </a:lnTo>
                <a:close/>
              </a:path>
            </a:pathLst>
          </a:custGeom>
          <a:blipFill rotWithShape="1">
            <a:blip r:embed="rId5">
              <a:alphaModFix/>
            </a:blip>
            <a:stretch>
              <a:fillRect/>
            </a:stretch>
          </a:blipFill>
          <a:ln>
            <a:noFill/>
          </a:ln>
        </p:spPr>
      </p:sp>
      <p:sp>
        <p:nvSpPr>
          <p:cNvPr id="149" name="Google Shape;149;p3"/>
          <p:cNvSpPr/>
          <p:nvPr/>
        </p:nvSpPr>
        <p:spPr>
          <a:xfrm>
            <a:off x="15876862" y="7196469"/>
            <a:ext cx="1382438" cy="1081758"/>
          </a:xfrm>
          <a:custGeom>
            <a:avLst/>
            <a:gdLst/>
            <a:ahLst/>
            <a:cxnLst/>
            <a:rect l="l" t="t" r="r" b="b"/>
            <a:pathLst>
              <a:path w="1382438" h="1081758" extrusionOk="0">
                <a:moveTo>
                  <a:pt x="0" y="0"/>
                </a:moveTo>
                <a:lnTo>
                  <a:pt x="1382438" y="0"/>
                </a:lnTo>
                <a:lnTo>
                  <a:pt x="1382438" y="1081758"/>
                </a:lnTo>
                <a:lnTo>
                  <a:pt x="0" y="1081758"/>
                </a:lnTo>
                <a:lnTo>
                  <a:pt x="0" y="0"/>
                </a:lnTo>
                <a:close/>
              </a:path>
            </a:pathLst>
          </a:custGeom>
          <a:blipFill rotWithShape="1">
            <a:blip r:embed="rId6">
              <a:alphaModFix/>
            </a:blip>
            <a:stretch>
              <a:fillRect/>
            </a:stretch>
          </a:blipFill>
          <a:ln>
            <a:noFill/>
          </a:ln>
        </p:spPr>
      </p:sp>
      <p:sp>
        <p:nvSpPr>
          <p:cNvPr id="150" name="Google Shape;150;p3"/>
          <p:cNvSpPr/>
          <p:nvPr/>
        </p:nvSpPr>
        <p:spPr>
          <a:xfrm rot="-2700000">
            <a:off x="5881985" y="1257404"/>
            <a:ext cx="2469673" cy="2388848"/>
          </a:xfrm>
          <a:custGeom>
            <a:avLst/>
            <a:gdLst/>
            <a:ahLst/>
            <a:cxnLst/>
            <a:rect l="l" t="t" r="r" b="b"/>
            <a:pathLst>
              <a:path w="2469673" h="2388848" extrusionOk="0">
                <a:moveTo>
                  <a:pt x="0" y="0"/>
                </a:moveTo>
                <a:lnTo>
                  <a:pt x="2469674" y="0"/>
                </a:lnTo>
                <a:lnTo>
                  <a:pt x="2469674" y="2388848"/>
                </a:lnTo>
                <a:lnTo>
                  <a:pt x="0" y="2388848"/>
                </a:lnTo>
                <a:lnTo>
                  <a:pt x="0" y="0"/>
                </a:lnTo>
                <a:close/>
              </a:path>
            </a:pathLst>
          </a:custGeom>
          <a:blipFill rotWithShape="1">
            <a:blip r:embed="rId7">
              <a:alphaModFix/>
            </a:blip>
            <a:stretch>
              <a:fillRect/>
            </a:stretch>
          </a:blipFill>
          <a:ln>
            <a:noFill/>
          </a:ln>
        </p:spPr>
      </p:sp>
      <p:sp>
        <p:nvSpPr>
          <p:cNvPr id="151" name="Google Shape;151;p3"/>
          <p:cNvSpPr/>
          <p:nvPr/>
        </p:nvSpPr>
        <p:spPr>
          <a:xfrm>
            <a:off x="305523" y="-324344"/>
            <a:ext cx="5412174" cy="2706087"/>
          </a:xfrm>
          <a:custGeom>
            <a:avLst/>
            <a:gdLst/>
            <a:ahLst/>
            <a:cxnLst/>
            <a:rect l="l" t="t" r="r" b="b"/>
            <a:pathLst>
              <a:path w="5412174" h="2706087" extrusionOk="0">
                <a:moveTo>
                  <a:pt x="0" y="0"/>
                </a:moveTo>
                <a:lnTo>
                  <a:pt x="5412175" y="0"/>
                </a:lnTo>
                <a:lnTo>
                  <a:pt x="5412175" y="2706088"/>
                </a:lnTo>
                <a:lnTo>
                  <a:pt x="0" y="2706088"/>
                </a:lnTo>
                <a:lnTo>
                  <a:pt x="0" y="0"/>
                </a:lnTo>
                <a:close/>
              </a:path>
            </a:pathLst>
          </a:custGeom>
          <a:blipFill rotWithShape="1">
            <a:blip r:embed="rId8">
              <a:alphaModFix/>
            </a:blip>
            <a:stretch>
              <a:fillRect/>
            </a:stretch>
          </a:blipFill>
          <a:ln>
            <a:noFill/>
          </a:ln>
        </p:spPr>
      </p:sp>
      <p:sp>
        <p:nvSpPr>
          <p:cNvPr id="152" name="Google Shape;152;p3"/>
          <p:cNvSpPr/>
          <p:nvPr/>
        </p:nvSpPr>
        <p:spPr>
          <a:xfrm>
            <a:off x="1396591" y="4382256"/>
            <a:ext cx="7070086" cy="3835936"/>
          </a:xfrm>
          <a:custGeom>
            <a:avLst/>
            <a:gdLst/>
            <a:ahLst/>
            <a:cxnLst/>
            <a:rect l="l" t="t" r="r" b="b"/>
            <a:pathLst>
              <a:path w="7070086" h="3835936" extrusionOk="0">
                <a:moveTo>
                  <a:pt x="0" y="0"/>
                </a:moveTo>
                <a:lnTo>
                  <a:pt x="7070086" y="0"/>
                </a:lnTo>
                <a:lnTo>
                  <a:pt x="7070086" y="3835936"/>
                </a:lnTo>
                <a:lnTo>
                  <a:pt x="0" y="3835936"/>
                </a:lnTo>
                <a:lnTo>
                  <a:pt x="0" y="0"/>
                </a:lnTo>
                <a:close/>
              </a:path>
            </a:pathLst>
          </a:custGeom>
          <a:blipFill rotWithShape="1">
            <a:blip r:embed="rId9">
              <a:alphaModFix/>
            </a:blip>
            <a:stretch>
              <a:fillRect t="-11435" b="-11435"/>
            </a:stretch>
          </a:blipFill>
          <a:ln>
            <a:noFill/>
          </a:ln>
        </p:spPr>
      </p:sp>
      <p:sp>
        <p:nvSpPr>
          <p:cNvPr id="153" name="Google Shape;153;p3"/>
          <p:cNvSpPr txBox="1"/>
          <p:nvPr/>
        </p:nvSpPr>
        <p:spPr>
          <a:xfrm>
            <a:off x="16895447" y="452247"/>
            <a:ext cx="1017786" cy="576453"/>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4200" b="0" i="0" u="none" strike="noStrike" cap="none">
                <a:solidFill>
                  <a:srgbClr val="9B0C02"/>
                </a:solidFill>
                <a:latin typeface="Arial"/>
                <a:ea typeface="Arial"/>
                <a:cs typeface="Arial"/>
                <a:sym typeface="Arial"/>
              </a:rPr>
              <a:t>2023</a:t>
            </a:r>
            <a:endParaRPr/>
          </a:p>
        </p:txBody>
      </p:sp>
      <p:sp>
        <p:nvSpPr>
          <p:cNvPr id="154" name="Google Shape;154;p3"/>
          <p:cNvSpPr txBox="1"/>
          <p:nvPr/>
        </p:nvSpPr>
        <p:spPr>
          <a:xfrm>
            <a:off x="9934629" y="981732"/>
            <a:ext cx="7419900" cy="21873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7000" b="1" i="0" u="none" strike="noStrike" cap="none">
                <a:solidFill>
                  <a:srgbClr val="FFFFFF"/>
                </a:solidFill>
              </a:rPr>
              <a:t>GAME PLAN FOR SUCCESS</a:t>
            </a:r>
            <a:endParaRPr sz="7000" b="1"/>
          </a:p>
        </p:txBody>
      </p:sp>
      <p:sp>
        <p:nvSpPr>
          <p:cNvPr id="155" name="Google Shape;155;p3"/>
          <p:cNvSpPr txBox="1"/>
          <p:nvPr/>
        </p:nvSpPr>
        <p:spPr>
          <a:xfrm>
            <a:off x="9934629" y="3817245"/>
            <a:ext cx="7419900" cy="2475000"/>
          </a:xfrm>
          <a:prstGeom prst="rect">
            <a:avLst/>
          </a:prstGeom>
          <a:noFill/>
          <a:ln>
            <a:noFill/>
          </a:ln>
        </p:spPr>
        <p:txBody>
          <a:bodyPr spcFirstLastPara="1" wrap="square" lIns="0" tIns="0" rIns="0" bIns="0" anchor="t" anchorCtr="0">
            <a:spAutoFit/>
          </a:bodyPr>
          <a:lstStyle/>
          <a:p>
            <a:pPr marL="0" marR="0" lvl="0" indent="0" algn="l" rtl="0">
              <a:lnSpc>
                <a:spcPct val="109002"/>
              </a:lnSpc>
              <a:spcBef>
                <a:spcPts val="0"/>
              </a:spcBef>
              <a:spcAft>
                <a:spcPts val="0"/>
              </a:spcAft>
              <a:buNone/>
            </a:pPr>
            <a:r>
              <a:rPr lang="en-US" sz="3000" i="0" u="none" strike="noStrike" cap="none">
                <a:solidFill>
                  <a:srgbClr val="FFFFFF"/>
                </a:solidFill>
              </a:rPr>
              <a:t>“We want to do great work and we want this league to be sustainable. </a:t>
            </a:r>
            <a:r>
              <a:rPr lang="en-US" sz="3000">
                <a:solidFill>
                  <a:srgbClr val="FFFFFF"/>
                </a:solidFill>
              </a:rPr>
              <a:t>T</a:t>
            </a:r>
            <a:r>
              <a:rPr lang="en-US" sz="3000" i="0" u="none" strike="noStrike" cap="none">
                <a:solidFill>
                  <a:srgbClr val="FFFFFF"/>
                </a:solidFill>
              </a:rPr>
              <a:t>hat requires a tremendous amount of meetings, strategy, review, infrastructure, all of that is happening.”</a:t>
            </a:r>
            <a:endParaRPr sz="3000"/>
          </a:p>
        </p:txBody>
      </p:sp>
      <p:sp>
        <p:nvSpPr>
          <p:cNvPr id="156" name="Google Shape;156;p3"/>
          <p:cNvSpPr txBox="1"/>
          <p:nvPr/>
        </p:nvSpPr>
        <p:spPr>
          <a:xfrm>
            <a:off x="9934629" y="6860003"/>
            <a:ext cx="5492400" cy="15237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None/>
            </a:pPr>
            <a:r>
              <a:rPr lang="en-US" sz="3000" b="1" i="0" u="none" strike="noStrike" cap="none">
                <a:solidFill>
                  <a:srgbClr val="FFFFFF"/>
                </a:solidFill>
              </a:rPr>
              <a:t>Dany Garcia, co-owner of XFL, upon acquiring the rights to the league in 2020</a:t>
            </a:r>
            <a:endParaRPr sz="3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4"/>
          <p:cNvPicPr preferRelativeResize="0"/>
          <p:nvPr/>
        </p:nvPicPr>
        <p:blipFill rotWithShape="1">
          <a:blip r:embed="rId3">
            <a:alphaModFix/>
          </a:blip>
          <a:srcRect t="7812" b="7811"/>
          <a:stretch/>
        </p:blipFill>
        <p:spPr>
          <a:xfrm>
            <a:off x="0" y="0"/>
            <a:ext cx="18288000" cy="10287000"/>
          </a:xfrm>
          <a:prstGeom prst="rect">
            <a:avLst/>
          </a:prstGeom>
          <a:noFill/>
          <a:ln>
            <a:noFill/>
          </a:ln>
        </p:spPr>
      </p:pic>
      <p:grpSp>
        <p:nvGrpSpPr>
          <p:cNvPr id="162" name="Google Shape;162;p4"/>
          <p:cNvGrpSpPr/>
          <p:nvPr/>
        </p:nvGrpSpPr>
        <p:grpSpPr>
          <a:xfrm>
            <a:off x="2984997" y="2181446"/>
            <a:ext cx="12318006" cy="5779447"/>
            <a:chOff x="0" y="-38100"/>
            <a:chExt cx="3244248" cy="1522159"/>
          </a:xfrm>
        </p:grpSpPr>
        <p:sp>
          <p:nvSpPr>
            <p:cNvPr id="163" name="Google Shape;163;p4"/>
            <p:cNvSpPr/>
            <p:nvPr/>
          </p:nvSpPr>
          <p:spPr>
            <a:xfrm>
              <a:off x="0" y="0"/>
              <a:ext cx="3244248" cy="1484059"/>
            </a:xfrm>
            <a:custGeom>
              <a:avLst/>
              <a:gdLst/>
              <a:ahLst/>
              <a:cxnLst/>
              <a:rect l="l" t="t" r="r" b="b"/>
              <a:pathLst>
                <a:path w="3244248" h="1484059" extrusionOk="0">
                  <a:moveTo>
                    <a:pt x="0" y="0"/>
                  </a:moveTo>
                  <a:lnTo>
                    <a:pt x="3244248" y="0"/>
                  </a:lnTo>
                  <a:lnTo>
                    <a:pt x="3244248" y="1484059"/>
                  </a:lnTo>
                  <a:lnTo>
                    <a:pt x="0" y="1484059"/>
                  </a:lnTo>
                  <a:close/>
                </a:path>
              </a:pathLst>
            </a:custGeom>
            <a:solidFill>
              <a:srgbClr val="000000">
                <a:alpha val="0"/>
              </a:srgbClr>
            </a:solidFill>
            <a:ln w="200025" cap="flat" cmpd="sng">
              <a:solidFill>
                <a:srgbClr val="9B0C02"/>
              </a:solidFill>
              <a:prstDash val="solid"/>
              <a:round/>
              <a:headEnd type="none" w="sm" len="sm"/>
              <a:tailEnd type="none" w="sm" len="sm"/>
            </a:ln>
          </p:spPr>
        </p:sp>
        <p:sp>
          <p:nvSpPr>
            <p:cNvPr id="164" name="Google Shape;164;p4"/>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65" name="Google Shape;165;p4"/>
          <p:cNvSpPr/>
          <p:nvPr/>
        </p:nvSpPr>
        <p:spPr>
          <a:xfrm>
            <a:off x="5974318" y="0"/>
            <a:ext cx="6339364" cy="10287000"/>
          </a:xfrm>
          <a:custGeom>
            <a:avLst/>
            <a:gdLst/>
            <a:ahLst/>
            <a:cxnLst/>
            <a:rect l="l" t="t" r="r" b="b"/>
            <a:pathLst>
              <a:path w="6339364" h="10287000" extrusionOk="0">
                <a:moveTo>
                  <a:pt x="0" y="0"/>
                </a:moveTo>
                <a:lnTo>
                  <a:pt x="6339364" y="0"/>
                </a:lnTo>
                <a:lnTo>
                  <a:pt x="6339364" y="10287000"/>
                </a:lnTo>
                <a:lnTo>
                  <a:pt x="0" y="10287000"/>
                </a:lnTo>
                <a:lnTo>
                  <a:pt x="0" y="0"/>
                </a:lnTo>
                <a:close/>
              </a:path>
            </a:pathLst>
          </a:custGeom>
          <a:blipFill rotWithShape="1">
            <a:blip r:embed="rId4">
              <a:alphaModFix amt="34000"/>
            </a:blip>
            <a:stretch>
              <a:fillRect/>
            </a:stretch>
          </a:blipFill>
          <a:ln>
            <a:noFill/>
          </a:ln>
        </p:spPr>
      </p:sp>
      <p:grpSp>
        <p:nvGrpSpPr>
          <p:cNvPr id="166" name="Google Shape;166;p4"/>
          <p:cNvGrpSpPr/>
          <p:nvPr/>
        </p:nvGrpSpPr>
        <p:grpSpPr>
          <a:xfrm>
            <a:off x="17693883" y="2181445"/>
            <a:ext cx="3086112" cy="3230787"/>
            <a:chOff x="0" y="-38100"/>
            <a:chExt cx="812800" cy="850900"/>
          </a:xfrm>
        </p:grpSpPr>
        <p:sp>
          <p:nvSpPr>
            <p:cNvPr id="167" name="Google Shape;167;p4"/>
            <p:cNvSpPr/>
            <p:nvPr/>
          </p:nvSpPr>
          <p:spPr>
            <a:xfrm>
              <a:off x="0" y="0"/>
              <a:ext cx="119881" cy="43054"/>
            </a:xfrm>
            <a:custGeom>
              <a:avLst/>
              <a:gdLst/>
              <a:ahLst/>
              <a:cxnLst/>
              <a:rect l="l" t="t" r="r" b="b"/>
              <a:pathLst>
                <a:path w="119881" h="43054" extrusionOk="0">
                  <a:moveTo>
                    <a:pt x="0" y="0"/>
                  </a:moveTo>
                  <a:lnTo>
                    <a:pt x="119881" y="0"/>
                  </a:lnTo>
                  <a:lnTo>
                    <a:pt x="119881" y="43054"/>
                  </a:lnTo>
                  <a:lnTo>
                    <a:pt x="0" y="43054"/>
                  </a:lnTo>
                  <a:close/>
                </a:path>
              </a:pathLst>
            </a:custGeom>
            <a:solidFill>
              <a:srgbClr val="0B0B0B"/>
            </a:solidFill>
            <a:ln>
              <a:noFill/>
            </a:ln>
          </p:spPr>
        </p:sp>
        <p:sp>
          <p:nvSpPr>
            <p:cNvPr id="168" name="Google Shape;168;p4"/>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69" name="Google Shape;169;p4"/>
          <p:cNvSpPr/>
          <p:nvPr/>
        </p:nvSpPr>
        <p:spPr>
          <a:xfrm>
            <a:off x="-1261036"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170" name="Google Shape;170;p4"/>
          <p:cNvSpPr/>
          <p:nvPr/>
        </p:nvSpPr>
        <p:spPr>
          <a:xfrm>
            <a:off x="748505"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171" name="Google Shape;171;p4"/>
          <p:cNvSpPr/>
          <p:nvPr/>
        </p:nvSpPr>
        <p:spPr>
          <a:xfrm rot="-2700000">
            <a:off x="16693088" y="-702671"/>
            <a:ext cx="2469673" cy="2388848"/>
          </a:xfrm>
          <a:custGeom>
            <a:avLst/>
            <a:gdLst/>
            <a:ahLst/>
            <a:cxnLst/>
            <a:rect l="l" t="t" r="r" b="b"/>
            <a:pathLst>
              <a:path w="2469673" h="2388848" extrusionOk="0">
                <a:moveTo>
                  <a:pt x="0" y="0"/>
                </a:moveTo>
                <a:lnTo>
                  <a:pt x="2469673" y="0"/>
                </a:lnTo>
                <a:lnTo>
                  <a:pt x="2469673" y="2388848"/>
                </a:lnTo>
                <a:lnTo>
                  <a:pt x="0" y="2388848"/>
                </a:lnTo>
                <a:lnTo>
                  <a:pt x="0" y="0"/>
                </a:lnTo>
                <a:close/>
              </a:path>
            </a:pathLst>
          </a:custGeom>
          <a:blipFill rotWithShape="1">
            <a:blip r:embed="rId6">
              <a:alphaModFix/>
            </a:blip>
            <a:stretch>
              <a:fillRect/>
            </a:stretch>
          </a:blipFill>
          <a:ln>
            <a:noFill/>
          </a:ln>
        </p:spPr>
      </p:sp>
      <p:sp>
        <p:nvSpPr>
          <p:cNvPr id="172" name="Google Shape;172;p4"/>
          <p:cNvSpPr/>
          <p:nvPr/>
        </p:nvSpPr>
        <p:spPr>
          <a:xfrm rot="-2700000">
            <a:off x="14643133" y="-702671"/>
            <a:ext cx="2469673" cy="2388848"/>
          </a:xfrm>
          <a:custGeom>
            <a:avLst/>
            <a:gdLst/>
            <a:ahLst/>
            <a:cxnLst/>
            <a:rect l="l" t="t" r="r" b="b"/>
            <a:pathLst>
              <a:path w="2469673" h="2388848" extrusionOk="0">
                <a:moveTo>
                  <a:pt x="0" y="0"/>
                </a:moveTo>
                <a:lnTo>
                  <a:pt x="2469674" y="0"/>
                </a:lnTo>
                <a:lnTo>
                  <a:pt x="2469674" y="2388848"/>
                </a:lnTo>
                <a:lnTo>
                  <a:pt x="0" y="2388848"/>
                </a:lnTo>
                <a:lnTo>
                  <a:pt x="0" y="0"/>
                </a:lnTo>
                <a:close/>
              </a:path>
            </a:pathLst>
          </a:custGeom>
          <a:blipFill rotWithShape="1">
            <a:blip r:embed="rId6">
              <a:alphaModFix/>
            </a:blip>
            <a:stretch>
              <a:fillRect/>
            </a:stretch>
          </a:blipFill>
          <a:ln>
            <a:noFill/>
          </a:ln>
        </p:spPr>
      </p:sp>
      <p:sp>
        <p:nvSpPr>
          <p:cNvPr id="173" name="Google Shape;173;p4"/>
          <p:cNvSpPr/>
          <p:nvPr/>
        </p:nvSpPr>
        <p:spPr>
          <a:xfrm>
            <a:off x="305523" y="-324344"/>
            <a:ext cx="5412174" cy="2706087"/>
          </a:xfrm>
          <a:custGeom>
            <a:avLst/>
            <a:gdLst/>
            <a:ahLst/>
            <a:cxnLst/>
            <a:rect l="l" t="t" r="r" b="b"/>
            <a:pathLst>
              <a:path w="5412174" h="2706087" extrusionOk="0">
                <a:moveTo>
                  <a:pt x="0" y="0"/>
                </a:moveTo>
                <a:lnTo>
                  <a:pt x="5412175" y="0"/>
                </a:lnTo>
                <a:lnTo>
                  <a:pt x="5412175" y="2706088"/>
                </a:lnTo>
                <a:lnTo>
                  <a:pt x="0" y="2706088"/>
                </a:lnTo>
                <a:lnTo>
                  <a:pt x="0" y="0"/>
                </a:lnTo>
                <a:close/>
              </a:path>
            </a:pathLst>
          </a:custGeom>
          <a:blipFill rotWithShape="1">
            <a:blip r:embed="rId7">
              <a:alphaModFix/>
            </a:blip>
            <a:stretch>
              <a:fillRect/>
            </a:stretch>
          </a:blipFill>
          <a:ln>
            <a:noFill/>
          </a:ln>
        </p:spPr>
      </p:sp>
      <p:sp>
        <p:nvSpPr>
          <p:cNvPr id="174" name="Google Shape;174;p4"/>
          <p:cNvSpPr txBox="1"/>
          <p:nvPr/>
        </p:nvSpPr>
        <p:spPr>
          <a:xfrm>
            <a:off x="647700" y="3097617"/>
            <a:ext cx="16992600" cy="1847100"/>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2000" b="1" i="0" u="none" strike="noStrike" cap="none">
                <a:solidFill>
                  <a:srgbClr val="FFFFFF"/>
                </a:solidFill>
              </a:rPr>
              <a:t>WH</a:t>
            </a:r>
            <a:r>
              <a:rPr lang="en-US" sz="12000" b="1">
                <a:solidFill>
                  <a:srgbClr val="FFFFFF"/>
                </a:solidFill>
              </a:rPr>
              <a:t>ICH</a:t>
            </a:r>
            <a:r>
              <a:rPr lang="en-US" sz="12000" b="1" i="0" u="none" strike="noStrike" cap="none">
                <a:solidFill>
                  <a:srgbClr val="FFFFFF"/>
                </a:solidFill>
              </a:rPr>
              <a:t> CITIES?</a:t>
            </a:r>
            <a:endParaRPr sz="12000" b="1"/>
          </a:p>
        </p:txBody>
      </p:sp>
      <p:sp>
        <p:nvSpPr>
          <p:cNvPr id="175" name="Google Shape;175;p4"/>
          <p:cNvSpPr txBox="1"/>
          <p:nvPr/>
        </p:nvSpPr>
        <p:spPr>
          <a:xfrm>
            <a:off x="14814971" y="1698986"/>
            <a:ext cx="3352282" cy="627122"/>
          </a:xfrm>
          <a:prstGeom prst="rect">
            <a:avLst/>
          </a:prstGeom>
          <a:noFill/>
          <a:ln>
            <a:noFill/>
          </a:ln>
        </p:spPr>
        <p:txBody>
          <a:bodyPr spcFirstLastPara="1" wrap="square" lIns="0" tIns="0" rIns="0" bIns="0" anchor="t" anchorCtr="0">
            <a:spAutoFit/>
          </a:bodyPr>
          <a:lstStyle/>
          <a:p>
            <a:pPr marL="0" marR="0" lvl="0" indent="0" algn="r" rtl="0">
              <a:lnSpc>
                <a:spcPct val="140010"/>
              </a:lnSpc>
              <a:spcBef>
                <a:spcPts val="0"/>
              </a:spcBef>
              <a:spcAft>
                <a:spcPts val="0"/>
              </a:spcAft>
              <a:buNone/>
            </a:pPr>
            <a:r>
              <a:rPr lang="en-US" sz="3699" b="0" i="0" u="none" strike="noStrike" cap="none">
                <a:solidFill>
                  <a:srgbClr val="0B0B0B"/>
                </a:solidFill>
                <a:latin typeface="Arial"/>
                <a:ea typeface="Arial"/>
                <a:cs typeface="Arial"/>
                <a:sym typeface="Arial"/>
              </a:rPr>
              <a:t>2023 SEASON RECAP</a:t>
            </a:r>
            <a:endParaRPr/>
          </a:p>
        </p:txBody>
      </p:sp>
      <p:sp>
        <p:nvSpPr>
          <p:cNvPr id="176" name="Google Shape;176;p4"/>
          <p:cNvSpPr txBox="1"/>
          <p:nvPr/>
        </p:nvSpPr>
        <p:spPr>
          <a:xfrm>
            <a:off x="1894913" y="5083670"/>
            <a:ext cx="14498100" cy="15516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4200" b="1" i="0" u="none" strike="noStrike" cap="none">
                <a:solidFill>
                  <a:srgbClr val="FFFFFF"/>
                </a:solidFill>
              </a:rPr>
              <a:t>WHERE ARE XFL </a:t>
            </a:r>
            <a:endParaRPr sz="4200" b="1"/>
          </a:p>
          <a:p>
            <a:pPr marL="0" marR="0" lvl="0" indent="0" algn="ctr" rtl="0">
              <a:lnSpc>
                <a:spcPct val="140000"/>
              </a:lnSpc>
              <a:spcBef>
                <a:spcPts val="0"/>
              </a:spcBef>
              <a:spcAft>
                <a:spcPts val="0"/>
              </a:spcAft>
              <a:buNone/>
            </a:pPr>
            <a:r>
              <a:rPr lang="en-US" sz="4200" b="1" i="0" u="none" strike="noStrike" cap="none">
                <a:solidFill>
                  <a:srgbClr val="FFFFFF"/>
                </a:solidFill>
              </a:rPr>
              <a:t>TEAMS LOCATED?</a:t>
            </a:r>
            <a:endParaRPr sz="4200" b="1"/>
          </a:p>
        </p:txBody>
      </p:sp>
      <p:sp>
        <p:nvSpPr>
          <p:cNvPr id="177" name="Google Shape;177;p4"/>
          <p:cNvSpPr/>
          <p:nvPr/>
        </p:nvSpPr>
        <p:spPr>
          <a:xfrm>
            <a:off x="12743737" y="9509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8">
              <a:alphaModFix/>
            </a:blip>
            <a:stretch>
              <a:fillRect/>
            </a:stretch>
          </a:blipFill>
          <a:ln>
            <a:noFill/>
          </a:ln>
        </p:spPr>
      </p:sp>
      <p:sp>
        <p:nvSpPr>
          <p:cNvPr id="178" name="Google Shape;178;p4"/>
          <p:cNvSpPr txBox="1"/>
          <p:nvPr/>
        </p:nvSpPr>
        <p:spPr>
          <a:xfrm>
            <a:off x="13558270" y="9624576"/>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5"/>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184" name="Google Shape;184;p5"/>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185" name="Google Shape;185;p5"/>
          <p:cNvSpPr/>
          <p:nvPr/>
        </p:nvSpPr>
        <p:spPr>
          <a:xfrm>
            <a:off x="12696090" y="9128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5">
              <a:alphaModFix/>
            </a:blip>
            <a:stretch>
              <a:fillRect/>
            </a:stretch>
          </a:blipFill>
          <a:ln>
            <a:noFill/>
          </a:ln>
        </p:spPr>
      </p:sp>
      <p:sp>
        <p:nvSpPr>
          <p:cNvPr id="186" name="Google Shape;186;p5">
            <a:hlinkClick r:id="rId6"/>
          </p:cNvPr>
          <p:cNvSpPr/>
          <p:nvPr/>
        </p:nvSpPr>
        <p:spPr>
          <a:xfrm>
            <a:off x="1607772" y="230109"/>
            <a:ext cx="14498303" cy="8898333"/>
          </a:xfrm>
          <a:custGeom>
            <a:avLst/>
            <a:gdLst/>
            <a:ahLst/>
            <a:cxnLst/>
            <a:rect l="l" t="t" r="r" b="b"/>
            <a:pathLst>
              <a:path w="14498303" h="8898333" extrusionOk="0">
                <a:moveTo>
                  <a:pt x="0" y="0"/>
                </a:moveTo>
                <a:lnTo>
                  <a:pt x="14498303" y="0"/>
                </a:lnTo>
                <a:lnTo>
                  <a:pt x="14498303" y="8898333"/>
                </a:lnTo>
                <a:lnTo>
                  <a:pt x="0" y="8898333"/>
                </a:lnTo>
                <a:lnTo>
                  <a:pt x="0" y="0"/>
                </a:lnTo>
                <a:close/>
              </a:path>
            </a:pathLst>
          </a:custGeom>
          <a:blipFill rotWithShape="1">
            <a:blip r:embed="rId7">
              <a:alphaModFix/>
            </a:blip>
            <a:stretch>
              <a:fillRect/>
            </a:stretch>
          </a:blipFill>
          <a:ln>
            <a:noFill/>
          </a:ln>
        </p:spPr>
      </p:sp>
      <p:sp>
        <p:nvSpPr>
          <p:cNvPr id="187" name="Google Shape;187;p5"/>
          <p:cNvSpPr/>
          <p:nvPr/>
        </p:nvSpPr>
        <p:spPr>
          <a:xfrm>
            <a:off x="4434663" y="1028700"/>
            <a:ext cx="4709337" cy="2354668"/>
          </a:xfrm>
          <a:custGeom>
            <a:avLst/>
            <a:gdLst/>
            <a:ahLst/>
            <a:cxnLst/>
            <a:rect l="l" t="t" r="r" b="b"/>
            <a:pathLst>
              <a:path w="4709337" h="2354668" extrusionOk="0">
                <a:moveTo>
                  <a:pt x="0" y="0"/>
                </a:moveTo>
                <a:lnTo>
                  <a:pt x="4709337" y="0"/>
                </a:lnTo>
                <a:lnTo>
                  <a:pt x="4709337" y="2354668"/>
                </a:lnTo>
                <a:lnTo>
                  <a:pt x="0" y="2354668"/>
                </a:lnTo>
                <a:lnTo>
                  <a:pt x="0" y="0"/>
                </a:lnTo>
                <a:close/>
              </a:path>
            </a:pathLst>
          </a:custGeom>
          <a:blipFill rotWithShape="1">
            <a:blip r:embed="rId8">
              <a:alphaModFix/>
            </a:blip>
            <a:stretch>
              <a:fillRect/>
            </a:stretch>
          </a:blipFill>
          <a:ln>
            <a:noFill/>
          </a:ln>
        </p:spPr>
      </p:sp>
      <p:sp>
        <p:nvSpPr>
          <p:cNvPr id="188" name="Google Shape;188;p5"/>
          <p:cNvSpPr/>
          <p:nvPr/>
        </p:nvSpPr>
        <p:spPr>
          <a:xfrm>
            <a:off x="13285834" y="4319360"/>
            <a:ext cx="1640903" cy="1155338"/>
          </a:xfrm>
          <a:custGeom>
            <a:avLst/>
            <a:gdLst/>
            <a:ahLst/>
            <a:cxnLst/>
            <a:rect l="l" t="t" r="r" b="b"/>
            <a:pathLst>
              <a:path w="1640903" h="1155338" extrusionOk="0">
                <a:moveTo>
                  <a:pt x="0" y="0"/>
                </a:moveTo>
                <a:lnTo>
                  <a:pt x="1640903" y="0"/>
                </a:lnTo>
                <a:lnTo>
                  <a:pt x="1640903" y="1155338"/>
                </a:lnTo>
                <a:lnTo>
                  <a:pt x="0" y="1155338"/>
                </a:lnTo>
                <a:lnTo>
                  <a:pt x="0" y="0"/>
                </a:lnTo>
                <a:close/>
              </a:path>
            </a:pathLst>
          </a:custGeom>
          <a:blipFill rotWithShape="1">
            <a:blip r:embed="rId9">
              <a:alphaModFix/>
            </a:blip>
            <a:stretch>
              <a:fillRect l="-35938" r="-29233" b="-32199"/>
            </a:stretch>
          </a:blipFill>
          <a:ln>
            <a:noFill/>
          </a:ln>
        </p:spPr>
      </p:sp>
      <p:sp>
        <p:nvSpPr>
          <p:cNvPr id="189" name="Google Shape;189;p5"/>
          <p:cNvSpPr/>
          <p:nvPr/>
        </p:nvSpPr>
        <p:spPr>
          <a:xfrm>
            <a:off x="8132368" y="6718946"/>
            <a:ext cx="2719612" cy="1762758"/>
          </a:xfrm>
          <a:custGeom>
            <a:avLst/>
            <a:gdLst/>
            <a:ahLst/>
            <a:cxnLst/>
            <a:rect l="l" t="t" r="r" b="b"/>
            <a:pathLst>
              <a:path w="2719612" h="1762758" extrusionOk="0">
                <a:moveTo>
                  <a:pt x="0" y="0"/>
                </a:moveTo>
                <a:lnTo>
                  <a:pt x="2719612" y="0"/>
                </a:lnTo>
                <a:lnTo>
                  <a:pt x="2719612" y="1762758"/>
                </a:lnTo>
                <a:lnTo>
                  <a:pt x="0" y="1762758"/>
                </a:lnTo>
                <a:lnTo>
                  <a:pt x="0" y="0"/>
                </a:lnTo>
                <a:close/>
              </a:path>
            </a:pathLst>
          </a:custGeom>
          <a:blipFill rotWithShape="1">
            <a:blip r:embed="rId10">
              <a:alphaModFix/>
            </a:blip>
            <a:stretch>
              <a:fillRect b="-54280"/>
            </a:stretch>
          </a:blipFill>
          <a:ln>
            <a:noFill/>
          </a:ln>
        </p:spPr>
      </p:sp>
      <p:sp>
        <p:nvSpPr>
          <p:cNvPr id="190" name="Google Shape;190;p5"/>
          <p:cNvSpPr/>
          <p:nvPr/>
        </p:nvSpPr>
        <p:spPr>
          <a:xfrm>
            <a:off x="7482353" y="5630659"/>
            <a:ext cx="3109387" cy="1041924"/>
          </a:xfrm>
          <a:custGeom>
            <a:avLst/>
            <a:gdLst/>
            <a:ahLst/>
            <a:cxnLst/>
            <a:rect l="l" t="t" r="r" b="b"/>
            <a:pathLst>
              <a:path w="3109387" h="1041924" extrusionOk="0">
                <a:moveTo>
                  <a:pt x="0" y="0"/>
                </a:moveTo>
                <a:lnTo>
                  <a:pt x="3109387" y="0"/>
                </a:lnTo>
                <a:lnTo>
                  <a:pt x="3109387" y="1041923"/>
                </a:lnTo>
                <a:lnTo>
                  <a:pt x="0" y="1041923"/>
                </a:lnTo>
                <a:lnTo>
                  <a:pt x="0" y="0"/>
                </a:lnTo>
                <a:close/>
              </a:path>
            </a:pathLst>
          </a:custGeom>
          <a:blipFill rotWithShape="1">
            <a:blip r:embed="rId11">
              <a:alphaModFix/>
            </a:blip>
            <a:stretch>
              <a:fillRect b="-79054"/>
            </a:stretch>
          </a:blipFill>
          <a:ln>
            <a:noFill/>
          </a:ln>
        </p:spPr>
      </p:sp>
      <p:sp>
        <p:nvSpPr>
          <p:cNvPr id="191" name="Google Shape;191;p5"/>
          <p:cNvSpPr/>
          <p:nvPr/>
        </p:nvSpPr>
        <p:spPr>
          <a:xfrm>
            <a:off x="1729413" y="627742"/>
            <a:ext cx="2084627" cy="1490553"/>
          </a:xfrm>
          <a:custGeom>
            <a:avLst/>
            <a:gdLst/>
            <a:ahLst/>
            <a:cxnLst/>
            <a:rect l="l" t="t" r="r" b="b"/>
            <a:pathLst>
              <a:path w="2084627" h="1490553" extrusionOk="0">
                <a:moveTo>
                  <a:pt x="0" y="0"/>
                </a:moveTo>
                <a:lnTo>
                  <a:pt x="2084626" y="0"/>
                </a:lnTo>
                <a:lnTo>
                  <a:pt x="2084626" y="1490553"/>
                </a:lnTo>
                <a:lnTo>
                  <a:pt x="0" y="1490553"/>
                </a:lnTo>
                <a:lnTo>
                  <a:pt x="0" y="0"/>
                </a:lnTo>
                <a:close/>
              </a:path>
            </a:pathLst>
          </a:custGeom>
          <a:blipFill rotWithShape="1">
            <a:blip r:embed="rId12">
              <a:alphaModFix/>
            </a:blip>
            <a:stretch>
              <a:fillRect b="-38755"/>
            </a:stretch>
          </a:blipFill>
          <a:ln>
            <a:noFill/>
          </a:ln>
        </p:spPr>
      </p:sp>
      <p:sp>
        <p:nvSpPr>
          <p:cNvPr id="192" name="Google Shape;192;p5"/>
          <p:cNvSpPr/>
          <p:nvPr/>
        </p:nvSpPr>
        <p:spPr>
          <a:xfrm>
            <a:off x="7268580" y="6838823"/>
            <a:ext cx="1875420" cy="1077777"/>
          </a:xfrm>
          <a:custGeom>
            <a:avLst/>
            <a:gdLst/>
            <a:ahLst/>
            <a:cxnLst/>
            <a:rect l="l" t="t" r="r" b="b"/>
            <a:pathLst>
              <a:path w="1875420" h="1077777" extrusionOk="0">
                <a:moveTo>
                  <a:pt x="0" y="0"/>
                </a:moveTo>
                <a:lnTo>
                  <a:pt x="1875420" y="0"/>
                </a:lnTo>
                <a:lnTo>
                  <a:pt x="1875420" y="1077777"/>
                </a:lnTo>
                <a:lnTo>
                  <a:pt x="0" y="1077777"/>
                </a:lnTo>
                <a:lnTo>
                  <a:pt x="0" y="0"/>
                </a:lnTo>
                <a:close/>
              </a:path>
            </a:pathLst>
          </a:custGeom>
          <a:blipFill rotWithShape="1">
            <a:blip r:embed="rId13">
              <a:alphaModFix/>
            </a:blip>
            <a:stretch>
              <a:fillRect b="-26163"/>
            </a:stretch>
          </a:blipFill>
          <a:ln>
            <a:noFill/>
          </a:ln>
        </p:spPr>
      </p:sp>
      <p:sp>
        <p:nvSpPr>
          <p:cNvPr id="193" name="Google Shape;193;p5"/>
          <p:cNvSpPr/>
          <p:nvPr/>
        </p:nvSpPr>
        <p:spPr>
          <a:xfrm>
            <a:off x="2951985" y="4305659"/>
            <a:ext cx="2265582" cy="910216"/>
          </a:xfrm>
          <a:custGeom>
            <a:avLst/>
            <a:gdLst/>
            <a:ahLst/>
            <a:cxnLst/>
            <a:rect l="l" t="t" r="r" b="b"/>
            <a:pathLst>
              <a:path w="2265582" h="910216" extrusionOk="0">
                <a:moveTo>
                  <a:pt x="0" y="0"/>
                </a:moveTo>
                <a:lnTo>
                  <a:pt x="2265582" y="0"/>
                </a:lnTo>
                <a:lnTo>
                  <a:pt x="2265582" y="910215"/>
                </a:lnTo>
                <a:lnTo>
                  <a:pt x="0" y="910215"/>
                </a:lnTo>
                <a:lnTo>
                  <a:pt x="0" y="0"/>
                </a:lnTo>
                <a:close/>
              </a:path>
            </a:pathLst>
          </a:custGeom>
          <a:blipFill rotWithShape="1">
            <a:blip r:embed="rId14">
              <a:alphaModFix/>
            </a:blip>
            <a:stretch>
              <a:fillRect r="-2109" b="-42963"/>
            </a:stretch>
          </a:blipFill>
          <a:ln>
            <a:noFill/>
          </a:ln>
        </p:spPr>
      </p:sp>
      <p:sp>
        <p:nvSpPr>
          <p:cNvPr id="194" name="Google Shape;194;p5"/>
          <p:cNvSpPr/>
          <p:nvPr/>
        </p:nvSpPr>
        <p:spPr>
          <a:xfrm>
            <a:off x="12360048" y="6808369"/>
            <a:ext cx="1746238" cy="1746238"/>
          </a:xfrm>
          <a:custGeom>
            <a:avLst/>
            <a:gdLst/>
            <a:ahLst/>
            <a:cxnLst/>
            <a:rect l="l" t="t" r="r" b="b"/>
            <a:pathLst>
              <a:path w="1746238" h="1746238" extrusionOk="0">
                <a:moveTo>
                  <a:pt x="0" y="0"/>
                </a:moveTo>
                <a:lnTo>
                  <a:pt x="1746237" y="0"/>
                </a:lnTo>
                <a:lnTo>
                  <a:pt x="1746237" y="1746238"/>
                </a:lnTo>
                <a:lnTo>
                  <a:pt x="0" y="1746238"/>
                </a:lnTo>
                <a:lnTo>
                  <a:pt x="0" y="0"/>
                </a:lnTo>
                <a:close/>
              </a:path>
            </a:pathLst>
          </a:custGeom>
          <a:blipFill rotWithShape="1">
            <a:blip r:embed="rId15">
              <a:alphaModFix/>
            </a:blip>
            <a:stretch>
              <a:fillRect/>
            </a:stretch>
          </a:blipFill>
          <a:ln>
            <a:noFill/>
          </a:ln>
        </p:spPr>
      </p:sp>
      <p:sp>
        <p:nvSpPr>
          <p:cNvPr id="195" name="Google Shape;195;p5"/>
          <p:cNvSpPr/>
          <p:nvPr/>
        </p:nvSpPr>
        <p:spPr>
          <a:xfrm>
            <a:off x="9435845" y="4052199"/>
            <a:ext cx="1740382" cy="1254154"/>
          </a:xfrm>
          <a:custGeom>
            <a:avLst/>
            <a:gdLst/>
            <a:ahLst/>
            <a:cxnLst/>
            <a:rect l="l" t="t" r="r" b="b"/>
            <a:pathLst>
              <a:path w="1740382" h="1254154" extrusionOk="0">
                <a:moveTo>
                  <a:pt x="0" y="0"/>
                </a:moveTo>
                <a:lnTo>
                  <a:pt x="1740382" y="0"/>
                </a:lnTo>
                <a:lnTo>
                  <a:pt x="1740382" y="1254153"/>
                </a:lnTo>
                <a:lnTo>
                  <a:pt x="0" y="1254153"/>
                </a:lnTo>
                <a:lnTo>
                  <a:pt x="0" y="0"/>
                </a:lnTo>
                <a:close/>
              </a:path>
            </a:pathLst>
          </a:custGeom>
          <a:blipFill rotWithShape="1">
            <a:blip r:embed="rId16">
              <a:alphaModFix/>
            </a:blip>
            <a:stretch>
              <a:fillRect b="-31101"/>
            </a:stretch>
          </a:blipFill>
          <a:ln>
            <a:noFill/>
          </a:ln>
        </p:spPr>
      </p:sp>
      <p:sp>
        <p:nvSpPr>
          <p:cNvPr id="196" name="Google Shape;196;p5"/>
          <p:cNvSpPr txBox="1"/>
          <p:nvPr/>
        </p:nvSpPr>
        <p:spPr>
          <a:xfrm>
            <a:off x="8013903" y="1523618"/>
            <a:ext cx="2260200" cy="923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6000" b="1" i="0" u="none" strike="noStrike" cap="none">
                <a:solidFill>
                  <a:srgbClr val="040403"/>
                </a:solidFill>
              </a:rPr>
              <a:t>2023</a:t>
            </a:r>
            <a:endParaRPr sz="6000" b="1"/>
          </a:p>
        </p:txBody>
      </p:sp>
      <p:sp>
        <p:nvSpPr>
          <p:cNvPr id="197" name="Google Shape;197;p5"/>
          <p:cNvSpPr txBox="1"/>
          <p:nvPr/>
        </p:nvSpPr>
        <p:spPr>
          <a:xfrm>
            <a:off x="13510623" y="9243576"/>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
        <p:nvSpPr>
          <p:cNvPr id="198" name="Google Shape;198;p5"/>
          <p:cNvSpPr txBox="1"/>
          <p:nvPr/>
        </p:nvSpPr>
        <p:spPr>
          <a:xfrm>
            <a:off x="1814250" y="2061145"/>
            <a:ext cx="19998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a:solidFill>
                  <a:srgbClr val="040403"/>
                </a:solidFill>
              </a:rPr>
              <a:t>SEATTLE</a:t>
            </a:r>
            <a:endParaRPr sz="1800" b="1"/>
          </a:p>
          <a:p>
            <a:pPr marL="0" marR="0" lvl="0" indent="0" algn="ctr" rtl="0">
              <a:lnSpc>
                <a:spcPct val="100000"/>
              </a:lnSpc>
              <a:spcBef>
                <a:spcPts val="0"/>
              </a:spcBef>
              <a:spcAft>
                <a:spcPts val="0"/>
              </a:spcAft>
              <a:buNone/>
            </a:pPr>
            <a:r>
              <a:rPr lang="en-US" sz="1800" b="1">
                <a:solidFill>
                  <a:srgbClr val="040403"/>
                </a:solidFill>
              </a:rPr>
              <a:t>SEA DRAGONS</a:t>
            </a:r>
            <a:endParaRPr sz="1800" b="1"/>
          </a:p>
        </p:txBody>
      </p:sp>
      <p:sp>
        <p:nvSpPr>
          <p:cNvPr id="199" name="Google Shape;199;p5"/>
          <p:cNvSpPr txBox="1"/>
          <p:nvPr/>
        </p:nvSpPr>
        <p:spPr>
          <a:xfrm>
            <a:off x="3084881" y="5269732"/>
            <a:ext cx="19998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a:solidFill>
                  <a:srgbClr val="040403"/>
                </a:solidFill>
              </a:rPr>
              <a:t>VEGAS</a:t>
            </a:r>
            <a:endParaRPr sz="1800" b="1"/>
          </a:p>
          <a:p>
            <a:pPr marL="0" marR="0" lvl="0" indent="0" algn="ctr" rtl="0">
              <a:lnSpc>
                <a:spcPct val="100000"/>
              </a:lnSpc>
              <a:spcBef>
                <a:spcPts val="0"/>
              </a:spcBef>
              <a:spcAft>
                <a:spcPts val="0"/>
              </a:spcAft>
              <a:buNone/>
            </a:pPr>
            <a:r>
              <a:rPr lang="en-US" sz="1800" b="1">
                <a:solidFill>
                  <a:srgbClr val="040403"/>
                </a:solidFill>
              </a:rPr>
              <a:t>VIPERS</a:t>
            </a:r>
            <a:endParaRPr sz="1800" b="1"/>
          </a:p>
        </p:txBody>
      </p:sp>
      <p:sp>
        <p:nvSpPr>
          <p:cNvPr id="200" name="Google Shape;200;p5"/>
          <p:cNvSpPr txBox="1"/>
          <p:nvPr/>
        </p:nvSpPr>
        <p:spPr>
          <a:xfrm>
            <a:off x="6673736" y="5546782"/>
            <a:ext cx="19998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dirty="0">
                <a:solidFill>
                  <a:srgbClr val="040403"/>
                </a:solidFill>
              </a:rPr>
              <a:t>ARLINGTON RENEGADES</a:t>
            </a:r>
            <a:endParaRPr sz="1800" b="1" dirty="0"/>
          </a:p>
        </p:txBody>
      </p:sp>
      <p:sp>
        <p:nvSpPr>
          <p:cNvPr id="201" name="Google Shape;201;p5"/>
          <p:cNvSpPr txBox="1"/>
          <p:nvPr/>
        </p:nvSpPr>
        <p:spPr>
          <a:xfrm>
            <a:off x="13672230" y="6901334"/>
            <a:ext cx="19998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dirty="0">
                <a:solidFill>
                  <a:srgbClr val="FFFFFF"/>
                </a:solidFill>
              </a:rPr>
              <a:t>ORLANDO GUARDIANS</a:t>
            </a:r>
            <a:endParaRPr sz="1800" b="1" dirty="0"/>
          </a:p>
        </p:txBody>
      </p:sp>
      <p:sp>
        <p:nvSpPr>
          <p:cNvPr id="202" name="Google Shape;202;p5"/>
          <p:cNvSpPr txBox="1"/>
          <p:nvPr/>
        </p:nvSpPr>
        <p:spPr>
          <a:xfrm>
            <a:off x="11784099" y="3973198"/>
            <a:ext cx="1999800" cy="2772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en-US" sz="1800" b="1" dirty="0">
                <a:solidFill>
                  <a:srgbClr val="040403"/>
                </a:solidFill>
              </a:rPr>
              <a:t>D.C. DEFENDERS</a:t>
            </a:r>
            <a:endParaRPr sz="1800" b="1" dirty="0"/>
          </a:p>
        </p:txBody>
      </p:sp>
      <p:sp>
        <p:nvSpPr>
          <p:cNvPr id="203" name="Google Shape;203;p5"/>
          <p:cNvSpPr txBox="1"/>
          <p:nvPr/>
        </p:nvSpPr>
        <p:spPr>
          <a:xfrm>
            <a:off x="8707760" y="8463739"/>
            <a:ext cx="21441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a:solidFill>
                  <a:srgbClr val="FFFFFF"/>
                </a:solidFill>
              </a:rPr>
              <a:t>HOUSTON ROUGHNECKS</a:t>
            </a:r>
            <a:endParaRPr sz="1800" b="1"/>
          </a:p>
        </p:txBody>
      </p:sp>
      <p:sp>
        <p:nvSpPr>
          <p:cNvPr id="204" name="Google Shape;204;p5"/>
          <p:cNvSpPr txBox="1"/>
          <p:nvPr/>
        </p:nvSpPr>
        <p:spPr>
          <a:xfrm>
            <a:off x="5300428" y="6217583"/>
            <a:ext cx="2602800" cy="6651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en-US" sz="1800" b="1" dirty="0">
                <a:solidFill>
                  <a:srgbClr val="040403"/>
                </a:solidFill>
              </a:rPr>
              <a:t>SAN ANTONIO</a:t>
            </a:r>
            <a:endParaRPr sz="1800" b="1" dirty="0"/>
          </a:p>
          <a:p>
            <a:pPr marL="0" marR="0" lvl="0" indent="0" algn="ctr" rtl="0">
              <a:lnSpc>
                <a:spcPct val="140010"/>
              </a:lnSpc>
              <a:spcBef>
                <a:spcPts val="0"/>
              </a:spcBef>
              <a:spcAft>
                <a:spcPts val="0"/>
              </a:spcAft>
              <a:buNone/>
            </a:pPr>
            <a:r>
              <a:rPr lang="en-US" sz="1800" b="1" dirty="0">
                <a:solidFill>
                  <a:srgbClr val="040403"/>
                </a:solidFill>
              </a:rPr>
              <a:t>BRAHMAS</a:t>
            </a:r>
            <a:endParaRPr sz="1800" b="1" dirty="0"/>
          </a:p>
        </p:txBody>
      </p:sp>
      <p:sp>
        <p:nvSpPr>
          <p:cNvPr id="205" name="Google Shape;205;p5"/>
          <p:cNvSpPr txBox="1"/>
          <p:nvPr/>
        </p:nvSpPr>
        <p:spPr>
          <a:xfrm>
            <a:off x="9911027" y="5046981"/>
            <a:ext cx="2523300" cy="5541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800" b="1" dirty="0">
                <a:solidFill>
                  <a:srgbClr val="040403"/>
                </a:solidFill>
              </a:rPr>
              <a:t>ST. LOUIS</a:t>
            </a:r>
            <a:endParaRPr sz="1800" b="1" dirty="0"/>
          </a:p>
          <a:p>
            <a:pPr marL="0" marR="0" lvl="0" indent="0" algn="ctr" rtl="0">
              <a:lnSpc>
                <a:spcPct val="100000"/>
              </a:lnSpc>
              <a:spcBef>
                <a:spcPts val="0"/>
              </a:spcBef>
              <a:spcAft>
                <a:spcPts val="0"/>
              </a:spcAft>
              <a:buNone/>
            </a:pPr>
            <a:r>
              <a:rPr lang="en-US" sz="1800" b="1" dirty="0">
                <a:solidFill>
                  <a:srgbClr val="040403"/>
                </a:solidFill>
              </a:rPr>
              <a:t>BATTLEHAWKS</a:t>
            </a:r>
            <a:endParaRPr sz="18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6"/>
          <p:cNvPicPr preferRelativeResize="0"/>
          <p:nvPr/>
        </p:nvPicPr>
        <p:blipFill rotWithShape="1">
          <a:blip r:embed="rId3">
            <a:alphaModFix/>
          </a:blip>
          <a:srcRect t="7812" b="7811"/>
          <a:stretch/>
        </p:blipFill>
        <p:spPr>
          <a:xfrm>
            <a:off x="0" y="0"/>
            <a:ext cx="18288000" cy="10287000"/>
          </a:xfrm>
          <a:prstGeom prst="rect">
            <a:avLst/>
          </a:prstGeom>
          <a:noFill/>
          <a:ln>
            <a:noFill/>
          </a:ln>
        </p:spPr>
      </p:pic>
      <p:grpSp>
        <p:nvGrpSpPr>
          <p:cNvPr id="211" name="Google Shape;211;p6"/>
          <p:cNvGrpSpPr/>
          <p:nvPr/>
        </p:nvGrpSpPr>
        <p:grpSpPr>
          <a:xfrm>
            <a:off x="2984997" y="2181446"/>
            <a:ext cx="12318006" cy="5779447"/>
            <a:chOff x="0" y="-38100"/>
            <a:chExt cx="3244248" cy="1522159"/>
          </a:xfrm>
        </p:grpSpPr>
        <p:sp>
          <p:nvSpPr>
            <p:cNvPr id="212" name="Google Shape;212;p6"/>
            <p:cNvSpPr/>
            <p:nvPr/>
          </p:nvSpPr>
          <p:spPr>
            <a:xfrm>
              <a:off x="0" y="0"/>
              <a:ext cx="3244248" cy="1484059"/>
            </a:xfrm>
            <a:custGeom>
              <a:avLst/>
              <a:gdLst/>
              <a:ahLst/>
              <a:cxnLst/>
              <a:rect l="l" t="t" r="r" b="b"/>
              <a:pathLst>
                <a:path w="3244248" h="1484059" extrusionOk="0">
                  <a:moveTo>
                    <a:pt x="0" y="0"/>
                  </a:moveTo>
                  <a:lnTo>
                    <a:pt x="3244248" y="0"/>
                  </a:lnTo>
                  <a:lnTo>
                    <a:pt x="3244248" y="1484059"/>
                  </a:lnTo>
                  <a:lnTo>
                    <a:pt x="0" y="1484059"/>
                  </a:lnTo>
                  <a:close/>
                </a:path>
              </a:pathLst>
            </a:custGeom>
            <a:solidFill>
              <a:srgbClr val="000000">
                <a:alpha val="0"/>
              </a:srgbClr>
            </a:solidFill>
            <a:ln w="200025" cap="flat" cmpd="sng">
              <a:solidFill>
                <a:srgbClr val="9B0C02"/>
              </a:solidFill>
              <a:prstDash val="solid"/>
              <a:round/>
              <a:headEnd type="none" w="sm" len="sm"/>
              <a:tailEnd type="none" w="sm" len="sm"/>
            </a:ln>
          </p:spPr>
        </p:sp>
        <p:sp>
          <p:nvSpPr>
            <p:cNvPr id="213" name="Google Shape;213;p6"/>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14" name="Google Shape;214;p6"/>
          <p:cNvSpPr/>
          <p:nvPr/>
        </p:nvSpPr>
        <p:spPr>
          <a:xfrm>
            <a:off x="5974318" y="0"/>
            <a:ext cx="6339364" cy="10287000"/>
          </a:xfrm>
          <a:custGeom>
            <a:avLst/>
            <a:gdLst/>
            <a:ahLst/>
            <a:cxnLst/>
            <a:rect l="l" t="t" r="r" b="b"/>
            <a:pathLst>
              <a:path w="6339364" h="10287000" extrusionOk="0">
                <a:moveTo>
                  <a:pt x="0" y="0"/>
                </a:moveTo>
                <a:lnTo>
                  <a:pt x="6339364" y="0"/>
                </a:lnTo>
                <a:lnTo>
                  <a:pt x="6339364" y="10287000"/>
                </a:lnTo>
                <a:lnTo>
                  <a:pt x="0" y="10287000"/>
                </a:lnTo>
                <a:lnTo>
                  <a:pt x="0" y="0"/>
                </a:lnTo>
                <a:close/>
              </a:path>
            </a:pathLst>
          </a:custGeom>
          <a:blipFill rotWithShape="1">
            <a:blip r:embed="rId4">
              <a:alphaModFix amt="34000"/>
            </a:blip>
            <a:stretch>
              <a:fillRect/>
            </a:stretch>
          </a:blipFill>
          <a:ln>
            <a:noFill/>
          </a:ln>
        </p:spPr>
      </p:sp>
      <p:grpSp>
        <p:nvGrpSpPr>
          <p:cNvPr id="215" name="Google Shape;215;p6"/>
          <p:cNvGrpSpPr/>
          <p:nvPr/>
        </p:nvGrpSpPr>
        <p:grpSpPr>
          <a:xfrm>
            <a:off x="17693883" y="2181445"/>
            <a:ext cx="3086112" cy="3230787"/>
            <a:chOff x="0" y="-38100"/>
            <a:chExt cx="812800" cy="850900"/>
          </a:xfrm>
        </p:grpSpPr>
        <p:sp>
          <p:nvSpPr>
            <p:cNvPr id="216" name="Google Shape;216;p6"/>
            <p:cNvSpPr/>
            <p:nvPr/>
          </p:nvSpPr>
          <p:spPr>
            <a:xfrm>
              <a:off x="0" y="0"/>
              <a:ext cx="119881" cy="43054"/>
            </a:xfrm>
            <a:custGeom>
              <a:avLst/>
              <a:gdLst/>
              <a:ahLst/>
              <a:cxnLst/>
              <a:rect l="l" t="t" r="r" b="b"/>
              <a:pathLst>
                <a:path w="119881" h="43054" extrusionOk="0">
                  <a:moveTo>
                    <a:pt x="0" y="0"/>
                  </a:moveTo>
                  <a:lnTo>
                    <a:pt x="119881" y="0"/>
                  </a:lnTo>
                  <a:lnTo>
                    <a:pt x="119881" y="43054"/>
                  </a:lnTo>
                  <a:lnTo>
                    <a:pt x="0" y="43054"/>
                  </a:lnTo>
                  <a:close/>
                </a:path>
              </a:pathLst>
            </a:custGeom>
            <a:solidFill>
              <a:srgbClr val="0B0B0B"/>
            </a:solidFill>
            <a:ln>
              <a:noFill/>
            </a:ln>
          </p:spPr>
        </p:sp>
        <p:sp>
          <p:nvSpPr>
            <p:cNvPr id="217" name="Google Shape;217;p6"/>
            <p:cNvSpPr txBox="1"/>
            <p:nvPr/>
          </p:nvSpPr>
          <p:spPr>
            <a:xfrm>
              <a:off x="0" y="-38100"/>
              <a:ext cx="812800" cy="85090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18" name="Google Shape;218;p6"/>
          <p:cNvSpPr/>
          <p:nvPr/>
        </p:nvSpPr>
        <p:spPr>
          <a:xfrm>
            <a:off x="-1261036"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219" name="Google Shape;219;p6"/>
          <p:cNvSpPr/>
          <p:nvPr/>
        </p:nvSpPr>
        <p:spPr>
          <a:xfrm>
            <a:off x="748505" y="8667440"/>
            <a:ext cx="2263105" cy="2189040"/>
          </a:xfrm>
          <a:custGeom>
            <a:avLst/>
            <a:gdLst/>
            <a:ahLst/>
            <a:cxnLst/>
            <a:rect l="l" t="t" r="r" b="b"/>
            <a:pathLst>
              <a:path w="2263105" h="2189040" extrusionOk="0">
                <a:moveTo>
                  <a:pt x="0" y="0"/>
                </a:moveTo>
                <a:lnTo>
                  <a:pt x="2263106" y="0"/>
                </a:lnTo>
                <a:lnTo>
                  <a:pt x="2263106" y="2189040"/>
                </a:lnTo>
                <a:lnTo>
                  <a:pt x="0" y="2189040"/>
                </a:lnTo>
                <a:lnTo>
                  <a:pt x="0" y="0"/>
                </a:lnTo>
                <a:close/>
              </a:path>
            </a:pathLst>
          </a:custGeom>
          <a:blipFill rotWithShape="1">
            <a:blip r:embed="rId5">
              <a:alphaModFix/>
            </a:blip>
            <a:stretch>
              <a:fillRect/>
            </a:stretch>
          </a:blipFill>
          <a:ln>
            <a:noFill/>
          </a:ln>
        </p:spPr>
      </p:sp>
      <p:sp>
        <p:nvSpPr>
          <p:cNvPr id="220" name="Google Shape;220;p6"/>
          <p:cNvSpPr/>
          <p:nvPr/>
        </p:nvSpPr>
        <p:spPr>
          <a:xfrm rot="-2700000">
            <a:off x="16693088" y="-702671"/>
            <a:ext cx="2469673" cy="2388848"/>
          </a:xfrm>
          <a:custGeom>
            <a:avLst/>
            <a:gdLst/>
            <a:ahLst/>
            <a:cxnLst/>
            <a:rect l="l" t="t" r="r" b="b"/>
            <a:pathLst>
              <a:path w="2469673" h="2388848" extrusionOk="0">
                <a:moveTo>
                  <a:pt x="0" y="0"/>
                </a:moveTo>
                <a:lnTo>
                  <a:pt x="2469673" y="0"/>
                </a:lnTo>
                <a:lnTo>
                  <a:pt x="2469673" y="2388848"/>
                </a:lnTo>
                <a:lnTo>
                  <a:pt x="0" y="2388848"/>
                </a:lnTo>
                <a:lnTo>
                  <a:pt x="0" y="0"/>
                </a:lnTo>
                <a:close/>
              </a:path>
            </a:pathLst>
          </a:custGeom>
          <a:blipFill rotWithShape="1">
            <a:blip r:embed="rId6">
              <a:alphaModFix/>
            </a:blip>
            <a:stretch>
              <a:fillRect/>
            </a:stretch>
          </a:blipFill>
          <a:ln>
            <a:noFill/>
          </a:ln>
        </p:spPr>
      </p:sp>
      <p:sp>
        <p:nvSpPr>
          <p:cNvPr id="221" name="Google Shape;221;p6"/>
          <p:cNvSpPr/>
          <p:nvPr/>
        </p:nvSpPr>
        <p:spPr>
          <a:xfrm rot="-2700000">
            <a:off x="14643133" y="-702671"/>
            <a:ext cx="2469673" cy="2388848"/>
          </a:xfrm>
          <a:custGeom>
            <a:avLst/>
            <a:gdLst/>
            <a:ahLst/>
            <a:cxnLst/>
            <a:rect l="l" t="t" r="r" b="b"/>
            <a:pathLst>
              <a:path w="2469673" h="2388848" extrusionOk="0">
                <a:moveTo>
                  <a:pt x="0" y="0"/>
                </a:moveTo>
                <a:lnTo>
                  <a:pt x="2469674" y="0"/>
                </a:lnTo>
                <a:lnTo>
                  <a:pt x="2469674" y="2388848"/>
                </a:lnTo>
                <a:lnTo>
                  <a:pt x="0" y="2388848"/>
                </a:lnTo>
                <a:lnTo>
                  <a:pt x="0" y="0"/>
                </a:lnTo>
                <a:close/>
              </a:path>
            </a:pathLst>
          </a:custGeom>
          <a:blipFill rotWithShape="1">
            <a:blip r:embed="rId6">
              <a:alphaModFix/>
            </a:blip>
            <a:stretch>
              <a:fillRect/>
            </a:stretch>
          </a:blipFill>
          <a:ln>
            <a:noFill/>
          </a:ln>
        </p:spPr>
      </p:sp>
      <p:sp>
        <p:nvSpPr>
          <p:cNvPr id="222" name="Google Shape;222;p6"/>
          <p:cNvSpPr/>
          <p:nvPr/>
        </p:nvSpPr>
        <p:spPr>
          <a:xfrm>
            <a:off x="305523" y="-324344"/>
            <a:ext cx="5412174" cy="2706087"/>
          </a:xfrm>
          <a:custGeom>
            <a:avLst/>
            <a:gdLst/>
            <a:ahLst/>
            <a:cxnLst/>
            <a:rect l="l" t="t" r="r" b="b"/>
            <a:pathLst>
              <a:path w="5412174" h="2706087" extrusionOk="0">
                <a:moveTo>
                  <a:pt x="0" y="0"/>
                </a:moveTo>
                <a:lnTo>
                  <a:pt x="5412175" y="0"/>
                </a:lnTo>
                <a:lnTo>
                  <a:pt x="5412175" y="2706088"/>
                </a:lnTo>
                <a:lnTo>
                  <a:pt x="0" y="2706088"/>
                </a:lnTo>
                <a:lnTo>
                  <a:pt x="0" y="0"/>
                </a:lnTo>
                <a:close/>
              </a:path>
            </a:pathLst>
          </a:custGeom>
          <a:blipFill rotWithShape="1">
            <a:blip r:embed="rId7">
              <a:alphaModFix/>
            </a:blip>
            <a:stretch>
              <a:fillRect/>
            </a:stretch>
          </a:blipFill>
          <a:ln>
            <a:noFill/>
          </a:ln>
        </p:spPr>
      </p:sp>
      <p:sp>
        <p:nvSpPr>
          <p:cNvPr id="223" name="Google Shape;223;p6"/>
          <p:cNvSpPr txBox="1"/>
          <p:nvPr/>
        </p:nvSpPr>
        <p:spPr>
          <a:xfrm>
            <a:off x="647700" y="3097617"/>
            <a:ext cx="16992600" cy="1847100"/>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2000" b="1" i="0" u="none" strike="noStrike" cap="none">
                <a:solidFill>
                  <a:srgbClr val="FFFFFF"/>
                </a:solidFill>
              </a:rPr>
              <a:t>SEASON RESULTS</a:t>
            </a:r>
            <a:endParaRPr sz="12000" b="1"/>
          </a:p>
        </p:txBody>
      </p:sp>
      <p:sp>
        <p:nvSpPr>
          <p:cNvPr id="224" name="Google Shape;224;p6"/>
          <p:cNvSpPr txBox="1"/>
          <p:nvPr/>
        </p:nvSpPr>
        <p:spPr>
          <a:xfrm>
            <a:off x="14814971" y="1698986"/>
            <a:ext cx="3352282" cy="627122"/>
          </a:xfrm>
          <a:prstGeom prst="rect">
            <a:avLst/>
          </a:prstGeom>
          <a:noFill/>
          <a:ln>
            <a:noFill/>
          </a:ln>
        </p:spPr>
        <p:txBody>
          <a:bodyPr spcFirstLastPara="1" wrap="square" lIns="0" tIns="0" rIns="0" bIns="0" anchor="t" anchorCtr="0">
            <a:spAutoFit/>
          </a:bodyPr>
          <a:lstStyle/>
          <a:p>
            <a:pPr marL="0" marR="0" lvl="0" indent="0" algn="r" rtl="0">
              <a:lnSpc>
                <a:spcPct val="140010"/>
              </a:lnSpc>
              <a:spcBef>
                <a:spcPts val="0"/>
              </a:spcBef>
              <a:spcAft>
                <a:spcPts val="0"/>
              </a:spcAft>
              <a:buNone/>
            </a:pPr>
            <a:r>
              <a:rPr lang="en-US" sz="3699" b="0" i="0" u="none" strike="noStrike" cap="none">
                <a:solidFill>
                  <a:srgbClr val="0B0B0B"/>
                </a:solidFill>
                <a:latin typeface="Arial"/>
                <a:ea typeface="Arial"/>
                <a:cs typeface="Arial"/>
                <a:sym typeface="Arial"/>
              </a:rPr>
              <a:t>2023 SEASON RECAP</a:t>
            </a:r>
            <a:endParaRPr/>
          </a:p>
        </p:txBody>
      </p:sp>
      <p:sp>
        <p:nvSpPr>
          <p:cNvPr id="225" name="Google Shape;225;p6"/>
          <p:cNvSpPr txBox="1"/>
          <p:nvPr/>
        </p:nvSpPr>
        <p:spPr>
          <a:xfrm>
            <a:off x="1894950" y="4944720"/>
            <a:ext cx="14498100" cy="6465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4200" b="1" i="0" u="none" strike="noStrike" cap="none">
                <a:solidFill>
                  <a:srgbClr val="FFFFFF"/>
                </a:solidFill>
              </a:rPr>
              <a:t>HOW DID THE LEAGUE FARE IN 2023?</a:t>
            </a:r>
            <a:endParaRPr sz="4200"/>
          </a:p>
        </p:txBody>
      </p:sp>
      <p:sp>
        <p:nvSpPr>
          <p:cNvPr id="226" name="Google Shape;226;p6"/>
          <p:cNvSpPr/>
          <p:nvPr/>
        </p:nvSpPr>
        <p:spPr>
          <a:xfrm>
            <a:off x="12743737" y="9509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8">
              <a:alphaModFix/>
            </a:blip>
            <a:stretch>
              <a:fillRect/>
            </a:stretch>
          </a:blipFill>
          <a:ln>
            <a:noFill/>
          </a:ln>
        </p:spPr>
      </p:sp>
      <p:sp>
        <p:nvSpPr>
          <p:cNvPr id="227" name="Google Shape;227;p6"/>
          <p:cNvSpPr txBox="1"/>
          <p:nvPr/>
        </p:nvSpPr>
        <p:spPr>
          <a:xfrm>
            <a:off x="13558270" y="9624576"/>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7"/>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233" name="Google Shape;233;p7"/>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pic>
        <p:nvPicPr>
          <p:cNvPr id="234" name="Google Shape;234;p7"/>
          <p:cNvPicPr preferRelativeResize="0"/>
          <p:nvPr/>
        </p:nvPicPr>
        <p:blipFill rotWithShape="1">
          <a:blip r:embed="rId5">
            <a:alphaModFix/>
          </a:blip>
          <a:srcRect t="2622" b="2622"/>
          <a:stretch/>
        </p:blipFill>
        <p:spPr>
          <a:xfrm>
            <a:off x="1028700" y="2261883"/>
            <a:ext cx="5906915" cy="6996417"/>
          </a:xfrm>
          <a:prstGeom prst="rect">
            <a:avLst/>
          </a:prstGeom>
          <a:noFill/>
          <a:ln>
            <a:noFill/>
          </a:ln>
        </p:spPr>
      </p:pic>
      <p:sp>
        <p:nvSpPr>
          <p:cNvPr id="235" name="Google Shape;235;p7"/>
          <p:cNvSpPr/>
          <p:nvPr/>
        </p:nvSpPr>
        <p:spPr>
          <a:xfrm rot="-2700000">
            <a:off x="4395618" y="950147"/>
            <a:ext cx="2326323" cy="2250189"/>
          </a:xfrm>
          <a:custGeom>
            <a:avLst/>
            <a:gdLst/>
            <a:ahLst/>
            <a:cxnLst/>
            <a:rect l="l" t="t" r="r" b="b"/>
            <a:pathLst>
              <a:path w="2326323" h="2250189" extrusionOk="0">
                <a:moveTo>
                  <a:pt x="0" y="0"/>
                </a:moveTo>
                <a:lnTo>
                  <a:pt x="2326323" y="0"/>
                </a:lnTo>
                <a:lnTo>
                  <a:pt x="2326323" y="2250189"/>
                </a:lnTo>
                <a:lnTo>
                  <a:pt x="0" y="2250189"/>
                </a:lnTo>
                <a:lnTo>
                  <a:pt x="0" y="0"/>
                </a:lnTo>
                <a:close/>
              </a:path>
            </a:pathLst>
          </a:custGeom>
          <a:blipFill rotWithShape="1">
            <a:blip r:embed="rId6">
              <a:alphaModFix/>
            </a:blip>
            <a:stretch>
              <a:fillRect/>
            </a:stretch>
          </a:blipFill>
          <a:ln>
            <a:noFill/>
          </a:ln>
        </p:spPr>
      </p:sp>
      <p:sp>
        <p:nvSpPr>
          <p:cNvPr id="236" name="Google Shape;236;p7"/>
          <p:cNvSpPr/>
          <p:nvPr/>
        </p:nvSpPr>
        <p:spPr>
          <a:xfrm rot="-2700000">
            <a:off x="2464652" y="950147"/>
            <a:ext cx="2326323" cy="2250189"/>
          </a:xfrm>
          <a:custGeom>
            <a:avLst/>
            <a:gdLst/>
            <a:ahLst/>
            <a:cxnLst/>
            <a:rect l="l" t="t" r="r" b="b"/>
            <a:pathLst>
              <a:path w="2326323" h="2250189" extrusionOk="0">
                <a:moveTo>
                  <a:pt x="0" y="0"/>
                </a:moveTo>
                <a:lnTo>
                  <a:pt x="2326323" y="0"/>
                </a:lnTo>
                <a:lnTo>
                  <a:pt x="2326323" y="2250189"/>
                </a:lnTo>
                <a:lnTo>
                  <a:pt x="0" y="2250189"/>
                </a:lnTo>
                <a:lnTo>
                  <a:pt x="0" y="0"/>
                </a:lnTo>
                <a:close/>
              </a:path>
            </a:pathLst>
          </a:custGeom>
          <a:blipFill rotWithShape="1">
            <a:blip r:embed="rId6">
              <a:alphaModFix/>
            </a:blip>
            <a:stretch>
              <a:fillRect/>
            </a:stretch>
          </a:blipFill>
          <a:ln>
            <a:noFill/>
          </a:ln>
        </p:spPr>
      </p:sp>
      <p:grpSp>
        <p:nvGrpSpPr>
          <p:cNvPr id="237" name="Google Shape;237;p7"/>
          <p:cNvGrpSpPr/>
          <p:nvPr/>
        </p:nvGrpSpPr>
        <p:grpSpPr>
          <a:xfrm>
            <a:off x="8131424" y="5901251"/>
            <a:ext cx="3086098" cy="3086098"/>
            <a:chOff x="0" y="0"/>
            <a:chExt cx="812800" cy="812800"/>
          </a:xfrm>
        </p:grpSpPr>
        <p:sp>
          <p:nvSpPr>
            <p:cNvPr id="238" name="Google Shape;238;p7"/>
            <p:cNvSpPr/>
            <p:nvPr/>
          </p:nvSpPr>
          <p:spPr>
            <a:xfrm>
              <a:off x="0" y="0"/>
              <a:ext cx="744360" cy="726332"/>
            </a:xfrm>
            <a:custGeom>
              <a:avLst/>
              <a:gdLst/>
              <a:ahLst/>
              <a:cxnLst/>
              <a:rect l="l" t="t" r="r" b="b"/>
              <a:pathLst>
                <a:path w="744360" h="726332" extrusionOk="0">
                  <a:moveTo>
                    <a:pt x="0" y="0"/>
                  </a:moveTo>
                  <a:lnTo>
                    <a:pt x="744360" y="0"/>
                  </a:lnTo>
                  <a:lnTo>
                    <a:pt x="744360" y="726332"/>
                  </a:lnTo>
                  <a:lnTo>
                    <a:pt x="0" y="726332"/>
                  </a:lnTo>
                  <a:close/>
                </a:path>
              </a:pathLst>
            </a:custGeom>
            <a:solidFill>
              <a:srgbClr val="690700"/>
            </a:solidFill>
            <a:ln>
              <a:noFill/>
            </a:ln>
          </p:spPr>
        </p:sp>
        <p:sp>
          <p:nvSpPr>
            <p:cNvPr id="239" name="Google Shape;239;p7"/>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40" name="Google Shape;240;p7"/>
          <p:cNvGrpSpPr/>
          <p:nvPr/>
        </p:nvGrpSpPr>
        <p:grpSpPr>
          <a:xfrm>
            <a:off x="11281514" y="5901251"/>
            <a:ext cx="3086100" cy="3086098"/>
            <a:chOff x="0" y="0"/>
            <a:chExt cx="812800" cy="812800"/>
          </a:xfrm>
        </p:grpSpPr>
        <p:sp>
          <p:nvSpPr>
            <p:cNvPr id="241" name="Google Shape;241;p7"/>
            <p:cNvSpPr/>
            <p:nvPr/>
          </p:nvSpPr>
          <p:spPr>
            <a:xfrm>
              <a:off x="0" y="0"/>
              <a:ext cx="744743" cy="726332"/>
            </a:xfrm>
            <a:custGeom>
              <a:avLst/>
              <a:gdLst/>
              <a:ahLst/>
              <a:cxnLst/>
              <a:rect l="l" t="t" r="r" b="b"/>
              <a:pathLst>
                <a:path w="744743" h="726332" extrusionOk="0">
                  <a:moveTo>
                    <a:pt x="0" y="0"/>
                  </a:moveTo>
                  <a:lnTo>
                    <a:pt x="744743" y="0"/>
                  </a:lnTo>
                  <a:lnTo>
                    <a:pt x="744743" y="726332"/>
                  </a:lnTo>
                  <a:lnTo>
                    <a:pt x="0" y="726332"/>
                  </a:lnTo>
                  <a:close/>
                </a:path>
              </a:pathLst>
            </a:custGeom>
            <a:solidFill>
              <a:srgbClr val="690700"/>
            </a:solidFill>
            <a:ln>
              <a:noFill/>
            </a:ln>
          </p:spPr>
        </p:sp>
        <p:sp>
          <p:nvSpPr>
            <p:cNvPr id="242" name="Google Shape;242;p7"/>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43" name="Google Shape;243;p7"/>
          <p:cNvGrpSpPr/>
          <p:nvPr/>
        </p:nvGrpSpPr>
        <p:grpSpPr>
          <a:xfrm>
            <a:off x="14431604" y="5901251"/>
            <a:ext cx="3206831" cy="3086098"/>
            <a:chOff x="0" y="0"/>
            <a:chExt cx="844597" cy="812800"/>
          </a:xfrm>
        </p:grpSpPr>
        <p:sp>
          <p:nvSpPr>
            <p:cNvPr id="244" name="Google Shape;244;p7"/>
            <p:cNvSpPr/>
            <p:nvPr/>
          </p:nvSpPr>
          <p:spPr>
            <a:xfrm>
              <a:off x="0" y="0"/>
              <a:ext cx="844597" cy="726332"/>
            </a:xfrm>
            <a:custGeom>
              <a:avLst/>
              <a:gdLst/>
              <a:ahLst/>
              <a:cxnLst/>
              <a:rect l="l" t="t" r="r" b="b"/>
              <a:pathLst>
                <a:path w="844597" h="726332" extrusionOk="0">
                  <a:moveTo>
                    <a:pt x="0" y="0"/>
                  </a:moveTo>
                  <a:lnTo>
                    <a:pt x="844597" y="0"/>
                  </a:lnTo>
                  <a:lnTo>
                    <a:pt x="844597" y="726332"/>
                  </a:lnTo>
                  <a:lnTo>
                    <a:pt x="0" y="726332"/>
                  </a:lnTo>
                  <a:close/>
                </a:path>
              </a:pathLst>
            </a:custGeom>
            <a:solidFill>
              <a:srgbClr val="690700"/>
            </a:solidFill>
            <a:ln>
              <a:noFill/>
            </a:ln>
          </p:spPr>
        </p:sp>
        <p:sp>
          <p:nvSpPr>
            <p:cNvPr id="245" name="Google Shape;245;p7"/>
            <p:cNvSpPr txBox="1"/>
            <p:nvPr/>
          </p:nvSpPr>
          <p:spPr>
            <a:xfrm>
              <a:off x="0" y="57150"/>
              <a:ext cx="812800" cy="75565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46" name="Google Shape;246;p7"/>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7">
              <a:alphaModFix/>
            </a:blip>
            <a:stretch>
              <a:fillRect/>
            </a:stretch>
          </a:blipFill>
          <a:ln>
            <a:noFill/>
          </a:ln>
        </p:spPr>
      </p:sp>
      <p:sp>
        <p:nvSpPr>
          <p:cNvPr id="247" name="Google Shape;247;p7"/>
          <p:cNvSpPr/>
          <p:nvPr/>
        </p:nvSpPr>
        <p:spPr>
          <a:xfrm>
            <a:off x="12696090" y="9128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8">
              <a:alphaModFix/>
            </a:blip>
            <a:stretch>
              <a:fillRect/>
            </a:stretch>
          </a:blipFill>
          <a:ln>
            <a:noFill/>
          </a:ln>
        </p:spPr>
      </p:sp>
      <p:sp>
        <p:nvSpPr>
          <p:cNvPr id="248" name="Google Shape;248;p7"/>
          <p:cNvSpPr txBox="1"/>
          <p:nvPr/>
        </p:nvSpPr>
        <p:spPr>
          <a:xfrm>
            <a:off x="15608322" y="452247"/>
            <a:ext cx="2304900" cy="10623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REBOOT </a:t>
            </a:r>
            <a:endParaRPr sz="3400" b="1"/>
          </a:p>
          <a:p>
            <a:pPr marL="0" marR="0" lvl="0" indent="0" algn="r" rtl="0">
              <a:lnSpc>
                <a:spcPct val="103000"/>
              </a:lnSpc>
              <a:spcBef>
                <a:spcPts val="0"/>
              </a:spcBef>
              <a:spcAft>
                <a:spcPts val="0"/>
              </a:spcAft>
              <a:buNone/>
            </a:pPr>
            <a:endParaRPr sz="3400" b="1" i="0" u="none" strike="noStrike" cap="none">
              <a:solidFill>
                <a:srgbClr val="0B0B0B"/>
              </a:solidFill>
            </a:endParaRPr>
          </a:p>
        </p:txBody>
      </p:sp>
      <p:sp>
        <p:nvSpPr>
          <p:cNvPr id="249" name="Google Shape;249;p7"/>
          <p:cNvSpPr txBox="1"/>
          <p:nvPr/>
        </p:nvSpPr>
        <p:spPr>
          <a:xfrm>
            <a:off x="8131425" y="1704850"/>
            <a:ext cx="11129400" cy="11082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7200" b="1" i="0" u="none" strike="noStrike" cap="none">
                <a:solidFill>
                  <a:srgbClr val="FFFFFF"/>
                </a:solidFill>
              </a:rPr>
              <a:t>2023 SEASON RECAP</a:t>
            </a:r>
            <a:endParaRPr sz="7200" b="1"/>
          </a:p>
        </p:txBody>
      </p:sp>
      <p:sp>
        <p:nvSpPr>
          <p:cNvPr id="250" name="Google Shape;250;p7"/>
          <p:cNvSpPr txBox="1"/>
          <p:nvPr/>
        </p:nvSpPr>
        <p:spPr>
          <a:xfrm>
            <a:off x="8131424" y="3210121"/>
            <a:ext cx="9507000" cy="2477601"/>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None/>
            </a:pPr>
            <a:r>
              <a:rPr lang="en-US" sz="2800" i="0" u="none" strike="noStrike" cap="none" dirty="0">
                <a:solidFill>
                  <a:srgbClr val="FFFFFF"/>
                </a:solidFill>
              </a:rPr>
              <a:t>The 2023 edition (and third iteration) of the XFL featured a variety of rules changes and increased fan access, like allowing fans to listen in on coach-to-player communications and internal discussions on replay challenges.</a:t>
            </a:r>
            <a:endParaRPr sz="2800" dirty="0"/>
          </a:p>
          <a:p>
            <a:pPr marL="0" marR="0" lvl="0" indent="0" algn="l" rtl="0">
              <a:lnSpc>
                <a:spcPct val="115000"/>
              </a:lnSpc>
              <a:spcBef>
                <a:spcPts val="0"/>
              </a:spcBef>
              <a:spcAft>
                <a:spcPts val="0"/>
              </a:spcAft>
              <a:buNone/>
            </a:pPr>
            <a:endParaRPr sz="2800" i="0" u="none" strike="noStrike" cap="none" dirty="0">
              <a:solidFill>
                <a:srgbClr val="FFFFFF"/>
              </a:solidFill>
            </a:endParaRPr>
          </a:p>
        </p:txBody>
      </p:sp>
      <p:sp>
        <p:nvSpPr>
          <p:cNvPr id="251" name="Google Shape;251;p7"/>
          <p:cNvSpPr txBox="1"/>
          <p:nvPr/>
        </p:nvSpPr>
        <p:spPr>
          <a:xfrm>
            <a:off x="8131424" y="6214311"/>
            <a:ext cx="28263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200" b="1" i="0" u="none" strike="noStrike" cap="none">
                <a:solidFill>
                  <a:srgbClr val="FFFFFF"/>
                </a:solidFill>
              </a:rPr>
              <a:t>8</a:t>
            </a:r>
            <a:endParaRPr b="1"/>
          </a:p>
        </p:txBody>
      </p:sp>
      <p:sp>
        <p:nvSpPr>
          <p:cNvPr id="252" name="Google Shape;252;p7"/>
          <p:cNvSpPr txBox="1"/>
          <p:nvPr/>
        </p:nvSpPr>
        <p:spPr>
          <a:xfrm>
            <a:off x="8211810" y="7336671"/>
            <a:ext cx="2665500" cy="1052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There were 8 teams competing in the 2023 XFL reboot</a:t>
            </a:r>
            <a:endParaRPr sz="1800"/>
          </a:p>
        </p:txBody>
      </p:sp>
      <p:sp>
        <p:nvSpPr>
          <p:cNvPr id="253" name="Google Shape;253;p7"/>
          <p:cNvSpPr txBox="1"/>
          <p:nvPr/>
        </p:nvSpPr>
        <p:spPr>
          <a:xfrm>
            <a:off x="11282970" y="6214298"/>
            <a:ext cx="28263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200" b="1" i="0" u="none" strike="noStrike" cap="none">
                <a:solidFill>
                  <a:srgbClr val="FFFFFF"/>
                </a:solidFill>
              </a:rPr>
              <a:t>$40</a:t>
            </a:r>
            <a:endParaRPr sz="7200" b="1"/>
          </a:p>
        </p:txBody>
      </p:sp>
      <p:sp>
        <p:nvSpPr>
          <p:cNvPr id="254" name="Google Shape;254;p7"/>
          <p:cNvSpPr txBox="1"/>
          <p:nvPr/>
        </p:nvSpPr>
        <p:spPr>
          <a:xfrm>
            <a:off x="11512415" y="7374771"/>
            <a:ext cx="2367300" cy="6651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60% of tickets were priced at $40 or less</a:t>
            </a:r>
            <a:endParaRPr sz="1800" b="1"/>
          </a:p>
        </p:txBody>
      </p:sp>
      <p:sp>
        <p:nvSpPr>
          <p:cNvPr id="255" name="Google Shape;255;p7"/>
          <p:cNvSpPr txBox="1"/>
          <p:nvPr/>
        </p:nvSpPr>
        <p:spPr>
          <a:xfrm>
            <a:off x="14433060" y="6214298"/>
            <a:ext cx="28263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200" b="1" i="0" u="none" strike="noStrike" cap="none">
                <a:solidFill>
                  <a:srgbClr val="FFFFFF"/>
                </a:solidFill>
              </a:rPr>
              <a:t>$60M</a:t>
            </a:r>
            <a:endParaRPr sz="7200" b="1"/>
          </a:p>
        </p:txBody>
      </p:sp>
      <p:sp>
        <p:nvSpPr>
          <p:cNvPr id="256" name="Google Shape;256;p7"/>
          <p:cNvSpPr txBox="1"/>
          <p:nvPr/>
        </p:nvSpPr>
        <p:spPr>
          <a:xfrm>
            <a:off x="14509260" y="7374771"/>
            <a:ext cx="2988600" cy="6651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The league lost a reported $60M in 2023</a:t>
            </a:r>
            <a:endParaRPr sz="1800" b="1"/>
          </a:p>
        </p:txBody>
      </p:sp>
      <p:sp>
        <p:nvSpPr>
          <p:cNvPr id="257" name="Google Shape;257;p7"/>
          <p:cNvSpPr txBox="1"/>
          <p:nvPr/>
        </p:nvSpPr>
        <p:spPr>
          <a:xfrm>
            <a:off x="13510623" y="9243576"/>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g260a54456a4_0_0"/>
          <p:cNvPicPr preferRelativeResize="0"/>
          <p:nvPr/>
        </p:nvPicPr>
        <p:blipFill rotWithShape="1">
          <a:blip r:embed="rId3">
            <a:alphaModFix/>
          </a:blip>
          <a:srcRect t="7813" b="7813"/>
          <a:stretch/>
        </p:blipFill>
        <p:spPr>
          <a:xfrm>
            <a:off x="0" y="0"/>
            <a:ext cx="18288002" cy="10286998"/>
          </a:xfrm>
          <a:prstGeom prst="rect">
            <a:avLst/>
          </a:prstGeom>
          <a:noFill/>
          <a:ln>
            <a:noFill/>
          </a:ln>
        </p:spPr>
      </p:pic>
      <p:sp>
        <p:nvSpPr>
          <p:cNvPr id="263" name="Google Shape;263;g260a54456a4_0_0"/>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99" b="-1178458"/>
            </a:stretch>
          </a:blipFill>
          <a:ln>
            <a:noFill/>
          </a:ln>
        </p:spPr>
      </p:sp>
      <p:pic>
        <p:nvPicPr>
          <p:cNvPr id="264" name="Google Shape;264;g260a54456a4_0_0"/>
          <p:cNvPicPr preferRelativeResize="0"/>
          <p:nvPr/>
        </p:nvPicPr>
        <p:blipFill rotWithShape="1">
          <a:blip r:embed="rId5">
            <a:alphaModFix/>
          </a:blip>
          <a:srcRect t="2624" b="2615"/>
          <a:stretch/>
        </p:blipFill>
        <p:spPr>
          <a:xfrm>
            <a:off x="1028700" y="2261883"/>
            <a:ext cx="5906915" cy="6996416"/>
          </a:xfrm>
          <a:prstGeom prst="rect">
            <a:avLst/>
          </a:prstGeom>
          <a:noFill/>
          <a:ln>
            <a:noFill/>
          </a:ln>
        </p:spPr>
      </p:pic>
      <p:sp>
        <p:nvSpPr>
          <p:cNvPr id="265" name="Google Shape;265;g260a54456a4_0_0"/>
          <p:cNvSpPr/>
          <p:nvPr/>
        </p:nvSpPr>
        <p:spPr>
          <a:xfrm rot="-2700000">
            <a:off x="4395871" y="949506"/>
            <a:ext cx="2327617" cy="2251440"/>
          </a:xfrm>
          <a:custGeom>
            <a:avLst/>
            <a:gdLst/>
            <a:ahLst/>
            <a:cxnLst/>
            <a:rect l="l" t="t" r="r" b="b"/>
            <a:pathLst>
              <a:path w="2326323" h="2250189" extrusionOk="0">
                <a:moveTo>
                  <a:pt x="0" y="0"/>
                </a:moveTo>
                <a:lnTo>
                  <a:pt x="2326323" y="0"/>
                </a:lnTo>
                <a:lnTo>
                  <a:pt x="2326323" y="2250189"/>
                </a:lnTo>
                <a:lnTo>
                  <a:pt x="0" y="2250189"/>
                </a:lnTo>
                <a:lnTo>
                  <a:pt x="0" y="0"/>
                </a:lnTo>
                <a:close/>
              </a:path>
            </a:pathLst>
          </a:custGeom>
          <a:blipFill rotWithShape="1">
            <a:blip r:embed="rId6">
              <a:alphaModFix/>
            </a:blip>
            <a:stretch>
              <a:fillRect/>
            </a:stretch>
          </a:blipFill>
          <a:ln>
            <a:noFill/>
          </a:ln>
        </p:spPr>
      </p:sp>
      <p:sp>
        <p:nvSpPr>
          <p:cNvPr id="266" name="Google Shape;266;g260a54456a4_0_0"/>
          <p:cNvSpPr/>
          <p:nvPr/>
        </p:nvSpPr>
        <p:spPr>
          <a:xfrm rot="-2700000">
            <a:off x="2464905" y="949506"/>
            <a:ext cx="2327617" cy="2251440"/>
          </a:xfrm>
          <a:custGeom>
            <a:avLst/>
            <a:gdLst/>
            <a:ahLst/>
            <a:cxnLst/>
            <a:rect l="l" t="t" r="r" b="b"/>
            <a:pathLst>
              <a:path w="2326323" h="2250189" extrusionOk="0">
                <a:moveTo>
                  <a:pt x="0" y="0"/>
                </a:moveTo>
                <a:lnTo>
                  <a:pt x="2326323" y="0"/>
                </a:lnTo>
                <a:lnTo>
                  <a:pt x="2326323" y="2250189"/>
                </a:lnTo>
                <a:lnTo>
                  <a:pt x="0" y="2250189"/>
                </a:lnTo>
                <a:lnTo>
                  <a:pt x="0" y="0"/>
                </a:lnTo>
                <a:close/>
              </a:path>
            </a:pathLst>
          </a:custGeom>
          <a:blipFill rotWithShape="1">
            <a:blip r:embed="rId6">
              <a:alphaModFix/>
            </a:blip>
            <a:stretch>
              <a:fillRect/>
            </a:stretch>
          </a:blipFill>
          <a:ln>
            <a:noFill/>
          </a:ln>
        </p:spPr>
      </p:sp>
      <p:grpSp>
        <p:nvGrpSpPr>
          <p:cNvPr id="267" name="Google Shape;267;g260a54456a4_0_0"/>
          <p:cNvGrpSpPr/>
          <p:nvPr/>
        </p:nvGrpSpPr>
        <p:grpSpPr>
          <a:xfrm>
            <a:off x="8131424" y="5901251"/>
            <a:ext cx="3085741" cy="3086310"/>
            <a:chOff x="0" y="0"/>
            <a:chExt cx="812700" cy="812850"/>
          </a:xfrm>
        </p:grpSpPr>
        <p:sp>
          <p:nvSpPr>
            <p:cNvPr id="268" name="Google Shape;268;g260a54456a4_0_0"/>
            <p:cNvSpPr/>
            <p:nvPr/>
          </p:nvSpPr>
          <p:spPr>
            <a:xfrm>
              <a:off x="0" y="0"/>
              <a:ext cx="744360" cy="726332"/>
            </a:xfrm>
            <a:custGeom>
              <a:avLst/>
              <a:gdLst/>
              <a:ahLst/>
              <a:cxnLst/>
              <a:rect l="l" t="t" r="r" b="b"/>
              <a:pathLst>
                <a:path w="744360" h="726332" extrusionOk="0">
                  <a:moveTo>
                    <a:pt x="0" y="0"/>
                  </a:moveTo>
                  <a:lnTo>
                    <a:pt x="744360" y="0"/>
                  </a:lnTo>
                  <a:lnTo>
                    <a:pt x="744360" y="726332"/>
                  </a:lnTo>
                  <a:lnTo>
                    <a:pt x="0" y="726332"/>
                  </a:lnTo>
                  <a:close/>
                </a:path>
              </a:pathLst>
            </a:custGeom>
            <a:solidFill>
              <a:srgbClr val="690700"/>
            </a:solidFill>
            <a:ln>
              <a:noFill/>
            </a:ln>
          </p:spPr>
        </p:sp>
        <p:sp>
          <p:nvSpPr>
            <p:cNvPr id="269" name="Google Shape;269;g260a54456a4_0_0"/>
            <p:cNvSpPr txBox="1"/>
            <p:nvPr/>
          </p:nvSpPr>
          <p:spPr>
            <a:xfrm>
              <a:off x="0" y="57150"/>
              <a:ext cx="812700" cy="75570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70" name="Google Shape;270;g260a54456a4_0_0"/>
          <p:cNvGrpSpPr/>
          <p:nvPr/>
        </p:nvGrpSpPr>
        <p:grpSpPr>
          <a:xfrm>
            <a:off x="11281514" y="5901251"/>
            <a:ext cx="3085741" cy="3086310"/>
            <a:chOff x="0" y="0"/>
            <a:chExt cx="812700" cy="812850"/>
          </a:xfrm>
        </p:grpSpPr>
        <p:sp>
          <p:nvSpPr>
            <p:cNvPr id="271" name="Google Shape;271;g260a54456a4_0_0"/>
            <p:cNvSpPr/>
            <p:nvPr/>
          </p:nvSpPr>
          <p:spPr>
            <a:xfrm>
              <a:off x="0" y="0"/>
              <a:ext cx="744743" cy="726332"/>
            </a:xfrm>
            <a:custGeom>
              <a:avLst/>
              <a:gdLst/>
              <a:ahLst/>
              <a:cxnLst/>
              <a:rect l="l" t="t" r="r" b="b"/>
              <a:pathLst>
                <a:path w="744743" h="726332" extrusionOk="0">
                  <a:moveTo>
                    <a:pt x="0" y="0"/>
                  </a:moveTo>
                  <a:lnTo>
                    <a:pt x="744743" y="0"/>
                  </a:lnTo>
                  <a:lnTo>
                    <a:pt x="744743" y="726332"/>
                  </a:lnTo>
                  <a:lnTo>
                    <a:pt x="0" y="726332"/>
                  </a:lnTo>
                  <a:close/>
                </a:path>
              </a:pathLst>
            </a:custGeom>
            <a:solidFill>
              <a:srgbClr val="690700"/>
            </a:solidFill>
            <a:ln>
              <a:noFill/>
            </a:ln>
          </p:spPr>
        </p:sp>
        <p:sp>
          <p:nvSpPr>
            <p:cNvPr id="272" name="Google Shape;272;g260a54456a4_0_0"/>
            <p:cNvSpPr txBox="1"/>
            <p:nvPr/>
          </p:nvSpPr>
          <p:spPr>
            <a:xfrm>
              <a:off x="0" y="57150"/>
              <a:ext cx="812700" cy="75570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73" name="Google Shape;273;g260a54456a4_0_0"/>
          <p:cNvGrpSpPr/>
          <p:nvPr/>
        </p:nvGrpSpPr>
        <p:grpSpPr>
          <a:xfrm>
            <a:off x="14431604" y="5901251"/>
            <a:ext cx="3206850" cy="3086310"/>
            <a:chOff x="0" y="0"/>
            <a:chExt cx="844597" cy="812850"/>
          </a:xfrm>
        </p:grpSpPr>
        <p:sp>
          <p:nvSpPr>
            <p:cNvPr id="274" name="Google Shape;274;g260a54456a4_0_0"/>
            <p:cNvSpPr/>
            <p:nvPr/>
          </p:nvSpPr>
          <p:spPr>
            <a:xfrm>
              <a:off x="0" y="0"/>
              <a:ext cx="844597" cy="726332"/>
            </a:xfrm>
            <a:custGeom>
              <a:avLst/>
              <a:gdLst/>
              <a:ahLst/>
              <a:cxnLst/>
              <a:rect l="l" t="t" r="r" b="b"/>
              <a:pathLst>
                <a:path w="844597" h="726332" extrusionOk="0">
                  <a:moveTo>
                    <a:pt x="0" y="0"/>
                  </a:moveTo>
                  <a:lnTo>
                    <a:pt x="844597" y="0"/>
                  </a:lnTo>
                  <a:lnTo>
                    <a:pt x="844597" y="726332"/>
                  </a:lnTo>
                  <a:lnTo>
                    <a:pt x="0" y="726332"/>
                  </a:lnTo>
                  <a:close/>
                </a:path>
              </a:pathLst>
            </a:custGeom>
            <a:solidFill>
              <a:srgbClr val="690700"/>
            </a:solidFill>
            <a:ln>
              <a:noFill/>
            </a:ln>
          </p:spPr>
        </p:sp>
        <p:sp>
          <p:nvSpPr>
            <p:cNvPr id="275" name="Google Shape;275;g260a54456a4_0_0"/>
            <p:cNvSpPr txBox="1"/>
            <p:nvPr/>
          </p:nvSpPr>
          <p:spPr>
            <a:xfrm>
              <a:off x="0" y="57150"/>
              <a:ext cx="812700" cy="755700"/>
            </a:xfrm>
            <a:prstGeom prst="rect">
              <a:avLst/>
            </a:prstGeom>
            <a:noFill/>
            <a:ln>
              <a:noFill/>
            </a:ln>
          </p:spPr>
          <p:txBody>
            <a:bodyPr spcFirstLastPara="1" wrap="square" lIns="50800" tIns="50800" rIns="50800" bIns="50800" anchor="ctr" anchorCtr="0">
              <a:noAutofit/>
            </a:bodyPr>
            <a:lstStyle/>
            <a:p>
              <a:pPr marL="0" marR="0" lvl="0" indent="0" algn="ctr" rtl="0">
                <a:lnSpc>
                  <a:spcPct val="132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76" name="Google Shape;276;g260a54456a4_0_0"/>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7">
              <a:alphaModFix/>
            </a:blip>
            <a:stretch>
              <a:fillRect/>
            </a:stretch>
          </a:blipFill>
          <a:ln>
            <a:noFill/>
          </a:ln>
        </p:spPr>
      </p:sp>
      <p:sp>
        <p:nvSpPr>
          <p:cNvPr id="277" name="Google Shape;277;g260a54456a4_0_0"/>
          <p:cNvSpPr/>
          <p:nvPr/>
        </p:nvSpPr>
        <p:spPr>
          <a:xfrm>
            <a:off x="12696090" y="9128442"/>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8">
              <a:alphaModFix/>
            </a:blip>
            <a:stretch>
              <a:fillRect/>
            </a:stretch>
          </a:blipFill>
          <a:ln>
            <a:noFill/>
          </a:ln>
        </p:spPr>
      </p:sp>
      <p:sp>
        <p:nvSpPr>
          <p:cNvPr id="278" name="Google Shape;278;g260a54456a4_0_0"/>
          <p:cNvSpPr txBox="1"/>
          <p:nvPr/>
        </p:nvSpPr>
        <p:spPr>
          <a:xfrm>
            <a:off x="15608322" y="452247"/>
            <a:ext cx="2304900" cy="10623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REBOOT </a:t>
            </a:r>
            <a:endParaRPr sz="3400" b="1"/>
          </a:p>
          <a:p>
            <a:pPr marL="0" marR="0" lvl="0" indent="0" algn="r" rtl="0">
              <a:lnSpc>
                <a:spcPct val="103000"/>
              </a:lnSpc>
              <a:spcBef>
                <a:spcPts val="0"/>
              </a:spcBef>
              <a:spcAft>
                <a:spcPts val="0"/>
              </a:spcAft>
              <a:buNone/>
            </a:pPr>
            <a:endParaRPr sz="3400" b="1" i="0" u="none" strike="noStrike" cap="none">
              <a:solidFill>
                <a:srgbClr val="0B0B0B"/>
              </a:solidFill>
            </a:endParaRPr>
          </a:p>
        </p:txBody>
      </p:sp>
      <p:sp>
        <p:nvSpPr>
          <p:cNvPr id="279" name="Google Shape;279;g260a54456a4_0_0"/>
          <p:cNvSpPr txBox="1"/>
          <p:nvPr/>
        </p:nvSpPr>
        <p:spPr>
          <a:xfrm>
            <a:off x="8131425" y="1704850"/>
            <a:ext cx="11129400" cy="11082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7200" b="1" i="0" u="none" strike="noStrike" cap="none">
                <a:solidFill>
                  <a:srgbClr val="FFFFFF"/>
                </a:solidFill>
              </a:rPr>
              <a:t>2023 SEASON RECAP</a:t>
            </a:r>
            <a:endParaRPr sz="7200" b="1"/>
          </a:p>
        </p:txBody>
      </p:sp>
      <p:sp>
        <p:nvSpPr>
          <p:cNvPr id="280" name="Google Shape;280;g260a54456a4_0_0"/>
          <p:cNvSpPr txBox="1"/>
          <p:nvPr/>
        </p:nvSpPr>
        <p:spPr>
          <a:xfrm>
            <a:off x="8131424" y="2866946"/>
            <a:ext cx="9507000" cy="3791807"/>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Clr>
                <a:schemeClr val="dk1"/>
              </a:buClr>
              <a:buSzPts val="1100"/>
              <a:buFont typeface="Arial"/>
              <a:buNone/>
            </a:pPr>
            <a:r>
              <a:rPr lang="en-US" sz="2800" dirty="0">
                <a:solidFill>
                  <a:srgbClr val="FFFFFF"/>
                </a:solidFill>
              </a:rPr>
              <a:t>The league has several high-profile partners, including the NFL, ESPN, and Under </a:t>
            </a:r>
            <a:r>
              <a:rPr lang="en-US" sz="2800" dirty="0" err="1">
                <a:solidFill>
                  <a:srgbClr val="FFFFFF"/>
                </a:solidFill>
              </a:rPr>
              <a:t>Armour</a:t>
            </a:r>
            <a:r>
              <a:rPr lang="en-US" sz="2800" dirty="0">
                <a:solidFill>
                  <a:srgbClr val="FFFFFF"/>
                </a:solidFill>
              </a:rPr>
              <a:t>.  One of the XFL's goals is to serve as a hub for innovation by testing new rules, equipment, and broadcast technologies.  Each of its partners has a vested interest in seeing the league succeed.</a:t>
            </a:r>
            <a:endParaRPr sz="2800" dirty="0">
              <a:solidFill>
                <a:srgbClr val="FFFFFF"/>
              </a:solidFill>
            </a:endParaRPr>
          </a:p>
          <a:p>
            <a:pPr marL="0" marR="0" lvl="0" indent="0" algn="l" rtl="0">
              <a:lnSpc>
                <a:spcPct val="110000"/>
              </a:lnSpc>
              <a:spcBef>
                <a:spcPts val="0"/>
              </a:spcBef>
              <a:spcAft>
                <a:spcPts val="0"/>
              </a:spcAft>
              <a:buClr>
                <a:schemeClr val="dk1"/>
              </a:buClr>
              <a:buSzPts val="1100"/>
              <a:buFont typeface="Arial"/>
              <a:buNone/>
            </a:pPr>
            <a:endParaRPr sz="2800" dirty="0">
              <a:solidFill>
                <a:srgbClr val="FFFFFF"/>
              </a:solidFill>
            </a:endParaRPr>
          </a:p>
          <a:p>
            <a:pPr marL="0" marR="0" lvl="0" indent="0" algn="l" rtl="0">
              <a:lnSpc>
                <a:spcPct val="110000"/>
              </a:lnSpc>
              <a:spcBef>
                <a:spcPts val="0"/>
              </a:spcBef>
              <a:spcAft>
                <a:spcPts val="0"/>
              </a:spcAft>
              <a:buNone/>
            </a:pPr>
            <a:endParaRPr sz="2800" dirty="0">
              <a:solidFill>
                <a:srgbClr val="FFFFFF"/>
              </a:solidFill>
            </a:endParaRPr>
          </a:p>
          <a:p>
            <a:pPr marL="0" marR="0" lvl="0" indent="0" algn="l" rtl="0">
              <a:lnSpc>
                <a:spcPct val="110000"/>
              </a:lnSpc>
              <a:spcBef>
                <a:spcPts val="0"/>
              </a:spcBef>
              <a:spcAft>
                <a:spcPts val="0"/>
              </a:spcAft>
              <a:buNone/>
            </a:pPr>
            <a:endParaRPr sz="2800" i="0" u="none" strike="noStrike" cap="none" dirty="0">
              <a:solidFill>
                <a:srgbClr val="FFFFFF"/>
              </a:solidFill>
            </a:endParaRPr>
          </a:p>
        </p:txBody>
      </p:sp>
      <p:sp>
        <p:nvSpPr>
          <p:cNvPr id="281" name="Google Shape;281;g260a54456a4_0_0"/>
          <p:cNvSpPr txBox="1"/>
          <p:nvPr/>
        </p:nvSpPr>
        <p:spPr>
          <a:xfrm>
            <a:off x="8131424" y="6214311"/>
            <a:ext cx="2826300" cy="985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SzPts val="1100"/>
              <a:buNone/>
            </a:pPr>
            <a:r>
              <a:rPr lang="en-US" sz="6400" b="1">
                <a:solidFill>
                  <a:srgbClr val="FFFFFF"/>
                </a:solidFill>
              </a:rPr>
              <a:t>$100M</a:t>
            </a:r>
            <a:endParaRPr sz="6400" b="1">
              <a:solidFill>
                <a:srgbClr val="FFFFFF"/>
              </a:solidFill>
            </a:endParaRPr>
          </a:p>
        </p:txBody>
      </p:sp>
      <p:sp>
        <p:nvSpPr>
          <p:cNvPr id="282" name="Google Shape;282;g260a54456a4_0_0"/>
          <p:cNvSpPr txBox="1"/>
          <p:nvPr/>
        </p:nvSpPr>
        <p:spPr>
          <a:xfrm>
            <a:off x="8211810" y="7336671"/>
            <a:ext cx="2665500" cy="1052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SzPts val="1100"/>
              <a:buNone/>
            </a:pPr>
            <a:r>
              <a:rPr lang="en-US" sz="1800" b="1">
                <a:solidFill>
                  <a:srgbClr val="FFFFFF"/>
                </a:solidFill>
              </a:rPr>
              <a:t>The XFL is projecting $100M in revenue next year.</a:t>
            </a:r>
            <a:endParaRPr sz="1800" b="1">
              <a:solidFill>
                <a:srgbClr val="FFFFFF"/>
              </a:solidFill>
            </a:endParaRPr>
          </a:p>
        </p:txBody>
      </p:sp>
      <p:sp>
        <p:nvSpPr>
          <p:cNvPr id="283" name="Google Shape;283;g260a54456a4_0_0"/>
          <p:cNvSpPr txBox="1"/>
          <p:nvPr/>
        </p:nvSpPr>
        <p:spPr>
          <a:xfrm>
            <a:off x="11282970" y="6214298"/>
            <a:ext cx="28263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SzPts val="1100"/>
              <a:buNone/>
            </a:pPr>
            <a:r>
              <a:rPr lang="en-US" sz="7200" b="1">
                <a:solidFill>
                  <a:srgbClr val="FFFFFF"/>
                </a:solidFill>
              </a:rPr>
              <a:t>2027</a:t>
            </a:r>
            <a:endParaRPr sz="7200" b="1">
              <a:solidFill>
                <a:srgbClr val="FFFFFF"/>
              </a:solidFill>
            </a:endParaRPr>
          </a:p>
        </p:txBody>
      </p:sp>
      <p:sp>
        <p:nvSpPr>
          <p:cNvPr id="284" name="Google Shape;284;g260a54456a4_0_0"/>
          <p:cNvSpPr txBox="1"/>
          <p:nvPr/>
        </p:nvSpPr>
        <p:spPr>
          <a:xfrm>
            <a:off x="11512415" y="7374771"/>
            <a:ext cx="2367300" cy="1052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SzPts val="1100"/>
              <a:buNone/>
            </a:pPr>
            <a:r>
              <a:rPr lang="en-US" sz="1800" b="1">
                <a:solidFill>
                  <a:srgbClr val="FFFFFF"/>
                </a:solidFill>
              </a:rPr>
              <a:t>League ownership expects to be "cash positive" by 2027.</a:t>
            </a:r>
            <a:endParaRPr sz="1800" b="1">
              <a:solidFill>
                <a:srgbClr val="FFFFFF"/>
              </a:solidFill>
            </a:endParaRPr>
          </a:p>
        </p:txBody>
      </p:sp>
      <p:sp>
        <p:nvSpPr>
          <p:cNvPr id="285" name="Google Shape;285;g260a54456a4_0_0"/>
          <p:cNvSpPr txBox="1"/>
          <p:nvPr/>
        </p:nvSpPr>
        <p:spPr>
          <a:xfrm>
            <a:off x="14600234" y="6233569"/>
            <a:ext cx="2826300" cy="11082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200" b="1">
                <a:solidFill>
                  <a:srgbClr val="FFFFFF"/>
                </a:solidFill>
              </a:rPr>
              <a:t>26</a:t>
            </a:r>
            <a:endParaRPr sz="7200" b="1"/>
          </a:p>
        </p:txBody>
      </p:sp>
      <p:sp>
        <p:nvSpPr>
          <p:cNvPr id="286" name="Google Shape;286;g260a54456a4_0_0"/>
          <p:cNvSpPr txBox="1"/>
          <p:nvPr/>
        </p:nvSpPr>
        <p:spPr>
          <a:xfrm>
            <a:off x="14509260" y="7374771"/>
            <a:ext cx="2988600" cy="1052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SzPts val="1100"/>
              <a:buNone/>
            </a:pPr>
            <a:r>
              <a:rPr lang="en-US" sz="1800" b="1">
                <a:solidFill>
                  <a:srgbClr val="FFFFFF"/>
                </a:solidFill>
              </a:rPr>
              <a:t>The NFL  signed 26 XFL players after the season concluded.</a:t>
            </a:r>
            <a:endParaRPr sz="1800" b="1">
              <a:solidFill>
                <a:srgbClr val="FFFFFF"/>
              </a:solidFill>
            </a:endParaRPr>
          </a:p>
        </p:txBody>
      </p:sp>
      <p:sp>
        <p:nvSpPr>
          <p:cNvPr id="287" name="Google Shape;287;g260a54456a4_0_0"/>
          <p:cNvSpPr txBox="1"/>
          <p:nvPr/>
        </p:nvSpPr>
        <p:spPr>
          <a:xfrm>
            <a:off x="13510623" y="9243576"/>
            <a:ext cx="4590900" cy="50310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292" name="Google Shape;292;p9"/>
          <p:cNvPicPr preferRelativeResize="0"/>
          <p:nvPr/>
        </p:nvPicPr>
        <p:blipFill rotWithShape="1">
          <a:blip r:embed="rId3">
            <a:alphaModFix/>
          </a:blip>
          <a:srcRect t="7812" b="7811"/>
          <a:stretch/>
        </p:blipFill>
        <p:spPr>
          <a:xfrm>
            <a:off x="0" y="0"/>
            <a:ext cx="18288000" cy="10287000"/>
          </a:xfrm>
          <a:prstGeom prst="rect">
            <a:avLst/>
          </a:prstGeom>
          <a:noFill/>
          <a:ln>
            <a:noFill/>
          </a:ln>
        </p:spPr>
      </p:pic>
      <p:sp>
        <p:nvSpPr>
          <p:cNvPr id="293" name="Google Shape;293;p9"/>
          <p:cNvSpPr/>
          <p:nvPr/>
        </p:nvSpPr>
        <p:spPr>
          <a:xfrm>
            <a:off x="0" y="9888279"/>
            <a:ext cx="18288000" cy="542127"/>
          </a:xfrm>
          <a:custGeom>
            <a:avLst/>
            <a:gdLst/>
            <a:ahLst/>
            <a:cxnLst/>
            <a:rect l="l" t="t" r="r" b="b"/>
            <a:pathLst>
              <a:path w="18288000" h="542127" extrusionOk="0">
                <a:moveTo>
                  <a:pt x="0" y="0"/>
                </a:moveTo>
                <a:lnTo>
                  <a:pt x="18288000" y="0"/>
                </a:lnTo>
                <a:lnTo>
                  <a:pt x="18288000" y="542127"/>
                </a:lnTo>
                <a:lnTo>
                  <a:pt x="0" y="542127"/>
                </a:lnTo>
                <a:lnTo>
                  <a:pt x="0" y="0"/>
                </a:lnTo>
                <a:close/>
              </a:path>
            </a:pathLst>
          </a:custGeom>
          <a:blipFill rotWithShape="1">
            <a:blip r:embed="rId4">
              <a:alphaModFix/>
            </a:blip>
            <a:stretch>
              <a:fillRect t="-616180" b="-1178476"/>
            </a:stretch>
          </a:blipFill>
          <a:ln>
            <a:noFill/>
          </a:ln>
        </p:spPr>
      </p:sp>
      <p:sp>
        <p:nvSpPr>
          <p:cNvPr id="294" name="Google Shape;294;p9"/>
          <p:cNvSpPr/>
          <p:nvPr/>
        </p:nvSpPr>
        <p:spPr>
          <a:xfrm>
            <a:off x="0"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295" name="Google Shape;295;p9"/>
          <p:cNvSpPr/>
          <p:nvPr/>
        </p:nvSpPr>
        <p:spPr>
          <a:xfrm>
            <a:off x="4116926" y="1406641"/>
            <a:ext cx="4497926" cy="7601084"/>
          </a:xfrm>
          <a:custGeom>
            <a:avLst/>
            <a:gdLst/>
            <a:ahLst/>
            <a:cxnLst/>
            <a:rect l="l" t="t" r="r" b="b"/>
            <a:pathLst>
              <a:path w="4497926" h="7601084" extrusionOk="0">
                <a:moveTo>
                  <a:pt x="0" y="0"/>
                </a:moveTo>
                <a:lnTo>
                  <a:pt x="4497926" y="0"/>
                </a:lnTo>
                <a:lnTo>
                  <a:pt x="4497926" y="7601084"/>
                </a:lnTo>
                <a:lnTo>
                  <a:pt x="0" y="7601084"/>
                </a:lnTo>
                <a:lnTo>
                  <a:pt x="0" y="0"/>
                </a:lnTo>
                <a:close/>
              </a:path>
            </a:pathLst>
          </a:custGeom>
          <a:blipFill rotWithShape="1">
            <a:blip r:embed="rId4">
              <a:alphaModFix/>
            </a:blip>
            <a:stretch>
              <a:fillRect l="-93298" r="-107489"/>
            </a:stretch>
          </a:blipFill>
          <a:ln>
            <a:noFill/>
          </a:ln>
        </p:spPr>
      </p:sp>
      <p:sp>
        <p:nvSpPr>
          <p:cNvPr id="296" name="Google Shape;296;p9"/>
          <p:cNvSpPr/>
          <p:nvPr/>
        </p:nvSpPr>
        <p:spPr>
          <a:xfrm>
            <a:off x="10183583" y="5792818"/>
            <a:ext cx="11020874" cy="2892979"/>
          </a:xfrm>
          <a:custGeom>
            <a:avLst/>
            <a:gdLst/>
            <a:ahLst/>
            <a:cxnLst/>
            <a:rect l="l" t="t" r="r" b="b"/>
            <a:pathLst>
              <a:path w="11020874" h="2892979" extrusionOk="0">
                <a:moveTo>
                  <a:pt x="0" y="0"/>
                </a:moveTo>
                <a:lnTo>
                  <a:pt x="11020873" y="0"/>
                </a:lnTo>
                <a:lnTo>
                  <a:pt x="11020873" y="2892979"/>
                </a:lnTo>
                <a:lnTo>
                  <a:pt x="0" y="2892979"/>
                </a:lnTo>
                <a:lnTo>
                  <a:pt x="0" y="0"/>
                </a:lnTo>
                <a:close/>
              </a:path>
            </a:pathLst>
          </a:custGeom>
          <a:blipFill rotWithShape="1">
            <a:blip r:embed="rId5">
              <a:alphaModFix/>
            </a:blip>
            <a:stretch>
              <a:fillRect/>
            </a:stretch>
          </a:blipFill>
          <a:ln>
            <a:noFill/>
          </a:ln>
        </p:spPr>
      </p:sp>
      <p:sp>
        <p:nvSpPr>
          <p:cNvPr id="297" name="Google Shape;297;p9"/>
          <p:cNvSpPr/>
          <p:nvPr/>
        </p:nvSpPr>
        <p:spPr>
          <a:xfrm>
            <a:off x="8614852" y="1728568"/>
            <a:ext cx="4116926" cy="6957229"/>
          </a:xfrm>
          <a:custGeom>
            <a:avLst/>
            <a:gdLst/>
            <a:ahLst/>
            <a:cxnLst/>
            <a:rect l="l" t="t" r="r" b="b"/>
            <a:pathLst>
              <a:path w="4116926" h="6957229" extrusionOk="0">
                <a:moveTo>
                  <a:pt x="0" y="0"/>
                </a:moveTo>
                <a:lnTo>
                  <a:pt x="4116926" y="0"/>
                </a:lnTo>
                <a:lnTo>
                  <a:pt x="4116926" y="6957229"/>
                </a:lnTo>
                <a:lnTo>
                  <a:pt x="0" y="6957229"/>
                </a:lnTo>
                <a:lnTo>
                  <a:pt x="0" y="0"/>
                </a:lnTo>
                <a:close/>
              </a:path>
            </a:pathLst>
          </a:custGeom>
          <a:blipFill rotWithShape="1">
            <a:blip r:embed="rId4">
              <a:alphaModFix/>
            </a:blip>
            <a:stretch>
              <a:fillRect l="-93298" r="-107489"/>
            </a:stretch>
          </a:blipFill>
          <a:ln>
            <a:noFill/>
          </a:ln>
        </p:spPr>
      </p:sp>
      <p:sp>
        <p:nvSpPr>
          <p:cNvPr id="298" name="Google Shape;298;p9"/>
          <p:cNvSpPr/>
          <p:nvPr/>
        </p:nvSpPr>
        <p:spPr>
          <a:xfrm>
            <a:off x="392114" y="152028"/>
            <a:ext cx="2239484" cy="1119742"/>
          </a:xfrm>
          <a:custGeom>
            <a:avLst/>
            <a:gdLst/>
            <a:ahLst/>
            <a:cxnLst/>
            <a:rect l="l" t="t" r="r" b="b"/>
            <a:pathLst>
              <a:path w="2239484" h="1119742" extrusionOk="0">
                <a:moveTo>
                  <a:pt x="0" y="0"/>
                </a:moveTo>
                <a:lnTo>
                  <a:pt x="2239484" y="0"/>
                </a:lnTo>
                <a:lnTo>
                  <a:pt x="2239484" y="1119741"/>
                </a:lnTo>
                <a:lnTo>
                  <a:pt x="0" y="1119741"/>
                </a:lnTo>
                <a:lnTo>
                  <a:pt x="0" y="0"/>
                </a:lnTo>
                <a:close/>
              </a:path>
            </a:pathLst>
          </a:custGeom>
          <a:blipFill rotWithShape="1">
            <a:blip r:embed="rId6">
              <a:alphaModFix/>
            </a:blip>
            <a:stretch>
              <a:fillRect/>
            </a:stretch>
          </a:blipFill>
          <a:ln>
            <a:noFill/>
          </a:ln>
        </p:spPr>
      </p:sp>
      <p:sp>
        <p:nvSpPr>
          <p:cNvPr id="299" name="Google Shape;299;p9"/>
          <p:cNvSpPr/>
          <p:nvPr/>
        </p:nvSpPr>
        <p:spPr>
          <a:xfrm>
            <a:off x="12731778" y="9130311"/>
            <a:ext cx="589744" cy="621912"/>
          </a:xfrm>
          <a:custGeom>
            <a:avLst/>
            <a:gdLst/>
            <a:ahLst/>
            <a:cxnLst/>
            <a:rect l="l" t="t" r="r" b="b"/>
            <a:pathLst>
              <a:path w="589744" h="621912" extrusionOk="0">
                <a:moveTo>
                  <a:pt x="0" y="0"/>
                </a:moveTo>
                <a:lnTo>
                  <a:pt x="589744" y="0"/>
                </a:lnTo>
                <a:lnTo>
                  <a:pt x="589744" y="621912"/>
                </a:lnTo>
                <a:lnTo>
                  <a:pt x="0" y="621912"/>
                </a:lnTo>
                <a:lnTo>
                  <a:pt x="0" y="0"/>
                </a:lnTo>
                <a:close/>
              </a:path>
            </a:pathLst>
          </a:custGeom>
          <a:blipFill rotWithShape="1">
            <a:blip r:embed="rId7">
              <a:alphaModFix/>
            </a:blip>
            <a:stretch>
              <a:fillRect/>
            </a:stretch>
          </a:blipFill>
          <a:ln>
            <a:noFill/>
          </a:ln>
        </p:spPr>
      </p:sp>
      <p:sp>
        <p:nvSpPr>
          <p:cNvPr id="300" name="Google Shape;300;p9"/>
          <p:cNvSpPr txBox="1"/>
          <p:nvPr/>
        </p:nvSpPr>
        <p:spPr>
          <a:xfrm>
            <a:off x="13238100" y="2240875"/>
            <a:ext cx="4675200" cy="1624800"/>
          </a:xfrm>
          <a:prstGeom prst="rect">
            <a:avLst/>
          </a:prstGeom>
          <a:noFill/>
          <a:ln>
            <a:noFill/>
          </a:ln>
        </p:spPr>
        <p:txBody>
          <a:bodyPr spcFirstLastPara="1" wrap="square" lIns="0" tIns="0" rIns="0" bIns="0" anchor="t" anchorCtr="0">
            <a:spAutoFit/>
          </a:bodyPr>
          <a:lstStyle/>
          <a:p>
            <a:pPr marL="0" marR="0" lvl="0" indent="0" algn="l" rtl="0">
              <a:lnSpc>
                <a:spcPct val="103000"/>
              </a:lnSpc>
              <a:spcBef>
                <a:spcPts val="0"/>
              </a:spcBef>
              <a:spcAft>
                <a:spcPts val="0"/>
              </a:spcAft>
              <a:buNone/>
            </a:pPr>
            <a:r>
              <a:rPr lang="en-US" sz="5200" b="1" i="0" u="none" strike="noStrike" cap="none">
                <a:solidFill>
                  <a:srgbClr val="FFFFFF"/>
                </a:solidFill>
              </a:rPr>
              <a:t>LEAGUE</a:t>
            </a:r>
            <a:endParaRPr sz="5200" b="1"/>
          </a:p>
          <a:p>
            <a:pPr marL="0" marR="0" lvl="0" indent="0" algn="l" rtl="0">
              <a:lnSpc>
                <a:spcPct val="103000"/>
              </a:lnSpc>
              <a:spcBef>
                <a:spcPts val="0"/>
              </a:spcBef>
              <a:spcAft>
                <a:spcPts val="0"/>
              </a:spcAft>
              <a:buNone/>
            </a:pPr>
            <a:r>
              <a:rPr lang="en-US" sz="5200" b="1" i="0" u="none" strike="noStrike" cap="none">
                <a:solidFill>
                  <a:srgbClr val="FFFFFF"/>
                </a:solidFill>
              </a:rPr>
              <a:t>ATTENDANCE</a:t>
            </a:r>
            <a:endParaRPr sz="5200" b="1"/>
          </a:p>
        </p:txBody>
      </p:sp>
      <p:sp>
        <p:nvSpPr>
          <p:cNvPr id="301" name="Google Shape;301;p9"/>
          <p:cNvSpPr txBox="1"/>
          <p:nvPr/>
        </p:nvSpPr>
        <p:spPr>
          <a:xfrm>
            <a:off x="16141821" y="452250"/>
            <a:ext cx="1771500" cy="523200"/>
          </a:xfrm>
          <a:prstGeom prst="rect">
            <a:avLst/>
          </a:prstGeom>
          <a:noFill/>
          <a:ln>
            <a:noFill/>
          </a:ln>
        </p:spPr>
        <p:txBody>
          <a:bodyPr spcFirstLastPara="1" wrap="square" lIns="0" tIns="0" rIns="0" bIns="0" anchor="t" anchorCtr="0">
            <a:spAutoFit/>
          </a:bodyPr>
          <a:lstStyle/>
          <a:p>
            <a:pPr marL="0" marR="0" lvl="0" indent="0" algn="r" rtl="0">
              <a:lnSpc>
                <a:spcPct val="103000"/>
              </a:lnSpc>
              <a:spcBef>
                <a:spcPts val="0"/>
              </a:spcBef>
              <a:spcAft>
                <a:spcPts val="0"/>
              </a:spcAft>
              <a:buNone/>
            </a:pPr>
            <a:r>
              <a:rPr lang="en-US" sz="3400" b="1" i="0" u="none" strike="noStrike" cap="none">
                <a:solidFill>
                  <a:srgbClr val="0B0B0B"/>
                </a:solidFill>
              </a:rPr>
              <a:t>2023</a:t>
            </a:r>
            <a:endParaRPr sz="3400" b="1"/>
          </a:p>
        </p:txBody>
      </p:sp>
      <p:sp>
        <p:nvSpPr>
          <p:cNvPr id="302" name="Google Shape;302;p9"/>
          <p:cNvSpPr txBox="1"/>
          <p:nvPr/>
        </p:nvSpPr>
        <p:spPr>
          <a:xfrm>
            <a:off x="428204" y="5662312"/>
            <a:ext cx="32604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Total gameday attendance in the regular season was 577K, representing an average of 14.4K per game; Average weekly attendance grew 18% from week 1 to week 10</a:t>
            </a:r>
            <a:endParaRPr sz="1800" b="1"/>
          </a:p>
        </p:txBody>
      </p:sp>
      <p:sp>
        <p:nvSpPr>
          <p:cNvPr id="303" name="Google Shape;303;p9"/>
          <p:cNvSpPr txBox="1"/>
          <p:nvPr/>
        </p:nvSpPr>
        <p:spPr>
          <a:xfrm>
            <a:off x="4679375" y="5662312"/>
            <a:ext cx="33729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Despite the moderate success at the gate, attendance did not meet league expectations as the XFL saw a 23% decline in attendance when compared to the 2020 season</a:t>
            </a:r>
            <a:endParaRPr sz="1800" b="1"/>
          </a:p>
        </p:txBody>
      </p:sp>
      <p:sp>
        <p:nvSpPr>
          <p:cNvPr id="304" name="Google Shape;304;p9"/>
          <p:cNvSpPr txBox="1"/>
          <p:nvPr/>
        </p:nvSpPr>
        <p:spPr>
          <a:xfrm>
            <a:off x="9043057" y="5662312"/>
            <a:ext cx="3260400" cy="2216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800" b="1" i="0" u="none" strike="noStrike" cap="none">
                <a:solidFill>
                  <a:srgbClr val="FFFFFF"/>
                </a:solidFill>
              </a:rPr>
              <a:t>However, St. Louis was a standout market that represented the league's full potential, drawing an average attendance of more than 35,000 fans per home game</a:t>
            </a:r>
            <a:endParaRPr sz="1800" b="1"/>
          </a:p>
        </p:txBody>
      </p:sp>
      <p:sp>
        <p:nvSpPr>
          <p:cNvPr id="305" name="Google Shape;305;p9"/>
          <p:cNvSpPr txBox="1"/>
          <p:nvPr/>
        </p:nvSpPr>
        <p:spPr>
          <a:xfrm>
            <a:off x="619125" y="3603221"/>
            <a:ext cx="28788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577K</a:t>
            </a:r>
            <a:endParaRPr sz="7700" b="1"/>
          </a:p>
        </p:txBody>
      </p:sp>
      <p:sp>
        <p:nvSpPr>
          <p:cNvPr id="306" name="Google Shape;306;p9"/>
          <p:cNvSpPr txBox="1"/>
          <p:nvPr/>
        </p:nvSpPr>
        <p:spPr>
          <a:xfrm>
            <a:off x="4735630" y="3095321"/>
            <a:ext cx="3372900" cy="1693200"/>
          </a:xfrm>
          <a:prstGeom prst="rect">
            <a:avLst/>
          </a:prstGeom>
          <a:noFill/>
          <a:ln>
            <a:noFill/>
          </a:ln>
        </p:spPr>
        <p:txBody>
          <a:bodyPr spcFirstLastPara="1" wrap="square" lIns="0" tIns="0" rIns="0" bIns="0" anchor="t" anchorCtr="0">
            <a:spAutoFit/>
          </a:bodyPr>
          <a:lstStyle/>
          <a:p>
            <a:pPr marL="0" marR="0" lvl="0" indent="0" algn="ctr" rtl="0">
              <a:lnSpc>
                <a:spcPct val="102995"/>
              </a:lnSpc>
              <a:spcBef>
                <a:spcPts val="0"/>
              </a:spcBef>
              <a:spcAft>
                <a:spcPts val="0"/>
              </a:spcAft>
              <a:buNone/>
            </a:pPr>
            <a:r>
              <a:rPr lang="en-US" sz="11000" b="1" i="0" u="none" strike="noStrike" cap="none">
                <a:solidFill>
                  <a:srgbClr val="FFFFFF"/>
                </a:solidFill>
              </a:rPr>
              <a:t>23%</a:t>
            </a:r>
            <a:endParaRPr sz="11000" b="1"/>
          </a:p>
        </p:txBody>
      </p:sp>
      <p:sp>
        <p:nvSpPr>
          <p:cNvPr id="307" name="Google Shape;307;p9"/>
          <p:cNvSpPr txBox="1"/>
          <p:nvPr/>
        </p:nvSpPr>
        <p:spPr>
          <a:xfrm>
            <a:off x="9138517" y="3603221"/>
            <a:ext cx="3069600" cy="1185300"/>
          </a:xfrm>
          <a:prstGeom prst="rect">
            <a:avLst/>
          </a:prstGeom>
          <a:noFill/>
          <a:ln>
            <a:noFill/>
          </a:ln>
        </p:spPr>
        <p:txBody>
          <a:bodyPr spcFirstLastPara="1" wrap="square" lIns="0" tIns="0" rIns="0" bIns="0" anchor="t" anchorCtr="0">
            <a:spAutoFit/>
          </a:bodyPr>
          <a:lstStyle/>
          <a:p>
            <a:pPr marL="0" marR="0" lvl="0" indent="0" algn="ctr" rtl="0">
              <a:lnSpc>
                <a:spcPct val="103000"/>
              </a:lnSpc>
              <a:spcBef>
                <a:spcPts val="0"/>
              </a:spcBef>
              <a:spcAft>
                <a:spcPts val="0"/>
              </a:spcAft>
              <a:buNone/>
            </a:pPr>
            <a:r>
              <a:rPr lang="en-US" sz="7700" b="1" i="0" u="none" strike="noStrike" cap="none">
                <a:solidFill>
                  <a:srgbClr val="FFFFFF"/>
                </a:solidFill>
              </a:rPr>
              <a:t>35,000</a:t>
            </a:r>
            <a:endParaRPr sz="7700" b="1"/>
          </a:p>
        </p:txBody>
      </p:sp>
      <p:sp>
        <p:nvSpPr>
          <p:cNvPr id="308" name="Google Shape;308;p9"/>
          <p:cNvSpPr txBox="1"/>
          <p:nvPr/>
        </p:nvSpPr>
        <p:spPr>
          <a:xfrm>
            <a:off x="13546312" y="9245445"/>
            <a:ext cx="4590788" cy="420220"/>
          </a:xfrm>
          <a:prstGeom prst="rect">
            <a:avLst/>
          </a:prstGeom>
          <a:noFill/>
          <a:ln>
            <a:noFill/>
          </a:ln>
        </p:spPr>
        <p:txBody>
          <a:bodyPr spcFirstLastPara="1" wrap="square" lIns="0" tIns="0" rIns="0" bIns="0" anchor="t" anchorCtr="0">
            <a:spAutoFit/>
          </a:bodyPr>
          <a:lstStyle/>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Sports Career Consulting </a:t>
            </a:r>
            <a:endParaRPr/>
          </a:p>
          <a:p>
            <a:pPr marL="0" marR="0" lvl="0" indent="0" algn="l" rtl="0">
              <a:lnSpc>
                <a:spcPct val="103995"/>
              </a:lnSpc>
              <a:spcBef>
                <a:spcPts val="0"/>
              </a:spcBef>
              <a:spcAft>
                <a:spcPts val="0"/>
              </a:spcAft>
              <a:buNone/>
            </a:pPr>
            <a:r>
              <a:rPr lang="en-US" sz="1602" b="1" i="0" u="none" strike="noStrike" cap="none">
                <a:solidFill>
                  <a:srgbClr val="040403"/>
                </a:solidFill>
                <a:latin typeface="Montserrat"/>
                <a:ea typeface="Montserrat"/>
                <a:cs typeface="Montserrat"/>
                <a:sym typeface="Montserrat"/>
              </a:rPr>
              <a:t>The Business of Sports and Entertainment </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1438</Words>
  <Application>Microsoft Macintosh PowerPoint</Application>
  <PresentationFormat>Custom</PresentationFormat>
  <Paragraphs>163</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Montserrat</vt:lpstr>
      <vt:lpstr>Arial</vt:lpstr>
      <vt:lpstr>Red Hat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Bennett</cp:lastModifiedBy>
  <cp:revision>1</cp:revision>
  <dcterms:created xsi:type="dcterms:W3CDTF">2006-08-16T00:00:00Z</dcterms:created>
  <dcterms:modified xsi:type="dcterms:W3CDTF">2023-08-10T16:35:05Z</dcterms:modified>
</cp:coreProperties>
</file>