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3" r:id="rId2"/>
  </p:sldMasterIdLst>
  <p:notesMasterIdLst>
    <p:notesMasterId r:id="rId11"/>
  </p:notesMasterIdLst>
  <p:sldIdLst>
    <p:sldId id="256" r:id="rId3"/>
    <p:sldId id="257" r:id="rId4"/>
    <p:sldId id="258" r:id="rId5"/>
    <p:sldId id="259" r:id="rId6"/>
    <p:sldId id="260" r:id="rId7"/>
    <p:sldId id="261" r:id="rId8"/>
    <p:sldId id="262" r:id="rId9"/>
    <p:sldId id="263" r:id="rId10"/>
  </p:sldIdLst>
  <p:sldSz cx="9144000" cy="5143500" type="screen16x9"/>
  <p:notesSz cx="6858000" cy="9144000"/>
  <p:embeddedFontLst>
    <p:embeddedFont>
      <p:font typeface="Montserrat" pitchFamily="2" charset="77"/>
      <p:regular r:id="rId12"/>
      <p:bold r:id="rId13"/>
      <p:italic r:id="rId14"/>
      <p:boldItalic r:id="rId15"/>
    </p:embeddedFont>
    <p:embeddedFont>
      <p:font typeface="Oswald" panose="02000703000000000000" pitchFamily="2" charset="77"/>
      <p:regular r:id="rId16"/>
      <p:bold r:id="rId17"/>
    </p:embeddedFont>
    <p:embeddedFont>
      <p:font typeface="Proxima Nova" panose="02000506030000020004" pitchFamily="2"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jZ2YhV4eOjKCO2MPaTidJWjwyOf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24" Type="http://customschemas.google.com/relationships/presentationmetadata" Target="metadata"/><Relationship Id="rId5" Type="http://schemas.openxmlformats.org/officeDocument/2006/relationships/slide" Target="slides/slide3.xml"/><Relationship Id="rId15"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1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1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2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0"/>
        <p:cNvGrpSpPr/>
        <p:nvPr/>
      </p:nvGrpSpPr>
      <p:grpSpPr>
        <a:xfrm>
          <a:off x="0" y="0"/>
          <a:ext cx="0" cy="0"/>
          <a:chOff x="0" y="0"/>
          <a:chExt cx="0" cy="0"/>
        </a:xfrm>
      </p:grpSpPr>
      <p:sp>
        <p:nvSpPr>
          <p:cNvPr id="41" name="Google Shape;41;p22"/>
          <p:cNvSpPr txBox="1">
            <a:spLocks noGrp="1"/>
          </p:cNvSpPr>
          <p:nvPr>
            <p:ph type="title" hasCustomPrompt="1"/>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42" name="Google Shape;42;p22"/>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4"/>
        <p:cNvGrpSpPr/>
        <p:nvPr/>
      </p:nvGrpSpPr>
      <p:grpSpPr>
        <a:xfrm>
          <a:off x="0" y="0"/>
          <a:ext cx="0" cy="0"/>
          <a:chOff x="0" y="0"/>
          <a:chExt cx="0" cy="0"/>
        </a:xfrm>
      </p:grpSpPr>
      <p:sp>
        <p:nvSpPr>
          <p:cNvPr id="45" name="Google Shape;45;p2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2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7"/>
        <p:cNvGrpSpPr/>
        <p:nvPr/>
      </p:nvGrpSpPr>
      <p:grpSpPr>
        <a:xfrm>
          <a:off x="0" y="0"/>
          <a:ext cx="0" cy="0"/>
          <a:chOff x="0" y="0"/>
          <a:chExt cx="0" cy="0"/>
        </a:xfrm>
      </p:grpSpPr>
      <p:sp>
        <p:nvSpPr>
          <p:cNvPr id="48" name="Google Shape;48;p25"/>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49" name="Google Shape;49;p25"/>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0" name="Google Shape;50;p25"/>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51" name="Google Shape;51;p25"/>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2" name="Google Shape;52;p25"/>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53" name="Google Shape;53;p25"/>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4" name="Google Shape;54;p25"/>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55" name="Google Shape;55;p25"/>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56" name="Google Shape;56;p25"/>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7"/>
        <p:cNvGrpSpPr/>
        <p:nvPr/>
      </p:nvGrpSpPr>
      <p:grpSpPr>
        <a:xfrm>
          <a:off x="0" y="0"/>
          <a:ext cx="0" cy="0"/>
          <a:chOff x="0" y="0"/>
          <a:chExt cx="0" cy="0"/>
        </a:xfrm>
      </p:grpSpPr>
      <p:sp>
        <p:nvSpPr>
          <p:cNvPr id="58" name="Google Shape;58;p26"/>
          <p:cNvSpPr txBox="1">
            <a:spLocks noGrp="1"/>
          </p:cNvSpPr>
          <p:nvPr>
            <p:ph type="ctrTitle"/>
          </p:nvPr>
        </p:nvSpPr>
        <p:spPr>
          <a:xfrm>
            <a:off x="4285500" y="2832875"/>
            <a:ext cx="3657300" cy="6447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59" name="Google Shape;59;p26"/>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27"/>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2" name="Google Shape;62;p27"/>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27"/>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4" name="Google Shape;64;p27"/>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27"/>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28"/>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28"/>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28"/>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28"/>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28"/>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72" name="Google Shape;72;p28"/>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3" name="Google Shape;73;p28"/>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29"/>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6" name="Google Shape;76;p29"/>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3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1"/>
        <p:cNvGrpSpPr/>
        <p:nvPr/>
      </p:nvGrpSpPr>
      <p:grpSpPr>
        <a:xfrm>
          <a:off x="0" y="0"/>
          <a:ext cx="0" cy="0"/>
          <a:chOff x="0" y="0"/>
          <a:chExt cx="0" cy="0"/>
        </a:xfrm>
      </p:grpSpPr>
      <p:sp>
        <p:nvSpPr>
          <p:cNvPr id="12" name="Google Shape;12;p11"/>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13" name="Google Shape;13;p11"/>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3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32"/>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33"/>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34"/>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87" name="Google Shape;87;p34"/>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88" name="Google Shape;88;p34"/>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89" name="Google Shape;89;p34"/>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0" name="Google Shape;90;p34"/>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3" name="Google Shape;93;p35"/>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4" name="Google Shape;94;p35"/>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35"/>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6" name="Google Shape;96;p35"/>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35"/>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8" name="Google Shape;98;p35"/>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35"/>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0" name="Google Shape;100;p35"/>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36"/>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03" name="Google Shape;103;p36"/>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36"/>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05" name="Google Shape;105;p36"/>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36"/>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07" name="Google Shape;107;p36"/>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37"/>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37"/>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37"/>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2" name="Google Shape;112;p37"/>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37"/>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4" name="Google Shape;114;p37"/>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5" name="Google Shape;115;p37"/>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37"/>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7" name="Google Shape;117;p37"/>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37"/>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9" name="Google Shape;119;p37"/>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37"/>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1" name="Google Shape;121;p37"/>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38"/>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4" name="Google Shape;124;p38"/>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5" name="Google Shape;125;p38"/>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38"/>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7" name="Google Shape;127;p38"/>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38"/>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9" name="Google Shape;129;p38"/>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38"/>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1" name="Google Shape;131;p38"/>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39"/>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3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4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7" name="Google Shape;137;p40"/>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
        <p:cNvGrpSpPr/>
        <p:nvPr/>
      </p:nvGrpSpPr>
      <p:grpSpPr>
        <a:xfrm>
          <a:off x="0" y="0"/>
          <a:ext cx="0" cy="0"/>
          <a:chOff x="0" y="0"/>
          <a:chExt cx="0" cy="0"/>
        </a:xfrm>
      </p:grpSpPr>
      <p:sp>
        <p:nvSpPr>
          <p:cNvPr id="15" name="Google Shape;15;p12"/>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12"/>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4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0" name="Google Shape;140;p41"/>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42"/>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3" name="Google Shape;143;p42"/>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43"/>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46" name="Google Shape;146;p43"/>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4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 sz="1000" b="0" i="0" u="none" strike="noStrike" cap="none">
                <a:solidFill>
                  <a:schemeClr val="accent1"/>
                </a:solidFill>
                <a:latin typeface="Montserrat"/>
                <a:ea typeface="Montserrat"/>
                <a:cs typeface="Montserrat"/>
                <a:sym typeface="Montserrat"/>
              </a:rPr>
              <a:t>CREDITS: This presentation template was created by </a:t>
            </a:r>
            <a:r>
              <a:rPr lang="en"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b="0" i="0" u="none" strike="noStrike" cap="none">
                <a:solidFill>
                  <a:schemeClr val="accent1"/>
                </a:solidFill>
                <a:latin typeface="Montserrat"/>
                <a:ea typeface="Montserrat"/>
                <a:cs typeface="Montserrat"/>
                <a:sym typeface="Montserrat"/>
              </a:rPr>
              <a:t>, including icons by </a:t>
            </a:r>
            <a:r>
              <a:rPr lang="en"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b="0" i="0" u="none" strike="noStrike" cap="none">
                <a:solidFill>
                  <a:schemeClr val="accent1"/>
                </a:solidFill>
                <a:latin typeface="Montserrat"/>
                <a:ea typeface="Montserrat"/>
                <a:cs typeface="Montserrat"/>
                <a:sym typeface="Montserrat"/>
              </a:rPr>
              <a:t>, and infographics &amp; images by </a:t>
            </a:r>
            <a:r>
              <a:rPr lang="en"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4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0" name="Google Shape;150;p44"/>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4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3" name="Google Shape;153;p45"/>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9" name="Google Shape;19;p13"/>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sp>
        <p:nvSpPr>
          <p:cNvPr id="21" name="Google Shape;21;p16"/>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2" name="Google Shape;22;p16"/>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803"/>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23" name="Google Shape;23;p16"/>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1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6" name="Google Shape;26;p17"/>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7" name="Google Shape;27;p17"/>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1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0"/>
        <p:cNvGrpSpPr/>
        <p:nvPr/>
      </p:nvGrpSpPr>
      <p:grpSpPr>
        <a:xfrm>
          <a:off x="0" y="0"/>
          <a:ext cx="0" cy="0"/>
          <a:chOff x="0" y="0"/>
          <a:chExt cx="0" cy="0"/>
        </a:xfrm>
      </p:grpSpPr>
      <p:sp>
        <p:nvSpPr>
          <p:cNvPr id="31" name="Google Shape;31;p19"/>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32" name="Google Shape;32;p19"/>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33" name="Google Shape;33;p19"/>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4"/>
        <p:cNvGrpSpPr/>
        <p:nvPr/>
      </p:nvGrpSpPr>
      <p:grpSpPr>
        <a:xfrm>
          <a:off x="0" y="0"/>
          <a:ext cx="0" cy="0"/>
          <a:chOff x="0" y="0"/>
          <a:chExt cx="0" cy="0"/>
        </a:xfrm>
      </p:grpSpPr>
      <p:sp>
        <p:nvSpPr>
          <p:cNvPr id="35" name="Google Shape;35;p20"/>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6" name="Google Shape;36;p20"/>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37" name="Google Shape;37;p20"/>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14"/>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1pPr>
            <a:lvl2pPr marR="0" lvl="1"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2pPr>
            <a:lvl3pPr marR="0" lvl="2"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3pPr>
            <a:lvl4pPr marR="0" lvl="3"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4pPr>
            <a:lvl5pPr marR="0" lvl="4"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5pPr>
            <a:lvl6pPr marR="0" lvl="5"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6pPr>
            <a:lvl7pPr marR="0" lvl="6"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7pPr>
            <a:lvl8pPr marR="0" lvl="7"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8pPr>
            <a:lvl9pPr marR="0" lvl="8" algn="ctr" rtl="0">
              <a:lnSpc>
                <a:spcPct val="100000"/>
              </a:lnSpc>
              <a:spcBef>
                <a:spcPts val="0"/>
              </a:spcBef>
              <a:spcAft>
                <a:spcPts val="0"/>
              </a:spcAft>
              <a:buClr>
                <a:srgbClr val="FFFFFF"/>
              </a:buClr>
              <a:buSzPts val="2400"/>
              <a:buFont typeface="Proxima Nova"/>
              <a:buNone/>
              <a:defRPr sz="2400" b="0" i="0" u="none" strike="noStrike" cap="none">
                <a:solidFill>
                  <a:srgbClr val="FFFFFF"/>
                </a:solidFill>
                <a:latin typeface="Proxima Nova"/>
                <a:ea typeface="Proxima Nova"/>
                <a:cs typeface="Proxima Nova"/>
                <a:sym typeface="Proxima Nova"/>
              </a:defRPr>
            </a:lvl9pPr>
          </a:lstStyle>
          <a:p>
            <a:endParaRPr/>
          </a:p>
        </p:txBody>
      </p:sp>
      <p:sp>
        <p:nvSpPr>
          <p:cNvPr id="156" name="Google Shape;156;p14"/>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1pPr>
            <a:lvl2pPr marL="914400" marR="0" lvl="1"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2pPr>
            <a:lvl3pPr marL="1371600" marR="0" lvl="2"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3pPr>
            <a:lvl4pPr marL="1828800" marR="0" lvl="3"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4pPr>
            <a:lvl5pPr marL="2286000" marR="0" lvl="4"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5pPr>
            <a:lvl6pPr marL="2743200" marR="0" lvl="5"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6pPr>
            <a:lvl7pPr marL="3200400" marR="0" lvl="6"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7pPr>
            <a:lvl8pPr marL="3657600" marR="0" lvl="7"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8pPr>
            <a:lvl9pPr marL="4114800" marR="0" lvl="8" indent="-298450" algn="l" rtl="0">
              <a:lnSpc>
                <a:spcPct val="115000"/>
              </a:lnSpc>
              <a:spcBef>
                <a:spcPts val="0"/>
              </a:spcBef>
              <a:spcAft>
                <a:spcPts val="0"/>
              </a:spcAft>
              <a:buClr>
                <a:srgbClr val="435D74"/>
              </a:buClr>
              <a:buSzPts val="1100"/>
              <a:buFont typeface="Proxima Nova"/>
              <a:buChar char="■"/>
              <a:defRPr sz="1100" b="0" i="0" u="none" strike="noStrike" cap="none">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
          <p:cNvSpPr txBox="1">
            <a:spLocks noGrp="1"/>
          </p:cNvSpPr>
          <p:nvPr>
            <p:ph type="ctrTitle"/>
          </p:nvPr>
        </p:nvSpPr>
        <p:spPr>
          <a:xfrm>
            <a:off x="1222375" y="1950100"/>
            <a:ext cx="67629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3200" cap="all" dirty="0">
                <a:latin typeface="Arial"/>
                <a:ea typeface="Arial"/>
                <a:cs typeface="Arial"/>
                <a:sym typeface="Arial"/>
              </a:rPr>
              <a:t>What is Sports &amp; Entertainment Marketing?</a:t>
            </a:r>
            <a:endParaRPr sz="3200" cap="all" dirty="0">
              <a:latin typeface="Arial"/>
              <a:ea typeface="Arial"/>
              <a:cs typeface="Arial"/>
              <a:sym typeface="Arial"/>
            </a:endParaRPr>
          </a:p>
        </p:txBody>
      </p:sp>
      <p:sp>
        <p:nvSpPr>
          <p:cNvPr id="163" name="Google Shape;163;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 sz="2200" b="0">
                <a:latin typeface="Arial"/>
                <a:ea typeface="Arial"/>
                <a:cs typeface="Arial"/>
                <a:sym typeface="Arial"/>
              </a:rPr>
              <a:t>LESSON 2.1</a:t>
            </a:r>
            <a:endParaRPr sz="2200" b="0">
              <a:latin typeface="Arial"/>
              <a:ea typeface="Arial"/>
              <a:cs typeface="Arial"/>
              <a:sym typeface="Arial"/>
            </a:endParaRPr>
          </a:p>
        </p:txBody>
      </p:sp>
      <p:cxnSp>
        <p:nvCxnSpPr>
          <p:cNvPr id="164" name="Google Shape;164;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5" name="Google Shape;165;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6" name="Google Shape;166;p1"/>
          <p:cNvSpPr txBox="1"/>
          <p:nvPr/>
        </p:nvSpPr>
        <p:spPr>
          <a:xfrm>
            <a:off x="5577150" y="4689025"/>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a:solidFill>
                  <a:schemeClr val="accent5"/>
                </a:solidFill>
                <a:latin typeface="Oswald"/>
                <a:ea typeface="Oswald"/>
                <a:cs typeface="Oswald"/>
                <a:sym typeface="Oswald"/>
              </a:rPr>
              <a:t>© 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
          <p:cNvSpPr txBox="1">
            <a:spLocks noGrp="1"/>
          </p:cNvSpPr>
          <p:nvPr>
            <p:ph type="ctrTitle"/>
          </p:nvPr>
        </p:nvSpPr>
        <p:spPr>
          <a:xfrm>
            <a:off x="1685400" y="1944625"/>
            <a:ext cx="5773200" cy="2563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2000"/>
              </a:spcAft>
              <a:buSzPts val="3000"/>
              <a:buNone/>
            </a:pPr>
            <a:r>
              <a:rPr lang="en" sz="1600">
                <a:solidFill>
                  <a:schemeClr val="dk2"/>
                </a:solidFill>
                <a:latin typeface="Arial"/>
                <a:ea typeface="Arial"/>
                <a:cs typeface="Arial"/>
                <a:sym typeface="Arial"/>
              </a:rPr>
              <a:t>Marketing</a:t>
            </a:r>
            <a:r>
              <a:rPr lang="en" sz="1600" b="0">
                <a:latin typeface="Arial"/>
                <a:ea typeface="Arial"/>
                <a:cs typeface="Arial"/>
                <a:sym typeface="Arial"/>
              </a:rPr>
              <a:t> is the process of developing, promoting, and distributing products, or goods and services, to satisfy the needs and wants of consumers.  The term “marketing” has grown to encompass many business activities such as selling, promotion and publicity.</a:t>
            </a:r>
            <a:endParaRPr sz="1600" b="0">
              <a:latin typeface="Arial"/>
              <a:ea typeface="Arial"/>
              <a:cs typeface="Arial"/>
              <a:sym typeface="Arial"/>
            </a:endParaRPr>
          </a:p>
        </p:txBody>
      </p:sp>
      <p:pic>
        <p:nvPicPr>
          <p:cNvPr id="172" name="Google Shape;172;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3" name="Google Shape;173;p2"/>
          <p:cNvSpPr txBox="1"/>
          <p:nvPr/>
        </p:nvSpPr>
        <p:spPr>
          <a:xfrm>
            <a:off x="5577150" y="4689025"/>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a:solidFill>
                  <a:schemeClr val="accent5"/>
                </a:solidFill>
                <a:latin typeface="Oswald"/>
                <a:ea typeface="Oswald"/>
                <a:cs typeface="Oswald"/>
                <a:sym typeface="Oswald"/>
              </a:rPr>
              <a:t>© Copyright 2023. Sports Career Consulting, LLC.</a:t>
            </a:r>
            <a:endParaRPr sz="800" b="0" i="0" u="none" strike="noStrike" cap="none">
              <a:solidFill>
                <a:schemeClr val="accent5"/>
              </a:solidFill>
              <a:latin typeface="Oswald"/>
              <a:ea typeface="Oswald"/>
              <a:cs typeface="Oswald"/>
              <a:sym typeface="Oswald"/>
            </a:endParaRPr>
          </a:p>
        </p:txBody>
      </p:sp>
      <p:sp>
        <p:nvSpPr>
          <p:cNvPr id="174" name="Google Shape;174;p2"/>
          <p:cNvSpPr txBox="1">
            <a:spLocks noGrp="1"/>
          </p:cNvSpPr>
          <p:nvPr>
            <p:ph type="title" idx="4294967295"/>
          </p:nvPr>
        </p:nvSpPr>
        <p:spPr>
          <a:xfrm>
            <a:off x="999750" y="728075"/>
            <a:ext cx="7144500" cy="904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4500" b="1" dirty="0">
                <a:solidFill>
                  <a:schemeClr val="lt2"/>
                </a:solidFill>
                <a:latin typeface="Arial"/>
                <a:ea typeface="Arial"/>
                <a:cs typeface="Arial"/>
                <a:sym typeface="Arial"/>
              </a:rPr>
              <a:t>What is marketing?</a:t>
            </a:r>
            <a:endParaRPr sz="4500" b="1" dirty="0">
              <a:solidFill>
                <a:schemeClr val="lt2"/>
              </a:solidFill>
              <a:latin typeface="Arial"/>
              <a:ea typeface="Arial"/>
              <a:cs typeface="Arial"/>
              <a:sym typeface="Arial"/>
            </a:endParaRPr>
          </a:p>
        </p:txBody>
      </p:sp>
      <p:cxnSp>
        <p:nvCxnSpPr>
          <p:cNvPr id="175" name="Google Shape;175;p2"/>
          <p:cNvCxnSpPr/>
          <p:nvPr/>
        </p:nvCxnSpPr>
        <p:spPr>
          <a:xfrm>
            <a:off x="3842700" y="1632875"/>
            <a:ext cx="14586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
          <p:cNvSpPr txBox="1">
            <a:spLocks noGrp="1"/>
          </p:cNvSpPr>
          <p:nvPr>
            <p:ph type="title"/>
          </p:nvPr>
        </p:nvSpPr>
        <p:spPr>
          <a:xfrm>
            <a:off x="5337175" y="691550"/>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SPORTS</a:t>
            </a:r>
            <a:endParaRPr b="1">
              <a:latin typeface="Arial"/>
              <a:ea typeface="Arial"/>
              <a:cs typeface="Arial"/>
              <a:sym typeface="Arial"/>
            </a:endParaRPr>
          </a:p>
        </p:txBody>
      </p:sp>
      <p:sp>
        <p:nvSpPr>
          <p:cNvPr id="181" name="Google Shape;181;p3"/>
          <p:cNvSpPr txBox="1">
            <a:spLocks noGrp="1"/>
          </p:cNvSpPr>
          <p:nvPr>
            <p:ph type="body" idx="1"/>
          </p:nvPr>
        </p:nvSpPr>
        <p:spPr>
          <a:xfrm>
            <a:off x="5337175" y="1945500"/>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 b="1">
                <a:solidFill>
                  <a:schemeClr val="dk2"/>
                </a:solidFill>
                <a:latin typeface="Arial"/>
                <a:ea typeface="Arial"/>
                <a:cs typeface="Arial"/>
                <a:sym typeface="Arial"/>
              </a:rPr>
              <a:t>Sports </a:t>
            </a:r>
            <a:r>
              <a:rPr lang="en">
                <a:latin typeface="Arial"/>
                <a:ea typeface="Arial"/>
                <a:cs typeface="Arial"/>
                <a:sym typeface="Arial"/>
              </a:rPr>
              <a:t>include anything that offers a source of diversion or physical activity engaged in for exercise or for enjoyment. Sports can be a participatory or spectator activity and represents a form of entertainment.  </a:t>
            </a:r>
            <a:endParaRPr>
              <a:latin typeface="Arial"/>
              <a:ea typeface="Arial"/>
              <a:cs typeface="Arial"/>
              <a:sym typeface="Arial"/>
            </a:endParaRPr>
          </a:p>
        </p:txBody>
      </p:sp>
      <p:cxnSp>
        <p:nvCxnSpPr>
          <p:cNvPr id="182" name="Google Shape;182;p3"/>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3" name="Google Shape;183;p3"/>
          <p:cNvPicPr preferRelativeResize="0"/>
          <p:nvPr/>
        </p:nvPicPr>
        <p:blipFill rotWithShape="1">
          <a:blip r:embed="rId3">
            <a:alphaModFix/>
          </a:blip>
          <a:srcRect l="66573" t="1990" r="2119" b="-1989"/>
          <a:stretch/>
        </p:blipFill>
        <p:spPr>
          <a:xfrm>
            <a:off x="-422250" y="-236700"/>
            <a:ext cx="4714800" cy="5616900"/>
          </a:xfrm>
          <a:prstGeom prst="flowChartDelay">
            <a:avLst/>
          </a:prstGeom>
          <a:noFill/>
          <a:ln>
            <a:noFill/>
          </a:ln>
        </p:spPr>
      </p:pic>
      <p:pic>
        <p:nvPicPr>
          <p:cNvPr id="184" name="Google Shape;184;p3"/>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85" name="Google Shape;185;p3"/>
          <p:cNvSpPr txBox="1"/>
          <p:nvPr/>
        </p:nvSpPr>
        <p:spPr>
          <a:xfrm>
            <a:off x="5577150" y="4689025"/>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a:solidFill>
                  <a:schemeClr val="accent5"/>
                </a:solidFill>
                <a:latin typeface="Oswald"/>
                <a:ea typeface="Oswald"/>
                <a:cs typeface="Oswald"/>
                <a:sym typeface="Oswald"/>
              </a:rPr>
              <a:t>© 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1800"/>
                                        <p:tgtEl>
                                          <p:spTgt spid="1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
          <p:cNvSpPr txBox="1">
            <a:spLocks noGrp="1"/>
          </p:cNvSpPr>
          <p:nvPr>
            <p:ph type="title"/>
          </p:nvPr>
        </p:nvSpPr>
        <p:spPr>
          <a:xfrm>
            <a:off x="5337175" y="691550"/>
            <a:ext cx="31086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SPORTS INDUSTRY</a:t>
            </a:r>
            <a:endParaRPr b="1">
              <a:latin typeface="Arial"/>
              <a:ea typeface="Arial"/>
              <a:cs typeface="Arial"/>
              <a:sym typeface="Arial"/>
            </a:endParaRPr>
          </a:p>
        </p:txBody>
      </p:sp>
      <p:sp>
        <p:nvSpPr>
          <p:cNvPr id="191" name="Google Shape;191;p4"/>
          <p:cNvSpPr txBox="1">
            <a:spLocks noGrp="1"/>
          </p:cNvSpPr>
          <p:nvPr>
            <p:ph type="body" idx="1"/>
          </p:nvPr>
        </p:nvSpPr>
        <p:spPr>
          <a:xfrm>
            <a:off x="5337175" y="1945500"/>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
                <a:latin typeface="Arial"/>
                <a:ea typeface="Arial"/>
                <a:cs typeface="Arial"/>
                <a:sym typeface="Arial"/>
              </a:rPr>
              <a:t>The </a:t>
            </a:r>
            <a:r>
              <a:rPr lang="en" b="1">
                <a:solidFill>
                  <a:schemeClr val="dk2"/>
                </a:solidFill>
                <a:latin typeface="Arial"/>
                <a:ea typeface="Arial"/>
                <a:cs typeface="Arial"/>
                <a:sym typeface="Arial"/>
              </a:rPr>
              <a:t>sports industry</a:t>
            </a:r>
            <a:r>
              <a:rPr lang="en">
                <a:latin typeface="Arial"/>
                <a:ea typeface="Arial"/>
                <a:cs typeface="Arial"/>
                <a:sym typeface="Arial"/>
              </a:rPr>
              <a:t> is the marketplace in which consumers can purchase any sport related products or services.</a:t>
            </a:r>
            <a:endParaRPr>
              <a:latin typeface="Arial"/>
              <a:ea typeface="Arial"/>
              <a:cs typeface="Arial"/>
              <a:sym typeface="Arial"/>
            </a:endParaRPr>
          </a:p>
        </p:txBody>
      </p:sp>
      <p:cxnSp>
        <p:nvCxnSpPr>
          <p:cNvPr id="192" name="Google Shape;192;p4"/>
          <p:cNvCxnSpPr/>
          <p:nvPr/>
        </p:nvCxnSpPr>
        <p:spPr>
          <a:xfrm>
            <a:off x="5225150" y="125455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3" name="Google Shape;193;p4"/>
          <p:cNvPicPr preferRelativeResize="0"/>
          <p:nvPr/>
        </p:nvPicPr>
        <p:blipFill rotWithShape="1">
          <a:blip r:embed="rId3">
            <a:alphaModFix/>
          </a:blip>
          <a:srcRect l="22635" r="22635"/>
          <a:stretch/>
        </p:blipFill>
        <p:spPr>
          <a:xfrm>
            <a:off x="-422250" y="-236700"/>
            <a:ext cx="4714800" cy="5616900"/>
          </a:xfrm>
          <a:prstGeom prst="flowChartDelay">
            <a:avLst/>
          </a:prstGeom>
          <a:noFill/>
          <a:ln>
            <a:noFill/>
          </a:ln>
        </p:spPr>
      </p:pic>
      <p:pic>
        <p:nvPicPr>
          <p:cNvPr id="194" name="Google Shape;194;p4"/>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95" name="Google Shape;195;p4"/>
          <p:cNvSpPr txBox="1"/>
          <p:nvPr/>
        </p:nvSpPr>
        <p:spPr>
          <a:xfrm>
            <a:off x="5577150" y="4689025"/>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a:solidFill>
                  <a:schemeClr val="accent5"/>
                </a:solidFill>
                <a:latin typeface="Oswald"/>
                <a:ea typeface="Oswald"/>
                <a:cs typeface="Oswald"/>
                <a:sym typeface="Oswald"/>
              </a:rPr>
              <a:t>© 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xEl>
                                              <p:pRg st="0" end="0"/>
                                            </p:txEl>
                                          </p:spTgt>
                                        </p:tgtEl>
                                        <p:attrNameLst>
                                          <p:attrName>style.visibility</p:attrName>
                                        </p:attrNameLst>
                                      </p:cBhvr>
                                      <p:to>
                                        <p:strVal val="visible"/>
                                      </p:to>
                                    </p:set>
                                    <p:animEffect transition="in" filter="fade">
                                      <p:cBhvr>
                                        <p:cTn id="7" dur="1800"/>
                                        <p:tgtEl>
                                          <p:spTgt spid="1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5"/>
          <p:cNvSpPr txBox="1">
            <a:spLocks noGrp="1"/>
          </p:cNvSpPr>
          <p:nvPr>
            <p:ph type="title"/>
          </p:nvPr>
        </p:nvSpPr>
        <p:spPr>
          <a:xfrm>
            <a:off x="1078000" y="843950"/>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ENTERTAINMENT</a:t>
            </a:r>
            <a:endParaRPr b="1">
              <a:latin typeface="Arial"/>
              <a:ea typeface="Arial"/>
              <a:cs typeface="Arial"/>
              <a:sym typeface="Arial"/>
            </a:endParaRPr>
          </a:p>
        </p:txBody>
      </p:sp>
      <p:sp>
        <p:nvSpPr>
          <p:cNvPr id="201" name="Google Shape;201;p5"/>
          <p:cNvSpPr txBox="1">
            <a:spLocks noGrp="1"/>
          </p:cNvSpPr>
          <p:nvPr>
            <p:ph type="body" idx="1"/>
          </p:nvPr>
        </p:nvSpPr>
        <p:spPr>
          <a:xfrm>
            <a:off x="1078000" y="2097900"/>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 b="1" dirty="0">
                <a:solidFill>
                  <a:schemeClr val="dk2"/>
                </a:solidFill>
                <a:latin typeface="Arial"/>
                <a:ea typeface="Arial"/>
                <a:cs typeface="Arial"/>
                <a:sym typeface="Arial"/>
              </a:rPr>
              <a:t>Entertainment </a:t>
            </a:r>
            <a:r>
              <a:rPr lang="en" dirty="0">
                <a:latin typeface="Arial"/>
                <a:ea typeface="Arial"/>
                <a:cs typeface="Arial"/>
                <a:sym typeface="Arial"/>
              </a:rPr>
              <a:t>is whatever people are willing to spend their money and spare time viewing rather than participating.  Entertainment can present itself in many forms.</a:t>
            </a:r>
            <a:endParaRPr dirty="0">
              <a:latin typeface="Arial"/>
              <a:ea typeface="Arial"/>
              <a:cs typeface="Arial"/>
              <a:sym typeface="Arial"/>
            </a:endParaRPr>
          </a:p>
          <a:p>
            <a:pPr marL="0" lvl="0" indent="0" algn="l" rtl="0">
              <a:lnSpc>
                <a:spcPct val="100000"/>
              </a:lnSpc>
              <a:spcBef>
                <a:spcPts val="1600"/>
              </a:spcBef>
              <a:spcAft>
                <a:spcPts val="0"/>
              </a:spcAft>
              <a:buSzPts val="1600"/>
              <a:buNone/>
            </a:pPr>
            <a:endParaRPr dirty="0">
              <a:latin typeface="Arial"/>
              <a:ea typeface="Arial"/>
              <a:cs typeface="Arial"/>
              <a:sym typeface="Arial"/>
            </a:endParaRPr>
          </a:p>
          <a:p>
            <a:pPr marL="0" lvl="0" indent="0" algn="l" rtl="0">
              <a:lnSpc>
                <a:spcPct val="100000"/>
              </a:lnSpc>
              <a:spcBef>
                <a:spcPts val="1600"/>
              </a:spcBef>
              <a:spcAft>
                <a:spcPts val="1600"/>
              </a:spcAft>
              <a:buSzPts val="1600"/>
              <a:buNone/>
            </a:pPr>
            <a:endParaRPr dirty="0">
              <a:latin typeface="Arial"/>
              <a:ea typeface="Arial"/>
              <a:cs typeface="Arial"/>
              <a:sym typeface="Arial"/>
            </a:endParaRPr>
          </a:p>
        </p:txBody>
      </p:sp>
      <p:cxnSp>
        <p:nvCxnSpPr>
          <p:cNvPr id="202" name="Google Shape;202;p5"/>
          <p:cNvCxnSpPr/>
          <p:nvPr/>
        </p:nvCxnSpPr>
        <p:spPr>
          <a:xfrm>
            <a:off x="974525" y="14769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3" name="Google Shape;203;p5"/>
          <p:cNvPicPr preferRelativeResize="0"/>
          <p:nvPr/>
        </p:nvPicPr>
        <p:blipFill rotWithShape="1">
          <a:blip r:embed="rId3">
            <a:alphaModFix/>
          </a:blip>
          <a:srcRect l="22026" r="22026"/>
          <a:stretch/>
        </p:blipFill>
        <p:spPr>
          <a:xfrm rot="10800000">
            <a:off x="4472700" y="-236700"/>
            <a:ext cx="4714800" cy="5616900"/>
          </a:xfrm>
          <a:prstGeom prst="flowChartDelay">
            <a:avLst/>
          </a:prstGeom>
          <a:noFill/>
          <a:ln>
            <a:noFill/>
          </a:ln>
        </p:spPr>
      </p:pic>
      <p:pic>
        <p:nvPicPr>
          <p:cNvPr id="204" name="Google Shape;204;p5"/>
          <p:cNvPicPr preferRelativeResize="0"/>
          <p:nvPr/>
        </p:nvPicPr>
        <p:blipFill rotWithShape="1">
          <a:blip r:embed="rId4">
            <a:alphaModFix/>
          </a:blip>
          <a:srcRect/>
          <a:stretch/>
        </p:blipFill>
        <p:spPr>
          <a:xfrm>
            <a:off x="169173" y="4709700"/>
            <a:ext cx="1006524" cy="356000"/>
          </a:xfrm>
          <a:prstGeom prst="rect">
            <a:avLst/>
          </a:prstGeom>
          <a:noFill/>
          <a:ln>
            <a:noFill/>
          </a:ln>
        </p:spPr>
      </p:pic>
      <p:sp>
        <p:nvSpPr>
          <p:cNvPr id="205" name="Google Shape;205;p5"/>
          <p:cNvSpPr txBox="1"/>
          <p:nvPr/>
        </p:nvSpPr>
        <p:spPr>
          <a:xfrm>
            <a:off x="831574" y="4730447"/>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dirty="0">
                <a:solidFill>
                  <a:schemeClr val="accent5"/>
                </a:solidFill>
                <a:latin typeface="Oswald"/>
                <a:ea typeface="Oswald"/>
                <a:cs typeface="Oswald"/>
                <a:sym typeface="Oswald"/>
              </a:rPr>
              <a:t>© Copyright 2023. Sports Career Consulting, LLC.</a:t>
            </a:r>
            <a:endParaRPr sz="800" b="0" i="0" u="none" strike="noStrike" cap="none"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fade">
                                      <p:cBhvr>
                                        <p:cTn id="7" dur="10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6"/>
          <p:cNvSpPr txBox="1">
            <a:spLocks noGrp="1"/>
          </p:cNvSpPr>
          <p:nvPr>
            <p:ph type="title"/>
          </p:nvPr>
        </p:nvSpPr>
        <p:spPr>
          <a:xfrm>
            <a:off x="3507325" y="445025"/>
            <a:ext cx="51492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ENTERTAINMENT EXAMPLES</a:t>
            </a:r>
            <a:endParaRPr b="1">
              <a:solidFill>
                <a:schemeClr val="accent1"/>
              </a:solidFill>
              <a:latin typeface="Arial"/>
              <a:ea typeface="Arial"/>
              <a:cs typeface="Arial"/>
              <a:sym typeface="Arial"/>
            </a:endParaRPr>
          </a:p>
        </p:txBody>
      </p:sp>
      <p:sp>
        <p:nvSpPr>
          <p:cNvPr id="211" name="Google Shape;211;p6"/>
          <p:cNvSpPr txBox="1">
            <a:spLocks noGrp="1"/>
          </p:cNvSpPr>
          <p:nvPr>
            <p:ph type="body" idx="1"/>
          </p:nvPr>
        </p:nvSpPr>
        <p:spPr>
          <a:xfrm>
            <a:off x="3507325" y="1194651"/>
            <a:ext cx="4946400" cy="33660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Going to a Taylor Swift or Harry Styles concert</a:t>
            </a:r>
            <a:endParaRPr/>
          </a:p>
          <a:p>
            <a:pPr marL="457200" lvl="0" indent="-228600" algn="l" rtl="0">
              <a:lnSpc>
                <a:spcPct val="100000"/>
              </a:lnSpc>
              <a:spcBef>
                <a:spcPts val="0"/>
              </a:spcBef>
              <a:spcAft>
                <a:spcPts val="0"/>
              </a:spcAft>
              <a:buSzPts val="1600"/>
              <a:buFont typeface="Arial"/>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 sz="1600">
                <a:latin typeface="Arial"/>
                <a:ea typeface="Arial"/>
                <a:cs typeface="Arial"/>
                <a:sym typeface="Arial"/>
              </a:rPr>
              <a:t>Attending a Georgia Bulldogs football game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a:latin typeface="Arial"/>
                <a:ea typeface="Arial"/>
                <a:cs typeface="Arial"/>
                <a:sym typeface="Arial"/>
              </a:rPr>
              <a:t>Reading one of Suzanne Collins’ novels in The Hunger Games trilogy</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 sz="1600">
                <a:latin typeface="Arial"/>
                <a:ea typeface="Arial"/>
                <a:cs typeface="Arial"/>
                <a:sym typeface="Arial"/>
              </a:rPr>
              <a:t>Visiting the Seattle aquarium</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 sz="1600">
                <a:latin typeface="Arial"/>
                <a:ea typeface="Arial"/>
                <a:cs typeface="Arial"/>
                <a:sym typeface="Arial"/>
              </a:rPr>
              <a:t>Universal Studios opening its ‘Super Nintendo World’ attraction in 2023, and Disney investing billions in theme park additions like ‘Star Wars: Galaxy’s Edge’, the ‘Avengers Campus,’ or the new $500 million ‘Guardians of the Galaxy’ ride which opened in 2022 at EPCOT Center</a:t>
            </a:r>
            <a:endParaRPr sz="1600">
              <a:latin typeface="Arial"/>
              <a:ea typeface="Arial"/>
              <a:cs typeface="Arial"/>
              <a:sym typeface="Arial"/>
            </a:endParaRPr>
          </a:p>
        </p:txBody>
      </p:sp>
      <p:cxnSp>
        <p:nvCxnSpPr>
          <p:cNvPr id="212" name="Google Shape;212;p6"/>
          <p:cNvCxnSpPr/>
          <p:nvPr/>
        </p:nvCxnSpPr>
        <p:spPr>
          <a:xfrm>
            <a:off x="3595025"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3" name="Google Shape;213;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4" name="Google Shape;214;p6"/>
          <p:cNvSpPr txBox="1"/>
          <p:nvPr/>
        </p:nvSpPr>
        <p:spPr>
          <a:xfrm>
            <a:off x="5577150" y="4689025"/>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a:solidFill>
                  <a:schemeClr val="accent5"/>
                </a:solidFill>
                <a:latin typeface="Oswald"/>
                <a:ea typeface="Oswald"/>
                <a:cs typeface="Oswald"/>
                <a:sym typeface="Oswald"/>
              </a:rPr>
              <a:t>© Copyright 2023. Sports Career Consulting, LLC.</a:t>
            </a:r>
            <a:endParaRPr sz="800" b="0" i="0" u="none" strike="noStrike" cap="none">
              <a:solidFill>
                <a:schemeClr val="accent5"/>
              </a:solidFill>
              <a:latin typeface="Oswald"/>
              <a:ea typeface="Oswald"/>
              <a:cs typeface="Oswald"/>
              <a:sym typeface="Oswald"/>
            </a:endParaRPr>
          </a:p>
        </p:txBody>
      </p:sp>
      <p:pic>
        <p:nvPicPr>
          <p:cNvPr id="215" name="Google Shape;215;p6"/>
          <p:cNvPicPr preferRelativeResize="0"/>
          <p:nvPr/>
        </p:nvPicPr>
        <p:blipFill rotWithShape="1">
          <a:blip r:embed="rId4">
            <a:alphaModFix/>
          </a:blip>
          <a:srcRect l="11714" r="11721"/>
          <a:stretch/>
        </p:blipFill>
        <p:spPr>
          <a:xfrm>
            <a:off x="376975" y="1194650"/>
            <a:ext cx="2668500" cy="2322900"/>
          </a:xfrm>
          <a:prstGeom prst="snip2DiagRect">
            <a:avLst>
              <a:gd name="adj1" fmla="val 0"/>
              <a:gd name="adj2" fmla="val 16667"/>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8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1" end="1"/>
                                            </p:txEl>
                                          </p:spTgt>
                                        </p:tgtEl>
                                        <p:attrNameLst>
                                          <p:attrName>style.visibility</p:attrName>
                                        </p:attrNameLst>
                                      </p:cBhvr>
                                      <p:to>
                                        <p:strVal val="visible"/>
                                      </p:to>
                                    </p:set>
                                    <p:animEffect transition="in" filter="fade">
                                      <p:cBhvr>
                                        <p:cTn id="12" dur="1800"/>
                                        <p:tgtEl>
                                          <p:spTgt spid="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2" end="2"/>
                                            </p:txEl>
                                          </p:spTgt>
                                        </p:tgtEl>
                                        <p:attrNameLst>
                                          <p:attrName>style.visibility</p:attrName>
                                        </p:attrNameLst>
                                      </p:cBhvr>
                                      <p:to>
                                        <p:strVal val="visible"/>
                                      </p:to>
                                    </p:set>
                                    <p:animEffect transition="in" filter="fade">
                                      <p:cBhvr>
                                        <p:cTn id="17" dur="1800"/>
                                        <p:tgtEl>
                                          <p:spTgt spid="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3" end="3"/>
                                            </p:txEl>
                                          </p:spTgt>
                                        </p:tgtEl>
                                        <p:attrNameLst>
                                          <p:attrName>style.visibility</p:attrName>
                                        </p:attrNameLst>
                                      </p:cBhvr>
                                      <p:to>
                                        <p:strVal val="visible"/>
                                      </p:to>
                                    </p:set>
                                    <p:animEffect transition="in" filter="fade">
                                      <p:cBhvr>
                                        <p:cTn id="22" dur="1800"/>
                                        <p:tgtEl>
                                          <p:spTgt spid="2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1">
                                            <p:txEl>
                                              <p:pRg st="4" end="4"/>
                                            </p:txEl>
                                          </p:spTgt>
                                        </p:tgtEl>
                                        <p:attrNameLst>
                                          <p:attrName>style.visibility</p:attrName>
                                        </p:attrNameLst>
                                      </p:cBhvr>
                                      <p:to>
                                        <p:strVal val="visible"/>
                                      </p:to>
                                    </p:set>
                                    <p:animEffect transition="in" filter="fade">
                                      <p:cBhvr>
                                        <p:cTn id="27" dur="1800"/>
                                        <p:tgtEl>
                                          <p:spTgt spid="2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1">
                                            <p:txEl>
                                              <p:pRg st="5" end="5"/>
                                            </p:txEl>
                                          </p:spTgt>
                                        </p:tgtEl>
                                        <p:attrNameLst>
                                          <p:attrName>style.visibility</p:attrName>
                                        </p:attrNameLst>
                                      </p:cBhvr>
                                      <p:to>
                                        <p:strVal val="visible"/>
                                      </p:to>
                                    </p:set>
                                    <p:animEffect transition="in" filter="fade">
                                      <p:cBhvr>
                                        <p:cTn id="32" dur="1800"/>
                                        <p:tgtEl>
                                          <p:spTgt spid="2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7"/>
          <p:cNvSpPr txBox="1">
            <a:spLocks noGrp="1"/>
          </p:cNvSpPr>
          <p:nvPr>
            <p:ph type="title"/>
          </p:nvPr>
        </p:nvSpPr>
        <p:spPr>
          <a:xfrm>
            <a:off x="1078000" y="669725"/>
            <a:ext cx="2837400" cy="531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LEISURE TIME</a:t>
            </a:r>
            <a:endParaRPr b="1">
              <a:latin typeface="Arial"/>
              <a:ea typeface="Arial"/>
              <a:cs typeface="Arial"/>
              <a:sym typeface="Arial"/>
            </a:endParaRPr>
          </a:p>
        </p:txBody>
      </p:sp>
      <p:sp>
        <p:nvSpPr>
          <p:cNvPr id="221" name="Google Shape;221;p7"/>
          <p:cNvSpPr txBox="1">
            <a:spLocks noGrp="1"/>
          </p:cNvSpPr>
          <p:nvPr>
            <p:ph type="body" idx="1"/>
          </p:nvPr>
        </p:nvSpPr>
        <p:spPr>
          <a:xfrm>
            <a:off x="1078000" y="1295400"/>
            <a:ext cx="32685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 b="1">
                <a:solidFill>
                  <a:schemeClr val="dk2"/>
                </a:solidFill>
                <a:latin typeface="Arial"/>
                <a:ea typeface="Arial"/>
                <a:cs typeface="Arial"/>
                <a:sym typeface="Arial"/>
              </a:rPr>
              <a:t>Leisure time</a:t>
            </a:r>
            <a:r>
              <a:rPr lang="en" b="1">
                <a:latin typeface="Arial"/>
                <a:ea typeface="Arial"/>
                <a:cs typeface="Arial"/>
                <a:sym typeface="Arial"/>
              </a:rPr>
              <a:t> </a:t>
            </a:r>
            <a:r>
              <a:rPr lang="en">
                <a:latin typeface="Arial"/>
                <a:ea typeface="Arial"/>
                <a:cs typeface="Arial"/>
                <a:sym typeface="Arial"/>
              </a:rPr>
              <a:t>is the time available to people when they are not working or assuming responsibilities, often referred to as “free time.” It is the goal of the sports and entertainment marketer to provide a product or service that can satisfy the needs and wants of those individuals who choose to be entertained during their leisure time. </a:t>
            </a:r>
            <a:endParaRPr>
              <a:latin typeface="Arial"/>
              <a:ea typeface="Arial"/>
              <a:cs typeface="Arial"/>
              <a:sym typeface="Arial"/>
            </a:endParaRPr>
          </a:p>
        </p:txBody>
      </p:sp>
      <p:cxnSp>
        <p:nvCxnSpPr>
          <p:cNvPr id="222" name="Google Shape;222;p7"/>
          <p:cNvCxnSpPr/>
          <p:nvPr/>
        </p:nvCxnSpPr>
        <p:spPr>
          <a:xfrm>
            <a:off x="974525" y="14769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3" name="Google Shape;223;p7"/>
          <p:cNvPicPr preferRelativeResize="0"/>
          <p:nvPr/>
        </p:nvPicPr>
        <p:blipFill rotWithShape="1">
          <a:blip r:embed="rId3">
            <a:alphaModFix/>
          </a:blip>
          <a:srcRect l="32557" t="760" r="11413" b="-759"/>
          <a:stretch/>
        </p:blipFill>
        <p:spPr>
          <a:xfrm rot="10800000">
            <a:off x="4472700" y="-236700"/>
            <a:ext cx="4714800" cy="5616900"/>
          </a:xfrm>
          <a:prstGeom prst="flowChartDelay">
            <a:avLst/>
          </a:prstGeom>
          <a:noFill/>
          <a:ln>
            <a:noFill/>
          </a:ln>
        </p:spPr>
      </p:pic>
      <p:pic>
        <p:nvPicPr>
          <p:cNvPr id="2" name="Google Shape;204;p5">
            <a:extLst>
              <a:ext uri="{FF2B5EF4-FFF2-40B4-BE49-F238E27FC236}">
                <a16:creationId xmlns:a16="http://schemas.microsoft.com/office/drawing/2014/main" id="{D355639F-0C3D-E665-3A9D-D50B3E977334}"/>
              </a:ext>
            </a:extLst>
          </p:cNvPr>
          <p:cNvPicPr preferRelativeResize="0"/>
          <p:nvPr/>
        </p:nvPicPr>
        <p:blipFill rotWithShape="1">
          <a:blip r:embed="rId4">
            <a:alphaModFix/>
          </a:blip>
          <a:srcRect/>
          <a:stretch/>
        </p:blipFill>
        <p:spPr>
          <a:xfrm>
            <a:off x="169173" y="4709700"/>
            <a:ext cx="1006524" cy="356000"/>
          </a:xfrm>
          <a:prstGeom prst="rect">
            <a:avLst/>
          </a:prstGeom>
          <a:noFill/>
          <a:ln>
            <a:noFill/>
          </a:ln>
        </p:spPr>
      </p:pic>
      <p:sp>
        <p:nvSpPr>
          <p:cNvPr id="3" name="Google Shape;205;p5">
            <a:extLst>
              <a:ext uri="{FF2B5EF4-FFF2-40B4-BE49-F238E27FC236}">
                <a16:creationId xmlns:a16="http://schemas.microsoft.com/office/drawing/2014/main" id="{814FB0FF-CE66-94F3-7E7C-94A6B2DE6F94}"/>
              </a:ext>
            </a:extLst>
          </p:cNvPr>
          <p:cNvSpPr txBox="1"/>
          <p:nvPr/>
        </p:nvSpPr>
        <p:spPr>
          <a:xfrm>
            <a:off x="831574" y="4730447"/>
            <a:ext cx="2505900" cy="3078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dirty="0">
                <a:solidFill>
                  <a:schemeClr val="accent5"/>
                </a:solidFill>
                <a:latin typeface="Oswald"/>
                <a:ea typeface="Oswald"/>
                <a:cs typeface="Oswald"/>
                <a:sym typeface="Oswald"/>
              </a:rPr>
              <a:t>© Copyright 2023. Sports Career Consulting, LLC.</a:t>
            </a:r>
            <a:endParaRPr sz="800" b="0" i="0" u="none" strike="noStrike" cap="none" dirty="0">
              <a:solidFill>
                <a:schemeClr val="accent5"/>
              </a:solidFill>
              <a:latin typeface="Oswald"/>
              <a:ea typeface="Oswald"/>
              <a:cs typeface="Oswald"/>
              <a:sym typeface="Oswa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8"/>
          <p:cNvPicPr preferRelativeResize="0"/>
          <p:nvPr/>
        </p:nvPicPr>
        <p:blipFill rotWithShape="1">
          <a:blip r:embed="rId3">
            <a:alphaModFix/>
          </a:blip>
          <a:srcRect/>
          <a:stretch/>
        </p:blipFill>
        <p:spPr>
          <a:xfrm>
            <a:off x="3396413" y="2164463"/>
            <a:ext cx="2351174" cy="81457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364</Words>
  <Application>Microsoft Macintosh PowerPoint</Application>
  <PresentationFormat>On-screen Show (16:9)</PresentationFormat>
  <Paragraphs>26</Paragraphs>
  <Slides>8</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Proxima Nova</vt:lpstr>
      <vt:lpstr>Montserrat</vt:lpstr>
      <vt:lpstr>Oswald</vt:lpstr>
      <vt:lpstr>Arial</vt:lpstr>
      <vt:lpstr>Futuristic Background by Slidesgo</vt:lpstr>
      <vt:lpstr>Slidesgo Final Pages</vt:lpstr>
      <vt:lpstr>What is Sports &amp; Entertainment Marketing?</vt:lpstr>
      <vt:lpstr>Marketing is the process of developing, promoting, and distributing products, or goods and services, to satisfy the needs and wants of consumers.  The term “marketing” has grown to encompass many business activities such as selling, promotion and publicity.</vt:lpstr>
      <vt:lpstr>SPORTS</vt:lpstr>
      <vt:lpstr>SPORTS INDUSTRY</vt:lpstr>
      <vt:lpstr>ENTERTAINMENT</vt:lpstr>
      <vt:lpstr>ENTERTAINMENT EXAMPLES</vt:lpstr>
      <vt:lpstr>LEISURE TIME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Sports &amp; Entertainment Marketing?</dc:title>
  <cp:lastModifiedBy>Laura Bennett</cp:lastModifiedBy>
  <cp:revision>1</cp:revision>
  <dcterms:modified xsi:type="dcterms:W3CDTF">2023-08-10T21:28:05Z</dcterms:modified>
</cp:coreProperties>
</file>