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embeddedFontLst>
    <p:embeddedFont>
      <p:font typeface="Montserrat" pitchFamily="2" charset="77"/>
      <p:regular r:id="rId18"/>
      <p:bold r:id="rId19"/>
      <p:italic r:id="rId20"/>
      <p:boldItalic r:id="rId21"/>
    </p:embeddedFont>
    <p:embeddedFont>
      <p:font typeface="Oswald" panose="02000703000000000000" pitchFamily="2" charset="77"/>
      <p:regular r:id="rId22"/>
      <p:bold r:id="rId23"/>
    </p:embeddedFont>
    <p:embeddedFont>
      <p:font typeface="Proxima Nova" panose="02000506030000020004"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0" roundtripDataSignature="AMtx7mgcbh8qOf9dZf59b9sJiWryIUZQM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6"/>
  </p:normalViewPr>
  <p:slideViewPr>
    <p:cSldViewPr snapToGrid="0">
      <p:cViewPr varScale="1">
        <p:scale>
          <a:sx n="125" d="100"/>
          <a:sy n="125" d="100"/>
        </p:scale>
        <p:origin x="7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font" Target="fonts/font4.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font" Target="fonts/font2.fntdata"/><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font" Target="fonts/font10.fntdata"/><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6"/>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27"/>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7" name="Google Shape;47;p27"/>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28"/>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50" name="Google Shape;50;p28"/>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51" name="Google Shape;51;p28"/>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29"/>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54" name="Google Shape;54;p29"/>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55" name="Google Shape;55;p29"/>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3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8"/>
        <p:cNvGrpSpPr/>
        <p:nvPr/>
      </p:nvGrpSpPr>
      <p:grpSpPr>
        <a:xfrm>
          <a:off x="0" y="0"/>
          <a:ext cx="0" cy="0"/>
          <a:chOff x="0" y="0"/>
          <a:chExt cx="0" cy="0"/>
        </a:xfrm>
      </p:grpSpPr>
      <p:sp>
        <p:nvSpPr>
          <p:cNvPr id="59" name="Google Shape;59;p31"/>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60" name="Google Shape;60;p31"/>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62"/>
        <p:cNvGrpSpPr/>
        <p:nvPr/>
      </p:nvGrpSpPr>
      <p:grpSpPr>
        <a:xfrm>
          <a:off x="0" y="0"/>
          <a:ext cx="0" cy="0"/>
          <a:chOff x="0" y="0"/>
          <a:chExt cx="0" cy="0"/>
        </a:xfrm>
      </p:grpSpPr>
      <p:sp>
        <p:nvSpPr>
          <p:cNvPr id="63" name="Google Shape;63;p3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64" name="Google Shape;64;p3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65"/>
        <p:cNvGrpSpPr/>
        <p:nvPr/>
      </p:nvGrpSpPr>
      <p:grpSpPr>
        <a:xfrm>
          <a:off x="0" y="0"/>
          <a:ext cx="0" cy="0"/>
          <a:chOff x="0" y="0"/>
          <a:chExt cx="0" cy="0"/>
        </a:xfrm>
      </p:grpSpPr>
      <p:sp>
        <p:nvSpPr>
          <p:cNvPr id="66" name="Google Shape;66;p34"/>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7" name="Google Shape;67;p34"/>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8" name="Google Shape;68;p34"/>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9" name="Google Shape;69;p34"/>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0" name="Google Shape;70;p34"/>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1" name="Google Shape;71;p34"/>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2" name="Google Shape;72;p34"/>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73" name="Google Shape;73;p34"/>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74" name="Google Shape;74;p34"/>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75"/>
        <p:cNvGrpSpPr/>
        <p:nvPr/>
      </p:nvGrpSpPr>
      <p:grpSpPr>
        <a:xfrm>
          <a:off x="0" y="0"/>
          <a:ext cx="0" cy="0"/>
          <a:chOff x="0" y="0"/>
          <a:chExt cx="0" cy="0"/>
        </a:xfrm>
      </p:grpSpPr>
      <p:sp>
        <p:nvSpPr>
          <p:cNvPr id="76" name="Google Shape;76;p35"/>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45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77" name="Google Shape;77;p35"/>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78"/>
        <p:cNvGrpSpPr/>
        <p:nvPr/>
      </p:nvGrpSpPr>
      <p:grpSpPr>
        <a:xfrm>
          <a:off x="0" y="0"/>
          <a:ext cx="0" cy="0"/>
          <a:chOff x="0" y="0"/>
          <a:chExt cx="0" cy="0"/>
        </a:xfrm>
      </p:grpSpPr>
      <p:sp>
        <p:nvSpPr>
          <p:cNvPr id="79" name="Google Shape;79;p36"/>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0" name="Google Shape;80;p36"/>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1" name="Google Shape;81;p36"/>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2" name="Google Shape;82;p36"/>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3" name="Google Shape;83;p3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1"/>
        <p:cNvGrpSpPr/>
        <p:nvPr/>
      </p:nvGrpSpPr>
      <p:grpSpPr>
        <a:xfrm>
          <a:off x="0" y="0"/>
          <a:ext cx="0" cy="0"/>
          <a:chOff x="0" y="0"/>
          <a:chExt cx="0" cy="0"/>
        </a:xfrm>
      </p:grpSpPr>
      <p:sp>
        <p:nvSpPr>
          <p:cNvPr id="12" name="Google Shape;12;p1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7"/>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84"/>
        <p:cNvGrpSpPr/>
        <p:nvPr/>
      </p:nvGrpSpPr>
      <p:grpSpPr>
        <a:xfrm>
          <a:off x="0" y="0"/>
          <a:ext cx="0" cy="0"/>
          <a:chOff x="0" y="0"/>
          <a:chExt cx="0" cy="0"/>
        </a:xfrm>
      </p:grpSpPr>
      <p:sp>
        <p:nvSpPr>
          <p:cNvPr id="85" name="Google Shape;85;p37"/>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6" name="Google Shape;86;p37"/>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7"/>
        <p:cNvGrpSpPr/>
        <p:nvPr/>
      </p:nvGrpSpPr>
      <p:grpSpPr>
        <a:xfrm>
          <a:off x="0" y="0"/>
          <a:ext cx="0" cy="0"/>
          <a:chOff x="0" y="0"/>
          <a:chExt cx="0" cy="0"/>
        </a:xfrm>
      </p:grpSpPr>
      <p:sp>
        <p:nvSpPr>
          <p:cNvPr id="88" name="Google Shape;88;p38"/>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9"/>
        <p:cNvGrpSpPr/>
        <p:nvPr/>
      </p:nvGrpSpPr>
      <p:grpSpPr>
        <a:xfrm>
          <a:off x="0" y="0"/>
          <a:ext cx="0" cy="0"/>
          <a:chOff x="0" y="0"/>
          <a:chExt cx="0" cy="0"/>
        </a:xfrm>
      </p:grpSpPr>
      <p:sp>
        <p:nvSpPr>
          <p:cNvPr id="90" name="Google Shape;90;p3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91"/>
        <p:cNvGrpSpPr/>
        <p:nvPr/>
      </p:nvGrpSpPr>
      <p:grpSpPr>
        <a:xfrm>
          <a:off x="0" y="0"/>
          <a:ext cx="0" cy="0"/>
          <a:chOff x="0" y="0"/>
          <a:chExt cx="0" cy="0"/>
        </a:xfrm>
      </p:grpSpPr>
      <p:sp>
        <p:nvSpPr>
          <p:cNvPr id="92" name="Google Shape;92;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93"/>
        <p:cNvGrpSpPr/>
        <p:nvPr/>
      </p:nvGrpSpPr>
      <p:grpSpPr>
        <a:xfrm>
          <a:off x="0" y="0"/>
          <a:ext cx="0" cy="0"/>
          <a:chOff x="0" y="0"/>
          <a:chExt cx="0" cy="0"/>
        </a:xfrm>
      </p:grpSpPr>
      <p:sp>
        <p:nvSpPr>
          <p:cNvPr id="94" name="Google Shape;94;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95"/>
        <p:cNvGrpSpPr/>
        <p:nvPr/>
      </p:nvGrpSpPr>
      <p:grpSpPr>
        <a:xfrm>
          <a:off x="0" y="0"/>
          <a:ext cx="0" cy="0"/>
          <a:chOff x="0" y="0"/>
          <a:chExt cx="0" cy="0"/>
        </a:xfrm>
      </p:grpSpPr>
      <p:sp>
        <p:nvSpPr>
          <p:cNvPr id="96" name="Google Shape;96;p42"/>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7" name="Google Shape;97;p42"/>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8" name="Google Shape;98;p42"/>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9" name="Google Shape;99;p42"/>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0" name="Google Shape;100;p42"/>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101"/>
        <p:cNvGrpSpPr/>
        <p:nvPr/>
      </p:nvGrpSpPr>
      <p:grpSpPr>
        <a:xfrm>
          <a:off x="0" y="0"/>
          <a:ext cx="0" cy="0"/>
          <a:chOff x="0" y="0"/>
          <a:chExt cx="0" cy="0"/>
        </a:xfrm>
      </p:grpSpPr>
      <p:sp>
        <p:nvSpPr>
          <p:cNvPr id="102" name="Google Shape;102;p4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03" name="Google Shape;103;p43"/>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4" name="Google Shape;104;p43"/>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5" name="Google Shape;105;p43"/>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6" name="Google Shape;106;p43"/>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7" name="Google Shape;107;p43"/>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8" name="Google Shape;108;p43"/>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9" name="Google Shape;109;p43"/>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0" name="Google Shape;110;p43"/>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1"/>
        <p:cNvGrpSpPr/>
        <p:nvPr/>
      </p:nvGrpSpPr>
      <p:grpSpPr>
        <a:xfrm>
          <a:off x="0" y="0"/>
          <a:ext cx="0" cy="0"/>
          <a:chOff x="0" y="0"/>
          <a:chExt cx="0" cy="0"/>
        </a:xfrm>
      </p:grpSpPr>
      <p:sp>
        <p:nvSpPr>
          <p:cNvPr id="112" name="Google Shape;112;p44"/>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3" name="Google Shape;113;p44"/>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4" name="Google Shape;114;p44"/>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5" name="Google Shape;115;p44"/>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44"/>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7" name="Google Shape;117;p44"/>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4"/>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4"/>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4"/>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1" name="Google Shape;121;p44"/>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2" name="Google Shape;122;p44"/>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3" name="Google Shape;123;p44"/>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4" name="Google Shape;124;p44"/>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5"/>
        <p:cNvGrpSpPr/>
        <p:nvPr/>
      </p:nvGrpSpPr>
      <p:grpSpPr>
        <a:xfrm>
          <a:off x="0" y="0"/>
          <a:ext cx="0" cy="0"/>
          <a:chOff x="0" y="0"/>
          <a:chExt cx="0" cy="0"/>
        </a:xfrm>
      </p:grpSpPr>
      <p:sp>
        <p:nvSpPr>
          <p:cNvPr id="126" name="Google Shape;126;p45"/>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7" name="Google Shape;127;p45"/>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8" name="Google Shape;128;p45"/>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9" name="Google Shape;129;p45"/>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5"/>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1" name="Google Shape;131;p45"/>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5"/>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3" name="Google Shape;133;p45"/>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4" name="Google Shape;134;p45"/>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5"/>
        <p:cNvGrpSpPr/>
        <p:nvPr/>
      </p:nvGrpSpPr>
      <p:grpSpPr>
        <a:xfrm>
          <a:off x="0" y="0"/>
          <a:ext cx="0" cy="0"/>
          <a:chOff x="0" y="0"/>
          <a:chExt cx="0" cy="0"/>
        </a:xfrm>
      </p:grpSpPr>
      <p:sp>
        <p:nvSpPr>
          <p:cNvPr id="136" name="Google Shape;136;p46"/>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7" name="Google Shape;137;p4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4"/>
        <p:cNvGrpSpPr/>
        <p:nvPr/>
      </p:nvGrpSpPr>
      <p:grpSpPr>
        <a:xfrm>
          <a:off x="0" y="0"/>
          <a:ext cx="0" cy="0"/>
          <a:chOff x="0" y="0"/>
          <a:chExt cx="0" cy="0"/>
        </a:xfrm>
      </p:grpSpPr>
      <p:sp>
        <p:nvSpPr>
          <p:cNvPr id="15" name="Google Shape;15;p18"/>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6" name="Google Shape;16;p18"/>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7" name="Google Shape;17;p18"/>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8" name="Google Shape;18;p18"/>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9" name="Google Shape;19;p18"/>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20" name="Google Shape;20;p18"/>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4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0" name="Google Shape;140;p47"/>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48"/>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3" name="Google Shape;143;p48"/>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49"/>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49"/>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49"/>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5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0" name="Google Shape;150;p50"/>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5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1"/>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1"/>
        <p:cNvGrpSpPr/>
        <p:nvPr/>
      </p:nvGrpSpPr>
      <p:grpSpPr>
        <a:xfrm>
          <a:off x="0" y="0"/>
          <a:ext cx="0" cy="0"/>
          <a:chOff x="0" y="0"/>
          <a:chExt cx="0" cy="0"/>
        </a:xfrm>
      </p:grpSpPr>
      <p:sp>
        <p:nvSpPr>
          <p:cNvPr id="22" name="Google Shape;22;p19"/>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23" name="Google Shape;23;p19"/>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24"/>
        <p:cNvGrpSpPr/>
        <p:nvPr/>
      </p:nvGrpSpPr>
      <p:grpSpPr>
        <a:xfrm>
          <a:off x="0" y="0"/>
          <a:ext cx="0" cy="0"/>
          <a:chOff x="0" y="0"/>
          <a:chExt cx="0" cy="0"/>
        </a:xfrm>
      </p:grpSpPr>
      <p:sp>
        <p:nvSpPr>
          <p:cNvPr id="25" name="Google Shape;25;p20"/>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6" name="Google Shape;26;p20"/>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7" name="Google Shape;27;p20"/>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8" name="Google Shape;28;p20"/>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9" name="Google Shape;29;p20"/>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0" name="Google Shape;30;p20"/>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1" name="Google Shape;31;p20"/>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23"/>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34" name="Google Shape;34;p23"/>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411"/>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35" name="Google Shape;35;p23"/>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6"/>
        <p:cNvGrpSpPr/>
        <p:nvPr/>
      </p:nvGrpSpPr>
      <p:grpSpPr>
        <a:xfrm>
          <a:off x="0" y="0"/>
          <a:ext cx="0" cy="0"/>
          <a:chOff x="0" y="0"/>
          <a:chExt cx="0" cy="0"/>
        </a:xfrm>
      </p:grpSpPr>
      <p:sp>
        <p:nvSpPr>
          <p:cNvPr id="37" name="Google Shape;37;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8" name="Google Shape;38;p24"/>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9"/>
        <p:cNvGrpSpPr/>
        <p:nvPr/>
      </p:nvGrpSpPr>
      <p:grpSpPr>
        <a:xfrm>
          <a:off x="0" y="0"/>
          <a:ext cx="0" cy="0"/>
          <a:chOff x="0" y="0"/>
          <a:chExt cx="0" cy="0"/>
        </a:xfrm>
      </p:grpSpPr>
      <p:sp>
        <p:nvSpPr>
          <p:cNvPr id="40" name="Google Shape;40;p2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1" name="Google Shape;41;p25"/>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2" name="Google Shape;42;p25"/>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https://www.youtube.com/embed/1lFvpg0y41I?feature=oembed" TargetMode="External"/><Relationship Id="rId6" Type="http://schemas.openxmlformats.org/officeDocument/2006/relationships/image" Target="../media/image9.jpeg"/><Relationship Id="rId5" Type="http://schemas.openxmlformats.org/officeDocument/2006/relationships/hyperlink" Target="https://youtu.be/1lFvpg0y41I" TargetMode="Externa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940250" y="1903475"/>
            <a:ext cx="5263500"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a:latin typeface="Arial"/>
                <a:ea typeface="Arial"/>
                <a:cs typeface="Arial"/>
                <a:sym typeface="Arial"/>
              </a:rPr>
              <a:t>EVENT MANAGEMENT &amp; MARKETING</a:t>
            </a:r>
            <a:endParaRPr>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2.9</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VENUE</a:t>
            </a:r>
            <a:endParaRPr b="1">
              <a:latin typeface="Arial"/>
              <a:ea typeface="Arial"/>
              <a:cs typeface="Arial"/>
              <a:sym typeface="Arial"/>
            </a:endParaRPr>
          </a:p>
        </p:txBody>
      </p:sp>
      <p:sp>
        <p:nvSpPr>
          <p:cNvPr id="250" name="Google Shape;250;p10"/>
          <p:cNvSpPr txBox="1">
            <a:spLocks noGrp="1"/>
          </p:cNvSpPr>
          <p:nvPr>
            <p:ph type="subTitle" idx="1"/>
          </p:nvPr>
        </p:nvSpPr>
        <p:spPr>
          <a:xfrm>
            <a:off x="938500" y="1144900"/>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An event </a:t>
            </a:r>
            <a:r>
              <a:rPr lang="en" sz="1600" b="1">
                <a:solidFill>
                  <a:schemeClr val="dk2"/>
                </a:solidFill>
                <a:latin typeface="Arial"/>
                <a:ea typeface="Arial"/>
                <a:cs typeface="Arial"/>
                <a:sym typeface="Arial"/>
              </a:rPr>
              <a:t>venue</a:t>
            </a:r>
            <a:r>
              <a:rPr lang="en" sz="1600">
                <a:latin typeface="Arial"/>
                <a:ea typeface="Arial"/>
                <a:cs typeface="Arial"/>
                <a:sym typeface="Arial"/>
              </a:rPr>
              <a:t> is the space used for the hosting of the event.  Venues can be indoor or outdoor and can be found almost anywhere.  Traditionally in sports and entertainment, events are held in stadiums, arenas, racetracks, ballparks, and conference centers, or outdoor venues for concerts and festivals.</a:t>
            </a:r>
            <a:endParaRPr sz="1600">
              <a:latin typeface="Arial"/>
              <a:ea typeface="Arial"/>
              <a:cs typeface="Arial"/>
              <a:sym typeface="Arial"/>
            </a:endParaRPr>
          </a:p>
        </p:txBody>
      </p:sp>
      <p:cxnSp>
        <p:nvCxnSpPr>
          <p:cNvPr id="251" name="Google Shape;251;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52" name="Google Shape;252;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3" name="Google Shape;253;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254" name="Google Shape;254;p10"/>
          <p:cNvPicPr preferRelativeResize="0"/>
          <p:nvPr/>
        </p:nvPicPr>
        <p:blipFill rotWithShape="1">
          <a:blip r:embed="rId4">
            <a:alphaModFix/>
          </a:blip>
          <a:srcRect/>
          <a:stretch/>
        </p:blipFill>
        <p:spPr>
          <a:xfrm>
            <a:off x="5278200" y="936050"/>
            <a:ext cx="3271400" cy="3271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VENUE</a:t>
            </a:r>
            <a:endParaRPr b="1">
              <a:latin typeface="Arial"/>
              <a:ea typeface="Arial"/>
              <a:cs typeface="Arial"/>
              <a:sym typeface="Arial"/>
            </a:endParaRPr>
          </a:p>
        </p:txBody>
      </p:sp>
      <p:sp>
        <p:nvSpPr>
          <p:cNvPr id="260" name="Google Shape;260;p11"/>
          <p:cNvSpPr txBox="1">
            <a:spLocks noGrp="1"/>
          </p:cNvSpPr>
          <p:nvPr>
            <p:ph type="subTitle" idx="1"/>
          </p:nvPr>
        </p:nvSpPr>
        <p:spPr>
          <a:xfrm>
            <a:off x="938500" y="1144900"/>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In 2022, NCAA basketball returned to the deck of an aircraft carrier for the first time in nearly a decade when Gonzaga and Michigan State squared off aboard the USS Abraham Lincoln in San Diego</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p:txBody>
      </p:sp>
      <p:cxnSp>
        <p:nvCxnSpPr>
          <p:cNvPr id="261" name="Google Shape;261;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62" name="Google Shape;262;p11"/>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63" name="Google Shape;263;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b="0" i="0" u="none" strike="noStrike" cap="none">
                <a:solidFill>
                  <a:srgbClr val="3D85C6"/>
                </a:solidFill>
                <a:latin typeface="Oswald"/>
                <a:ea typeface="Oswald"/>
                <a:cs typeface="Oswald"/>
                <a:sym typeface="Oswald"/>
              </a:rPr>
              <a:t>Copyright 2023. Sports Career Consulting, LLC.</a:t>
            </a:r>
            <a:endParaRPr sz="800" b="0" i="0" u="none" strike="noStrike" cap="none">
              <a:solidFill>
                <a:srgbClr val="3D85C6"/>
              </a:solidFill>
              <a:latin typeface="Oswald"/>
              <a:ea typeface="Oswald"/>
              <a:cs typeface="Oswald"/>
              <a:sym typeface="Oswald"/>
            </a:endParaRPr>
          </a:p>
        </p:txBody>
      </p:sp>
      <p:sp>
        <p:nvSpPr>
          <p:cNvPr id="265" name="Google Shape;265;p11"/>
          <p:cNvSpPr txBox="1"/>
          <p:nvPr/>
        </p:nvSpPr>
        <p:spPr>
          <a:xfrm>
            <a:off x="4883600" y="3365150"/>
            <a:ext cx="3734400" cy="35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b="1" dirty="0">
                <a:solidFill>
                  <a:schemeClr val="hlink"/>
                </a:solidFill>
              </a:rPr>
              <a:t>WATCH:</a:t>
            </a:r>
            <a:r>
              <a:rPr lang="en" sz="1200" b="1" u="sng" dirty="0">
                <a:solidFill>
                  <a:schemeClr val="hlink"/>
                </a:solidFill>
              </a:rPr>
              <a:t> </a:t>
            </a:r>
            <a:r>
              <a:rPr lang="en" sz="1200" b="1" u="sng" dirty="0">
                <a:solidFill>
                  <a:schemeClr val="hlink"/>
                </a:solidFill>
                <a:hlinkClick r:id="rId5"/>
              </a:rPr>
              <a:t>Highlight Video of the </a:t>
            </a:r>
            <a:br>
              <a:rPr lang="en" sz="1200" b="1" u="sng" dirty="0">
                <a:solidFill>
                  <a:schemeClr val="hlink"/>
                </a:solidFill>
                <a:hlinkClick r:id="rId5"/>
              </a:rPr>
            </a:br>
            <a:r>
              <a:rPr lang="en" sz="1200" b="1" u="sng" dirty="0">
                <a:solidFill>
                  <a:schemeClr val="hlink"/>
                </a:solidFill>
                <a:hlinkClick r:id="rId5"/>
              </a:rPr>
              <a:t>2022 Armed Forces Classic</a:t>
            </a:r>
            <a:endParaRPr sz="1200" b="1" dirty="0">
              <a:solidFill>
                <a:schemeClr val="lt1"/>
              </a:solidFill>
            </a:endParaRPr>
          </a:p>
        </p:txBody>
      </p:sp>
      <p:pic>
        <p:nvPicPr>
          <p:cNvPr id="2" name="Online Media 1" descr="Armed Forces Classic: Michigan State Spartans vs. Gonzaga Bulldogs | Full Game Highlights">
            <a:hlinkClick r:id="" action="ppaction://media"/>
            <a:extLst>
              <a:ext uri="{FF2B5EF4-FFF2-40B4-BE49-F238E27FC236}">
                <a16:creationId xmlns:a16="http://schemas.microsoft.com/office/drawing/2014/main" id="{5BCF5185-2E30-94A3-F254-0D33FDAA5A3A}"/>
              </a:ext>
            </a:extLst>
          </p:cNvPr>
          <p:cNvPicPr>
            <a:picLocks noRot="1" noChangeAspect="1"/>
          </p:cNvPicPr>
          <p:nvPr>
            <a:videoFile r:link="rId1"/>
          </p:nvPr>
        </p:nvPicPr>
        <p:blipFill>
          <a:blip r:embed="rId6"/>
          <a:stretch>
            <a:fillRect/>
          </a:stretch>
        </p:blipFill>
        <p:spPr>
          <a:xfrm>
            <a:off x="4853101" y="1144900"/>
            <a:ext cx="3795398" cy="214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2"/>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THE EVENT TRIANGLE</a:t>
            </a:r>
            <a:endParaRPr b="1">
              <a:latin typeface="Arial"/>
              <a:ea typeface="Arial"/>
              <a:cs typeface="Arial"/>
              <a:sym typeface="Arial"/>
            </a:endParaRPr>
          </a:p>
        </p:txBody>
      </p:sp>
      <p:cxnSp>
        <p:nvCxnSpPr>
          <p:cNvPr id="271" name="Google Shape;271;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272" name="Google Shape;272;p12"/>
          <p:cNvSpPr txBox="1">
            <a:spLocks noGrp="1"/>
          </p:cNvSpPr>
          <p:nvPr>
            <p:ph type="subTitle" idx="3"/>
          </p:nvPr>
        </p:nvSpPr>
        <p:spPr>
          <a:xfrm>
            <a:off x="1921550" y="1591400"/>
            <a:ext cx="6161400" cy="42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a:latin typeface="Arial"/>
                <a:ea typeface="Arial"/>
                <a:cs typeface="Arial"/>
                <a:sym typeface="Arial"/>
              </a:rPr>
              <a:t>Competing athletes, bands, singers, performers, entertainers could all be considered event participants (based on the event)</a:t>
            </a:r>
            <a:endParaRPr>
              <a:latin typeface="Arial"/>
              <a:ea typeface="Arial"/>
              <a:cs typeface="Arial"/>
              <a:sym typeface="Arial"/>
            </a:endParaRPr>
          </a:p>
        </p:txBody>
      </p:sp>
      <p:sp>
        <p:nvSpPr>
          <p:cNvPr id="273" name="Google Shape;273;p12"/>
          <p:cNvSpPr/>
          <p:nvPr/>
        </p:nvSpPr>
        <p:spPr>
          <a:xfrm>
            <a:off x="1026200" y="133290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4" name="Google Shape;274;p12"/>
          <p:cNvSpPr/>
          <p:nvPr/>
        </p:nvSpPr>
        <p:spPr>
          <a:xfrm>
            <a:off x="1026197" y="252255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12"/>
          <p:cNvSpPr/>
          <p:nvPr/>
        </p:nvSpPr>
        <p:spPr>
          <a:xfrm>
            <a:off x="1026200" y="371220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76" name="Google Shape;276;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7" name="Google Shape;277;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
        <p:nvSpPr>
          <p:cNvPr id="278" name="Google Shape;278;p12"/>
          <p:cNvSpPr txBox="1">
            <a:spLocks noGrp="1"/>
          </p:cNvSpPr>
          <p:nvPr>
            <p:ph type="title" idx="2"/>
          </p:nvPr>
        </p:nvSpPr>
        <p:spPr>
          <a:xfrm>
            <a:off x="1921550" y="1274938"/>
            <a:ext cx="2056500" cy="423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 b="1">
                <a:latin typeface="Arial"/>
                <a:ea typeface="Arial"/>
                <a:cs typeface="Arial"/>
                <a:sym typeface="Arial"/>
              </a:rPr>
              <a:t>PARTICIPANT</a:t>
            </a:r>
            <a:endParaRPr b="1">
              <a:latin typeface="Arial"/>
              <a:ea typeface="Arial"/>
              <a:cs typeface="Arial"/>
              <a:sym typeface="Arial"/>
            </a:endParaRPr>
          </a:p>
        </p:txBody>
      </p:sp>
      <p:sp>
        <p:nvSpPr>
          <p:cNvPr id="279" name="Google Shape;279;p12"/>
          <p:cNvSpPr txBox="1">
            <a:spLocks noGrp="1"/>
          </p:cNvSpPr>
          <p:nvPr>
            <p:ph type="subTitle" idx="3"/>
          </p:nvPr>
        </p:nvSpPr>
        <p:spPr>
          <a:xfrm>
            <a:off x="1921550" y="2726825"/>
            <a:ext cx="6637500" cy="42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a:latin typeface="Arial"/>
                <a:ea typeface="Arial"/>
                <a:cs typeface="Arial"/>
                <a:sym typeface="Arial"/>
              </a:rPr>
              <a:t>Companies support events through sponsorship. They utilize event sponsorship as a vehicle for marketing products or services.  </a:t>
            </a:r>
            <a:endParaRPr>
              <a:latin typeface="Arial"/>
              <a:ea typeface="Arial"/>
              <a:cs typeface="Arial"/>
              <a:sym typeface="Arial"/>
            </a:endParaRPr>
          </a:p>
        </p:txBody>
      </p:sp>
      <p:sp>
        <p:nvSpPr>
          <p:cNvPr id="280" name="Google Shape;280;p12"/>
          <p:cNvSpPr txBox="1">
            <a:spLocks noGrp="1"/>
          </p:cNvSpPr>
          <p:nvPr>
            <p:ph type="title" idx="2"/>
          </p:nvPr>
        </p:nvSpPr>
        <p:spPr>
          <a:xfrm>
            <a:off x="1921550" y="2410363"/>
            <a:ext cx="2056500" cy="423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 b="1">
                <a:latin typeface="Arial"/>
                <a:ea typeface="Arial"/>
                <a:cs typeface="Arial"/>
                <a:sym typeface="Arial"/>
              </a:rPr>
              <a:t>SPONSOR</a:t>
            </a:r>
            <a:endParaRPr b="1">
              <a:latin typeface="Arial"/>
              <a:ea typeface="Arial"/>
              <a:cs typeface="Arial"/>
              <a:sym typeface="Arial"/>
            </a:endParaRPr>
          </a:p>
        </p:txBody>
      </p:sp>
      <p:sp>
        <p:nvSpPr>
          <p:cNvPr id="281" name="Google Shape;281;p12"/>
          <p:cNvSpPr txBox="1">
            <a:spLocks noGrp="1"/>
          </p:cNvSpPr>
          <p:nvPr>
            <p:ph type="subTitle" idx="3"/>
          </p:nvPr>
        </p:nvSpPr>
        <p:spPr>
          <a:xfrm>
            <a:off x="1921550" y="3923975"/>
            <a:ext cx="6161400" cy="426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a:latin typeface="Arial"/>
                <a:ea typeface="Arial"/>
                <a:cs typeface="Arial"/>
                <a:sym typeface="Arial"/>
              </a:rPr>
              <a:t>Spectators are the individuals attending an event as a source of entertainment.</a:t>
            </a:r>
            <a:endParaRPr>
              <a:latin typeface="Arial"/>
              <a:ea typeface="Arial"/>
              <a:cs typeface="Arial"/>
              <a:sym typeface="Arial"/>
            </a:endParaRPr>
          </a:p>
        </p:txBody>
      </p:sp>
      <p:sp>
        <p:nvSpPr>
          <p:cNvPr id="282" name="Google Shape;282;p12"/>
          <p:cNvSpPr txBox="1">
            <a:spLocks noGrp="1"/>
          </p:cNvSpPr>
          <p:nvPr>
            <p:ph type="title" idx="2"/>
          </p:nvPr>
        </p:nvSpPr>
        <p:spPr>
          <a:xfrm>
            <a:off x="1921550" y="3607513"/>
            <a:ext cx="2056500" cy="423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 b="1">
                <a:latin typeface="Arial"/>
                <a:ea typeface="Arial"/>
                <a:cs typeface="Arial"/>
                <a:sym typeface="Arial"/>
              </a:rPr>
              <a:t>SPECTATOR</a:t>
            </a:r>
            <a:endParaRPr b="1">
              <a:latin typeface="Arial"/>
              <a:ea typeface="Arial"/>
              <a:cs typeface="Arial"/>
              <a:sym typeface="Arial"/>
            </a:endParaRPr>
          </a:p>
        </p:txBody>
      </p:sp>
      <p:pic>
        <p:nvPicPr>
          <p:cNvPr id="283" name="Google Shape;283;p12"/>
          <p:cNvPicPr preferRelativeResize="0"/>
          <p:nvPr/>
        </p:nvPicPr>
        <p:blipFill rotWithShape="1">
          <a:blip r:embed="rId4">
            <a:alphaModFix/>
          </a:blip>
          <a:srcRect/>
          <a:stretch/>
        </p:blipFill>
        <p:spPr>
          <a:xfrm>
            <a:off x="1052925" y="3874575"/>
            <a:ext cx="631150" cy="525705"/>
          </a:xfrm>
          <a:prstGeom prst="rect">
            <a:avLst/>
          </a:prstGeom>
          <a:noFill/>
          <a:ln>
            <a:noFill/>
          </a:ln>
        </p:spPr>
      </p:pic>
      <p:pic>
        <p:nvPicPr>
          <p:cNvPr id="284" name="Google Shape;284;p12"/>
          <p:cNvPicPr preferRelativeResize="0"/>
          <p:nvPr/>
        </p:nvPicPr>
        <p:blipFill rotWithShape="1">
          <a:blip r:embed="rId5">
            <a:alphaModFix/>
          </a:blip>
          <a:srcRect/>
          <a:stretch/>
        </p:blipFill>
        <p:spPr>
          <a:xfrm>
            <a:off x="1052913" y="2549263"/>
            <a:ext cx="631175" cy="631175"/>
          </a:xfrm>
          <a:prstGeom prst="rect">
            <a:avLst/>
          </a:prstGeom>
          <a:noFill/>
          <a:ln>
            <a:noFill/>
          </a:ln>
        </p:spPr>
      </p:pic>
      <p:pic>
        <p:nvPicPr>
          <p:cNvPr id="285" name="Google Shape;285;p12"/>
          <p:cNvPicPr preferRelativeResize="0"/>
          <p:nvPr/>
        </p:nvPicPr>
        <p:blipFill rotWithShape="1">
          <a:blip r:embed="rId6">
            <a:alphaModFix/>
          </a:blip>
          <a:srcRect/>
          <a:stretch/>
        </p:blipFill>
        <p:spPr>
          <a:xfrm>
            <a:off x="1201313" y="1390088"/>
            <a:ext cx="334374" cy="570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3"/>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91" name="Google Shape;291;p13"/>
          <p:cNvSpPr txBox="1">
            <a:spLocks noGrp="1"/>
          </p:cNvSpPr>
          <p:nvPr>
            <p:ph type="subTitle" idx="1"/>
          </p:nvPr>
        </p:nvSpPr>
        <p:spPr>
          <a:xfrm>
            <a:off x="1718000" y="1327175"/>
            <a:ext cx="65664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Consider what you have learned about events and the event triangle.  Now, think about the last event you attended in person.</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a:latin typeface="Arial"/>
                <a:ea typeface="Arial"/>
                <a:cs typeface="Arial"/>
                <a:sym typeface="Arial"/>
              </a:rPr>
              <a:t>What was the event?</a:t>
            </a:r>
            <a:endParaRPr sz="1600">
              <a:latin typeface="Arial"/>
              <a:ea typeface="Arial"/>
              <a:cs typeface="Arial"/>
              <a:sym typeface="Arial"/>
            </a:endParaRPr>
          </a:p>
          <a:p>
            <a:pPr marL="457200" lvl="0" indent="-330200" algn="l" rtl="0">
              <a:lnSpc>
                <a:spcPct val="100000"/>
              </a:lnSpc>
              <a:spcBef>
                <a:spcPts val="300"/>
              </a:spcBef>
              <a:spcAft>
                <a:spcPts val="0"/>
              </a:spcAft>
              <a:buSzPts val="1600"/>
              <a:buFont typeface="Arial"/>
              <a:buChar char="●"/>
            </a:pPr>
            <a:r>
              <a:rPr lang="en" sz="1600">
                <a:latin typeface="Arial"/>
                <a:ea typeface="Arial"/>
                <a:cs typeface="Arial"/>
                <a:sym typeface="Arial"/>
              </a:rPr>
              <a:t>Where was the event?  What was the venue?</a:t>
            </a:r>
            <a:endParaRPr sz="1600">
              <a:latin typeface="Arial"/>
              <a:ea typeface="Arial"/>
              <a:cs typeface="Arial"/>
              <a:sym typeface="Arial"/>
            </a:endParaRPr>
          </a:p>
          <a:p>
            <a:pPr marL="457200" lvl="0" indent="-330200" algn="l" rtl="0">
              <a:lnSpc>
                <a:spcPct val="100000"/>
              </a:lnSpc>
              <a:spcBef>
                <a:spcPts val="300"/>
              </a:spcBef>
              <a:spcAft>
                <a:spcPts val="0"/>
              </a:spcAft>
              <a:buSzPts val="1600"/>
              <a:buFont typeface="Arial"/>
              <a:buChar char="●"/>
            </a:pPr>
            <a:r>
              <a:rPr lang="en" sz="1600">
                <a:latin typeface="Arial"/>
                <a:ea typeface="Arial"/>
                <a:cs typeface="Arial"/>
                <a:sym typeface="Arial"/>
              </a:rPr>
              <a:t>Did the event cost money to attend?</a:t>
            </a:r>
            <a:endParaRPr sz="1600">
              <a:latin typeface="Arial"/>
              <a:ea typeface="Arial"/>
              <a:cs typeface="Arial"/>
              <a:sym typeface="Arial"/>
            </a:endParaRPr>
          </a:p>
          <a:p>
            <a:pPr marL="457200" lvl="0" indent="-330200" algn="l" rtl="0">
              <a:lnSpc>
                <a:spcPct val="100000"/>
              </a:lnSpc>
              <a:spcBef>
                <a:spcPts val="300"/>
              </a:spcBef>
              <a:spcAft>
                <a:spcPts val="0"/>
              </a:spcAft>
              <a:buSzPts val="1600"/>
              <a:buFont typeface="Arial"/>
              <a:buChar char="●"/>
            </a:pPr>
            <a:r>
              <a:rPr lang="en" sz="1600">
                <a:latin typeface="Arial"/>
                <a:ea typeface="Arial"/>
                <a:cs typeface="Arial"/>
                <a:sym typeface="Arial"/>
              </a:rPr>
              <a:t>Who were the participants?</a:t>
            </a:r>
            <a:endParaRPr sz="1600">
              <a:latin typeface="Arial"/>
              <a:ea typeface="Arial"/>
              <a:cs typeface="Arial"/>
              <a:sym typeface="Arial"/>
            </a:endParaRPr>
          </a:p>
          <a:p>
            <a:pPr marL="457200" lvl="0" indent="-330200" algn="l" rtl="0">
              <a:lnSpc>
                <a:spcPct val="100000"/>
              </a:lnSpc>
              <a:spcBef>
                <a:spcPts val="300"/>
              </a:spcBef>
              <a:spcAft>
                <a:spcPts val="0"/>
              </a:spcAft>
              <a:buSzPts val="1600"/>
              <a:buFont typeface="Arial"/>
              <a:buChar char="●"/>
            </a:pPr>
            <a:r>
              <a:rPr lang="en" sz="1600">
                <a:latin typeface="Arial"/>
                <a:ea typeface="Arial"/>
                <a:cs typeface="Arial"/>
                <a:sym typeface="Arial"/>
              </a:rPr>
              <a:t>Who were the spectators?</a:t>
            </a:r>
            <a:endParaRPr sz="1600">
              <a:latin typeface="Arial"/>
              <a:ea typeface="Arial"/>
              <a:cs typeface="Arial"/>
              <a:sym typeface="Arial"/>
            </a:endParaRPr>
          </a:p>
          <a:p>
            <a:pPr marL="457200" lvl="0" indent="-330200" algn="l" rtl="0">
              <a:lnSpc>
                <a:spcPct val="100000"/>
              </a:lnSpc>
              <a:spcBef>
                <a:spcPts val="300"/>
              </a:spcBef>
              <a:spcAft>
                <a:spcPts val="0"/>
              </a:spcAft>
              <a:buSzPts val="1600"/>
              <a:buFont typeface="Arial"/>
              <a:buChar char="●"/>
            </a:pPr>
            <a:r>
              <a:rPr lang="en" sz="1600">
                <a:latin typeface="Arial"/>
                <a:ea typeface="Arial"/>
                <a:cs typeface="Arial"/>
                <a:sym typeface="Arial"/>
              </a:rPr>
              <a:t>Were there sponsors?</a:t>
            </a:r>
            <a:endParaRPr sz="1600">
              <a:latin typeface="Arial"/>
              <a:ea typeface="Arial"/>
              <a:cs typeface="Arial"/>
              <a:sym typeface="Arial"/>
            </a:endParaRPr>
          </a:p>
          <a:p>
            <a:pPr marL="457200" lvl="0" indent="-330200" algn="l" rtl="0">
              <a:lnSpc>
                <a:spcPct val="100000"/>
              </a:lnSpc>
              <a:spcBef>
                <a:spcPts val="300"/>
              </a:spcBef>
              <a:spcAft>
                <a:spcPts val="300"/>
              </a:spcAft>
              <a:buSzPts val="1600"/>
              <a:buFont typeface="Arial"/>
              <a:buChar char="●"/>
            </a:pPr>
            <a:r>
              <a:rPr lang="en" sz="1600">
                <a:latin typeface="Arial"/>
                <a:ea typeface="Arial"/>
                <a:cs typeface="Arial"/>
                <a:sym typeface="Arial"/>
              </a:rPr>
              <a:t>What was the event experience like?  Was there ample parking?  Were there plenty of food and beverage options?</a:t>
            </a:r>
            <a:endParaRPr sz="1600">
              <a:latin typeface="Arial"/>
              <a:ea typeface="Arial"/>
              <a:cs typeface="Arial"/>
              <a:sym typeface="Arial"/>
            </a:endParaRPr>
          </a:p>
        </p:txBody>
      </p:sp>
      <p:pic>
        <p:nvPicPr>
          <p:cNvPr id="292" name="Google Shape;292;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3" name="Google Shape;293;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294" name="Google Shape;294;p13"/>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Google Shape;299;p14"/>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EVENT MARKETING</a:t>
            </a:r>
            <a:endParaRPr b="1">
              <a:latin typeface="Arial"/>
              <a:ea typeface="Arial"/>
              <a:cs typeface="Arial"/>
              <a:sym typeface="Arial"/>
            </a:endParaRPr>
          </a:p>
        </p:txBody>
      </p:sp>
      <p:sp>
        <p:nvSpPr>
          <p:cNvPr id="172" name="Google Shape;172;p2"/>
          <p:cNvSpPr txBox="1">
            <a:spLocks noGrp="1"/>
          </p:cNvSpPr>
          <p:nvPr>
            <p:ph type="subTitle" idx="1"/>
          </p:nvPr>
        </p:nvSpPr>
        <p:spPr>
          <a:xfrm>
            <a:off x="938500" y="1301425"/>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solidFill>
                  <a:schemeClr val="dk2"/>
                </a:solidFill>
                <a:latin typeface="Arial"/>
                <a:ea typeface="Arial"/>
                <a:cs typeface="Arial"/>
                <a:sym typeface="Arial"/>
              </a:rPr>
              <a:t>Event marketing</a:t>
            </a:r>
            <a:r>
              <a:rPr lang="en" sz="1600">
                <a:latin typeface="Arial"/>
                <a:ea typeface="Arial"/>
                <a:cs typeface="Arial"/>
                <a:sym typeface="Arial"/>
              </a:rPr>
              <a:t> refers to the actual marketing and management of an event by its organizers or marketing an organization’s products and services using an event as the platform.  </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b="1">
                <a:latin typeface="Arial"/>
                <a:ea typeface="Arial"/>
                <a:cs typeface="Arial"/>
                <a:sym typeface="Arial"/>
              </a:rPr>
              <a:t>Event marketing is </a:t>
            </a:r>
            <a:r>
              <a:rPr lang="en" sz="1600" b="1" i="1" u="sng">
                <a:latin typeface="Arial"/>
                <a:ea typeface="Arial"/>
                <a:cs typeface="Arial"/>
                <a:sym typeface="Arial"/>
              </a:rPr>
              <a:t>not</a:t>
            </a:r>
            <a:r>
              <a:rPr lang="en" sz="1600" b="1">
                <a:latin typeface="Arial"/>
                <a:ea typeface="Arial"/>
                <a:cs typeface="Arial"/>
                <a:sym typeface="Arial"/>
              </a:rPr>
              <a:t> the same thing as event management. </a:t>
            </a:r>
            <a:r>
              <a:rPr lang="en" sz="1600">
                <a:latin typeface="Arial"/>
                <a:ea typeface="Arial"/>
                <a:cs typeface="Arial"/>
                <a:sym typeface="Arial"/>
              </a:rPr>
              <a:t> </a:t>
            </a:r>
            <a:endParaRPr sz="1600">
              <a:latin typeface="Arial"/>
              <a:ea typeface="Arial"/>
              <a:cs typeface="Arial"/>
              <a:sym typeface="Arial"/>
            </a:endParaRPr>
          </a:p>
        </p:txBody>
      </p:sp>
      <p:cxnSp>
        <p:nvCxnSpPr>
          <p:cNvPr id="173" name="Google Shape;173;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74" name="Google Shape;174;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176" name="Google Shape;176;p2"/>
          <p:cNvPicPr preferRelativeResize="0"/>
          <p:nvPr/>
        </p:nvPicPr>
        <p:blipFill rotWithShape="1">
          <a:blip r:embed="rId4">
            <a:alphaModFix/>
          </a:blip>
          <a:srcRect/>
          <a:stretch/>
        </p:blipFill>
        <p:spPr>
          <a:xfrm>
            <a:off x="4991075" y="1386424"/>
            <a:ext cx="3678050" cy="2452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EVENT MANAGEMENT</a:t>
            </a:r>
            <a:endParaRPr b="1">
              <a:latin typeface="Arial"/>
              <a:ea typeface="Arial"/>
              <a:cs typeface="Arial"/>
              <a:sym typeface="Arial"/>
            </a:endParaRPr>
          </a:p>
        </p:txBody>
      </p:sp>
      <p:sp>
        <p:nvSpPr>
          <p:cNvPr id="182" name="Google Shape;182;p3"/>
          <p:cNvSpPr txBox="1">
            <a:spLocks noGrp="1"/>
          </p:cNvSpPr>
          <p:nvPr>
            <p:ph type="subTitle" idx="1"/>
          </p:nvPr>
        </p:nvSpPr>
        <p:spPr>
          <a:xfrm>
            <a:off x="938500" y="1301425"/>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solidFill>
                  <a:schemeClr val="dk2"/>
                </a:solidFill>
                <a:latin typeface="Arial"/>
                <a:ea typeface="Arial"/>
                <a:cs typeface="Arial"/>
                <a:sym typeface="Arial"/>
              </a:rPr>
              <a:t>Event management</a:t>
            </a:r>
            <a:r>
              <a:rPr lang="en" sz="1600">
                <a:latin typeface="Arial"/>
                <a:ea typeface="Arial"/>
                <a:cs typeface="Arial"/>
                <a:sym typeface="Arial"/>
              </a:rPr>
              <a:t> is the process of planning, organizing and conducting the event.   </a:t>
            </a:r>
            <a:endParaRPr sz="1600">
              <a:latin typeface="Arial"/>
              <a:ea typeface="Arial"/>
              <a:cs typeface="Arial"/>
              <a:sym typeface="Arial"/>
            </a:endParaRPr>
          </a:p>
        </p:txBody>
      </p:sp>
      <p:cxnSp>
        <p:nvCxnSpPr>
          <p:cNvPr id="183" name="Google Shape;183;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84" name="Google Shape;18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186" name="Google Shape;186;p3"/>
          <p:cNvPicPr preferRelativeResize="0"/>
          <p:nvPr/>
        </p:nvPicPr>
        <p:blipFill rotWithShape="1">
          <a:blip r:embed="rId4">
            <a:alphaModFix/>
          </a:blip>
          <a:srcRect/>
          <a:stretch/>
        </p:blipFill>
        <p:spPr>
          <a:xfrm>
            <a:off x="5706500" y="1301425"/>
            <a:ext cx="2698250" cy="2698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4"/>
          <p:cNvSpPr txBox="1">
            <a:spLocks noGrp="1"/>
          </p:cNvSpPr>
          <p:nvPr>
            <p:ph type="title"/>
          </p:nvPr>
        </p:nvSpPr>
        <p:spPr>
          <a:xfrm>
            <a:off x="332150" y="1930724"/>
            <a:ext cx="31593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 b="1">
                <a:latin typeface="Arial"/>
                <a:ea typeface="Arial"/>
                <a:cs typeface="Arial"/>
                <a:sym typeface="Arial"/>
              </a:rPr>
              <a:t>$4B</a:t>
            </a:r>
            <a:endParaRPr b="1">
              <a:latin typeface="Arial"/>
              <a:ea typeface="Arial"/>
              <a:cs typeface="Arial"/>
              <a:sym typeface="Arial"/>
            </a:endParaRPr>
          </a:p>
        </p:txBody>
      </p:sp>
      <p:sp>
        <p:nvSpPr>
          <p:cNvPr id="192" name="Google Shape;192;p4"/>
          <p:cNvSpPr txBox="1">
            <a:spLocks noGrp="1"/>
          </p:cNvSpPr>
          <p:nvPr>
            <p:ph type="subTitle" idx="1"/>
          </p:nvPr>
        </p:nvSpPr>
        <p:spPr>
          <a:xfrm>
            <a:off x="581750" y="2726150"/>
            <a:ext cx="2660100" cy="417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The cost of construction or renovation of the 12 venues being used for the 2022 FIFA Men’s World Cup in Qatar is estimated to be between $3 and $4 billion </a:t>
            </a:r>
            <a:endParaRPr>
              <a:latin typeface="Arial"/>
              <a:ea typeface="Arial"/>
              <a:cs typeface="Arial"/>
              <a:sym typeface="Arial"/>
            </a:endParaRPr>
          </a:p>
        </p:txBody>
      </p:sp>
      <p:sp>
        <p:nvSpPr>
          <p:cNvPr id="193" name="Google Shape;193;p4"/>
          <p:cNvSpPr txBox="1">
            <a:spLocks noGrp="1"/>
          </p:cNvSpPr>
          <p:nvPr>
            <p:ph type="title" idx="2"/>
          </p:nvPr>
        </p:nvSpPr>
        <p:spPr>
          <a:xfrm>
            <a:off x="5652550" y="1930724"/>
            <a:ext cx="31593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 b="1">
                <a:latin typeface="Arial"/>
                <a:ea typeface="Arial"/>
                <a:cs typeface="Arial"/>
                <a:sym typeface="Arial"/>
              </a:rPr>
              <a:t>$220B</a:t>
            </a:r>
            <a:endParaRPr b="1">
              <a:latin typeface="Arial"/>
              <a:ea typeface="Arial"/>
              <a:cs typeface="Arial"/>
              <a:sym typeface="Arial"/>
            </a:endParaRPr>
          </a:p>
        </p:txBody>
      </p:sp>
      <p:sp>
        <p:nvSpPr>
          <p:cNvPr id="194" name="Google Shape;194;p4"/>
          <p:cNvSpPr txBox="1">
            <a:spLocks noGrp="1"/>
          </p:cNvSpPr>
          <p:nvPr>
            <p:ph type="subTitle" idx="3"/>
          </p:nvPr>
        </p:nvSpPr>
        <p:spPr>
          <a:xfrm>
            <a:off x="6151650" y="2726150"/>
            <a:ext cx="2660100" cy="417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Qatar spent over $220 billion  to host the 2022 World Cup, making it the most expensive World Cup in history.</a:t>
            </a:r>
            <a:endParaRPr>
              <a:latin typeface="Arial"/>
              <a:ea typeface="Arial"/>
              <a:cs typeface="Arial"/>
              <a:sym typeface="Arial"/>
            </a:endParaRPr>
          </a:p>
        </p:txBody>
      </p:sp>
      <p:sp>
        <p:nvSpPr>
          <p:cNvPr id="195" name="Google Shape;195;p4"/>
          <p:cNvSpPr txBox="1">
            <a:spLocks noGrp="1"/>
          </p:cNvSpPr>
          <p:nvPr>
            <p:ph type="title" idx="4"/>
          </p:nvPr>
        </p:nvSpPr>
        <p:spPr>
          <a:xfrm>
            <a:off x="2992350" y="1930724"/>
            <a:ext cx="31593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 b="1">
                <a:latin typeface="Arial"/>
                <a:ea typeface="Arial"/>
                <a:cs typeface="Arial"/>
                <a:sym typeface="Arial"/>
              </a:rPr>
              <a:t>$38.5B</a:t>
            </a:r>
            <a:endParaRPr b="1">
              <a:latin typeface="Arial"/>
              <a:ea typeface="Arial"/>
              <a:cs typeface="Arial"/>
              <a:sym typeface="Arial"/>
            </a:endParaRPr>
          </a:p>
        </p:txBody>
      </p:sp>
      <p:sp>
        <p:nvSpPr>
          <p:cNvPr id="196" name="Google Shape;196;p4"/>
          <p:cNvSpPr txBox="1">
            <a:spLocks noGrp="1"/>
          </p:cNvSpPr>
          <p:nvPr>
            <p:ph type="subTitle" idx="5"/>
          </p:nvPr>
        </p:nvSpPr>
        <p:spPr>
          <a:xfrm>
            <a:off x="3337925" y="2726150"/>
            <a:ext cx="2443200" cy="417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sz="1300">
                <a:latin typeface="Arial"/>
                <a:ea typeface="Arial"/>
                <a:cs typeface="Arial"/>
                <a:sym typeface="Arial"/>
              </a:rPr>
              <a:t>The Beijing 2022 Winter Olympics cost China an estimated $38.5 billion, a figure nearly ten times higher than the country's initial estimate of $3.9 billion. </a:t>
            </a:r>
            <a:endParaRPr sz="1300">
              <a:latin typeface="Arial"/>
              <a:ea typeface="Arial"/>
              <a:cs typeface="Arial"/>
              <a:sym typeface="Arial"/>
            </a:endParaRPr>
          </a:p>
        </p:txBody>
      </p:sp>
      <p:pic>
        <p:nvPicPr>
          <p:cNvPr id="197" name="Google Shape;197;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8" name="Google Shape;198;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
        <p:nvSpPr>
          <p:cNvPr id="199" name="Google Shape;199;p4"/>
          <p:cNvSpPr txBox="1"/>
          <p:nvPr/>
        </p:nvSpPr>
        <p:spPr>
          <a:xfrm>
            <a:off x="1121250" y="582075"/>
            <a:ext cx="6901500" cy="914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en" sz="2000" b="1" i="0" u="none" strike="noStrike" cap="none">
                <a:solidFill>
                  <a:schemeClr val="lt1"/>
                </a:solidFill>
                <a:latin typeface="Arial"/>
                <a:ea typeface="Arial"/>
                <a:cs typeface="Arial"/>
                <a:sym typeface="Arial"/>
              </a:rPr>
              <a:t>Marketing and managing events can be very expensive.</a:t>
            </a:r>
            <a:endParaRPr sz="2000" b="1"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100"/>
              <a:buFont typeface="Arial"/>
              <a:buNone/>
            </a:pPr>
            <a:endParaRPr sz="1600" b="1" i="0" u="none" strike="noStrike" cap="none">
              <a:solidFill>
                <a:srgbClr val="FFAB4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100"/>
              <a:buFont typeface="Arial"/>
              <a:buNone/>
            </a:pPr>
            <a:r>
              <a:rPr lang="en" sz="1600" b="0" i="0" u="none" strike="noStrike" cap="none">
                <a:solidFill>
                  <a:srgbClr val="FFAB40"/>
                </a:solidFill>
                <a:latin typeface="Arial"/>
                <a:ea typeface="Arial"/>
                <a:cs typeface="Arial"/>
                <a:sym typeface="Arial"/>
              </a:rPr>
              <a:t>Major, large-scale events, called “</a:t>
            </a:r>
            <a:r>
              <a:rPr lang="en" sz="1600" b="1" i="0" u="none" strike="noStrike" cap="none">
                <a:solidFill>
                  <a:srgbClr val="FFAB40"/>
                </a:solidFill>
                <a:latin typeface="Arial"/>
                <a:ea typeface="Arial"/>
                <a:cs typeface="Arial"/>
                <a:sym typeface="Arial"/>
              </a:rPr>
              <a:t>mega events</a:t>
            </a:r>
            <a:r>
              <a:rPr lang="en" sz="1600" b="0" i="0" u="none" strike="noStrike" cap="none">
                <a:solidFill>
                  <a:srgbClr val="FFAB40"/>
                </a:solidFill>
                <a:latin typeface="Arial"/>
                <a:ea typeface="Arial"/>
                <a:cs typeface="Arial"/>
                <a:sym typeface="Arial"/>
              </a:rPr>
              <a:t>” can cost host cities and countries billions.</a:t>
            </a:r>
            <a:endParaRPr sz="1600" b="0" i="0" u="none" strike="noStrike" cap="none">
              <a:solidFill>
                <a:srgbClr val="FFAB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5" name="Google Shape;205;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
        <p:nvSpPr>
          <p:cNvPr id="206" name="Google Shape;206;p5"/>
          <p:cNvSpPr txBox="1">
            <a:spLocks noGrp="1"/>
          </p:cNvSpPr>
          <p:nvPr>
            <p:ph type="ctrTitle"/>
          </p:nvPr>
        </p:nvSpPr>
        <p:spPr>
          <a:xfrm>
            <a:off x="568325" y="356375"/>
            <a:ext cx="8427300" cy="609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2400">
                <a:solidFill>
                  <a:schemeClr val="lt2"/>
                </a:solidFill>
                <a:latin typeface="Arial"/>
                <a:ea typeface="Arial"/>
                <a:cs typeface="Arial"/>
                <a:sym typeface="Arial"/>
              </a:rPr>
              <a:t>EVENT MARKETING ACTIVITIES</a:t>
            </a:r>
            <a:endParaRPr sz="2400">
              <a:solidFill>
                <a:schemeClr val="lt2"/>
              </a:solidFill>
              <a:latin typeface="Arial"/>
              <a:ea typeface="Arial"/>
              <a:cs typeface="Arial"/>
              <a:sym typeface="Arial"/>
            </a:endParaRPr>
          </a:p>
        </p:txBody>
      </p:sp>
      <p:cxnSp>
        <p:nvCxnSpPr>
          <p:cNvPr id="207" name="Google Shape;207;p5"/>
          <p:cNvCxnSpPr/>
          <p:nvPr/>
        </p:nvCxnSpPr>
        <p:spPr>
          <a:xfrm>
            <a:off x="675225" y="918200"/>
            <a:ext cx="1458600" cy="0"/>
          </a:xfrm>
          <a:prstGeom prst="straightConnector1">
            <a:avLst/>
          </a:prstGeom>
          <a:noFill/>
          <a:ln w="9525" cap="flat" cmpd="sng">
            <a:solidFill>
              <a:schemeClr val="lt2"/>
            </a:solidFill>
            <a:prstDash val="solid"/>
            <a:round/>
            <a:headEnd type="none" w="sm" len="sm"/>
            <a:tailEnd type="none" w="sm" len="sm"/>
          </a:ln>
        </p:spPr>
      </p:cxnSp>
      <p:sp>
        <p:nvSpPr>
          <p:cNvPr id="208" name="Google Shape;208;p5"/>
          <p:cNvSpPr txBox="1"/>
          <p:nvPr/>
        </p:nvSpPr>
        <p:spPr>
          <a:xfrm>
            <a:off x="675225" y="1084925"/>
            <a:ext cx="7712100" cy="20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rgbClr val="FFFFFF"/>
                </a:solidFill>
                <a:latin typeface="Arial"/>
                <a:ea typeface="Arial"/>
                <a:cs typeface="Arial"/>
                <a:sym typeface="Arial"/>
              </a:rPr>
              <a:t>Event marketing activities include:</a:t>
            </a:r>
            <a:endParaRPr sz="16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Marketing the event to athletes or entertainers/celebrities to recruit and secure their participation to elevate the attractiveness of the event as a whole.</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6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Creating a publicity strategy incorporating a plan to utilize the media to increase coverage of the event.</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6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Promoting the event to the general public to increase attendance or follow the event through the media.</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6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Marketing the event to corporations to urge sponsorship and general event support. </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6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Working with government officials to provide public support.</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6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Marketing to private vendors that can provide services for the event.</a:t>
            </a:r>
            <a:endParaRPr sz="1600" b="0" i="0" u="none" strike="noStrike" cap="none">
              <a:solidFill>
                <a:srgbClr val="FFFFFF"/>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4" name="Google Shape;214;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215" name="Google Shape;215;p6"/>
          <p:cNvPicPr preferRelativeResize="0"/>
          <p:nvPr/>
        </p:nvPicPr>
        <p:blipFill rotWithShape="1">
          <a:blip r:embed="rId4">
            <a:alphaModFix/>
          </a:blip>
          <a:srcRect/>
          <a:stretch/>
        </p:blipFill>
        <p:spPr>
          <a:xfrm>
            <a:off x="636450" y="99915"/>
            <a:ext cx="7871099" cy="44274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1" name="Google Shape;221;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
        <p:nvSpPr>
          <p:cNvPr id="222" name="Google Shape;222;p7"/>
          <p:cNvSpPr txBox="1">
            <a:spLocks noGrp="1"/>
          </p:cNvSpPr>
          <p:nvPr>
            <p:ph type="ctrTitle"/>
          </p:nvPr>
        </p:nvSpPr>
        <p:spPr>
          <a:xfrm>
            <a:off x="635375" y="347025"/>
            <a:ext cx="8847300" cy="90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2400">
                <a:solidFill>
                  <a:schemeClr val="lt2"/>
                </a:solidFill>
                <a:latin typeface="Arial"/>
                <a:ea typeface="Arial"/>
                <a:cs typeface="Arial"/>
                <a:sym typeface="Arial"/>
              </a:rPr>
              <a:t>EVENT MANAGEMENT</a:t>
            </a:r>
            <a:endParaRPr sz="2400">
              <a:solidFill>
                <a:schemeClr val="lt2"/>
              </a:solidFill>
              <a:latin typeface="Arial"/>
              <a:ea typeface="Arial"/>
              <a:cs typeface="Arial"/>
              <a:sym typeface="Arial"/>
            </a:endParaRPr>
          </a:p>
        </p:txBody>
      </p:sp>
      <p:cxnSp>
        <p:nvCxnSpPr>
          <p:cNvPr id="223" name="Google Shape;223;p7"/>
          <p:cNvCxnSpPr/>
          <p:nvPr/>
        </p:nvCxnSpPr>
        <p:spPr>
          <a:xfrm>
            <a:off x="754225" y="906350"/>
            <a:ext cx="1458600" cy="0"/>
          </a:xfrm>
          <a:prstGeom prst="straightConnector1">
            <a:avLst/>
          </a:prstGeom>
          <a:noFill/>
          <a:ln w="9525" cap="flat" cmpd="sng">
            <a:solidFill>
              <a:schemeClr val="lt2"/>
            </a:solidFill>
            <a:prstDash val="solid"/>
            <a:round/>
            <a:headEnd type="none" w="sm" len="sm"/>
            <a:tailEnd type="none" w="sm" len="sm"/>
          </a:ln>
        </p:spPr>
      </p:cxnSp>
      <p:sp>
        <p:nvSpPr>
          <p:cNvPr id="224" name="Google Shape;224;p7"/>
          <p:cNvSpPr txBox="1"/>
          <p:nvPr/>
        </p:nvSpPr>
        <p:spPr>
          <a:xfrm>
            <a:off x="754225" y="966125"/>
            <a:ext cx="7514400" cy="20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2"/>
                </a:solidFill>
                <a:latin typeface="Arial"/>
                <a:ea typeface="Arial"/>
                <a:cs typeface="Arial"/>
                <a:sym typeface="Arial"/>
              </a:rPr>
              <a:t>Event planning</a:t>
            </a:r>
            <a:r>
              <a:rPr lang="en" sz="1600" b="1" i="0" u="none" strike="noStrike" cap="none">
                <a:solidFill>
                  <a:srgbClr val="FFFFFF"/>
                </a:solidFill>
                <a:latin typeface="Arial"/>
                <a:ea typeface="Arial"/>
                <a:cs typeface="Arial"/>
                <a:sym typeface="Arial"/>
              </a:rPr>
              <a:t> (a function of event management) activities include:</a:t>
            </a:r>
            <a:endParaRPr sz="1600" b="1"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Working with vendors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Facility selection</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Staffing and volunteers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Traffic and parking</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Transportation</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50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Security</a:t>
            </a:r>
            <a:endParaRPr sz="1600" b="0" i="0" u="none" strike="noStrike" cap="none">
              <a:solidFill>
                <a:srgbClr val="FFFFFF"/>
              </a:solidFill>
              <a:latin typeface="Arial"/>
              <a:ea typeface="Arial"/>
              <a:cs typeface="Arial"/>
              <a:sym typeface="Arial"/>
            </a:endParaRPr>
          </a:p>
        </p:txBody>
      </p:sp>
      <p:sp>
        <p:nvSpPr>
          <p:cNvPr id="225" name="Google Shape;225;p7"/>
          <p:cNvSpPr txBox="1"/>
          <p:nvPr/>
        </p:nvSpPr>
        <p:spPr>
          <a:xfrm>
            <a:off x="4276350" y="1472950"/>
            <a:ext cx="4347600" cy="1662900"/>
          </a:xfrm>
          <a:prstGeom prst="rect">
            <a:avLst/>
          </a:prstGeom>
          <a:noFill/>
          <a:ln>
            <a:noFill/>
          </a:ln>
        </p:spPr>
        <p:txBody>
          <a:bodyPr spcFirstLastPara="1" wrap="square" lIns="91425" tIns="91425" rIns="91425" bIns="91425" anchor="t" anchorCtr="0">
            <a:noAutofit/>
          </a:bodyPr>
          <a:lstStyle/>
          <a:p>
            <a:pPr marL="457200" marR="0" lvl="0" indent="-330200" algn="l" rtl="0">
              <a:lnSpc>
                <a:spcPct val="100000"/>
              </a:lnSpc>
              <a:spcBef>
                <a:spcPts val="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Concessions</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Ticketing and admissions</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Sponsorship</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Awards (including award ceremonies)</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Special accommodations</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Weather</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5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Hotels and lodging</a:t>
            </a: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500"/>
              </a:spcBef>
              <a:spcAft>
                <a:spcPts val="500"/>
              </a:spcAft>
              <a:buClr>
                <a:srgbClr val="000000"/>
              </a:buClr>
              <a:buSzPts val="1400"/>
              <a:buFont typeface="Arial"/>
              <a:buNone/>
            </a:pPr>
            <a:endParaRPr sz="1400" b="0" i="0" u="none" strike="noStrike" cap="none">
              <a:solidFill>
                <a:srgbClr val="000000"/>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THE EVENT </a:t>
            </a:r>
            <a:endParaRPr b="1">
              <a:latin typeface="Arial"/>
              <a:ea typeface="Arial"/>
              <a:cs typeface="Arial"/>
              <a:sym typeface="Arial"/>
            </a:endParaRPr>
          </a:p>
          <a:p>
            <a:pPr marL="0" lvl="0" indent="0" algn="l" rtl="0">
              <a:lnSpc>
                <a:spcPct val="100000"/>
              </a:lnSpc>
              <a:spcBef>
                <a:spcPts val="0"/>
              </a:spcBef>
              <a:spcAft>
                <a:spcPts val="0"/>
              </a:spcAft>
              <a:buSzPts val="2400"/>
              <a:buNone/>
            </a:pPr>
            <a:r>
              <a:rPr lang="en" b="1">
                <a:latin typeface="Arial"/>
                <a:ea typeface="Arial"/>
                <a:cs typeface="Arial"/>
                <a:sym typeface="Arial"/>
              </a:rPr>
              <a:t>TRIANGLE</a:t>
            </a:r>
            <a:endParaRPr b="1">
              <a:latin typeface="Arial"/>
              <a:ea typeface="Arial"/>
              <a:cs typeface="Arial"/>
              <a:sym typeface="Arial"/>
            </a:endParaRPr>
          </a:p>
        </p:txBody>
      </p:sp>
      <p:sp>
        <p:nvSpPr>
          <p:cNvPr id="231" name="Google Shape;231;p8"/>
          <p:cNvSpPr txBox="1">
            <a:spLocks noGrp="1"/>
          </p:cNvSpPr>
          <p:nvPr>
            <p:ph type="subTitle" idx="1"/>
          </p:nvPr>
        </p:nvSpPr>
        <p:spPr>
          <a:xfrm>
            <a:off x="938500" y="1467200"/>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The </a:t>
            </a:r>
            <a:r>
              <a:rPr lang="en" sz="1600" b="1">
                <a:solidFill>
                  <a:schemeClr val="dk2"/>
                </a:solidFill>
                <a:latin typeface="Arial"/>
                <a:ea typeface="Arial"/>
                <a:cs typeface="Arial"/>
                <a:sym typeface="Arial"/>
              </a:rPr>
              <a:t>event triangle</a:t>
            </a:r>
            <a:r>
              <a:rPr lang="en" sz="1600">
                <a:latin typeface="Arial"/>
                <a:ea typeface="Arial"/>
                <a:cs typeface="Arial"/>
                <a:sym typeface="Arial"/>
              </a:rPr>
              <a:t> is a basic model that describes the relationship between each of the event’s primary stakeholders: participants, spectators, and sponsors.  At the center of the triangle is the event itself while the three sides of the triangle represent the exchanges between stakeholders.</a:t>
            </a:r>
            <a:endParaRPr sz="1600">
              <a:latin typeface="Arial"/>
              <a:ea typeface="Arial"/>
              <a:cs typeface="Arial"/>
              <a:sym typeface="Arial"/>
            </a:endParaRPr>
          </a:p>
        </p:txBody>
      </p:sp>
      <p:cxnSp>
        <p:nvCxnSpPr>
          <p:cNvPr id="232" name="Google Shape;232;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33" name="Google Shape;233;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4" name="Google Shape;234;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pic>
        <p:nvPicPr>
          <p:cNvPr id="235" name="Google Shape;235;p8"/>
          <p:cNvPicPr preferRelativeResize="0"/>
          <p:nvPr/>
        </p:nvPicPr>
        <p:blipFill rotWithShape="1">
          <a:blip r:embed="rId4">
            <a:alphaModFix/>
          </a:blip>
          <a:srcRect/>
          <a:stretch/>
        </p:blipFill>
        <p:spPr>
          <a:xfrm>
            <a:off x="5269000" y="936050"/>
            <a:ext cx="3271401" cy="32714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1" name="Google Shape;241;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b="0" i="0" u="none" strike="noStrike" cap="none">
                <a:solidFill>
                  <a:schemeClr val="accent5"/>
                </a:solidFill>
                <a:latin typeface="Oswald"/>
                <a:ea typeface="Oswald"/>
                <a:cs typeface="Oswald"/>
                <a:sym typeface="Oswald"/>
              </a:rPr>
              <a:t>Copyright 2023. Sports Career Consulting, LLC.</a:t>
            </a:r>
            <a:endParaRPr sz="800" b="0" i="0" u="none" strike="noStrike" cap="none">
              <a:solidFill>
                <a:schemeClr val="accent5"/>
              </a:solidFill>
              <a:latin typeface="Oswald"/>
              <a:ea typeface="Oswald"/>
              <a:cs typeface="Oswald"/>
              <a:sym typeface="Oswald"/>
            </a:endParaRPr>
          </a:p>
        </p:txBody>
      </p:sp>
      <p:sp>
        <p:nvSpPr>
          <p:cNvPr id="242" name="Google Shape;242;p9"/>
          <p:cNvSpPr txBox="1">
            <a:spLocks noGrp="1"/>
          </p:cNvSpPr>
          <p:nvPr>
            <p:ph type="ctrTitle"/>
          </p:nvPr>
        </p:nvSpPr>
        <p:spPr>
          <a:xfrm>
            <a:off x="712725" y="296975"/>
            <a:ext cx="8283000" cy="669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2400">
                <a:solidFill>
                  <a:schemeClr val="lt2"/>
                </a:solidFill>
                <a:latin typeface="Arial"/>
                <a:ea typeface="Arial"/>
                <a:cs typeface="Arial"/>
                <a:sym typeface="Arial"/>
              </a:rPr>
              <a:t>EVENT EXAMPLES</a:t>
            </a:r>
            <a:endParaRPr sz="2400">
              <a:solidFill>
                <a:schemeClr val="lt2"/>
              </a:solidFill>
              <a:latin typeface="Arial"/>
              <a:ea typeface="Arial"/>
              <a:cs typeface="Arial"/>
              <a:sym typeface="Arial"/>
            </a:endParaRPr>
          </a:p>
        </p:txBody>
      </p:sp>
      <p:cxnSp>
        <p:nvCxnSpPr>
          <p:cNvPr id="243" name="Google Shape;243;p9"/>
          <p:cNvCxnSpPr/>
          <p:nvPr/>
        </p:nvCxnSpPr>
        <p:spPr>
          <a:xfrm>
            <a:off x="837375" y="846950"/>
            <a:ext cx="1458600" cy="0"/>
          </a:xfrm>
          <a:prstGeom prst="straightConnector1">
            <a:avLst/>
          </a:prstGeom>
          <a:noFill/>
          <a:ln w="9525" cap="flat" cmpd="sng">
            <a:solidFill>
              <a:schemeClr val="lt2"/>
            </a:solidFill>
            <a:prstDash val="solid"/>
            <a:round/>
            <a:headEnd type="none" w="sm" len="sm"/>
            <a:tailEnd type="none" w="sm" len="sm"/>
          </a:ln>
        </p:spPr>
      </p:cxnSp>
      <p:sp>
        <p:nvSpPr>
          <p:cNvPr id="244" name="Google Shape;244;p9"/>
          <p:cNvSpPr txBox="1"/>
          <p:nvPr/>
        </p:nvSpPr>
        <p:spPr>
          <a:xfrm>
            <a:off x="950300" y="966125"/>
            <a:ext cx="7318200" cy="2048400"/>
          </a:xfrm>
          <a:prstGeom prst="rect">
            <a:avLst/>
          </a:prstGeom>
          <a:noFill/>
          <a:ln>
            <a:noFill/>
          </a:ln>
        </p:spPr>
        <p:txBody>
          <a:bodyPr spcFirstLastPara="1" wrap="square" lIns="91425" tIns="91425" rIns="91425" bIns="91425" anchor="t" anchorCtr="0">
            <a:noAutofit/>
          </a:bodyPr>
          <a:lstStyle/>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Tour de France</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Weddings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Competitive Eating Events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Cannes International Film Festival</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US Air Guitar Championships </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America's Cup	</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ESPY Awards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The annual Consumer Electronics Show (CES) in Las Vegas</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Local 5K “Fun Run”</a:t>
            </a:r>
            <a:endParaRPr sz="1600" b="0" i="0" u="none" strike="noStrike" cap="none">
              <a:solidFill>
                <a:srgbClr val="FFFFFF"/>
              </a:solidFill>
              <a:latin typeface="Arial"/>
              <a:ea typeface="Arial"/>
              <a:cs typeface="Arial"/>
              <a:sym typeface="Arial"/>
            </a:endParaRPr>
          </a:p>
          <a:p>
            <a:pPr marL="457200" marR="0" lvl="0" indent="-330200" algn="l" rtl="0">
              <a:lnSpc>
                <a:spcPct val="100000"/>
              </a:lnSpc>
              <a:spcBef>
                <a:spcPts val="500"/>
              </a:spcBef>
              <a:spcAft>
                <a:spcPts val="500"/>
              </a:spcAft>
              <a:buClr>
                <a:srgbClr val="FFFFFF"/>
              </a:buClr>
              <a:buSzPts val="1600"/>
              <a:buFont typeface="Arial"/>
              <a:buChar char="●"/>
            </a:pPr>
            <a:r>
              <a:rPr lang="en" sz="1600" b="0" i="0" u="none" strike="noStrike" cap="none">
                <a:solidFill>
                  <a:srgbClr val="FFFFFF"/>
                </a:solidFill>
                <a:latin typeface="Arial"/>
                <a:ea typeface="Arial"/>
                <a:cs typeface="Arial"/>
                <a:sym typeface="Arial"/>
              </a:rPr>
              <a:t>High school air band competition</a:t>
            </a:r>
            <a:endParaRPr sz="1600" b="0" i="0" u="none" strike="noStrike" cap="none">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806</Words>
  <Application>Microsoft Macintosh PowerPoint</Application>
  <PresentationFormat>On-screen Show (16:9)</PresentationFormat>
  <Paragraphs>91</Paragraphs>
  <Slides>14</Slides>
  <Notes>14</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Proxima Nova</vt:lpstr>
      <vt:lpstr>Montserrat</vt:lpstr>
      <vt:lpstr>Oswald</vt:lpstr>
      <vt:lpstr>Arial</vt:lpstr>
      <vt:lpstr>Futuristic Background by Slidesgo</vt:lpstr>
      <vt:lpstr>Slidesgo Final Pages</vt:lpstr>
      <vt:lpstr>EVENT MANAGEMENT &amp; MARKETING</vt:lpstr>
      <vt:lpstr>EVENT MARKETING</vt:lpstr>
      <vt:lpstr>EVENT MANAGEMENT</vt:lpstr>
      <vt:lpstr>$4B</vt:lpstr>
      <vt:lpstr>EVENT MARKETING ACTIVITIES</vt:lpstr>
      <vt:lpstr>PowerPoint Presentation</vt:lpstr>
      <vt:lpstr>EVENT MANAGEMENT</vt:lpstr>
      <vt:lpstr>THE EVENT  TRIANGLE</vt:lpstr>
      <vt:lpstr>EVENT EXAMPLES</vt:lpstr>
      <vt:lpstr>VENUE</vt:lpstr>
      <vt:lpstr>VENUE</vt:lpstr>
      <vt:lpstr>THE EVENT TRIANGLE</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MANAGEMENT &amp; MARKETING</dc:title>
  <cp:lastModifiedBy>Laura Bennett</cp:lastModifiedBy>
  <cp:revision>2</cp:revision>
  <dcterms:modified xsi:type="dcterms:W3CDTF">2023-08-10T21:52:31Z</dcterms:modified>
</cp:coreProperties>
</file>