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3"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144000" cy="5143500" type="screen16x9"/>
  <p:notesSz cx="6858000" cy="9144000"/>
  <p:embeddedFontLst>
    <p:embeddedFont>
      <p:font typeface="Montserrat" pitchFamily="2" charset="77"/>
      <p:regular r:id="rId26"/>
      <p:bold r:id="rId27"/>
      <p:italic r:id="rId28"/>
      <p:boldItalic r:id="rId29"/>
    </p:embeddedFont>
    <p:embeddedFont>
      <p:font typeface="Oswald" panose="02000703000000000000" pitchFamily="2" charset="77"/>
      <p:regular r:id="rId30"/>
      <p:bold r:id="rId31"/>
    </p:embeddedFont>
    <p:embeddedFont>
      <p:font typeface="Proxima Nova" panose="02000506030000020004"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8" roundtripDataSignature="AMtx7mgM/zs/iIXTB+R4iaY9Fycl0+kwD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5eed93940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g25eed93940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8d77b5cdc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28d77b5cdc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8d77b5cdc4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g28d77b5cdc4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4"/>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4"/>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35"/>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9" name="Google Shape;39;p35"/>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0" name="Google Shape;40;p35"/>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3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3"/>
        <p:cNvGrpSpPr/>
        <p:nvPr/>
      </p:nvGrpSpPr>
      <p:grpSpPr>
        <a:xfrm>
          <a:off x="0" y="0"/>
          <a:ext cx="0" cy="0"/>
          <a:chOff x="0" y="0"/>
          <a:chExt cx="0" cy="0"/>
        </a:xfrm>
      </p:grpSpPr>
      <p:sp>
        <p:nvSpPr>
          <p:cNvPr id="44" name="Google Shape;44;p37"/>
          <p:cNvSpPr txBox="1">
            <a:spLocks noGrp="1"/>
          </p:cNvSpPr>
          <p:nvPr>
            <p:ph type="title" hasCustomPrompt="1"/>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45" name="Google Shape;45;p37"/>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7"/>
        <p:cNvGrpSpPr/>
        <p:nvPr/>
      </p:nvGrpSpPr>
      <p:grpSpPr>
        <a:xfrm>
          <a:off x="0" y="0"/>
          <a:ext cx="0" cy="0"/>
          <a:chOff x="0" y="0"/>
          <a:chExt cx="0" cy="0"/>
        </a:xfrm>
      </p:grpSpPr>
      <p:sp>
        <p:nvSpPr>
          <p:cNvPr id="48" name="Google Shape;48;p3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9" name="Google Shape;49;p39"/>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50"/>
        <p:cNvGrpSpPr/>
        <p:nvPr/>
      </p:nvGrpSpPr>
      <p:grpSpPr>
        <a:xfrm>
          <a:off x="0" y="0"/>
          <a:ext cx="0" cy="0"/>
          <a:chOff x="0" y="0"/>
          <a:chExt cx="0" cy="0"/>
        </a:xfrm>
      </p:grpSpPr>
      <p:sp>
        <p:nvSpPr>
          <p:cNvPr id="51" name="Google Shape;51;p40"/>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52" name="Google Shape;52;p40"/>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3" name="Google Shape;53;p40"/>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54" name="Google Shape;54;p40"/>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5" name="Google Shape;55;p40"/>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56" name="Google Shape;56;p40"/>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7" name="Google Shape;57;p40"/>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58" name="Google Shape;58;p40"/>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59" name="Google Shape;59;p40"/>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60"/>
        <p:cNvGrpSpPr/>
        <p:nvPr/>
      </p:nvGrpSpPr>
      <p:grpSpPr>
        <a:xfrm>
          <a:off x="0" y="0"/>
          <a:ext cx="0" cy="0"/>
          <a:chOff x="0" y="0"/>
          <a:chExt cx="0" cy="0"/>
        </a:xfrm>
      </p:grpSpPr>
      <p:sp>
        <p:nvSpPr>
          <p:cNvPr id="61" name="Google Shape;61;p41"/>
          <p:cNvSpPr txBox="1">
            <a:spLocks noGrp="1"/>
          </p:cNvSpPr>
          <p:nvPr>
            <p:ph type="ctrTitle"/>
          </p:nvPr>
        </p:nvSpPr>
        <p:spPr>
          <a:xfrm>
            <a:off x="4285500" y="2832875"/>
            <a:ext cx="3657300" cy="644700"/>
          </a:xfrm>
          <a:prstGeom prst="rect">
            <a:avLst/>
          </a:prstGeom>
          <a:noFill/>
          <a:ln>
            <a:noFill/>
          </a:ln>
          <a:effectLst>
            <a:outerShdw blurRad="57150" dist="19050" dir="5400000" algn="bl" rotWithShape="0">
              <a:srgbClr val="76A5AF">
                <a:alpha val="87450"/>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62" name="Google Shape;62;p41"/>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3"/>
        <p:cNvGrpSpPr/>
        <p:nvPr/>
      </p:nvGrpSpPr>
      <p:grpSpPr>
        <a:xfrm>
          <a:off x="0" y="0"/>
          <a:ext cx="0" cy="0"/>
          <a:chOff x="0" y="0"/>
          <a:chExt cx="0" cy="0"/>
        </a:xfrm>
      </p:grpSpPr>
      <p:sp>
        <p:nvSpPr>
          <p:cNvPr id="64" name="Google Shape;64;p42"/>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5" name="Google Shape;65;p42"/>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6" name="Google Shape;66;p42"/>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7" name="Google Shape;67;p42"/>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8" name="Google Shape;68;p42"/>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9"/>
        <p:cNvGrpSpPr/>
        <p:nvPr/>
      </p:nvGrpSpPr>
      <p:grpSpPr>
        <a:xfrm>
          <a:off x="0" y="0"/>
          <a:ext cx="0" cy="0"/>
          <a:chOff x="0" y="0"/>
          <a:chExt cx="0" cy="0"/>
        </a:xfrm>
      </p:grpSpPr>
      <p:sp>
        <p:nvSpPr>
          <p:cNvPr id="70" name="Google Shape;70;p43"/>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1" name="Google Shape;71;p43"/>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2" name="Google Shape;72;p43"/>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3" name="Google Shape;73;p43"/>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4" name="Google Shape;74;p43"/>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75" name="Google Shape;75;p43"/>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6" name="Google Shape;76;p43"/>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7"/>
        <p:cNvGrpSpPr/>
        <p:nvPr/>
      </p:nvGrpSpPr>
      <p:grpSpPr>
        <a:xfrm>
          <a:off x="0" y="0"/>
          <a:ext cx="0" cy="0"/>
          <a:chOff x="0" y="0"/>
          <a:chExt cx="0" cy="0"/>
        </a:xfrm>
      </p:grpSpPr>
      <p:sp>
        <p:nvSpPr>
          <p:cNvPr id="78" name="Google Shape;78;p44"/>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9" name="Google Shape;79;p44"/>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1"/>
        <p:cNvGrpSpPr/>
        <p:nvPr/>
      </p:nvGrpSpPr>
      <p:grpSpPr>
        <a:xfrm>
          <a:off x="0" y="0"/>
          <a:ext cx="0" cy="0"/>
          <a:chOff x="0" y="0"/>
          <a:chExt cx="0" cy="0"/>
        </a:xfrm>
      </p:grpSpPr>
      <p:sp>
        <p:nvSpPr>
          <p:cNvPr id="12" name="Google Shape;12;p25"/>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13" name="Google Shape;13;p25"/>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80"/>
        <p:cNvGrpSpPr/>
        <p:nvPr/>
      </p:nvGrpSpPr>
      <p:grpSpPr>
        <a:xfrm>
          <a:off x="0" y="0"/>
          <a:ext cx="0" cy="0"/>
          <a:chOff x="0" y="0"/>
          <a:chExt cx="0" cy="0"/>
        </a:xfrm>
      </p:grpSpPr>
      <p:sp>
        <p:nvSpPr>
          <p:cNvPr id="81" name="Google Shape;81;p45"/>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82"/>
        <p:cNvGrpSpPr/>
        <p:nvPr/>
      </p:nvGrpSpPr>
      <p:grpSpPr>
        <a:xfrm>
          <a:off x="0" y="0"/>
          <a:ext cx="0" cy="0"/>
          <a:chOff x="0" y="0"/>
          <a:chExt cx="0" cy="0"/>
        </a:xfrm>
      </p:grpSpPr>
      <p:sp>
        <p:nvSpPr>
          <p:cNvPr id="83" name="Google Shape;83;p46"/>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4"/>
        <p:cNvGrpSpPr/>
        <p:nvPr/>
      </p:nvGrpSpPr>
      <p:grpSpPr>
        <a:xfrm>
          <a:off x="0" y="0"/>
          <a:ext cx="0" cy="0"/>
          <a:chOff x="0" y="0"/>
          <a:chExt cx="0" cy="0"/>
        </a:xfrm>
      </p:grpSpPr>
      <p:sp>
        <p:nvSpPr>
          <p:cNvPr id="85" name="Google Shape;85;p47"/>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6"/>
        <p:cNvGrpSpPr/>
        <p:nvPr/>
      </p:nvGrpSpPr>
      <p:grpSpPr>
        <a:xfrm>
          <a:off x="0" y="0"/>
          <a:ext cx="0" cy="0"/>
          <a:chOff x="0" y="0"/>
          <a:chExt cx="0" cy="0"/>
        </a:xfrm>
      </p:grpSpPr>
      <p:sp>
        <p:nvSpPr>
          <p:cNvPr id="87" name="Google Shape;87;p4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8"/>
        <p:cNvGrpSpPr/>
        <p:nvPr/>
      </p:nvGrpSpPr>
      <p:grpSpPr>
        <a:xfrm>
          <a:off x="0" y="0"/>
          <a:ext cx="0" cy="0"/>
          <a:chOff x="0" y="0"/>
          <a:chExt cx="0" cy="0"/>
        </a:xfrm>
      </p:grpSpPr>
      <p:sp>
        <p:nvSpPr>
          <p:cNvPr id="89" name="Google Shape;89;p49"/>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0" name="Google Shape;90;p49"/>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91" name="Google Shape;91;p49"/>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92" name="Google Shape;92;p49"/>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3" name="Google Shape;93;p49"/>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4"/>
        <p:cNvGrpSpPr/>
        <p:nvPr/>
      </p:nvGrpSpPr>
      <p:grpSpPr>
        <a:xfrm>
          <a:off x="0" y="0"/>
          <a:ext cx="0" cy="0"/>
          <a:chOff x="0" y="0"/>
          <a:chExt cx="0" cy="0"/>
        </a:xfrm>
      </p:grpSpPr>
      <p:sp>
        <p:nvSpPr>
          <p:cNvPr id="95" name="Google Shape;95;p5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6" name="Google Shape;96;p50"/>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7" name="Google Shape;97;p50"/>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8" name="Google Shape;98;p50"/>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9" name="Google Shape;99;p50"/>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0" name="Google Shape;100;p50"/>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1" name="Google Shape;101;p50"/>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2" name="Google Shape;102;p50"/>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3" name="Google Shape;103;p50"/>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4"/>
        <p:cNvGrpSpPr/>
        <p:nvPr/>
      </p:nvGrpSpPr>
      <p:grpSpPr>
        <a:xfrm>
          <a:off x="0" y="0"/>
          <a:ext cx="0" cy="0"/>
          <a:chOff x="0" y="0"/>
          <a:chExt cx="0" cy="0"/>
        </a:xfrm>
      </p:grpSpPr>
      <p:sp>
        <p:nvSpPr>
          <p:cNvPr id="105" name="Google Shape;105;p51"/>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06" name="Google Shape;106;p51"/>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7" name="Google Shape;107;p51"/>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08" name="Google Shape;108;p51"/>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9" name="Google Shape;109;p51"/>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10" name="Google Shape;110;p51"/>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11"/>
        <p:cNvGrpSpPr/>
        <p:nvPr/>
      </p:nvGrpSpPr>
      <p:grpSpPr>
        <a:xfrm>
          <a:off x="0" y="0"/>
          <a:ext cx="0" cy="0"/>
          <a:chOff x="0" y="0"/>
          <a:chExt cx="0" cy="0"/>
        </a:xfrm>
      </p:grpSpPr>
      <p:sp>
        <p:nvSpPr>
          <p:cNvPr id="112" name="Google Shape;112;p52"/>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3" name="Google Shape;113;p52"/>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4" name="Google Shape;114;p52"/>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5" name="Google Shape;115;p52"/>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52"/>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7" name="Google Shape;117;p52"/>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8" name="Google Shape;118;p52"/>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9" name="Google Shape;119;p52"/>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0" name="Google Shape;120;p52"/>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1" name="Google Shape;121;p52"/>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2" name="Google Shape;122;p52"/>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3" name="Google Shape;123;p52"/>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4" name="Google Shape;124;p52"/>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5"/>
        <p:cNvGrpSpPr/>
        <p:nvPr/>
      </p:nvGrpSpPr>
      <p:grpSpPr>
        <a:xfrm>
          <a:off x="0" y="0"/>
          <a:ext cx="0" cy="0"/>
          <a:chOff x="0" y="0"/>
          <a:chExt cx="0" cy="0"/>
        </a:xfrm>
      </p:grpSpPr>
      <p:sp>
        <p:nvSpPr>
          <p:cNvPr id="126" name="Google Shape;126;p53"/>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7" name="Google Shape;127;p53"/>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8" name="Google Shape;128;p53"/>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9" name="Google Shape;129;p53"/>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53"/>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1" name="Google Shape;131;p53"/>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53"/>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3" name="Google Shape;133;p53"/>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4" name="Google Shape;134;p53"/>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5"/>
        <p:cNvGrpSpPr/>
        <p:nvPr/>
      </p:nvGrpSpPr>
      <p:grpSpPr>
        <a:xfrm>
          <a:off x="0" y="0"/>
          <a:ext cx="0" cy="0"/>
          <a:chOff x="0" y="0"/>
          <a:chExt cx="0" cy="0"/>
        </a:xfrm>
      </p:grpSpPr>
      <p:sp>
        <p:nvSpPr>
          <p:cNvPr id="136" name="Google Shape;136;p54"/>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7" name="Google Shape;137;p5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4"/>
        <p:cNvGrpSpPr/>
        <p:nvPr/>
      </p:nvGrpSpPr>
      <p:grpSpPr>
        <a:xfrm>
          <a:off x="0" y="0"/>
          <a:ext cx="0" cy="0"/>
          <a:chOff x="0" y="0"/>
          <a:chExt cx="0" cy="0"/>
        </a:xfrm>
      </p:grpSpPr>
      <p:sp>
        <p:nvSpPr>
          <p:cNvPr id="15" name="Google Shape;15;p2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6"/>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5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0" name="Google Shape;140;p55"/>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56"/>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3" name="Google Shape;143;p56"/>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57"/>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6" name="Google Shape;146;p57"/>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57"/>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 sz="1000" b="0" i="0" u="none" strike="noStrike" cap="none">
                <a:solidFill>
                  <a:schemeClr val="accent1"/>
                </a:solidFill>
                <a:latin typeface="Montserrat"/>
                <a:ea typeface="Montserrat"/>
                <a:cs typeface="Montserrat"/>
                <a:sym typeface="Montserrat"/>
              </a:rPr>
              <a:t>CREDITS: This presentation template was created by </a:t>
            </a:r>
            <a:r>
              <a:rPr lang="en"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b="0" i="0" u="none" strike="noStrike" cap="none">
                <a:solidFill>
                  <a:schemeClr val="accent1"/>
                </a:solidFill>
                <a:latin typeface="Montserrat"/>
                <a:ea typeface="Montserrat"/>
                <a:cs typeface="Montserrat"/>
                <a:sym typeface="Montserrat"/>
              </a:rPr>
              <a:t>, including icons by </a:t>
            </a:r>
            <a:r>
              <a:rPr lang="en"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b="0" i="0" u="none" strike="noStrike" cap="none">
                <a:solidFill>
                  <a:schemeClr val="accent1"/>
                </a:solidFill>
                <a:latin typeface="Montserrat"/>
                <a:ea typeface="Montserrat"/>
                <a:cs typeface="Montserrat"/>
                <a:sym typeface="Montserrat"/>
              </a:rPr>
              <a:t>, and infographics &amp; images by </a:t>
            </a:r>
            <a:r>
              <a:rPr lang="en"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5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0" name="Google Shape;150;p58"/>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5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3" name="Google Shape;153;p59"/>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29"/>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9" name="Google Shape;19;p29"/>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411"/>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20" name="Google Shape;20;p29"/>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3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3" name="Google Shape;23;p30"/>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3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6" name="Google Shape;26;p31"/>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7" name="Google Shape;27;p31"/>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33"/>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2" name="Google Shape;32;p33"/>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3"/>
        <p:cNvGrpSpPr/>
        <p:nvPr/>
      </p:nvGrpSpPr>
      <p:grpSpPr>
        <a:xfrm>
          <a:off x="0" y="0"/>
          <a:ext cx="0" cy="0"/>
          <a:chOff x="0" y="0"/>
          <a:chExt cx="0" cy="0"/>
        </a:xfrm>
      </p:grpSpPr>
      <p:sp>
        <p:nvSpPr>
          <p:cNvPr id="34" name="Google Shape;34;p34"/>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35" name="Google Shape;35;p34"/>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36" name="Google Shape;36;p34"/>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2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27"/>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1pPr>
            <a:lvl2pPr marR="0" lvl="1"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2pPr>
            <a:lvl3pPr marR="0" lvl="2"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3pPr>
            <a:lvl4pPr marR="0" lvl="3"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4pPr>
            <a:lvl5pPr marR="0" lvl="4"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5pPr>
            <a:lvl6pPr marR="0" lvl="5"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6pPr>
            <a:lvl7pPr marR="0" lvl="6"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7pPr>
            <a:lvl8pPr marR="0" lvl="7"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8pPr>
            <a:lvl9pPr marR="0" lvl="8"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9pPr>
          </a:lstStyle>
          <a:p>
            <a:endParaRPr/>
          </a:p>
        </p:txBody>
      </p:sp>
      <p:sp>
        <p:nvSpPr>
          <p:cNvPr id="156" name="Google Shape;156;p27"/>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1pPr>
            <a:lvl2pPr marL="914400" marR="0" lvl="1"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2pPr>
            <a:lvl3pPr marL="1371600" marR="0" lvl="2"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3pPr>
            <a:lvl4pPr marL="1828800" marR="0" lvl="3"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4pPr>
            <a:lvl5pPr marL="2286000" marR="0" lvl="4"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5pPr>
            <a:lvl6pPr marL="2743200" marR="0" lvl="5"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6pPr>
            <a:lvl7pPr marL="3200400" marR="0" lvl="6"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7pPr>
            <a:lvl8pPr marL="3657600" marR="0" lvl="7"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8pPr>
            <a:lvl9pPr marL="4114800" marR="0" lvl="8"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8" Type="http://schemas.openxmlformats.org/officeDocument/2006/relationships/hyperlink" Target="https://www.youtube.com/watch?v=z8WOstt3Za0" TargetMode="External"/><Relationship Id="rId3" Type="http://schemas.openxmlformats.org/officeDocument/2006/relationships/notesSlide" Target="../notesSlides/notesSlide19.xml"/><Relationship Id="rId7" Type="http://schemas.openxmlformats.org/officeDocument/2006/relationships/hyperlink" Target="https://www.youtube.com/" TargetMode="External"/><Relationship Id="rId2" Type="http://schemas.openxmlformats.org/officeDocument/2006/relationships/slideLayout" Target="../slideLayouts/slideLayout3.xml"/><Relationship Id="rId1" Type="http://schemas.openxmlformats.org/officeDocument/2006/relationships/video" Target="https://www.youtube.com/embed/dX2xRwvnihk?feature=oembed" TargetMode="External"/><Relationship Id="rId6" Type="http://schemas.openxmlformats.org/officeDocument/2006/relationships/image" Target="../media/image17.jpeg"/><Relationship Id="rId5" Type="http://schemas.openxmlformats.org/officeDocument/2006/relationships/hyperlink" Target="https://youtu.be/dX2xRwvnihk"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
          <p:cNvSpPr txBox="1">
            <a:spLocks noGrp="1"/>
          </p:cNvSpPr>
          <p:nvPr>
            <p:ph type="ctrTitle"/>
          </p:nvPr>
        </p:nvSpPr>
        <p:spPr>
          <a:xfrm>
            <a:off x="1940250" y="1903475"/>
            <a:ext cx="5263500" cy="644700"/>
          </a:xfrm>
          <a:prstGeom prst="rect">
            <a:avLst/>
          </a:prstGeom>
          <a:noFill/>
          <a:ln>
            <a:noFill/>
          </a:ln>
          <a:effectLst>
            <a:outerShdw blurRad="142875" dist="19050" dir="87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a:latin typeface="Arial"/>
                <a:ea typeface="Arial"/>
                <a:cs typeface="Arial"/>
                <a:sym typeface="Arial"/>
              </a:rPr>
              <a:t>IMPACT OF TECHNOLOGY</a:t>
            </a:r>
            <a:endParaRPr>
              <a:latin typeface="Arial"/>
              <a:ea typeface="Arial"/>
              <a:cs typeface="Arial"/>
              <a:sym typeface="Arial"/>
            </a:endParaRPr>
          </a:p>
        </p:txBody>
      </p:sp>
      <p:sp>
        <p:nvSpPr>
          <p:cNvPr id="163" name="Google Shape;163;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200" b="0">
                <a:latin typeface="Arial"/>
                <a:ea typeface="Arial"/>
                <a:cs typeface="Arial"/>
                <a:sym typeface="Arial"/>
              </a:rPr>
              <a:t>LESSON 2.6</a:t>
            </a:r>
            <a:endParaRPr sz="2200" b="0">
              <a:latin typeface="Arial"/>
              <a:ea typeface="Arial"/>
              <a:cs typeface="Arial"/>
              <a:sym typeface="Arial"/>
            </a:endParaRPr>
          </a:p>
        </p:txBody>
      </p:sp>
      <p:cxnSp>
        <p:nvCxnSpPr>
          <p:cNvPr id="164" name="Google Shape;164;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65" name="Google Shape;165;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6" name="Google Shape;166;p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0"/>
          <p:cNvSpPr txBox="1">
            <a:spLocks noGrp="1"/>
          </p:cNvSpPr>
          <p:nvPr>
            <p:ph type="title"/>
          </p:nvPr>
        </p:nvSpPr>
        <p:spPr>
          <a:xfrm>
            <a:off x="5053300" y="445025"/>
            <a:ext cx="7762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ADVERTISING</a:t>
            </a:r>
            <a:endParaRPr b="1">
              <a:latin typeface="Arial"/>
              <a:ea typeface="Arial"/>
              <a:cs typeface="Arial"/>
              <a:sym typeface="Arial"/>
            </a:endParaRPr>
          </a:p>
        </p:txBody>
      </p:sp>
      <p:sp>
        <p:nvSpPr>
          <p:cNvPr id="250" name="Google Shape;250;p10"/>
          <p:cNvSpPr txBox="1">
            <a:spLocks noGrp="1"/>
          </p:cNvSpPr>
          <p:nvPr>
            <p:ph type="subTitle" idx="1"/>
          </p:nvPr>
        </p:nvSpPr>
        <p:spPr>
          <a:xfrm>
            <a:off x="5053300" y="1273625"/>
            <a:ext cx="3331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Technology has changed the way companies communicate messages to consumers:</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Signage and displays</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a:latin typeface="Arial"/>
                <a:ea typeface="Arial"/>
                <a:cs typeface="Arial"/>
                <a:sym typeface="Arial"/>
              </a:rPr>
              <a:t>Virtual advertising</a:t>
            </a:r>
            <a:endParaRPr sz="1600">
              <a:latin typeface="Arial"/>
              <a:ea typeface="Arial"/>
              <a:cs typeface="Arial"/>
              <a:sym typeface="Arial"/>
            </a:endParaRPr>
          </a:p>
        </p:txBody>
      </p:sp>
      <p:cxnSp>
        <p:nvCxnSpPr>
          <p:cNvPr id="251" name="Google Shape;251;p10"/>
          <p:cNvCxnSpPr/>
          <p:nvPr/>
        </p:nvCxnSpPr>
        <p:spPr>
          <a:xfrm>
            <a:off x="51410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52" name="Google Shape;252;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3" name="Google Shape;253;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54" name="Google Shape;254;p10"/>
          <p:cNvPicPr preferRelativeResize="0"/>
          <p:nvPr/>
        </p:nvPicPr>
        <p:blipFill rotWithShape="1">
          <a:blip r:embed="rId4">
            <a:alphaModFix/>
          </a:blip>
          <a:srcRect/>
          <a:stretch/>
        </p:blipFill>
        <p:spPr>
          <a:xfrm>
            <a:off x="705275" y="659223"/>
            <a:ext cx="3635550" cy="238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1"/>
          <p:cNvSpPr txBox="1">
            <a:spLocks noGrp="1"/>
          </p:cNvSpPr>
          <p:nvPr>
            <p:ph type="title"/>
          </p:nvPr>
        </p:nvSpPr>
        <p:spPr>
          <a:xfrm>
            <a:off x="938500" y="445025"/>
            <a:ext cx="526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BROADCASTING</a:t>
            </a:r>
            <a:endParaRPr b="1">
              <a:latin typeface="Arial"/>
              <a:ea typeface="Arial"/>
              <a:cs typeface="Arial"/>
              <a:sym typeface="Arial"/>
            </a:endParaRPr>
          </a:p>
        </p:txBody>
      </p:sp>
      <p:cxnSp>
        <p:nvCxnSpPr>
          <p:cNvPr id="260" name="Google Shape;260;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61" name="Google Shape;261;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2" name="Google Shape;262;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263" name="Google Shape;263;p11"/>
          <p:cNvSpPr txBox="1">
            <a:spLocks noGrp="1"/>
          </p:cNvSpPr>
          <p:nvPr>
            <p:ph type="subTitle" idx="1"/>
          </p:nvPr>
        </p:nvSpPr>
        <p:spPr>
          <a:xfrm>
            <a:off x="1026200" y="1305525"/>
            <a:ext cx="3331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Technology has changed the entire landscape of how fans watch their favorite shows, movies and sports at home:</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High Definition</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4K / UHD / 8K</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Viewing experience</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Virtual Reality</a:t>
            </a:r>
            <a:endParaRPr sz="1600">
              <a:latin typeface="Arial"/>
              <a:ea typeface="Arial"/>
              <a:cs typeface="Arial"/>
              <a:sym typeface="Arial"/>
            </a:endParaRPr>
          </a:p>
        </p:txBody>
      </p:sp>
      <p:pic>
        <p:nvPicPr>
          <p:cNvPr id="264" name="Google Shape;264;p11"/>
          <p:cNvPicPr preferRelativeResize="0"/>
          <p:nvPr/>
        </p:nvPicPr>
        <p:blipFill rotWithShape="1">
          <a:blip r:embed="rId4">
            <a:alphaModFix/>
          </a:blip>
          <a:srcRect/>
          <a:stretch/>
        </p:blipFill>
        <p:spPr>
          <a:xfrm>
            <a:off x="4733675" y="1072850"/>
            <a:ext cx="3747250" cy="2997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2"/>
          <p:cNvSpPr txBox="1">
            <a:spLocks noGrp="1"/>
          </p:cNvSpPr>
          <p:nvPr>
            <p:ph type="title"/>
          </p:nvPr>
        </p:nvSpPr>
        <p:spPr>
          <a:xfrm>
            <a:off x="5053300" y="445025"/>
            <a:ext cx="7762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GAMING</a:t>
            </a:r>
            <a:endParaRPr b="1">
              <a:latin typeface="Arial"/>
              <a:ea typeface="Arial"/>
              <a:cs typeface="Arial"/>
              <a:sym typeface="Arial"/>
            </a:endParaRPr>
          </a:p>
        </p:txBody>
      </p:sp>
      <p:sp>
        <p:nvSpPr>
          <p:cNvPr id="270" name="Google Shape;270;p12"/>
          <p:cNvSpPr txBox="1">
            <a:spLocks noGrp="1"/>
          </p:cNvSpPr>
          <p:nvPr>
            <p:ph type="subTitle" idx="1"/>
          </p:nvPr>
        </p:nvSpPr>
        <p:spPr>
          <a:xfrm>
            <a:off x="5053300" y="1092875"/>
            <a:ext cx="35379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Many of today’s popular games feature enhanced graphics, creating a more realistic user experience while game players now enjoy greater accessibility and interactive capabilities by playing online. </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Virtual Reality is taking gaming to a whole new level.</a:t>
            </a:r>
            <a:endParaRPr sz="1600">
              <a:latin typeface="Arial"/>
              <a:ea typeface="Arial"/>
              <a:cs typeface="Arial"/>
              <a:sym typeface="Arial"/>
            </a:endParaRPr>
          </a:p>
        </p:txBody>
      </p:sp>
      <p:cxnSp>
        <p:nvCxnSpPr>
          <p:cNvPr id="271" name="Google Shape;271;p12"/>
          <p:cNvCxnSpPr/>
          <p:nvPr/>
        </p:nvCxnSpPr>
        <p:spPr>
          <a:xfrm>
            <a:off x="51410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72" name="Google Shape;272;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3" name="Google Shape;273;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74" name="Google Shape;274;p12"/>
          <p:cNvPicPr preferRelativeResize="0"/>
          <p:nvPr/>
        </p:nvPicPr>
        <p:blipFill rotWithShape="1">
          <a:blip r:embed="rId4">
            <a:alphaModFix/>
          </a:blip>
          <a:srcRect/>
          <a:stretch/>
        </p:blipFill>
        <p:spPr>
          <a:xfrm>
            <a:off x="875375" y="861675"/>
            <a:ext cx="3420150" cy="3420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3"/>
          <p:cNvSpPr txBox="1">
            <a:spLocks noGrp="1"/>
          </p:cNvSpPr>
          <p:nvPr>
            <p:ph type="title"/>
          </p:nvPr>
        </p:nvSpPr>
        <p:spPr>
          <a:xfrm>
            <a:off x="938500" y="445025"/>
            <a:ext cx="4275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SPORTING GOODS, EQUIPMENT AND</a:t>
            </a:r>
            <a:endParaRPr b="1">
              <a:latin typeface="Arial"/>
              <a:ea typeface="Arial"/>
              <a:cs typeface="Arial"/>
              <a:sym typeface="Arial"/>
            </a:endParaRPr>
          </a:p>
          <a:p>
            <a:pPr marL="0" lvl="0" indent="0" algn="l" rtl="0">
              <a:lnSpc>
                <a:spcPct val="100000"/>
              </a:lnSpc>
              <a:spcBef>
                <a:spcPts val="0"/>
              </a:spcBef>
              <a:spcAft>
                <a:spcPts val="0"/>
              </a:spcAft>
              <a:buSzPts val="2400"/>
              <a:buNone/>
            </a:pPr>
            <a:r>
              <a:rPr lang="en" b="1">
                <a:latin typeface="Arial"/>
                <a:ea typeface="Arial"/>
                <a:cs typeface="Arial"/>
                <a:sym typeface="Arial"/>
              </a:rPr>
              <a:t>WEARABLES</a:t>
            </a:r>
            <a:endParaRPr b="1">
              <a:latin typeface="Arial"/>
              <a:ea typeface="Arial"/>
              <a:cs typeface="Arial"/>
              <a:sym typeface="Arial"/>
            </a:endParaRPr>
          </a:p>
          <a:p>
            <a:pPr marL="0" lvl="0" indent="0" algn="l" rtl="0">
              <a:lnSpc>
                <a:spcPct val="100000"/>
              </a:lnSpc>
              <a:spcBef>
                <a:spcPts val="0"/>
              </a:spcBef>
              <a:spcAft>
                <a:spcPts val="0"/>
              </a:spcAft>
              <a:buSzPts val="2400"/>
              <a:buNone/>
            </a:pPr>
            <a:endParaRPr b="1">
              <a:latin typeface="Arial"/>
              <a:ea typeface="Arial"/>
              <a:cs typeface="Arial"/>
              <a:sym typeface="Arial"/>
            </a:endParaRPr>
          </a:p>
          <a:p>
            <a:pPr marL="0" lvl="0" indent="0" algn="l" rtl="0">
              <a:lnSpc>
                <a:spcPct val="100000"/>
              </a:lnSpc>
              <a:spcBef>
                <a:spcPts val="0"/>
              </a:spcBef>
              <a:spcAft>
                <a:spcPts val="0"/>
              </a:spcAft>
              <a:buSzPts val="2400"/>
              <a:buNone/>
            </a:pPr>
            <a:endParaRPr b="1">
              <a:latin typeface="Arial"/>
              <a:ea typeface="Arial"/>
              <a:cs typeface="Arial"/>
              <a:sym typeface="Arial"/>
            </a:endParaRPr>
          </a:p>
        </p:txBody>
      </p:sp>
      <p:cxnSp>
        <p:nvCxnSpPr>
          <p:cNvPr id="280" name="Google Shape;280;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81" name="Google Shape;281;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2" name="Google Shape;282;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283" name="Google Shape;283;p13"/>
          <p:cNvSpPr txBox="1">
            <a:spLocks noGrp="1"/>
          </p:cNvSpPr>
          <p:nvPr>
            <p:ph type="subTitle" idx="1"/>
          </p:nvPr>
        </p:nvSpPr>
        <p:spPr>
          <a:xfrm>
            <a:off x="938500" y="1858425"/>
            <a:ext cx="28200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Innovations in sporting goods, equipment and wearables continue to push new limits, with technology playing a significant role in product development.</a:t>
            </a:r>
            <a:endParaRPr sz="1600">
              <a:latin typeface="Arial"/>
              <a:ea typeface="Arial"/>
              <a:cs typeface="Arial"/>
              <a:sym typeface="Arial"/>
            </a:endParaRPr>
          </a:p>
        </p:txBody>
      </p:sp>
      <p:pic>
        <p:nvPicPr>
          <p:cNvPr id="284" name="Google Shape;284;p13"/>
          <p:cNvPicPr preferRelativeResize="0"/>
          <p:nvPr/>
        </p:nvPicPr>
        <p:blipFill rotWithShape="1">
          <a:blip r:embed="rId4">
            <a:alphaModFix/>
          </a:blip>
          <a:srcRect/>
          <a:stretch/>
        </p:blipFill>
        <p:spPr>
          <a:xfrm>
            <a:off x="4976500" y="864848"/>
            <a:ext cx="3707200" cy="2467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4"/>
          <p:cNvSpPr txBox="1">
            <a:spLocks noGrp="1"/>
          </p:cNvSpPr>
          <p:nvPr>
            <p:ph type="title"/>
          </p:nvPr>
        </p:nvSpPr>
        <p:spPr>
          <a:xfrm>
            <a:off x="3883725" y="445025"/>
            <a:ext cx="4292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FOOTWEAR &amp; APPAREL</a:t>
            </a:r>
            <a:endParaRPr b="1">
              <a:latin typeface="Arial"/>
              <a:ea typeface="Arial"/>
              <a:cs typeface="Arial"/>
              <a:sym typeface="Arial"/>
            </a:endParaRPr>
          </a:p>
        </p:txBody>
      </p:sp>
      <p:sp>
        <p:nvSpPr>
          <p:cNvPr id="290" name="Google Shape;290;p14"/>
          <p:cNvSpPr txBox="1">
            <a:spLocks noGrp="1"/>
          </p:cNvSpPr>
          <p:nvPr>
            <p:ph type="subTitle" idx="1"/>
          </p:nvPr>
        </p:nvSpPr>
        <p:spPr>
          <a:xfrm>
            <a:off x="3979425" y="1092875"/>
            <a:ext cx="41970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The jackets team sponsor Ralph Lauren designed for Team USA at the 2020 Summer Games incorporated “RL Cooling” technology, designed to keep athletes comfortable and cool throughout the event as temperatures in Tokyo were expected to reach record highs for the Games.</a:t>
            </a:r>
            <a:endParaRPr sz="1600">
              <a:latin typeface="Arial"/>
              <a:ea typeface="Arial"/>
              <a:cs typeface="Arial"/>
              <a:sym typeface="Arial"/>
            </a:endParaRPr>
          </a:p>
        </p:txBody>
      </p:sp>
      <p:cxnSp>
        <p:nvCxnSpPr>
          <p:cNvPr id="291" name="Google Shape;291;p14"/>
          <p:cNvCxnSpPr/>
          <p:nvPr/>
        </p:nvCxnSpPr>
        <p:spPr>
          <a:xfrm>
            <a:off x="392887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92" name="Google Shape;292;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3" name="Google Shape;293;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94" name="Google Shape;294;p14"/>
          <p:cNvPicPr preferRelativeResize="0"/>
          <p:nvPr/>
        </p:nvPicPr>
        <p:blipFill rotWithShape="1">
          <a:blip r:embed="rId4">
            <a:alphaModFix/>
          </a:blip>
          <a:srcRect/>
          <a:stretch/>
        </p:blipFill>
        <p:spPr>
          <a:xfrm>
            <a:off x="705300" y="76200"/>
            <a:ext cx="2580854" cy="49910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5"/>
          <p:cNvSpPr txBox="1">
            <a:spLocks noGrp="1"/>
          </p:cNvSpPr>
          <p:nvPr>
            <p:ph type="ctrTitle"/>
          </p:nvPr>
        </p:nvSpPr>
        <p:spPr>
          <a:xfrm>
            <a:off x="738000" y="1418600"/>
            <a:ext cx="6923700" cy="256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sz="1600" b="0">
                <a:latin typeface="Arial"/>
                <a:ea typeface="Arial"/>
                <a:cs typeface="Arial"/>
                <a:sym typeface="Arial"/>
              </a:rPr>
              <a:t>There are a variety of forms of technology leading the way in product innovation and influencing marketing strategies:</a:t>
            </a:r>
            <a:endParaRPr sz="1600" b="0">
              <a:latin typeface="Arial"/>
              <a:ea typeface="Arial"/>
              <a:cs typeface="Arial"/>
              <a:sym typeface="Arial"/>
            </a:endParaRPr>
          </a:p>
          <a:p>
            <a:pPr marL="457200" lvl="0" indent="-330200" algn="l" rtl="0">
              <a:lnSpc>
                <a:spcPct val="100000"/>
              </a:lnSpc>
              <a:spcBef>
                <a:spcPts val="2000"/>
              </a:spcBef>
              <a:spcAft>
                <a:spcPts val="0"/>
              </a:spcAft>
              <a:buSzPts val="1600"/>
              <a:buFont typeface="Arial"/>
              <a:buChar char="●"/>
            </a:pPr>
            <a:r>
              <a:rPr lang="en" sz="1600" b="0">
                <a:latin typeface="Arial"/>
                <a:ea typeface="Arial"/>
                <a:cs typeface="Arial"/>
                <a:sym typeface="Arial"/>
              </a:rPr>
              <a:t>Interactive technologies</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Augmented reality</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Virtual reality</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Extended reality (XR)</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Drone technology</a:t>
            </a:r>
            <a:endParaRPr sz="1600" b="0">
              <a:latin typeface="Arial"/>
              <a:ea typeface="Arial"/>
              <a:cs typeface="Arial"/>
              <a:sym typeface="Arial"/>
            </a:endParaRPr>
          </a:p>
        </p:txBody>
      </p:sp>
      <p:pic>
        <p:nvPicPr>
          <p:cNvPr id="300" name="Google Shape;300;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1" name="Google Shape;301;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302" name="Google Shape;302;p15"/>
          <p:cNvSpPr txBox="1">
            <a:spLocks noGrp="1"/>
          </p:cNvSpPr>
          <p:nvPr>
            <p:ph type="title" idx="4294967295"/>
          </p:nvPr>
        </p:nvSpPr>
        <p:spPr>
          <a:xfrm>
            <a:off x="738000" y="739025"/>
            <a:ext cx="8484900" cy="90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b="1">
                <a:solidFill>
                  <a:schemeClr val="lt2"/>
                </a:solidFill>
                <a:latin typeface="Arial"/>
                <a:ea typeface="Arial"/>
                <a:cs typeface="Arial"/>
                <a:sym typeface="Arial"/>
              </a:rPr>
              <a:t>FORMS OF TECHNOLOGY</a:t>
            </a:r>
            <a:endParaRPr sz="2400" b="1">
              <a:solidFill>
                <a:schemeClr val="lt2"/>
              </a:solidFill>
              <a:latin typeface="Arial"/>
              <a:ea typeface="Arial"/>
              <a:cs typeface="Arial"/>
              <a:sym typeface="Arial"/>
            </a:endParaRPr>
          </a:p>
        </p:txBody>
      </p:sp>
      <p:cxnSp>
        <p:nvCxnSpPr>
          <p:cNvPr id="303" name="Google Shape;303;p15"/>
          <p:cNvCxnSpPr/>
          <p:nvPr/>
        </p:nvCxnSpPr>
        <p:spPr>
          <a:xfrm>
            <a:off x="849275" y="1286450"/>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6"/>
          <p:cNvSpPr txBox="1">
            <a:spLocks noGrp="1"/>
          </p:cNvSpPr>
          <p:nvPr>
            <p:ph type="title"/>
          </p:nvPr>
        </p:nvSpPr>
        <p:spPr>
          <a:xfrm>
            <a:off x="938500" y="445025"/>
            <a:ext cx="526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INTERACTIVE </a:t>
            </a:r>
            <a:endParaRPr b="1">
              <a:latin typeface="Arial"/>
              <a:ea typeface="Arial"/>
              <a:cs typeface="Arial"/>
              <a:sym typeface="Arial"/>
            </a:endParaRPr>
          </a:p>
          <a:p>
            <a:pPr marL="0" lvl="0" indent="0" algn="l" rtl="0">
              <a:lnSpc>
                <a:spcPct val="100000"/>
              </a:lnSpc>
              <a:spcBef>
                <a:spcPts val="0"/>
              </a:spcBef>
              <a:spcAft>
                <a:spcPts val="0"/>
              </a:spcAft>
              <a:buSzPts val="2400"/>
              <a:buNone/>
            </a:pPr>
            <a:r>
              <a:rPr lang="en" b="1">
                <a:latin typeface="Arial"/>
                <a:ea typeface="Arial"/>
                <a:cs typeface="Arial"/>
                <a:sym typeface="Arial"/>
              </a:rPr>
              <a:t>TECHNOLOGIES</a:t>
            </a:r>
            <a:endParaRPr b="1">
              <a:latin typeface="Arial"/>
              <a:ea typeface="Arial"/>
              <a:cs typeface="Arial"/>
              <a:sym typeface="Arial"/>
            </a:endParaRPr>
          </a:p>
        </p:txBody>
      </p:sp>
      <p:cxnSp>
        <p:nvCxnSpPr>
          <p:cNvPr id="309" name="Google Shape;309;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10" name="Google Shape;310;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1" name="Google Shape;311;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312" name="Google Shape;312;p16"/>
          <p:cNvSpPr txBox="1">
            <a:spLocks noGrp="1"/>
          </p:cNvSpPr>
          <p:nvPr>
            <p:ph type="subTitle" idx="1"/>
          </p:nvPr>
        </p:nvSpPr>
        <p:spPr>
          <a:xfrm>
            <a:off x="910500" y="1386425"/>
            <a:ext cx="5266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When the new Green Bay Packers Hall-of-Fame opened, it featured a number of interactive elements, including a replica version of legendary coach Vince Lombardi’s office, complete with a touch-screen conference table that allows fans to view dozens of archived Lombardi possessions (everything from playbooks to letters from fans)</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pic>
        <p:nvPicPr>
          <p:cNvPr id="313" name="Google Shape;313;p16"/>
          <p:cNvPicPr preferRelativeResize="0"/>
          <p:nvPr/>
        </p:nvPicPr>
        <p:blipFill rotWithShape="1">
          <a:blip r:embed="rId4">
            <a:alphaModFix/>
          </a:blip>
          <a:srcRect/>
          <a:stretch/>
        </p:blipFill>
        <p:spPr>
          <a:xfrm>
            <a:off x="6628425" y="1386425"/>
            <a:ext cx="1871833" cy="1403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7"/>
          <p:cNvSpPr txBox="1">
            <a:spLocks noGrp="1"/>
          </p:cNvSpPr>
          <p:nvPr>
            <p:ph type="title"/>
          </p:nvPr>
        </p:nvSpPr>
        <p:spPr>
          <a:xfrm>
            <a:off x="3883725" y="445025"/>
            <a:ext cx="4292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AUGMENTED REALITY</a:t>
            </a:r>
            <a:endParaRPr b="1">
              <a:latin typeface="Arial"/>
              <a:ea typeface="Arial"/>
              <a:cs typeface="Arial"/>
              <a:sym typeface="Arial"/>
            </a:endParaRPr>
          </a:p>
        </p:txBody>
      </p:sp>
      <p:sp>
        <p:nvSpPr>
          <p:cNvPr id="319" name="Google Shape;319;p17"/>
          <p:cNvSpPr txBox="1">
            <a:spLocks noGrp="1"/>
          </p:cNvSpPr>
          <p:nvPr>
            <p:ph type="subTitle" idx="1"/>
          </p:nvPr>
        </p:nvSpPr>
        <p:spPr>
          <a:xfrm>
            <a:off x="3883725" y="1029100"/>
            <a:ext cx="47604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b="1">
                <a:solidFill>
                  <a:schemeClr val="dk2"/>
                </a:solidFill>
                <a:latin typeface="Arial"/>
                <a:ea typeface="Arial"/>
                <a:cs typeface="Arial"/>
                <a:sym typeface="Arial"/>
              </a:rPr>
              <a:t>Augmented reality (AR) </a:t>
            </a:r>
            <a:r>
              <a:rPr lang="en" sz="1600">
                <a:latin typeface="Arial"/>
                <a:ea typeface="Arial"/>
                <a:cs typeface="Arial"/>
                <a:sym typeface="Arial"/>
              </a:rPr>
              <a:t>is essentially the practice of taking the same graphics used on television screens or computer displays and integrating them into real-world environments. </a:t>
            </a: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 </a:t>
            </a: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AR provides sports and entertainment companies with a creative platform for immersing fans in a more realistic entertainment experience, increasing levels of awareness, engagement and brand loyalty. </a:t>
            </a:r>
            <a:endParaRPr sz="1600">
              <a:latin typeface="Arial"/>
              <a:ea typeface="Arial"/>
              <a:cs typeface="Arial"/>
              <a:sym typeface="Arial"/>
            </a:endParaRPr>
          </a:p>
        </p:txBody>
      </p:sp>
      <p:cxnSp>
        <p:nvCxnSpPr>
          <p:cNvPr id="320" name="Google Shape;320;p17"/>
          <p:cNvCxnSpPr/>
          <p:nvPr/>
        </p:nvCxnSpPr>
        <p:spPr>
          <a:xfrm>
            <a:off x="392887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21" name="Google Shape;321;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2" name="Google Shape;322;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323" name="Google Shape;323;p17"/>
          <p:cNvPicPr preferRelativeResize="0"/>
          <p:nvPr/>
        </p:nvPicPr>
        <p:blipFill rotWithShape="1">
          <a:blip r:embed="rId4">
            <a:alphaModFix/>
          </a:blip>
          <a:srcRect/>
          <a:stretch/>
        </p:blipFill>
        <p:spPr>
          <a:xfrm>
            <a:off x="99225" y="1117800"/>
            <a:ext cx="3578925" cy="290787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8"/>
          <p:cNvSpPr txBox="1">
            <a:spLocks noGrp="1"/>
          </p:cNvSpPr>
          <p:nvPr>
            <p:ph type="title"/>
          </p:nvPr>
        </p:nvSpPr>
        <p:spPr>
          <a:xfrm>
            <a:off x="938500" y="445025"/>
            <a:ext cx="526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VIRTUAL REALITY</a:t>
            </a:r>
            <a:endParaRPr b="1">
              <a:latin typeface="Arial"/>
              <a:ea typeface="Arial"/>
              <a:cs typeface="Arial"/>
              <a:sym typeface="Arial"/>
            </a:endParaRPr>
          </a:p>
        </p:txBody>
      </p:sp>
      <p:cxnSp>
        <p:nvCxnSpPr>
          <p:cNvPr id="329" name="Google Shape;329;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30" name="Google Shape;330;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1" name="Google Shape;331;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332" name="Google Shape;332;p18"/>
          <p:cNvSpPr txBox="1">
            <a:spLocks noGrp="1"/>
          </p:cNvSpPr>
          <p:nvPr>
            <p:ph type="subTitle" idx="1"/>
          </p:nvPr>
        </p:nvSpPr>
        <p:spPr>
          <a:xfrm>
            <a:off x="910500" y="1386425"/>
            <a:ext cx="44697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b="1">
                <a:solidFill>
                  <a:schemeClr val="dk2"/>
                </a:solidFill>
                <a:latin typeface="Arial"/>
                <a:ea typeface="Arial"/>
                <a:cs typeface="Arial"/>
                <a:sym typeface="Arial"/>
              </a:rPr>
              <a:t>Virtual reality (VR) </a:t>
            </a:r>
            <a:r>
              <a:rPr lang="en" sz="1600">
                <a:latin typeface="Arial"/>
                <a:ea typeface="Arial"/>
                <a:cs typeface="Arial"/>
                <a:sym typeface="Arial"/>
              </a:rPr>
              <a:t>describes a computerized 3D simulation that enables an individual to interact with an artificial environment.  VR applications immerse the user in a computer-generated environment that simulates reality through the use of interactive devices such as goggles, headsets, gloves, or bodysuits.</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pic>
        <p:nvPicPr>
          <p:cNvPr id="333" name="Google Shape;333;p18"/>
          <p:cNvPicPr preferRelativeResize="0"/>
          <p:nvPr/>
        </p:nvPicPr>
        <p:blipFill rotWithShape="1">
          <a:blip r:embed="rId4">
            <a:alphaModFix/>
          </a:blip>
          <a:srcRect/>
          <a:stretch/>
        </p:blipFill>
        <p:spPr>
          <a:xfrm>
            <a:off x="6070625" y="474074"/>
            <a:ext cx="2505899" cy="38731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9"/>
          <p:cNvSpPr txBox="1">
            <a:spLocks noGrp="1"/>
          </p:cNvSpPr>
          <p:nvPr>
            <p:ph type="title"/>
          </p:nvPr>
        </p:nvSpPr>
        <p:spPr>
          <a:xfrm>
            <a:off x="548640" y="436820"/>
            <a:ext cx="4292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EXTENDED REALITY</a:t>
            </a:r>
            <a:endParaRPr b="1">
              <a:latin typeface="Arial"/>
              <a:ea typeface="Arial"/>
              <a:cs typeface="Arial"/>
              <a:sym typeface="Arial"/>
            </a:endParaRPr>
          </a:p>
        </p:txBody>
      </p:sp>
      <p:sp>
        <p:nvSpPr>
          <p:cNvPr id="339" name="Google Shape;339;p19"/>
          <p:cNvSpPr txBox="1">
            <a:spLocks noGrp="1"/>
          </p:cNvSpPr>
          <p:nvPr>
            <p:ph type="subTitle" idx="1"/>
          </p:nvPr>
        </p:nvSpPr>
        <p:spPr>
          <a:xfrm>
            <a:off x="548650" y="1029100"/>
            <a:ext cx="45393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b="1">
                <a:solidFill>
                  <a:schemeClr val="dk2"/>
                </a:solidFill>
                <a:latin typeface="Arial"/>
                <a:ea typeface="Arial"/>
                <a:cs typeface="Arial"/>
                <a:sym typeface="Arial"/>
              </a:rPr>
              <a:t>Extended reality (XR)</a:t>
            </a:r>
            <a:r>
              <a:rPr lang="en" sz="1600">
                <a:latin typeface="Arial"/>
                <a:ea typeface="Arial"/>
                <a:cs typeface="Arial"/>
                <a:sym typeface="Arial"/>
              </a:rPr>
              <a:t> describes a combination of virtual reality and augmented reality, creating an enhanced simulation experience for the user.</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As part of ESPN’s promotion of the 2023 NBA Finals, they launched a campaign sending the Larry O’Brien Trophy (the NBA championship trophy) on a 25-day “Bucket List” tour.  One component of the campaign included a mixed reality feature using archived NBA game footage, augmented reality, and an XR stage in which the trophy appeared to come to life.</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cxnSp>
        <p:nvCxnSpPr>
          <p:cNvPr id="340" name="Google Shape;340;p19"/>
          <p:cNvCxnSpPr/>
          <p:nvPr/>
        </p:nvCxnSpPr>
        <p:spPr>
          <a:xfrm>
            <a:off x="637035" y="420666"/>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41" name="Google Shape;341;p19"/>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42" name="Google Shape;342;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344" name="Google Shape;344;p19"/>
          <p:cNvSpPr txBox="1"/>
          <p:nvPr/>
        </p:nvSpPr>
        <p:spPr>
          <a:xfrm>
            <a:off x="5518849" y="3227438"/>
            <a:ext cx="3374893" cy="617700"/>
          </a:xfrm>
          <a:prstGeom prst="rect">
            <a:avLst/>
          </a:prstGeom>
          <a:noFill/>
          <a:ln>
            <a:noFill/>
          </a:ln>
        </p:spPr>
        <p:txBody>
          <a:bodyPr spcFirstLastPara="1" wrap="square" lIns="91425" tIns="91425" rIns="91425" bIns="91425" anchor="t" anchorCtr="0">
            <a:noAutofit/>
          </a:bodyPr>
          <a:lstStyle/>
          <a:p>
            <a:pPr algn="l"/>
            <a:r>
              <a:rPr lang="en-US" sz="1000" b="1" i="0" dirty="0">
                <a:solidFill>
                  <a:schemeClr val="bg1"/>
                </a:solidFill>
                <a:effectLst/>
                <a:latin typeface="+mn-lt"/>
              </a:rPr>
              <a:t>WATCH: </a:t>
            </a:r>
            <a:r>
              <a:rPr lang="en-US" sz="1000" b="1" i="0" dirty="0">
                <a:solidFill>
                  <a:schemeClr val="bg2"/>
                </a:solidFill>
                <a:effectLst/>
                <a:latin typeface="+mn-lt"/>
                <a:hlinkClick r:id="rId5">
                  <a:extLst>
                    <a:ext uri="{A12FA001-AC4F-418D-AE19-62706E023703}">
                      <ahyp:hlinkClr xmlns:ahyp="http://schemas.microsoft.com/office/drawing/2018/hyperlinkcolor" val="tx"/>
                    </a:ext>
                  </a:extLst>
                </a:hlinkClick>
              </a:rPr>
              <a:t>ESPN on ABC NBA Finals Game 1 Open</a:t>
            </a:r>
            <a:endParaRPr lang="en-US" sz="1000" b="1" i="0" dirty="0">
              <a:solidFill>
                <a:schemeClr val="bg2"/>
              </a:solidFill>
              <a:effectLst/>
              <a:latin typeface="+mn-lt"/>
            </a:endParaRPr>
          </a:p>
        </p:txBody>
      </p:sp>
      <p:pic>
        <p:nvPicPr>
          <p:cNvPr id="2" name="Online Media 1" descr="ESPNonABC NBAFinals Game1 Open">
            <a:hlinkClick r:id="" action="ppaction://media"/>
            <a:extLst>
              <a:ext uri="{FF2B5EF4-FFF2-40B4-BE49-F238E27FC236}">
                <a16:creationId xmlns:a16="http://schemas.microsoft.com/office/drawing/2014/main" id="{09CC9582-76E6-6F26-F46F-E255E1C44A88}"/>
              </a:ext>
            </a:extLst>
          </p:cNvPr>
          <p:cNvPicPr>
            <a:picLocks noRot="1" noChangeAspect="1"/>
          </p:cNvPicPr>
          <p:nvPr>
            <a:videoFile r:link="rId1"/>
          </p:nvPr>
        </p:nvPicPr>
        <p:blipFill>
          <a:blip r:embed="rId6"/>
          <a:stretch>
            <a:fillRect/>
          </a:stretch>
        </p:blipFill>
        <p:spPr>
          <a:xfrm>
            <a:off x="5467311" y="1460096"/>
            <a:ext cx="3128039" cy="1767342"/>
          </a:xfrm>
          <a:prstGeom prst="rect">
            <a:avLst/>
          </a:prstGeom>
        </p:spPr>
      </p:pic>
      <p:sp>
        <p:nvSpPr>
          <p:cNvPr id="3" name="Rectangle 1">
            <a:extLst>
              <a:ext uri="{FF2B5EF4-FFF2-40B4-BE49-F238E27FC236}">
                <a16:creationId xmlns:a16="http://schemas.microsoft.com/office/drawing/2014/main" id="{3B346873-ABB4-3425-E27E-1BF03623FF33}"/>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hlinkClick r:id="rId7" tooltip="YouTube Home"/>
            <a:extLst>
              <a:ext uri="{FF2B5EF4-FFF2-40B4-BE49-F238E27FC236}">
                <a16:creationId xmlns:a16="http://schemas.microsoft.com/office/drawing/2014/main" id="{171C1879-AB31-871B-F3F2-C92E12EAF6B7}"/>
              </a:ext>
            </a:extLst>
          </p:cNvPr>
          <p:cNvSpPr>
            <a:spLocks noChangeArrowheads="1"/>
          </p:cNvSpPr>
          <p:nvPr/>
        </p:nvSpPr>
        <p:spPr bwMode="auto">
          <a:xfrm>
            <a:off x="152400" y="152400"/>
            <a:ext cx="91297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3">
            <a:hlinkClick r:id="rId8" tooltip="Next (SHIFT+n)"/>
            <a:extLst>
              <a:ext uri="{FF2B5EF4-FFF2-40B4-BE49-F238E27FC236}">
                <a16:creationId xmlns:a16="http://schemas.microsoft.com/office/drawing/2014/main" id="{971C69EA-EAC8-AF4B-C973-AD96FAB17F88}"/>
              </a:ext>
            </a:extLst>
          </p:cNvPr>
          <p:cNvSpPr>
            <a:spLocks noChangeArrowheads="1"/>
          </p:cNvSpPr>
          <p:nvPr/>
        </p:nvSpPr>
        <p:spPr bwMode="auto">
          <a:xfrm>
            <a:off x="152400" y="152400"/>
            <a:ext cx="55721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
          <p:cNvSpPr txBox="1">
            <a:spLocks noGrp="1"/>
          </p:cNvSpPr>
          <p:nvPr>
            <p:ph type="ctrTitle"/>
          </p:nvPr>
        </p:nvSpPr>
        <p:spPr>
          <a:xfrm>
            <a:off x="1722425" y="1289850"/>
            <a:ext cx="5618700" cy="2563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000"/>
              <a:buNone/>
            </a:pPr>
            <a:r>
              <a:rPr lang="en" sz="1600" b="0">
                <a:latin typeface="Arial"/>
                <a:ea typeface="Arial"/>
                <a:cs typeface="Arial"/>
                <a:sym typeface="Arial"/>
              </a:rPr>
              <a:t>Advancements in technology have led to new product innovations and forced an evolution in the way sports and entertainment marketers work to reach consumers.  </a:t>
            </a:r>
            <a:endParaRPr sz="1600" b="0">
              <a:latin typeface="Arial"/>
              <a:ea typeface="Arial"/>
              <a:cs typeface="Arial"/>
              <a:sym typeface="Arial"/>
            </a:endParaRPr>
          </a:p>
          <a:p>
            <a:pPr marL="0" lvl="0" indent="0" algn="ctr" rtl="0">
              <a:lnSpc>
                <a:spcPct val="100000"/>
              </a:lnSpc>
              <a:spcBef>
                <a:spcPts val="2000"/>
              </a:spcBef>
              <a:spcAft>
                <a:spcPts val="2000"/>
              </a:spcAft>
              <a:buSzPts val="3000"/>
              <a:buNone/>
            </a:pPr>
            <a:r>
              <a:rPr lang="en" sz="1600" b="0">
                <a:latin typeface="Arial"/>
                <a:ea typeface="Arial"/>
                <a:cs typeface="Arial"/>
                <a:sym typeface="Arial"/>
              </a:rPr>
              <a:t>Fan preferences continue to evolve, requiring properties and venues to adapt to the technological needs of the modern sports and entertainment consumer.</a:t>
            </a:r>
            <a:endParaRPr sz="1600" b="0">
              <a:latin typeface="Arial"/>
              <a:ea typeface="Arial"/>
              <a:cs typeface="Arial"/>
              <a:sym typeface="Arial"/>
            </a:endParaRPr>
          </a:p>
        </p:txBody>
      </p:sp>
      <p:pic>
        <p:nvPicPr>
          <p:cNvPr id="172" name="Google Shape;172;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3" name="Google Shape;173;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174" name="Google Shape;174;p2"/>
          <p:cNvSpPr txBox="1">
            <a:spLocks noGrp="1"/>
          </p:cNvSpPr>
          <p:nvPr>
            <p:ph type="title" idx="4294967295"/>
          </p:nvPr>
        </p:nvSpPr>
        <p:spPr>
          <a:xfrm>
            <a:off x="148350" y="518800"/>
            <a:ext cx="8847300" cy="574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2400" b="1">
                <a:solidFill>
                  <a:schemeClr val="lt2"/>
                </a:solidFill>
                <a:latin typeface="Arial"/>
                <a:ea typeface="Arial"/>
                <a:cs typeface="Arial"/>
                <a:sym typeface="Arial"/>
              </a:rPr>
              <a:t>IMPACT OF TECHNOLOGY</a:t>
            </a:r>
            <a:endParaRPr sz="2400" b="1">
              <a:solidFill>
                <a:schemeClr val="lt2"/>
              </a:solidFill>
              <a:latin typeface="Arial"/>
              <a:ea typeface="Arial"/>
              <a:cs typeface="Arial"/>
              <a:sym typeface="Arial"/>
            </a:endParaRPr>
          </a:p>
        </p:txBody>
      </p:sp>
      <p:cxnSp>
        <p:nvCxnSpPr>
          <p:cNvPr id="175" name="Google Shape;175;p2"/>
          <p:cNvCxnSpPr/>
          <p:nvPr/>
        </p:nvCxnSpPr>
        <p:spPr>
          <a:xfrm>
            <a:off x="3842700" y="1191425"/>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25eed939400_1_0"/>
          <p:cNvSpPr txBox="1">
            <a:spLocks noGrp="1"/>
          </p:cNvSpPr>
          <p:nvPr>
            <p:ph type="title"/>
          </p:nvPr>
        </p:nvSpPr>
        <p:spPr>
          <a:xfrm>
            <a:off x="3883725" y="445025"/>
            <a:ext cx="4292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THE METAVERSE</a:t>
            </a:r>
            <a:endParaRPr b="1">
              <a:latin typeface="Arial"/>
              <a:ea typeface="Arial"/>
              <a:cs typeface="Arial"/>
              <a:sym typeface="Arial"/>
            </a:endParaRPr>
          </a:p>
        </p:txBody>
      </p:sp>
      <p:sp>
        <p:nvSpPr>
          <p:cNvPr id="350" name="Google Shape;350;g25eed939400_1_0"/>
          <p:cNvSpPr txBox="1">
            <a:spLocks noGrp="1"/>
          </p:cNvSpPr>
          <p:nvPr>
            <p:ph type="subTitle" idx="1"/>
          </p:nvPr>
        </p:nvSpPr>
        <p:spPr>
          <a:xfrm>
            <a:off x="3883725" y="1029099"/>
            <a:ext cx="4760400" cy="3531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The </a:t>
            </a:r>
            <a:r>
              <a:rPr lang="en" sz="1600" b="1">
                <a:solidFill>
                  <a:schemeClr val="dk2"/>
                </a:solidFill>
                <a:latin typeface="Arial"/>
                <a:ea typeface="Arial"/>
                <a:cs typeface="Arial"/>
                <a:sym typeface="Arial"/>
              </a:rPr>
              <a:t>metaverse</a:t>
            </a:r>
            <a:r>
              <a:rPr lang="en" sz="1600">
                <a:solidFill>
                  <a:schemeClr val="dk2"/>
                </a:solidFill>
                <a:latin typeface="Arial"/>
                <a:ea typeface="Arial"/>
                <a:cs typeface="Arial"/>
                <a:sym typeface="Arial"/>
              </a:rPr>
              <a:t> </a:t>
            </a:r>
            <a:r>
              <a:rPr lang="en" sz="1600">
                <a:latin typeface="Arial"/>
                <a:ea typeface="Arial"/>
                <a:cs typeface="Arial"/>
                <a:sym typeface="Arial"/>
              </a:rPr>
              <a:t>describes a virtual world that exists online using a combination of virtual and mixed reality.  Sports and entertainment companies view the metaverse as a powerful tool for maximizing fan engagement and potentially lucrative opportunity to create new revenue streams.</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In 2023, Sports Business Journal reported that the NHL re-created highlights of goals scored during the Stanley Cup Final for fans to experience in the metaverse.  On Roblox, fans could choose specific goals through their Roblox digital avatars and replay the goal scoring from multiple angles.</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cxnSp>
        <p:nvCxnSpPr>
          <p:cNvPr id="351" name="Google Shape;351;g25eed939400_1_0"/>
          <p:cNvCxnSpPr/>
          <p:nvPr/>
        </p:nvCxnSpPr>
        <p:spPr>
          <a:xfrm>
            <a:off x="392887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52" name="Google Shape;352;g25eed939400_1_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3" name="Google Shape;353;g25eed939400_1_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354" name="Google Shape;354;g25eed939400_1_0"/>
          <p:cNvPicPr preferRelativeResize="0"/>
          <p:nvPr/>
        </p:nvPicPr>
        <p:blipFill rotWithShape="1">
          <a:blip r:embed="rId4">
            <a:alphaModFix/>
          </a:blip>
          <a:srcRect/>
          <a:stretch/>
        </p:blipFill>
        <p:spPr>
          <a:xfrm>
            <a:off x="508750" y="1067349"/>
            <a:ext cx="2983600" cy="1664591"/>
          </a:xfrm>
          <a:prstGeom prst="rect">
            <a:avLst/>
          </a:prstGeom>
          <a:noFill/>
          <a:ln>
            <a:noFill/>
          </a:ln>
        </p:spPr>
      </p:pic>
      <p:pic>
        <p:nvPicPr>
          <p:cNvPr id="355" name="Google Shape;355;g25eed939400_1_0"/>
          <p:cNvPicPr preferRelativeResize="0"/>
          <p:nvPr/>
        </p:nvPicPr>
        <p:blipFill rotWithShape="1">
          <a:blip r:embed="rId5">
            <a:alphaModFix/>
          </a:blip>
          <a:srcRect/>
          <a:stretch/>
        </p:blipFill>
        <p:spPr>
          <a:xfrm>
            <a:off x="508750" y="2857858"/>
            <a:ext cx="2983600" cy="166459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1"/>
          <p:cNvSpPr txBox="1">
            <a:spLocks noGrp="1"/>
          </p:cNvSpPr>
          <p:nvPr>
            <p:ph type="title"/>
          </p:nvPr>
        </p:nvSpPr>
        <p:spPr>
          <a:xfrm>
            <a:off x="938500" y="445025"/>
            <a:ext cx="526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DRONE TECHNOLOGY</a:t>
            </a:r>
            <a:endParaRPr b="1">
              <a:latin typeface="Arial"/>
              <a:ea typeface="Arial"/>
              <a:cs typeface="Arial"/>
              <a:sym typeface="Arial"/>
            </a:endParaRPr>
          </a:p>
        </p:txBody>
      </p:sp>
      <p:cxnSp>
        <p:nvCxnSpPr>
          <p:cNvPr id="361" name="Google Shape;361;p2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62" name="Google Shape;362;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3" name="Google Shape;363;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364" name="Google Shape;364;p21"/>
          <p:cNvSpPr txBox="1">
            <a:spLocks noGrp="1"/>
          </p:cNvSpPr>
          <p:nvPr>
            <p:ph type="subTitle" idx="1"/>
          </p:nvPr>
        </p:nvSpPr>
        <p:spPr>
          <a:xfrm>
            <a:off x="938500" y="1237575"/>
            <a:ext cx="44697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Brands ranging from Callaway Golf to the Dallas Cowboys are experimenting with ways drone technology can help improve their product.  </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Drones also provide an excellent means for capturing aerial footage of live sporting events, all in high definition, adding a new opportunity for broadcasting innovation.  </a:t>
            </a:r>
            <a:endParaRPr sz="1600">
              <a:latin typeface="Arial"/>
              <a:ea typeface="Arial"/>
              <a:cs typeface="Arial"/>
              <a:sym typeface="Arial"/>
            </a:endParaRPr>
          </a:p>
        </p:txBody>
      </p:sp>
      <p:pic>
        <p:nvPicPr>
          <p:cNvPr id="365" name="Google Shape;365;p21"/>
          <p:cNvPicPr preferRelativeResize="0"/>
          <p:nvPr/>
        </p:nvPicPr>
        <p:blipFill rotWithShape="1">
          <a:blip r:embed="rId4">
            <a:alphaModFix/>
          </a:blip>
          <a:srcRect/>
          <a:stretch/>
        </p:blipFill>
        <p:spPr>
          <a:xfrm>
            <a:off x="5922375" y="1386425"/>
            <a:ext cx="2646700" cy="2646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pic>
        <p:nvPicPr>
          <p:cNvPr id="370" name="Google Shape;370;p22"/>
          <p:cNvPicPr preferRelativeResize="0"/>
          <p:nvPr/>
        </p:nvPicPr>
        <p:blipFill rotWithShape="1">
          <a:blip r:embed="rId3">
            <a:alphaModFix/>
          </a:blip>
          <a:src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28d77b5cdc4_0_0"/>
          <p:cNvSpPr txBox="1">
            <a:spLocks noGrp="1"/>
          </p:cNvSpPr>
          <p:nvPr>
            <p:ph type="ctrTitle"/>
          </p:nvPr>
        </p:nvSpPr>
        <p:spPr>
          <a:xfrm>
            <a:off x="1566600" y="1289850"/>
            <a:ext cx="6010800" cy="2563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Aft>
                <a:spcPts val="0"/>
              </a:spcAft>
              <a:buSzPts val="3000"/>
              <a:buNone/>
            </a:pPr>
            <a:r>
              <a:rPr lang="en" sz="1600" b="0" dirty="0">
                <a:latin typeface="Arial"/>
                <a:ea typeface="Arial"/>
                <a:cs typeface="Arial"/>
                <a:sym typeface="Arial"/>
              </a:rPr>
              <a:t>Over time, technology and innovation have influenced the way consumers shop.  If a customer wants to try on a pair of shoes or merchandise, they no longer have to ask for help from a clerk at a retail store. They can scan the QR code on a label and ask that the apparel be delivered to a fitting room or to them directly so they can try it on or buy it at a website.  </a:t>
            </a:r>
            <a:endParaRPr sz="1600" b="0" dirty="0">
              <a:latin typeface="Arial"/>
              <a:ea typeface="Arial"/>
              <a:cs typeface="Arial"/>
              <a:sym typeface="Arial"/>
            </a:endParaRPr>
          </a:p>
          <a:p>
            <a:pPr marL="0" lvl="0" indent="0" algn="ctr" rtl="0">
              <a:lnSpc>
                <a:spcPct val="100000"/>
              </a:lnSpc>
              <a:spcBef>
                <a:spcPts val="2000"/>
              </a:spcBef>
              <a:spcAft>
                <a:spcPts val="0"/>
              </a:spcAft>
              <a:buSzPts val="3000"/>
              <a:buNone/>
            </a:pPr>
            <a:r>
              <a:rPr lang="en" sz="1600" b="0" dirty="0">
                <a:latin typeface="Arial"/>
                <a:ea typeface="Arial"/>
                <a:cs typeface="Arial"/>
                <a:sym typeface="Arial"/>
              </a:rPr>
              <a:t>Augmented reality allows consumers to try clothes on virtually, and interactive shopping experiences allow for purchases directly through social media platforms and apps on a mobile device.  Consumer behavior has shifted in a way that online shopping has become a preferred method for purchasing goods and services. </a:t>
            </a:r>
            <a:endParaRPr sz="1600" b="0" dirty="0">
              <a:latin typeface="Arial"/>
              <a:ea typeface="Arial"/>
              <a:cs typeface="Arial"/>
              <a:sym typeface="Arial"/>
            </a:endParaRPr>
          </a:p>
          <a:p>
            <a:pPr marL="0" lvl="0" indent="0" algn="ctr" rtl="0">
              <a:lnSpc>
                <a:spcPct val="100000"/>
              </a:lnSpc>
              <a:spcBef>
                <a:spcPts val="2000"/>
              </a:spcBef>
              <a:spcAft>
                <a:spcPts val="0"/>
              </a:spcAft>
              <a:buSzPts val="3000"/>
              <a:buNone/>
            </a:pPr>
            <a:endParaRPr sz="1600" b="0" dirty="0">
              <a:latin typeface="Arial"/>
              <a:ea typeface="Arial"/>
              <a:cs typeface="Arial"/>
              <a:sym typeface="Arial"/>
            </a:endParaRPr>
          </a:p>
          <a:p>
            <a:pPr marL="0" lvl="0" indent="0" algn="ctr" rtl="0">
              <a:lnSpc>
                <a:spcPct val="100000"/>
              </a:lnSpc>
              <a:spcBef>
                <a:spcPts val="2000"/>
              </a:spcBef>
              <a:spcAft>
                <a:spcPts val="2000"/>
              </a:spcAft>
              <a:buSzPts val="3000"/>
              <a:buNone/>
            </a:pPr>
            <a:endParaRPr sz="1600" b="0" dirty="0">
              <a:latin typeface="Arial"/>
              <a:ea typeface="Arial"/>
              <a:cs typeface="Arial"/>
              <a:sym typeface="Arial"/>
            </a:endParaRPr>
          </a:p>
        </p:txBody>
      </p:sp>
      <p:pic>
        <p:nvPicPr>
          <p:cNvPr id="181" name="Google Shape;181;g28d77b5cdc4_0_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2" name="Google Shape;182;g28d77b5cdc4_0_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183" name="Google Shape;183;g28d77b5cdc4_0_0"/>
          <p:cNvSpPr txBox="1">
            <a:spLocks noGrp="1"/>
          </p:cNvSpPr>
          <p:nvPr>
            <p:ph type="title" idx="4294967295"/>
          </p:nvPr>
        </p:nvSpPr>
        <p:spPr>
          <a:xfrm>
            <a:off x="148350" y="518800"/>
            <a:ext cx="8847300" cy="574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2400" b="1">
                <a:solidFill>
                  <a:schemeClr val="lt2"/>
                </a:solidFill>
                <a:latin typeface="Arial"/>
                <a:ea typeface="Arial"/>
                <a:cs typeface="Arial"/>
                <a:sym typeface="Arial"/>
              </a:rPr>
              <a:t>IMPACT OF TECHNOLOGY</a:t>
            </a:r>
            <a:endParaRPr sz="2400" b="1">
              <a:solidFill>
                <a:schemeClr val="lt2"/>
              </a:solidFill>
              <a:latin typeface="Arial"/>
              <a:ea typeface="Arial"/>
              <a:cs typeface="Arial"/>
              <a:sym typeface="Arial"/>
            </a:endParaRPr>
          </a:p>
        </p:txBody>
      </p:sp>
      <p:cxnSp>
        <p:nvCxnSpPr>
          <p:cNvPr id="184" name="Google Shape;184;g28d77b5cdc4_0_0"/>
          <p:cNvCxnSpPr/>
          <p:nvPr/>
        </p:nvCxnSpPr>
        <p:spPr>
          <a:xfrm>
            <a:off x="3842700" y="1191425"/>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28d77b5cdc4_0_17"/>
          <p:cNvSpPr txBox="1">
            <a:spLocks noGrp="1"/>
          </p:cNvSpPr>
          <p:nvPr>
            <p:ph type="ctrTitle"/>
          </p:nvPr>
        </p:nvSpPr>
        <p:spPr>
          <a:xfrm>
            <a:off x="688975" y="1289850"/>
            <a:ext cx="7827900" cy="256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sz="1600" b="0">
                <a:latin typeface="Arial"/>
                <a:ea typeface="Arial"/>
                <a:cs typeface="Arial"/>
                <a:sym typeface="Arial"/>
              </a:rPr>
              <a:t>Advancements in technology have touched nearly every segment of the sports and entertainment industry, from the product or service itself to the way the product or service is marketed to consumers.</a:t>
            </a:r>
            <a:endParaRPr sz="1600" b="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b="0">
                <a:latin typeface="Arial"/>
                <a:ea typeface="Arial"/>
                <a:cs typeface="Arial"/>
                <a:sym typeface="Arial"/>
              </a:rPr>
              <a:t>Sales </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Streaming</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Advertising</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Broadcasting</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Gaming</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Footwear and apparel</a:t>
            </a:r>
            <a:endParaRPr sz="1600" b="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b="0">
                <a:latin typeface="Arial"/>
                <a:ea typeface="Arial"/>
                <a:cs typeface="Arial"/>
                <a:sym typeface="Arial"/>
              </a:rPr>
              <a:t>Sporting goods, equipment and wearables</a:t>
            </a:r>
            <a:endParaRPr sz="1600" b="0">
              <a:latin typeface="Arial"/>
              <a:ea typeface="Arial"/>
              <a:cs typeface="Arial"/>
              <a:sym typeface="Arial"/>
            </a:endParaRPr>
          </a:p>
          <a:p>
            <a:pPr marL="0" lvl="0" indent="0" algn="l" rtl="0">
              <a:lnSpc>
                <a:spcPct val="100000"/>
              </a:lnSpc>
              <a:spcBef>
                <a:spcPts val="0"/>
              </a:spcBef>
              <a:spcAft>
                <a:spcPts val="0"/>
              </a:spcAft>
              <a:buSzPts val="3000"/>
              <a:buNone/>
            </a:pPr>
            <a:endParaRPr sz="1600" b="0">
              <a:latin typeface="Arial"/>
              <a:ea typeface="Arial"/>
              <a:cs typeface="Arial"/>
              <a:sym typeface="Arial"/>
            </a:endParaRPr>
          </a:p>
          <a:p>
            <a:pPr marL="0" lvl="0" indent="0" algn="l" rtl="0">
              <a:lnSpc>
                <a:spcPct val="100000"/>
              </a:lnSpc>
              <a:spcBef>
                <a:spcPts val="0"/>
              </a:spcBef>
              <a:spcAft>
                <a:spcPts val="0"/>
              </a:spcAft>
              <a:buSzPts val="3000"/>
              <a:buNone/>
            </a:pPr>
            <a:endParaRPr sz="1600" b="0">
              <a:latin typeface="Arial"/>
              <a:ea typeface="Arial"/>
              <a:cs typeface="Arial"/>
              <a:sym typeface="Arial"/>
            </a:endParaRPr>
          </a:p>
        </p:txBody>
      </p:sp>
      <p:pic>
        <p:nvPicPr>
          <p:cNvPr id="190" name="Google Shape;190;g28d77b5cdc4_0_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1" name="Google Shape;191;g28d77b5cdc4_0_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192" name="Google Shape;192;g28d77b5cdc4_0_17"/>
          <p:cNvSpPr txBox="1">
            <a:spLocks noGrp="1"/>
          </p:cNvSpPr>
          <p:nvPr>
            <p:ph type="title" idx="4294967295"/>
          </p:nvPr>
        </p:nvSpPr>
        <p:spPr>
          <a:xfrm>
            <a:off x="688975" y="518800"/>
            <a:ext cx="8306700" cy="574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b="1">
                <a:solidFill>
                  <a:schemeClr val="lt2"/>
                </a:solidFill>
                <a:latin typeface="Arial"/>
                <a:ea typeface="Arial"/>
                <a:cs typeface="Arial"/>
                <a:sym typeface="Arial"/>
              </a:rPr>
              <a:t>IMPACT OF TECHNOLOGY</a:t>
            </a:r>
            <a:endParaRPr sz="2400" b="1">
              <a:solidFill>
                <a:schemeClr val="lt2"/>
              </a:solidFill>
              <a:latin typeface="Arial"/>
              <a:ea typeface="Arial"/>
              <a:cs typeface="Arial"/>
              <a:sym typeface="Arial"/>
            </a:endParaRPr>
          </a:p>
        </p:txBody>
      </p:sp>
      <p:cxnSp>
        <p:nvCxnSpPr>
          <p:cNvPr id="193" name="Google Shape;193;g28d77b5cdc4_0_17"/>
          <p:cNvCxnSpPr/>
          <p:nvPr/>
        </p:nvCxnSpPr>
        <p:spPr>
          <a:xfrm>
            <a:off x="777975" y="1191425"/>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5"/>
          <p:cNvSpPr txBox="1">
            <a:spLocks noGrp="1"/>
          </p:cNvSpPr>
          <p:nvPr>
            <p:ph type="title"/>
          </p:nvPr>
        </p:nvSpPr>
        <p:spPr>
          <a:xfrm>
            <a:off x="879025" y="445025"/>
            <a:ext cx="40029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SALES (E-COMMERCE)</a:t>
            </a:r>
            <a:endParaRPr b="1">
              <a:latin typeface="Arial"/>
              <a:ea typeface="Arial"/>
              <a:cs typeface="Arial"/>
              <a:sym typeface="Arial"/>
            </a:endParaRPr>
          </a:p>
        </p:txBody>
      </p:sp>
      <p:sp>
        <p:nvSpPr>
          <p:cNvPr id="199" name="Google Shape;199;p5"/>
          <p:cNvSpPr txBox="1">
            <a:spLocks noGrp="1"/>
          </p:cNvSpPr>
          <p:nvPr>
            <p:ph type="subTitle" idx="1"/>
          </p:nvPr>
        </p:nvSpPr>
        <p:spPr>
          <a:xfrm>
            <a:off x="879025" y="1079475"/>
            <a:ext cx="79809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E-Commerce refers to the consumer’s ability to purchase goods and services (sports and entertainment related or otherwise) online on the Internet.</a:t>
            </a:r>
            <a:endParaRPr sz="1600">
              <a:latin typeface="Arial"/>
              <a:ea typeface="Arial"/>
              <a:cs typeface="Arial"/>
              <a:sym typeface="Arial"/>
            </a:endParaRPr>
          </a:p>
          <a:p>
            <a:pPr marL="0" lvl="0" indent="0" algn="l" rtl="0">
              <a:lnSpc>
                <a:spcPct val="100000"/>
              </a:lnSpc>
              <a:spcBef>
                <a:spcPts val="1000"/>
              </a:spcBef>
              <a:spcAft>
                <a:spcPts val="0"/>
              </a:spcAft>
              <a:buSzPts val="1800"/>
              <a:buNone/>
            </a:pPr>
            <a:r>
              <a:rPr lang="en" sz="1600" b="1">
                <a:latin typeface="Arial"/>
                <a:ea typeface="Arial"/>
                <a:cs typeface="Arial"/>
                <a:sym typeface="Arial"/>
              </a:rPr>
              <a:t>Examples include:</a:t>
            </a:r>
            <a:endParaRPr sz="1600">
              <a:latin typeface="Arial"/>
              <a:ea typeface="Arial"/>
              <a:cs typeface="Arial"/>
              <a:sym typeface="Arial"/>
            </a:endParaRPr>
          </a:p>
          <a:p>
            <a:pPr marL="628650" lvl="2" indent="-415925" algn="l" rtl="0">
              <a:lnSpc>
                <a:spcPct val="100000"/>
              </a:lnSpc>
              <a:spcBef>
                <a:spcPts val="500"/>
              </a:spcBef>
              <a:spcAft>
                <a:spcPts val="0"/>
              </a:spcAft>
              <a:buSzPts val="1600"/>
              <a:buFont typeface="Arial"/>
              <a:buChar char="•"/>
            </a:pPr>
            <a:r>
              <a:rPr lang="en" sz="1600">
                <a:latin typeface="Arial"/>
                <a:ea typeface="Arial"/>
                <a:cs typeface="Arial"/>
                <a:sym typeface="Arial"/>
              </a:rPr>
              <a:t>Streaming services (music, shows, movies etc)</a:t>
            </a:r>
            <a:endParaRPr sz="1600">
              <a:latin typeface="Arial"/>
              <a:ea typeface="Arial"/>
              <a:cs typeface="Arial"/>
              <a:sym typeface="Arial"/>
            </a:endParaRPr>
          </a:p>
          <a:p>
            <a:pPr marL="628650" lvl="2" indent="-415925" algn="l" rtl="0">
              <a:lnSpc>
                <a:spcPct val="100000"/>
              </a:lnSpc>
              <a:spcBef>
                <a:spcPts val="500"/>
              </a:spcBef>
              <a:spcAft>
                <a:spcPts val="0"/>
              </a:spcAft>
              <a:buSzPts val="1600"/>
              <a:buFont typeface="Arial"/>
              <a:buChar char="•"/>
            </a:pPr>
            <a:r>
              <a:rPr lang="en" sz="1600">
                <a:latin typeface="Arial"/>
                <a:ea typeface="Arial"/>
                <a:cs typeface="Arial"/>
                <a:sym typeface="Arial"/>
              </a:rPr>
              <a:t>Subscriptions to listen to Major League Baseball games live</a:t>
            </a:r>
            <a:endParaRPr sz="1600">
              <a:latin typeface="Arial"/>
              <a:ea typeface="Arial"/>
              <a:cs typeface="Arial"/>
              <a:sym typeface="Arial"/>
            </a:endParaRPr>
          </a:p>
          <a:p>
            <a:pPr marL="628650" lvl="2" indent="-415925" algn="l" rtl="0">
              <a:lnSpc>
                <a:spcPct val="100000"/>
              </a:lnSpc>
              <a:spcBef>
                <a:spcPts val="500"/>
              </a:spcBef>
              <a:spcAft>
                <a:spcPts val="0"/>
              </a:spcAft>
              <a:buSzPts val="1600"/>
              <a:buFont typeface="Arial"/>
              <a:buChar char="•"/>
            </a:pPr>
            <a:r>
              <a:rPr lang="en" sz="1600">
                <a:latin typeface="Arial"/>
                <a:ea typeface="Arial"/>
                <a:cs typeface="Arial"/>
                <a:sym typeface="Arial"/>
              </a:rPr>
              <a:t>Tickets to events</a:t>
            </a:r>
            <a:endParaRPr sz="1600">
              <a:latin typeface="Arial"/>
              <a:ea typeface="Arial"/>
              <a:cs typeface="Arial"/>
              <a:sym typeface="Arial"/>
            </a:endParaRPr>
          </a:p>
          <a:p>
            <a:pPr marL="628650" lvl="2" indent="-415925" algn="l" rtl="0">
              <a:lnSpc>
                <a:spcPct val="100000"/>
              </a:lnSpc>
              <a:spcBef>
                <a:spcPts val="500"/>
              </a:spcBef>
              <a:spcAft>
                <a:spcPts val="0"/>
              </a:spcAft>
              <a:buSzPts val="1600"/>
              <a:buFont typeface="Arial"/>
              <a:buChar char="•"/>
            </a:pPr>
            <a:r>
              <a:rPr lang="en" sz="1600">
                <a:latin typeface="Arial"/>
                <a:ea typeface="Arial"/>
                <a:cs typeface="Arial"/>
                <a:sym typeface="Arial"/>
              </a:rPr>
              <a:t>Online video games and in-game purchases</a:t>
            </a:r>
            <a:endParaRPr sz="1600">
              <a:latin typeface="Arial"/>
              <a:ea typeface="Arial"/>
              <a:cs typeface="Arial"/>
              <a:sym typeface="Arial"/>
            </a:endParaRPr>
          </a:p>
          <a:p>
            <a:pPr marL="1257300" lvl="2" indent="-415925" algn="l" rtl="0">
              <a:lnSpc>
                <a:spcPct val="100000"/>
              </a:lnSpc>
              <a:spcBef>
                <a:spcPts val="500"/>
              </a:spcBef>
              <a:spcAft>
                <a:spcPts val="0"/>
              </a:spcAft>
              <a:buSzPts val="1600"/>
              <a:buFont typeface="Arial"/>
              <a:buChar char="•"/>
            </a:pPr>
            <a:r>
              <a:rPr lang="en" sz="1600">
                <a:latin typeface="Arial"/>
                <a:ea typeface="Arial"/>
                <a:cs typeface="Arial"/>
                <a:sym typeface="Arial"/>
              </a:rPr>
              <a:t>According to Payments Journal, League of Legends, an online game played by 115 million people globally, a significant portion of the game’s $1.75 billion annual revenue is generated from micro-transactions  </a:t>
            </a:r>
            <a:endParaRPr sz="1600"/>
          </a:p>
          <a:p>
            <a:pPr marL="1257300" lvl="2" indent="-415925" algn="l" rtl="0">
              <a:lnSpc>
                <a:spcPct val="100000"/>
              </a:lnSpc>
              <a:spcBef>
                <a:spcPts val="500"/>
              </a:spcBef>
              <a:spcAft>
                <a:spcPts val="500"/>
              </a:spcAft>
              <a:buSzPts val="1600"/>
              <a:buFont typeface="Arial"/>
              <a:buChar char="•"/>
            </a:pPr>
            <a:r>
              <a:rPr lang="en" sz="1600">
                <a:latin typeface="Arial"/>
                <a:ea typeface="Arial"/>
                <a:cs typeface="Arial"/>
                <a:sym typeface="Arial"/>
              </a:rPr>
              <a:t>The global online microtransaction market is estimated to be roughly $33.4 billion.</a:t>
            </a:r>
            <a:endParaRPr sz="1600">
              <a:latin typeface="Arial"/>
              <a:ea typeface="Arial"/>
              <a:cs typeface="Arial"/>
              <a:sym typeface="Arial"/>
            </a:endParaRPr>
          </a:p>
        </p:txBody>
      </p:sp>
      <p:cxnSp>
        <p:nvCxnSpPr>
          <p:cNvPr id="200" name="Google Shape;200;p5"/>
          <p:cNvCxnSpPr/>
          <p:nvPr/>
        </p:nvCxnSpPr>
        <p:spPr>
          <a:xfrm>
            <a:off x="87902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01" name="Google Shape;201;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2" name="Google Shape;202;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INTERACTIVE “SHOPPING”</a:t>
            </a:r>
            <a:endParaRPr b="1">
              <a:latin typeface="Arial"/>
              <a:ea typeface="Arial"/>
              <a:cs typeface="Arial"/>
              <a:sym typeface="Arial"/>
            </a:endParaRPr>
          </a:p>
        </p:txBody>
      </p:sp>
      <p:sp>
        <p:nvSpPr>
          <p:cNvPr id="208" name="Google Shape;208;p6"/>
          <p:cNvSpPr txBox="1">
            <a:spLocks noGrp="1"/>
          </p:cNvSpPr>
          <p:nvPr>
            <p:ph type="subTitle" idx="1"/>
          </p:nvPr>
        </p:nvSpPr>
        <p:spPr>
          <a:xfrm>
            <a:off x="938500" y="1079475"/>
            <a:ext cx="45480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dirty="0">
                <a:latin typeface="Arial"/>
                <a:ea typeface="Arial"/>
                <a:cs typeface="Arial"/>
                <a:sym typeface="Arial"/>
              </a:rPr>
              <a:t>While the technology is not being used frequently, </a:t>
            </a:r>
            <a:r>
              <a:rPr lang="en" sz="1600" b="1" dirty="0">
                <a:solidFill>
                  <a:schemeClr val="bg2"/>
                </a:solidFill>
                <a:latin typeface="Arial"/>
                <a:ea typeface="Arial"/>
                <a:cs typeface="Arial"/>
                <a:sym typeface="Arial"/>
              </a:rPr>
              <a:t>QR codes</a:t>
            </a:r>
            <a:r>
              <a:rPr lang="en" sz="1600" dirty="0">
                <a:latin typeface="Arial"/>
                <a:ea typeface="Arial"/>
                <a:cs typeface="Arial"/>
                <a:sym typeface="Arial"/>
              </a:rPr>
              <a:t> (a barcode that can be scanned by camera-enabled mobile devices that direct consumers to various digital content like web pages, or other phone functions like email and text messaging) provide sports and entertainment marketers with a way to communicate additional information to consumers.</a:t>
            </a:r>
            <a:endParaRPr sz="1600" dirty="0">
              <a:latin typeface="Arial"/>
              <a:ea typeface="Arial"/>
              <a:cs typeface="Arial"/>
              <a:sym typeface="Arial"/>
            </a:endParaRPr>
          </a:p>
          <a:p>
            <a:pPr marL="0" lvl="0" indent="0" algn="l" rtl="0">
              <a:lnSpc>
                <a:spcPct val="100000"/>
              </a:lnSpc>
              <a:spcBef>
                <a:spcPts val="0"/>
              </a:spcBef>
              <a:spcAft>
                <a:spcPts val="0"/>
              </a:spcAft>
              <a:buSzPts val="1800"/>
              <a:buNone/>
            </a:pPr>
            <a:endParaRPr sz="1600" dirty="0">
              <a:latin typeface="Arial"/>
              <a:ea typeface="Arial"/>
              <a:cs typeface="Arial"/>
              <a:sym typeface="Arial"/>
            </a:endParaRPr>
          </a:p>
          <a:p>
            <a:pPr marL="0" lvl="0" indent="0" algn="l" rtl="0">
              <a:lnSpc>
                <a:spcPct val="100000"/>
              </a:lnSpc>
              <a:spcBef>
                <a:spcPts val="0"/>
              </a:spcBef>
              <a:spcAft>
                <a:spcPts val="0"/>
              </a:spcAft>
              <a:buSzPts val="1800"/>
              <a:buNone/>
            </a:pPr>
            <a:endParaRPr sz="1600" dirty="0">
              <a:latin typeface="Arial"/>
              <a:ea typeface="Arial"/>
              <a:cs typeface="Arial"/>
              <a:sym typeface="Arial"/>
            </a:endParaRPr>
          </a:p>
        </p:txBody>
      </p:sp>
      <p:cxnSp>
        <p:nvCxnSpPr>
          <p:cNvPr id="209" name="Google Shape;209;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10" name="Google Shape;210;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1" name="Google Shape;211;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12" name="Google Shape;212;p6"/>
          <p:cNvPicPr preferRelativeResize="0"/>
          <p:nvPr/>
        </p:nvPicPr>
        <p:blipFill rotWithShape="1">
          <a:blip r:embed="rId4">
            <a:alphaModFix/>
          </a:blip>
          <a:srcRect/>
          <a:stretch/>
        </p:blipFill>
        <p:spPr>
          <a:xfrm>
            <a:off x="6222238" y="1824325"/>
            <a:ext cx="2276475" cy="1657350"/>
          </a:xfrm>
          <a:prstGeom prst="rect">
            <a:avLst/>
          </a:prstGeom>
          <a:noFill/>
          <a:ln>
            <a:noFill/>
          </a:ln>
        </p:spPr>
      </p:pic>
      <p:cxnSp>
        <p:nvCxnSpPr>
          <p:cNvPr id="213" name="Google Shape;213;p6"/>
          <p:cNvCxnSpPr/>
          <p:nvPr/>
        </p:nvCxnSpPr>
        <p:spPr>
          <a:xfrm rot="10800000" flipH="1">
            <a:off x="6507325" y="3382550"/>
            <a:ext cx="559200" cy="727800"/>
          </a:xfrm>
          <a:prstGeom prst="straightConnector1">
            <a:avLst/>
          </a:prstGeom>
          <a:noFill/>
          <a:ln w="28575" cap="flat" cmpd="sng">
            <a:solidFill>
              <a:srgbClr val="FFFF00"/>
            </a:solidFill>
            <a:prstDash val="solid"/>
            <a:round/>
            <a:headEnd type="none" w="sm" len="sm"/>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INTERACTIVE “SHOPPING”</a:t>
            </a:r>
            <a:endParaRPr b="1">
              <a:latin typeface="Arial"/>
              <a:ea typeface="Arial"/>
              <a:cs typeface="Arial"/>
              <a:sym typeface="Arial"/>
            </a:endParaRPr>
          </a:p>
        </p:txBody>
      </p:sp>
      <p:sp>
        <p:nvSpPr>
          <p:cNvPr id="219" name="Google Shape;219;p7"/>
          <p:cNvSpPr txBox="1">
            <a:spLocks noGrp="1"/>
          </p:cNvSpPr>
          <p:nvPr>
            <p:ph type="subTitle" idx="1"/>
          </p:nvPr>
        </p:nvSpPr>
        <p:spPr>
          <a:xfrm>
            <a:off x="938500" y="1035075"/>
            <a:ext cx="45303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It isn’t just QR codes. Organizations have pushed the envelope to develop truly unique and creative interactive shopping experiences targeting the sports and entertainment consumer.</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Adidas shoes were featured on a “lift and learn wall” – when customers removed shoes from their platforms a digital wall/screen would update with the sneaker’s specs (material, price, etc)</a:t>
            </a:r>
            <a:endParaRPr sz="1600">
              <a:latin typeface="Arial"/>
              <a:ea typeface="Arial"/>
              <a:cs typeface="Arial"/>
              <a:sym typeface="Arial"/>
            </a:endParaRPr>
          </a:p>
        </p:txBody>
      </p:sp>
      <p:cxnSp>
        <p:nvCxnSpPr>
          <p:cNvPr id="220" name="Google Shape;220;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21" name="Google Shape;221;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2" name="Google Shape;222;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23" name="Google Shape;223;p7"/>
          <p:cNvPicPr preferRelativeResize="0"/>
          <p:nvPr/>
        </p:nvPicPr>
        <p:blipFill rotWithShape="1">
          <a:blip r:embed="rId4">
            <a:alphaModFix/>
          </a:blip>
          <a:srcRect/>
          <a:stretch/>
        </p:blipFill>
        <p:spPr>
          <a:xfrm>
            <a:off x="5642500" y="1716338"/>
            <a:ext cx="3058748" cy="1710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8"/>
          <p:cNvSpPr txBox="1">
            <a:spLocks noGrp="1"/>
          </p:cNvSpPr>
          <p:nvPr>
            <p:ph type="title"/>
          </p:nvPr>
        </p:nvSpPr>
        <p:spPr>
          <a:xfrm>
            <a:off x="5053300" y="445025"/>
            <a:ext cx="7762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“SHOPPABLE” SOCIAL </a:t>
            </a:r>
            <a:endParaRPr b="1">
              <a:latin typeface="Arial"/>
              <a:ea typeface="Arial"/>
              <a:cs typeface="Arial"/>
              <a:sym typeface="Arial"/>
            </a:endParaRPr>
          </a:p>
          <a:p>
            <a:pPr marL="0" lvl="0" indent="0" algn="l" rtl="0">
              <a:lnSpc>
                <a:spcPct val="100000"/>
              </a:lnSpc>
              <a:spcBef>
                <a:spcPts val="0"/>
              </a:spcBef>
              <a:spcAft>
                <a:spcPts val="0"/>
              </a:spcAft>
              <a:buSzPts val="2400"/>
              <a:buNone/>
            </a:pPr>
            <a:r>
              <a:rPr lang="en" b="1">
                <a:latin typeface="Arial"/>
                <a:ea typeface="Arial"/>
                <a:cs typeface="Arial"/>
                <a:sym typeface="Arial"/>
              </a:rPr>
              <a:t>MEDIA APPLICATIONS</a:t>
            </a:r>
            <a:endParaRPr b="1">
              <a:latin typeface="Arial"/>
              <a:ea typeface="Arial"/>
              <a:cs typeface="Arial"/>
              <a:sym typeface="Arial"/>
            </a:endParaRPr>
          </a:p>
        </p:txBody>
      </p:sp>
      <p:sp>
        <p:nvSpPr>
          <p:cNvPr id="229" name="Google Shape;229;p8"/>
          <p:cNvSpPr txBox="1">
            <a:spLocks noGrp="1"/>
          </p:cNvSpPr>
          <p:nvPr>
            <p:ph type="subTitle" idx="1"/>
          </p:nvPr>
        </p:nvSpPr>
        <p:spPr>
          <a:xfrm>
            <a:off x="5053300" y="1603250"/>
            <a:ext cx="3331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Social media has become one of the most popular forms of advertising and promotion among brands today, thanks in large part to its effectiveness in spurring a call-to-action, and ultimately, consumer purchases. </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cxnSp>
        <p:nvCxnSpPr>
          <p:cNvPr id="230" name="Google Shape;230;p8"/>
          <p:cNvCxnSpPr/>
          <p:nvPr/>
        </p:nvCxnSpPr>
        <p:spPr>
          <a:xfrm>
            <a:off x="51410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31" name="Google Shape;231;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2" name="Google Shape;232;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33" name="Google Shape;233;p8"/>
          <p:cNvPicPr preferRelativeResize="0"/>
          <p:nvPr/>
        </p:nvPicPr>
        <p:blipFill rotWithShape="1">
          <a:blip r:embed="rId4">
            <a:alphaModFix/>
          </a:blip>
          <a:srcRect/>
          <a:stretch/>
        </p:blipFill>
        <p:spPr>
          <a:xfrm>
            <a:off x="501275" y="992963"/>
            <a:ext cx="4086225" cy="3268976"/>
          </a:xfrm>
          <a:prstGeom prst="rect">
            <a:avLst/>
          </a:prstGeom>
          <a:noFill/>
          <a:ln>
            <a:noFill/>
          </a:ln>
        </p:spPr>
      </p:pic>
      <p:pic>
        <p:nvPicPr>
          <p:cNvPr id="234" name="Google Shape;234;p8"/>
          <p:cNvPicPr preferRelativeResize="0"/>
          <p:nvPr/>
        </p:nvPicPr>
        <p:blipFill rotWithShape="1">
          <a:blip r:embed="rId5">
            <a:alphaModFix/>
          </a:blip>
          <a:srcRect t="-4438"/>
          <a:stretch/>
        </p:blipFill>
        <p:spPr>
          <a:xfrm>
            <a:off x="1806450" y="1853850"/>
            <a:ext cx="1475374" cy="1630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9"/>
          <p:cNvSpPr txBox="1">
            <a:spLocks noGrp="1"/>
          </p:cNvSpPr>
          <p:nvPr>
            <p:ph type="title"/>
          </p:nvPr>
        </p:nvSpPr>
        <p:spPr>
          <a:xfrm>
            <a:off x="938500" y="445025"/>
            <a:ext cx="5266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STREAMING AUDIO &amp; VIDEO</a:t>
            </a:r>
            <a:endParaRPr b="1">
              <a:latin typeface="Arial"/>
              <a:ea typeface="Arial"/>
              <a:cs typeface="Arial"/>
              <a:sym typeface="Arial"/>
            </a:endParaRPr>
          </a:p>
        </p:txBody>
      </p:sp>
      <p:sp>
        <p:nvSpPr>
          <p:cNvPr id="240" name="Google Shape;240;p9"/>
          <p:cNvSpPr txBox="1">
            <a:spLocks noGrp="1"/>
          </p:cNvSpPr>
          <p:nvPr>
            <p:ph type="subTitle" idx="1"/>
          </p:nvPr>
        </p:nvSpPr>
        <p:spPr>
          <a:xfrm>
            <a:off x="938500" y="1035074"/>
            <a:ext cx="5196600" cy="345790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Streaming audio and video capabilities have changed the way fans consume the sports and entertainment product.</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Online sports talk “radio” (ESPN Radio)</a:t>
            </a:r>
            <a:endParaRPr sz="1600">
              <a:latin typeface="Arial"/>
              <a:ea typeface="Arial"/>
              <a:cs typeface="Arial"/>
              <a:sym typeface="Arial"/>
            </a:endParaRPr>
          </a:p>
          <a:p>
            <a:pPr marL="457200" lvl="0" indent="-330200" algn="l" rtl="0">
              <a:lnSpc>
                <a:spcPct val="100000"/>
              </a:lnSpc>
              <a:spcBef>
                <a:spcPts val="500"/>
              </a:spcBef>
              <a:spcAft>
                <a:spcPts val="0"/>
              </a:spcAft>
              <a:buSzPts val="1600"/>
              <a:buFont typeface="Arial"/>
              <a:buChar char="●"/>
            </a:pPr>
            <a:r>
              <a:rPr lang="en" sz="1600">
                <a:latin typeface="Arial"/>
                <a:ea typeface="Arial"/>
                <a:cs typeface="Arial"/>
                <a:sym typeface="Arial"/>
              </a:rPr>
              <a:t>Streaming audio (Pandora, Spotify etc.)</a:t>
            </a:r>
            <a:endParaRPr sz="1600">
              <a:latin typeface="Arial"/>
              <a:ea typeface="Arial"/>
              <a:cs typeface="Arial"/>
              <a:sym typeface="Arial"/>
            </a:endParaRPr>
          </a:p>
          <a:p>
            <a:pPr marL="457200" lvl="0" indent="-330200" algn="l" rtl="0">
              <a:lnSpc>
                <a:spcPct val="100000"/>
              </a:lnSpc>
              <a:spcBef>
                <a:spcPts val="500"/>
              </a:spcBef>
              <a:spcAft>
                <a:spcPts val="0"/>
              </a:spcAft>
              <a:buSzPts val="1600"/>
              <a:buFont typeface="Arial"/>
              <a:buChar char="●"/>
            </a:pPr>
            <a:r>
              <a:rPr lang="en" sz="1600">
                <a:latin typeface="Arial"/>
                <a:ea typeface="Arial"/>
                <a:cs typeface="Arial"/>
                <a:sym typeface="Arial"/>
              </a:rPr>
              <a:t>Websites offering TV programming, short films, video clips and movie trailers (Hulu)</a:t>
            </a:r>
            <a:endParaRPr sz="1600">
              <a:latin typeface="Arial"/>
              <a:ea typeface="Arial"/>
              <a:cs typeface="Arial"/>
              <a:sym typeface="Arial"/>
            </a:endParaRPr>
          </a:p>
          <a:p>
            <a:pPr marL="457200" lvl="0" indent="-330200" algn="l" rtl="0">
              <a:lnSpc>
                <a:spcPct val="100000"/>
              </a:lnSpc>
              <a:spcBef>
                <a:spcPts val="500"/>
              </a:spcBef>
              <a:spcAft>
                <a:spcPts val="0"/>
              </a:spcAft>
              <a:buSzPts val="1600"/>
              <a:buFont typeface="Arial"/>
              <a:buChar char="●"/>
            </a:pPr>
            <a:r>
              <a:rPr lang="en" sz="1600">
                <a:latin typeface="Arial"/>
                <a:ea typeface="Arial"/>
                <a:cs typeface="Arial"/>
                <a:sym typeface="Arial"/>
              </a:rPr>
              <a:t>SiriusXM satellite radio </a:t>
            </a:r>
            <a:endParaRPr sz="1600">
              <a:latin typeface="Arial"/>
              <a:ea typeface="Arial"/>
              <a:cs typeface="Arial"/>
              <a:sym typeface="Arial"/>
            </a:endParaRPr>
          </a:p>
          <a:p>
            <a:pPr marL="457200" lvl="0" indent="-330200" algn="l" rtl="0">
              <a:lnSpc>
                <a:spcPct val="100000"/>
              </a:lnSpc>
              <a:spcBef>
                <a:spcPts val="500"/>
              </a:spcBef>
              <a:spcAft>
                <a:spcPts val="0"/>
              </a:spcAft>
              <a:buSzPts val="1600"/>
              <a:buFont typeface="Arial"/>
              <a:buChar char="●"/>
            </a:pPr>
            <a:r>
              <a:rPr lang="en" sz="1600">
                <a:latin typeface="Arial"/>
                <a:ea typeface="Arial"/>
                <a:cs typeface="Arial"/>
                <a:sym typeface="Arial"/>
              </a:rPr>
              <a:t>Streaming live video events</a:t>
            </a:r>
            <a:endParaRPr sz="1600">
              <a:latin typeface="Arial"/>
              <a:ea typeface="Arial"/>
              <a:cs typeface="Arial"/>
              <a:sym typeface="Arial"/>
            </a:endParaRPr>
          </a:p>
          <a:p>
            <a:pPr marL="0" lvl="0" indent="0" algn="l" rtl="0">
              <a:lnSpc>
                <a:spcPct val="100000"/>
              </a:lnSpc>
              <a:spcBef>
                <a:spcPts val="50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cxnSp>
        <p:nvCxnSpPr>
          <p:cNvPr id="241" name="Google Shape;241;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42" name="Google Shape;242;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3" name="Google Shape;243;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44" name="Google Shape;244;p9"/>
          <p:cNvPicPr preferRelativeResize="0"/>
          <p:nvPr/>
        </p:nvPicPr>
        <p:blipFill rotWithShape="1">
          <a:blip r:embed="rId4">
            <a:alphaModFix/>
          </a:blip>
          <a:srcRect/>
          <a:stretch/>
        </p:blipFill>
        <p:spPr>
          <a:xfrm>
            <a:off x="6468400" y="1425938"/>
            <a:ext cx="2291625" cy="229162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1415</Words>
  <Application>Microsoft Macintosh PowerPoint</Application>
  <PresentationFormat>On-screen Show (16:9)</PresentationFormat>
  <Paragraphs>115</Paragraphs>
  <Slides>22</Slides>
  <Notes>22</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Proxima Nova</vt:lpstr>
      <vt:lpstr>Montserrat</vt:lpstr>
      <vt:lpstr>Oswald</vt:lpstr>
      <vt:lpstr>Arial</vt:lpstr>
      <vt:lpstr>Futuristic Background by Slidesgo</vt:lpstr>
      <vt:lpstr>Slidesgo Final Pages</vt:lpstr>
      <vt:lpstr>IMPACT OF TECHNOLOGY</vt:lpstr>
      <vt:lpstr>Advancements in technology have led to new product innovations and forced an evolution in the way sports and entertainment marketers work to reach consumers.   Fan preferences continue to evolve, requiring properties and venues to adapt to the technological needs of the modern sports and entertainment consumer.</vt:lpstr>
      <vt:lpstr>Over time, technology and innovation have influenced the way consumers shop.  If a customer wants to try on a pair of shoes or merchandise, they no longer have to ask for help from a clerk at a retail store. They can scan the QR code on a label and ask that the apparel be delivered to a fitting room or to them directly so they can try it on or buy it at a website.   Augmented reality allows consumers to try clothes on virtually, and interactive shopping experiences allow for purchases directly through social media platforms and apps on a mobile device.  Consumer behavior has shifted in a way that online shopping has become a preferred method for purchasing goods and services.   </vt:lpstr>
      <vt:lpstr>Advancements in technology have touched nearly every segment of the sports and entertainment industry, from the product or service itself to the way the product or service is marketed to consumers. Sales  Streaming Advertising Broadcasting Gaming Footwear and apparel Sporting goods, equipment and wearables  </vt:lpstr>
      <vt:lpstr>SALES (E-COMMERCE)</vt:lpstr>
      <vt:lpstr>INTERACTIVE “SHOPPING”</vt:lpstr>
      <vt:lpstr>INTERACTIVE “SHOPPING”</vt:lpstr>
      <vt:lpstr>“SHOPPABLE” SOCIAL  MEDIA APPLICATIONS</vt:lpstr>
      <vt:lpstr>STREAMING AUDIO &amp; VIDEO</vt:lpstr>
      <vt:lpstr>ADVERTISING</vt:lpstr>
      <vt:lpstr>BROADCASTING</vt:lpstr>
      <vt:lpstr>GAMING</vt:lpstr>
      <vt:lpstr>SPORTING GOODS, EQUIPMENT AND WEARABLES  </vt:lpstr>
      <vt:lpstr>FOOTWEAR &amp; APPAREL</vt:lpstr>
      <vt:lpstr>There are a variety of forms of technology leading the way in product innovation and influencing marketing strategies: Interactive technologies Augmented reality Virtual reality Extended reality (XR) Drone technology</vt:lpstr>
      <vt:lpstr>INTERACTIVE  TECHNOLOGIES</vt:lpstr>
      <vt:lpstr>AUGMENTED REALITY</vt:lpstr>
      <vt:lpstr>VIRTUAL REALITY</vt:lpstr>
      <vt:lpstr>EXTENDED REALITY</vt:lpstr>
      <vt:lpstr>THE METAVERSE</vt:lpstr>
      <vt:lpstr>DRONE TECHNOLOGY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TECHNOLOGY</dc:title>
  <cp:lastModifiedBy>Laura Bennett</cp:lastModifiedBy>
  <cp:revision>2</cp:revision>
  <dcterms:modified xsi:type="dcterms:W3CDTF">2023-08-10T21:45:06Z</dcterms:modified>
</cp:coreProperties>
</file>