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embeddedFontLst>
    <p:embeddedFont>
      <p:font typeface="Montserrat" pitchFamily="2" charset="77"/>
      <p:regular r:id="rId22"/>
      <p:bold r:id="rId23"/>
      <p:italic r:id="rId24"/>
      <p:boldItalic r:id="rId25"/>
    </p:embeddedFont>
    <p:embeddedFont>
      <p:font typeface="Oswald" panose="02000703000000000000" pitchFamily="2" charset="77"/>
      <p:regular r:id="rId26"/>
      <p:bold r:id="rId27"/>
    </p:embeddedFont>
    <p:embeddedFont>
      <p:font typeface="Proxima Nova" panose="02000506030000020004"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4" roundtripDataSignature="AMtx7mhWGl6hMpzzf3HtlJasq4zYX1OAT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notesMaster" Target="notesMasters/notesMaster1.xml"/><Relationship Id="rId34" Type="http://customschemas.google.com/relationships/presentationmetadata" Target="meta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5" name="Google Shape;255;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5ee5836e4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25ee5836e4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ee5836e4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g25ee5836e4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5" name="Google Shape;23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8"/>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8"/>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29"/>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39" name="Google Shape;39;p29"/>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40" name="Google Shape;40;p29"/>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3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3"/>
        <p:cNvGrpSpPr/>
        <p:nvPr/>
      </p:nvGrpSpPr>
      <p:grpSpPr>
        <a:xfrm>
          <a:off x="0" y="0"/>
          <a:ext cx="0" cy="0"/>
          <a:chOff x="0" y="0"/>
          <a:chExt cx="0" cy="0"/>
        </a:xfrm>
      </p:grpSpPr>
      <p:sp>
        <p:nvSpPr>
          <p:cNvPr id="44" name="Google Shape;44;p31"/>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5" name="Google Shape;45;p31"/>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7"/>
        <p:cNvGrpSpPr/>
        <p:nvPr/>
      </p:nvGrpSpPr>
      <p:grpSpPr>
        <a:xfrm>
          <a:off x="0" y="0"/>
          <a:ext cx="0" cy="0"/>
          <a:chOff x="0" y="0"/>
          <a:chExt cx="0" cy="0"/>
        </a:xfrm>
      </p:grpSpPr>
      <p:sp>
        <p:nvSpPr>
          <p:cNvPr id="48" name="Google Shape;48;p3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9" name="Google Shape;49;p3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50"/>
        <p:cNvGrpSpPr/>
        <p:nvPr/>
      </p:nvGrpSpPr>
      <p:grpSpPr>
        <a:xfrm>
          <a:off x="0" y="0"/>
          <a:ext cx="0" cy="0"/>
          <a:chOff x="0" y="0"/>
          <a:chExt cx="0" cy="0"/>
        </a:xfrm>
      </p:grpSpPr>
      <p:sp>
        <p:nvSpPr>
          <p:cNvPr id="51" name="Google Shape;51;p34"/>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2" name="Google Shape;52;p34"/>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3" name="Google Shape;53;p34"/>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4" name="Google Shape;54;p34"/>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5" name="Google Shape;55;p34"/>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56" name="Google Shape;56;p34"/>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7" name="Google Shape;57;p34"/>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8" name="Google Shape;58;p34"/>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59" name="Google Shape;59;p34"/>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60"/>
        <p:cNvGrpSpPr/>
        <p:nvPr/>
      </p:nvGrpSpPr>
      <p:grpSpPr>
        <a:xfrm>
          <a:off x="0" y="0"/>
          <a:ext cx="0" cy="0"/>
          <a:chOff x="0" y="0"/>
          <a:chExt cx="0" cy="0"/>
        </a:xfrm>
      </p:grpSpPr>
      <p:sp>
        <p:nvSpPr>
          <p:cNvPr id="61" name="Google Shape;61;p35"/>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2" name="Google Shape;62;p35"/>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63"/>
        <p:cNvGrpSpPr/>
        <p:nvPr/>
      </p:nvGrpSpPr>
      <p:grpSpPr>
        <a:xfrm>
          <a:off x="0" y="0"/>
          <a:ext cx="0" cy="0"/>
          <a:chOff x="0" y="0"/>
          <a:chExt cx="0" cy="0"/>
        </a:xfrm>
      </p:grpSpPr>
      <p:sp>
        <p:nvSpPr>
          <p:cNvPr id="64" name="Google Shape;64;p36"/>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65" name="Google Shape;65;p36"/>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6"/>
        <p:cNvGrpSpPr/>
        <p:nvPr/>
      </p:nvGrpSpPr>
      <p:grpSpPr>
        <a:xfrm>
          <a:off x="0" y="0"/>
          <a:ext cx="0" cy="0"/>
          <a:chOff x="0" y="0"/>
          <a:chExt cx="0" cy="0"/>
        </a:xfrm>
      </p:grpSpPr>
      <p:sp>
        <p:nvSpPr>
          <p:cNvPr id="67" name="Google Shape;67;p37"/>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8" name="Google Shape;68;p37"/>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37"/>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0" name="Google Shape;70;p37"/>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3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72"/>
        <p:cNvGrpSpPr/>
        <p:nvPr/>
      </p:nvGrpSpPr>
      <p:grpSpPr>
        <a:xfrm>
          <a:off x="0" y="0"/>
          <a:ext cx="0" cy="0"/>
          <a:chOff x="0" y="0"/>
          <a:chExt cx="0" cy="0"/>
        </a:xfrm>
      </p:grpSpPr>
      <p:sp>
        <p:nvSpPr>
          <p:cNvPr id="73" name="Google Shape;73;p38"/>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4" name="Google Shape;74;p38"/>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5" name="Google Shape;75;p38"/>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8"/>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7" name="Google Shape;77;p38"/>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8" name="Google Shape;78;p38"/>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9" name="Google Shape;79;p38"/>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1"/>
        <p:cNvGrpSpPr/>
        <p:nvPr/>
      </p:nvGrpSpPr>
      <p:grpSpPr>
        <a:xfrm>
          <a:off x="0" y="0"/>
          <a:ext cx="0" cy="0"/>
          <a:chOff x="0" y="0"/>
          <a:chExt cx="0" cy="0"/>
        </a:xfrm>
      </p:grpSpPr>
      <p:sp>
        <p:nvSpPr>
          <p:cNvPr id="12" name="Google Shape;12;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9"/>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80"/>
        <p:cNvGrpSpPr/>
        <p:nvPr/>
      </p:nvGrpSpPr>
      <p:grpSpPr>
        <a:xfrm>
          <a:off x="0" y="0"/>
          <a:ext cx="0" cy="0"/>
          <a:chOff x="0" y="0"/>
          <a:chExt cx="0" cy="0"/>
        </a:xfrm>
      </p:grpSpPr>
      <p:sp>
        <p:nvSpPr>
          <p:cNvPr id="81" name="Google Shape;81;p39"/>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2" name="Google Shape;82;p39"/>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3"/>
        <p:cNvGrpSpPr/>
        <p:nvPr/>
      </p:nvGrpSpPr>
      <p:grpSpPr>
        <a:xfrm>
          <a:off x="0" y="0"/>
          <a:ext cx="0" cy="0"/>
          <a:chOff x="0" y="0"/>
          <a:chExt cx="0" cy="0"/>
        </a:xfrm>
      </p:grpSpPr>
      <p:sp>
        <p:nvSpPr>
          <p:cNvPr id="84" name="Google Shape;84;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5"/>
        <p:cNvGrpSpPr/>
        <p:nvPr/>
      </p:nvGrpSpPr>
      <p:grpSpPr>
        <a:xfrm>
          <a:off x="0" y="0"/>
          <a:ext cx="0" cy="0"/>
          <a:chOff x="0" y="0"/>
          <a:chExt cx="0" cy="0"/>
        </a:xfrm>
      </p:grpSpPr>
      <p:sp>
        <p:nvSpPr>
          <p:cNvPr id="86" name="Google Shape;86;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7"/>
        <p:cNvGrpSpPr/>
        <p:nvPr/>
      </p:nvGrpSpPr>
      <p:grpSpPr>
        <a:xfrm>
          <a:off x="0" y="0"/>
          <a:ext cx="0" cy="0"/>
          <a:chOff x="0" y="0"/>
          <a:chExt cx="0" cy="0"/>
        </a:xfrm>
      </p:grpSpPr>
      <p:sp>
        <p:nvSpPr>
          <p:cNvPr id="88" name="Google Shape;88;p42"/>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9"/>
        <p:cNvGrpSpPr/>
        <p:nvPr/>
      </p:nvGrpSpPr>
      <p:grpSpPr>
        <a:xfrm>
          <a:off x="0" y="0"/>
          <a:ext cx="0" cy="0"/>
          <a:chOff x="0" y="0"/>
          <a:chExt cx="0" cy="0"/>
        </a:xfrm>
      </p:grpSpPr>
      <p:sp>
        <p:nvSpPr>
          <p:cNvPr id="90" name="Google Shape;90;p43"/>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91"/>
        <p:cNvGrpSpPr/>
        <p:nvPr/>
      </p:nvGrpSpPr>
      <p:grpSpPr>
        <a:xfrm>
          <a:off x="0" y="0"/>
          <a:ext cx="0" cy="0"/>
          <a:chOff x="0" y="0"/>
          <a:chExt cx="0" cy="0"/>
        </a:xfrm>
      </p:grpSpPr>
      <p:sp>
        <p:nvSpPr>
          <p:cNvPr id="92" name="Google Shape;92;p44"/>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3" name="Google Shape;93;p44"/>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4" name="Google Shape;94;p44"/>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5" name="Google Shape;95;p44"/>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6" name="Google Shape;96;p44"/>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7"/>
        <p:cNvGrpSpPr/>
        <p:nvPr/>
      </p:nvGrpSpPr>
      <p:grpSpPr>
        <a:xfrm>
          <a:off x="0" y="0"/>
          <a:ext cx="0" cy="0"/>
          <a:chOff x="0" y="0"/>
          <a:chExt cx="0" cy="0"/>
        </a:xfrm>
      </p:grpSpPr>
      <p:sp>
        <p:nvSpPr>
          <p:cNvPr id="98" name="Google Shape;98;p4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9" name="Google Shape;99;p45"/>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0" name="Google Shape;100;p45"/>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1" name="Google Shape;101;p45"/>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2" name="Google Shape;102;p45"/>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3" name="Google Shape;103;p45"/>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4" name="Google Shape;104;p45"/>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5" name="Google Shape;105;p45"/>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6" name="Google Shape;106;p45"/>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7"/>
        <p:cNvGrpSpPr/>
        <p:nvPr/>
      </p:nvGrpSpPr>
      <p:grpSpPr>
        <a:xfrm>
          <a:off x="0" y="0"/>
          <a:ext cx="0" cy="0"/>
          <a:chOff x="0" y="0"/>
          <a:chExt cx="0" cy="0"/>
        </a:xfrm>
      </p:grpSpPr>
      <p:sp>
        <p:nvSpPr>
          <p:cNvPr id="108" name="Google Shape;108;p46"/>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9" name="Google Shape;109;p46"/>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10" name="Google Shape;110;p46"/>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1" name="Google Shape;111;p46"/>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12" name="Google Shape;112;p46"/>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3" name="Google Shape;113;p46"/>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4"/>
        <p:cNvGrpSpPr/>
        <p:nvPr/>
      </p:nvGrpSpPr>
      <p:grpSpPr>
        <a:xfrm>
          <a:off x="0" y="0"/>
          <a:ext cx="0" cy="0"/>
          <a:chOff x="0" y="0"/>
          <a:chExt cx="0" cy="0"/>
        </a:xfrm>
      </p:grpSpPr>
      <p:sp>
        <p:nvSpPr>
          <p:cNvPr id="115" name="Google Shape;115;p47"/>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6" name="Google Shape;116;p47"/>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7" name="Google Shape;117;p47"/>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7"/>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0" name="Google Shape;120;p47"/>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1" name="Google Shape;121;p47"/>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2" name="Google Shape;122;p47"/>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3" name="Google Shape;123;p47"/>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4" name="Google Shape;124;p47"/>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5" name="Google Shape;125;p47"/>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6" name="Google Shape;126;p47"/>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7" name="Google Shape;127;p47"/>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8"/>
        <p:cNvGrpSpPr/>
        <p:nvPr/>
      </p:nvGrpSpPr>
      <p:grpSpPr>
        <a:xfrm>
          <a:off x="0" y="0"/>
          <a:ext cx="0" cy="0"/>
          <a:chOff x="0" y="0"/>
          <a:chExt cx="0" cy="0"/>
        </a:xfrm>
      </p:grpSpPr>
      <p:sp>
        <p:nvSpPr>
          <p:cNvPr id="129" name="Google Shape;129;p48"/>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0" name="Google Shape;130;p48"/>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1" name="Google Shape;131;p48"/>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2" name="Google Shape;132;p48"/>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3" name="Google Shape;133;p48"/>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4" name="Google Shape;134;p48"/>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5" name="Google Shape;135;p48"/>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6" name="Google Shape;136;p48"/>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7" name="Google Shape;137;p48"/>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4"/>
        <p:cNvGrpSpPr/>
        <p:nvPr/>
      </p:nvGrpSpPr>
      <p:grpSpPr>
        <a:xfrm>
          <a:off x="0" y="0"/>
          <a:ext cx="0" cy="0"/>
          <a:chOff x="0" y="0"/>
          <a:chExt cx="0" cy="0"/>
        </a:xfrm>
      </p:grpSpPr>
      <p:sp>
        <p:nvSpPr>
          <p:cNvPr id="15" name="Google Shape;15;p20"/>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20"/>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8"/>
        <p:cNvGrpSpPr/>
        <p:nvPr/>
      </p:nvGrpSpPr>
      <p:grpSpPr>
        <a:xfrm>
          <a:off x="0" y="0"/>
          <a:ext cx="0" cy="0"/>
          <a:chOff x="0" y="0"/>
          <a:chExt cx="0" cy="0"/>
        </a:xfrm>
      </p:grpSpPr>
      <p:sp>
        <p:nvSpPr>
          <p:cNvPr id="139" name="Google Shape;139;p4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0" name="Google Shape;140;p4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41"/>
        <p:cNvGrpSpPr/>
        <p:nvPr/>
      </p:nvGrpSpPr>
      <p:grpSpPr>
        <a:xfrm>
          <a:off x="0" y="0"/>
          <a:ext cx="0" cy="0"/>
          <a:chOff x="0" y="0"/>
          <a:chExt cx="0" cy="0"/>
        </a:xfrm>
      </p:grpSpPr>
      <p:sp>
        <p:nvSpPr>
          <p:cNvPr id="142" name="Google Shape;142;p5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3" name="Google Shape;143;p50"/>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4"/>
        <p:cNvGrpSpPr/>
        <p:nvPr/>
      </p:nvGrpSpPr>
      <p:grpSpPr>
        <a:xfrm>
          <a:off x="0" y="0"/>
          <a:ext cx="0" cy="0"/>
          <a:chOff x="0" y="0"/>
          <a:chExt cx="0" cy="0"/>
        </a:xfrm>
      </p:grpSpPr>
      <p:sp>
        <p:nvSpPr>
          <p:cNvPr id="145" name="Google Shape;145;p51"/>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51"/>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7"/>
        <p:cNvGrpSpPr/>
        <p:nvPr/>
      </p:nvGrpSpPr>
      <p:grpSpPr>
        <a:xfrm>
          <a:off x="0" y="0"/>
          <a:ext cx="0" cy="0"/>
          <a:chOff x="0" y="0"/>
          <a:chExt cx="0" cy="0"/>
        </a:xfrm>
      </p:grpSpPr>
      <p:sp>
        <p:nvSpPr>
          <p:cNvPr id="148" name="Google Shape;148;p52"/>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9" name="Google Shape;149;p52"/>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50" name="Google Shape;150;p52"/>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51"/>
        <p:cNvGrpSpPr/>
        <p:nvPr/>
      </p:nvGrpSpPr>
      <p:grpSpPr>
        <a:xfrm>
          <a:off x="0" y="0"/>
          <a:ext cx="0" cy="0"/>
          <a:chOff x="0" y="0"/>
          <a:chExt cx="0" cy="0"/>
        </a:xfrm>
      </p:grpSpPr>
      <p:sp>
        <p:nvSpPr>
          <p:cNvPr id="152" name="Google Shape;152;p5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3"/>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7"/>
        <p:cNvGrpSpPr/>
        <p:nvPr/>
      </p:nvGrpSpPr>
      <p:grpSpPr>
        <a:xfrm>
          <a:off x="0" y="0"/>
          <a:ext cx="0" cy="0"/>
          <a:chOff x="0" y="0"/>
          <a:chExt cx="0" cy="0"/>
        </a:xfrm>
      </p:grpSpPr>
      <p:sp>
        <p:nvSpPr>
          <p:cNvPr id="18" name="Google Shape;18;p2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21"/>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0"/>
        <p:cNvGrpSpPr/>
        <p:nvPr/>
      </p:nvGrpSpPr>
      <p:grpSpPr>
        <a:xfrm>
          <a:off x="0" y="0"/>
          <a:ext cx="0" cy="0"/>
          <a:chOff x="0" y="0"/>
          <a:chExt cx="0" cy="0"/>
        </a:xfrm>
      </p:grpSpPr>
      <p:sp>
        <p:nvSpPr>
          <p:cNvPr id="21" name="Google Shape;21;p22"/>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22" name="Google Shape;22;p22"/>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3" name="Google Shape;23;p22"/>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4"/>
        <p:cNvGrpSpPr/>
        <p:nvPr/>
      </p:nvGrpSpPr>
      <p:grpSpPr>
        <a:xfrm>
          <a:off x="0" y="0"/>
          <a:ext cx="0" cy="0"/>
          <a:chOff x="0" y="0"/>
          <a:chExt cx="0" cy="0"/>
        </a:xfrm>
      </p:grpSpPr>
      <p:sp>
        <p:nvSpPr>
          <p:cNvPr id="25" name="Google Shape;25;p25"/>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26" name="Google Shape;26;p25"/>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27" name="Google Shape;27;p25"/>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Google Shape;29;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0" name="Google Shape;30;p26"/>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3" name="Google Shape;33;p27"/>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4" name="Google Shape;34;p27"/>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2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3"/>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3"/>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hyperlink" Target="https://www.freepik.com/free-photo/low-angle-man-with-virtual-reality-simulator_7136709.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790100" y="1903475"/>
            <a:ext cx="55719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a:latin typeface="Arial"/>
                <a:ea typeface="Arial"/>
                <a:cs typeface="Arial"/>
                <a:sym typeface="Arial"/>
              </a:rPr>
              <a:t>MARKETING FUNCTIONS</a:t>
            </a:r>
            <a:endParaRPr>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2.4</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9"/>
          <p:cNvSpPr txBox="1">
            <a:spLocks noGrp="1"/>
          </p:cNvSpPr>
          <p:nvPr>
            <p:ph type="body" idx="2"/>
          </p:nvPr>
        </p:nvSpPr>
        <p:spPr>
          <a:xfrm>
            <a:off x="691200" y="1235400"/>
            <a:ext cx="3075300" cy="282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000"/>
              </a:spcAft>
              <a:buSzPts val="1400"/>
              <a:buNone/>
            </a:pPr>
            <a:r>
              <a:rPr lang="en" sz="1600">
                <a:latin typeface="Arial"/>
                <a:ea typeface="Arial"/>
                <a:cs typeface="Arial"/>
                <a:sym typeface="Arial"/>
              </a:rPr>
              <a:t>Sometimes a retailer or brand will arrange for </a:t>
            </a:r>
            <a:r>
              <a:rPr lang="en" sz="1600" b="1">
                <a:solidFill>
                  <a:schemeClr val="dk2"/>
                </a:solidFill>
                <a:latin typeface="Arial"/>
                <a:ea typeface="Arial"/>
                <a:cs typeface="Arial"/>
                <a:sym typeface="Arial"/>
              </a:rPr>
              <a:t>exclusive distribution</a:t>
            </a:r>
            <a:r>
              <a:rPr lang="en" sz="1600">
                <a:latin typeface="Arial"/>
                <a:ea typeface="Arial"/>
                <a:cs typeface="Arial"/>
                <a:sym typeface="Arial"/>
              </a:rPr>
              <a:t> of a particular product or brand to drive traffic to their store or website.</a:t>
            </a:r>
            <a:endParaRPr sz="1600">
              <a:latin typeface="Arial"/>
              <a:ea typeface="Arial"/>
              <a:cs typeface="Arial"/>
              <a:sym typeface="Arial"/>
            </a:endParaRPr>
          </a:p>
        </p:txBody>
      </p:sp>
      <p:sp>
        <p:nvSpPr>
          <p:cNvPr id="247" name="Google Shape;247;p9"/>
          <p:cNvSpPr txBox="1">
            <a:spLocks noGrp="1"/>
          </p:cNvSpPr>
          <p:nvPr>
            <p:ph type="title"/>
          </p:nvPr>
        </p:nvSpPr>
        <p:spPr>
          <a:xfrm>
            <a:off x="691200" y="446500"/>
            <a:ext cx="5114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solidFill>
                  <a:schemeClr val="lt2"/>
                </a:solidFill>
                <a:latin typeface="Arial"/>
                <a:ea typeface="Arial"/>
                <a:cs typeface="Arial"/>
                <a:sym typeface="Arial"/>
              </a:rPr>
              <a:t>EXCLUSIVE DISTRIBUTION</a:t>
            </a:r>
            <a:endParaRPr b="1">
              <a:solidFill>
                <a:schemeClr val="lt2"/>
              </a:solidFill>
              <a:latin typeface="Arial"/>
              <a:ea typeface="Arial"/>
              <a:cs typeface="Arial"/>
              <a:sym typeface="Arial"/>
            </a:endParaRPr>
          </a:p>
        </p:txBody>
      </p:sp>
      <p:cxnSp>
        <p:nvCxnSpPr>
          <p:cNvPr id="248" name="Google Shape;248;p9"/>
          <p:cNvCxnSpPr/>
          <p:nvPr/>
        </p:nvCxnSpPr>
        <p:spPr>
          <a:xfrm>
            <a:off x="749200" y="1067172"/>
            <a:ext cx="2763000" cy="0"/>
          </a:xfrm>
          <a:prstGeom prst="straightConnector1">
            <a:avLst/>
          </a:prstGeom>
          <a:noFill/>
          <a:ln w="9525" cap="flat" cmpd="sng">
            <a:solidFill>
              <a:schemeClr val="lt2"/>
            </a:solidFill>
            <a:prstDash val="solid"/>
            <a:round/>
            <a:headEnd type="none" w="sm" len="sm"/>
            <a:tailEnd type="none" w="sm" len="sm"/>
          </a:ln>
          <a:effectLst>
            <a:outerShdw blurRad="57150" dist="19050" dir="5400000" algn="bl" rotWithShape="0">
              <a:srgbClr val="FFFFFF">
                <a:alpha val="49803"/>
              </a:srgbClr>
            </a:outerShdw>
          </a:effectLst>
        </p:spPr>
      </p:cxnSp>
      <p:pic>
        <p:nvPicPr>
          <p:cNvPr id="249" name="Google Shape;249;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0" name="Google Shape;250;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51" name="Google Shape;251;p9"/>
          <p:cNvSpPr txBox="1">
            <a:spLocks noGrp="1"/>
          </p:cNvSpPr>
          <p:nvPr>
            <p:ph type="body" idx="2"/>
          </p:nvPr>
        </p:nvSpPr>
        <p:spPr>
          <a:xfrm>
            <a:off x="4121925" y="1235400"/>
            <a:ext cx="4686300" cy="3139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sz="1500">
                <a:latin typeface="Arial"/>
                <a:ea typeface="Arial"/>
                <a:cs typeface="Arial"/>
                <a:sym typeface="Arial"/>
              </a:rPr>
              <a:t>In 2022, MTN DEW and Doritos teamed up with Buffalo Wild Wings for the exclusive distribution of new flavored products, with MTN DEW “LEGEND” and Doritos “Flamin’ Hot Nacho Sauce”</a:t>
            </a:r>
            <a:endParaRPr sz="1500"/>
          </a:p>
          <a:p>
            <a:pPr marL="0" lvl="0" indent="0" algn="l" rtl="0">
              <a:lnSpc>
                <a:spcPct val="100000"/>
              </a:lnSpc>
              <a:spcBef>
                <a:spcPts val="1000"/>
              </a:spcBef>
              <a:spcAft>
                <a:spcPts val="0"/>
              </a:spcAft>
              <a:buSzPts val="1400"/>
              <a:buNone/>
            </a:pPr>
            <a:r>
              <a:rPr lang="en" sz="1500" i="1">
                <a:latin typeface="Arial"/>
                <a:ea typeface="Arial"/>
                <a:cs typeface="Arial"/>
                <a:sym typeface="Arial"/>
              </a:rPr>
              <a:t>“Buffalo Wild Wings and MTN Dew are a legendary combination, so it makes sense that B-Dubs is the only place you can get the new MTN DEW LEGEND.  MTN DEW LEGEND is delicious and pairing it with the Doritos Flamin’ Hot Nacho sauce is a slam dunk, both exclusively available at B-Dubs.”</a:t>
            </a:r>
            <a:endParaRPr sz="1500" i="1">
              <a:latin typeface="Arial"/>
              <a:ea typeface="Arial"/>
              <a:cs typeface="Arial"/>
              <a:sym typeface="Arial"/>
            </a:endParaRPr>
          </a:p>
          <a:p>
            <a:pPr marL="457200" lvl="0" indent="-323850" algn="l" rtl="0">
              <a:lnSpc>
                <a:spcPct val="100000"/>
              </a:lnSpc>
              <a:spcBef>
                <a:spcPts val="1000"/>
              </a:spcBef>
              <a:spcAft>
                <a:spcPts val="0"/>
              </a:spcAft>
              <a:buSzPts val="1500"/>
              <a:buFont typeface="Arial"/>
              <a:buChar char="-"/>
            </a:pPr>
            <a:r>
              <a:rPr lang="en" sz="1500">
                <a:latin typeface="Arial"/>
                <a:ea typeface="Arial"/>
                <a:cs typeface="Arial"/>
                <a:sym typeface="Arial"/>
              </a:rPr>
              <a:t>NBA star Klay Thompson, brand ambassador for Buffalo Wild Wings</a:t>
            </a:r>
            <a:endParaRPr sz="1500">
              <a:latin typeface="Arial"/>
              <a:ea typeface="Arial"/>
              <a:cs typeface="Arial"/>
              <a:sym typeface="Arial"/>
            </a:endParaRPr>
          </a:p>
        </p:txBody>
      </p:sp>
      <p:pic>
        <p:nvPicPr>
          <p:cNvPr id="252" name="Google Shape;252;p9"/>
          <p:cNvPicPr preferRelativeResize="0"/>
          <p:nvPr/>
        </p:nvPicPr>
        <p:blipFill rotWithShape="1">
          <a:blip r:embed="rId4">
            <a:alphaModFix/>
          </a:blip>
          <a:srcRect/>
          <a:stretch/>
        </p:blipFill>
        <p:spPr>
          <a:xfrm>
            <a:off x="701950" y="2774400"/>
            <a:ext cx="2857500" cy="1600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0"/>
          <p:cNvSpPr txBox="1">
            <a:spLocks noGrp="1"/>
          </p:cNvSpPr>
          <p:nvPr>
            <p:ph type="title"/>
          </p:nvPr>
        </p:nvSpPr>
        <p:spPr>
          <a:xfrm>
            <a:off x="5411400" y="1303600"/>
            <a:ext cx="2837400" cy="491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PROMOTION</a:t>
            </a:r>
            <a:endParaRPr b="1">
              <a:latin typeface="Arial"/>
              <a:ea typeface="Arial"/>
              <a:cs typeface="Arial"/>
              <a:sym typeface="Arial"/>
            </a:endParaRPr>
          </a:p>
        </p:txBody>
      </p:sp>
      <p:sp>
        <p:nvSpPr>
          <p:cNvPr id="258" name="Google Shape;258;p10"/>
          <p:cNvSpPr txBox="1">
            <a:spLocks noGrp="1"/>
          </p:cNvSpPr>
          <p:nvPr>
            <p:ph type="body" idx="1"/>
          </p:nvPr>
        </p:nvSpPr>
        <p:spPr>
          <a:xfrm>
            <a:off x="5411400" y="18462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 b="1">
                <a:solidFill>
                  <a:schemeClr val="dk2"/>
                </a:solidFill>
                <a:latin typeface="Arial"/>
                <a:ea typeface="Arial"/>
                <a:cs typeface="Arial"/>
                <a:sym typeface="Arial"/>
              </a:rPr>
              <a:t>Promotion</a:t>
            </a:r>
            <a:r>
              <a:rPr lang="en">
                <a:latin typeface="Arial"/>
                <a:ea typeface="Arial"/>
                <a:cs typeface="Arial"/>
                <a:sym typeface="Arial"/>
              </a:rPr>
              <a:t> is the process of communicating information about products and services to consumers.  </a:t>
            </a:r>
            <a:endParaRPr>
              <a:latin typeface="Arial"/>
              <a:ea typeface="Arial"/>
              <a:cs typeface="Arial"/>
              <a:sym typeface="Arial"/>
            </a:endParaRPr>
          </a:p>
          <a:p>
            <a:pPr marL="0" lvl="0" indent="0" algn="l" rtl="0">
              <a:lnSpc>
                <a:spcPct val="100000"/>
              </a:lnSpc>
              <a:spcBef>
                <a:spcPts val="1600"/>
              </a:spcBef>
              <a:spcAft>
                <a:spcPts val="1600"/>
              </a:spcAft>
              <a:buSzPts val="1600"/>
              <a:buNone/>
            </a:pPr>
            <a:r>
              <a:rPr lang="en">
                <a:latin typeface="Arial"/>
                <a:ea typeface="Arial"/>
                <a:cs typeface="Arial"/>
                <a:sym typeface="Arial"/>
              </a:rPr>
              <a:t>Typically, the promotion process involves ongoing advertising and publicity and sales.</a:t>
            </a:r>
            <a:endParaRPr>
              <a:latin typeface="Arial"/>
              <a:ea typeface="Arial"/>
              <a:cs typeface="Arial"/>
              <a:sym typeface="Arial"/>
            </a:endParaRPr>
          </a:p>
        </p:txBody>
      </p:sp>
      <p:cxnSp>
        <p:nvCxnSpPr>
          <p:cNvPr id="259" name="Google Shape;259;p10"/>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0" name="Google Shape;260;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1" name="Google Shape;261;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62" name="Google Shape;262;p10"/>
          <p:cNvPicPr preferRelativeResize="0"/>
          <p:nvPr/>
        </p:nvPicPr>
        <p:blipFill rotWithShape="1">
          <a:blip r:embed="rId4">
            <a:alphaModFix/>
          </a:blip>
          <a:srcRect/>
          <a:stretch/>
        </p:blipFill>
        <p:spPr>
          <a:xfrm>
            <a:off x="1728125" y="1170188"/>
            <a:ext cx="2929925" cy="2929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8"/>
                                        </p:tgtEl>
                                        <p:attrNameLst>
                                          <p:attrName>style.visibility</p:attrName>
                                        </p:attrNameLst>
                                      </p:cBhvr>
                                      <p:to>
                                        <p:strVal val="visible"/>
                                      </p:to>
                                    </p:set>
                                    <p:animEffect transition="in" filter="fade">
                                      <p:cBhvr>
                                        <p:cTn id="7" dur="10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1"/>
          <p:cNvSpPr txBox="1">
            <a:spLocks noGrp="1"/>
          </p:cNvSpPr>
          <p:nvPr>
            <p:ph type="title"/>
          </p:nvPr>
        </p:nvSpPr>
        <p:spPr>
          <a:xfrm>
            <a:off x="1601400" y="1283200"/>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FINANCING</a:t>
            </a:r>
            <a:endParaRPr b="1">
              <a:latin typeface="Arial"/>
              <a:ea typeface="Arial"/>
              <a:cs typeface="Arial"/>
              <a:sym typeface="Arial"/>
            </a:endParaRPr>
          </a:p>
        </p:txBody>
      </p:sp>
      <p:sp>
        <p:nvSpPr>
          <p:cNvPr id="268" name="Google Shape;268;p11"/>
          <p:cNvSpPr txBox="1">
            <a:spLocks noGrp="1"/>
          </p:cNvSpPr>
          <p:nvPr>
            <p:ph type="body" idx="1"/>
          </p:nvPr>
        </p:nvSpPr>
        <p:spPr>
          <a:xfrm>
            <a:off x="1601400" y="22441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Financing</a:t>
            </a:r>
            <a:r>
              <a:rPr lang="en">
                <a:latin typeface="Arial"/>
                <a:ea typeface="Arial"/>
                <a:cs typeface="Arial"/>
                <a:sym typeface="Arial"/>
              </a:rPr>
              <a:t> involves the creation of a budget and revenue projections to help an organization reach its financial goals. </a:t>
            </a:r>
            <a:endParaRPr>
              <a:latin typeface="Arial"/>
              <a:ea typeface="Arial"/>
              <a:cs typeface="Arial"/>
              <a:sym typeface="Arial"/>
            </a:endParaRPr>
          </a:p>
        </p:txBody>
      </p:sp>
      <p:cxnSp>
        <p:nvCxnSpPr>
          <p:cNvPr id="269" name="Google Shape;269;p11"/>
          <p:cNvCxnSpPr/>
          <p:nvPr/>
        </p:nvCxnSpPr>
        <p:spPr>
          <a:xfrm>
            <a:off x="4564625"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70" name="Google Shape;270;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1" name="Google Shape;271;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72" name="Google Shape;272;p11"/>
          <p:cNvPicPr preferRelativeResize="0"/>
          <p:nvPr/>
        </p:nvPicPr>
        <p:blipFill rotWithShape="1">
          <a:blip r:embed="rId4">
            <a:alphaModFix/>
          </a:blip>
          <a:srcRect/>
          <a:stretch/>
        </p:blipFill>
        <p:spPr>
          <a:xfrm>
            <a:off x="5086725" y="1136988"/>
            <a:ext cx="2996325" cy="29963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8"/>
                                        </p:tgtEl>
                                        <p:attrNameLst>
                                          <p:attrName>style.visibility</p:attrName>
                                        </p:attrNameLst>
                                      </p:cBhvr>
                                      <p:to>
                                        <p:strVal val="visible"/>
                                      </p:to>
                                    </p:set>
                                    <p:animEffect transition="in" filter="fade">
                                      <p:cBhvr>
                                        <p:cTn id="7" dur="1000"/>
                                        <p:tgtEl>
                                          <p:spTgt spid="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2"/>
          <p:cNvSpPr txBox="1">
            <a:spLocks noGrp="1"/>
          </p:cNvSpPr>
          <p:nvPr>
            <p:ph type="title"/>
          </p:nvPr>
        </p:nvSpPr>
        <p:spPr>
          <a:xfrm>
            <a:off x="5411400" y="1283200"/>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SELLING</a:t>
            </a:r>
            <a:endParaRPr b="1">
              <a:latin typeface="Arial"/>
              <a:ea typeface="Arial"/>
              <a:cs typeface="Arial"/>
              <a:sym typeface="Arial"/>
            </a:endParaRPr>
          </a:p>
        </p:txBody>
      </p:sp>
      <p:sp>
        <p:nvSpPr>
          <p:cNvPr id="278" name="Google Shape;278;p12"/>
          <p:cNvSpPr txBox="1">
            <a:spLocks noGrp="1"/>
          </p:cNvSpPr>
          <p:nvPr>
            <p:ph type="body" idx="1"/>
          </p:nvPr>
        </p:nvSpPr>
        <p:spPr>
          <a:xfrm>
            <a:off x="5411400" y="22441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Selling</a:t>
            </a:r>
            <a:r>
              <a:rPr lang="en">
                <a:solidFill>
                  <a:schemeClr val="dk2"/>
                </a:solidFill>
                <a:latin typeface="Arial"/>
                <a:ea typeface="Arial"/>
                <a:cs typeface="Arial"/>
                <a:sym typeface="Arial"/>
              </a:rPr>
              <a:t> </a:t>
            </a:r>
            <a:r>
              <a:rPr lang="en">
                <a:latin typeface="Arial"/>
                <a:ea typeface="Arial"/>
                <a:cs typeface="Arial"/>
                <a:sym typeface="Arial"/>
              </a:rPr>
              <a:t>means communicating with consumers to assess and fill their needs, as well as anticipating future needs.  </a:t>
            </a:r>
            <a:endParaRPr>
              <a:latin typeface="Arial"/>
              <a:ea typeface="Arial"/>
              <a:cs typeface="Arial"/>
              <a:sym typeface="Arial"/>
            </a:endParaRPr>
          </a:p>
        </p:txBody>
      </p:sp>
      <p:cxnSp>
        <p:nvCxnSpPr>
          <p:cNvPr id="279" name="Google Shape;279;p12"/>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80" name="Google Shape;280;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1" name="Google Shape;281;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82" name="Google Shape;282;p12"/>
          <p:cNvPicPr preferRelativeResize="0"/>
          <p:nvPr/>
        </p:nvPicPr>
        <p:blipFill rotWithShape="1">
          <a:blip r:embed="rId4">
            <a:alphaModFix/>
          </a:blip>
          <a:srcRect/>
          <a:stretch/>
        </p:blipFill>
        <p:spPr>
          <a:xfrm>
            <a:off x="2011525" y="1293975"/>
            <a:ext cx="2804500" cy="280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8"/>
                                        </p:tgtEl>
                                        <p:attrNameLst>
                                          <p:attrName>style.visibility</p:attrName>
                                        </p:attrNameLst>
                                      </p:cBhvr>
                                      <p:to>
                                        <p:strVal val="visible"/>
                                      </p:to>
                                    </p:set>
                                    <p:animEffect transition="in" filter="fade">
                                      <p:cBhvr>
                                        <p:cTn id="7" dur="10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3"/>
          <p:cNvSpPr txBox="1">
            <a:spLocks noGrp="1"/>
          </p:cNvSpPr>
          <p:nvPr>
            <p:ph type="title"/>
          </p:nvPr>
        </p:nvSpPr>
        <p:spPr>
          <a:xfrm>
            <a:off x="1601400" y="1464100"/>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MARKETING INFORMATION MANAGEMENT</a:t>
            </a:r>
            <a:endParaRPr b="1">
              <a:latin typeface="Arial"/>
              <a:ea typeface="Arial"/>
              <a:cs typeface="Arial"/>
              <a:sym typeface="Arial"/>
            </a:endParaRPr>
          </a:p>
        </p:txBody>
      </p:sp>
      <p:sp>
        <p:nvSpPr>
          <p:cNvPr id="288" name="Google Shape;288;p13"/>
          <p:cNvSpPr txBox="1">
            <a:spLocks noGrp="1"/>
          </p:cNvSpPr>
          <p:nvPr>
            <p:ph type="body" idx="1"/>
          </p:nvPr>
        </p:nvSpPr>
        <p:spPr>
          <a:xfrm>
            <a:off x="1601400" y="24775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Marketing information management </a:t>
            </a:r>
            <a:r>
              <a:rPr lang="en">
                <a:latin typeface="Arial"/>
                <a:ea typeface="Arial"/>
                <a:cs typeface="Arial"/>
                <a:sym typeface="Arial"/>
              </a:rPr>
              <a:t>is the process of gathering and using information about customers to improve business decision making.</a:t>
            </a:r>
            <a:endParaRPr>
              <a:latin typeface="Arial"/>
              <a:ea typeface="Arial"/>
              <a:cs typeface="Arial"/>
              <a:sym typeface="Arial"/>
            </a:endParaRPr>
          </a:p>
        </p:txBody>
      </p:sp>
      <p:cxnSp>
        <p:nvCxnSpPr>
          <p:cNvPr id="289" name="Google Shape;289;p13"/>
          <p:cNvCxnSpPr/>
          <p:nvPr/>
        </p:nvCxnSpPr>
        <p:spPr>
          <a:xfrm>
            <a:off x="4564625"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0" name="Google Shape;290;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1" name="Google Shape;291;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92" name="Google Shape;292;p13"/>
          <p:cNvPicPr preferRelativeResize="0"/>
          <p:nvPr/>
        </p:nvPicPr>
        <p:blipFill rotWithShape="1">
          <a:blip r:embed="rId4">
            <a:alphaModFix/>
          </a:blip>
          <a:srcRect/>
          <a:stretch/>
        </p:blipFill>
        <p:spPr>
          <a:xfrm>
            <a:off x="4997775" y="956688"/>
            <a:ext cx="3356925" cy="3356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8"/>
                                        </p:tgtEl>
                                        <p:attrNameLst>
                                          <p:attrName>style.visibility</p:attrName>
                                        </p:attrNameLst>
                                      </p:cBhvr>
                                      <p:to>
                                        <p:strVal val="visible"/>
                                      </p:to>
                                    </p:set>
                                    <p:animEffect transition="in" filter="fade">
                                      <p:cBhvr>
                                        <p:cTn id="7" dur="1000"/>
                                        <p:tgtEl>
                                          <p:spTgt spid="2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4"/>
          <p:cNvSpPr txBox="1">
            <a:spLocks noGrp="1"/>
          </p:cNvSpPr>
          <p:nvPr>
            <p:ph type="title"/>
          </p:nvPr>
        </p:nvSpPr>
        <p:spPr>
          <a:xfrm>
            <a:off x="5411400" y="1195675"/>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PRODUCT MANAGEMENT</a:t>
            </a:r>
            <a:endParaRPr b="1">
              <a:latin typeface="Arial"/>
              <a:ea typeface="Arial"/>
              <a:cs typeface="Arial"/>
              <a:sym typeface="Arial"/>
            </a:endParaRPr>
          </a:p>
        </p:txBody>
      </p:sp>
      <p:sp>
        <p:nvSpPr>
          <p:cNvPr id="298" name="Google Shape;298;p14"/>
          <p:cNvSpPr txBox="1">
            <a:spLocks noGrp="1"/>
          </p:cNvSpPr>
          <p:nvPr>
            <p:ph type="body" idx="1"/>
          </p:nvPr>
        </p:nvSpPr>
        <p:spPr>
          <a:xfrm>
            <a:off x="5411400" y="2156575"/>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Product management</a:t>
            </a:r>
            <a:r>
              <a:rPr lang="en">
                <a:solidFill>
                  <a:schemeClr val="dk2"/>
                </a:solidFill>
                <a:latin typeface="Arial"/>
                <a:ea typeface="Arial"/>
                <a:cs typeface="Arial"/>
                <a:sym typeface="Arial"/>
              </a:rPr>
              <a:t> </a:t>
            </a:r>
            <a:r>
              <a:rPr lang="en">
                <a:latin typeface="Arial"/>
                <a:ea typeface="Arial"/>
                <a:cs typeface="Arial"/>
                <a:sym typeface="Arial"/>
              </a:rPr>
              <a:t>is the process of designing, developing, maintaining, improving, and acquiring products or services so they meet customer needs.</a:t>
            </a:r>
            <a:endParaRPr>
              <a:latin typeface="Arial"/>
              <a:ea typeface="Arial"/>
              <a:cs typeface="Arial"/>
              <a:sym typeface="Arial"/>
            </a:endParaRPr>
          </a:p>
        </p:txBody>
      </p:sp>
      <p:cxnSp>
        <p:nvCxnSpPr>
          <p:cNvPr id="299" name="Google Shape;299;p14"/>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00" name="Google Shape;300;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1" name="Google Shape;301;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302" name="Google Shape;302;p14"/>
          <p:cNvPicPr preferRelativeResize="0"/>
          <p:nvPr/>
        </p:nvPicPr>
        <p:blipFill rotWithShape="1">
          <a:blip r:embed="rId4">
            <a:alphaModFix/>
          </a:blip>
          <a:srcRect/>
          <a:stretch/>
        </p:blipFill>
        <p:spPr>
          <a:xfrm>
            <a:off x="1465525" y="939400"/>
            <a:ext cx="3391500" cy="339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8"/>
                                        </p:tgtEl>
                                        <p:attrNameLst>
                                          <p:attrName>style.visibility</p:attrName>
                                        </p:attrNameLst>
                                      </p:cBhvr>
                                      <p:to>
                                        <p:strVal val="visible"/>
                                      </p:to>
                                    </p:set>
                                    <p:animEffect transition="in" filter="fade">
                                      <p:cBhvr>
                                        <p:cTn id="7" dur="1000"/>
                                        <p:tgtEl>
                                          <p:spTgt spid="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PRODUCT IMPROVEMENT</a:t>
            </a:r>
            <a:endParaRPr b="1">
              <a:latin typeface="Arial"/>
              <a:ea typeface="Arial"/>
              <a:cs typeface="Arial"/>
              <a:sym typeface="Arial"/>
            </a:endParaRPr>
          </a:p>
        </p:txBody>
      </p:sp>
      <p:sp>
        <p:nvSpPr>
          <p:cNvPr id="308" name="Google Shape;308;p15"/>
          <p:cNvSpPr txBox="1">
            <a:spLocks noGrp="1"/>
          </p:cNvSpPr>
          <p:nvPr>
            <p:ph type="subTitle" idx="1"/>
          </p:nvPr>
        </p:nvSpPr>
        <p:spPr>
          <a:xfrm>
            <a:off x="938500" y="982125"/>
            <a:ext cx="7566600" cy="3318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Sports business professionals are always working to improve their product.</a:t>
            </a:r>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b="1">
                <a:latin typeface="Arial"/>
                <a:ea typeface="Arial"/>
                <a:cs typeface="Arial"/>
                <a:sym typeface="Arial"/>
              </a:rPr>
              <a:t>For example:</a:t>
            </a:r>
            <a:endParaRPr sz="1600">
              <a:latin typeface="Arial"/>
              <a:ea typeface="Arial"/>
              <a:cs typeface="Arial"/>
              <a:sym typeface="Arial"/>
            </a:endParaRPr>
          </a:p>
          <a:p>
            <a:pPr marL="285750" lvl="0" indent="-285750" algn="l" rtl="0">
              <a:lnSpc>
                <a:spcPct val="100000"/>
              </a:lnSpc>
              <a:spcBef>
                <a:spcPts val="1000"/>
              </a:spcBef>
              <a:spcAft>
                <a:spcPts val="0"/>
              </a:spcAft>
              <a:buSzPts val="1800"/>
              <a:buFont typeface="Arial"/>
              <a:buChar char="•"/>
            </a:pPr>
            <a:r>
              <a:rPr lang="en" sz="1600">
                <a:latin typeface="Arial"/>
                <a:ea typeface="Arial"/>
                <a:cs typeface="Arial"/>
                <a:sym typeface="Arial"/>
              </a:rPr>
              <a:t>In 2022, a pair of Seattle sports teams introduced “value” concession items</a:t>
            </a:r>
            <a:endParaRPr/>
          </a:p>
          <a:p>
            <a:pPr marL="285750" lvl="0" indent="-285750" algn="l" rtl="0">
              <a:lnSpc>
                <a:spcPct val="100000"/>
              </a:lnSpc>
              <a:spcBef>
                <a:spcPts val="1000"/>
              </a:spcBef>
              <a:spcAft>
                <a:spcPts val="0"/>
              </a:spcAft>
              <a:buSzPts val="1800"/>
              <a:buFont typeface="Arial"/>
              <a:buChar char="•"/>
            </a:pPr>
            <a:r>
              <a:rPr lang="en" sz="1600">
                <a:latin typeface="Arial"/>
                <a:ea typeface="Arial"/>
                <a:cs typeface="Arial"/>
                <a:sym typeface="Arial"/>
              </a:rPr>
              <a:t>Climate Pledge Arena, home to the NHL’s Seattle Kraken, reduced prices for several items, including hot dogs, cookies and ice cream </a:t>
            </a:r>
            <a:endParaRPr/>
          </a:p>
          <a:p>
            <a:pPr marL="285750" lvl="0" indent="-285750" algn="l" rtl="0">
              <a:lnSpc>
                <a:spcPct val="100000"/>
              </a:lnSpc>
              <a:spcBef>
                <a:spcPts val="1000"/>
              </a:spcBef>
              <a:spcAft>
                <a:spcPts val="0"/>
              </a:spcAft>
              <a:buSzPts val="1800"/>
              <a:buFont typeface="Arial"/>
              <a:buChar char="•"/>
            </a:pPr>
            <a:r>
              <a:rPr lang="en" sz="1600">
                <a:latin typeface="Arial"/>
                <a:ea typeface="Arial"/>
                <a:cs typeface="Arial"/>
                <a:sym typeface="Arial"/>
              </a:rPr>
              <a:t>The Seattle Mariners’ introduced a “fan friendly” menu at T-Mobile Park for the 2022 MLB season, with a list of items priced at just $3, including hot dogs, popcorn and nachos </a:t>
            </a:r>
            <a:endParaRPr/>
          </a:p>
          <a:p>
            <a:pPr marL="0" lvl="0" indent="0" algn="l" rtl="0">
              <a:lnSpc>
                <a:spcPct val="100000"/>
              </a:lnSpc>
              <a:spcBef>
                <a:spcPts val="1000"/>
              </a:spcBef>
              <a:spcAft>
                <a:spcPts val="0"/>
              </a:spcAft>
              <a:buSzPts val="1800"/>
              <a:buNone/>
            </a:pPr>
            <a:endParaRPr sz="1600">
              <a:latin typeface="Arial"/>
              <a:ea typeface="Arial"/>
              <a:cs typeface="Arial"/>
              <a:sym typeface="Arial"/>
            </a:endParaRPr>
          </a:p>
        </p:txBody>
      </p:sp>
      <p:cxnSp>
        <p:nvCxnSpPr>
          <p:cNvPr id="309" name="Google Shape;309;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10" name="Google Shape;310;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1" name="Google Shape;311;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g25ee5836e43_1_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7" name="Google Shape;317;g25ee5836e43_1_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318" name="Google Shape;318;g25ee5836e43_1_0" descr="Diagram, schematic&#10;&#10;Description automatically generated"/>
          <p:cNvPicPr preferRelativeResize="0"/>
          <p:nvPr/>
        </p:nvPicPr>
        <p:blipFill>
          <a:blip r:embed="rId4">
            <a:alphaModFix/>
          </a:blip>
          <a:stretch>
            <a:fillRect/>
          </a:stretch>
        </p:blipFill>
        <p:spPr>
          <a:xfrm>
            <a:off x="1807300" y="534325"/>
            <a:ext cx="5393174" cy="40748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pic>
        <p:nvPicPr>
          <p:cNvPr id="323" name="Google Shape;323;p16"/>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title"/>
          </p:nvPr>
        </p:nvSpPr>
        <p:spPr>
          <a:xfrm>
            <a:off x="938500" y="445025"/>
            <a:ext cx="51690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MARKETING FUNCTIONS</a:t>
            </a:r>
            <a:endParaRPr b="1">
              <a:latin typeface="Arial"/>
              <a:ea typeface="Arial"/>
              <a:cs typeface="Arial"/>
              <a:sym typeface="Arial"/>
            </a:endParaRPr>
          </a:p>
        </p:txBody>
      </p:sp>
      <p:sp>
        <p:nvSpPr>
          <p:cNvPr id="172" name="Google Shape;172;p2"/>
          <p:cNvSpPr txBox="1">
            <a:spLocks noGrp="1"/>
          </p:cNvSpPr>
          <p:nvPr>
            <p:ph type="body" idx="1"/>
          </p:nvPr>
        </p:nvSpPr>
        <p:spPr>
          <a:xfrm>
            <a:off x="4920900" y="1191300"/>
            <a:ext cx="4109100" cy="2760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sz="1600" b="1">
                <a:latin typeface="Arial"/>
                <a:ea typeface="Arial"/>
                <a:cs typeface="Arial"/>
                <a:sym typeface="Arial"/>
              </a:rPr>
              <a:t>Seven Primary Functions of Marketing:</a:t>
            </a:r>
            <a:endParaRPr sz="1600" b="1">
              <a:solidFill>
                <a:schemeClr val="hlink"/>
              </a:solidFill>
              <a:uFill>
                <a:noFill/>
              </a:uFill>
              <a:latin typeface="Arial"/>
              <a:ea typeface="Arial"/>
              <a:cs typeface="Arial"/>
              <a:sym typeface="Arial"/>
              <a:hlinkClick r:id="rId3"/>
            </a:endParaRPr>
          </a:p>
          <a:p>
            <a:pPr marL="457200" lvl="0" indent="-330200" algn="l" rtl="0">
              <a:lnSpc>
                <a:spcPct val="100000"/>
              </a:lnSpc>
              <a:spcBef>
                <a:spcPts val="1600"/>
              </a:spcBef>
              <a:spcAft>
                <a:spcPts val="0"/>
              </a:spcAft>
              <a:buSzPts val="1600"/>
              <a:buFont typeface="Arial"/>
              <a:buAutoNum type="arabicPeriod"/>
            </a:pPr>
            <a:r>
              <a:rPr lang="en" sz="1600">
                <a:latin typeface="Arial"/>
                <a:ea typeface="Arial"/>
                <a:cs typeface="Arial"/>
                <a:sym typeface="Arial"/>
              </a:rPr>
              <a:t>Pricing</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Distribution</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Promotion</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Financing</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Selling</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Marketing Information Management</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 sz="1600">
                <a:latin typeface="Arial"/>
                <a:ea typeface="Arial"/>
                <a:cs typeface="Arial"/>
                <a:sym typeface="Arial"/>
              </a:rPr>
              <a:t>Product Management</a:t>
            </a:r>
            <a:endParaRPr sz="1600">
              <a:latin typeface="Arial"/>
              <a:ea typeface="Arial"/>
              <a:cs typeface="Arial"/>
              <a:sym typeface="Arial"/>
            </a:endParaRPr>
          </a:p>
        </p:txBody>
      </p:sp>
      <p:cxnSp>
        <p:nvCxnSpPr>
          <p:cNvPr id="173" name="Google Shape;173;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4" name="Google Shape;174;p2"/>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76" name="Google Shape;176;p2"/>
          <p:cNvPicPr preferRelativeResize="0"/>
          <p:nvPr/>
        </p:nvPicPr>
        <p:blipFill rotWithShape="1">
          <a:blip r:embed="rId5">
            <a:alphaModFix/>
          </a:blip>
          <a:srcRect/>
          <a:stretch/>
        </p:blipFill>
        <p:spPr>
          <a:xfrm>
            <a:off x="1026200" y="1195301"/>
            <a:ext cx="3424625" cy="33660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
          <p:cNvSpPr txBox="1">
            <a:spLocks noGrp="1"/>
          </p:cNvSpPr>
          <p:nvPr>
            <p:ph type="title"/>
          </p:nvPr>
        </p:nvSpPr>
        <p:spPr>
          <a:xfrm>
            <a:off x="5411400" y="1283200"/>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PRICING</a:t>
            </a:r>
            <a:endParaRPr b="1">
              <a:latin typeface="Arial"/>
              <a:ea typeface="Arial"/>
              <a:cs typeface="Arial"/>
              <a:sym typeface="Arial"/>
            </a:endParaRPr>
          </a:p>
        </p:txBody>
      </p:sp>
      <p:sp>
        <p:nvSpPr>
          <p:cNvPr id="182" name="Google Shape;182;p3"/>
          <p:cNvSpPr txBox="1">
            <a:spLocks noGrp="1"/>
          </p:cNvSpPr>
          <p:nvPr>
            <p:ph type="body" idx="1"/>
          </p:nvPr>
        </p:nvSpPr>
        <p:spPr>
          <a:xfrm>
            <a:off x="5411400" y="22441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Pricing</a:t>
            </a:r>
            <a:r>
              <a:rPr lang="en">
                <a:latin typeface="Arial"/>
                <a:ea typeface="Arial"/>
                <a:cs typeface="Arial"/>
                <a:sym typeface="Arial"/>
              </a:rPr>
              <a:t> refers to the process of assigning a value to products and services on the basis of supply and demand.</a:t>
            </a:r>
            <a:endParaRPr>
              <a:latin typeface="Arial"/>
              <a:ea typeface="Arial"/>
              <a:cs typeface="Arial"/>
              <a:sym typeface="Arial"/>
            </a:endParaRPr>
          </a:p>
        </p:txBody>
      </p:sp>
      <p:cxnSp>
        <p:nvCxnSpPr>
          <p:cNvPr id="183" name="Google Shape;183;p3"/>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84" name="Google Shape;18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86" name="Google Shape;186;p3"/>
          <p:cNvPicPr preferRelativeResize="0"/>
          <p:nvPr/>
        </p:nvPicPr>
        <p:blipFill rotWithShape="1">
          <a:blip r:embed="rId4">
            <a:alphaModFix/>
          </a:blip>
          <a:srcRect/>
          <a:stretch/>
        </p:blipFill>
        <p:spPr>
          <a:xfrm>
            <a:off x="798226" y="569350"/>
            <a:ext cx="3913050" cy="413159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fade">
                                      <p:cBhvr>
                                        <p:cTn id="7" dur="10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PRICING</a:t>
            </a:r>
            <a:endParaRPr b="1">
              <a:latin typeface="Arial"/>
              <a:ea typeface="Arial"/>
              <a:cs typeface="Arial"/>
              <a:sym typeface="Arial"/>
            </a:endParaRPr>
          </a:p>
        </p:txBody>
      </p:sp>
      <p:sp>
        <p:nvSpPr>
          <p:cNvPr id="192" name="Google Shape;192;p4"/>
          <p:cNvSpPr txBox="1">
            <a:spLocks noGrp="1"/>
          </p:cNvSpPr>
          <p:nvPr>
            <p:ph type="subTitle" idx="1"/>
          </p:nvPr>
        </p:nvSpPr>
        <p:spPr>
          <a:xfrm>
            <a:off x="938500" y="982133"/>
            <a:ext cx="6766200" cy="331893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a:latin typeface="Arial"/>
                <a:ea typeface="Arial"/>
                <a:cs typeface="Arial"/>
                <a:sym typeface="Arial"/>
              </a:rPr>
              <a:t>Tickets to the Super Bowl are very expensive because demand is high while tickets to see two marginal teams compete during the pre-season will be less expensive, particularly if the game is not sold out, because demand is lower.</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 sz="1600">
                <a:latin typeface="Arial"/>
                <a:ea typeface="Arial"/>
                <a:cs typeface="Arial"/>
                <a:sym typeface="Arial"/>
              </a:rPr>
              <a:t>On the secondary market, the cheapest tickets to Super Bowl 57 between the Kansas City Chiefs and Philadelphia Eagles cost $6,043 (with fees) at SeatGeek, while the most expensive tickets were $123,418 (with fees) at Ticketmaster (via azcentral.com).</a:t>
            </a:r>
            <a:endParaRPr sz="1600">
              <a:latin typeface="Arial"/>
              <a:ea typeface="Arial"/>
              <a:cs typeface="Arial"/>
              <a:sym typeface="Arial"/>
            </a:endParaRPr>
          </a:p>
          <a:p>
            <a:pPr marL="0" lvl="0" indent="0" algn="l" rtl="0">
              <a:lnSpc>
                <a:spcPct val="100000"/>
              </a:lnSpc>
              <a:spcBef>
                <a:spcPts val="1000"/>
              </a:spcBef>
              <a:spcAft>
                <a:spcPts val="1000"/>
              </a:spcAft>
              <a:buSzPts val="1800"/>
              <a:buNone/>
            </a:pPr>
            <a:endParaRPr sz="1600">
              <a:latin typeface="Arial"/>
              <a:ea typeface="Arial"/>
              <a:cs typeface="Arial"/>
              <a:sym typeface="Arial"/>
            </a:endParaRPr>
          </a:p>
        </p:txBody>
      </p:sp>
      <p:cxnSp>
        <p:nvCxnSpPr>
          <p:cNvPr id="193" name="Google Shape;193;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4" name="Google Shape;194;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5" name="Google Shape;195;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25ee5836e43_0_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PRICING</a:t>
            </a:r>
            <a:endParaRPr b="1">
              <a:latin typeface="Arial"/>
              <a:ea typeface="Arial"/>
              <a:cs typeface="Arial"/>
              <a:sym typeface="Arial"/>
            </a:endParaRPr>
          </a:p>
        </p:txBody>
      </p:sp>
      <p:sp>
        <p:nvSpPr>
          <p:cNvPr id="201" name="Google Shape;201;g25ee5836e43_0_0"/>
          <p:cNvSpPr txBox="1">
            <a:spLocks noGrp="1"/>
          </p:cNvSpPr>
          <p:nvPr>
            <p:ph type="subTitle" idx="1"/>
          </p:nvPr>
        </p:nvSpPr>
        <p:spPr>
          <a:xfrm>
            <a:off x="938500" y="982133"/>
            <a:ext cx="6766200" cy="3318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latin typeface="Arial"/>
                <a:ea typeface="Arial"/>
                <a:cs typeface="Arial"/>
                <a:sym typeface="Arial"/>
              </a:rPr>
              <a:t>Supply and demand not only impacts ticket prices but concessions, parking and merchandise as well:</a:t>
            </a:r>
            <a:endParaRPr sz="1600"/>
          </a:p>
          <a:p>
            <a:pPr marL="0" lvl="0" indent="0" algn="l" rtl="0">
              <a:lnSpc>
                <a:spcPct val="100000"/>
              </a:lnSpc>
              <a:spcBef>
                <a:spcPts val="0"/>
              </a:spcBef>
              <a:spcAft>
                <a:spcPts val="0"/>
              </a:spcAft>
              <a:buSzPts val="1800"/>
              <a:buNone/>
            </a:pPr>
            <a:endParaRPr sz="1600" b="1">
              <a:latin typeface="Arial"/>
              <a:ea typeface="Arial"/>
              <a:cs typeface="Arial"/>
              <a:sym typeface="Arial"/>
            </a:endParaRPr>
          </a:p>
          <a:p>
            <a:pPr marL="285750" lvl="0" indent="-273050" algn="l" rtl="0">
              <a:lnSpc>
                <a:spcPct val="100000"/>
              </a:lnSpc>
              <a:spcBef>
                <a:spcPts val="0"/>
              </a:spcBef>
              <a:spcAft>
                <a:spcPts val="0"/>
              </a:spcAft>
              <a:buSzPts val="1600"/>
              <a:buFont typeface="Arial"/>
              <a:buChar char="•"/>
            </a:pPr>
            <a:r>
              <a:rPr lang="en" sz="1600">
                <a:latin typeface="Arial"/>
                <a:ea typeface="Arial"/>
                <a:cs typeface="Arial"/>
                <a:sym typeface="Arial"/>
              </a:rPr>
              <a:t>At Super Bowl 57 at State Farm Stadium in Glendale, AZ in 2023, a beer from the concession area cost $16. That is nearly double the cost for a beer at State Farm Stadium at Arizona Cardinals home games during the regular season, as the team featured some of the lowest beer prices in the league at an average of $8.13.</a:t>
            </a:r>
            <a:endParaRPr sz="1600">
              <a:latin typeface="Arial"/>
              <a:ea typeface="Arial"/>
              <a:cs typeface="Arial"/>
              <a:sym typeface="Arial"/>
            </a:endParaRPr>
          </a:p>
          <a:p>
            <a:pPr marL="285750" lvl="0" indent="-273050" algn="l" rtl="0">
              <a:lnSpc>
                <a:spcPct val="100000"/>
              </a:lnSpc>
              <a:spcBef>
                <a:spcPts val="1000"/>
              </a:spcBef>
              <a:spcAft>
                <a:spcPts val="0"/>
              </a:spcAft>
              <a:buSzPts val="1600"/>
              <a:buFont typeface="Arial"/>
              <a:buChar char="•"/>
            </a:pPr>
            <a:r>
              <a:rPr lang="en" sz="1600">
                <a:latin typeface="Arial"/>
                <a:ea typeface="Arial"/>
                <a:cs typeface="Arial"/>
                <a:sym typeface="Arial"/>
              </a:rPr>
              <a:t>According to AZ Central, the cheapest parking at the stadium was $100 for a “Tier 2” parking spot while the closest lots to the stadium cost $360 for bus or limousine parking</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p:txBody>
      </p:sp>
      <p:cxnSp>
        <p:nvCxnSpPr>
          <p:cNvPr id="202" name="Google Shape;202;g25ee5836e43_0_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203" name="Google Shape;203;g25ee5836e43_0_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4" name="Google Shape;204;g25ee5836e43_0_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PRICING</a:t>
            </a:r>
            <a:endParaRPr b="1">
              <a:latin typeface="Arial"/>
              <a:ea typeface="Arial"/>
              <a:cs typeface="Arial"/>
              <a:sym typeface="Arial"/>
            </a:endParaRPr>
          </a:p>
        </p:txBody>
      </p:sp>
      <p:sp>
        <p:nvSpPr>
          <p:cNvPr id="210" name="Google Shape;210;p5"/>
          <p:cNvSpPr txBox="1">
            <a:spLocks noGrp="1"/>
          </p:cNvSpPr>
          <p:nvPr>
            <p:ph type="subTitle" idx="1"/>
          </p:nvPr>
        </p:nvSpPr>
        <p:spPr>
          <a:xfrm>
            <a:off x="938500" y="982133"/>
            <a:ext cx="6766200" cy="331893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latin typeface="Arial"/>
                <a:ea typeface="Arial"/>
                <a:cs typeface="Arial"/>
                <a:sym typeface="Arial"/>
              </a:rPr>
              <a:t>However, when demand drops, prices will also likely decline:</a:t>
            </a:r>
            <a:endParaRPr sz="1600"/>
          </a:p>
          <a:p>
            <a:pPr marL="0" lvl="0" indent="0" algn="l" rtl="0">
              <a:lnSpc>
                <a:spcPct val="100000"/>
              </a:lnSpc>
              <a:spcBef>
                <a:spcPts val="0"/>
              </a:spcBef>
              <a:spcAft>
                <a:spcPts val="0"/>
              </a:spcAft>
              <a:buSzPts val="1800"/>
              <a:buNone/>
            </a:pPr>
            <a:endParaRPr sz="1600" b="1">
              <a:latin typeface="Arial"/>
              <a:ea typeface="Arial"/>
              <a:cs typeface="Arial"/>
              <a:sym typeface="Arial"/>
            </a:endParaRPr>
          </a:p>
          <a:p>
            <a:pPr marL="285750" lvl="0" indent="-273050" algn="l" rtl="0">
              <a:lnSpc>
                <a:spcPct val="100000"/>
              </a:lnSpc>
              <a:spcBef>
                <a:spcPts val="0"/>
              </a:spcBef>
              <a:spcAft>
                <a:spcPts val="0"/>
              </a:spcAft>
              <a:buSzPts val="1600"/>
              <a:buFont typeface="Arial"/>
              <a:buChar char="•"/>
            </a:pPr>
            <a:r>
              <a:rPr lang="en" sz="1600">
                <a:latin typeface="Arial"/>
                <a:ea typeface="Arial"/>
                <a:cs typeface="Arial"/>
                <a:sym typeface="Arial"/>
              </a:rPr>
              <a:t>Once one of the most loyal fan bases in all of sports, the NFL’s Washington Commanders have struggled to sell tickets, finishing last in attendance last season, experiencing a nearly 22% decline in average attendance compared to the 2019 pre-pandemic year</a:t>
            </a:r>
            <a:endParaRPr sz="1600"/>
          </a:p>
          <a:p>
            <a:pPr marL="285750" lvl="0" indent="-273050" algn="l" rtl="0">
              <a:lnSpc>
                <a:spcPct val="100000"/>
              </a:lnSpc>
              <a:spcBef>
                <a:spcPts val="1000"/>
              </a:spcBef>
              <a:spcAft>
                <a:spcPts val="0"/>
              </a:spcAft>
              <a:buSzPts val="1600"/>
              <a:buFont typeface="Arial"/>
              <a:buChar char="•"/>
            </a:pPr>
            <a:r>
              <a:rPr lang="en" sz="1600">
                <a:latin typeface="Arial"/>
                <a:ea typeface="Arial"/>
                <a:cs typeface="Arial"/>
                <a:sym typeface="Arial"/>
              </a:rPr>
              <a:t>According to Sports Business Journal, The Washington Football Team lowered prices for 11,000 season-ticket locations, in hopes of enticing season ticket holders to renew their seats</a:t>
            </a:r>
            <a:endParaRPr sz="1600"/>
          </a:p>
          <a:p>
            <a:pPr marL="285750" lvl="0" indent="-273050" algn="l" rtl="0">
              <a:lnSpc>
                <a:spcPct val="100000"/>
              </a:lnSpc>
              <a:spcBef>
                <a:spcPts val="1000"/>
              </a:spcBef>
              <a:spcAft>
                <a:spcPts val="0"/>
              </a:spcAft>
              <a:buSzPts val="1600"/>
              <a:buFont typeface="Arial"/>
              <a:buChar char="•"/>
            </a:pPr>
            <a:r>
              <a:rPr lang="en" sz="1600">
                <a:latin typeface="Arial"/>
                <a:ea typeface="Arial"/>
                <a:cs typeface="Arial"/>
                <a:sym typeface="Arial"/>
              </a:rPr>
              <a:t>No ticket prices increased anywhere in the stadium for the 2022-23 football season </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p:txBody>
      </p:sp>
      <p:cxnSp>
        <p:nvCxnSpPr>
          <p:cNvPr id="211" name="Google Shape;211;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12" name="Google Shape;212;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3" name="Google Shape;213;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PRICING</a:t>
            </a:r>
            <a:endParaRPr b="1">
              <a:latin typeface="Arial"/>
              <a:ea typeface="Arial"/>
              <a:cs typeface="Arial"/>
              <a:sym typeface="Arial"/>
            </a:endParaRPr>
          </a:p>
        </p:txBody>
      </p:sp>
      <p:sp>
        <p:nvSpPr>
          <p:cNvPr id="219" name="Google Shape;219;p6"/>
          <p:cNvSpPr txBox="1">
            <a:spLocks noGrp="1"/>
          </p:cNvSpPr>
          <p:nvPr>
            <p:ph type="subTitle" idx="1"/>
          </p:nvPr>
        </p:nvSpPr>
        <p:spPr>
          <a:xfrm>
            <a:off x="938500" y="982125"/>
            <a:ext cx="7935000" cy="3318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latin typeface="Arial"/>
                <a:ea typeface="Arial"/>
                <a:cs typeface="Arial"/>
                <a:sym typeface="Arial"/>
              </a:rPr>
              <a:t>The secondary and broker markets have a large impact on ticket prices</a:t>
            </a:r>
            <a:r>
              <a:rPr lang="en" sz="1600"/>
              <a:t>:</a:t>
            </a:r>
            <a:endParaRPr sz="1600">
              <a:latin typeface="Arial"/>
              <a:ea typeface="Arial"/>
              <a:cs typeface="Arial"/>
              <a:sym typeface="Arial"/>
            </a:endParaRPr>
          </a:p>
          <a:p>
            <a:pPr marL="285750" lvl="0" indent="-273050" algn="l" rtl="0">
              <a:lnSpc>
                <a:spcPct val="100000"/>
              </a:lnSpc>
              <a:spcBef>
                <a:spcPts val="1000"/>
              </a:spcBef>
              <a:spcAft>
                <a:spcPts val="0"/>
              </a:spcAft>
              <a:buSzPts val="1600"/>
              <a:buFont typeface="Arial"/>
              <a:buChar char="•"/>
            </a:pPr>
            <a:r>
              <a:rPr lang="en" sz="1600">
                <a:latin typeface="Arial"/>
                <a:ea typeface="Arial"/>
                <a:cs typeface="Arial"/>
                <a:sym typeface="Arial"/>
              </a:rPr>
              <a:t>Tickets to see the Iowa Hawkeyes’ Final Four clash with top-seeded South Carolina were selling for far more on the secondary market than tickets for the men’s tournament, with the lowest priced tickets available for $370. </a:t>
            </a:r>
            <a:endParaRPr sz="1600">
              <a:latin typeface="Arial"/>
              <a:ea typeface="Arial"/>
              <a:cs typeface="Arial"/>
              <a:sym typeface="Arial"/>
            </a:endParaRPr>
          </a:p>
          <a:p>
            <a:pPr marL="285750" lvl="0" indent="-273050" algn="l" rtl="0">
              <a:lnSpc>
                <a:spcPct val="100000"/>
              </a:lnSpc>
              <a:spcBef>
                <a:spcPts val="1000"/>
              </a:spcBef>
              <a:spcAft>
                <a:spcPts val="0"/>
              </a:spcAft>
              <a:buSzPts val="1600"/>
              <a:buFont typeface="Arial"/>
              <a:buChar char="•"/>
            </a:pPr>
            <a:r>
              <a:rPr lang="en" sz="1600">
                <a:latin typeface="Arial"/>
                <a:ea typeface="Arial"/>
                <a:cs typeface="Arial"/>
                <a:sym typeface="Arial"/>
              </a:rPr>
              <a:t>Thanks to unprecedented demand, ticket prices on the secondary market for the women's basketball national championship between LSU and Iowa sold for record prices, ranging from $389 for the cheapest tickets to $3,119 per seat for locations closer to the court.  </a:t>
            </a:r>
            <a:endParaRPr sz="1600">
              <a:latin typeface="Arial"/>
              <a:ea typeface="Arial"/>
              <a:cs typeface="Arial"/>
              <a:sym typeface="Arial"/>
            </a:endParaRPr>
          </a:p>
          <a:p>
            <a:pPr marL="457200" lvl="1" indent="0" algn="l" rtl="0">
              <a:lnSpc>
                <a:spcPct val="100000"/>
              </a:lnSpc>
              <a:spcBef>
                <a:spcPts val="1000"/>
              </a:spcBef>
              <a:spcAft>
                <a:spcPts val="0"/>
              </a:spcAft>
              <a:buSzPts val="1800"/>
              <a:buNone/>
            </a:pPr>
            <a:endParaRPr sz="1600">
              <a:latin typeface="Arial"/>
              <a:ea typeface="Arial"/>
              <a:cs typeface="Arial"/>
              <a:sym typeface="Arial"/>
            </a:endParaRPr>
          </a:p>
        </p:txBody>
      </p:sp>
      <p:cxnSp>
        <p:nvCxnSpPr>
          <p:cNvPr id="220" name="Google Shape;220;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21" name="Google Shape;221;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2" name="Google Shape;222;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7"/>
          <p:cNvSpPr txBox="1">
            <a:spLocks noGrp="1"/>
          </p:cNvSpPr>
          <p:nvPr>
            <p:ph type="title"/>
          </p:nvPr>
        </p:nvSpPr>
        <p:spPr>
          <a:xfrm>
            <a:off x="1601400" y="1283200"/>
            <a:ext cx="2837400" cy="9609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DISTRIBUTION</a:t>
            </a:r>
            <a:endParaRPr b="1">
              <a:latin typeface="Arial"/>
              <a:ea typeface="Arial"/>
              <a:cs typeface="Arial"/>
              <a:sym typeface="Arial"/>
            </a:endParaRPr>
          </a:p>
        </p:txBody>
      </p:sp>
      <p:sp>
        <p:nvSpPr>
          <p:cNvPr id="228" name="Google Shape;228;p7"/>
          <p:cNvSpPr txBox="1">
            <a:spLocks noGrp="1"/>
          </p:cNvSpPr>
          <p:nvPr>
            <p:ph type="body" idx="1"/>
          </p:nvPr>
        </p:nvSpPr>
        <p:spPr>
          <a:xfrm>
            <a:off x="1601400" y="2244100"/>
            <a:ext cx="2837400"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b="1">
                <a:solidFill>
                  <a:schemeClr val="dk2"/>
                </a:solidFill>
                <a:latin typeface="Arial"/>
                <a:ea typeface="Arial"/>
                <a:cs typeface="Arial"/>
                <a:sym typeface="Arial"/>
              </a:rPr>
              <a:t>Distribution</a:t>
            </a:r>
            <a:r>
              <a:rPr lang="en">
                <a:latin typeface="Arial"/>
                <a:ea typeface="Arial"/>
                <a:cs typeface="Arial"/>
                <a:sym typeface="Arial"/>
              </a:rPr>
              <a:t> is the process of determining how best to get sports products and services to consumers.</a:t>
            </a:r>
            <a:endParaRPr>
              <a:latin typeface="Arial"/>
              <a:ea typeface="Arial"/>
              <a:cs typeface="Arial"/>
              <a:sym typeface="Arial"/>
            </a:endParaRPr>
          </a:p>
        </p:txBody>
      </p:sp>
      <p:cxnSp>
        <p:nvCxnSpPr>
          <p:cNvPr id="229" name="Google Shape;229;p7"/>
          <p:cNvCxnSpPr/>
          <p:nvPr/>
        </p:nvCxnSpPr>
        <p:spPr>
          <a:xfrm>
            <a:off x="4564625"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30" name="Google Shape;230;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1" name="Google Shape;231;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32" name="Google Shape;232;p7"/>
          <p:cNvPicPr preferRelativeResize="0"/>
          <p:nvPr/>
        </p:nvPicPr>
        <p:blipFill rotWithShape="1">
          <a:blip r:embed="rId4">
            <a:alphaModFix/>
          </a:blip>
          <a:srcRect/>
          <a:stretch/>
        </p:blipFill>
        <p:spPr>
          <a:xfrm>
            <a:off x="5245650" y="1216450"/>
            <a:ext cx="2837400" cy="2837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fade">
                                      <p:cBhvr>
                                        <p:cTn id="7" dur="10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DISTRIBUTION</a:t>
            </a:r>
            <a:endParaRPr b="1">
              <a:latin typeface="Arial"/>
              <a:ea typeface="Arial"/>
              <a:cs typeface="Arial"/>
              <a:sym typeface="Arial"/>
            </a:endParaRPr>
          </a:p>
        </p:txBody>
      </p:sp>
      <p:sp>
        <p:nvSpPr>
          <p:cNvPr id="238" name="Google Shape;238;p8"/>
          <p:cNvSpPr txBox="1">
            <a:spLocks noGrp="1"/>
          </p:cNvSpPr>
          <p:nvPr>
            <p:ph type="subTitle" idx="1"/>
          </p:nvPr>
        </p:nvSpPr>
        <p:spPr>
          <a:xfrm>
            <a:off x="938500" y="982133"/>
            <a:ext cx="6766200" cy="331893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a:latin typeface="Arial"/>
                <a:ea typeface="Arial"/>
                <a:cs typeface="Arial"/>
                <a:sym typeface="Arial"/>
              </a:rPr>
              <a:t>As consumer behavior shifts, sports and entertainment companies are investing more into streaming platforms, a strategy that also influences distribution decisions.</a:t>
            </a:r>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285750" lvl="0" indent="-285750" algn="l" rtl="0">
              <a:lnSpc>
                <a:spcPct val="100000"/>
              </a:lnSpc>
              <a:spcBef>
                <a:spcPts val="0"/>
              </a:spcBef>
              <a:spcAft>
                <a:spcPts val="0"/>
              </a:spcAft>
              <a:buSzPts val="1800"/>
              <a:buFont typeface="Arial"/>
              <a:buChar char="•"/>
            </a:pPr>
            <a:r>
              <a:rPr lang="en" sz="1600">
                <a:latin typeface="Arial"/>
                <a:ea typeface="Arial"/>
                <a:cs typeface="Arial"/>
                <a:sym typeface="Arial"/>
              </a:rPr>
              <a:t>In hopes of giving its Peacock streaming service a boost, NBCUniversal announced they would be sending three new movies produced by Universal Pictures straight to the streaming service when they release in 2023.</a:t>
            </a:r>
            <a:endParaRPr/>
          </a:p>
          <a:p>
            <a:pPr marL="285750" lvl="0" indent="-285750" algn="l" rtl="0">
              <a:lnSpc>
                <a:spcPct val="100000"/>
              </a:lnSpc>
              <a:spcBef>
                <a:spcPts val="1000"/>
              </a:spcBef>
              <a:spcAft>
                <a:spcPts val="0"/>
              </a:spcAft>
              <a:buSzPts val="1800"/>
              <a:buFont typeface="Arial"/>
              <a:buChar char="•"/>
            </a:pPr>
            <a:r>
              <a:rPr lang="en" sz="1600">
                <a:latin typeface="Arial"/>
                <a:ea typeface="Arial"/>
                <a:cs typeface="Arial"/>
                <a:sym typeface="Arial"/>
              </a:rPr>
              <a:t>Those movies include “Shooting Stars”, a LeBron James biopic; “The Killer”, and “Praise This,” a music-competition feature set in the world of youth choir</a:t>
            </a:r>
            <a:endParaRPr/>
          </a:p>
          <a:p>
            <a:pPr marL="457200" lvl="1" indent="0" algn="l" rtl="0">
              <a:lnSpc>
                <a:spcPct val="100000"/>
              </a:lnSpc>
              <a:spcBef>
                <a:spcPts val="0"/>
              </a:spcBef>
              <a:spcAft>
                <a:spcPts val="0"/>
              </a:spcAft>
              <a:buSzPts val="1800"/>
              <a:buNone/>
            </a:pPr>
            <a:endParaRPr>
              <a:latin typeface="Arial"/>
              <a:ea typeface="Arial"/>
              <a:cs typeface="Arial"/>
              <a:sym typeface="Arial"/>
            </a:endParaRPr>
          </a:p>
        </p:txBody>
      </p:sp>
      <p:cxnSp>
        <p:nvCxnSpPr>
          <p:cNvPr id="239" name="Google Shape;239;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40" name="Google Shape;240;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1" name="Google Shape;241;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1082</Words>
  <Application>Microsoft Macintosh PowerPoint</Application>
  <PresentationFormat>On-screen Show (16:9)</PresentationFormat>
  <Paragraphs>78</Paragraphs>
  <Slides>18</Slides>
  <Notes>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Proxima Nova</vt:lpstr>
      <vt:lpstr>Montserrat</vt:lpstr>
      <vt:lpstr>Oswald</vt:lpstr>
      <vt:lpstr>Arial</vt:lpstr>
      <vt:lpstr>Futuristic Background by Slidesgo</vt:lpstr>
      <vt:lpstr>Slidesgo Final Pages</vt:lpstr>
      <vt:lpstr>MARKETING FUNCTIONS</vt:lpstr>
      <vt:lpstr>MARKETING FUNCTIONS</vt:lpstr>
      <vt:lpstr>PRICING</vt:lpstr>
      <vt:lpstr>PRICING</vt:lpstr>
      <vt:lpstr>PRICING</vt:lpstr>
      <vt:lpstr>PRICING</vt:lpstr>
      <vt:lpstr>PRICING</vt:lpstr>
      <vt:lpstr>DISTRIBUTION</vt:lpstr>
      <vt:lpstr>DISTRIBUTION</vt:lpstr>
      <vt:lpstr>EXCLUSIVE DISTRIBUTION</vt:lpstr>
      <vt:lpstr>PROMOTION</vt:lpstr>
      <vt:lpstr>FINANCING</vt:lpstr>
      <vt:lpstr>SELLING</vt:lpstr>
      <vt:lpstr>MARKETING INFORMATION MANAGEMENT</vt:lpstr>
      <vt:lpstr>PRODUCT MANAGEMENT</vt:lpstr>
      <vt:lpstr>PRODUCT IMPROVEMENT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FUNCTIONS</dc:title>
  <cp:lastModifiedBy>Laura Bennett</cp:lastModifiedBy>
  <cp:revision>1</cp:revision>
  <dcterms:modified xsi:type="dcterms:W3CDTF">2023-08-10T21:45:33Z</dcterms:modified>
</cp:coreProperties>
</file>